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9" r:id="rId8"/>
    <p:sldId id="266" r:id="rId9"/>
    <p:sldId id="267" r:id="rId10"/>
    <p:sldId id="268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7" r:id="rId25"/>
    <p:sldId id="282" r:id="rId26"/>
    <p:sldId id="283" r:id="rId27"/>
    <p:sldId id="284" r:id="rId28"/>
    <p:sldId id="286" r:id="rId29"/>
    <p:sldId id="285" r:id="rId30"/>
    <p:sldId id="287" r:id="rId31"/>
    <p:sldId id="290" r:id="rId32"/>
    <p:sldId id="291" r:id="rId33"/>
    <p:sldId id="293" r:id="rId34"/>
    <p:sldId id="288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9823" autoAdjust="0"/>
    <p:restoredTop sz="94729" autoAdjust="0"/>
  </p:normalViewPr>
  <p:slideViewPr>
    <p:cSldViewPr>
      <p:cViewPr varScale="1">
        <p:scale>
          <a:sx n="61" d="100"/>
          <a:sy n="61" d="100"/>
        </p:scale>
        <p:origin x="-2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70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59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0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3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6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36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17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6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B19A-FE3A-44BB-9B8E-645B33694EC0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C16B-6A3D-4352-B80E-27F8076ED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1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1435" y="1736612"/>
            <a:ext cx="3456384" cy="30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358" y="1772816"/>
            <a:ext cx="329179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692696" y="620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Min. 1st Qu.  Median    Mean 3rd Qu.    Max. </a:t>
            </a:r>
          </a:p>
          <a:p>
            <a:r>
              <a:rPr lang="en-US" altLang="zh-TW" dirty="0" smtClean="0"/>
              <a:t>  1.600   5.800   6.500   6.425   7.200   9.300 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516216" y="3436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 Min. 1st Qu.  Median    Mean 3rd Qu.    Max.    NA's </a:t>
            </a:r>
          </a:p>
          <a:p>
            <a:r>
              <a:rPr lang="en-US" altLang="zh-TW" dirty="0"/>
              <a:t>   1.00    5.60    6.20    6.18    6.80   10.00      51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03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0" y="1700808"/>
            <a:ext cx="6120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movie[which(roe&gt;600000),c("</a:t>
            </a:r>
            <a:r>
              <a:rPr lang="en-US" altLang="zh-TW" dirty="0" err="1"/>
              <a:t>title","</a:t>
            </a:r>
            <a:r>
              <a:rPr lang="en-US" altLang="zh-TW" dirty="0" err="1" smtClean="0"/>
              <a:t>genres</a:t>
            </a:r>
            <a:r>
              <a:rPr lang="en-US" altLang="zh-TW" dirty="0" smtClean="0"/>
              <a:t>",</a:t>
            </a:r>
            <a:r>
              <a:rPr lang="en-US" altLang="zh-TW" dirty="0"/>
              <a:t>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imdb_score</a:t>
            </a:r>
            <a:r>
              <a:rPr lang="en-US" altLang="zh-TW" dirty="0"/>
              <a:t>"</a:t>
            </a:r>
            <a:r>
              <a:rPr lang="en-US" altLang="zh-TW" dirty="0" smtClean="0"/>
              <a:t>)] </a:t>
            </a:r>
          </a:p>
          <a:p>
            <a:r>
              <a:rPr lang="en-US" altLang="zh-TW" dirty="0" smtClean="0"/>
              <a:t># </a:t>
            </a:r>
            <a:r>
              <a:rPr lang="en-US" altLang="zh-TW" dirty="0"/>
              <a:t>A </a:t>
            </a:r>
            <a:r>
              <a:rPr lang="en-US" altLang="zh-TW" dirty="0" err="1"/>
              <a:t>tibble</a:t>
            </a:r>
            <a:r>
              <a:rPr lang="en-US" altLang="zh-TW" dirty="0"/>
              <a:t>: 1 x 2</a:t>
            </a:r>
          </a:p>
          <a:p>
            <a:r>
              <a:rPr lang="en-US" altLang="zh-TW" dirty="0"/>
              <a:t>  title               genres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     &lt;</a:t>
            </a:r>
            <a:r>
              <a:rPr lang="en-US" altLang="zh-TW" dirty="0" err="1"/>
              <a:t>chr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1 Paranormal Activity </a:t>
            </a:r>
            <a:r>
              <a:rPr lang="en-US" altLang="zh-TW" dirty="0" smtClean="0"/>
              <a:t>Horror  6.3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-2988840" y="332656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Min.  1st Qu.   Median     Mean  3rd Qu.     Max.     NA's </a:t>
            </a:r>
          </a:p>
          <a:p>
            <a:r>
              <a:rPr lang="en-US" altLang="zh-TW" dirty="0"/>
              <a:t>  -100.0    -52.5     12.8    630.5    </a:t>
            </a:r>
            <a:r>
              <a:rPr lang="en-US" altLang="zh-TW" dirty="0" smtClean="0"/>
              <a:t>133.8 719348.6      </a:t>
            </a:r>
            <a:r>
              <a:rPr lang="en-US" altLang="zh-TW" dirty="0"/>
              <a:t>647 </a:t>
            </a:r>
          </a:p>
        </p:txBody>
      </p:sp>
      <p:sp>
        <p:nvSpPr>
          <p:cNvPr id="10" name="矩形 9"/>
          <p:cNvSpPr/>
          <p:nvPr/>
        </p:nvSpPr>
        <p:spPr>
          <a:xfrm>
            <a:off x="4283968" y="2606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dim(filter(</a:t>
            </a:r>
            <a:r>
              <a:rPr lang="en-US" altLang="zh-TW" dirty="0" err="1"/>
              <a:t>movie,roe</a:t>
            </a:r>
            <a:r>
              <a:rPr lang="en-US" altLang="zh-TW" dirty="0"/>
              <a:t>&gt;410.26))[1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404</a:t>
            </a:r>
            <a:endParaRPr lang="en-US" altLang="zh-TW" dirty="0"/>
          </a:p>
          <a:p>
            <a:r>
              <a:rPr lang="en-US" altLang="zh-TW" dirty="0"/>
              <a:t>dim(filter(</a:t>
            </a:r>
            <a:r>
              <a:rPr lang="en-US" altLang="zh-TW" dirty="0" err="1"/>
              <a:t>movie,roe</a:t>
            </a:r>
            <a:r>
              <a:rPr lang="en-US" altLang="zh-TW" dirty="0"/>
              <a:t>&lt;(-332.3)))[1</a:t>
            </a:r>
            <a:r>
              <a:rPr lang="en-US" altLang="zh-TW" dirty="0" smtClean="0"/>
              <a:t>]</a:t>
            </a:r>
          </a:p>
          <a:p>
            <a:r>
              <a:rPr lang="en-US" altLang="zh-TW" dirty="0"/>
              <a:t>0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708361"/>
            <a:ext cx="2814412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27" y="2602275"/>
            <a:ext cx="5334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07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 Min. 1st Qu.  Median    Mean 3rd Qu.    Max. </a:t>
            </a:r>
          </a:p>
          <a:p>
            <a:r>
              <a:rPr lang="en-US" altLang="zh-TW" dirty="0" smtClean="0"/>
              <a:t>  0.000   4.912  13.472  21.888  28.812 875.581 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28384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788024" y="9124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dim(filter(</a:t>
            </a:r>
            <a:r>
              <a:rPr lang="en-US" altLang="zh-TW" dirty="0" err="1"/>
              <a:t>movie,popularity</a:t>
            </a:r>
            <a:r>
              <a:rPr lang="en-US" altLang="zh-TW" dirty="0"/>
              <a:t>&gt;64.662))[1]</a:t>
            </a:r>
          </a:p>
          <a:p>
            <a:r>
              <a:rPr lang="en-US" altLang="zh-TW" dirty="0"/>
              <a:t>[1] 261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5334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7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2358008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548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Min. 1st Qu.  Median    Mean 3rd Qu.    Max. </a:t>
            </a:r>
          </a:p>
          <a:p>
            <a:r>
              <a:rPr lang="en-US" altLang="zh-TW" dirty="0"/>
              <a:t>      0       0     168    7603    3000  349000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1397" y="10103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Intersteller:349000 likes imdb:8.6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64488" y="723440"/>
            <a:ext cx="233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Adventure  Drama </a:t>
            </a:r>
            <a:r>
              <a:rPr lang="en-US" altLang="zh-TW" dirty="0" err="1" smtClean="0"/>
              <a:t>Scifi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536" y="134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length(which(</a:t>
            </a:r>
            <a:r>
              <a:rPr lang="en-US" altLang="zh-TW" dirty="0" err="1"/>
              <a:t>movie_facebook_likes</a:t>
            </a:r>
            <a:r>
              <a:rPr lang="en-US" altLang="zh-TW" dirty="0"/>
              <a:t>==0))</a:t>
            </a:r>
          </a:p>
          <a:p>
            <a:r>
              <a:rPr lang="en-US" altLang="zh-TW" dirty="0"/>
              <a:t>[1] 1994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5760640" cy="380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92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854543" y="332656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summary(</a:t>
            </a:r>
            <a:r>
              <a:rPr lang="en-US" altLang="zh-TW" dirty="0" err="1"/>
              <a:t>cast_total_facebook_likes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Min. 1st Qu.  Median    Mean 3rd Qu.    Max. </a:t>
            </a:r>
          </a:p>
          <a:p>
            <a:r>
              <a:rPr lang="en-US" altLang="zh-TW" dirty="0"/>
              <a:t>      0    1475    3163    9962   14166  656730 </a:t>
            </a:r>
          </a:p>
          <a:p>
            <a:r>
              <a:rPr lang="en-US" altLang="zh-TW" dirty="0"/>
              <a:t>&gt; length(which(</a:t>
            </a:r>
            <a:r>
              <a:rPr lang="en-US" altLang="zh-TW" dirty="0" err="1"/>
              <a:t>cast_total_facebook_likes</a:t>
            </a:r>
            <a:r>
              <a:rPr lang="en-US" altLang="zh-TW" dirty="0"/>
              <a:t>==0))</a:t>
            </a:r>
          </a:p>
          <a:p>
            <a:r>
              <a:rPr lang="en-US" altLang="zh-TW" dirty="0"/>
              <a:t>[1] 24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41029"/>
            <a:ext cx="27336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19775" y="527394"/>
            <a:ext cx="5395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&gt;600000 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 likes:</a:t>
            </a:r>
          </a:p>
          <a:p>
            <a:r>
              <a:rPr lang="en-US" altLang="zh-TW" dirty="0" smtClean="0"/>
              <a:t>Anchorman</a:t>
            </a:r>
            <a:r>
              <a:rPr lang="en-US" altLang="zh-TW" dirty="0"/>
              <a:t>: The Legend of Ron </a:t>
            </a:r>
            <a:r>
              <a:rPr lang="en-US" altLang="zh-TW" dirty="0" smtClean="0"/>
              <a:t>Burgundy   </a:t>
            </a:r>
            <a:r>
              <a:rPr lang="en-US" altLang="zh-TW" dirty="0" smtClean="0"/>
              <a:t>Comedy </a:t>
            </a:r>
            <a:r>
              <a:rPr lang="en-US" altLang="zh-TW" dirty="0"/>
              <a:t>7.2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64904"/>
            <a:ext cx="50196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84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44824"/>
            <a:ext cx="3036312" cy="484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-1476672" y="322308"/>
            <a:ext cx="739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summary(actor_1_facebook_likes)</a:t>
            </a:r>
          </a:p>
          <a:p>
            <a:r>
              <a:rPr lang="en-US" altLang="zh-TW" dirty="0"/>
              <a:t>   Min. 1st Qu.  Median    Mean 3rd Qu.    Max.    NA's </a:t>
            </a:r>
          </a:p>
          <a:p>
            <a:r>
              <a:rPr lang="en-US" altLang="zh-TW" dirty="0"/>
              <a:t>      0     631    1000    6772   11000  640000       3 </a:t>
            </a:r>
          </a:p>
        </p:txBody>
      </p:sp>
      <p:sp>
        <p:nvSpPr>
          <p:cNvPr id="3" name="矩形 2"/>
          <p:cNvSpPr/>
          <p:nvPr/>
        </p:nvSpPr>
        <p:spPr>
          <a:xfrm>
            <a:off x="3851920" y="188640"/>
            <a:ext cx="10350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movie[which(actor_1_facebook_likes&gt;600000),"actor_1_name"]</a:t>
            </a:r>
          </a:p>
          <a:p>
            <a:r>
              <a:rPr lang="en-US" altLang="zh-TW" dirty="0"/>
              <a:t># A </a:t>
            </a:r>
            <a:r>
              <a:rPr lang="en-US" altLang="zh-TW" dirty="0" err="1"/>
              <a:t>tibble</a:t>
            </a:r>
            <a:r>
              <a:rPr lang="en-US" altLang="zh-TW" dirty="0"/>
              <a:t>: 1 x 1</a:t>
            </a:r>
          </a:p>
          <a:p>
            <a:r>
              <a:rPr lang="en-US" altLang="zh-TW" dirty="0"/>
              <a:t>  actor_1_name 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chr</a:t>
            </a:r>
            <a:r>
              <a:rPr lang="en-US" altLang="zh-TW" dirty="0"/>
              <a:t>&gt;        </a:t>
            </a:r>
          </a:p>
          <a:p>
            <a:r>
              <a:rPr lang="en-US" altLang="zh-TW" dirty="0"/>
              <a:t>1 Darcy </a:t>
            </a:r>
            <a:r>
              <a:rPr lang="en-US" altLang="zh-TW" dirty="0" smtClean="0"/>
              <a:t>Donavan  </a:t>
            </a:r>
            <a:r>
              <a:rPr lang="en-US" altLang="zh-TW" dirty="0"/>
              <a:t>7.2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有演</a:t>
            </a:r>
            <a:r>
              <a:rPr lang="en-US" altLang="zh-TW" dirty="0"/>
              <a:t>Anchorman: The Legend of Ron Burgundy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1" y="2132856"/>
            <a:ext cx="50196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84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00608" y="548680"/>
            <a:ext cx="6156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summary(actor_2_facebook_likes)</a:t>
            </a:r>
          </a:p>
          <a:p>
            <a:r>
              <a:rPr lang="en-US" altLang="zh-TW" dirty="0"/>
              <a:t>   Min. 1st Qu.  Median    Mean 3rd Qu.    Max.    NA's </a:t>
            </a:r>
          </a:p>
          <a:p>
            <a:r>
              <a:rPr lang="en-US" altLang="zh-TW" dirty="0"/>
              <a:t>      0     294     606    1684     925  137000       6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060848"/>
            <a:ext cx="27336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524425" y="367361"/>
            <a:ext cx="8622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movie[which(actor_2_facebook_likes&gt;100000</a:t>
            </a:r>
            <a:r>
              <a:rPr lang="en-US" altLang="zh-TW" dirty="0" smtClean="0"/>
              <a:t>),c("actor_2_name“,”title”,”imdb_score”]</a:t>
            </a:r>
            <a:endParaRPr lang="en-US" altLang="zh-TW" dirty="0"/>
          </a:p>
          <a:p>
            <a:r>
              <a:rPr lang="en-US" altLang="zh-TW" dirty="0"/>
              <a:t># A </a:t>
            </a:r>
            <a:r>
              <a:rPr lang="en-US" altLang="zh-TW" dirty="0" err="1"/>
              <a:t>tibble</a:t>
            </a:r>
            <a:r>
              <a:rPr lang="en-US" altLang="zh-TW" dirty="0"/>
              <a:t>: 1 x 1</a:t>
            </a:r>
          </a:p>
          <a:p>
            <a:r>
              <a:rPr lang="en-US" altLang="zh-TW" dirty="0"/>
              <a:t>  actor_2_name   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</a:t>
            </a:r>
          </a:p>
          <a:p>
            <a:r>
              <a:rPr lang="en-US" altLang="zh-TW" dirty="0"/>
              <a:t>1 Andrew </a:t>
            </a:r>
            <a:r>
              <a:rPr lang="en-US" altLang="zh-TW" dirty="0" err="1" smtClean="0"/>
              <a:t>Fiscella</a:t>
            </a:r>
            <a:r>
              <a:rPr lang="en-US" altLang="zh-TW" dirty="0" smtClean="0"/>
              <a:t> The Final Destination 7.2</a:t>
            </a:r>
            <a:endParaRPr lang="zh-TW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584723"/>
            <a:ext cx="50196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84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764704" y="620688"/>
            <a:ext cx="675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Min. 1st Qu.  Median    Mean 3rd Qu.    Max.    NA's </a:t>
            </a:r>
          </a:p>
          <a:p>
            <a:r>
              <a:rPr lang="en-US" altLang="zh-TW" dirty="0"/>
              <a:t>      0     141     379     646     640   23000      12 </a:t>
            </a:r>
          </a:p>
        </p:txBody>
      </p:sp>
      <p:sp>
        <p:nvSpPr>
          <p:cNvPr id="3" name="矩形 2"/>
          <p:cNvSpPr/>
          <p:nvPr/>
        </p:nvSpPr>
        <p:spPr>
          <a:xfrm>
            <a:off x="4211960" y="260648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movie[which(actor_3_facebook_likes&gt;20000),"actor_3_name"]</a:t>
            </a:r>
          </a:p>
          <a:p>
            <a:r>
              <a:rPr lang="en-US" altLang="zh-TW" dirty="0"/>
              <a:t># A </a:t>
            </a:r>
            <a:r>
              <a:rPr lang="en-US" altLang="zh-TW" dirty="0" err="1"/>
              <a:t>tibble</a:t>
            </a:r>
            <a:r>
              <a:rPr lang="en-US" altLang="zh-TW" dirty="0"/>
              <a:t>: 2 x 1</a:t>
            </a:r>
          </a:p>
          <a:p>
            <a:r>
              <a:rPr lang="en-US" altLang="zh-TW" dirty="0"/>
              <a:t>  actor_3_name        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     </a:t>
            </a:r>
          </a:p>
          <a:p>
            <a:r>
              <a:rPr lang="en-US" altLang="zh-TW" dirty="0"/>
              <a:t>1 Joseph </a:t>
            </a:r>
            <a:r>
              <a:rPr lang="en-US" altLang="zh-TW" dirty="0" smtClean="0"/>
              <a:t>Gordon-Levitt Inception 8.8</a:t>
            </a:r>
            <a:endParaRPr lang="en-US" altLang="zh-TW" dirty="0"/>
          </a:p>
          <a:p>
            <a:r>
              <a:rPr lang="en-US" altLang="zh-TW" dirty="0"/>
              <a:t>2 Joseph </a:t>
            </a:r>
            <a:r>
              <a:rPr lang="en-US" altLang="zh-TW" dirty="0" smtClean="0"/>
              <a:t>Gordon-Levitt The Dark Knight Rises 8.5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988840"/>
            <a:ext cx="27336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46333"/>
            <a:ext cx="6398269" cy="422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84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1926" y="291913"/>
            <a:ext cx="4932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movie[which(runtime&lt;30),"title"]</a:t>
            </a:r>
          </a:p>
          <a:p>
            <a:r>
              <a:rPr lang="en-US" altLang="zh-TW" dirty="0"/>
              <a:t># A </a:t>
            </a:r>
            <a:r>
              <a:rPr lang="en-US" altLang="zh-TW" dirty="0" err="1"/>
              <a:t>tibble</a:t>
            </a:r>
            <a:r>
              <a:rPr lang="en-US" altLang="zh-TW" dirty="0"/>
              <a:t>: 3 x 1</a:t>
            </a:r>
          </a:p>
          <a:p>
            <a:r>
              <a:rPr lang="en-US" altLang="zh-TW" dirty="0"/>
              <a:t>  title                               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                     </a:t>
            </a:r>
          </a:p>
          <a:p>
            <a:r>
              <a:rPr lang="en-US" altLang="zh-TW" dirty="0"/>
              <a:t>1 A Charlie Brown Christmas  </a:t>
            </a:r>
            <a:r>
              <a:rPr lang="zh-TW" altLang="en-US" dirty="0" smtClean="0"/>
              <a:t> </a:t>
            </a:r>
            <a:r>
              <a:rPr lang="en-US" altLang="zh-TW" dirty="0" smtClean="0"/>
              <a:t>8.4         </a:t>
            </a:r>
            <a:endParaRPr lang="en-US" altLang="zh-TW" dirty="0"/>
          </a:p>
          <a:p>
            <a:r>
              <a:rPr lang="en-US" altLang="zh-TW" dirty="0"/>
              <a:t>2 Wal-Mart: The High Cost of Low </a:t>
            </a:r>
            <a:r>
              <a:rPr lang="en-US" altLang="zh-TW" dirty="0" smtClean="0"/>
              <a:t>Price  6.8</a:t>
            </a:r>
            <a:endParaRPr lang="en-US" altLang="zh-TW" dirty="0"/>
          </a:p>
          <a:p>
            <a:r>
              <a:rPr lang="en-US" altLang="zh-TW" dirty="0"/>
              <a:t>3 Vessel </a:t>
            </a:r>
            <a:r>
              <a:rPr lang="en-US" altLang="zh-TW" dirty="0" smtClean="0"/>
              <a:t> 6.2</a:t>
            </a:r>
            <a:endParaRPr lang="zh-TW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2177777" cy="4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46" y="3068959"/>
            <a:ext cx="52197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84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1715010"/>
            <a:ext cx="3151403" cy="483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52536" y="188640"/>
            <a:ext cx="581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summary(</a:t>
            </a:r>
            <a:r>
              <a:rPr lang="en-US" altLang="zh-TW" dirty="0" err="1"/>
              <a:t>facenumber_in_poster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Min. 1st Qu.  Median    Mean 3rd Qu.    Max.    NA's </a:t>
            </a:r>
          </a:p>
          <a:p>
            <a:r>
              <a:rPr lang="en-US" altLang="zh-TW" dirty="0"/>
              <a:t>  0.000   0.000   1.000   1.374   2.000  31.000      11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6"/>
            <a:ext cx="3433726" cy="50851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29" y="1448365"/>
            <a:ext cx="3470344" cy="50661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64088" y="2480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le              genres      </a:t>
            </a:r>
            <a:r>
              <a:rPr lang="en-US" altLang="zh-TW" dirty="0" err="1"/>
              <a:t>imdb_score</a:t>
            </a:r>
            <a:endParaRPr lang="en-US" altLang="zh-TW" dirty="0"/>
          </a:p>
          <a:p>
            <a:r>
              <a:rPr lang="en-US" altLang="zh-TW" dirty="0"/>
              <a:t> 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   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  &lt;</a:t>
            </a:r>
            <a:r>
              <a:rPr lang="en-US" altLang="zh-TW" dirty="0" err="1"/>
              <a:t>dbl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1 The Master         Drama             7.10</a:t>
            </a:r>
          </a:p>
          <a:p>
            <a:r>
              <a:rPr lang="en-US" altLang="zh-TW" dirty="0"/>
              <a:t>2 Battle of the Year </a:t>
            </a:r>
            <a:r>
              <a:rPr lang="en-US" altLang="zh-TW" dirty="0" err="1"/>
              <a:t>Drama|Music</a:t>
            </a:r>
            <a:r>
              <a:rPr lang="en-US" altLang="zh-TW" dirty="0"/>
              <a:t>       5.00</a:t>
            </a:r>
            <a:endParaRPr lang="zh-TW" altLang="en-US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3838"/>
            <a:ext cx="5928692" cy="403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22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6479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972616" y="6926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Black and White           Color            NA's </a:t>
            </a:r>
          </a:p>
          <a:p>
            <a:r>
              <a:rPr lang="en-US" altLang="zh-TW" dirty="0"/>
              <a:t>            191            4364              12</a:t>
            </a:r>
            <a:endParaRPr lang="zh-TW" alt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12775"/>
            <a:ext cx="29337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61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116632"/>
            <a:ext cx="391691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0445"/>
            <a:ext cx="7009234" cy="490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82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05172" y="1196786"/>
            <a:ext cx="156257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Aboriginal     Arabic    Aramaic    Bosnian  Cantonese    Chinese </a:t>
            </a:r>
          </a:p>
          <a:p>
            <a:r>
              <a:rPr lang="en-US" altLang="zh-TW" dirty="0"/>
              <a:t>         2          4          1          1          9          3 </a:t>
            </a:r>
          </a:p>
          <a:p>
            <a:r>
              <a:rPr lang="en-US" altLang="zh-TW" dirty="0"/>
              <a:t>     Czech     Danish       Dari      Dutch    English   Filipino </a:t>
            </a:r>
          </a:p>
          <a:p>
            <a:r>
              <a:rPr lang="en-US" altLang="zh-TW" dirty="0"/>
              <a:t>         1          4          2          4       4317          1 </a:t>
            </a:r>
          </a:p>
          <a:p>
            <a:r>
              <a:rPr lang="en-US" altLang="zh-TW" dirty="0"/>
              <a:t>    French     German      Greek     Hebrew      Hindi  Hungarian </a:t>
            </a:r>
          </a:p>
          <a:p>
            <a:r>
              <a:rPr lang="en-US" altLang="zh-TW" dirty="0"/>
              <a:t>        58         16          1          5         27          1 </a:t>
            </a:r>
          </a:p>
          <a:p>
            <a:r>
              <a:rPr lang="en-US" altLang="zh-TW" dirty="0"/>
              <a:t> Icelandic Indonesian    Italian   Japanese     Kazakh     Korean </a:t>
            </a:r>
          </a:p>
          <a:p>
            <a:r>
              <a:rPr lang="en-US" altLang="zh-TW" dirty="0"/>
              <a:t>         1          1         10          8          1          4 </a:t>
            </a:r>
          </a:p>
          <a:p>
            <a:r>
              <a:rPr lang="en-US" altLang="zh-TW" dirty="0"/>
              <a:t>  Mandarin       Maya  Mongolian       None  Norwegian    Persian </a:t>
            </a:r>
          </a:p>
          <a:p>
            <a:r>
              <a:rPr lang="en-US" altLang="zh-TW" dirty="0"/>
              <a:t>        18          1          1          2          3          4 </a:t>
            </a:r>
          </a:p>
          <a:p>
            <a:r>
              <a:rPr lang="en-US" altLang="zh-TW" dirty="0"/>
              <a:t>    Polish Portuguese   Romanian    Russian    Spanish    Swahili </a:t>
            </a:r>
          </a:p>
          <a:p>
            <a:r>
              <a:rPr lang="en-US" altLang="zh-TW" dirty="0"/>
              <a:t>         1          7          2          6         29          1 </a:t>
            </a:r>
          </a:p>
          <a:p>
            <a:r>
              <a:rPr lang="en-US" altLang="zh-TW" dirty="0"/>
              <a:t>   Swedish      Tamil     Telugu       Thai       Urdu Vietnamese </a:t>
            </a:r>
          </a:p>
          <a:p>
            <a:r>
              <a:rPr lang="en-US" altLang="zh-TW" dirty="0"/>
              <a:t>         3          1          1          1          1          1 </a:t>
            </a:r>
          </a:p>
          <a:p>
            <a:r>
              <a:rPr lang="en-US" altLang="zh-TW" dirty="0"/>
              <a:t>      Zulu </a:t>
            </a:r>
          </a:p>
          <a:p>
            <a:r>
              <a:rPr lang="en-US" altLang="zh-TW" dirty="0"/>
              <a:t>         2 </a:t>
            </a:r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92" y="3815095"/>
            <a:ext cx="5472608" cy="375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139952" y="692696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Italian   German Mandarin    Hindi  Spanish   French  English   Others </a:t>
            </a:r>
          </a:p>
          <a:p>
            <a:r>
              <a:rPr lang="en-US" altLang="zh-TW" dirty="0"/>
              <a:t>      10       16       18       27       29       58     4317       92 </a:t>
            </a:r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93504"/>
            <a:ext cx="691866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86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56592" y="-1787813"/>
            <a:ext cx="1555372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Afghanistan      Argentina          Aruba      Australia        Bahamas </a:t>
            </a:r>
          </a:p>
          <a:p>
            <a:r>
              <a:rPr lang="en-US" altLang="zh-TW" dirty="0"/>
              <a:t>             1              4              1             47              1 </a:t>
            </a:r>
          </a:p>
          <a:p>
            <a:r>
              <a:rPr lang="en-US" altLang="zh-TW" dirty="0"/>
              <a:t>       Belgium         Brazil       Bulgaria       Cambodia       Cameroon </a:t>
            </a:r>
          </a:p>
          <a:p>
            <a:r>
              <a:rPr lang="en-US" altLang="zh-TW" dirty="0"/>
              <a:t>             3              </a:t>
            </a:r>
            <a:r>
              <a:rPr lang="zh-TW" altLang="en-US" dirty="0" smtClean="0"/>
              <a:t>節</a:t>
            </a:r>
            <a:r>
              <a:rPr lang="en-US" altLang="zh-TW" dirty="0" smtClean="0"/>
              <a:t>              </a:t>
            </a:r>
            <a:r>
              <a:rPr lang="en-US" altLang="zh-TW" dirty="0"/>
              <a:t>1              1 </a:t>
            </a:r>
          </a:p>
          <a:p>
            <a:r>
              <a:rPr lang="en-US" altLang="zh-TW" dirty="0"/>
              <a:t>        Canada          Chile          China       Colombia Czech Republic </a:t>
            </a:r>
          </a:p>
          <a:p>
            <a:r>
              <a:rPr lang="en-US" altLang="zh-TW" dirty="0"/>
              <a:t>           113              1             22              1              3 </a:t>
            </a:r>
          </a:p>
          <a:p>
            <a:r>
              <a:rPr lang="en-US" altLang="zh-TW" dirty="0"/>
              <a:t>       Denmark          Egypt        Finland         France        Georgia </a:t>
            </a:r>
          </a:p>
          <a:p>
            <a:r>
              <a:rPr lang="en-US" altLang="zh-TW" dirty="0"/>
              <a:t>             9              1              1            137              1 </a:t>
            </a:r>
          </a:p>
          <a:p>
            <a:r>
              <a:rPr lang="en-US" altLang="zh-TW" dirty="0"/>
              <a:t>       Germany         Greece      Hong Kong        Hungary        Iceland </a:t>
            </a:r>
          </a:p>
          <a:p>
            <a:r>
              <a:rPr lang="en-US" altLang="zh-TW" dirty="0"/>
              <a:t>            88              2             14              2              2 </a:t>
            </a:r>
          </a:p>
          <a:p>
            <a:r>
              <a:rPr lang="en-US" altLang="zh-TW" dirty="0"/>
              <a:t>         India           Iran        Ireland         Israel          Italy </a:t>
            </a:r>
          </a:p>
          <a:p>
            <a:r>
              <a:rPr lang="en-US" altLang="zh-TW" dirty="0"/>
              <a:t>            29              4             11              4             22 </a:t>
            </a:r>
          </a:p>
          <a:p>
            <a:r>
              <a:rPr lang="en-US" altLang="zh-TW" dirty="0"/>
              <a:t>         Japan          Kenya     Kyrgyzstan          Libya         Mexico </a:t>
            </a:r>
          </a:p>
          <a:p>
            <a:r>
              <a:rPr lang="en-US" altLang="zh-TW" dirty="0"/>
              <a:t>            13              1              1              1             11 </a:t>
            </a:r>
          </a:p>
          <a:p>
            <a:r>
              <a:rPr lang="en-US" altLang="zh-TW" dirty="0"/>
              <a:t>   Netherlands       New Line    New Zealand        Nigeria         Norway </a:t>
            </a:r>
          </a:p>
          <a:p>
            <a:r>
              <a:rPr lang="en-US" altLang="zh-TW" dirty="0"/>
              <a:t>             5              1             13              1              6 </a:t>
            </a:r>
          </a:p>
          <a:p>
            <a:r>
              <a:rPr lang="en-US" altLang="zh-TW" dirty="0"/>
              <a:t> Official site       Pakistan         Panama           Peru    Philippines </a:t>
            </a:r>
          </a:p>
          <a:p>
            <a:r>
              <a:rPr lang="en-US" altLang="zh-TW" dirty="0"/>
              <a:t>             1              1              1              1              1 </a:t>
            </a:r>
          </a:p>
          <a:p>
            <a:r>
              <a:rPr lang="en-US" altLang="zh-TW" dirty="0"/>
              <a:t>        Poland        Romania         Russia       Slovakia   South Africa </a:t>
            </a:r>
          </a:p>
          <a:p>
            <a:r>
              <a:rPr lang="en-US" altLang="zh-TW" dirty="0"/>
              <a:t>             2              4              7              1              8 </a:t>
            </a:r>
          </a:p>
          <a:p>
            <a:r>
              <a:rPr lang="en-US" altLang="zh-TW" dirty="0"/>
              <a:t>   South Korea   Soviet Union          Spain         Sweden    Switzerland </a:t>
            </a:r>
          </a:p>
          <a:p>
            <a:r>
              <a:rPr lang="en-US" altLang="zh-TW" dirty="0"/>
              <a:t>            10              1             30              3              3 </a:t>
            </a:r>
          </a:p>
          <a:p>
            <a:r>
              <a:rPr lang="en-US" altLang="zh-TW" dirty="0"/>
              <a:t>        Taiwan       Thailand         Turkey             UK            USA </a:t>
            </a:r>
          </a:p>
          <a:p>
            <a:r>
              <a:rPr lang="en-US" altLang="zh-TW" dirty="0"/>
              <a:t>             1              3              1            396           3502 </a:t>
            </a:r>
          </a:p>
          <a:p>
            <a:r>
              <a:rPr lang="en-US" altLang="zh-TW" dirty="0"/>
              <a:t>  West Germany </a:t>
            </a:r>
          </a:p>
          <a:p>
            <a:r>
              <a:rPr lang="en-US" altLang="zh-TW" dirty="0"/>
              <a:t>             3 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22" y="5310775"/>
            <a:ext cx="68770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843808" y="105014"/>
            <a:ext cx="10638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South Korea     Ireland      Mexico       Japan New Zealand   Hong Kong </a:t>
            </a:r>
          </a:p>
          <a:p>
            <a:r>
              <a:rPr lang="en-US" altLang="zh-TW" dirty="0"/>
              <a:t>         10          11          11          13          13          14 </a:t>
            </a:r>
          </a:p>
          <a:p>
            <a:r>
              <a:rPr lang="en-US" altLang="zh-TW" dirty="0"/>
              <a:t>      China       Italy       India       Spain   Australia     Germany </a:t>
            </a:r>
          </a:p>
          <a:p>
            <a:r>
              <a:rPr lang="en-US" altLang="zh-TW" dirty="0"/>
              <a:t>         22          22          29          30          47          88 </a:t>
            </a:r>
          </a:p>
          <a:p>
            <a:r>
              <a:rPr lang="en-US" altLang="zh-TW" dirty="0"/>
              <a:t>     Canada      France          UK         USA      Others </a:t>
            </a:r>
          </a:p>
          <a:p>
            <a:r>
              <a:rPr lang="en-US" altLang="zh-TW" dirty="0"/>
              <a:t>        113         137         396        3502         109 </a:t>
            </a:r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64704"/>
            <a:ext cx="7271942" cy="398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70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22660" y="312761"/>
            <a:ext cx="7380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TW" dirty="0"/>
              <a:t>1.18  1.2 1.33 1.37 1.44  1.5 1.66 1.75 1.77 1.78 1.85    2  2.2 2.24 2.35 </a:t>
            </a:r>
          </a:p>
          <a:p>
            <a:r>
              <a:rPr lang="nl-NL" altLang="zh-TW" dirty="0"/>
              <a:t>   1    1  </a:t>
            </a:r>
            <a:r>
              <a:rPr lang="nl-NL" altLang="zh-TW" dirty="0" smtClean="0"/>
              <a:t>      </a:t>
            </a:r>
            <a:r>
              <a:rPr lang="nl-NL" altLang="zh-TW" dirty="0"/>
              <a:t>38   95    1    </a:t>
            </a:r>
            <a:r>
              <a:rPr lang="nl-NL" altLang="zh-TW" dirty="0" smtClean="0"/>
              <a:t>     2   </a:t>
            </a:r>
            <a:r>
              <a:rPr lang="nl-NL" altLang="zh-TW" dirty="0"/>
              <a:t>59    3    </a:t>
            </a:r>
            <a:r>
              <a:rPr lang="nl-NL" altLang="zh-TW" dirty="0" smtClean="0"/>
              <a:t>       1   </a:t>
            </a:r>
            <a:r>
              <a:rPr lang="nl-NL" altLang="zh-TW" dirty="0"/>
              <a:t>88 </a:t>
            </a:r>
            <a:r>
              <a:rPr lang="nl-NL" altLang="zh-TW" dirty="0" smtClean="0"/>
              <a:t> 1774    </a:t>
            </a:r>
            <a:r>
              <a:rPr lang="nl-NL" altLang="zh-TW" dirty="0"/>
              <a:t>4   14    1 </a:t>
            </a:r>
            <a:r>
              <a:rPr lang="nl-NL" altLang="zh-TW" dirty="0" smtClean="0"/>
              <a:t>  2189 </a:t>
            </a:r>
            <a:endParaRPr lang="nl-NL" altLang="zh-TW" dirty="0"/>
          </a:p>
          <a:p>
            <a:r>
              <a:rPr lang="nl-NL" altLang="zh-TW" dirty="0"/>
              <a:t>2.39  2.4 2.55 2.76   16 NA's </a:t>
            </a:r>
          </a:p>
          <a:p>
            <a:r>
              <a:rPr lang="nl-NL" altLang="zh-TW" dirty="0"/>
              <a:t>  15    3  </a:t>
            </a:r>
            <a:r>
              <a:rPr lang="nl-NL" altLang="zh-TW" dirty="0" smtClean="0"/>
              <a:t>   </a:t>
            </a:r>
            <a:r>
              <a:rPr lang="nl-NL" altLang="zh-TW" dirty="0"/>
              <a:t>2    </a:t>
            </a:r>
            <a:r>
              <a:rPr lang="nl-NL" altLang="zh-TW" dirty="0" smtClean="0"/>
              <a:t>       3   </a:t>
            </a:r>
            <a:r>
              <a:rPr lang="nl-NL" altLang="zh-TW" dirty="0"/>
              <a:t>10  263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9" y="2107907"/>
            <a:ext cx="3248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11838"/>
            <a:ext cx="33147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401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44624" y="279249"/>
            <a:ext cx="7974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Approved         G        GP         M     NC-17 Not Rated    Passed </a:t>
            </a:r>
          </a:p>
          <a:p>
            <a:r>
              <a:rPr lang="en-US" altLang="zh-TW" dirty="0"/>
              <a:t>       52       104         6         4         7       106         9 </a:t>
            </a:r>
          </a:p>
          <a:p>
            <a:r>
              <a:rPr lang="en-US" altLang="zh-TW" dirty="0"/>
              <a:t>       PG     PG-13         R     TV-14      TV-G     TV-PG   Unrated </a:t>
            </a:r>
          </a:p>
          <a:p>
            <a:r>
              <a:rPr lang="en-US" altLang="zh-TW" dirty="0"/>
              <a:t>      650      1366      1980         4         5         3        56 </a:t>
            </a:r>
          </a:p>
          <a:p>
            <a:r>
              <a:rPr lang="en-US" altLang="zh-TW" dirty="0"/>
              <a:t>        X      NA's </a:t>
            </a:r>
          </a:p>
          <a:p>
            <a:r>
              <a:rPr lang="en-US" altLang="zh-TW" dirty="0"/>
              <a:t>       11       204 </a:t>
            </a:r>
          </a:p>
        </p:txBody>
      </p:sp>
      <p:sp>
        <p:nvSpPr>
          <p:cNvPr id="5" name="矩形 4"/>
          <p:cNvSpPr/>
          <p:nvPr/>
        </p:nvSpPr>
        <p:spPr>
          <a:xfrm>
            <a:off x="6300192" y="4046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 G  NC-17 Others     PG  PG-13      R </a:t>
            </a:r>
          </a:p>
          <a:p>
            <a:r>
              <a:rPr lang="en-US" altLang="zh-TW" dirty="0"/>
              <a:t>   104      7    256    650   1366   1980 </a:t>
            </a:r>
            <a:endParaRPr lang="zh-TW" altLang="en-US" dirty="0"/>
          </a:p>
        </p:txBody>
      </p:sp>
      <p:pic>
        <p:nvPicPr>
          <p:cNvPr id="10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2492896"/>
            <a:ext cx="5667064" cy="371828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4033614" cy="4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48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797" y="0"/>
            <a:ext cx="5346979" cy="368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044624" y="4077072"/>
            <a:ext cx="7764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1920 1930 1940 1950 1960 1970 1980 1990 2000 2010 </a:t>
            </a:r>
          </a:p>
          <a:p>
            <a:r>
              <a:rPr lang="en-US" altLang="zh-TW" dirty="0"/>
              <a:t>   4   14   25   27   68  104  269  748 1946 1362 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45053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0015"/>
            <a:ext cx="33051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2" y="144191"/>
            <a:ext cx="4800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2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2492896"/>
            <a:ext cx="55245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340768" y="476672"/>
            <a:ext cx="673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Jan Feb Mar Apr May Jun Jul Aug Sep Oct Nov Dec </a:t>
            </a:r>
          </a:p>
          <a:p>
            <a:r>
              <a:rPr lang="en-US" altLang="zh-TW" dirty="0"/>
              <a:t>358 310 354 334 352 371 343 394 562 447 306 436 </a:t>
            </a:r>
            <a:endParaRPr lang="zh-TW" alt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776"/>
            <a:ext cx="6709926" cy="43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1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235" y="1055699"/>
            <a:ext cx="9702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Short        News   Film-Noir     Western Documentary     Musical </a:t>
            </a:r>
          </a:p>
          <a:p>
            <a:r>
              <a:rPr lang="en-US" altLang="zh-TW" dirty="0"/>
              <a:t>          1           3           6          90         107         125 </a:t>
            </a:r>
          </a:p>
          <a:p>
            <a:r>
              <a:rPr lang="en-US" altLang="zh-TW" dirty="0"/>
              <a:t>      Sport     History         War       Music   Animation   Biography </a:t>
            </a:r>
          </a:p>
          <a:p>
            <a:r>
              <a:rPr lang="en-US" altLang="zh-TW" dirty="0"/>
              <a:t>        170         188         194         198         211         278 </a:t>
            </a:r>
          </a:p>
          <a:p>
            <a:r>
              <a:rPr lang="en-US" altLang="zh-TW" dirty="0"/>
              <a:t>    Mystery      Family      Horror     Fantasy      Sci-Fi       Crime </a:t>
            </a:r>
          </a:p>
          <a:p>
            <a:r>
              <a:rPr lang="en-US" altLang="zh-TW" dirty="0"/>
              <a:t>        445         487         497         535         549         805 </a:t>
            </a:r>
          </a:p>
          <a:p>
            <a:r>
              <a:rPr lang="en-US" altLang="zh-TW" dirty="0"/>
              <a:t>  Adventure     Romance      Action    Thriller      Comedy       Drama </a:t>
            </a:r>
          </a:p>
          <a:p>
            <a:r>
              <a:rPr lang="en-US" altLang="zh-TW" dirty="0"/>
              <a:t>        831        1027        1042        1291        1717        2361 </a:t>
            </a:r>
            <a:endParaRPr lang="zh-TW" altLang="en-US" dirty="0"/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430" y="4977538"/>
            <a:ext cx="7971408" cy="45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4005064"/>
            <a:ext cx="7191599" cy="441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69160"/>
            <a:ext cx="7590892" cy="466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2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484784" y="0"/>
            <a:ext cx="9630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Film-Noir     History     Romance     Musical      Family     Western </a:t>
            </a:r>
          </a:p>
          <a:p>
            <a:r>
              <a:rPr lang="en-US" altLang="zh-TW" dirty="0"/>
              <a:t>          1           1           2           4          10          11 </a:t>
            </a:r>
          </a:p>
          <a:p>
            <a:r>
              <a:rPr lang="en-US" altLang="zh-TW" dirty="0"/>
              <a:t>     Sci-Fi    Thriller     Mystery     Fantasy   Animation Documentary </a:t>
            </a:r>
          </a:p>
          <a:p>
            <a:r>
              <a:rPr lang="en-US" altLang="zh-TW" dirty="0"/>
              <a:t>         13          19          31          45          52          73 </a:t>
            </a:r>
          </a:p>
          <a:p>
            <a:r>
              <a:rPr lang="en-US" altLang="zh-TW" dirty="0"/>
              <a:t>     Horror   Biography       Crime   Adventure       Drama      Action </a:t>
            </a:r>
          </a:p>
          <a:p>
            <a:r>
              <a:rPr lang="en-US" altLang="zh-TW" dirty="0"/>
              <a:t>        205         239         306         413         883        1042 </a:t>
            </a:r>
          </a:p>
          <a:p>
            <a:r>
              <a:rPr lang="en-US" altLang="zh-TW" dirty="0"/>
              <a:t>     Comedy </a:t>
            </a:r>
          </a:p>
          <a:p>
            <a:r>
              <a:rPr lang="en-US" altLang="zh-TW" dirty="0"/>
              <a:t>       1217 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4285" y="1450593"/>
            <a:ext cx="7548928" cy="431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25035"/>
            <a:ext cx="8293904" cy="509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83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57" y="382790"/>
            <a:ext cx="691607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-217234" y="5052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#1-2:67</a:t>
            </a:r>
          </a:p>
          <a:p>
            <a:r>
              <a:rPr lang="en-US" altLang="zh-TW" dirty="0"/>
              <a:t>#</a:t>
            </a:r>
            <a:r>
              <a:rPr lang="en-US" altLang="zh-TW" dirty="0" smtClean="0"/>
              <a:t>1-3:16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en-US" altLang="zh-TW" dirty="0" smtClean="0"/>
              <a:t>2-3:21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1327928" y="1166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 mean(seq11$value)</a:t>
            </a:r>
          </a:p>
          <a:p>
            <a:r>
              <a:rPr lang="en-US" altLang="zh-TW" dirty="0" smtClean="0"/>
              <a:t>[1] 6.81194</a:t>
            </a:r>
          </a:p>
          <a:p>
            <a:r>
              <a:rPr lang="en-US" altLang="zh-TW" dirty="0" smtClean="0"/>
              <a:t>&gt; mean(seq12$value)</a:t>
            </a:r>
          </a:p>
          <a:p>
            <a:r>
              <a:rPr lang="en-US" altLang="zh-TW" dirty="0" smtClean="0"/>
              <a:t>[1] 6.098507</a:t>
            </a:r>
          </a:p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(seq11$value)</a:t>
            </a:r>
          </a:p>
          <a:p>
            <a:r>
              <a:rPr lang="en-US" altLang="zh-TW" dirty="0" smtClean="0"/>
              <a:t>[1] 0.853606</a:t>
            </a:r>
          </a:p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(seq12$value)</a:t>
            </a:r>
          </a:p>
          <a:p>
            <a:r>
              <a:rPr lang="en-US" altLang="zh-TW" dirty="0" smtClean="0"/>
              <a:t>[1] 1.007922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75656" y="273420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mean(seq22$value)</a:t>
            </a:r>
          </a:p>
          <a:p>
            <a:r>
              <a:rPr lang="en-US" altLang="zh-TW" dirty="0"/>
              <a:t>[1] 6.57619</a:t>
            </a:r>
          </a:p>
          <a:p>
            <a:r>
              <a:rPr lang="en-US" altLang="zh-TW" dirty="0"/>
              <a:t>&gt; mean(seq23$value)</a:t>
            </a:r>
          </a:p>
          <a:p>
            <a:r>
              <a:rPr lang="en-US" altLang="zh-TW" dirty="0"/>
              <a:t>[1] 5.961905</a:t>
            </a:r>
          </a:p>
          <a:p>
            <a:r>
              <a:rPr lang="en-US" altLang="zh-TW" dirty="0"/>
              <a:t>&gt; </a:t>
            </a:r>
            <a:r>
              <a:rPr lang="en-US" altLang="zh-TW" dirty="0" err="1"/>
              <a:t>sd</a:t>
            </a:r>
            <a:r>
              <a:rPr lang="en-US" altLang="zh-TW" dirty="0"/>
              <a:t>(seq22$value)</a:t>
            </a:r>
          </a:p>
          <a:p>
            <a:r>
              <a:rPr lang="en-US" altLang="zh-TW" dirty="0"/>
              <a:t>[1] 0.909343</a:t>
            </a:r>
          </a:p>
          <a:p>
            <a:r>
              <a:rPr lang="en-US" altLang="zh-TW" dirty="0"/>
              <a:t>&gt; </a:t>
            </a:r>
            <a:r>
              <a:rPr lang="en-US" altLang="zh-TW" dirty="0" err="1"/>
              <a:t>sd</a:t>
            </a:r>
            <a:r>
              <a:rPr lang="en-US" altLang="zh-TW" dirty="0"/>
              <a:t>(seq23$value)</a:t>
            </a:r>
          </a:p>
          <a:p>
            <a:r>
              <a:rPr lang="en-US" altLang="zh-TW" dirty="0"/>
              <a:t>[1] 1.054266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97" y="3143177"/>
            <a:ext cx="6810181" cy="269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91680" y="52374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&gt; median(seq23$value)</a:t>
            </a:r>
          </a:p>
          <a:p>
            <a:r>
              <a:rPr lang="en-US" altLang="zh-TW" dirty="0"/>
              <a:t>[1] 6.1</a:t>
            </a:r>
          </a:p>
          <a:p>
            <a:r>
              <a:rPr lang="en-US" altLang="zh-TW" dirty="0"/>
              <a:t>&gt; median(seq22$value)</a:t>
            </a:r>
          </a:p>
          <a:p>
            <a:r>
              <a:rPr lang="en-US" altLang="zh-TW" dirty="0"/>
              <a:t>[1] 6.6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692" y="256982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 mean(seq31$value)</a:t>
            </a:r>
          </a:p>
          <a:p>
            <a:r>
              <a:rPr lang="en-US" altLang="zh-TW" dirty="0"/>
              <a:t>[1] 7.375</a:t>
            </a:r>
          </a:p>
          <a:p>
            <a:r>
              <a:rPr lang="en-US" altLang="zh-TW" dirty="0"/>
              <a:t>&gt; mean(seq33$value)</a:t>
            </a:r>
          </a:p>
          <a:p>
            <a:r>
              <a:rPr lang="en-US" altLang="zh-TW" dirty="0"/>
              <a:t>[1] 6.06875</a:t>
            </a:r>
          </a:p>
          <a:p>
            <a:r>
              <a:rPr lang="en-US" altLang="zh-TW" dirty="0"/>
              <a:t>&gt; median(seq31$value)</a:t>
            </a:r>
          </a:p>
          <a:p>
            <a:r>
              <a:rPr lang="en-US" altLang="zh-TW" dirty="0"/>
              <a:t>[1] 7.45</a:t>
            </a:r>
          </a:p>
          <a:p>
            <a:r>
              <a:rPr lang="en-US" altLang="zh-TW" dirty="0"/>
              <a:t>&gt; median(seq33$value)</a:t>
            </a:r>
          </a:p>
          <a:p>
            <a:r>
              <a:rPr lang="en-US" altLang="zh-TW" dirty="0"/>
              <a:t>[1] 6.1</a:t>
            </a:r>
          </a:p>
          <a:p>
            <a:r>
              <a:rPr lang="en-US" altLang="zh-TW" dirty="0"/>
              <a:t>&gt; </a:t>
            </a:r>
            <a:r>
              <a:rPr lang="en-US" altLang="zh-TW" dirty="0" err="1"/>
              <a:t>sd</a:t>
            </a:r>
            <a:r>
              <a:rPr lang="en-US" altLang="zh-TW" dirty="0"/>
              <a:t>(seq31$value)</a:t>
            </a:r>
          </a:p>
          <a:p>
            <a:r>
              <a:rPr lang="en-US" altLang="zh-TW" dirty="0"/>
              <a:t>[1] 0.6371813</a:t>
            </a:r>
          </a:p>
          <a:p>
            <a:r>
              <a:rPr lang="en-US" altLang="zh-TW" dirty="0"/>
              <a:t>&gt; </a:t>
            </a:r>
            <a:r>
              <a:rPr lang="en-US" altLang="zh-TW" dirty="0" err="1"/>
              <a:t>sd</a:t>
            </a:r>
            <a:r>
              <a:rPr lang="en-US" altLang="zh-TW" dirty="0"/>
              <a:t>(seq33$value)</a:t>
            </a:r>
          </a:p>
          <a:p>
            <a:r>
              <a:rPr lang="en-US" altLang="zh-TW" dirty="0"/>
              <a:t>[1] 1.170595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65" y="5144169"/>
            <a:ext cx="6992182" cy="276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9655462" y="27443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#Friday the 13th</a:t>
            </a:r>
          </a:p>
          <a:p>
            <a:r>
              <a:rPr lang="en-US" altLang="zh-TW" dirty="0"/>
              <a:t>trend6&lt;-c(6.1,5.7,5.9,4.7,5.3,4.5)</a:t>
            </a:r>
          </a:p>
          <a:p>
            <a:endParaRPr lang="en-US" altLang="zh-TW" dirty="0"/>
          </a:p>
          <a:p>
            <a:r>
              <a:rPr lang="en-US" altLang="zh-TW" dirty="0"/>
              <a:t>#Terminator</a:t>
            </a:r>
          </a:p>
          <a:p>
            <a:r>
              <a:rPr lang="en-US" altLang="zh-TW" dirty="0"/>
              <a:t>trend5&lt;-c(8.1,8.5,6.4,6.6,6.6)</a:t>
            </a:r>
          </a:p>
          <a:p>
            <a:endParaRPr lang="en-US" altLang="zh-TW" dirty="0"/>
          </a:p>
          <a:p>
            <a:r>
              <a:rPr lang="en-US" altLang="zh-TW" dirty="0"/>
              <a:t>#Scary Movie</a:t>
            </a:r>
          </a:p>
          <a:p>
            <a:r>
              <a:rPr lang="en-US" altLang="zh-TW" dirty="0"/>
              <a:t>trend4&lt;-c(5.2,5.5,5.1,3.5)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5187" y="254377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#Friday the 13th</a:t>
            </a:r>
          </a:p>
          <a:p>
            <a:r>
              <a:rPr lang="en-US" altLang="zh-TW" dirty="0"/>
              <a:t>trend6&lt;-c(6.1,5.7,5.9,4.7,5.3,4.5)</a:t>
            </a:r>
          </a:p>
          <a:p>
            <a:endParaRPr lang="en-US" altLang="zh-TW" dirty="0"/>
          </a:p>
          <a:p>
            <a:r>
              <a:rPr lang="en-US" altLang="zh-TW" dirty="0"/>
              <a:t>#Terminator</a:t>
            </a:r>
          </a:p>
          <a:p>
            <a:r>
              <a:rPr lang="en-US" altLang="zh-TW" dirty="0"/>
              <a:t>trend5&lt;-c(8.1,8.5,6.4,6.6,6.6)</a:t>
            </a:r>
          </a:p>
          <a:p>
            <a:endParaRPr lang="en-US" altLang="zh-TW" dirty="0"/>
          </a:p>
          <a:p>
            <a:r>
              <a:rPr lang="en-US" altLang="zh-TW" dirty="0"/>
              <a:t>#Scary Movie</a:t>
            </a:r>
          </a:p>
          <a:p>
            <a:r>
              <a:rPr lang="en-US" altLang="zh-TW" dirty="0"/>
              <a:t>trend4&lt;-c(5.2,5.5,5.1,3.5)</a:t>
            </a:r>
          </a:p>
        </p:txBody>
      </p:sp>
    </p:spTree>
    <p:extLst>
      <p:ext uri="{BB962C8B-B14F-4D97-AF65-F5344CB8AC3E}">
        <p14:creationId xmlns:p14="http://schemas.microsoft.com/office/powerpoint/2010/main" val="2449936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76063"/>
            <a:ext cx="7168211" cy="283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Min. 1st Qu.  Median    Mean 3rd Qu.    Max. </a:t>
            </a:r>
          </a:p>
          <a:p>
            <a:r>
              <a:rPr lang="en-US" altLang="zh-TW" dirty="0" smtClean="0"/>
              <a:t>      6    9511   35990   85569   98351 1689764 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788024" y="4417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dim(filter(</a:t>
            </a:r>
            <a:r>
              <a:rPr lang="en-US" altLang="zh-TW" dirty="0" err="1" smtClean="0"/>
              <a:t>movie,num_voted_users</a:t>
            </a:r>
            <a:r>
              <a:rPr lang="en-US" altLang="zh-TW" dirty="0" smtClean="0"/>
              <a:t>&gt;231611))[</a:t>
            </a:r>
            <a:r>
              <a:rPr lang="en-US" altLang="zh-TW" dirty="0"/>
              <a:t>1]</a:t>
            </a:r>
          </a:p>
          <a:p>
            <a:r>
              <a:rPr lang="en-US" altLang="zh-TW" dirty="0"/>
              <a:t>[1] </a:t>
            </a:r>
            <a:r>
              <a:rPr lang="en-US" altLang="zh-TW" dirty="0" smtClean="0"/>
              <a:t>429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96685"/>
              </p:ext>
            </p:extLst>
          </p:nvPr>
        </p:nvGraphicFramePr>
        <p:xfrm>
          <a:off x="2807296" y="1988840"/>
          <a:ext cx="2088232" cy="2422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5880"/>
                <a:gridCol w="1002352"/>
              </a:tblGrid>
              <a:tr h="339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Min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6 </a:t>
                      </a:r>
                      <a:endParaRPr lang="zh-TW" altLang="en-US" b="0" dirty="0"/>
                    </a:p>
                  </a:txBody>
                  <a:tcPr/>
                </a:tc>
              </a:tr>
              <a:tr h="339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r>
                        <a:rPr lang="en-US" altLang="zh-TW" b="0" baseline="30000" dirty="0" smtClean="0"/>
                        <a:t>st</a:t>
                      </a:r>
                      <a:r>
                        <a:rPr lang="en-US" altLang="zh-TW" b="0" dirty="0" smtClean="0"/>
                        <a:t>  Qu.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9511 </a:t>
                      </a:r>
                      <a:endParaRPr lang="zh-TW" altLang="en-US" dirty="0"/>
                    </a:p>
                  </a:txBody>
                  <a:tcPr/>
                </a:tc>
              </a:tr>
              <a:tr h="339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Median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35990</a:t>
                      </a:r>
                      <a:endParaRPr lang="zh-TW" altLang="en-US" dirty="0"/>
                    </a:p>
                  </a:txBody>
                  <a:tcPr/>
                </a:tc>
              </a:tr>
              <a:tr h="339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Mean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85569</a:t>
                      </a:r>
                      <a:endParaRPr lang="zh-TW" altLang="en-US" dirty="0"/>
                    </a:p>
                  </a:txBody>
                  <a:tcPr/>
                </a:tc>
              </a:tr>
              <a:tr h="339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3rd Qu. 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98351</a:t>
                      </a:r>
                      <a:endParaRPr lang="zh-TW" altLang="en-US" dirty="0"/>
                    </a:p>
                  </a:txBody>
                  <a:tcPr/>
                </a:tc>
              </a:tr>
              <a:tr h="593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1689764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1916832"/>
            <a:ext cx="3464221" cy="459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76872"/>
            <a:ext cx="53530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34993"/>
              </p:ext>
            </p:extLst>
          </p:nvPr>
        </p:nvGraphicFramePr>
        <p:xfrm>
          <a:off x="1524000" y="1397000"/>
          <a:ext cx="4272135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4427"/>
                <a:gridCol w="854427"/>
                <a:gridCol w="854427"/>
                <a:gridCol w="854427"/>
                <a:gridCol w="854427"/>
              </a:tblGrid>
              <a:tr h="33192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970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00608" y="116632"/>
            <a:ext cx="5436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dim(movie[</a:t>
            </a:r>
            <a:r>
              <a:rPr lang="en-US" altLang="zh-TW" dirty="0" err="1"/>
              <a:t>movie$imdb_score</a:t>
            </a:r>
            <a:r>
              <a:rPr lang="en-US" altLang="zh-TW" dirty="0"/>
              <a:t>&gt;8,])[1]</a:t>
            </a:r>
          </a:p>
          <a:p>
            <a:r>
              <a:rPr lang="en-US" altLang="zh-TW" dirty="0"/>
              <a:t>[1] 206</a:t>
            </a:r>
          </a:p>
          <a:p>
            <a:r>
              <a:rPr lang="en-US" altLang="zh-TW" dirty="0"/>
              <a:t>&gt; dim(movie[</a:t>
            </a:r>
            <a:r>
              <a:rPr lang="en-US" altLang="zh-TW" dirty="0" err="1"/>
              <a:t>movie$imdb_score</a:t>
            </a:r>
            <a:r>
              <a:rPr lang="en-US" altLang="zh-TW" dirty="0"/>
              <a:t>&gt;7,])[1]</a:t>
            </a:r>
          </a:p>
          <a:p>
            <a:r>
              <a:rPr lang="en-US" altLang="zh-TW" dirty="0"/>
              <a:t>[1] 1387</a:t>
            </a:r>
          </a:p>
          <a:p>
            <a:r>
              <a:rPr lang="en-US" altLang="zh-TW" dirty="0"/>
              <a:t>&gt; dim(movie[</a:t>
            </a:r>
            <a:r>
              <a:rPr lang="en-US" altLang="zh-TW" dirty="0" err="1"/>
              <a:t>movie$imdb_score</a:t>
            </a:r>
            <a:r>
              <a:rPr lang="en-US" altLang="zh-TW" dirty="0"/>
              <a:t>&gt;5,])[1]</a:t>
            </a:r>
          </a:p>
          <a:p>
            <a:r>
              <a:rPr lang="en-US" altLang="zh-TW" dirty="0"/>
              <a:t>[1] 4092</a:t>
            </a:r>
          </a:p>
          <a:p>
            <a:r>
              <a:rPr lang="en-US" altLang="zh-TW" dirty="0"/>
              <a:t>&gt; dim(movie[</a:t>
            </a:r>
            <a:r>
              <a:rPr lang="en-US" altLang="zh-TW" dirty="0" err="1"/>
              <a:t>movie$imdb_score</a:t>
            </a:r>
            <a:r>
              <a:rPr lang="en-US" altLang="zh-TW" dirty="0"/>
              <a:t>&gt;6,])[1]</a:t>
            </a:r>
          </a:p>
          <a:p>
            <a:r>
              <a:rPr lang="en-US" altLang="zh-TW" dirty="0"/>
              <a:t>[1] 3120</a:t>
            </a:r>
          </a:p>
          <a:p>
            <a:r>
              <a:rPr lang="en-US" altLang="zh-TW" dirty="0"/>
              <a:t>&gt; dim(movie[</a:t>
            </a:r>
            <a:r>
              <a:rPr lang="en-US" altLang="zh-TW" dirty="0" err="1"/>
              <a:t>movie$imdb_score</a:t>
            </a:r>
            <a:r>
              <a:rPr lang="en-US" altLang="zh-TW" dirty="0"/>
              <a:t>&gt;5.5,])[1]</a:t>
            </a:r>
          </a:p>
          <a:p>
            <a:r>
              <a:rPr lang="en-US" altLang="zh-TW" dirty="0"/>
              <a:t>[1] 3702</a:t>
            </a:r>
          </a:p>
          <a:p>
            <a:r>
              <a:rPr lang="en-US" altLang="zh-TW" dirty="0"/>
              <a:t>&gt; dim(movie[</a:t>
            </a:r>
            <a:r>
              <a:rPr lang="en-US" altLang="zh-TW" dirty="0" err="1"/>
              <a:t>movie$imdb_score</a:t>
            </a:r>
            <a:r>
              <a:rPr lang="en-US" altLang="zh-TW" dirty="0"/>
              <a:t>&gt;7.5,])[1]</a:t>
            </a:r>
          </a:p>
          <a:p>
            <a:r>
              <a:rPr lang="en-US" altLang="zh-TW" dirty="0"/>
              <a:t>[1] 639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96732"/>
            <a:ext cx="53721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4664"/>
            <a:ext cx="4876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936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1189653"/>
            <a:ext cx="54102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22310"/>
            <a:ext cx="4876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752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268760"/>
            <a:ext cx="54578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83059"/>
            <a:ext cx="48863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281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124744"/>
            <a:ext cx="53625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14399"/>
            <a:ext cx="4724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37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6592" y="1052736"/>
            <a:ext cx="4876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145" y="1057401"/>
            <a:ext cx="4876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91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1340768"/>
            <a:ext cx="53625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49339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37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628800"/>
            <a:ext cx="52006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480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37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11160"/>
            <a:ext cx="5488682" cy="513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371" y="711160"/>
            <a:ext cx="5162223" cy="512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3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60648"/>
            <a:ext cx="5382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Min. 1st Qu.  Median    Mean </a:t>
            </a:r>
            <a:r>
              <a:rPr lang="en-US" altLang="zh-TW" dirty="0" smtClean="0"/>
              <a:t> 3rd </a:t>
            </a:r>
            <a:r>
              <a:rPr lang="en-US" altLang="zh-TW" dirty="0"/>
              <a:t>Qu.    Max.    NA's </a:t>
            </a:r>
          </a:p>
          <a:p>
            <a:r>
              <a:rPr lang="en-US" altLang="zh-TW" dirty="0"/>
              <a:t>    1.0    70.0   </a:t>
            </a:r>
            <a:r>
              <a:rPr lang="en-US" altLang="zh-TW" dirty="0" smtClean="0"/>
              <a:t>    161.5     </a:t>
            </a:r>
            <a:r>
              <a:rPr lang="en-US" altLang="zh-TW" dirty="0"/>
              <a:t>277.3   331.0  </a:t>
            </a:r>
            <a:r>
              <a:rPr lang="en-US" altLang="zh-TW" dirty="0" smtClean="0"/>
              <a:t>  5060.0      </a:t>
            </a:r>
            <a:r>
              <a:rPr lang="en-US" altLang="zh-TW" dirty="0"/>
              <a:t>11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40152" y="1221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dim(filter(</a:t>
            </a:r>
            <a:r>
              <a:rPr lang="en-US" altLang="zh-TW" dirty="0" err="1"/>
              <a:t>movie,num_user_for_reviews</a:t>
            </a:r>
            <a:r>
              <a:rPr lang="en-US" altLang="zh-TW" dirty="0"/>
              <a:t>&gt;=722.5))[1]</a:t>
            </a:r>
          </a:p>
          <a:p>
            <a:r>
              <a:rPr lang="en-US" altLang="zh-TW" dirty="0"/>
              <a:t>[1] 354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31928"/>
            <a:ext cx="6192688" cy="481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75521"/>
              </p:ext>
            </p:extLst>
          </p:nvPr>
        </p:nvGraphicFramePr>
        <p:xfrm>
          <a:off x="-2268760" y="1556792"/>
          <a:ext cx="2088232" cy="23303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5880"/>
                <a:gridCol w="1002352"/>
              </a:tblGrid>
              <a:tr h="339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Min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6 </a:t>
                      </a:r>
                      <a:endParaRPr lang="zh-TW" altLang="en-US" sz="1400" b="0" dirty="0"/>
                    </a:p>
                  </a:txBody>
                  <a:tcPr/>
                </a:tc>
              </a:tr>
              <a:tr h="3810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1</a:t>
                      </a:r>
                      <a:r>
                        <a:rPr lang="en-US" altLang="zh-TW" sz="1400" b="0" baseline="30000" dirty="0" smtClean="0"/>
                        <a:t>st</a:t>
                      </a:r>
                      <a:r>
                        <a:rPr lang="en-US" altLang="zh-TW" sz="1400" b="0" dirty="0" smtClean="0"/>
                        <a:t>  Qu.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  <a:tr h="339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Median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35990</a:t>
                      </a:r>
                      <a:endParaRPr lang="zh-TW" altLang="en-US" sz="1400" dirty="0"/>
                    </a:p>
                  </a:txBody>
                  <a:tcPr/>
                </a:tc>
              </a:tr>
              <a:tr h="339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Mean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85569</a:t>
                      </a:r>
                      <a:endParaRPr lang="zh-TW" altLang="en-US" sz="1400" dirty="0"/>
                    </a:p>
                  </a:txBody>
                  <a:tcPr/>
                </a:tc>
              </a:tr>
              <a:tr h="339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3rd Qu. 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98351</a:t>
                      </a:r>
                      <a:endParaRPr lang="zh-TW" altLang="en-US" sz="1400" dirty="0"/>
                    </a:p>
                  </a:txBody>
                  <a:tcPr/>
                </a:tc>
              </a:tr>
              <a:tr h="593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1689764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183956"/>
            <a:ext cx="3228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9" y="931928"/>
            <a:ext cx="54006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00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84584" y="404664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Min. 1st Qu.  Median    Mean 3rd Qu.    Max.    NA's </a:t>
            </a:r>
          </a:p>
          <a:p>
            <a:r>
              <a:rPr lang="en-US" altLang="zh-TW" dirty="0"/>
              <a:t>      1      55     </a:t>
            </a:r>
            <a:r>
              <a:rPr lang="en-US" altLang="zh-TW" dirty="0" smtClean="0"/>
              <a:t>     113     </a:t>
            </a:r>
            <a:r>
              <a:rPr lang="en-US" altLang="zh-TW" dirty="0"/>
              <a:t>143     </a:t>
            </a:r>
            <a:r>
              <a:rPr lang="en-US" altLang="zh-TW" dirty="0" smtClean="0"/>
              <a:t>       196     </a:t>
            </a:r>
            <a:r>
              <a:rPr lang="en-US" altLang="zh-TW" dirty="0"/>
              <a:t>813      31 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0" y="332656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dim(filter(</a:t>
            </a:r>
            <a:r>
              <a:rPr lang="en-US" altLang="zh-TW" dirty="0" err="1"/>
              <a:t>movie,num_critic_for_reviews</a:t>
            </a:r>
            <a:r>
              <a:rPr lang="en-US" altLang="zh-TW" dirty="0"/>
              <a:t>&gt;=407.5))[1]</a:t>
            </a:r>
          </a:p>
          <a:p>
            <a:r>
              <a:rPr lang="en-US" altLang="zh-TW" dirty="0"/>
              <a:t>[1] 192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82929"/>
              </p:ext>
            </p:extLst>
          </p:nvPr>
        </p:nvGraphicFramePr>
        <p:xfrm>
          <a:off x="-108520" y="2162952"/>
          <a:ext cx="1584176" cy="19512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4910"/>
                <a:gridCol w="839266"/>
              </a:tblGrid>
              <a:tr h="303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Min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6 </a:t>
                      </a:r>
                      <a:endParaRPr lang="zh-TW" altLang="en-US" sz="1400" b="0" dirty="0"/>
                    </a:p>
                  </a:txBody>
                  <a:tcPr/>
                </a:tc>
              </a:tr>
              <a:tr h="303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1</a:t>
                      </a:r>
                      <a:r>
                        <a:rPr lang="en-US" altLang="zh-TW" sz="1400" b="0" baseline="30000" dirty="0" smtClean="0"/>
                        <a:t>st</a:t>
                      </a:r>
                      <a:r>
                        <a:rPr lang="en-US" altLang="zh-TW" sz="1400" b="0" dirty="0" smtClean="0"/>
                        <a:t>  Qu.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9511 </a:t>
                      </a:r>
                      <a:endParaRPr lang="zh-TW" altLang="en-US" sz="1400" dirty="0"/>
                    </a:p>
                  </a:txBody>
                  <a:tcPr/>
                </a:tc>
              </a:tr>
              <a:tr h="303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Median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35990</a:t>
                      </a:r>
                      <a:endParaRPr lang="zh-TW" altLang="en-US" sz="1400" dirty="0"/>
                    </a:p>
                  </a:txBody>
                  <a:tcPr/>
                </a:tc>
              </a:tr>
              <a:tr h="303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Mean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85569</a:t>
                      </a:r>
                      <a:endParaRPr lang="zh-TW" altLang="en-US" sz="1400" dirty="0"/>
                    </a:p>
                  </a:txBody>
                  <a:tcPr/>
                </a:tc>
              </a:tr>
              <a:tr h="303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3rd Qu. 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98351</a:t>
                      </a:r>
                      <a:endParaRPr lang="zh-TW" altLang="en-US" sz="1400" dirty="0"/>
                    </a:p>
                  </a:txBody>
                  <a:tcPr/>
                </a:tc>
              </a:tr>
              <a:tr h="4272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1689764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3209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05" y="1623526"/>
            <a:ext cx="54006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4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00392" y="-8418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1 Tarnation           </a:t>
            </a:r>
          </a:p>
          <a:p>
            <a:r>
              <a:rPr lang="en-US" altLang="zh-TW" dirty="0"/>
              <a:t>2 El Mariachi         </a:t>
            </a:r>
          </a:p>
          <a:p>
            <a:r>
              <a:rPr lang="en-US" altLang="zh-TW" dirty="0"/>
              <a:t>3 Primer              </a:t>
            </a:r>
          </a:p>
          <a:p>
            <a:r>
              <a:rPr lang="en-US" altLang="zh-TW" dirty="0"/>
              <a:t>4 Stan </a:t>
            </a:r>
            <a:r>
              <a:rPr lang="en-US" altLang="zh-TW" dirty="0" err="1"/>
              <a:t>Helsing</a:t>
            </a:r>
            <a:r>
              <a:rPr lang="en-US" altLang="zh-TW" dirty="0"/>
              <a:t>        </a:t>
            </a:r>
          </a:p>
          <a:p>
            <a:r>
              <a:rPr lang="en-US" altLang="zh-TW" dirty="0"/>
              <a:t>5 My Date with Drew   </a:t>
            </a:r>
          </a:p>
          <a:p>
            <a:r>
              <a:rPr lang="en-US" altLang="zh-TW" dirty="0"/>
              <a:t>6 Clean               </a:t>
            </a:r>
          </a:p>
          <a:p>
            <a:r>
              <a:rPr lang="en-US" altLang="zh-TW" dirty="0"/>
              <a:t>7 Cavite              </a:t>
            </a:r>
          </a:p>
          <a:p>
            <a:r>
              <a:rPr lang="en-US" altLang="zh-TW" dirty="0"/>
              <a:t>8 Newlyweds           </a:t>
            </a:r>
          </a:p>
          <a:p>
            <a:r>
              <a:rPr lang="en-US" altLang="zh-TW" dirty="0"/>
              <a:t>9 Escape from </a:t>
            </a:r>
            <a:r>
              <a:rPr lang="en-US" altLang="zh-TW" dirty="0" smtClean="0"/>
              <a:t>Tomorrow</a:t>
            </a:r>
          </a:p>
          <a:p>
            <a:r>
              <a:rPr lang="en-US" altLang="zh-TW" dirty="0" smtClean="0"/>
              <a:t>Budget&lt;10000</a:t>
            </a:r>
          </a:p>
        </p:txBody>
      </p:sp>
      <p:sp>
        <p:nvSpPr>
          <p:cNvPr id="6" name="矩形 5"/>
          <p:cNvSpPr/>
          <p:nvPr/>
        </p:nvSpPr>
        <p:spPr>
          <a:xfrm>
            <a:off x="-3322680" y="97668"/>
            <a:ext cx="6685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Min.    1st Qu.     Median       Mean    3rd Qu.       Max.       NA's </a:t>
            </a:r>
          </a:p>
          <a:p>
            <a:r>
              <a:rPr lang="en-US" altLang="zh-TW" dirty="0"/>
              <a:t>       218    6000000   20000000   34785275   44000000 2127519898        270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7504" y="885314"/>
            <a:ext cx="7308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movie[which(budget&lt;10000),c("</a:t>
            </a:r>
            <a:r>
              <a:rPr lang="en-US" altLang="zh-TW" dirty="0" err="1"/>
              <a:t>title","budget</a:t>
            </a:r>
            <a:r>
              <a:rPr lang="en-US" altLang="zh-TW" dirty="0"/>
              <a:t>")]</a:t>
            </a:r>
          </a:p>
          <a:p>
            <a:r>
              <a:rPr lang="en-US" altLang="zh-TW" dirty="0"/>
              <a:t>movie[which(title==" Escape from Tomorrow "),"budget"]&lt;-650000</a:t>
            </a:r>
          </a:p>
          <a:p>
            <a:r>
              <a:rPr lang="en-US" altLang="zh-TW" dirty="0"/>
              <a:t>movie[which(title=="Stan </a:t>
            </a:r>
            <a:r>
              <a:rPr lang="en-US" altLang="zh-TW" dirty="0" err="1"/>
              <a:t>Helsing</a:t>
            </a:r>
            <a:r>
              <a:rPr lang="en-US" altLang="zh-TW" dirty="0"/>
              <a:t>"),"budget"]&lt;-</a:t>
            </a:r>
            <a:r>
              <a:rPr lang="en-US" altLang="zh-TW" dirty="0" smtClean="0"/>
              <a:t>1000000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347864" y="374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dim(filter(</a:t>
            </a:r>
            <a:r>
              <a:rPr lang="en-US" altLang="zh-TW" dirty="0" err="1"/>
              <a:t>movie,budget</a:t>
            </a:r>
            <a:r>
              <a:rPr lang="en-US" altLang="zh-TW" dirty="0"/>
              <a:t>&gt;98500000))[1]</a:t>
            </a:r>
          </a:p>
          <a:p>
            <a:r>
              <a:rPr lang="en-US" altLang="zh-TW" dirty="0"/>
              <a:t>[1] 330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8880" y="2095500"/>
            <a:ext cx="2857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" y="3284984"/>
            <a:ext cx="60864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351912" y="300602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 movie[which(budget/1000&gt;300000),"title"]</a:t>
            </a:r>
          </a:p>
          <a:p>
            <a:r>
              <a:rPr lang="en-US" altLang="zh-TW" dirty="0"/>
              <a:t># A </a:t>
            </a:r>
            <a:r>
              <a:rPr lang="en-US" altLang="zh-TW" dirty="0" err="1"/>
              <a:t>tibble</a:t>
            </a:r>
            <a:r>
              <a:rPr lang="en-US" altLang="zh-TW" dirty="0"/>
              <a:t>: 6 x 1</a:t>
            </a:r>
          </a:p>
          <a:p>
            <a:r>
              <a:rPr lang="en-US" altLang="zh-TW" dirty="0"/>
              <a:t>  title                                  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                        </a:t>
            </a:r>
          </a:p>
          <a:p>
            <a:r>
              <a:rPr lang="en-US" altLang="zh-TW" dirty="0"/>
              <a:t>1 The Messenger: The Story of Joan of Arc</a:t>
            </a:r>
          </a:p>
          <a:p>
            <a:r>
              <a:rPr lang="en-US" altLang="zh-TW" dirty="0"/>
              <a:t>2 Red Cliff                              </a:t>
            </a:r>
          </a:p>
          <a:p>
            <a:r>
              <a:rPr lang="en-US" altLang="zh-TW" dirty="0"/>
              <a:t>3 </a:t>
            </a:r>
            <a:r>
              <a:rPr lang="en-US" altLang="zh-TW" dirty="0" err="1"/>
              <a:t>Kabhi</a:t>
            </a:r>
            <a:r>
              <a:rPr lang="en-US" altLang="zh-TW" dirty="0"/>
              <a:t> </a:t>
            </a:r>
            <a:r>
              <a:rPr lang="en-US" altLang="zh-TW" dirty="0" err="1"/>
              <a:t>Alvida</a:t>
            </a:r>
            <a:r>
              <a:rPr lang="en-US" altLang="zh-TW" dirty="0"/>
              <a:t> </a:t>
            </a:r>
            <a:r>
              <a:rPr lang="en-US" altLang="zh-TW" dirty="0" err="1"/>
              <a:t>Naa</a:t>
            </a:r>
            <a:r>
              <a:rPr lang="en-US" altLang="zh-TW" dirty="0"/>
              <a:t> </a:t>
            </a:r>
            <a:r>
              <a:rPr lang="en-US" altLang="zh-TW" dirty="0" err="1"/>
              <a:t>Kehna</a:t>
            </a:r>
            <a:r>
              <a:rPr lang="en-US" altLang="zh-TW" dirty="0"/>
              <a:t>                 </a:t>
            </a:r>
          </a:p>
          <a:p>
            <a:r>
              <a:rPr lang="en-US" altLang="zh-TW" dirty="0"/>
              <a:t>4 The Legend of </a:t>
            </a:r>
            <a:r>
              <a:rPr lang="en-US" altLang="zh-TW" dirty="0" err="1"/>
              <a:t>Suriyothai</a:t>
            </a:r>
            <a:r>
              <a:rPr lang="en-US" altLang="zh-TW" dirty="0"/>
              <a:t>               </a:t>
            </a:r>
          </a:p>
          <a:p>
            <a:r>
              <a:rPr lang="en-US" altLang="zh-TW" dirty="0"/>
              <a:t>5 Kites                                  </a:t>
            </a:r>
          </a:p>
          <a:p>
            <a:r>
              <a:rPr lang="en-US" altLang="zh-TW" dirty="0"/>
              <a:t>6 Tango 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2095500"/>
            <a:ext cx="8460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movie[which(budget/1000&gt;300000),c("</a:t>
            </a:r>
            <a:r>
              <a:rPr lang="en-US" altLang="zh-TW" dirty="0" err="1"/>
              <a:t>title","budget</a:t>
            </a:r>
            <a:r>
              <a:rPr lang="en-US" altLang="zh-TW" dirty="0"/>
              <a:t>")]</a:t>
            </a:r>
          </a:p>
          <a:p>
            <a:endParaRPr lang="en-US" altLang="zh-TW" dirty="0"/>
          </a:p>
          <a:p>
            <a:r>
              <a:rPr lang="en-US" altLang="zh-TW" dirty="0" err="1"/>
              <a:t>europe</a:t>
            </a:r>
            <a:r>
              <a:rPr lang="en-US" altLang="zh-TW" dirty="0"/>
              <a:t>&lt;-c("The Messenger: The Story of Joan of </a:t>
            </a:r>
            <a:r>
              <a:rPr lang="en-US" altLang="zh-TW" dirty="0" err="1"/>
              <a:t>Arc","Red</a:t>
            </a:r>
            <a:r>
              <a:rPr lang="en-US" altLang="zh-TW" dirty="0"/>
              <a:t> Cliff","</a:t>
            </a:r>
            <a:r>
              <a:rPr lang="en-US" altLang="zh-TW" dirty="0" err="1"/>
              <a:t>Kabhi</a:t>
            </a:r>
            <a:r>
              <a:rPr lang="en-US" altLang="zh-TW" dirty="0"/>
              <a:t> </a:t>
            </a:r>
            <a:r>
              <a:rPr lang="en-US" altLang="zh-TW" dirty="0" err="1"/>
              <a:t>Alvida</a:t>
            </a:r>
            <a:r>
              <a:rPr lang="en-US" altLang="zh-TW" dirty="0"/>
              <a:t> </a:t>
            </a:r>
            <a:r>
              <a:rPr lang="en-US" altLang="zh-TW" dirty="0" err="1"/>
              <a:t>Naa</a:t>
            </a:r>
            <a:r>
              <a:rPr lang="en-US" altLang="zh-TW" dirty="0"/>
              <a:t> </a:t>
            </a:r>
            <a:r>
              <a:rPr lang="en-US" altLang="zh-TW" dirty="0" err="1"/>
              <a:t>Kehna</a:t>
            </a:r>
            <a:r>
              <a:rPr lang="en-US" altLang="zh-TW" dirty="0"/>
              <a:t>","</a:t>
            </a:r>
            <a:r>
              <a:rPr lang="en-US" altLang="zh-TW" dirty="0" err="1"/>
              <a:t>Iceland","The</a:t>
            </a:r>
            <a:r>
              <a:rPr lang="en-US" altLang="zh-TW" dirty="0"/>
              <a:t> Legend of </a:t>
            </a:r>
            <a:r>
              <a:rPr lang="en-US" altLang="zh-TW" dirty="0" err="1"/>
              <a:t>Suriyothai</a:t>
            </a:r>
            <a:r>
              <a:rPr lang="en-US" altLang="zh-TW" dirty="0"/>
              <a:t>","</a:t>
            </a:r>
            <a:r>
              <a:rPr lang="en-US" altLang="zh-TW" dirty="0" err="1"/>
              <a:t>Kites","Tango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movie[</a:t>
            </a:r>
            <a:r>
              <a:rPr lang="en-US" altLang="zh-TW" dirty="0" err="1"/>
              <a:t>is.element</a:t>
            </a:r>
            <a:r>
              <a:rPr lang="en-US" altLang="zh-TW" dirty="0"/>
              <a:t>(</a:t>
            </a:r>
            <a:r>
              <a:rPr lang="en-US" altLang="zh-TW" dirty="0" err="1"/>
              <a:t>movie$title,europe</a:t>
            </a:r>
            <a:r>
              <a:rPr lang="en-US" altLang="zh-TW" dirty="0"/>
              <a:t>),"budget"]&lt;-c(85000000,553632000*0.16,700000000*0.016,400000000*0.032,600000000*0.016,700000000*0.0074)</a:t>
            </a:r>
          </a:p>
          <a:p>
            <a:endParaRPr lang="en-US" altLang="zh-TW" dirty="0"/>
          </a:p>
          <a:p>
            <a:r>
              <a:rPr lang="en-US" altLang="zh-TW" dirty="0"/>
              <a:t>write.csv(</a:t>
            </a:r>
            <a:r>
              <a:rPr lang="en-US" altLang="zh-TW" dirty="0" err="1"/>
              <a:t>movie,"moviecut.csv</a:t>
            </a:r>
            <a:r>
              <a:rPr lang="en-US" altLang="zh-TW" dirty="0"/>
              <a:t>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02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96752" y="476672"/>
            <a:ext cx="790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Min.   1st Qu.    Median      Mean   3rd Qu.      Max.      NA's </a:t>
            </a:r>
          </a:p>
          <a:p>
            <a:r>
              <a:rPr lang="en-US" altLang="zh-TW" dirty="0" smtClean="0"/>
              <a:t>      218   </a:t>
            </a:r>
            <a:r>
              <a:rPr lang="en-US" altLang="zh-TW" dirty="0" smtClean="0"/>
              <a:t>6000000  19800000  32977537  </a:t>
            </a:r>
            <a:r>
              <a:rPr lang="en-US" altLang="zh-TW" dirty="0" smtClean="0"/>
              <a:t>43000000 300000000       270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8672" y="61173"/>
            <a:ext cx="8190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movie[which(budget/1000==300000),c("title","</a:t>
            </a:r>
            <a:r>
              <a:rPr lang="en-US" altLang="zh-TW" dirty="0" smtClean="0"/>
              <a:t>budget“,”</a:t>
            </a:r>
            <a:r>
              <a:rPr lang="en-US" altLang="zh-TW" dirty="0" err="1" smtClean="0"/>
              <a:t>imdb_score</a:t>
            </a:r>
            <a:r>
              <a:rPr lang="en-US" altLang="zh-TW" dirty="0" smtClean="0"/>
              <a:t>”)]</a:t>
            </a:r>
            <a:endParaRPr lang="en-US" altLang="zh-TW" dirty="0"/>
          </a:p>
          <a:p>
            <a:r>
              <a:rPr lang="en-US" altLang="zh-TW" dirty="0"/>
              <a:t># A </a:t>
            </a:r>
            <a:r>
              <a:rPr lang="en-US" altLang="zh-TW" dirty="0" err="1"/>
              <a:t>tibble</a:t>
            </a:r>
            <a:r>
              <a:rPr lang="en-US" altLang="zh-TW" dirty="0"/>
              <a:t>: 1 x 2</a:t>
            </a:r>
          </a:p>
          <a:p>
            <a:r>
              <a:rPr lang="en-US" altLang="zh-TW" dirty="0"/>
              <a:t>  title                                       </a:t>
            </a:r>
            <a:r>
              <a:rPr lang="en-US" altLang="zh-TW" dirty="0" smtClean="0"/>
              <a:t>budget</a:t>
            </a:r>
            <a:r>
              <a:rPr lang="zh-TW" altLang="en-US" dirty="0" smtClean="0"/>
              <a:t>                   </a:t>
            </a:r>
            <a:r>
              <a:rPr lang="en-US" altLang="zh-TW" dirty="0" err="1" smtClean="0"/>
              <a:t>imdb_score</a:t>
            </a:r>
            <a:endParaRPr lang="en-US" altLang="zh-TW" dirty="0"/>
          </a:p>
          <a:p>
            <a:r>
              <a:rPr lang="en-US" altLang="zh-TW" dirty="0"/>
              <a:t> 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                              &lt;</a:t>
            </a:r>
            <a:r>
              <a:rPr lang="en-US" altLang="zh-TW" dirty="0" err="1"/>
              <a:t>dbl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1 Pirates of the Caribbean: At </a:t>
            </a:r>
            <a:r>
              <a:rPr lang="en-US" altLang="zh-TW" dirty="0" smtClean="0"/>
              <a:t>World‘s </a:t>
            </a:r>
            <a:r>
              <a:rPr lang="en-US" altLang="zh-TW" dirty="0"/>
              <a:t>End </a:t>
            </a:r>
            <a:r>
              <a:rPr lang="en-US" altLang="zh-TW" dirty="0" smtClean="0"/>
              <a:t>300000000</a:t>
            </a:r>
            <a:r>
              <a:rPr lang="zh-TW" altLang="en-US" dirty="0" smtClean="0"/>
              <a:t> </a:t>
            </a:r>
            <a:r>
              <a:rPr lang="en-US" altLang="zh-TW" dirty="0"/>
              <a:t>7.1</a:t>
            </a:r>
          </a:p>
        </p:txBody>
      </p:sp>
      <p:sp>
        <p:nvSpPr>
          <p:cNvPr id="6" name="矩形 5"/>
          <p:cNvSpPr/>
          <p:nvPr/>
        </p:nvSpPr>
        <p:spPr>
          <a:xfrm>
            <a:off x="4277688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5633864" y="16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dim(filter(</a:t>
            </a:r>
            <a:r>
              <a:rPr lang="en-US" altLang="zh-TW" dirty="0" err="1"/>
              <a:t>movie,budget</a:t>
            </a:r>
            <a:r>
              <a:rPr lang="en-US" altLang="zh-TW" dirty="0"/>
              <a:t>&gt;98500000))[1]</a:t>
            </a:r>
          </a:p>
          <a:p>
            <a:r>
              <a:rPr lang="en-US" altLang="zh-TW" dirty="0"/>
              <a:t>[1] </a:t>
            </a:r>
            <a:r>
              <a:rPr lang="en-US" altLang="zh-TW" dirty="0" smtClean="0"/>
              <a:t>324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538501"/>
            <a:ext cx="3019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04864"/>
            <a:ext cx="5847811" cy="41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51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76672" y="40466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Min.   1st Qu.    Median      Mean   3rd Qu.      Max.      </a:t>
            </a:r>
            <a:r>
              <a:rPr lang="en-US" altLang="zh-TW" dirty="0" smtClean="0"/>
              <a:t>        NA's 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11   5480488  24402706  46808389  60049282 760505847       </a:t>
            </a:r>
            <a:r>
              <a:rPr lang="en-US" altLang="zh-TW" dirty="0" smtClean="0"/>
              <a:t>465-467  (in thousands)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84168" y="125251"/>
            <a:ext cx="5544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A </a:t>
            </a:r>
            <a:r>
              <a:rPr lang="en-US" altLang="zh-TW" dirty="0" err="1"/>
              <a:t>tibble</a:t>
            </a:r>
            <a:r>
              <a:rPr lang="en-US" altLang="zh-TW" dirty="0"/>
              <a:t>: 6 x 4</a:t>
            </a:r>
          </a:p>
          <a:p>
            <a:r>
              <a:rPr lang="en-US" altLang="zh-TW" dirty="0"/>
              <a:t>  title               gross </a:t>
            </a:r>
            <a:r>
              <a:rPr lang="en-US" altLang="zh-TW" dirty="0" err="1"/>
              <a:t>release_date</a:t>
            </a:r>
            <a:r>
              <a:rPr lang="en-US" altLang="zh-TW" dirty="0"/>
              <a:t>   budget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     &lt;</a:t>
            </a:r>
            <a:r>
              <a:rPr lang="en-US" altLang="zh-TW" dirty="0" err="1"/>
              <a:t>dbl</a:t>
            </a:r>
            <a:r>
              <a:rPr lang="en-US" altLang="zh-TW" dirty="0"/>
              <a:t>&gt; &lt;</a:t>
            </a:r>
            <a:r>
              <a:rPr lang="en-US" altLang="zh-TW" dirty="0" err="1"/>
              <a:t>chr</a:t>
            </a:r>
            <a:r>
              <a:rPr lang="en-US" altLang="zh-TW" dirty="0"/>
              <a:t>&gt;           &lt;</a:t>
            </a:r>
            <a:r>
              <a:rPr lang="en-US" altLang="zh-TW" dirty="0" err="1"/>
              <a:t>dbl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1 A Farewell to Arms   25.0 1932/12/8      800000</a:t>
            </a:r>
          </a:p>
          <a:p>
            <a:r>
              <a:rPr lang="en-US" altLang="zh-TW" dirty="0"/>
              <a:t>2 F.I.S.T.             11.0 1978/4/26    11000000</a:t>
            </a:r>
          </a:p>
          <a:p>
            <a:r>
              <a:rPr lang="en-US" altLang="zh-TW" dirty="0"/>
              <a:t>3 Out of the Blue     728   1980/5/1           NA</a:t>
            </a:r>
          </a:p>
          <a:p>
            <a:r>
              <a:rPr lang="en-US" altLang="zh-TW" dirty="0"/>
              <a:t>4 In Her Line of Fire 721   2006/4/21     1000000</a:t>
            </a:r>
          </a:p>
          <a:p>
            <a:r>
              <a:rPr lang="en-US" altLang="zh-TW" dirty="0"/>
              <a:t>5 The Jimmy Show      703   2002/1/16     1500000</a:t>
            </a:r>
          </a:p>
          <a:p>
            <a:r>
              <a:rPr lang="en-US" altLang="zh-TW" dirty="0"/>
              <a:t>6 Skin Trade          162   2014/11/7     </a:t>
            </a:r>
            <a:r>
              <a:rPr lang="en-US" altLang="zh-TW" dirty="0" smtClean="0"/>
              <a:t>9000000</a:t>
            </a:r>
          </a:p>
          <a:p>
            <a:r>
              <a:rPr lang="en-US" altLang="zh-TW" dirty="0" smtClean="0"/>
              <a:t>Gross&lt;1000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-396552" y="1124744"/>
            <a:ext cx="7092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movie[which(title=="A Farewell to Arms"),"gross"]&lt;-NA</a:t>
            </a:r>
          </a:p>
          <a:p>
            <a:r>
              <a:rPr lang="en-US" altLang="zh-TW" dirty="0"/>
              <a:t>movie[which(title=="F.I.S.T."),"gross"]&lt;-2038920</a:t>
            </a:r>
          </a:p>
          <a:p>
            <a:r>
              <a:rPr lang="en-US" altLang="zh-TW" dirty="0"/>
              <a:t>movie[which(title=="Out of the Blue"),"gross"]&lt;-NA</a:t>
            </a:r>
          </a:p>
          <a:p>
            <a:r>
              <a:rPr lang="en-US" altLang="zh-TW" dirty="0"/>
              <a:t>movie[which(title=="Skin Trade"),"gross"]&lt;-1242</a:t>
            </a:r>
          </a:p>
        </p:txBody>
      </p:sp>
      <p:sp>
        <p:nvSpPr>
          <p:cNvPr id="7" name="矩形 6"/>
          <p:cNvSpPr/>
          <p:nvPr/>
        </p:nvSpPr>
        <p:spPr>
          <a:xfrm>
            <a:off x="5825142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dim(filter(</a:t>
            </a:r>
            <a:r>
              <a:rPr lang="en-US" altLang="zh-TW" dirty="0" err="1"/>
              <a:t>movie,gross</a:t>
            </a:r>
            <a:r>
              <a:rPr lang="en-US" altLang="zh-TW" dirty="0"/>
              <a:t>&gt;141902473))[1]</a:t>
            </a:r>
          </a:p>
          <a:p>
            <a:r>
              <a:rPr lang="en-US" altLang="zh-TW" dirty="0"/>
              <a:t>[1] 300</a:t>
            </a:r>
            <a:endParaRPr lang="zh-TW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029" y="1719795"/>
            <a:ext cx="2735477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06" y="3148229"/>
            <a:ext cx="5707909" cy="29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2616"/>
            <a:ext cx="53625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7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084168" y="2606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 dim(filter(</a:t>
            </a:r>
            <a:r>
              <a:rPr lang="en-US" altLang="zh-TW" dirty="0" err="1"/>
              <a:t>movie,profit</a:t>
            </a:r>
            <a:r>
              <a:rPr lang="en-US" altLang="zh-TW" dirty="0"/>
              <a:t>&gt;72962951))[1]</a:t>
            </a:r>
          </a:p>
          <a:p>
            <a:r>
              <a:rPr lang="en-US" altLang="zh-TW" dirty="0"/>
              <a:t>[1] 338</a:t>
            </a:r>
          </a:p>
          <a:p>
            <a:r>
              <a:rPr lang="en-US" altLang="zh-TW" dirty="0"/>
              <a:t>&gt; dim(filter(</a:t>
            </a:r>
            <a:r>
              <a:rPr lang="en-US" altLang="zh-TW" dirty="0" err="1"/>
              <a:t>movie,profit</a:t>
            </a:r>
            <a:r>
              <a:rPr lang="en-US" altLang="zh-TW" dirty="0"/>
              <a:t>&lt;(-58536280)))[1]</a:t>
            </a:r>
          </a:p>
          <a:p>
            <a:r>
              <a:rPr lang="en-US" altLang="zh-TW" dirty="0"/>
              <a:t>[1] 101</a:t>
            </a:r>
          </a:p>
        </p:txBody>
      </p:sp>
      <p:sp>
        <p:nvSpPr>
          <p:cNvPr id="10" name="矩形 9"/>
          <p:cNvSpPr/>
          <p:nvPr/>
        </p:nvSpPr>
        <p:spPr>
          <a:xfrm>
            <a:off x="-2886001" y="214481"/>
            <a:ext cx="9774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Min.    1st Qu.     Median       Mean    3rd Qu.       Max.       NA's </a:t>
            </a:r>
          </a:p>
          <a:p>
            <a:r>
              <a:rPr lang="en-US" altLang="zh-TW" dirty="0"/>
              <a:t>-190641321   -9264607    1496190   13122345   23691278  523505847        647 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1237604"/>
            <a:ext cx="27908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14" y="1971025"/>
            <a:ext cx="634617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68060"/>
            <a:ext cx="5334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02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19242</TotalTime>
  <Words>1821</Words>
  <Application>Microsoft Office PowerPoint</Application>
  <PresentationFormat>如螢幕大小 (4:3)</PresentationFormat>
  <Paragraphs>333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155</cp:revision>
  <dcterms:created xsi:type="dcterms:W3CDTF">2018-01-25T12:03:56Z</dcterms:created>
  <dcterms:modified xsi:type="dcterms:W3CDTF">2018-02-24T04:06:25Z</dcterms:modified>
</cp:coreProperties>
</file>