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60" r:id="rId5"/>
    <p:sldId id="261" r:id="rId6"/>
    <p:sldId id="262" r:id="rId7"/>
    <p:sldId id="263" r:id="rId8"/>
    <p:sldId id="264" r:id="rId9"/>
    <p:sldId id="266" r:id="rId10"/>
    <p:sldId id="268" r:id="rId11"/>
    <p:sldId id="269" r:id="rId12"/>
    <p:sldId id="270" r:id="rId13"/>
    <p:sldId id="272" r:id="rId14"/>
    <p:sldId id="274" r:id="rId15"/>
    <p:sldId id="276"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75" autoAdjust="0"/>
  </p:normalViewPr>
  <p:slideViewPr>
    <p:cSldViewPr>
      <p:cViewPr varScale="1">
        <p:scale>
          <a:sx n="62" d="100"/>
          <a:sy n="62" d="100"/>
        </p:scale>
        <p:origin x="-1396" y="20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99835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378593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410378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163821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387980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240096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196380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273979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77549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260872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EB464D6-9F16-4E8E-8DB4-147BB8D3F66C}" type="datetimeFigureOut">
              <a:rPr lang="zh-TW" altLang="en-US" smtClean="0"/>
              <a:t>2018/2/23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267624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464D6-9F16-4E8E-8DB4-147BB8D3F66C}" type="datetimeFigureOut">
              <a:rPr lang="zh-TW" altLang="en-US" smtClean="0"/>
              <a:t>2018/2/23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3BCBB-DAD2-42B7-9E7D-51DDB61433CC}" type="slidenum">
              <a:rPr lang="zh-TW" altLang="en-US" smtClean="0"/>
              <a:t>‹#›</a:t>
            </a:fld>
            <a:endParaRPr lang="zh-TW" altLang="en-US"/>
          </a:p>
        </p:txBody>
      </p:sp>
    </p:spTree>
    <p:extLst>
      <p:ext uri="{BB962C8B-B14F-4D97-AF65-F5344CB8AC3E}">
        <p14:creationId xmlns:p14="http://schemas.microsoft.com/office/powerpoint/2010/main" val="3111858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371272"/>
            <a:ext cx="7830616" cy="2862322"/>
          </a:xfrm>
          <a:prstGeom prst="rect">
            <a:avLst/>
          </a:prstGeom>
        </p:spPr>
        <p:txBody>
          <a:bodyPr wrap="square">
            <a:spAutoFit/>
          </a:bodyPr>
          <a:lstStyle/>
          <a:p>
            <a:r>
              <a:rPr lang="en-US" altLang="zh-TW" dirty="0" smtClean="0"/>
              <a:t> summary(</a:t>
            </a:r>
            <a:r>
              <a:rPr lang="en-US" altLang="zh-TW" dirty="0" err="1" smtClean="0"/>
              <a:t>movie_language_aov</a:t>
            </a:r>
            <a:r>
              <a:rPr lang="en-US" altLang="zh-TW" dirty="0" smtClean="0"/>
              <a:t>)</a:t>
            </a:r>
          </a:p>
          <a:p>
            <a:r>
              <a:rPr lang="en-US" altLang="zh-TW" dirty="0" smtClean="0"/>
              <a:t>              </a:t>
            </a:r>
            <a:r>
              <a:rPr lang="en-US" altLang="zh-TW" dirty="0" err="1" smtClean="0"/>
              <a:t>Df</a:t>
            </a:r>
            <a:r>
              <a:rPr lang="en-US" altLang="zh-TW" dirty="0" smtClean="0"/>
              <a:t> Sum </a:t>
            </a:r>
            <a:r>
              <a:rPr lang="en-US" altLang="zh-TW" dirty="0" err="1" smtClean="0"/>
              <a:t>Sq</a:t>
            </a:r>
            <a:r>
              <a:rPr lang="en-US" altLang="zh-TW" dirty="0" smtClean="0"/>
              <a:t> Mean </a:t>
            </a:r>
            <a:r>
              <a:rPr lang="en-US" altLang="zh-TW" dirty="0" err="1" smtClean="0"/>
              <a:t>Sq</a:t>
            </a:r>
            <a:r>
              <a:rPr lang="en-US" altLang="zh-TW" dirty="0" smtClean="0"/>
              <a:t> F value         </a:t>
            </a:r>
            <a:r>
              <a:rPr lang="en-US" altLang="zh-TW" dirty="0" err="1" smtClean="0"/>
              <a:t>Pr</a:t>
            </a:r>
            <a:r>
              <a:rPr lang="en-US" altLang="zh-TW" dirty="0" smtClean="0"/>
              <a:t>(&gt;F)    </a:t>
            </a:r>
          </a:p>
          <a:p>
            <a:r>
              <a:rPr lang="en-US" altLang="zh-TW" dirty="0" smtClean="0"/>
              <a:t>language      42    150   3.580   2.979 0.000000000507 ***</a:t>
            </a:r>
          </a:p>
          <a:p>
            <a:r>
              <a:rPr lang="en-US" altLang="zh-TW" dirty="0" smtClean="0"/>
              <a:t>Residuals   4524   5437   1.202                           </a:t>
            </a:r>
          </a:p>
          <a:p>
            <a:r>
              <a:rPr lang="en-US" altLang="zh-TW" dirty="0" smtClean="0"/>
              <a:t>&gt; </a:t>
            </a:r>
            <a:r>
              <a:rPr lang="en-US" altLang="zh-TW" dirty="0" err="1" smtClean="0"/>
              <a:t>movie_country_aov</a:t>
            </a:r>
            <a:r>
              <a:rPr lang="en-US" altLang="zh-TW" dirty="0" smtClean="0"/>
              <a:t> &lt;- </a:t>
            </a:r>
            <a:r>
              <a:rPr lang="en-US" altLang="zh-TW" dirty="0" err="1" smtClean="0"/>
              <a:t>aov</a:t>
            </a:r>
            <a:r>
              <a:rPr lang="en-US" altLang="zh-TW" dirty="0" smtClean="0"/>
              <a:t>(</a:t>
            </a:r>
            <a:r>
              <a:rPr lang="en-US" altLang="zh-TW" dirty="0" err="1" smtClean="0"/>
              <a:t>imdb_score</a:t>
            </a:r>
            <a:r>
              <a:rPr lang="en-US" altLang="zh-TW" dirty="0" smtClean="0"/>
              <a:t> ~</a:t>
            </a:r>
            <a:r>
              <a:rPr lang="en-US" altLang="zh-TW" dirty="0" err="1" smtClean="0"/>
              <a:t>country,vote</a:t>
            </a:r>
            <a:r>
              <a:rPr lang="en-US" altLang="zh-TW" dirty="0" smtClean="0"/>
              <a:t>) # ANOVA </a:t>
            </a:r>
            <a:r>
              <a:rPr lang="en-US" altLang="zh-TW" dirty="0" err="1" smtClean="0"/>
              <a:t>vote_average</a:t>
            </a:r>
            <a:r>
              <a:rPr lang="en-US" altLang="zh-TW" dirty="0" smtClean="0"/>
              <a:t> on decade</a:t>
            </a:r>
          </a:p>
          <a:p>
            <a:r>
              <a:rPr lang="en-US" altLang="zh-TW" dirty="0" smtClean="0"/>
              <a:t>&gt; summary(</a:t>
            </a:r>
            <a:r>
              <a:rPr lang="en-US" altLang="zh-TW" dirty="0" err="1" smtClean="0"/>
              <a:t>movie_country_aov</a:t>
            </a:r>
            <a:r>
              <a:rPr lang="en-US" altLang="zh-TW" dirty="0" smtClean="0"/>
              <a:t>)</a:t>
            </a:r>
          </a:p>
          <a:p>
            <a:r>
              <a:rPr lang="en-US" altLang="zh-TW" dirty="0" smtClean="0"/>
              <a:t>              </a:t>
            </a:r>
            <a:r>
              <a:rPr lang="en-US" altLang="zh-TW" dirty="0" err="1" smtClean="0"/>
              <a:t>Df</a:t>
            </a:r>
            <a:r>
              <a:rPr lang="en-US" altLang="zh-TW" dirty="0" smtClean="0"/>
              <a:t> Sum </a:t>
            </a:r>
            <a:r>
              <a:rPr lang="en-US" altLang="zh-TW" dirty="0" err="1" smtClean="0"/>
              <a:t>Sq</a:t>
            </a:r>
            <a:r>
              <a:rPr lang="en-US" altLang="zh-TW" dirty="0" smtClean="0"/>
              <a:t> Mean </a:t>
            </a:r>
            <a:r>
              <a:rPr lang="en-US" altLang="zh-TW" dirty="0" err="1" smtClean="0"/>
              <a:t>Sq</a:t>
            </a:r>
            <a:r>
              <a:rPr lang="en-US" altLang="zh-TW" dirty="0" smtClean="0"/>
              <a:t> F value          </a:t>
            </a:r>
            <a:r>
              <a:rPr lang="en-US" altLang="zh-TW" dirty="0" err="1" smtClean="0"/>
              <a:t>Pr</a:t>
            </a:r>
            <a:r>
              <a:rPr lang="en-US" altLang="zh-TW" dirty="0" smtClean="0"/>
              <a:t>(&gt;F)    </a:t>
            </a:r>
          </a:p>
          <a:p>
            <a:r>
              <a:rPr lang="en-US" altLang="zh-TW" dirty="0" smtClean="0"/>
              <a:t>country       60    198   3.296   2.756 0.0000000000162 ***</a:t>
            </a:r>
          </a:p>
          <a:p>
            <a:r>
              <a:rPr lang="en-US" altLang="zh-TW" dirty="0" smtClean="0"/>
              <a:t>Residuals   4506   5389   1.196                            </a:t>
            </a:r>
          </a:p>
        </p:txBody>
      </p:sp>
      <p:sp>
        <p:nvSpPr>
          <p:cNvPr id="5" name="矩形 4"/>
          <p:cNvSpPr/>
          <p:nvPr/>
        </p:nvSpPr>
        <p:spPr>
          <a:xfrm>
            <a:off x="-3420888" y="879103"/>
            <a:ext cx="4572000" cy="923330"/>
          </a:xfrm>
          <a:prstGeom prst="rect">
            <a:avLst/>
          </a:prstGeom>
        </p:spPr>
        <p:txBody>
          <a:bodyPr>
            <a:spAutoFit/>
          </a:bodyPr>
          <a:lstStyle/>
          <a:p>
            <a:r>
              <a:rPr lang="en-US" altLang="zh-TW" dirty="0" err="1" smtClean="0"/>
              <a:t>cv.test</a:t>
            </a:r>
            <a:r>
              <a:rPr lang="en-US" altLang="zh-TW" dirty="0" smtClean="0"/>
              <a:t>(</a:t>
            </a:r>
            <a:r>
              <a:rPr lang="en-US" altLang="zh-TW" dirty="0" err="1" smtClean="0"/>
              <a:t>vote$language,vote$country</a:t>
            </a:r>
            <a:r>
              <a:rPr lang="en-US" altLang="zh-TW" dirty="0" smtClean="0"/>
              <a:t>)</a:t>
            </a:r>
          </a:p>
          <a:p>
            <a:r>
              <a:rPr lang="en-US" altLang="zh-TW" dirty="0" smtClean="0"/>
              <a:t>[1] Cramer V / Phi:</a:t>
            </a:r>
          </a:p>
          <a:p>
            <a:r>
              <a:rPr lang="en-US" altLang="zh-TW" dirty="0" smtClean="0"/>
              <a:t>[1] 0.6379859</a:t>
            </a:r>
            <a:endParaRPr lang="en-US" altLang="zh-TW" dirty="0"/>
          </a:p>
        </p:txBody>
      </p:sp>
      <p:sp>
        <p:nvSpPr>
          <p:cNvPr id="6" name="矩形 5"/>
          <p:cNvSpPr/>
          <p:nvPr/>
        </p:nvSpPr>
        <p:spPr>
          <a:xfrm>
            <a:off x="-2700808" y="4348928"/>
            <a:ext cx="4572000" cy="646331"/>
          </a:xfrm>
          <a:prstGeom prst="rect">
            <a:avLst/>
          </a:prstGeom>
        </p:spPr>
        <p:txBody>
          <a:bodyPr>
            <a:spAutoFit/>
          </a:bodyPr>
          <a:lstStyle/>
          <a:p>
            <a:r>
              <a:rPr lang="en-US" altLang="zh-TW" dirty="0" smtClean="0"/>
              <a:t> </a:t>
            </a:r>
            <a:r>
              <a:rPr lang="en-US" altLang="zh-TW" dirty="0" err="1" smtClean="0"/>
              <a:t>cor</a:t>
            </a:r>
            <a:r>
              <a:rPr lang="en-US" altLang="zh-TW" dirty="0" smtClean="0"/>
              <a:t>(</a:t>
            </a:r>
            <a:r>
              <a:rPr lang="en-US" altLang="zh-TW" dirty="0" err="1" smtClean="0"/>
              <a:t>year,movie$decade</a:t>
            </a:r>
            <a:r>
              <a:rPr lang="en-US" altLang="zh-TW" dirty="0" smtClean="0"/>
              <a:t>)</a:t>
            </a:r>
          </a:p>
          <a:p>
            <a:r>
              <a:rPr lang="en-US" altLang="zh-TW" dirty="0" smtClean="0"/>
              <a:t>[1] 0.9755298</a:t>
            </a:r>
            <a:endParaRPr lang="en-US" altLang="zh-TW" dirty="0"/>
          </a:p>
        </p:txBody>
      </p:sp>
      <p:sp>
        <p:nvSpPr>
          <p:cNvPr id="7" name="矩形 6"/>
          <p:cNvSpPr/>
          <p:nvPr/>
        </p:nvSpPr>
        <p:spPr>
          <a:xfrm>
            <a:off x="539552" y="4509120"/>
            <a:ext cx="4572000" cy="1200329"/>
          </a:xfrm>
          <a:prstGeom prst="rect">
            <a:avLst/>
          </a:prstGeom>
        </p:spPr>
        <p:txBody>
          <a:bodyPr>
            <a:spAutoFit/>
          </a:bodyPr>
          <a:lstStyle/>
          <a:p>
            <a:r>
              <a:rPr lang="en-US" altLang="zh-TW" dirty="0" smtClean="0"/>
              <a:t> </a:t>
            </a:r>
            <a:r>
              <a:rPr lang="en-US" altLang="zh-TW" dirty="0" err="1" smtClean="0"/>
              <a:t>cor</a:t>
            </a:r>
            <a:r>
              <a:rPr lang="en-US" altLang="zh-TW" dirty="0" smtClean="0"/>
              <a:t>(</a:t>
            </a:r>
            <a:r>
              <a:rPr lang="en-US" altLang="zh-TW" dirty="0" err="1" smtClean="0"/>
              <a:t>year,imdb_score</a:t>
            </a:r>
            <a:r>
              <a:rPr lang="en-US" altLang="zh-TW" dirty="0" smtClean="0"/>
              <a:t>)</a:t>
            </a:r>
          </a:p>
          <a:p>
            <a:r>
              <a:rPr lang="en-US" altLang="zh-TW" dirty="0" smtClean="0"/>
              <a:t>[1] -0.2024579</a:t>
            </a:r>
          </a:p>
          <a:p>
            <a:r>
              <a:rPr lang="en-US" altLang="zh-TW" dirty="0" smtClean="0"/>
              <a:t>&gt; </a:t>
            </a:r>
            <a:r>
              <a:rPr lang="en-US" altLang="zh-TW" dirty="0" err="1" smtClean="0"/>
              <a:t>cor</a:t>
            </a:r>
            <a:r>
              <a:rPr lang="en-US" altLang="zh-TW" dirty="0" smtClean="0"/>
              <a:t>(</a:t>
            </a:r>
            <a:r>
              <a:rPr lang="en-US" altLang="zh-TW" dirty="0" err="1" smtClean="0"/>
              <a:t>movie$decade,imdb_score</a:t>
            </a:r>
            <a:r>
              <a:rPr lang="en-US" altLang="zh-TW" dirty="0" smtClean="0"/>
              <a:t>)</a:t>
            </a:r>
          </a:p>
          <a:p>
            <a:r>
              <a:rPr lang="en-US" altLang="zh-TW" dirty="0" smtClean="0"/>
              <a:t>[1] -0.2008697</a:t>
            </a:r>
            <a:endParaRPr lang="en-US" altLang="zh-TW" dirty="0"/>
          </a:p>
        </p:txBody>
      </p:sp>
      <p:sp>
        <p:nvSpPr>
          <p:cNvPr id="8" name="矩形 7"/>
          <p:cNvSpPr/>
          <p:nvPr/>
        </p:nvSpPr>
        <p:spPr>
          <a:xfrm>
            <a:off x="4598876" y="3487941"/>
            <a:ext cx="6552728" cy="1754326"/>
          </a:xfrm>
          <a:prstGeom prst="rect">
            <a:avLst/>
          </a:prstGeom>
        </p:spPr>
        <p:txBody>
          <a:bodyPr wrap="square">
            <a:spAutoFit/>
          </a:bodyPr>
          <a:lstStyle/>
          <a:p>
            <a:r>
              <a:rPr lang="en-US" altLang="zh-TW" dirty="0" smtClean="0"/>
              <a:t>data:  </a:t>
            </a:r>
            <a:r>
              <a:rPr lang="en-US" altLang="zh-TW" dirty="0" err="1" smtClean="0"/>
              <a:t>imdb_score</a:t>
            </a:r>
            <a:r>
              <a:rPr lang="en-US" altLang="zh-TW" dirty="0" smtClean="0"/>
              <a:t> and year</a:t>
            </a:r>
          </a:p>
          <a:p>
            <a:r>
              <a:rPr lang="en-US" altLang="zh-TW" dirty="0" smtClean="0"/>
              <a:t>S = 18216000000, p-value &lt; 0.00000000000000022</a:t>
            </a:r>
          </a:p>
          <a:p>
            <a:r>
              <a:rPr lang="en-US" altLang="zh-TW" dirty="0" smtClean="0"/>
              <a:t>alternative hypothesis: true rho is not equal to 0</a:t>
            </a:r>
          </a:p>
          <a:p>
            <a:r>
              <a:rPr lang="en-US" altLang="zh-TW" dirty="0" smtClean="0"/>
              <a:t>sample estimates:</a:t>
            </a:r>
          </a:p>
          <a:p>
            <a:r>
              <a:rPr lang="en-US" altLang="zh-TW" dirty="0" smtClean="0"/>
              <a:t>       rho </a:t>
            </a:r>
          </a:p>
          <a:p>
            <a:r>
              <a:rPr lang="en-US" altLang="zh-TW" dirty="0" smtClean="0"/>
              <a:t>-0.1473695 </a:t>
            </a:r>
            <a:endParaRPr lang="zh-TW" altLang="en-US" dirty="0"/>
          </a:p>
        </p:txBody>
      </p:sp>
      <p:sp>
        <p:nvSpPr>
          <p:cNvPr id="9" name="矩形 8"/>
          <p:cNvSpPr/>
          <p:nvPr/>
        </p:nvSpPr>
        <p:spPr>
          <a:xfrm>
            <a:off x="4499992" y="5242267"/>
            <a:ext cx="6966520" cy="1754326"/>
          </a:xfrm>
          <a:prstGeom prst="rect">
            <a:avLst/>
          </a:prstGeom>
        </p:spPr>
        <p:txBody>
          <a:bodyPr wrap="square">
            <a:spAutoFit/>
          </a:bodyPr>
          <a:lstStyle/>
          <a:p>
            <a:r>
              <a:rPr lang="en-US" altLang="zh-TW" dirty="0" smtClean="0"/>
              <a:t>data:  </a:t>
            </a:r>
            <a:r>
              <a:rPr lang="en-US" altLang="zh-TW" dirty="0" err="1" smtClean="0"/>
              <a:t>imdb_score</a:t>
            </a:r>
            <a:r>
              <a:rPr lang="en-US" altLang="zh-TW" dirty="0" smtClean="0"/>
              <a:t> and decade</a:t>
            </a:r>
          </a:p>
          <a:p>
            <a:r>
              <a:rPr lang="en-US" altLang="zh-TW" dirty="0" smtClean="0"/>
              <a:t>S = 18413000000, p-value &lt; 0.00000000000000022</a:t>
            </a:r>
          </a:p>
          <a:p>
            <a:r>
              <a:rPr lang="en-US" altLang="zh-TW" dirty="0" smtClean="0"/>
              <a:t>alternative hypothesis: true rho is not equal to 0</a:t>
            </a:r>
          </a:p>
          <a:p>
            <a:r>
              <a:rPr lang="en-US" altLang="zh-TW" dirty="0" smtClean="0"/>
              <a:t>sample estimates:</a:t>
            </a:r>
          </a:p>
          <a:p>
            <a:r>
              <a:rPr lang="en-US" altLang="zh-TW" dirty="0" smtClean="0"/>
              <a:t>       rho </a:t>
            </a:r>
          </a:p>
          <a:p>
            <a:r>
              <a:rPr lang="en-US" altLang="zh-TW" dirty="0" smtClean="0"/>
              <a:t>-0.1597861 </a:t>
            </a:r>
            <a:endParaRPr lang="zh-TW" altLang="en-US" dirty="0"/>
          </a:p>
        </p:txBody>
      </p:sp>
    </p:spTree>
    <p:extLst>
      <p:ext uri="{BB962C8B-B14F-4D97-AF65-F5344CB8AC3E}">
        <p14:creationId xmlns:p14="http://schemas.microsoft.com/office/powerpoint/2010/main" val="2809802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7864" y="293876"/>
            <a:ext cx="9558808" cy="8956298"/>
          </a:xfrm>
          <a:prstGeom prst="rect">
            <a:avLst/>
          </a:prstGeom>
        </p:spPr>
        <p:txBody>
          <a:bodyPr wrap="square">
            <a:spAutoFit/>
          </a:bodyPr>
          <a:lstStyle/>
          <a:p>
            <a:r>
              <a:rPr lang="en-US" altLang="zh-TW" dirty="0"/>
              <a:t>Prior probabilities of groups:</a:t>
            </a:r>
          </a:p>
          <a:p>
            <a:r>
              <a:rPr lang="en-US" altLang="zh-TW" dirty="0"/>
              <a:t>  &lt;median   &gt;median </a:t>
            </a:r>
          </a:p>
          <a:p>
            <a:r>
              <a:rPr lang="en-US" altLang="zh-TW" dirty="0"/>
              <a:t>0.4984189 0.5015811 </a:t>
            </a:r>
          </a:p>
          <a:p>
            <a:endParaRPr lang="en-US" altLang="zh-TW" dirty="0"/>
          </a:p>
          <a:p>
            <a:r>
              <a:rPr lang="en-US" altLang="zh-TW" dirty="0"/>
              <a:t>Group means:</a:t>
            </a:r>
          </a:p>
          <a:p>
            <a:r>
              <a:rPr lang="en-US" altLang="zh-TW" dirty="0"/>
              <a:t>         runtime </a:t>
            </a:r>
            <a:r>
              <a:rPr lang="en-US" altLang="zh-TW" dirty="0" err="1"/>
              <a:t>faceinposter</a:t>
            </a:r>
            <a:r>
              <a:rPr lang="en-US" altLang="zh-TW" dirty="0"/>
              <a:t> </a:t>
            </a:r>
            <a:r>
              <a:rPr lang="en-US" altLang="zh-TW" dirty="0" err="1"/>
              <a:t>directorfblikes</a:t>
            </a:r>
            <a:r>
              <a:rPr lang="en-US" altLang="zh-TW" dirty="0"/>
              <a:t>     year </a:t>
            </a:r>
            <a:r>
              <a:rPr lang="en-US" altLang="zh-TW" dirty="0" err="1"/>
              <a:t>contentratingG</a:t>
            </a:r>
            <a:r>
              <a:rPr lang="en-US" altLang="zh-TW" dirty="0"/>
              <a:t> </a:t>
            </a:r>
            <a:r>
              <a:rPr lang="en-US" altLang="zh-TW" dirty="0" err="1"/>
              <a:t>contentratingPG</a:t>
            </a:r>
            <a:endParaRPr lang="en-US" altLang="zh-TW" dirty="0"/>
          </a:p>
          <a:p>
            <a:r>
              <a:rPr lang="en-US" altLang="zh-TW" dirty="0"/>
              <a:t>&lt;median 102.1035     1.532455        301.6745 2004.513     0.02000976       0.1547096</a:t>
            </a:r>
          </a:p>
          <a:p>
            <a:r>
              <a:rPr lang="en-US" altLang="zh-TW" dirty="0"/>
              <a:t>&gt;median 114.8889     1.227449       1137.1314 2000.402     0.02473327       0.1406402</a:t>
            </a:r>
          </a:p>
          <a:p>
            <a:r>
              <a:rPr lang="en-US" altLang="zh-TW" dirty="0"/>
              <a:t>        contentratingPG-13 </a:t>
            </a:r>
            <a:r>
              <a:rPr lang="en-US" altLang="zh-TW" dirty="0" err="1"/>
              <a:t>contentratingR</a:t>
            </a:r>
            <a:r>
              <a:rPr lang="en-US" altLang="zh-TW" dirty="0"/>
              <a:t> contentratingNC-17 </a:t>
            </a:r>
            <a:r>
              <a:rPr lang="en-US" altLang="zh-TW" dirty="0" err="1"/>
              <a:t>colorColor</a:t>
            </a:r>
            <a:r>
              <a:rPr lang="en-US" altLang="zh-TW" dirty="0"/>
              <a:t> </a:t>
            </a:r>
            <a:r>
              <a:rPr lang="en-US" altLang="zh-TW" dirty="0" err="1"/>
              <a:t>languageEnglish</a:t>
            </a:r>
            <a:endParaRPr lang="en-US" altLang="zh-TW" dirty="0"/>
          </a:p>
          <a:p>
            <a:r>
              <a:rPr lang="en-US" altLang="zh-TW" dirty="0"/>
              <a:t>&lt;median          0.3562714      0.4245974       0.0009760859  0.9824305       0.9751098</a:t>
            </a:r>
          </a:p>
          <a:p>
            <a:r>
              <a:rPr lang="en-US" altLang="zh-TW" dirty="0"/>
              <a:t>&gt;median          0.2643065      0.4820563       0.0019398642  0.9374394       0.9151309</a:t>
            </a:r>
          </a:p>
          <a:p>
            <a:r>
              <a:rPr lang="en-US" altLang="zh-TW" dirty="0"/>
              <a:t>        </a:t>
            </a:r>
            <a:r>
              <a:rPr lang="en-US" altLang="zh-TW" dirty="0" err="1"/>
              <a:t>languageFrench</a:t>
            </a:r>
            <a:r>
              <a:rPr lang="en-US" altLang="zh-TW" dirty="0"/>
              <a:t> </a:t>
            </a:r>
            <a:r>
              <a:rPr lang="en-US" altLang="zh-TW" dirty="0" err="1"/>
              <a:t>languageGerman</a:t>
            </a:r>
            <a:r>
              <a:rPr lang="en-US" altLang="zh-TW" dirty="0"/>
              <a:t> </a:t>
            </a:r>
            <a:r>
              <a:rPr lang="en-US" altLang="zh-TW" dirty="0" err="1"/>
              <a:t>languageItalian</a:t>
            </a:r>
            <a:r>
              <a:rPr lang="en-US" altLang="zh-TW" dirty="0"/>
              <a:t> </a:t>
            </a:r>
            <a:r>
              <a:rPr lang="en-US" altLang="zh-TW" dirty="0" err="1"/>
              <a:t>languageSpanish</a:t>
            </a:r>
            <a:r>
              <a:rPr lang="en-US" altLang="zh-TW" dirty="0"/>
              <a:t> </a:t>
            </a:r>
            <a:r>
              <a:rPr lang="en-US" altLang="zh-TW" dirty="0" err="1"/>
              <a:t>languageMandarin</a:t>
            </a:r>
            <a:endParaRPr lang="en-US" altLang="zh-TW" dirty="0"/>
          </a:p>
          <a:p>
            <a:r>
              <a:rPr lang="en-US" altLang="zh-TW" dirty="0"/>
              <a:t>&lt;median    0.004880429    0.001952172    0.0009760859     0.002440215      0.002440215</a:t>
            </a:r>
          </a:p>
          <a:p>
            <a:r>
              <a:rPr lang="en-US" altLang="zh-TW" dirty="0"/>
              <a:t>&gt;median    0.020853540    0.005334627    0.0033947624     0.010184287      0.005819593</a:t>
            </a:r>
          </a:p>
          <a:p>
            <a:r>
              <a:rPr lang="en-US" altLang="zh-TW" dirty="0"/>
              <a:t>        </a:t>
            </a:r>
            <a:r>
              <a:rPr lang="en-US" altLang="zh-TW" dirty="0" err="1"/>
              <a:t>languageHindi</a:t>
            </a:r>
            <a:r>
              <a:rPr lang="en-US" altLang="zh-TW" dirty="0"/>
              <a:t> aspectratio1.85 aspectratio2.35 </a:t>
            </a:r>
            <a:r>
              <a:rPr lang="en-US" altLang="zh-TW" dirty="0" err="1"/>
              <a:t>genresAction</a:t>
            </a:r>
            <a:r>
              <a:rPr lang="en-US" altLang="zh-TW" dirty="0"/>
              <a:t> </a:t>
            </a:r>
            <a:r>
              <a:rPr lang="en-US" altLang="zh-TW" dirty="0" err="1"/>
              <a:t>genresAdventure</a:t>
            </a:r>
            <a:endParaRPr lang="en-US" altLang="zh-TW" dirty="0"/>
          </a:p>
          <a:p>
            <a:r>
              <a:rPr lang="en-US" altLang="zh-TW" dirty="0"/>
              <a:t>&lt;median   0.004392387       0.4260615       0.5143973    0.2757443      0.08150317</a:t>
            </a:r>
          </a:p>
          <a:p>
            <a:r>
              <a:rPr lang="en-US" altLang="zh-TW" dirty="0"/>
              <a:t>&gt;median   0.007759457       0.4073715       0.4932105    0.1794374      0.10135790</a:t>
            </a:r>
          </a:p>
          <a:p>
            <a:r>
              <a:rPr lang="en-US" altLang="zh-TW" dirty="0"/>
              <a:t>        </a:t>
            </a:r>
            <a:r>
              <a:rPr lang="en-US" altLang="zh-TW" dirty="0" err="1"/>
              <a:t>genresAnimation</a:t>
            </a:r>
            <a:r>
              <a:rPr lang="en-US" altLang="zh-TW" dirty="0"/>
              <a:t> </a:t>
            </a:r>
            <a:r>
              <a:rPr lang="en-US" altLang="zh-TW" dirty="0" err="1"/>
              <a:t>genresBiography</a:t>
            </a:r>
            <a:r>
              <a:rPr lang="en-US" altLang="zh-TW" dirty="0"/>
              <a:t> </a:t>
            </a:r>
            <a:r>
              <a:rPr lang="en-US" altLang="zh-TW" dirty="0" err="1"/>
              <a:t>genresComedy</a:t>
            </a:r>
            <a:r>
              <a:rPr lang="en-US" altLang="zh-TW" dirty="0"/>
              <a:t> </a:t>
            </a:r>
            <a:r>
              <a:rPr lang="en-US" altLang="zh-TW" dirty="0" err="1"/>
              <a:t>genresCrime</a:t>
            </a:r>
            <a:r>
              <a:rPr lang="en-US" altLang="zh-TW" dirty="0"/>
              <a:t> </a:t>
            </a:r>
            <a:r>
              <a:rPr lang="en-US" altLang="zh-TW" dirty="0" err="1"/>
              <a:t>genresDocumentary</a:t>
            </a:r>
            <a:endParaRPr lang="en-US" altLang="zh-TW" dirty="0"/>
          </a:p>
          <a:p>
            <a:r>
              <a:rPr lang="en-US" altLang="zh-TW" dirty="0"/>
              <a:t>&lt;median     0.007320644      0.01610542    0.3289409  0.04978038       0.004392387</a:t>
            </a:r>
          </a:p>
          <a:p>
            <a:r>
              <a:rPr lang="en-US" altLang="zh-TW" dirty="0"/>
              <a:t>&gt;median     0.015033948      0.08826382    0.2041707  0.08389913       0.028128031</a:t>
            </a:r>
          </a:p>
          <a:p>
            <a:r>
              <a:rPr lang="en-US" altLang="zh-TW" dirty="0"/>
              <a:t>        </a:t>
            </a:r>
            <a:r>
              <a:rPr lang="en-US" altLang="zh-TW" dirty="0" err="1"/>
              <a:t>genresDrama</a:t>
            </a:r>
            <a:r>
              <a:rPr lang="en-US" altLang="zh-TW" dirty="0"/>
              <a:t> </a:t>
            </a:r>
            <a:r>
              <a:rPr lang="en-US" altLang="zh-TW" dirty="0" err="1"/>
              <a:t>genresFamily</a:t>
            </a:r>
            <a:r>
              <a:rPr lang="en-US" altLang="zh-TW" dirty="0"/>
              <a:t> </a:t>
            </a:r>
            <a:r>
              <a:rPr lang="en-US" altLang="zh-TW" dirty="0" err="1"/>
              <a:t>genresFantasy</a:t>
            </a:r>
            <a:r>
              <a:rPr lang="en-US" altLang="zh-TW" dirty="0"/>
              <a:t> </a:t>
            </a:r>
            <a:r>
              <a:rPr lang="en-US" altLang="zh-TW" dirty="0" err="1"/>
              <a:t>genresHorror</a:t>
            </a:r>
            <a:r>
              <a:rPr lang="en-US" altLang="zh-TW" dirty="0"/>
              <a:t> </a:t>
            </a:r>
            <a:r>
              <a:rPr lang="en-US" altLang="zh-TW" dirty="0" err="1"/>
              <a:t>genresMystery</a:t>
            </a:r>
            <a:r>
              <a:rPr lang="en-US" altLang="zh-TW" dirty="0"/>
              <a:t> </a:t>
            </a:r>
            <a:r>
              <a:rPr lang="en-US" altLang="zh-TW" dirty="0" err="1"/>
              <a:t>genresSci</a:t>
            </a:r>
            <a:r>
              <a:rPr lang="en-US" altLang="zh-TW" dirty="0"/>
              <a:t>-Fi</a:t>
            </a:r>
          </a:p>
          <a:p>
            <a:r>
              <a:rPr lang="en-US" altLang="zh-TW" dirty="0"/>
              <a:t>&lt;median   0.1366520 0.0019521718   0.009760859   0.07125427   0.003904344  0.003416301</a:t>
            </a:r>
          </a:p>
          <a:p>
            <a:r>
              <a:rPr lang="en-US" altLang="zh-TW" dirty="0"/>
              <a:t>&gt;median   0.2507274 0.0009699321   0.010669253   0.01842871   0.009699321  0.001939864</a:t>
            </a:r>
          </a:p>
          <a:p>
            <a:r>
              <a:rPr lang="en-US" altLang="zh-TW" dirty="0"/>
              <a:t>        </a:t>
            </a:r>
            <a:r>
              <a:rPr lang="en-US" altLang="zh-TW" dirty="0" err="1"/>
              <a:t>genresThriller</a:t>
            </a:r>
            <a:r>
              <a:rPr lang="en-US" altLang="zh-TW" dirty="0"/>
              <a:t> </a:t>
            </a:r>
            <a:r>
              <a:rPr lang="en-US" altLang="zh-TW" dirty="0" err="1"/>
              <a:t>genresWestern</a:t>
            </a:r>
            <a:r>
              <a:rPr lang="en-US" altLang="zh-TW" dirty="0"/>
              <a:t>   </a:t>
            </a:r>
            <a:r>
              <a:rPr lang="en-US" altLang="zh-TW" dirty="0" err="1"/>
              <a:t>monthFeb</a:t>
            </a:r>
            <a:r>
              <a:rPr lang="en-US" altLang="zh-TW" dirty="0"/>
              <a:t>   </a:t>
            </a:r>
            <a:r>
              <a:rPr lang="en-US" altLang="zh-TW" dirty="0" err="1"/>
              <a:t>monthMar</a:t>
            </a:r>
            <a:r>
              <a:rPr lang="en-US" altLang="zh-TW" dirty="0"/>
              <a:t>   </a:t>
            </a:r>
            <a:r>
              <a:rPr lang="en-US" altLang="zh-TW" dirty="0" err="1"/>
              <a:t>monthApr</a:t>
            </a:r>
            <a:r>
              <a:rPr lang="en-US" altLang="zh-TW" dirty="0"/>
              <a:t>   </a:t>
            </a:r>
            <a:r>
              <a:rPr lang="en-US" altLang="zh-TW" dirty="0" err="1"/>
              <a:t>monthMay</a:t>
            </a:r>
            <a:endParaRPr lang="en-US" altLang="zh-TW" dirty="0"/>
          </a:p>
          <a:p>
            <a:r>
              <a:rPr lang="en-US" altLang="zh-TW" dirty="0"/>
              <a:t>&lt;median    0.006344558   0.001952172 0.08296730 0.09077599 0.08394339 0.07613470</a:t>
            </a:r>
          </a:p>
          <a:p>
            <a:r>
              <a:rPr lang="en-US" altLang="zh-TW" dirty="0"/>
              <a:t>&gt;median    0.001939864   0.002909796 0.05480116 0.06547042 0.06547042 0.07807953</a:t>
            </a:r>
          </a:p>
          <a:p>
            <a:r>
              <a:rPr lang="en-US" altLang="zh-TW" dirty="0"/>
              <a:t>          </a:t>
            </a:r>
            <a:r>
              <a:rPr lang="en-US" altLang="zh-TW" dirty="0" err="1"/>
              <a:t>monthJun</a:t>
            </a:r>
            <a:r>
              <a:rPr lang="en-US" altLang="zh-TW" dirty="0"/>
              <a:t>   </a:t>
            </a:r>
            <a:r>
              <a:rPr lang="en-US" altLang="zh-TW" dirty="0" err="1"/>
              <a:t>monthJul</a:t>
            </a:r>
            <a:r>
              <a:rPr lang="en-US" altLang="zh-TW" dirty="0"/>
              <a:t>   </a:t>
            </a:r>
            <a:r>
              <a:rPr lang="en-US" altLang="zh-TW" dirty="0" err="1"/>
              <a:t>monthAug</a:t>
            </a:r>
            <a:r>
              <a:rPr lang="en-US" altLang="zh-TW" dirty="0"/>
              <a:t>  </a:t>
            </a:r>
            <a:r>
              <a:rPr lang="en-US" altLang="zh-TW" dirty="0" err="1"/>
              <a:t>monthSep</a:t>
            </a:r>
            <a:r>
              <a:rPr lang="en-US" altLang="zh-TW" dirty="0"/>
              <a:t>   </a:t>
            </a:r>
            <a:r>
              <a:rPr lang="en-US" altLang="zh-TW" dirty="0" err="1"/>
              <a:t>monthOct</a:t>
            </a:r>
            <a:r>
              <a:rPr lang="en-US" altLang="zh-TW" dirty="0"/>
              <a:t>   </a:t>
            </a:r>
            <a:r>
              <a:rPr lang="en-US" altLang="zh-TW" dirty="0" err="1"/>
              <a:t>monthNov</a:t>
            </a:r>
            <a:r>
              <a:rPr lang="en-US" altLang="zh-TW" dirty="0"/>
              <a:t>   </a:t>
            </a:r>
            <a:r>
              <a:rPr lang="en-US" altLang="zh-TW" dirty="0" err="1"/>
              <a:t>monthDec</a:t>
            </a:r>
            <a:endParaRPr lang="en-US" altLang="zh-TW" dirty="0"/>
          </a:p>
          <a:p>
            <a:r>
              <a:rPr lang="en-US" altLang="zh-TW" dirty="0"/>
              <a:t>&lt;median 0.07857491 0.07369449 0.10248902 0.1078575 0.08247926 0.05563690 0.07369449</a:t>
            </a:r>
          </a:p>
          <a:p>
            <a:r>
              <a:rPr lang="en-US" altLang="zh-TW" dirty="0"/>
              <a:t>&gt;median 0.08583899 0.07468477 0.06644035 0.1382153 0.10960233 0.07807953 0.11784675</a:t>
            </a:r>
          </a:p>
          <a:p>
            <a:r>
              <a:rPr lang="en-US" altLang="zh-TW" dirty="0"/>
              <a:t>        pc1castfb pc2castfb   </a:t>
            </a:r>
            <a:r>
              <a:rPr lang="en-US" altLang="zh-TW" dirty="0" err="1"/>
              <a:t>sequel.L</a:t>
            </a:r>
            <a:r>
              <a:rPr lang="en-US" altLang="zh-TW" dirty="0"/>
              <a:t>  </a:t>
            </a:r>
            <a:r>
              <a:rPr lang="en-US" altLang="zh-TW" dirty="0" err="1"/>
              <a:t>sequel.Q</a:t>
            </a:r>
            <a:endParaRPr lang="en-US" altLang="zh-TW" dirty="0"/>
          </a:p>
          <a:p>
            <a:r>
              <a:rPr lang="en-US" altLang="zh-TW" dirty="0"/>
              <a:t>&lt;median  7.907221 0.3537523 -0.6753577 0.3807528</a:t>
            </a:r>
          </a:p>
          <a:p>
            <a:r>
              <a:rPr lang="en-US" altLang="zh-TW" dirty="0"/>
              <a:t>&gt;median  9.973770 0.2765382 -0.6975049 0.3987449</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603" y="-387424"/>
            <a:ext cx="514350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79512" y="264442"/>
            <a:ext cx="4572000" cy="5632311"/>
          </a:xfrm>
          <a:prstGeom prst="rect">
            <a:avLst/>
          </a:prstGeom>
        </p:spPr>
        <p:txBody>
          <a:bodyPr>
            <a:spAutoFit/>
          </a:bodyPr>
          <a:lstStyle/>
          <a:p>
            <a:r>
              <a:rPr lang="en-US" altLang="zh-TW" dirty="0"/>
              <a:t>table(test2$category,lda.class2)</a:t>
            </a:r>
          </a:p>
          <a:p>
            <a:r>
              <a:rPr lang="en-US" altLang="zh-TW" dirty="0"/>
              <a:t>         lda.class2</a:t>
            </a:r>
          </a:p>
          <a:p>
            <a:r>
              <a:rPr lang="en-US" altLang="zh-TW" dirty="0"/>
              <a:t>          &lt;median &gt;median</a:t>
            </a:r>
          </a:p>
          <a:p>
            <a:r>
              <a:rPr lang="en-US" altLang="zh-TW" dirty="0"/>
              <a:t>  &lt;median     179      60</a:t>
            </a:r>
          </a:p>
          <a:p>
            <a:r>
              <a:rPr lang="en-US" altLang="zh-TW" dirty="0"/>
              <a:t>  &gt;median      72     145</a:t>
            </a:r>
          </a:p>
          <a:p>
            <a:r>
              <a:rPr lang="en-US" altLang="zh-TW" dirty="0"/>
              <a:t>&gt; #:accuracy:(179+145)/456</a:t>
            </a:r>
          </a:p>
          <a:p>
            <a:r>
              <a:rPr lang="en-US" altLang="zh-TW" dirty="0"/>
              <a:t>&gt; (179+145)/456</a:t>
            </a:r>
          </a:p>
          <a:p>
            <a:r>
              <a:rPr lang="en-US" altLang="zh-TW" dirty="0"/>
              <a:t>[1] 0.7105263</a:t>
            </a:r>
          </a:p>
          <a:p>
            <a:r>
              <a:rPr lang="en-US" altLang="zh-TW" dirty="0"/>
              <a:t>&gt; #:FP:(60)/239</a:t>
            </a:r>
          </a:p>
          <a:p>
            <a:r>
              <a:rPr lang="en-US" altLang="zh-TW" dirty="0"/>
              <a:t>&gt; (60)/239</a:t>
            </a:r>
          </a:p>
          <a:p>
            <a:r>
              <a:rPr lang="en-US" altLang="zh-TW" dirty="0"/>
              <a:t>[1] 0.251046</a:t>
            </a:r>
          </a:p>
          <a:p>
            <a:r>
              <a:rPr lang="en-US" altLang="zh-TW" dirty="0"/>
              <a:t>&gt; #:FN:(72)/217</a:t>
            </a:r>
          </a:p>
          <a:p>
            <a:r>
              <a:rPr lang="en-US" altLang="zh-TW" dirty="0"/>
              <a:t>&gt; (72)/217</a:t>
            </a:r>
          </a:p>
          <a:p>
            <a:r>
              <a:rPr lang="en-US" altLang="zh-TW" dirty="0"/>
              <a:t>[1] 0.3317972</a:t>
            </a:r>
          </a:p>
          <a:p>
            <a:r>
              <a:rPr lang="en-US" altLang="zh-TW" dirty="0"/>
              <a:t>&gt; #:</a:t>
            </a:r>
            <a:r>
              <a:rPr lang="en-US" altLang="zh-TW" dirty="0" err="1"/>
              <a:t>Ppred</a:t>
            </a:r>
            <a:r>
              <a:rPr lang="en-US" altLang="zh-TW" dirty="0"/>
              <a:t>:(145)/205</a:t>
            </a:r>
          </a:p>
          <a:p>
            <a:r>
              <a:rPr lang="en-US" altLang="zh-TW" dirty="0"/>
              <a:t>&gt; (145)/205</a:t>
            </a:r>
          </a:p>
          <a:p>
            <a:r>
              <a:rPr lang="en-US" altLang="zh-TW" dirty="0"/>
              <a:t>[1] 0.7073171</a:t>
            </a:r>
          </a:p>
          <a:p>
            <a:r>
              <a:rPr lang="en-US" altLang="zh-TW" dirty="0"/>
              <a:t>&gt; #:</a:t>
            </a:r>
            <a:r>
              <a:rPr lang="en-US" altLang="zh-TW" dirty="0" err="1"/>
              <a:t>Npred</a:t>
            </a:r>
            <a:r>
              <a:rPr lang="en-US" altLang="zh-TW" dirty="0"/>
              <a:t>:(179)/251</a:t>
            </a:r>
          </a:p>
          <a:p>
            <a:r>
              <a:rPr lang="en-US" altLang="zh-TW" dirty="0"/>
              <a:t>&gt; (179)/251</a:t>
            </a:r>
          </a:p>
          <a:p>
            <a:r>
              <a:rPr lang="en-US" altLang="zh-TW" dirty="0"/>
              <a:t>[1] 0.7131474</a:t>
            </a:r>
            <a:endParaRPr lang="zh-TW" altLang="en-US"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648" y="6165304"/>
            <a:ext cx="42005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04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63888" y="828868"/>
            <a:ext cx="7470576" cy="5632311"/>
          </a:xfrm>
          <a:prstGeom prst="rect">
            <a:avLst/>
          </a:prstGeom>
        </p:spPr>
        <p:txBody>
          <a:bodyPr wrap="square">
            <a:spAutoFit/>
          </a:bodyPr>
          <a:lstStyle/>
          <a:p>
            <a:r>
              <a:rPr lang="en-US" altLang="zh-TW" dirty="0"/>
              <a:t> table(test2$category,qda.class2)</a:t>
            </a:r>
          </a:p>
          <a:p>
            <a:r>
              <a:rPr lang="en-US" altLang="zh-TW" dirty="0"/>
              <a:t>         qda.class2</a:t>
            </a:r>
          </a:p>
          <a:p>
            <a:r>
              <a:rPr lang="en-US" altLang="zh-TW" dirty="0"/>
              <a:t>          &lt;median &gt;median</a:t>
            </a:r>
          </a:p>
          <a:p>
            <a:r>
              <a:rPr lang="en-US" altLang="zh-TW" dirty="0"/>
              <a:t>  &lt;median     205      34</a:t>
            </a:r>
          </a:p>
          <a:p>
            <a:r>
              <a:rPr lang="en-US" altLang="zh-TW" dirty="0"/>
              <a:t>  &gt;median     130      87</a:t>
            </a:r>
          </a:p>
          <a:p>
            <a:r>
              <a:rPr lang="en-US" altLang="zh-TW" dirty="0"/>
              <a:t>&gt; #:accuracy:(205+87)/456</a:t>
            </a:r>
          </a:p>
          <a:p>
            <a:r>
              <a:rPr lang="en-US" altLang="zh-TW" dirty="0"/>
              <a:t>&gt; (205+87)/456</a:t>
            </a:r>
          </a:p>
          <a:p>
            <a:r>
              <a:rPr lang="en-US" altLang="zh-TW" dirty="0"/>
              <a:t>[1] 0.6403509</a:t>
            </a:r>
          </a:p>
          <a:p>
            <a:r>
              <a:rPr lang="en-US" altLang="zh-TW" dirty="0"/>
              <a:t>&gt; #:FP:(34)/239</a:t>
            </a:r>
          </a:p>
          <a:p>
            <a:r>
              <a:rPr lang="en-US" altLang="zh-TW" dirty="0"/>
              <a:t>&gt; (34)/239</a:t>
            </a:r>
          </a:p>
          <a:p>
            <a:r>
              <a:rPr lang="en-US" altLang="zh-TW" dirty="0"/>
              <a:t>[1] 0.1422594</a:t>
            </a:r>
          </a:p>
          <a:p>
            <a:r>
              <a:rPr lang="en-US" altLang="zh-TW" dirty="0"/>
              <a:t>&gt; #:FN:(130)/217</a:t>
            </a:r>
          </a:p>
          <a:p>
            <a:r>
              <a:rPr lang="en-US" altLang="zh-TW" dirty="0"/>
              <a:t>&gt; (130)/217</a:t>
            </a:r>
          </a:p>
          <a:p>
            <a:r>
              <a:rPr lang="en-US" altLang="zh-TW" dirty="0"/>
              <a:t>[1] 0.5990783</a:t>
            </a:r>
          </a:p>
          <a:p>
            <a:r>
              <a:rPr lang="en-US" altLang="zh-TW" dirty="0"/>
              <a:t>&gt; #:</a:t>
            </a:r>
            <a:r>
              <a:rPr lang="en-US" altLang="zh-TW" dirty="0" err="1"/>
              <a:t>Ppred</a:t>
            </a:r>
            <a:r>
              <a:rPr lang="en-US" altLang="zh-TW" dirty="0"/>
              <a:t>:(87)/121</a:t>
            </a:r>
          </a:p>
          <a:p>
            <a:r>
              <a:rPr lang="en-US" altLang="zh-TW" dirty="0"/>
              <a:t>&gt; (87)/121</a:t>
            </a:r>
          </a:p>
          <a:p>
            <a:r>
              <a:rPr lang="en-US" altLang="zh-TW" dirty="0"/>
              <a:t>[1] 0.7190083</a:t>
            </a:r>
          </a:p>
          <a:p>
            <a:r>
              <a:rPr lang="en-US" altLang="zh-TW" dirty="0"/>
              <a:t>&gt; #:</a:t>
            </a:r>
            <a:r>
              <a:rPr lang="en-US" altLang="zh-TW" dirty="0" err="1"/>
              <a:t>Npred</a:t>
            </a:r>
            <a:r>
              <a:rPr lang="en-US" altLang="zh-TW" dirty="0"/>
              <a:t>:(205)/335</a:t>
            </a:r>
          </a:p>
          <a:p>
            <a:r>
              <a:rPr lang="en-US" altLang="zh-TW" dirty="0"/>
              <a:t>&gt; (205)/335</a:t>
            </a:r>
          </a:p>
          <a:p>
            <a:r>
              <a:rPr lang="en-US" altLang="zh-TW" dirty="0"/>
              <a:t>[1] 0.6119403</a:t>
            </a:r>
          </a:p>
        </p:txBody>
      </p:sp>
      <p:sp>
        <p:nvSpPr>
          <p:cNvPr id="5" name="矩形 4"/>
          <p:cNvSpPr/>
          <p:nvPr/>
        </p:nvSpPr>
        <p:spPr>
          <a:xfrm>
            <a:off x="7956376" y="0"/>
            <a:ext cx="4572000" cy="646331"/>
          </a:xfrm>
          <a:prstGeom prst="rect">
            <a:avLst/>
          </a:prstGeom>
        </p:spPr>
        <p:txBody>
          <a:bodyPr>
            <a:spAutoFit/>
          </a:bodyPr>
          <a:lstStyle/>
          <a:p>
            <a:r>
              <a:rPr lang="en-US" altLang="zh-TW" dirty="0"/>
              <a:t>###Error in </a:t>
            </a:r>
            <a:r>
              <a:rPr lang="en-US" altLang="zh-TW" dirty="0" err="1"/>
              <a:t>qda.default</a:t>
            </a:r>
            <a:r>
              <a:rPr lang="en-US" altLang="zh-TW" dirty="0"/>
              <a:t>(x, grouping, ...) : rank deficiency in group low</a:t>
            </a:r>
            <a:endParaRPr lang="zh-TW" altLang="en-US" dirty="0"/>
          </a:p>
        </p:txBody>
      </p:sp>
      <p:sp>
        <p:nvSpPr>
          <p:cNvPr id="7" name="矩形 6"/>
          <p:cNvSpPr/>
          <p:nvPr/>
        </p:nvSpPr>
        <p:spPr>
          <a:xfrm>
            <a:off x="7668344" y="188640"/>
            <a:ext cx="4572000" cy="3693319"/>
          </a:xfrm>
          <a:prstGeom prst="rect">
            <a:avLst/>
          </a:prstGeom>
        </p:spPr>
        <p:txBody>
          <a:bodyPr>
            <a:spAutoFit/>
          </a:bodyPr>
          <a:lstStyle/>
          <a:p>
            <a:endParaRPr lang="en-US" altLang="zh-TW" dirty="0"/>
          </a:p>
          <a:p>
            <a:r>
              <a:rPr lang="en-US" altLang="zh-TW" dirty="0"/>
              <a:t>Well, </a:t>
            </a:r>
            <a:r>
              <a:rPr lang="en-US" altLang="zh-TW" dirty="0" err="1"/>
              <a:t>qda</a:t>
            </a:r>
            <a:r>
              <a:rPr lang="en-US" altLang="zh-TW" dirty="0"/>
              <a:t> assumes real values (and not factors) in the explanatory </a:t>
            </a:r>
          </a:p>
          <a:p>
            <a:r>
              <a:rPr lang="en-US" altLang="zh-TW" dirty="0"/>
              <a:t>variables. If you think it makes sense to ignore this assumption (and I </a:t>
            </a:r>
          </a:p>
          <a:p>
            <a:r>
              <a:rPr lang="en-US" altLang="zh-TW" dirty="0"/>
              <a:t>doubt it makes sense), then the error message tells you there is a rank </a:t>
            </a:r>
          </a:p>
          <a:p>
            <a:r>
              <a:rPr lang="en-US" altLang="zh-TW" dirty="0"/>
              <a:t>deficiency, i.e. some variables might be collinear.</a:t>
            </a:r>
          </a:p>
          <a:p>
            <a:r>
              <a:rPr lang="en-US" altLang="zh-TW" dirty="0"/>
              <a:t>Hence at least one of the covariance matrices cannot be inverted.</a:t>
            </a:r>
          </a:p>
          <a:p>
            <a:endParaRPr lang="en-US" altLang="zh-TW" dirty="0"/>
          </a:p>
          <a:p>
            <a:r>
              <a:rPr lang="en-US" altLang="zh-TW" dirty="0"/>
              <a:t>Uwe </a:t>
            </a:r>
            <a:r>
              <a:rPr lang="en-US" altLang="zh-TW" dirty="0" err="1"/>
              <a:t>Ligges</a:t>
            </a:r>
            <a:endParaRPr lang="zh-TW" altLang="en-US"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728" y="1733711"/>
            <a:ext cx="42005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78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539288" y="1201239"/>
            <a:ext cx="4572000" cy="5632311"/>
          </a:xfrm>
          <a:prstGeom prst="rect">
            <a:avLst/>
          </a:prstGeom>
        </p:spPr>
        <p:txBody>
          <a:bodyPr>
            <a:spAutoFit/>
          </a:bodyPr>
          <a:lstStyle/>
          <a:p>
            <a:r>
              <a:rPr lang="en-US" altLang="zh-TW" dirty="0"/>
              <a:t> table(test2$category,pred)</a:t>
            </a:r>
          </a:p>
          <a:p>
            <a:r>
              <a:rPr lang="en-US" altLang="zh-TW" dirty="0"/>
              <a:t>         </a:t>
            </a:r>
            <a:r>
              <a:rPr lang="en-US" altLang="zh-TW" dirty="0" err="1"/>
              <a:t>pred</a:t>
            </a:r>
            <a:endParaRPr lang="en-US" altLang="zh-TW" dirty="0"/>
          </a:p>
          <a:p>
            <a:r>
              <a:rPr lang="en-US" altLang="zh-TW" dirty="0"/>
              <a:t>          &lt;median &gt;median</a:t>
            </a:r>
          </a:p>
          <a:p>
            <a:r>
              <a:rPr lang="en-US" altLang="zh-TW" dirty="0"/>
              <a:t>  &lt;median     177      62</a:t>
            </a:r>
          </a:p>
          <a:p>
            <a:r>
              <a:rPr lang="en-US" altLang="zh-TW" dirty="0"/>
              <a:t>  &gt;median      92     125</a:t>
            </a:r>
          </a:p>
          <a:p>
            <a:r>
              <a:rPr lang="en-US" altLang="zh-TW" dirty="0"/>
              <a:t>&gt; #:accuracy:(177+125)/456</a:t>
            </a:r>
          </a:p>
          <a:p>
            <a:r>
              <a:rPr lang="en-US" altLang="zh-TW" dirty="0"/>
              <a:t>&gt; (177+125)/456</a:t>
            </a:r>
          </a:p>
          <a:p>
            <a:r>
              <a:rPr lang="en-US" altLang="zh-TW" dirty="0"/>
              <a:t>[1] 0.6622807</a:t>
            </a:r>
          </a:p>
          <a:p>
            <a:r>
              <a:rPr lang="en-US" altLang="zh-TW" dirty="0"/>
              <a:t>&gt; #:FP:(62)/239</a:t>
            </a:r>
          </a:p>
          <a:p>
            <a:r>
              <a:rPr lang="en-US" altLang="zh-TW" dirty="0"/>
              <a:t>&gt; (62)/239</a:t>
            </a:r>
          </a:p>
          <a:p>
            <a:r>
              <a:rPr lang="en-US" altLang="zh-TW" dirty="0"/>
              <a:t>[1] 0.2594142</a:t>
            </a:r>
          </a:p>
          <a:p>
            <a:r>
              <a:rPr lang="en-US" altLang="zh-TW" dirty="0"/>
              <a:t>&gt; #:FN:(92)/217</a:t>
            </a:r>
          </a:p>
          <a:p>
            <a:r>
              <a:rPr lang="en-US" altLang="zh-TW" dirty="0"/>
              <a:t>&gt; (92)/217</a:t>
            </a:r>
          </a:p>
          <a:p>
            <a:r>
              <a:rPr lang="en-US" altLang="zh-TW" dirty="0"/>
              <a:t>[1] 0.4239631</a:t>
            </a:r>
          </a:p>
          <a:p>
            <a:r>
              <a:rPr lang="en-US" altLang="zh-TW" dirty="0"/>
              <a:t>&gt; #:</a:t>
            </a:r>
            <a:r>
              <a:rPr lang="en-US" altLang="zh-TW" dirty="0" err="1"/>
              <a:t>Ppred</a:t>
            </a:r>
            <a:r>
              <a:rPr lang="en-US" altLang="zh-TW" dirty="0"/>
              <a:t>:(125)/187</a:t>
            </a:r>
          </a:p>
          <a:p>
            <a:r>
              <a:rPr lang="en-US" altLang="zh-TW" dirty="0"/>
              <a:t>&gt; (125)/187</a:t>
            </a:r>
          </a:p>
          <a:p>
            <a:r>
              <a:rPr lang="en-US" altLang="zh-TW" dirty="0"/>
              <a:t>[1] 0.6684492</a:t>
            </a:r>
          </a:p>
          <a:p>
            <a:r>
              <a:rPr lang="en-US" altLang="zh-TW" dirty="0"/>
              <a:t>&gt; #:</a:t>
            </a:r>
            <a:r>
              <a:rPr lang="en-US" altLang="zh-TW" dirty="0" err="1"/>
              <a:t>Npred</a:t>
            </a:r>
            <a:r>
              <a:rPr lang="en-US" altLang="zh-TW" dirty="0"/>
              <a:t>:(177)/269</a:t>
            </a:r>
          </a:p>
          <a:p>
            <a:r>
              <a:rPr lang="en-US" altLang="zh-TW" dirty="0"/>
              <a:t>&gt; (177)/269</a:t>
            </a:r>
          </a:p>
          <a:p>
            <a:r>
              <a:rPr lang="en-US" altLang="zh-TW" dirty="0"/>
              <a:t>[1] 0.6579926</a:t>
            </a:r>
          </a:p>
        </p:txBody>
      </p:sp>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656" y="908720"/>
            <a:ext cx="42005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764704"/>
            <a:ext cx="42005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840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768" y="-323001"/>
            <a:ext cx="540060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52" y="-1183503"/>
            <a:ext cx="9811360" cy="5832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779912" y="4365104"/>
            <a:ext cx="5454352" cy="6740307"/>
          </a:xfrm>
          <a:prstGeom prst="rect">
            <a:avLst/>
          </a:prstGeom>
        </p:spPr>
        <p:txBody>
          <a:bodyPr wrap="square">
            <a:spAutoFit/>
          </a:bodyPr>
          <a:lstStyle/>
          <a:p>
            <a:r>
              <a:rPr lang="en-US" altLang="zh-TW" dirty="0" smtClean="0"/>
              <a:t> table(test2$category,pred)</a:t>
            </a:r>
          </a:p>
          <a:p>
            <a:r>
              <a:rPr lang="en-US" altLang="zh-TW" dirty="0" smtClean="0"/>
              <a:t>         </a:t>
            </a:r>
            <a:r>
              <a:rPr lang="en-US" altLang="zh-TW" dirty="0" err="1" smtClean="0"/>
              <a:t>pred</a:t>
            </a:r>
            <a:endParaRPr lang="en-US" altLang="zh-TW" dirty="0" smtClean="0"/>
          </a:p>
          <a:p>
            <a:r>
              <a:rPr lang="en-US" altLang="zh-TW" dirty="0" smtClean="0"/>
              <a:t>          &lt;median &gt;median</a:t>
            </a:r>
          </a:p>
          <a:p>
            <a:r>
              <a:rPr lang="en-US" altLang="zh-TW" dirty="0" smtClean="0"/>
              <a:t>  &lt;median     158      81</a:t>
            </a:r>
          </a:p>
          <a:p>
            <a:r>
              <a:rPr lang="en-US" altLang="zh-TW" dirty="0" smtClean="0"/>
              <a:t>  &gt;median      69     148</a:t>
            </a:r>
          </a:p>
          <a:p>
            <a:r>
              <a:rPr lang="en-US" altLang="zh-TW" dirty="0" smtClean="0"/>
              <a:t>&gt; #:accuracy:(158+148)/456</a:t>
            </a:r>
          </a:p>
          <a:p>
            <a:r>
              <a:rPr lang="en-US" altLang="zh-TW" dirty="0" smtClean="0"/>
              <a:t>&gt; (158+148)/456</a:t>
            </a:r>
          </a:p>
          <a:p>
            <a:r>
              <a:rPr lang="en-US" altLang="zh-TW" dirty="0" smtClean="0"/>
              <a:t>[1] 0.6710526</a:t>
            </a:r>
          </a:p>
          <a:p>
            <a:r>
              <a:rPr lang="en-US" altLang="zh-TW" dirty="0" smtClean="0"/>
              <a:t>&gt; </a:t>
            </a:r>
          </a:p>
          <a:p>
            <a:r>
              <a:rPr lang="en-US" altLang="zh-TW" dirty="0" smtClean="0"/>
              <a:t>&gt; #:FP:(81)/239</a:t>
            </a:r>
          </a:p>
          <a:p>
            <a:r>
              <a:rPr lang="en-US" altLang="zh-TW" dirty="0" smtClean="0"/>
              <a:t>&gt; (81)/239</a:t>
            </a:r>
          </a:p>
          <a:p>
            <a:r>
              <a:rPr lang="en-US" altLang="zh-TW" dirty="0" smtClean="0"/>
              <a:t>[1] 0.3389121</a:t>
            </a:r>
          </a:p>
          <a:p>
            <a:r>
              <a:rPr lang="en-US" altLang="zh-TW" dirty="0" smtClean="0"/>
              <a:t>&gt; </a:t>
            </a:r>
          </a:p>
          <a:p>
            <a:r>
              <a:rPr lang="en-US" altLang="zh-TW" dirty="0" smtClean="0"/>
              <a:t>&gt; #:FN:(69)/217</a:t>
            </a:r>
          </a:p>
          <a:p>
            <a:r>
              <a:rPr lang="en-US" altLang="zh-TW" dirty="0" smtClean="0"/>
              <a:t>&gt; (69)/217</a:t>
            </a:r>
          </a:p>
          <a:p>
            <a:r>
              <a:rPr lang="en-US" altLang="zh-TW" dirty="0" smtClean="0"/>
              <a:t>[1] 0.3179724</a:t>
            </a:r>
          </a:p>
          <a:p>
            <a:r>
              <a:rPr lang="en-US" altLang="zh-TW" dirty="0" smtClean="0"/>
              <a:t>&gt; </a:t>
            </a:r>
          </a:p>
          <a:p>
            <a:r>
              <a:rPr lang="en-US" altLang="zh-TW" dirty="0" smtClean="0"/>
              <a:t>&gt; #:</a:t>
            </a:r>
            <a:r>
              <a:rPr lang="en-US" altLang="zh-TW" dirty="0" err="1" smtClean="0"/>
              <a:t>Ppred</a:t>
            </a:r>
            <a:r>
              <a:rPr lang="en-US" altLang="zh-TW" dirty="0" smtClean="0"/>
              <a:t>:(148)/229</a:t>
            </a:r>
          </a:p>
          <a:p>
            <a:r>
              <a:rPr lang="en-US" altLang="zh-TW" dirty="0" smtClean="0"/>
              <a:t>&gt; (148)/229</a:t>
            </a:r>
          </a:p>
          <a:p>
            <a:r>
              <a:rPr lang="en-US" altLang="zh-TW" dirty="0" smtClean="0"/>
              <a:t>[1] 0.6462882</a:t>
            </a:r>
          </a:p>
          <a:p>
            <a:r>
              <a:rPr lang="en-US" altLang="zh-TW" dirty="0" smtClean="0"/>
              <a:t>&gt; </a:t>
            </a:r>
          </a:p>
          <a:p>
            <a:r>
              <a:rPr lang="en-US" altLang="zh-TW" dirty="0" smtClean="0"/>
              <a:t>&gt; #:</a:t>
            </a:r>
            <a:r>
              <a:rPr lang="en-US" altLang="zh-TW" dirty="0" err="1" smtClean="0"/>
              <a:t>Npred</a:t>
            </a:r>
            <a:r>
              <a:rPr lang="en-US" altLang="zh-TW" dirty="0" smtClean="0"/>
              <a:t>:(158)/227</a:t>
            </a:r>
          </a:p>
          <a:p>
            <a:r>
              <a:rPr lang="en-US" altLang="zh-TW" dirty="0" smtClean="0"/>
              <a:t>&gt; (158)/227</a:t>
            </a:r>
          </a:p>
          <a:p>
            <a:r>
              <a:rPr lang="en-US" altLang="zh-TW" dirty="0" smtClean="0"/>
              <a:t>[1] 0.6960352</a:t>
            </a:r>
            <a:endParaRPr lang="zh-TW" altLang="en-US" dirty="0"/>
          </a:p>
        </p:txBody>
      </p:sp>
      <p:sp>
        <p:nvSpPr>
          <p:cNvPr id="3" name="矩形 2"/>
          <p:cNvSpPr/>
          <p:nvPr/>
        </p:nvSpPr>
        <p:spPr>
          <a:xfrm>
            <a:off x="-2340768" y="4213503"/>
            <a:ext cx="5616624" cy="3970318"/>
          </a:xfrm>
          <a:prstGeom prst="rect">
            <a:avLst/>
          </a:prstGeom>
        </p:spPr>
        <p:txBody>
          <a:bodyPr wrap="square">
            <a:spAutoFit/>
          </a:bodyPr>
          <a:lstStyle/>
          <a:p>
            <a:r>
              <a:rPr lang="en-US" altLang="zh-TW" dirty="0" err="1"/>
              <a:t>fit$cptable</a:t>
            </a:r>
            <a:r>
              <a:rPr lang="en-US" altLang="zh-TW" dirty="0"/>
              <a:t>[</a:t>
            </a:r>
            <a:r>
              <a:rPr lang="en-US" altLang="zh-TW" dirty="0" err="1"/>
              <a:t>which.min</a:t>
            </a:r>
            <a:r>
              <a:rPr lang="en-US" altLang="zh-TW" dirty="0"/>
              <a:t>(</a:t>
            </a:r>
            <a:r>
              <a:rPr lang="en-US" altLang="zh-TW" dirty="0" err="1"/>
              <a:t>fit$cptable</a:t>
            </a:r>
            <a:r>
              <a:rPr lang="en-US" altLang="zh-TW" dirty="0"/>
              <a:t>[,"</a:t>
            </a:r>
            <a:r>
              <a:rPr lang="en-US" altLang="zh-TW" dirty="0" err="1"/>
              <a:t>xerror</a:t>
            </a:r>
            <a:r>
              <a:rPr lang="en-US" altLang="zh-TW" dirty="0"/>
              <a:t>"]),]</a:t>
            </a:r>
          </a:p>
          <a:p>
            <a:r>
              <a:rPr lang="en-US" altLang="zh-TW" dirty="0"/>
              <a:t>  #     CP       </a:t>
            </a:r>
            <a:r>
              <a:rPr lang="en-US" altLang="zh-TW" dirty="0" err="1"/>
              <a:t>nsplit</a:t>
            </a:r>
            <a:r>
              <a:rPr lang="en-US" altLang="zh-TW" dirty="0"/>
              <a:t>    </a:t>
            </a:r>
            <a:r>
              <a:rPr lang="en-US" altLang="zh-TW" dirty="0" err="1"/>
              <a:t>rel</a:t>
            </a:r>
            <a:r>
              <a:rPr lang="en-US" altLang="zh-TW" dirty="0"/>
              <a:t> error       </a:t>
            </a:r>
            <a:r>
              <a:rPr lang="en-US" altLang="zh-TW" dirty="0" err="1"/>
              <a:t>xerror</a:t>
            </a:r>
            <a:r>
              <a:rPr lang="en-US" altLang="zh-TW" dirty="0"/>
              <a:t>         </a:t>
            </a:r>
            <a:r>
              <a:rPr lang="en-US" altLang="zh-TW" dirty="0" err="1"/>
              <a:t>xstd</a:t>
            </a:r>
            <a:r>
              <a:rPr lang="en-US" altLang="zh-TW" dirty="0"/>
              <a:t> </a:t>
            </a:r>
          </a:p>
          <a:p>
            <a:r>
              <a:rPr lang="en-US" altLang="zh-TW" dirty="0"/>
              <a:t> 0.004880429 10.000000000  0.582235237  0.636896047  0.014565768 </a:t>
            </a:r>
          </a:p>
          <a:p>
            <a:endParaRPr lang="en-US" altLang="zh-TW" dirty="0"/>
          </a:p>
          <a:p>
            <a:r>
              <a:rPr lang="en-US" altLang="zh-TW" dirty="0"/>
              <a:t>#xerror:0.636896047+0.014565768=0.6514618</a:t>
            </a:r>
          </a:p>
          <a:p>
            <a:r>
              <a:rPr lang="en-US" altLang="zh-TW" dirty="0"/>
              <a:t>#</a:t>
            </a:r>
            <a:r>
              <a:rPr lang="en-US" altLang="zh-TW" dirty="0" err="1"/>
              <a:t>choose:cp</a:t>
            </a:r>
            <a:r>
              <a:rPr lang="en-US" altLang="zh-TW" dirty="0"/>
              <a:t>=0.00585652</a:t>
            </a:r>
          </a:p>
          <a:p>
            <a:r>
              <a:rPr lang="en-US" altLang="zh-TW" dirty="0" err="1"/>
              <a:t>fit$cptable</a:t>
            </a:r>
            <a:r>
              <a:rPr lang="en-US" altLang="zh-TW" dirty="0"/>
              <a:t>[8,]</a:t>
            </a:r>
          </a:p>
          <a:p>
            <a:r>
              <a:rPr lang="en-US" altLang="zh-TW" dirty="0"/>
              <a:t>   # CP       </a:t>
            </a:r>
            <a:r>
              <a:rPr lang="en-US" altLang="zh-TW" dirty="0" err="1"/>
              <a:t>nsplit</a:t>
            </a:r>
            <a:r>
              <a:rPr lang="en-US" altLang="zh-TW" dirty="0"/>
              <a:t>    </a:t>
            </a:r>
            <a:r>
              <a:rPr lang="en-US" altLang="zh-TW" dirty="0" err="1"/>
              <a:t>rel</a:t>
            </a:r>
            <a:r>
              <a:rPr lang="en-US" altLang="zh-TW" dirty="0"/>
              <a:t> error      </a:t>
            </a:r>
            <a:r>
              <a:rPr lang="en-US" altLang="zh-TW" dirty="0" err="1"/>
              <a:t>xerror</a:t>
            </a:r>
            <a:r>
              <a:rPr lang="en-US" altLang="zh-TW" dirty="0"/>
              <a:t>        </a:t>
            </a:r>
            <a:r>
              <a:rPr lang="en-US" altLang="zh-TW" dirty="0" err="1"/>
              <a:t>xstd</a:t>
            </a:r>
            <a:r>
              <a:rPr lang="en-US" altLang="zh-TW" dirty="0"/>
              <a:t> </a:t>
            </a:r>
          </a:p>
          <a:p>
            <a:r>
              <a:rPr lang="en-US" altLang="zh-TW" dirty="0"/>
              <a:t> 0.005856515     9    0.588091752 0.649585163 0.014641842</a:t>
            </a:r>
          </a:p>
          <a:p>
            <a:endParaRPr lang="en-US" altLang="zh-TW" dirty="0"/>
          </a:p>
          <a:p>
            <a:r>
              <a:rPr lang="en-US" altLang="zh-TW" dirty="0"/>
              <a:t># prune the tree </a:t>
            </a:r>
          </a:p>
          <a:p>
            <a:r>
              <a:rPr lang="en-US" altLang="zh-TW" dirty="0" err="1"/>
              <a:t>pfit</a:t>
            </a:r>
            <a:r>
              <a:rPr lang="en-US" altLang="zh-TW" dirty="0"/>
              <a:t>&lt;- prune(fit, </a:t>
            </a:r>
            <a:r>
              <a:rPr lang="en-US" altLang="zh-TW" dirty="0" err="1"/>
              <a:t>cp</a:t>
            </a:r>
            <a:r>
              <a:rPr lang="en-US" altLang="zh-TW" dirty="0"/>
              <a:t>=0.00586)</a:t>
            </a: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6416" y="-1179512"/>
            <a:ext cx="434340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4395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3573016"/>
            <a:ext cx="4572000" cy="3693319"/>
          </a:xfrm>
          <a:prstGeom prst="rect">
            <a:avLst/>
          </a:prstGeom>
        </p:spPr>
        <p:txBody>
          <a:bodyPr>
            <a:spAutoFit/>
          </a:bodyPr>
          <a:lstStyle/>
          <a:p>
            <a:r>
              <a:rPr lang="en-US" altLang="zh-TW" dirty="0"/>
              <a:t>Call:</a:t>
            </a:r>
          </a:p>
          <a:p>
            <a:r>
              <a:rPr lang="en-US" altLang="zh-TW" dirty="0"/>
              <a:t> </a:t>
            </a:r>
            <a:r>
              <a:rPr lang="en-US" altLang="zh-TW" dirty="0" err="1"/>
              <a:t>randomForest</a:t>
            </a:r>
            <a:r>
              <a:rPr lang="en-US" altLang="zh-TW" dirty="0"/>
              <a:t>(formula = category ~ ., data = train2, </a:t>
            </a:r>
            <a:r>
              <a:rPr lang="en-US" altLang="zh-TW" dirty="0" err="1"/>
              <a:t>importane</a:t>
            </a:r>
            <a:r>
              <a:rPr lang="en-US" altLang="zh-TW" dirty="0"/>
              <a:t> = T,      </a:t>
            </a:r>
            <a:r>
              <a:rPr lang="en-US" altLang="zh-TW" dirty="0" err="1"/>
              <a:t>mtry</a:t>
            </a:r>
            <a:r>
              <a:rPr lang="en-US" altLang="zh-TW" dirty="0"/>
              <a:t> = 3, </a:t>
            </a:r>
            <a:r>
              <a:rPr lang="en-US" altLang="zh-TW" dirty="0" err="1"/>
              <a:t>do.trace</a:t>
            </a:r>
            <a:r>
              <a:rPr lang="en-US" altLang="zh-TW" dirty="0"/>
              <a:t> = 1000, proximity = T, </a:t>
            </a:r>
            <a:r>
              <a:rPr lang="en-US" altLang="zh-TW" dirty="0" err="1"/>
              <a:t>ntree</a:t>
            </a:r>
            <a:r>
              <a:rPr lang="en-US" altLang="zh-TW" dirty="0"/>
              <a:t> = 5000) </a:t>
            </a:r>
          </a:p>
          <a:p>
            <a:r>
              <a:rPr lang="en-US" altLang="zh-TW" dirty="0"/>
              <a:t>               Type of random forest: classification</a:t>
            </a:r>
          </a:p>
          <a:p>
            <a:r>
              <a:rPr lang="en-US" altLang="zh-TW" dirty="0"/>
              <a:t>                     Number of trees: 5000</a:t>
            </a:r>
          </a:p>
          <a:p>
            <a:r>
              <a:rPr lang="en-US" altLang="zh-TW" dirty="0"/>
              <a:t>No. of variables tried at each split: 3</a:t>
            </a:r>
          </a:p>
          <a:p>
            <a:endParaRPr lang="en-US" altLang="zh-TW" dirty="0"/>
          </a:p>
          <a:p>
            <a:r>
              <a:rPr lang="en-US" altLang="zh-TW" dirty="0"/>
              <a:t>        OOB estimate of  error rate: 27.44%</a:t>
            </a:r>
          </a:p>
          <a:p>
            <a:r>
              <a:rPr lang="en-US" altLang="zh-TW" dirty="0"/>
              <a:t>Confusion matrix:</a:t>
            </a:r>
          </a:p>
          <a:p>
            <a:r>
              <a:rPr lang="en-US" altLang="zh-TW" dirty="0"/>
              <a:t>        &lt;median &gt;median </a:t>
            </a:r>
            <a:r>
              <a:rPr lang="en-US" altLang="zh-TW" dirty="0" err="1"/>
              <a:t>class.error</a:t>
            </a:r>
            <a:endParaRPr lang="en-US" altLang="zh-TW" dirty="0"/>
          </a:p>
          <a:p>
            <a:r>
              <a:rPr lang="en-US" altLang="zh-TW" dirty="0"/>
              <a:t>&lt;median    1429     620   0.3025866</a:t>
            </a:r>
          </a:p>
          <a:p>
            <a:r>
              <a:rPr lang="en-US" altLang="zh-TW" dirty="0"/>
              <a:t>&gt;median     508    1554   0.2463628</a:t>
            </a:r>
            <a:endParaRPr lang="zh-TW"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769"/>
            <a:ext cx="5267325"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998" y="332656"/>
            <a:ext cx="515302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5795" y="-315416"/>
            <a:ext cx="536257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2560" y="-1179512"/>
            <a:ext cx="40100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7308304" y="3445824"/>
            <a:ext cx="7110536" cy="13942278"/>
          </a:xfrm>
          <a:prstGeom prst="rect">
            <a:avLst/>
          </a:prstGeom>
        </p:spPr>
        <p:txBody>
          <a:bodyPr wrap="square">
            <a:spAutoFit/>
          </a:bodyPr>
          <a:lstStyle/>
          <a:p>
            <a:r>
              <a:rPr lang="en-US" altLang="zh-TW" dirty="0"/>
              <a:t>&gt; table(test2$category,pred2)</a:t>
            </a:r>
          </a:p>
          <a:p>
            <a:r>
              <a:rPr lang="en-US" altLang="zh-TW" dirty="0"/>
              <a:t>         pred2</a:t>
            </a:r>
          </a:p>
          <a:p>
            <a:r>
              <a:rPr lang="en-US" altLang="zh-TW" dirty="0"/>
              <a:t>          &lt;median &gt;median</a:t>
            </a:r>
          </a:p>
          <a:p>
            <a:r>
              <a:rPr lang="en-US" altLang="zh-TW" dirty="0"/>
              <a:t>  &lt;median      26     213</a:t>
            </a:r>
          </a:p>
          <a:p>
            <a:r>
              <a:rPr lang="en-US" altLang="zh-TW" dirty="0"/>
              <a:t>  &gt;median       7     210</a:t>
            </a:r>
          </a:p>
          <a:p>
            <a:r>
              <a:rPr lang="en-US" altLang="zh-TW" dirty="0"/>
              <a:t>&gt; #:accuracy:(26+210)/456</a:t>
            </a:r>
          </a:p>
          <a:p>
            <a:r>
              <a:rPr lang="en-US" altLang="zh-TW" dirty="0"/>
              <a:t>&gt; (26+210)/456</a:t>
            </a:r>
          </a:p>
          <a:p>
            <a:r>
              <a:rPr lang="en-US" altLang="zh-TW" dirty="0"/>
              <a:t>[1] 0.5175439</a:t>
            </a:r>
          </a:p>
          <a:p>
            <a:r>
              <a:rPr lang="en-US" altLang="zh-TW" dirty="0"/>
              <a:t>&gt; </a:t>
            </a:r>
          </a:p>
          <a:p>
            <a:r>
              <a:rPr lang="en-US" altLang="zh-TW" dirty="0"/>
              <a:t>&gt; #:FP:(213)/239</a:t>
            </a:r>
          </a:p>
          <a:p>
            <a:r>
              <a:rPr lang="en-US" altLang="zh-TW" dirty="0"/>
              <a:t>&gt; (213)/239</a:t>
            </a:r>
          </a:p>
          <a:p>
            <a:r>
              <a:rPr lang="en-US" altLang="zh-TW" dirty="0"/>
              <a:t>[1] 0.8912134</a:t>
            </a:r>
          </a:p>
          <a:p>
            <a:r>
              <a:rPr lang="en-US" altLang="zh-TW" dirty="0"/>
              <a:t>&gt; </a:t>
            </a:r>
          </a:p>
          <a:p>
            <a:r>
              <a:rPr lang="en-US" altLang="zh-TW" dirty="0"/>
              <a:t>&gt; #:FN:(7)/217</a:t>
            </a:r>
          </a:p>
          <a:p>
            <a:r>
              <a:rPr lang="en-US" altLang="zh-TW" dirty="0"/>
              <a:t>&gt; (7)/217</a:t>
            </a:r>
          </a:p>
          <a:p>
            <a:r>
              <a:rPr lang="en-US" altLang="zh-TW" dirty="0"/>
              <a:t>[1] 0.03225806</a:t>
            </a:r>
          </a:p>
          <a:p>
            <a:r>
              <a:rPr lang="en-US" altLang="zh-TW" dirty="0"/>
              <a:t>&gt; </a:t>
            </a:r>
          </a:p>
          <a:p>
            <a:r>
              <a:rPr lang="en-US" altLang="zh-TW" dirty="0"/>
              <a:t>&gt; #:</a:t>
            </a:r>
            <a:r>
              <a:rPr lang="en-US" altLang="zh-TW" dirty="0" err="1"/>
              <a:t>Ppred</a:t>
            </a:r>
            <a:r>
              <a:rPr lang="en-US" altLang="zh-TW" dirty="0"/>
              <a:t>:(210)/423</a:t>
            </a:r>
          </a:p>
          <a:p>
            <a:r>
              <a:rPr lang="en-US" altLang="zh-TW" dirty="0"/>
              <a:t>&gt; (210)/423</a:t>
            </a:r>
          </a:p>
          <a:p>
            <a:r>
              <a:rPr lang="en-US" altLang="zh-TW" dirty="0"/>
              <a:t>[1] 0.4964539</a:t>
            </a:r>
          </a:p>
          <a:p>
            <a:r>
              <a:rPr lang="en-US" altLang="zh-TW" dirty="0"/>
              <a:t>&gt; </a:t>
            </a:r>
          </a:p>
          <a:p>
            <a:r>
              <a:rPr lang="en-US" altLang="zh-TW" dirty="0"/>
              <a:t>&gt; #:</a:t>
            </a:r>
            <a:r>
              <a:rPr lang="en-US" altLang="zh-TW" dirty="0" err="1"/>
              <a:t>Npred</a:t>
            </a:r>
            <a:r>
              <a:rPr lang="en-US" altLang="zh-TW" dirty="0"/>
              <a:t>:(26)/33</a:t>
            </a:r>
          </a:p>
          <a:p>
            <a:r>
              <a:rPr lang="en-US" altLang="zh-TW" dirty="0"/>
              <a:t>&gt; (26)/33</a:t>
            </a:r>
          </a:p>
          <a:p>
            <a:r>
              <a:rPr lang="en-US" altLang="zh-TW" dirty="0"/>
              <a:t>[1] 0.7878788</a:t>
            </a:r>
          </a:p>
          <a:p>
            <a:r>
              <a:rPr lang="en-US" altLang="zh-TW" dirty="0"/>
              <a:t>&gt; </a:t>
            </a:r>
          </a:p>
          <a:p>
            <a:r>
              <a:rPr lang="en-US" altLang="zh-TW" dirty="0"/>
              <a:t>&gt; pred2&lt;-predict(rf2,test2,type="</a:t>
            </a:r>
            <a:r>
              <a:rPr lang="en-US" altLang="zh-TW" dirty="0" err="1"/>
              <a:t>prob</a:t>
            </a:r>
            <a:r>
              <a:rPr lang="en-US" altLang="zh-TW" dirty="0"/>
              <a:t>")</a:t>
            </a:r>
          </a:p>
          <a:p>
            <a:r>
              <a:rPr lang="en-US" altLang="zh-TW" dirty="0"/>
              <a:t>&gt; pred2[(pred2[,2]&lt;0.7)]="&lt;median"</a:t>
            </a:r>
          </a:p>
          <a:p>
            <a:r>
              <a:rPr lang="en-US" altLang="zh-TW" dirty="0"/>
              <a:t>&gt; pred2[(pred2[,2]&gt;0.7)]="&gt;median"</a:t>
            </a:r>
          </a:p>
          <a:p>
            <a:r>
              <a:rPr lang="en-US" altLang="zh-TW" dirty="0"/>
              <a:t>&gt; table(test2$category,pred2[,2])</a:t>
            </a:r>
          </a:p>
          <a:p>
            <a:r>
              <a:rPr lang="en-US" altLang="zh-TW" dirty="0"/>
              <a:t>         </a:t>
            </a:r>
          </a:p>
          <a:p>
            <a:r>
              <a:rPr lang="en-US" altLang="zh-TW" dirty="0"/>
              <a:t>          &lt;median &gt;median</a:t>
            </a:r>
          </a:p>
          <a:p>
            <a:r>
              <a:rPr lang="en-US" altLang="zh-TW" dirty="0"/>
              <a:t>  &lt;median     181      58</a:t>
            </a:r>
          </a:p>
          <a:p>
            <a:r>
              <a:rPr lang="en-US" altLang="zh-TW" dirty="0"/>
              <a:t>  &gt;median      76     141</a:t>
            </a:r>
          </a:p>
          <a:p>
            <a:r>
              <a:rPr lang="en-US" altLang="zh-TW" dirty="0"/>
              <a:t>&gt; #:accuracy:(181+141)/456</a:t>
            </a:r>
          </a:p>
          <a:p>
            <a:r>
              <a:rPr lang="en-US" altLang="zh-TW" dirty="0"/>
              <a:t>&gt; (181+141)/456</a:t>
            </a:r>
          </a:p>
          <a:p>
            <a:r>
              <a:rPr lang="en-US" altLang="zh-TW" dirty="0"/>
              <a:t>[1] 0.7061404</a:t>
            </a:r>
          </a:p>
          <a:p>
            <a:r>
              <a:rPr lang="en-US" altLang="zh-TW" dirty="0"/>
              <a:t>&gt; #:FP:(58)/239</a:t>
            </a:r>
          </a:p>
          <a:p>
            <a:r>
              <a:rPr lang="en-US" altLang="zh-TW" dirty="0"/>
              <a:t>&gt; (58)/239</a:t>
            </a:r>
          </a:p>
          <a:p>
            <a:r>
              <a:rPr lang="en-US" altLang="zh-TW" dirty="0"/>
              <a:t>[1] 0.2426778</a:t>
            </a:r>
          </a:p>
          <a:p>
            <a:r>
              <a:rPr lang="en-US" altLang="zh-TW" dirty="0"/>
              <a:t>&gt; #:FN:(76)/217</a:t>
            </a:r>
          </a:p>
          <a:p>
            <a:r>
              <a:rPr lang="en-US" altLang="zh-TW" dirty="0"/>
              <a:t>&gt; (76)/217</a:t>
            </a:r>
          </a:p>
          <a:p>
            <a:r>
              <a:rPr lang="en-US" altLang="zh-TW" dirty="0"/>
              <a:t>[1] 0.3502304</a:t>
            </a:r>
          </a:p>
          <a:p>
            <a:r>
              <a:rPr lang="en-US" altLang="zh-TW" dirty="0"/>
              <a:t>&gt; </a:t>
            </a:r>
          </a:p>
          <a:p>
            <a:r>
              <a:rPr lang="en-US" altLang="zh-TW" dirty="0"/>
              <a:t>&gt; #:</a:t>
            </a:r>
            <a:r>
              <a:rPr lang="en-US" altLang="zh-TW" dirty="0" err="1"/>
              <a:t>Ppred</a:t>
            </a:r>
            <a:r>
              <a:rPr lang="en-US" altLang="zh-TW" dirty="0"/>
              <a:t>:(141)/199</a:t>
            </a:r>
          </a:p>
          <a:p>
            <a:r>
              <a:rPr lang="en-US" altLang="zh-TW" dirty="0"/>
              <a:t>&gt; (141)/199</a:t>
            </a:r>
          </a:p>
          <a:p>
            <a:r>
              <a:rPr lang="en-US" altLang="zh-TW" dirty="0"/>
              <a:t>[1] 0.7085427</a:t>
            </a:r>
          </a:p>
          <a:p>
            <a:r>
              <a:rPr lang="en-US" altLang="zh-TW" dirty="0"/>
              <a:t>&gt; </a:t>
            </a:r>
          </a:p>
          <a:p>
            <a:r>
              <a:rPr lang="en-US" altLang="zh-TW" dirty="0"/>
              <a:t>&gt; #:</a:t>
            </a:r>
            <a:r>
              <a:rPr lang="en-US" altLang="zh-TW" dirty="0" err="1"/>
              <a:t>Npred</a:t>
            </a:r>
            <a:r>
              <a:rPr lang="en-US" altLang="zh-TW" dirty="0"/>
              <a:t>:(181)/257</a:t>
            </a:r>
          </a:p>
          <a:p>
            <a:r>
              <a:rPr lang="en-US" altLang="zh-TW" dirty="0"/>
              <a:t>&gt; (181)/257</a:t>
            </a:r>
          </a:p>
          <a:p>
            <a:r>
              <a:rPr lang="en-US" altLang="zh-TW" dirty="0"/>
              <a:t>[1] 0.7042802</a:t>
            </a:r>
            <a:endParaRPr lang="zh-TW" altLang="en-US" dirty="0"/>
          </a:p>
        </p:txBody>
      </p:sp>
    </p:spTree>
    <p:extLst>
      <p:ext uri="{BB962C8B-B14F-4D97-AF65-F5344CB8AC3E}">
        <p14:creationId xmlns:p14="http://schemas.microsoft.com/office/powerpoint/2010/main" val="4154395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0272" y="1916832"/>
            <a:ext cx="4089713" cy="3961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063928" y="-747464"/>
            <a:ext cx="8766720" cy="17543264"/>
          </a:xfrm>
          <a:prstGeom prst="rect">
            <a:avLst/>
          </a:prstGeom>
        </p:spPr>
        <p:txBody>
          <a:bodyPr wrap="square">
            <a:spAutoFit/>
          </a:bodyPr>
          <a:lstStyle/>
          <a:p>
            <a:r>
              <a:rPr lang="en-US" altLang="zh-TW" dirty="0"/>
              <a:t>&gt; print(svm_tunecat2)</a:t>
            </a:r>
          </a:p>
          <a:p>
            <a:endParaRPr lang="en-US" altLang="zh-TW" dirty="0"/>
          </a:p>
          <a:p>
            <a:r>
              <a:rPr lang="en-US" altLang="zh-TW" dirty="0"/>
              <a:t>Parameter tuning of ‘</a:t>
            </a:r>
            <a:r>
              <a:rPr lang="en-US" altLang="zh-TW" dirty="0" err="1"/>
              <a:t>svm</a:t>
            </a:r>
            <a:r>
              <a:rPr lang="en-US" altLang="zh-TW" dirty="0"/>
              <a:t>’:</a:t>
            </a:r>
          </a:p>
          <a:p>
            <a:endParaRPr lang="en-US" altLang="zh-TW" dirty="0"/>
          </a:p>
          <a:p>
            <a:r>
              <a:rPr lang="en-US" altLang="zh-TW" dirty="0"/>
              <a:t>- sampling method: 10-fold cross validation </a:t>
            </a:r>
          </a:p>
          <a:p>
            <a:endParaRPr lang="en-US" altLang="zh-TW" dirty="0"/>
          </a:p>
          <a:p>
            <a:r>
              <a:rPr lang="en-US" altLang="zh-TW" dirty="0"/>
              <a:t>- best parameters:</a:t>
            </a:r>
          </a:p>
          <a:p>
            <a:r>
              <a:rPr lang="en-US" altLang="zh-TW" dirty="0"/>
              <a:t> cost gamma</a:t>
            </a:r>
          </a:p>
          <a:p>
            <a:r>
              <a:rPr lang="en-US" altLang="zh-TW" dirty="0"/>
              <a:t>    1   0.5</a:t>
            </a:r>
          </a:p>
          <a:p>
            <a:endParaRPr lang="en-US" altLang="zh-TW" dirty="0"/>
          </a:p>
          <a:p>
            <a:r>
              <a:rPr lang="en-US" altLang="zh-TW" dirty="0"/>
              <a:t>- best performance: 0.3782463 </a:t>
            </a:r>
          </a:p>
          <a:p>
            <a:endParaRPr lang="en-US" altLang="zh-TW" dirty="0"/>
          </a:p>
          <a:p>
            <a:r>
              <a:rPr lang="en-US" altLang="zh-TW" dirty="0"/>
              <a:t>&gt; tunedModel2 &lt;- svm_tunecat2$best.model</a:t>
            </a:r>
          </a:p>
          <a:p>
            <a:r>
              <a:rPr lang="en-US" altLang="zh-TW" dirty="0"/>
              <a:t>&gt; tunedModel2 </a:t>
            </a:r>
          </a:p>
          <a:p>
            <a:endParaRPr lang="en-US" altLang="zh-TW" dirty="0"/>
          </a:p>
          <a:p>
            <a:r>
              <a:rPr lang="en-US" altLang="zh-TW" dirty="0"/>
              <a:t>Call:</a:t>
            </a:r>
          </a:p>
          <a:p>
            <a:r>
              <a:rPr lang="en-US" altLang="zh-TW" dirty="0" err="1"/>
              <a:t>best.tune</a:t>
            </a:r>
            <a:r>
              <a:rPr lang="en-US" altLang="zh-TW" dirty="0"/>
              <a:t>(method = </a:t>
            </a:r>
            <a:r>
              <a:rPr lang="en-US" altLang="zh-TW" dirty="0" err="1"/>
              <a:t>svm</a:t>
            </a:r>
            <a:r>
              <a:rPr lang="en-US" altLang="zh-TW" dirty="0"/>
              <a:t>, </a:t>
            </a:r>
            <a:r>
              <a:rPr lang="en-US" altLang="zh-TW" dirty="0" err="1"/>
              <a:t>train.x</a:t>
            </a:r>
            <a:r>
              <a:rPr lang="en-US" altLang="zh-TW" dirty="0"/>
              <a:t> = category ~ ., data = svmqualtrain2, ranges = list(cost = 10^(-1:3), </a:t>
            </a:r>
          </a:p>
          <a:p>
            <a:r>
              <a:rPr lang="en-US" altLang="zh-TW" dirty="0"/>
              <a:t>    gamma = c(0.5, 1, 2, 3, 4)), kernel = "radial")</a:t>
            </a:r>
          </a:p>
          <a:p>
            <a:endParaRPr lang="en-US" altLang="zh-TW" dirty="0"/>
          </a:p>
          <a:p>
            <a:endParaRPr lang="en-US" altLang="zh-TW" dirty="0"/>
          </a:p>
          <a:p>
            <a:r>
              <a:rPr lang="en-US" altLang="zh-TW" dirty="0"/>
              <a:t>Parameters:</a:t>
            </a:r>
          </a:p>
          <a:p>
            <a:r>
              <a:rPr lang="en-US" altLang="zh-TW" dirty="0"/>
              <a:t>   SVM-Type:  C-classification </a:t>
            </a:r>
          </a:p>
          <a:p>
            <a:r>
              <a:rPr lang="en-US" altLang="zh-TW" dirty="0"/>
              <a:t> SVM-Kernel:  radial </a:t>
            </a:r>
          </a:p>
          <a:p>
            <a:r>
              <a:rPr lang="en-US" altLang="zh-TW" dirty="0"/>
              <a:t>       cost:  1 </a:t>
            </a:r>
          </a:p>
          <a:p>
            <a:r>
              <a:rPr lang="en-US" altLang="zh-TW" dirty="0"/>
              <a:t>      gamma:  0.5 </a:t>
            </a:r>
          </a:p>
          <a:p>
            <a:endParaRPr lang="en-US" altLang="zh-TW" dirty="0"/>
          </a:p>
          <a:p>
            <a:r>
              <a:rPr lang="en-US" altLang="zh-TW" dirty="0"/>
              <a:t>Number of Support Vectors:  3927</a:t>
            </a:r>
          </a:p>
          <a:p>
            <a:endParaRPr lang="en-US" altLang="zh-TW" dirty="0"/>
          </a:p>
          <a:p>
            <a:r>
              <a:rPr lang="en-US" altLang="zh-TW" dirty="0"/>
              <a:t>&gt; table(svmqualtest2$category,tunedModelY2)</a:t>
            </a:r>
          </a:p>
          <a:p>
            <a:r>
              <a:rPr lang="en-US" altLang="zh-TW" dirty="0"/>
              <a:t>         tunedModelY2</a:t>
            </a:r>
          </a:p>
          <a:p>
            <a:r>
              <a:rPr lang="en-US" altLang="zh-TW" dirty="0"/>
              <a:t>          &lt;median &gt;median</a:t>
            </a:r>
          </a:p>
          <a:p>
            <a:r>
              <a:rPr lang="en-US" altLang="zh-TW" dirty="0"/>
              <a:t>  &lt;median     111     128</a:t>
            </a:r>
          </a:p>
          <a:p>
            <a:r>
              <a:rPr lang="en-US" altLang="zh-TW" dirty="0"/>
              <a:t>  &gt;median      49     168</a:t>
            </a:r>
          </a:p>
          <a:p>
            <a:r>
              <a:rPr lang="en-US" altLang="zh-TW" dirty="0"/>
              <a:t>&gt; #:accuracy:(111+168)/456</a:t>
            </a:r>
          </a:p>
          <a:p>
            <a:r>
              <a:rPr lang="en-US" altLang="zh-TW" dirty="0"/>
              <a:t>&gt; (111+168)/456</a:t>
            </a:r>
          </a:p>
          <a:p>
            <a:r>
              <a:rPr lang="en-US" altLang="zh-TW" dirty="0"/>
              <a:t>[1] 0.6118421</a:t>
            </a:r>
          </a:p>
          <a:p>
            <a:r>
              <a:rPr lang="en-US" altLang="zh-TW" dirty="0"/>
              <a:t>&gt; </a:t>
            </a:r>
          </a:p>
          <a:p>
            <a:r>
              <a:rPr lang="en-US" altLang="zh-TW" dirty="0"/>
              <a:t>&gt; #:FP:(128)/239</a:t>
            </a:r>
          </a:p>
          <a:p>
            <a:r>
              <a:rPr lang="en-US" altLang="zh-TW" dirty="0"/>
              <a:t>&gt; (128)/239</a:t>
            </a:r>
          </a:p>
          <a:p>
            <a:r>
              <a:rPr lang="en-US" altLang="zh-TW" dirty="0"/>
              <a:t>[1] 0.5355649</a:t>
            </a:r>
          </a:p>
          <a:p>
            <a:r>
              <a:rPr lang="en-US" altLang="zh-TW" dirty="0"/>
              <a:t>&gt; </a:t>
            </a:r>
          </a:p>
          <a:p>
            <a:r>
              <a:rPr lang="en-US" altLang="zh-TW" dirty="0"/>
              <a:t>&gt; #:FN:(49)/217</a:t>
            </a:r>
          </a:p>
          <a:p>
            <a:r>
              <a:rPr lang="en-US" altLang="zh-TW" dirty="0"/>
              <a:t>&gt; (49)/217</a:t>
            </a:r>
          </a:p>
          <a:p>
            <a:r>
              <a:rPr lang="en-US" altLang="zh-TW" dirty="0"/>
              <a:t>[1] 0.2258065</a:t>
            </a:r>
          </a:p>
          <a:p>
            <a:r>
              <a:rPr lang="en-US" altLang="zh-TW" dirty="0"/>
              <a:t>&gt; </a:t>
            </a:r>
          </a:p>
          <a:p>
            <a:r>
              <a:rPr lang="en-US" altLang="zh-TW" dirty="0"/>
              <a:t>&gt; #:</a:t>
            </a:r>
            <a:r>
              <a:rPr lang="en-US" altLang="zh-TW" dirty="0" err="1"/>
              <a:t>Ppred</a:t>
            </a:r>
            <a:r>
              <a:rPr lang="en-US" altLang="zh-TW" dirty="0"/>
              <a:t>:(168)/296</a:t>
            </a:r>
          </a:p>
          <a:p>
            <a:r>
              <a:rPr lang="en-US" altLang="zh-TW" dirty="0"/>
              <a:t>&gt; (168)/296</a:t>
            </a:r>
          </a:p>
          <a:p>
            <a:r>
              <a:rPr lang="en-US" altLang="zh-TW" dirty="0"/>
              <a:t>[1] 0.5675676</a:t>
            </a:r>
          </a:p>
          <a:p>
            <a:r>
              <a:rPr lang="en-US" altLang="zh-TW" dirty="0"/>
              <a:t>&gt; </a:t>
            </a:r>
          </a:p>
          <a:p>
            <a:r>
              <a:rPr lang="en-US" altLang="zh-TW" dirty="0"/>
              <a:t>&gt; #:</a:t>
            </a:r>
            <a:r>
              <a:rPr lang="en-US" altLang="zh-TW" dirty="0" err="1"/>
              <a:t>Npred</a:t>
            </a:r>
            <a:r>
              <a:rPr lang="en-US" altLang="zh-TW" dirty="0"/>
              <a:t>:(111)/160</a:t>
            </a:r>
          </a:p>
          <a:p>
            <a:r>
              <a:rPr lang="en-US" altLang="zh-TW" dirty="0"/>
              <a:t>&gt; (111)/160</a:t>
            </a:r>
          </a:p>
          <a:p>
            <a:r>
              <a:rPr lang="en-US" altLang="zh-TW" dirty="0"/>
              <a:t>[1] 0.69375</a:t>
            </a:r>
          </a:p>
          <a:p>
            <a:r>
              <a:rPr lang="en-US" altLang="zh-TW" dirty="0"/>
              <a:t>&gt; </a:t>
            </a:r>
          </a:p>
          <a:p>
            <a:r>
              <a:rPr lang="en-US" altLang="zh-TW" dirty="0"/>
              <a:t>&gt; </a:t>
            </a:r>
            <a:r>
              <a:rPr lang="en-US" altLang="zh-TW" dirty="0" err="1"/>
              <a:t>prob</a:t>
            </a:r>
            <a:r>
              <a:rPr lang="en-US" altLang="zh-TW" dirty="0"/>
              <a:t> &lt;- </a:t>
            </a:r>
            <a:r>
              <a:rPr lang="en-US" altLang="zh-TW" dirty="0" err="1"/>
              <a:t>attr</a:t>
            </a:r>
            <a:r>
              <a:rPr lang="en-US" altLang="zh-TW" dirty="0"/>
              <a:t> (</a:t>
            </a:r>
            <a:r>
              <a:rPr lang="en-US" altLang="zh-TW" dirty="0" err="1"/>
              <a:t>aucsvmqua</a:t>
            </a:r>
            <a:r>
              <a:rPr lang="en-US" altLang="zh-TW" dirty="0"/>
              <a:t>, "probabilities")</a:t>
            </a:r>
          </a:p>
          <a:p>
            <a:r>
              <a:rPr lang="en-US" altLang="zh-TW" dirty="0"/>
              <a:t>&gt; </a:t>
            </a:r>
            <a:r>
              <a:rPr lang="en-US" altLang="zh-TW" dirty="0" err="1"/>
              <a:t>prob</a:t>
            </a:r>
            <a:r>
              <a:rPr lang="en-US" altLang="zh-TW" dirty="0"/>
              <a:t>[(</a:t>
            </a:r>
            <a:r>
              <a:rPr lang="en-US" altLang="zh-TW" dirty="0" err="1"/>
              <a:t>prob</a:t>
            </a:r>
            <a:r>
              <a:rPr lang="en-US" altLang="zh-TW" dirty="0"/>
              <a:t>[,1]&lt;0.7)]="&lt;median"</a:t>
            </a:r>
          </a:p>
          <a:p>
            <a:r>
              <a:rPr lang="en-US" altLang="zh-TW" dirty="0"/>
              <a:t>&gt; </a:t>
            </a:r>
            <a:r>
              <a:rPr lang="en-US" altLang="zh-TW" dirty="0" err="1"/>
              <a:t>prob</a:t>
            </a:r>
            <a:r>
              <a:rPr lang="en-US" altLang="zh-TW" dirty="0"/>
              <a:t>[(</a:t>
            </a:r>
            <a:r>
              <a:rPr lang="en-US" altLang="zh-TW" dirty="0" err="1"/>
              <a:t>prob</a:t>
            </a:r>
            <a:r>
              <a:rPr lang="en-US" altLang="zh-TW" dirty="0"/>
              <a:t>[,1]&gt;0.7)]="&gt;median" </a:t>
            </a:r>
          </a:p>
          <a:p>
            <a:r>
              <a:rPr lang="en-US" altLang="zh-TW" dirty="0"/>
              <a:t>&gt; table(svmqualtest2$category,prob[,1])</a:t>
            </a:r>
          </a:p>
          <a:p>
            <a:r>
              <a:rPr lang="en-US" altLang="zh-TW" dirty="0"/>
              <a:t>         </a:t>
            </a:r>
          </a:p>
          <a:p>
            <a:r>
              <a:rPr lang="en-US" altLang="zh-TW" dirty="0"/>
              <a:t>          &lt;median &gt;median</a:t>
            </a:r>
          </a:p>
          <a:p>
            <a:r>
              <a:rPr lang="en-US" altLang="zh-TW" dirty="0"/>
              <a:t>  &lt;median     234       5</a:t>
            </a:r>
          </a:p>
          <a:p>
            <a:r>
              <a:rPr lang="en-US" altLang="zh-TW" dirty="0"/>
              <a:t>  &gt;median     208       9</a:t>
            </a:r>
            <a:endParaRPr lang="zh-TW" alt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3275453"/>
            <a:ext cx="5209753" cy="4715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4395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2776" y="404664"/>
            <a:ext cx="4572000" cy="369332"/>
          </a:xfrm>
          <a:prstGeom prst="rect">
            <a:avLst/>
          </a:prstGeom>
        </p:spPr>
        <p:txBody>
          <a:bodyPr>
            <a:spAutoFit/>
          </a:bodyPr>
          <a:lstStyle/>
          <a:p>
            <a:r>
              <a:rPr lang="en-US" altLang="zh-TW" dirty="0" smtClean="0"/>
              <a:t>sum(is.na(</a:t>
            </a:r>
            <a:r>
              <a:rPr lang="en-US" altLang="zh-TW" dirty="0" err="1" smtClean="0"/>
              <a:t>movieana</a:t>
            </a:r>
            <a:r>
              <a:rPr lang="en-US" altLang="zh-TW" dirty="0" smtClean="0"/>
              <a:t>))] 795</a:t>
            </a:r>
            <a:endParaRPr lang="en-US" altLang="zh-TW" dirty="0"/>
          </a:p>
        </p:txBody>
      </p:sp>
      <p:sp>
        <p:nvSpPr>
          <p:cNvPr id="5" name="矩形 4"/>
          <p:cNvSpPr/>
          <p:nvPr/>
        </p:nvSpPr>
        <p:spPr>
          <a:xfrm>
            <a:off x="-2908212" y="1268760"/>
            <a:ext cx="5562872" cy="4801314"/>
          </a:xfrm>
          <a:prstGeom prst="rect">
            <a:avLst/>
          </a:prstGeom>
        </p:spPr>
        <p:txBody>
          <a:bodyPr wrap="square">
            <a:spAutoFit/>
          </a:bodyPr>
          <a:lstStyle/>
          <a:p>
            <a:r>
              <a:rPr lang="en-US" altLang="zh-TW" dirty="0" smtClean="0"/>
              <a:t>sum(is.na(</a:t>
            </a:r>
            <a:r>
              <a:rPr lang="en-US" altLang="zh-TW" dirty="0" err="1" smtClean="0"/>
              <a:t>movieana$imdb_score</a:t>
            </a:r>
            <a:r>
              <a:rPr lang="en-US" altLang="zh-TW" dirty="0" smtClean="0"/>
              <a:t>))0</a:t>
            </a:r>
          </a:p>
          <a:p>
            <a:r>
              <a:rPr lang="en-US" altLang="zh-TW" dirty="0" smtClean="0"/>
              <a:t>sum(is.na(</a:t>
            </a:r>
            <a:r>
              <a:rPr lang="en-US" altLang="zh-TW" dirty="0" err="1" smtClean="0"/>
              <a:t>movieana$vote_average</a:t>
            </a:r>
            <a:r>
              <a:rPr lang="en-US" altLang="zh-TW" dirty="0" smtClean="0"/>
              <a:t>))0 </a:t>
            </a:r>
          </a:p>
          <a:p>
            <a:r>
              <a:rPr lang="en-US" altLang="zh-TW" dirty="0" smtClean="0"/>
              <a:t>sum(is.na(</a:t>
            </a:r>
            <a:r>
              <a:rPr lang="en-US" altLang="zh-TW" dirty="0" err="1" smtClean="0"/>
              <a:t>movieana$runtime</a:t>
            </a:r>
            <a:r>
              <a:rPr lang="en-US" altLang="zh-TW" dirty="0" smtClean="0"/>
              <a:t>))6</a:t>
            </a:r>
          </a:p>
          <a:p>
            <a:r>
              <a:rPr lang="en-US" altLang="zh-TW" dirty="0" smtClean="0"/>
              <a:t>sum(is.na(</a:t>
            </a:r>
            <a:r>
              <a:rPr lang="en-US" altLang="zh-TW" dirty="0" err="1" smtClean="0"/>
              <a:t>movieana$budget</a:t>
            </a:r>
            <a:r>
              <a:rPr lang="en-US" altLang="zh-TW" dirty="0" smtClean="0"/>
              <a:t>))270</a:t>
            </a:r>
          </a:p>
          <a:p>
            <a:r>
              <a:rPr lang="en-US" altLang="zh-TW" dirty="0" smtClean="0"/>
              <a:t>sum(is.na(</a:t>
            </a:r>
            <a:r>
              <a:rPr lang="en-US" altLang="zh-TW" dirty="0" err="1" smtClean="0"/>
              <a:t>movieana$facenumber_in_poster</a:t>
            </a:r>
            <a:r>
              <a:rPr lang="en-US" altLang="zh-TW" dirty="0" smtClean="0"/>
              <a:t>))11</a:t>
            </a:r>
          </a:p>
          <a:p>
            <a:r>
              <a:rPr lang="en-US" altLang="zh-TW" dirty="0" smtClean="0"/>
              <a:t>sum(is.na(</a:t>
            </a:r>
            <a:r>
              <a:rPr lang="en-US" altLang="zh-TW" dirty="0" err="1" smtClean="0"/>
              <a:t>movieana$cast_total_facebook_likes</a:t>
            </a:r>
            <a:r>
              <a:rPr lang="en-US" altLang="zh-TW" dirty="0" smtClean="0"/>
              <a:t>))0</a:t>
            </a:r>
          </a:p>
          <a:p>
            <a:r>
              <a:rPr lang="en-US" altLang="zh-TW" dirty="0" smtClean="0"/>
              <a:t>sum(is.na(movieana$actor_1_facebook_likes))3</a:t>
            </a:r>
          </a:p>
          <a:p>
            <a:r>
              <a:rPr lang="en-US" altLang="zh-TW" dirty="0" smtClean="0"/>
              <a:t>sum(is.na(movieana$actor_2_facebook_likes))6</a:t>
            </a:r>
          </a:p>
          <a:p>
            <a:r>
              <a:rPr lang="en-US" altLang="zh-TW" dirty="0" smtClean="0"/>
              <a:t>sum(is.na(movieana$actor_3_facebook_likes))12</a:t>
            </a:r>
          </a:p>
          <a:p>
            <a:r>
              <a:rPr lang="en-US" altLang="zh-TW" dirty="0" smtClean="0"/>
              <a:t>sum(is.na(</a:t>
            </a:r>
            <a:r>
              <a:rPr lang="en-US" altLang="zh-TW" dirty="0" err="1" smtClean="0"/>
              <a:t>movieana$director_facebook_likes</a:t>
            </a:r>
            <a:r>
              <a:rPr lang="en-US" altLang="zh-TW" dirty="0" smtClean="0"/>
              <a:t>))8</a:t>
            </a:r>
          </a:p>
          <a:p>
            <a:r>
              <a:rPr lang="en-US" altLang="zh-TW" dirty="0" smtClean="0"/>
              <a:t>sum(is.na(</a:t>
            </a:r>
            <a:r>
              <a:rPr lang="en-US" altLang="zh-TW" dirty="0" err="1" smtClean="0"/>
              <a:t>movieana$year</a:t>
            </a:r>
            <a:r>
              <a:rPr lang="en-US" altLang="zh-TW" dirty="0" smtClean="0"/>
              <a:t>))0</a:t>
            </a:r>
          </a:p>
          <a:p>
            <a:r>
              <a:rPr lang="en-US" altLang="zh-TW" dirty="0" smtClean="0"/>
              <a:t>sum(is.na(</a:t>
            </a:r>
            <a:r>
              <a:rPr lang="en-US" altLang="zh-TW" dirty="0" err="1" smtClean="0"/>
              <a:t>movieana$content_rating</a:t>
            </a:r>
            <a:r>
              <a:rPr lang="en-US" altLang="zh-TW" dirty="0" smtClean="0"/>
              <a:t>))204</a:t>
            </a:r>
          </a:p>
          <a:p>
            <a:r>
              <a:rPr lang="en-US" altLang="zh-TW" dirty="0" smtClean="0"/>
              <a:t>sum(is.na(</a:t>
            </a:r>
            <a:r>
              <a:rPr lang="en-US" altLang="zh-TW" dirty="0" err="1" smtClean="0"/>
              <a:t>movieana$color</a:t>
            </a:r>
            <a:r>
              <a:rPr lang="en-US" altLang="zh-TW" dirty="0" smtClean="0"/>
              <a:t>))12</a:t>
            </a:r>
          </a:p>
          <a:p>
            <a:r>
              <a:rPr lang="en-US" altLang="zh-TW" dirty="0" smtClean="0"/>
              <a:t>sum(is.na(</a:t>
            </a:r>
            <a:r>
              <a:rPr lang="en-US" altLang="zh-TW" dirty="0" err="1" smtClean="0"/>
              <a:t>movieana$language</a:t>
            </a:r>
            <a:r>
              <a:rPr lang="en-US" altLang="zh-TW" dirty="0" smtClean="0"/>
              <a:t>))0</a:t>
            </a:r>
          </a:p>
          <a:p>
            <a:r>
              <a:rPr lang="en-US" altLang="zh-TW" dirty="0" smtClean="0"/>
              <a:t>sum(is.na(</a:t>
            </a:r>
            <a:r>
              <a:rPr lang="en-US" altLang="zh-TW" dirty="0" err="1" smtClean="0"/>
              <a:t>movieana$aspect_ratio</a:t>
            </a:r>
            <a:r>
              <a:rPr lang="en-US" altLang="zh-TW" dirty="0" smtClean="0"/>
              <a:t>))263</a:t>
            </a:r>
          </a:p>
          <a:p>
            <a:r>
              <a:rPr lang="en-US" altLang="zh-TW" dirty="0" smtClean="0"/>
              <a:t>sum(is.na(</a:t>
            </a:r>
            <a:r>
              <a:rPr lang="en-US" altLang="zh-TW" dirty="0" err="1" smtClean="0"/>
              <a:t>movieana$genres</a:t>
            </a:r>
            <a:r>
              <a:rPr lang="en-US" altLang="zh-TW" dirty="0" smtClean="0"/>
              <a:t>))0</a:t>
            </a:r>
          </a:p>
          <a:p>
            <a:r>
              <a:rPr lang="en-US" altLang="zh-TW" dirty="0" smtClean="0"/>
              <a:t>sum(is.na(</a:t>
            </a:r>
            <a:r>
              <a:rPr lang="en-US" altLang="zh-TW" dirty="0" err="1" smtClean="0"/>
              <a:t>movieana$month</a:t>
            </a:r>
            <a:r>
              <a:rPr lang="en-US" altLang="zh-TW" dirty="0" smtClean="0"/>
              <a:t>))0</a:t>
            </a:r>
            <a:endParaRPr lang="zh-TW" altLang="en-US"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224" y="403447"/>
            <a:ext cx="5616699" cy="6062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62" y="559063"/>
            <a:ext cx="5243661" cy="5896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7431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07" y="331886"/>
            <a:ext cx="521970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816" y="381884"/>
            <a:ext cx="6562477" cy="6287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211960" y="4005064"/>
            <a:ext cx="8334672" cy="2585323"/>
          </a:xfrm>
          <a:prstGeom prst="rect">
            <a:avLst/>
          </a:prstGeom>
        </p:spPr>
        <p:txBody>
          <a:bodyPr wrap="square">
            <a:spAutoFit/>
          </a:bodyPr>
          <a:lstStyle/>
          <a:p>
            <a:r>
              <a:rPr lang="en-US" altLang="zh-TW" dirty="0" smtClean="0"/>
              <a:t>Standard deviations (1, .., p=4):</a:t>
            </a:r>
          </a:p>
          <a:p>
            <a:r>
              <a:rPr lang="en-US" altLang="zh-TW" dirty="0" smtClean="0"/>
              <a:t>[1] 1.62257473 0.96433395 0.66006579 0.04030433</a:t>
            </a:r>
          </a:p>
          <a:p>
            <a:endParaRPr lang="en-US" altLang="zh-TW" dirty="0" smtClean="0"/>
          </a:p>
          <a:p>
            <a:r>
              <a:rPr lang="en-US" altLang="zh-TW" dirty="0" smtClean="0"/>
              <a:t>Rotation (n x k) = (4 x 4):</a:t>
            </a:r>
          </a:p>
          <a:p>
            <a:r>
              <a:rPr lang="en-US" altLang="zh-TW" dirty="0" smtClean="0"/>
              <a:t>                    PC1        PC2        PC3        PC4</a:t>
            </a:r>
          </a:p>
          <a:p>
            <a:r>
              <a:rPr lang="en-US" altLang="zh-TW" dirty="0" err="1" smtClean="0"/>
              <a:t>castfblikes</a:t>
            </a:r>
            <a:r>
              <a:rPr lang="en-US" altLang="zh-TW" dirty="0" smtClean="0"/>
              <a:t>   0.5915718 -0.2871048 -0.0497488  0.7517570</a:t>
            </a:r>
          </a:p>
          <a:p>
            <a:r>
              <a:rPr lang="en-US" altLang="zh-TW" dirty="0" smtClean="0"/>
              <a:t>actor1fblikes 0.5145252 -0.5591687 -0.1632328 -0.6292450</a:t>
            </a:r>
          </a:p>
          <a:p>
            <a:r>
              <a:rPr lang="en-US" altLang="zh-TW" dirty="0" smtClean="0"/>
              <a:t>actor2fblikes 0.4750651  0.4044386  0.7630342 -0.1688828</a:t>
            </a:r>
          </a:p>
          <a:p>
            <a:r>
              <a:rPr lang="en-US" altLang="zh-TW" dirty="0" smtClean="0"/>
              <a:t>actor3fblikes 0.3995244  0.6643272 -0.6234252 -0.1019351</a:t>
            </a:r>
            <a:endParaRPr lang="en-US" altLang="zh-TW"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0432" y="3525586"/>
            <a:ext cx="6321046" cy="4528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4644008" y="-1728550"/>
            <a:ext cx="6696744" cy="1477328"/>
          </a:xfrm>
          <a:prstGeom prst="rect">
            <a:avLst/>
          </a:prstGeom>
        </p:spPr>
        <p:txBody>
          <a:bodyPr wrap="square">
            <a:spAutoFit/>
          </a:bodyPr>
          <a:lstStyle/>
          <a:p>
            <a:r>
              <a:rPr lang="en-US" altLang="zh-TW" dirty="0" smtClean="0"/>
              <a:t>Importance of components:</a:t>
            </a:r>
          </a:p>
          <a:p>
            <a:r>
              <a:rPr lang="en-US" altLang="zh-TW" dirty="0" smtClean="0"/>
              <a:t>                          PC1    PC2    PC3     PC4</a:t>
            </a:r>
          </a:p>
          <a:p>
            <a:r>
              <a:rPr lang="en-US" altLang="zh-TW" dirty="0" smtClean="0"/>
              <a:t>Standard deviation     1.6226 0.9643 0.6601 0.04030</a:t>
            </a:r>
          </a:p>
          <a:p>
            <a:r>
              <a:rPr lang="en-US" altLang="zh-TW" dirty="0" smtClean="0"/>
              <a:t>Proportion of Variance 0.6582 0.2325 0.1089 0.00041</a:t>
            </a:r>
          </a:p>
          <a:p>
            <a:r>
              <a:rPr lang="en-US" altLang="zh-TW" dirty="0" smtClean="0"/>
              <a:t>Cumulative Proportion  0.6582 0.8907 0.9996 1.00000</a:t>
            </a:r>
            <a:endParaRPr lang="en-US" altLang="zh-TW" dirty="0"/>
          </a:p>
        </p:txBody>
      </p:sp>
      <p:sp>
        <p:nvSpPr>
          <p:cNvPr id="7" name="矩形 6"/>
          <p:cNvSpPr/>
          <p:nvPr/>
        </p:nvSpPr>
        <p:spPr>
          <a:xfrm>
            <a:off x="10332640" y="0"/>
            <a:ext cx="4572000" cy="2308324"/>
          </a:xfrm>
          <a:prstGeom prst="rect">
            <a:avLst/>
          </a:prstGeom>
        </p:spPr>
        <p:txBody>
          <a:bodyPr>
            <a:spAutoFit/>
          </a:bodyPr>
          <a:lstStyle/>
          <a:p>
            <a:r>
              <a:rPr lang="en-US" altLang="zh-TW" dirty="0" err="1"/>
              <a:t>sd</a:t>
            </a:r>
            <a:r>
              <a:rPr lang="en-US" altLang="zh-TW" dirty="0"/>
              <a:t>(</a:t>
            </a:r>
            <a:r>
              <a:rPr lang="en-US" altLang="zh-TW" dirty="0" err="1"/>
              <a:t>traindat$imdbscore</a:t>
            </a:r>
            <a:r>
              <a:rPr lang="en-US" altLang="zh-TW" dirty="0"/>
              <a:t>)</a:t>
            </a:r>
          </a:p>
          <a:p>
            <a:r>
              <a:rPr lang="en-US" altLang="zh-TW" dirty="0"/>
              <a:t>[1] 1.103664</a:t>
            </a:r>
          </a:p>
          <a:p>
            <a:r>
              <a:rPr lang="en-US" altLang="zh-TW" dirty="0"/>
              <a:t>&gt; mean(</a:t>
            </a:r>
            <a:r>
              <a:rPr lang="en-US" altLang="zh-TW" dirty="0" err="1"/>
              <a:t>traindat$imdbscore</a:t>
            </a:r>
            <a:r>
              <a:rPr lang="en-US" altLang="zh-TW" dirty="0"/>
              <a:t>)</a:t>
            </a:r>
          </a:p>
          <a:p>
            <a:r>
              <a:rPr lang="en-US" altLang="zh-TW" dirty="0"/>
              <a:t>[1] 6.428874</a:t>
            </a:r>
          </a:p>
          <a:p>
            <a:r>
              <a:rPr lang="en-US" altLang="zh-TW" dirty="0"/>
              <a:t>&gt; </a:t>
            </a:r>
            <a:r>
              <a:rPr lang="en-US" altLang="zh-TW" dirty="0" err="1"/>
              <a:t>sd</a:t>
            </a:r>
            <a:r>
              <a:rPr lang="en-US" altLang="zh-TW" dirty="0"/>
              <a:t>(</a:t>
            </a:r>
            <a:r>
              <a:rPr lang="en-US" altLang="zh-TW" dirty="0" err="1"/>
              <a:t>testdat$imdbscore</a:t>
            </a:r>
            <a:r>
              <a:rPr lang="en-US" altLang="zh-TW" dirty="0"/>
              <a:t>)</a:t>
            </a:r>
          </a:p>
          <a:p>
            <a:r>
              <a:rPr lang="en-US" altLang="zh-TW" dirty="0"/>
              <a:t>[1] 1.129242</a:t>
            </a:r>
          </a:p>
          <a:p>
            <a:r>
              <a:rPr lang="en-US" altLang="zh-TW" dirty="0"/>
              <a:t>&gt; mean(</a:t>
            </a:r>
            <a:r>
              <a:rPr lang="en-US" altLang="zh-TW" dirty="0" err="1"/>
              <a:t>testdat$imdbscore</a:t>
            </a:r>
            <a:r>
              <a:rPr lang="en-US" altLang="zh-TW" dirty="0"/>
              <a:t>)</a:t>
            </a:r>
          </a:p>
          <a:p>
            <a:r>
              <a:rPr lang="en-US" altLang="zh-TW" dirty="0"/>
              <a:t>[1] 6.385965</a:t>
            </a:r>
          </a:p>
        </p:txBody>
      </p:sp>
    </p:spTree>
    <p:extLst>
      <p:ext uri="{BB962C8B-B14F-4D97-AF65-F5344CB8AC3E}">
        <p14:creationId xmlns:p14="http://schemas.microsoft.com/office/powerpoint/2010/main" val="302903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5728" y="3576092"/>
            <a:ext cx="39147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754" y="113616"/>
            <a:ext cx="39147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3793" y="1225574"/>
            <a:ext cx="39147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800" y="2818076"/>
            <a:ext cx="39147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15491"/>
            <a:ext cx="4295775"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339263" y="-64552"/>
            <a:ext cx="4572000" cy="1477328"/>
          </a:xfrm>
          <a:prstGeom prst="rect">
            <a:avLst/>
          </a:prstGeom>
        </p:spPr>
        <p:txBody>
          <a:bodyPr>
            <a:spAutoFit/>
          </a:bodyPr>
          <a:lstStyle/>
          <a:p>
            <a:r>
              <a:rPr lang="en-US" altLang="zh-TW" dirty="0" err="1"/>
              <a:t>cor</a:t>
            </a:r>
            <a:r>
              <a:rPr lang="en-US" altLang="zh-TW" dirty="0"/>
              <a:t>(predict(</a:t>
            </a:r>
            <a:r>
              <a:rPr lang="en-US" altLang="zh-TW" dirty="0" err="1"/>
              <a:t>fit,testdat</a:t>
            </a:r>
            <a:r>
              <a:rPr lang="en-US" altLang="zh-TW" dirty="0"/>
              <a:t>),</a:t>
            </a:r>
            <a:r>
              <a:rPr lang="en-US" altLang="zh-TW" dirty="0" err="1"/>
              <a:t>testdat$imdbscore</a:t>
            </a:r>
            <a:r>
              <a:rPr lang="en-US" altLang="zh-TW" dirty="0"/>
              <a:t>)</a:t>
            </a:r>
          </a:p>
          <a:p>
            <a:r>
              <a:rPr lang="en-US" altLang="zh-TW" dirty="0"/>
              <a:t>[1] 0.5046841</a:t>
            </a:r>
          </a:p>
          <a:p>
            <a:r>
              <a:rPr lang="en-US" altLang="zh-TW" dirty="0"/>
              <a:t>&gt; </a:t>
            </a:r>
            <a:r>
              <a:rPr lang="en-US" altLang="zh-TW" dirty="0" err="1"/>
              <a:t>sqrt</a:t>
            </a:r>
            <a:r>
              <a:rPr lang="en-US" altLang="zh-TW" dirty="0"/>
              <a:t>(mean((predict(</a:t>
            </a:r>
            <a:r>
              <a:rPr lang="en-US" altLang="zh-TW" dirty="0" err="1"/>
              <a:t>fit,testdat</a:t>
            </a:r>
            <a:r>
              <a:rPr lang="en-US" altLang="zh-TW" dirty="0"/>
              <a:t>)-</a:t>
            </a:r>
            <a:r>
              <a:rPr lang="en-US" altLang="zh-TW" dirty="0" err="1"/>
              <a:t>testdat$imdbscore</a:t>
            </a:r>
            <a:r>
              <a:rPr lang="en-US" altLang="zh-TW" dirty="0"/>
              <a:t>)^2))</a:t>
            </a:r>
          </a:p>
          <a:p>
            <a:r>
              <a:rPr lang="en-US" altLang="zh-TW" dirty="0"/>
              <a:t>[1] 0.975809</a:t>
            </a:r>
          </a:p>
        </p:txBody>
      </p:sp>
      <p:sp>
        <p:nvSpPr>
          <p:cNvPr id="12" name="矩形 11"/>
          <p:cNvSpPr/>
          <p:nvPr/>
        </p:nvSpPr>
        <p:spPr>
          <a:xfrm>
            <a:off x="2123728" y="2441124"/>
            <a:ext cx="4572000" cy="4247317"/>
          </a:xfrm>
          <a:prstGeom prst="rect">
            <a:avLst/>
          </a:prstGeom>
        </p:spPr>
        <p:txBody>
          <a:bodyPr>
            <a:spAutoFit/>
          </a:bodyPr>
          <a:lstStyle/>
          <a:p>
            <a:r>
              <a:rPr lang="en-US" altLang="zh-TW" dirty="0"/>
              <a:t> GVIF </a:t>
            </a:r>
            <a:r>
              <a:rPr lang="en-US" altLang="zh-TW" dirty="0" err="1"/>
              <a:t>Df</a:t>
            </a:r>
            <a:r>
              <a:rPr lang="en-US" altLang="zh-TW" dirty="0"/>
              <a:t> GVIF^(1/(2*</a:t>
            </a:r>
            <a:r>
              <a:rPr lang="en-US" altLang="zh-TW" dirty="0" err="1"/>
              <a:t>Df</a:t>
            </a:r>
            <a:r>
              <a:rPr lang="en-US" altLang="zh-TW" dirty="0"/>
              <a:t>))</a:t>
            </a:r>
          </a:p>
          <a:p>
            <a:r>
              <a:rPr lang="en-US" altLang="zh-TW" dirty="0"/>
              <a:t>runtime         1.445893  1        1.202453</a:t>
            </a:r>
          </a:p>
          <a:p>
            <a:r>
              <a:rPr lang="en-US" altLang="zh-TW" dirty="0"/>
              <a:t>budget          1.848138  1        1.359462</a:t>
            </a:r>
          </a:p>
          <a:p>
            <a:r>
              <a:rPr lang="en-US" altLang="zh-TW" dirty="0" err="1"/>
              <a:t>faceinposter</a:t>
            </a:r>
            <a:r>
              <a:rPr lang="en-US" altLang="zh-TW" dirty="0"/>
              <a:t>    1.099494  1        1.048567</a:t>
            </a:r>
          </a:p>
          <a:p>
            <a:r>
              <a:rPr lang="en-US" altLang="zh-TW" dirty="0" err="1"/>
              <a:t>directorfblikes</a:t>
            </a:r>
            <a:r>
              <a:rPr lang="en-US" altLang="zh-TW" dirty="0"/>
              <a:t> 1.080606  1        1.039522</a:t>
            </a:r>
          </a:p>
          <a:p>
            <a:r>
              <a:rPr lang="en-US" altLang="zh-TW" dirty="0"/>
              <a:t>year            1.534931  1        1.238923</a:t>
            </a:r>
          </a:p>
          <a:p>
            <a:r>
              <a:rPr lang="en-US" altLang="zh-TW" dirty="0" err="1"/>
              <a:t>contentrating</a:t>
            </a:r>
            <a:r>
              <a:rPr lang="en-US" altLang="zh-TW" dirty="0"/>
              <a:t>   2.046895  5        1.074260</a:t>
            </a:r>
          </a:p>
          <a:p>
            <a:r>
              <a:rPr lang="en-US" altLang="zh-TW" dirty="0"/>
              <a:t>color           1.161563  1        1.077758</a:t>
            </a:r>
          </a:p>
          <a:p>
            <a:r>
              <a:rPr lang="en-US" altLang="zh-TW" dirty="0"/>
              <a:t>language        1.204857  7        1.013401</a:t>
            </a:r>
          </a:p>
          <a:p>
            <a:r>
              <a:rPr lang="en-US" altLang="zh-TW" dirty="0" err="1"/>
              <a:t>aspectratio</a:t>
            </a:r>
            <a:r>
              <a:rPr lang="en-US" altLang="zh-TW" dirty="0"/>
              <a:t>     1.453492  2        1.098002</a:t>
            </a:r>
          </a:p>
          <a:p>
            <a:r>
              <a:rPr lang="en-US" altLang="zh-TW" dirty="0"/>
              <a:t>genres          2.584543 15        1.032158</a:t>
            </a:r>
          </a:p>
          <a:p>
            <a:r>
              <a:rPr lang="en-US" altLang="zh-TW" dirty="0"/>
              <a:t>month           1.300300 11        1.012008</a:t>
            </a:r>
          </a:p>
          <a:p>
            <a:r>
              <a:rPr lang="en-US" altLang="zh-TW" dirty="0"/>
              <a:t>pc1castfb       1.161903  1        1.077916</a:t>
            </a:r>
          </a:p>
          <a:p>
            <a:r>
              <a:rPr lang="en-US" altLang="zh-TW" dirty="0"/>
              <a:t>pc2castfb       1.032810  1        1.016273</a:t>
            </a:r>
          </a:p>
          <a:p>
            <a:r>
              <a:rPr lang="en-US" altLang="zh-TW" dirty="0"/>
              <a:t>sequel          1.060749  2        1.014853</a:t>
            </a:r>
            <a:endParaRPr lang="zh-TW" altLang="en-US" dirty="0"/>
          </a:p>
        </p:txBody>
      </p:sp>
      <p:sp>
        <p:nvSpPr>
          <p:cNvPr id="13" name="矩形 12"/>
          <p:cNvSpPr/>
          <p:nvPr/>
        </p:nvSpPr>
        <p:spPr>
          <a:xfrm>
            <a:off x="7339503" y="176834"/>
            <a:ext cx="6678488" cy="1200329"/>
          </a:xfrm>
          <a:prstGeom prst="rect">
            <a:avLst/>
          </a:prstGeom>
        </p:spPr>
        <p:txBody>
          <a:bodyPr wrap="square">
            <a:spAutoFit/>
          </a:bodyPr>
          <a:lstStyle/>
          <a:p>
            <a:r>
              <a:rPr lang="en-US" altLang="zh-TW" dirty="0" err="1"/>
              <a:t>cor</a:t>
            </a:r>
            <a:r>
              <a:rPr lang="en-US" altLang="zh-TW" dirty="0"/>
              <a:t>(predict(</a:t>
            </a:r>
            <a:r>
              <a:rPr lang="en-US" altLang="zh-TW" dirty="0" err="1"/>
              <a:t>fit,testdat</a:t>
            </a:r>
            <a:r>
              <a:rPr lang="en-US" altLang="zh-TW" dirty="0"/>
              <a:t>)^(1/2.5),</a:t>
            </a:r>
            <a:r>
              <a:rPr lang="en-US" altLang="zh-TW" dirty="0" err="1"/>
              <a:t>testdat$imdbscore</a:t>
            </a:r>
            <a:r>
              <a:rPr lang="en-US" altLang="zh-TW" dirty="0"/>
              <a:t>)</a:t>
            </a:r>
          </a:p>
          <a:p>
            <a:r>
              <a:rPr lang="en-US" altLang="zh-TW" dirty="0"/>
              <a:t>[1] 0.5151224</a:t>
            </a:r>
          </a:p>
          <a:p>
            <a:r>
              <a:rPr lang="en-US" altLang="zh-TW" dirty="0"/>
              <a:t>&gt; </a:t>
            </a:r>
            <a:r>
              <a:rPr lang="en-US" altLang="zh-TW" dirty="0" err="1"/>
              <a:t>sqrt</a:t>
            </a:r>
            <a:r>
              <a:rPr lang="en-US" altLang="zh-TW" dirty="0"/>
              <a:t>(mean((predict(</a:t>
            </a:r>
            <a:r>
              <a:rPr lang="en-US" altLang="zh-TW" dirty="0" err="1"/>
              <a:t>fit,testdat</a:t>
            </a:r>
            <a:r>
              <a:rPr lang="en-US" altLang="zh-TW" dirty="0"/>
              <a:t>)^(1/2.5)-</a:t>
            </a:r>
            <a:r>
              <a:rPr lang="en-US" altLang="zh-TW" dirty="0" err="1"/>
              <a:t>testdat$imdbscore</a:t>
            </a:r>
            <a:r>
              <a:rPr lang="en-US" altLang="zh-TW" dirty="0"/>
              <a:t>)^2))</a:t>
            </a:r>
          </a:p>
          <a:p>
            <a:r>
              <a:rPr lang="en-US" altLang="zh-TW" dirty="0"/>
              <a:t>[1] 0.9772535</a:t>
            </a:r>
          </a:p>
        </p:txBody>
      </p:sp>
    </p:spTree>
    <p:extLst>
      <p:ext uri="{BB962C8B-B14F-4D97-AF65-F5344CB8AC3E}">
        <p14:creationId xmlns:p14="http://schemas.microsoft.com/office/powerpoint/2010/main" val="29203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447" y="-1885913"/>
            <a:ext cx="39147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1611560"/>
            <a:ext cx="391477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2484784" y="-4419872"/>
            <a:ext cx="12889432" cy="24468237"/>
          </a:xfrm>
          <a:prstGeom prst="rect">
            <a:avLst/>
          </a:prstGeom>
        </p:spPr>
        <p:txBody>
          <a:bodyPr wrap="square">
            <a:spAutoFit/>
          </a:bodyPr>
          <a:lstStyle/>
          <a:p>
            <a:r>
              <a:rPr lang="en-US" altLang="zh-TW" dirty="0"/>
              <a:t>&gt; summary(fit)</a:t>
            </a:r>
          </a:p>
          <a:p>
            <a:endParaRPr lang="en-US" altLang="zh-TW" dirty="0"/>
          </a:p>
          <a:p>
            <a:r>
              <a:rPr lang="en-US" altLang="zh-TW" dirty="0"/>
              <a:t>Call:</a:t>
            </a:r>
          </a:p>
          <a:p>
            <a:r>
              <a:rPr lang="en-US" altLang="zh-TW" dirty="0"/>
              <a:t>lm(formula = imdbscore^2.5 ~ runtime + budget + </a:t>
            </a:r>
            <a:r>
              <a:rPr lang="en-US" altLang="zh-TW" dirty="0" err="1"/>
              <a:t>faceinposter</a:t>
            </a:r>
            <a:r>
              <a:rPr lang="en-US" altLang="zh-TW" dirty="0"/>
              <a:t> + </a:t>
            </a:r>
          </a:p>
          <a:p>
            <a:r>
              <a:rPr lang="en-US" altLang="zh-TW" dirty="0"/>
              <a:t>    </a:t>
            </a:r>
            <a:r>
              <a:rPr lang="en-US" altLang="zh-TW" dirty="0" err="1"/>
              <a:t>directorfblikes</a:t>
            </a:r>
            <a:r>
              <a:rPr lang="en-US" altLang="zh-TW" dirty="0"/>
              <a:t> + year + </a:t>
            </a:r>
            <a:r>
              <a:rPr lang="en-US" altLang="zh-TW" dirty="0" err="1"/>
              <a:t>contentrating</a:t>
            </a:r>
            <a:r>
              <a:rPr lang="en-US" altLang="zh-TW" dirty="0"/>
              <a:t> + color + language + </a:t>
            </a:r>
          </a:p>
          <a:p>
            <a:r>
              <a:rPr lang="en-US" altLang="zh-TW" dirty="0"/>
              <a:t>    genres + month + pc1castfb + sequel, data = </a:t>
            </a:r>
            <a:r>
              <a:rPr lang="en-US" altLang="zh-TW" dirty="0" err="1"/>
              <a:t>traindat</a:t>
            </a:r>
            <a:r>
              <a:rPr lang="en-US" altLang="zh-TW" dirty="0"/>
              <a:t>)</a:t>
            </a:r>
          </a:p>
          <a:p>
            <a:endParaRPr lang="en-US" altLang="zh-TW" dirty="0"/>
          </a:p>
          <a:p>
            <a:r>
              <a:rPr lang="en-US" altLang="zh-TW" dirty="0"/>
              <a:t>Residuals:</a:t>
            </a:r>
          </a:p>
          <a:p>
            <a:r>
              <a:rPr lang="en-US" altLang="zh-TW" dirty="0"/>
              <a:t>     Min       1Q   Median       3Q      Max </a:t>
            </a:r>
          </a:p>
          <a:p>
            <a:r>
              <a:rPr lang="en-US" altLang="zh-TW" dirty="0"/>
              <a:t>-143.892  -22.399    0.035   22.171  139.962 </a:t>
            </a:r>
          </a:p>
          <a:p>
            <a:endParaRPr lang="en-US" altLang="zh-TW" dirty="0"/>
          </a:p>
          <a:p>
            <a:r>
              <a:rPr lang="en-US" altLang="zh-TW" dirty="0"/>
              <a:t>Coefficients:</a:t>
            </a:r>
          </a:p>
          <a:p>
            <a:r>
              <a:rPr lang="en-US" altLang="zh-TW" dirty="0"/>
              <a:t>                       Estimate   Std. Error t value             </a:t>
            </a:r>
            <a:r>
              <a:rPr lang="en-US" altLang="zh-TW" dirty="0" err="1"/>
              <a:t>Pr</a:t>
            </a:r>
            <a:r>
              <a:rPr lang="en-US" altLang="zh-TW" dirty="0"/>
              <a:t>(&gt;|t|)    </a:t>
            </a:r>
          </a:p>
          <a:p>
            <a:r>
              <a:rPr lang="en-US" altLang="zh-TW" dirty="0"/>
              <a:t>(Intercept)        1285.5835570  105.3750284  12.200 &lt; 0.0000000000000002 ***</a:t>
            </a:r>
          </a:p>
          <a:p>
            <a:r>
              <a:rPr lang="en-US" altLang="zh-TW" dirty="0"/>
              <a:t>runtime               0.4543581    0.0282939  16.059 &lt; 0.0000000000000002 ***</a:t>
            </a:r>
          </a:p>
          <a:p>
            <a:r>
              <a:rPr lang="en-US" altLang="zh-TW" dirty="0"/>
              <a:t>budget                0.0589609    0.0181305   3.252             0.001155 ** </a:t>
            </a:r>
          </a:p>
          <a:p>
            <a:r>
              <a:rPr lang="en-US" altLang="zh-TW" dirty="0" err="1"/>
              <a:t>faceinposter</a:t>
            </a:r>
            <a:r>
              <a:rPr lang="en-US" altLang="zh-TW" dirty="0"/>
              <a:t>         -1.3789237    0.2921321  -4.720    0.000002435414698 ***</a:t>
            </a:r>
          </a:p>
          <a:p>
            <a:r>
              <a:rPr lang="en-US" altLang="zh-TW" dirty="0" err="1"/>
              <a:t>directorfblikes</a:t>
            </a:r>
            <a:r>
              <a:rPr lang="en-US" altLang="zh-TW" dirty="0"/>
              <a:t>       0.0016802    0.0001948   8.624 &lt; 0.0000000000000002 ***</a:t>
            </a:r>
          </a:p>
          <a:p>
            <a:r>
              <a:rPr lang="en-US" altLang="zh-TW" dirty="0"/>
              <a:t>year                 -0.5839701    0.0528113 -11.058 &lt; 0.0000000000000002 ***</a:t>
            </a:r>
          </a:p>
          <a:p>
            <a:r>
              <a:rPr lang="en-US" altLang="zh-TW" dirty="0" err="1"/>
              <a:t>contentratingG</a:t>
            </a:r>
            <a:r>
              <a:rPr lang="en-US" altLang="zh-TW" dirty="0"/>
              <a:t>        0.7105121    4.4587670   0.159             0.873400    </a:t>
            </a:r>
          </a:p>
          <a:p>
            <a:r>
              <a:rPr lang="en-US" altLang="zh-TW" dirty="0" err="1"/>
              <a:t>contentratingPG</a:t>
            </a:r>
            <a:r>
              <a:rPr lang="en-US" altLang="zh-TW" dirty="0"/>
              <a:t>      -6.2244630    2.8074016  -2.217             0.026667 *  </a:t>
            </a:r>
          </a:p>
          <a:p>
            <a:r>
              <a:rPr lang="en-US" altLang="zh-TW" dirty="0"/>
              <a:t>contentratingPG-13   -5.7785824    2.6804274  -2.156             0.031154 *  </a:t>
            </a:r>
          </a:p>
          <a:p>
            <a:r>
              <a:rPr lang="en-US" altLang="zh-TW" dirty="0" err="1"/>
              <a:t>contentratingR</a:t>
            </a:r>
            <a:r>
              <a:rPr lang="en-US" altLang="zh-TW" dirty="0"/>
              <a:t>        4.9956101    2.5341225   1.971             0.048753 *  </a:t>
            </a:r>
          </a:p>
          <a:p>
            <a:r>
              <a:rPr lang="en-US" altLang="zh-TW" dirty="0"/>
              <a:t>contentratingNC-17   -2.0815055   14.4858562  -0.144             0.885751    </a:t>
            </a:r>
          </a:p>
          <a:p>
            <a:r>
              <a:rPr lang="en-US" altLang="zh-TW" dirty="0" err="1"/>
              <a:t>colorColor</a:t>
            </a:r>
            <a:r>
              <a:rPr lang="en-US" altLang="zh-TW" dirty="0"/>
              <a:t>          -17.8162865    2.9782696  -5.982    0.000000002392734 ***</a:t>
            </a:r>
          </a:p>
          <a:p>
            <a:r>
              <a:rPr lang="en-US" altLang="zh-TW" dirty="0" err="1"/>
              <a:t>languageEnglish</a:t>
            </a:r>
            <a:r>
              <a:rPr lang="en-US" altLang="zh-TW" dirty="0"/>
              <a:t>     -33.2625164    4.0107683  -8.293 &lt; 0.0000000000000002 ***</a:t>
            </a:r>
          </a:p>
          <a:p>
            <a:r>
              <a:rPr lang="en-US" altLang="zh-TW" dirty="0" err="1"/>
              <a:t>languageFrench</a:t>
            </a:r>
            <a:r>
              <a:rPr lang="en-US" altLang="zh-TW" dirty="0"/>
              <a:t>       -9.5531401    6.2227865  -1.535             0.124816    </a:t>
            </a:r>
          </a:p>
          <a:p>
            <a:r>
              <a:rPr lang="en-US" altLang="zh-TW" dirty="0" err="1"/>
              <a:t>languageGerman</a:t>
            </a:r>
            <a:r>
              <a:rPr lang="en-US" altLang="zh-TW" dirty="0"/>
              <a:t>      -17.5054729    9.9152803  -1.766             0.077554 .  </a:t>
            </a:r>
          </a:p>
          <a:p>
            <a:r>
              <a:rPr lang="en-US" altLang="zh-TW" dirty="0" err="1"/>
              <a:t>languageItalian</a:t>
            </a:r>
            <a:r>
              <a:rPr lang="en-US" altLang="zh-TW" dirty="0"/>
              <a:t>      -2.8918457   12.3900631  -0.233             0.815462    </a:t>
            </a:r>
          </a:p>
          <a:p>
            <a:r>
              <a:rPr lang="en-US" altLang="zh-TW" dirty="0" err="1"/>
              <a:t>languageSpanish</a:t>
            </a:r>
            <a:r>
              <a:rPr lang="en-US" altLang="zh-TW" dirty="0"/>
              <a:t>      -4.0656146    7.9057923  -0.514             0.607100    </a:t>
            </a:r>
          </a:p>
          <a:p>
            <a:r>
              <a:rPr lang="en-US" altLang="zh-TW" dirty="0" err="1"/>
              <a:t>languageMandarin</a:t>
            </a:r>
            <a:r>
              <a:rPr lang="en-US" altLang="zh-TW" dirty="0"/>
              <a:t>     -7.2943756    9.4023357  -0.776             0.437910    </a:t>
            </a:r>
          </a:p>
          <a:p>
            <a:r>
              <a:rPr lang="en-US" altLang="zh-TW" dirty="0" err="1"/>
              <a:t>languageHindi</a:t>
            </a:r>
            <a:r>
              <a:rPr lang="en-US" altLang="zh-TW" dirty="0"/>
              <a:t>       -23.2810812    8.0605541  -2.888             0.003894 ** </a:t>
            </a:r>
          </a:p>
          <a:p>
            <a:r>
              <a:rPr lang="en-US" altLang="zh-TW" dirty="0" err="1"/>
              <a:t>genresAction</a:t>
            </a:r>
            <a:r>
              <a:rPr lang="en-US" altLang="zh-TW" dirty="0"/>
              <a:t>        -23.4497520   13.3763431  -1.753             0.079664 .  </a:t>
            </a:r>
          </a:p>
          <a:p>
            <a:r>
              <a:rPr lang="en-US" altLang="zh-TW" dirty="0" err="1"/>
              <a:t>genresAdventure</a:t>
            </a:r>
            <a:r>
              <a:rPr lang="en-US" altLang="zh-TW" dirty="0"/>
              <a:t>      -6.9167840   13.4795649  -0.513             0.607888    </a:t>
            </a:r>
          </a:p>
          <a:p>
            <a:r>
              <a:rPr lang="en-US" altLang="zh-TW" dirty="0" err="1"/>
              <a:t>genresAnimation</a:t>
            </a:r>
            <a:r>
              <a:rPr lang="en-US" altLang="zh-TW" dirty="0"/>
              <a:t>       5.6089824   14.3482589   0.391             0.695879    </a:t>
            </a:r>
          </a:p>
          <a:p>
            <a:r>
              <a:rPr lang="en-US" altLang="zh-TW" dirty="0" err="1"/>
              <a:t>genresBiography</a:t>
            </a:r>
            <a:r>
              <a:rPr lang="en-US" altLang="zh-TW" dirty="0"/>
              <a:t>       4.3569849   13.5718944   0.321             0.748204    </a:t>
            </a:r>
          </a:p>
          <a:p>
            <a:r>
              <a:rPr lang="en-US" altLang="zh-TW" dirty="0" err="1"/>
              <a:t>genresComedy</a:t>
            </a:r>
            <a:r>
              <a:rPr lang="en-US" altLang="zh-TW" dirty="0"/>
              <a:t>        -16.7025162   13.3526874  -1.251             0.211053    </a:t>
            </a:r>
          </a:p>
          <a:p>
            <a:r>
              <a:rPr lang="en-US" altLang="zh-TW" dirty="0" err="1"/>
              <a:t>genresCrime</a:t>
            </a:r>
            <a:r>
              <a:rPr lang="en-US" altLang="zh-TW" dirty="0"/>
              <a:t>          -3.4360892   13.4903525  -0.255             0.798962    </a:t>
            </a:r>
          </a:p>
          <a:p>
            <a:r>
              <a:rPr lang="en-US" altLang="zh-TW" dirty="0" err="1"/>
              <a:t>genresDocumentary</a:t>
            </a:r>
            <a:r>
              <a:rPr lang="en-US" altLang="zh-TW" dirty="0"/>
              <a:t>    36.3471266   14.0440704   2.588             0.009686 ** </a:t>
            </a:r>
          </a:p>
          <a:p>
            <a:r>
              <a:rPr lang="en-US" altLang="zh-TW" dirty="0" err="1"/>
              <a:t>genresDrama</a:t>
            </a:r>
            <a:r>
              <a:rPr lang="en-US" altLang="zh-TW" dirty="0"/>
              <a:t>          -3.6654991   13.3876783  -0.274             0.784255    </a:t>
            </a:r>
          </a:p>
          <a:p>
            <a:r>
              <a:rPr lang="en-US" altLang="zh-TW" dirty="0" err="1"/>
              <a:t>genresFamily</a:t>
            </a:r>
            <a:r>
              <a:rPr lang="en-US" altLang="zh-TW" dirty="0"/>
              <a:t>        -14.9877665   19.6439314  -0.763             0.445524    </a:t>
            </a:r>
          </a:p>
          <a:p>
            <a:r>
              <a:rPr lang="en-US" altLang="zh-TW" dirty="0" err="1"/>
              <a:t>genresFantasy</a:t>
            </a:r>
            <a:r>
              <a:rPr lang="en-US" altLang="zh-TW" dirty="0"/>
              <a:t>       -13.1868294   14.3685069  -0.918             0.358799    </a:t>
            </a:r>
          </a:p>
          <a:p>
            <a:r>
              <a:rPr lang="en-US" altLang="zh-TW" dirty="0" err="1"/>
              <a:t>genresHorror</a:t>
            </a:r>
            <a:r>
              <a:rPr lang="en-US" altLang="zh-TW" dirty="0"/>
              <a:t>        -35.3199752   13.5798221  -2.601             0.009331 ** </a:t>
            </a:r>
          </a:p>
          <a:p>
            <a:r>
              <a:rPr lang="en-US" altLang="zh-TW" dirty="0" err="1"/>
              <a:t>genresMystery</a:t>
            </a:r>
            <a:r>
              <a:rPr lang="en-US" altLang="zh-TW" dirty="0"/>
              <a:t>        -6.2384600   14.8777137  -0.419             0.675008    </a:t>
            </a:r>
          </a:p>
          <a:p>
            <a:r>
              <a:rPr lang="en-US" altLang="zh-TW" dirty="0" err="1"/>
              <a:t>genresSci</a:t>
            </a:r>
            <a:r>
              <a:rPr lang="en-US" altLang="zh-TW" dirty="0"/>
              <a:t>-Fi        -15.5494654   16.9955758  -0.915             0.360292    </a:t>
            </a:r>
          </a:p>
          <a:p>
            <a:r>
              <a:rPr lang="en-US" altLang="zh-TW" dirty="0" err="1"/>
              <a:t>genresThriller</a:t>
            </a:r>
            <a:r>
              <a:rPr lang="en-US" altLang="zh-TW" dirty="0"/>
              <a:t>      -44.4594783   15.7985000  -2.814             0.004914 ** </a:t>
            </a:r>
          </a:p>
          <a:p>
            <a:r>
              <a:rPr lang="en-US" altLang="zh-TW" dirty="0" err="1"/>
              <a:t>genresWestern</a:t>
            </a:r>
            <a:r>
              <a:rPr lang="en-US" altLang="zh-TW" dirty="0"/>
              <a:t>       -14.9866399   17.3169776  -0.865             0.386854    </a:t>
            </a:r>
          </a:p>
          <a:p>
            <a:r>
              <a:rPr lang="en-US" altLang="zh-TW" dirty="0" err="1"/>
              <a:t>monthFeb</a:t>
            </a:r>
            <a:r>
              <a:rPr lang="en-US" altLang="zh-TW" dirty="0"/>
              <a:t>             -2.2167139    2.8624194  -0.774             0.438728    </a:t>
            </a:r>
          </a:p>
          <a:p>
            <a:r>
              <a:rPr lang="en-US" altLang="zh-TW" dirty="0" err="1"/>
              <a:t>monthMar</a:t>
            </a:r>
            <a:r>
              <a:rPr lang="en-US" altLang="zh-TW" dirty="0"/>
              <a:t>              2.5995121    2.7798759   0.935             0.349783    </a:t>
            </a:r>
          </a:p>
          <a:p>
            <a:r>
              <a:rPr lang="en-US" altLang="zh-TW" dirty="0" err="1"/>
              <a:t>monthApr</a:t>
            </a:r>
            <a:r>
              <a:rPr lang="en-US" altLang="zh-TW" dirty="0"/>
              <a:t>              1.4081449    2.8044989   0.502             0.615623    </a:t>
            </a:r>
          </a:p>
          <a:p>
            <a:r>
              <a:rPr lang="en-US" altLang="zh-TW" dirty="0" err="1"/>
              <a:t>monthMay</a:t>
            </a:r>
            <a:r>
              <a:rPr lang="en-US" altLang="zh-TW" dirty="0"/>
              <a:t>              3.6620653    2.8075300   1.304             0.192180    </a:t>
            </a:r>
          </a:p>
          <a:p>
            <a:r>
              <a:rPr lang="en-US" altLang="zh-TW" dirty="0" err="1"/>
              <a:t>monthJun</a:t>
            </a:r>
            <a:r>
              <a:rPr lang="en-US" altLang="zh-TW" dirty="0"/>
              <a:t>              3.4600694    2.7857345   1.242             0.214283    </a:t>
            </a:r>
          </a:p>
          <a:p>
            <a:r>
              <a:rPr lang="en-US" altLang="zh-TW" dirty="0" err="1"/>
              <a:t>monthJul</a:t>
            </a:r>
            <a:r>
              <a:rPr lang="en-US" altLang="zh-TW" dirty="0"/>
              <a:t>              4.4720622    2.8305119   1.580             0.114197    </a:t>
            </a:r>
          </a:p>
          <a:p>
            <a:r>
              <a:rPr lang="en-US" altLang="zh-TW" dirty="0" err="1"/>
              <a:t>monthAug</a:t>
            </a:r>
            <a:r>
              <a:rPr lang="en-US" altLang="zh-TW" dirty="0"/>
              <a:t>             -0.8771930    2.7220090  -0.322             0.747273    </a:t>
            </a:r>
          </a:p>
          <a:p>
            <a:r>
              <a:rPr lang="en-US" altLang="zh-TW" dirty="0" err="1"/>
              <a:t>monthSep</a:t>
            </a:r>
            <a:r>
              <a:rPr lang="en-US" altLang="zh-TW" dirty="0"/>
              <a:t>              9.5034320    2.5093951   3.787             0.000155 ***</a:t>
            </a:r>
          </a:p>
          <a:p>
            <a:r>
              <a:rPr lang="en-US" altLang="zh-TW" dirty="0" err="1"/>
              <a:t>monthOct</a:t>
            </a:r>
            <a:r>
              <a:rPr lang="en-US" altLang="zh-TW" dirty="0"/>
              <a:t>              5.3501922    2.6488056   2.020             0.043464 *  </a:t>
            </a:r>
          </a:p>
          <a:p>
            <a:r>
              <a:rPr lang="en-US" altLang="zh-TW" dirty="0" err="1"/>
              <a:t>monthNov</a:t>
            </a:r>
            <a:r>
              <a:rPr lang="en-US" altLang="zh-TW" dirty="0"/>
              <a:t>              4.6311631    2.9223366   1.585             0.113102    </a:t>
            </a:r>
          </a:p>
          <a:p>
            <a:r>
              <a:rPr lang="en-US" altLang="zh-TW" dirty="0" err="1"/>
              <a:t>monthDec</a:t>
            </a:r>
            <a:r>
              <a:rPr lang="en-US" altLang="zh-TW" dirty="0"/>
              <a:t>              4.5906665    2.7125327   1.692             0.090648 .  </a:t>
            </a:r>
          </a:p>
          <a:p>
            <a:r>
              <a:rPr lang="en-US" altLang="zh-TW" dirty="0"/>
              <a:t>pc1castfb             0.2655987    0.0358619   7.406    0.000000000000157 ***</a:t>
            </a:r>
          </a:p>
          <a:p>
            <a:r>
              <a:rPr lang="en-US" altLang="zh-TW" dirty="0"/>
              <a:t>sequel1              -7.0475136    4.5199540  -1.559             0.119027    </a:t>
            </a:r>
          </a:p>
          <a:p>
            <a:r>
              <a:rPr lang="en-US" altLang="zh-TW" dirty="0"/>
              <a:t>sequel2             -13.1282235    6.6245675  -1.982             0.047575 *  </a:t>
            </a:r>
          </a:p>
          <a:p>
            <a:r>
              <a:rPr lang="en-US" altLang="zh-TW" dirty="0"/>
              <a:t>---</a:t>
            </a:r>
          </a:p>
          <a:p>
            <a:r>
              <a:rPr lang="en-US" altLang="zh-TW" dirty="0" err="1"/>
              <a:t>Signif</a:t>
            </a:r>
            <a:r>
              <a:rPr lang="en-US" altLang="zh-TW" dirty="0"/>
              <a:t>. codes:  0 ‘***’ 0.001 ‘**’ 0.01 ‘*’ 0.05 ‘.’ 0.1 ‘ ’ 1</a:t>
            </a:r>
          </a:p>
          <a:p>
            <a:endParaRPr lang="en-US" altLang="zh-TW" dirty="0"/>
          </a:p>
          <a:p>
            <a:r>
              <a:rPr lang="en-US" altLang="zh-TW" dirty="0"/>
              <a:t>Residual standard error: 34.94 on 4063 degrees of freedom</a:t>
            </a:r>
          </a:p>
          <a:p>
            <a:r>
              <a:rPr lang="en-US" altLang="zh-TW" dirty="0"/>
              <a:t>Multiple R-squared:  0.3216,    Adjusted R-squared:  0.3137 </a:t>
            </a:r>
          </a:p>
          <a:p>
            <a:r>
              <a:rPr lang="en-US" altLang="zh-TW" dirty="0"/>
              <a:t>F-statistic: 40.98 on 47 and 4063 DF,  p-value: &lt; 0.00000000000000022</a:t>
            </a:r>
          </a:p>
          <a:p>
            <a:endParaRPr lang="en-US" altLang="zh-TW" dirty="0"/>
          </a:p>
          <a:p>
            <a:r>
              <a:rPr lang="en-US" altLang="zh-TW" dirty="0"/>
              <a:t>&gt; </a:t>
            </a:r>
            <a:r>
              <a:rPr lang="en-US" altLang="zh-TW" dirty="0" err="1"/>
              <a:t>anova</a:t>
            </a:r>
            <a:r>
              <a:rPr lang="en-US" altLang="zh-TW" dirty="0"/>
              <a:t>(fit)</a:t>
            </a:r>
          </a:p>
          <a:p>
            <a:r>
              <a:rPr lang="en-US" altLang="zh-TW" dirty="0"/>
              <a:t>Analysis of Variance Table</a:t>
            </a:r>
          </a:p>
          <a:p>
            <a:endParaRPr lang="en-US" altLang="zh-TW" dirty="0"/>
          </a:p>
          <a:p>
            <a:r>
              <a:rPr lang="en-US" altLang="zh-TW" dirty="0"/>
              <a:t>Response: imdbscore^2.5</a:t>
            </a:r>
          </a:p>
          <a:p>
            <a:r>
              <a:rPr lang="en-US" altLang="zh-TW" dirty="0"/>
              <a:t>                  </a:t>
            </a:r>
            <a:r>
              <a:rPr lang="en-US" altLang="zh-TW" dirty="0" err="1"/>
              <a:t>Df</a:t>
            </a:r>
            <a:r>
              <a:rPr lang="en-US" altLang="zh-TW" dirty="0"/>
              <a:t>  Sum </a:t>
            </a:r>
            <a:r>
              <a:rPr lang="en-US" altLang="zh-TW" dirty="0" err="1"/>
              <a:t>Sq</a:t>
            </a:r>
            <a:r>
              <a:rPr lang="en-US" altLang="zh-TW" dirty="0"/>
              <a:t> Mean </a:t>
            </a:r>
            <a:r>
              <a:rPr lang="en-US" altLang="zh-TW" dirty="0" err="1"/>
              <a:t>Sq</a:t>
            </a:r>
            <a:r>
              <a:rPr lang="en-US" altLang="zh-TW" dirty="0"/>
              <a:t>  F value                </a:t>
            </a:r>
            <a:r>
              <a:rPr lang="en-US" altLang="zh-TW" dirty="0" err="1"/>
              <a:t>Pr</a:t>
            </a:r>
            <a:r>
              <a:rPr lang="en-US" altLang="zh-TW" dirty="0"/>
              <a:t>(&gt;F)    </a:t>
            </a:r>
          </a:p>
          <a:p>
            <a:r>
              <a:rPr lang="en-US" altLang="zh-TW" dirty="0"/>
              <a:t>runtime            1  935111  935111 765.8462 &lt; 0.00000000000000022 ***</a:t>
            </a:r>
          </a:p>
          <a:p>
            <a:r>
              <a:rPr lang="en-US" altLang="zh-TW" dirty="0"/>
              <a:t>budget             1   36092   36092  29.5589 0.0000000574303069001 ***</a:t>
            </a:r>
          </a:p>
          <a:p>
            <a:r>
              <a:rPr lang="en-US" altLang="zh-TW" dirty="0" err="1"/>
              <a:t>faceinposter</a:t>
            </a:r>
            <a:r>
              <a:rPr lang="en-US" altLang="zh-TW" dirty="0"/>
              <a:t>       1   79711   79711  65.2826 0.0000000000000008478 ***</a:t>
            </a:r>
          </a:p>
          <a:p>
            <a:r>
              <a:rPr lang="en-US" altLang="zh-TW" dirty="0" err="1"/>
              <a:t>directorfblikes</a:t>
            </a:r>
            <a:r>
              <a:rPr lang="en-US" altLang="zh-TW" dirty="0"/>
              <a:t>    1  151275  151275 123.8927 &lt; 0.00000000000000022 ***</a:t>
            </a:r>
          </a:p>
          <a:p>
            <a:r>
              <a:rPr lang="en-US" altLang="zh-TW" dirty="0"/>
              <a:t>year               1  159362  159362 130.5161 &lt; 0.00000000000000022 ***</a:t>
            </a:r>
          </a:p>
          <a:p>
            <a:r>
              <a:rPr lang="en-US" altLang="zh-TW" dirty="0" err="1"/>
              <a:t>contentrating</a:t>
            </a:r>
            <a:r>
              <a:rPr lang="en-US" altLang="zh-TW" dirty="0"/>
              <a:t>      5   99629   19926  16.3190 0.0000000000000005664 ***</a:t>
            </a:r>
          </a:p>
          <a:p>
            <a:r>
              <a:rPr lang="en-US" altLang="zh-TW" dirty="0"/>
              <a:t>color              1   67882   67882  55.5950 0.0000000000001082441 ***</a:t>
            </a:r>
          </a:p>
          <a:p>
            <a:r>
              <a:rPr lang="en-US" altLang="zh-TW" dirty="0"/>
              <a:t>language           7  153541   21934  17.9641 &lt; 0.00000000000000022 ***</a:t>
            </a:r>
          </a:p>
          <a:p>
            <a:r>
              <a:rPr lang="en-US" altLang="zh-TW" dirty="0"/>
              <a:t>genres            15  552308   36821  30.1556 &lt; 0.00000000000000022 ***</a:t>
            </a:r>
          </a:p>
          <a:p>
            <a:r>
              <a:rPr lang="en-US" altLang="zh-TW" dirty="0"/>
              <a:t>month             11   43525    3957   3.2406             0.0002025 ***</a:t>
            </a:r>
          </a:p>
          <a:p>
            <a:r>
              <a:rPr lang="en-US" altLang="zh-TW" dirty="0"/>
              <a:t>pc1castfb          1   65750   65750  53.8482 0.0000000000002601911 ***</a:t>
            </a:r>
          </a:p>
          <a:p>
            <a:r>
              <a:rPr lang="en-US" altLang="zh-TW" dirty="0"/>
              <a:t>sequel             2    7548    3774   3.0910             0.0455637 *  </a:t>
            </a:r>
          </a:p>
          <a:p>
            <a:r>
              <a:rPr lang="en-US" altLang="zh-TW" dirty="0"/>
              <a:t>Residuals       4063 4960992    1221                                   </a:t>
            </a:r>
          </a:p>
          <a:p>
            <a:r>
              <a:rPr lang="en-US" altLang="zh-TW" dirty="0"/>
              <a:t>---</a:t>
            </a:r>
          </a:p>
          <a:p>
            <a:r>
              <a:rPr lang="en-US" altLang="zh-TW" dirty="0" err="1"/>
              <a:t>Signif</a:t>
            </a:r>
            <a:r>
              <a:rPr lang="en-US" altLang="zh-TW" dirty="0"/>
              <a:t>. codes:  0 ‘***’ 0.001 ‘**’ 0.01 ‘*’ 0.05 ‘.’ 0.1 ‘ ’ 1</a:t>
            </a:r>
            <a:endParaRPr lang="zh-TW" altLang="en-US" dirty="0"/>
          </a:p>
        </p:txBody>
      </p:sp>
      <p:sp>
        <p:nvSpPr>
          <p:cNvPr id="9" name="矩形 8"/>
          <p:cNvSpPr/>
          <p:nvPr/>
        </p:nvSpPr>
        <p:spPr>
          <a:xfrm>
            <a:off x="4607496" y="-1360687"/>
            <a:ext cx="7488832" cy="5078313"/>
          </a:xfrm>
          <a:prstGeom prst="rect">
            <a:avLst/>
          </a:prstGeom>
        </p:spPr>
        <p:txBody>
          <a:bodyPr wrap="square">
            <a:spAutoFit/>
          </a:bodyPr>
          <a:lstStyle/>
          <a:p>
            <a:r>
              <a:rPr lang="en-US" altLang="zh-TW" dirty="0"/>
              <a:t>Stepwise Model Path </a:t>
            </a:r>
          </a:p>
          <a:p>
            <a:r>
              <a:rPr lang="en-US" altLang="zh-TW" dirty="0"/>
              <a:t>Analysis of Deviance Table</a:t>
            </a:r>
          </a:p>
          <a:p>
            <a:endParaRPr lang="en-US" altLang="zh-TW" dirty="0"/>
          </a:p>
          <a:p>
            <a:r>
              <a:rPr lang="en-US" altLang="zh-TW" dirty="0"/>
              <a:t>Initial Model:</a:t>
            </a:r>
          </a:p>
          <a:p>
            <a:r>
              <a:rPr lang="en-US" altLang="zh-TW" dirty="0" err="1"/>
              <a:t>imdbscore</a:t>
            </a:r>
            <a:r>
              <a:rPr lang="en-US" altLang="zh-TW" dirty="0"/>
              <a:t> ~ runtime + budget + </a:t>
            </a:r>
            <a:r>
              <a:rPr lang="en-US" altLang="zh-TW" dirty="0" err="1"/>
              <a:t>faceinposter</a:t>
            </a:r>
            <a:r>
              <a:rPr lang="en-US" altLang="zh-TW" dirty="0"/>
              <a:t> + </a:t>
            </a:r>
            <a:r>
              <a:rPr lang="en-US" altLang="zh-TW" dirty="0" err="1"/>
              <a:t>directorfblikes</a:t>
            </a:r>
            <a:r>
              <a:rPr lang="en-US" altLang="zh-TW" dirty="0"/>
              <a:t> + </a:t>
            </a:r>
          </a:p>
          <a:p>
            <a:r>
              <a:rPr lang="en-US" altLang="zh-TW" dirty="0"/>
              <a:t>    year + </a:t>
            </a:r>
            <a:r>
              <a:rPr lang="en-US" altLang="zh-TW" dirty="0" err="1"/>
              <a:t>contentrating</a:t>
            </a:r>
            <a:r>
              <a:rPr lang="en-US" altLang="zh-TW" dirty="0"/>
              <a:t> + color + language + </a:t>
            </a:r>
            <a:r>
              <a:rPr lang="en-US" altLang="zh-TW" dirty="0" err="1"/>
              <a:t>aspectratio</a:t>
            </a:r>
            <a:r>
              <a:rPr lang="en-US" altLang="zh-TW" dirty="0"/>
              <a:t> + genres + </a:t>
            </a:r>
          </a:p>
          <a:p>
            <a:r>
              <a:rPr lang="en-US" altLang="zh-TW" dirty="0"/>
              <a:t>    month + pc1castfb + pc2castfb + sequel</a:t>
            </a:r>
          </a:p>
          <a:p>
            <a:endParaRPr lang="en-US" altLang="zh-TW" dirty="0"/>
          </a:p>
          <a:p>
            <a:r>
              <a:rPr lang="en-US" altLang="zh-TW" dirty="0"/>
              <a:t>Final Model:</a:t>
            </a:r>
          </a:p>
          <a:p>
            <a:r>
              <a:rPr lang="en-US" altLang="zh-TW" dirty="0" err="1"/>
              <a:t>imdbscore</a:t>
            </a:r>
            <a:r>
              <a:rPr lang="en-US" altLang="zh-TW" dirty="0"/>
              <a:t> ~ runtime + budget + </a:t>
            </a:r>
            <a:r>
              <a:rPr lang="en-US" altLang="zh-TW" dirty="0" err="1"/>
              <a:t>faceinposter</a:t>
            </a:r>
            <a:r>
              <a:rPr lang="en-US" altLang="zh-TW" dirty="0"/>
              <a:t> + </a:t>
            </a:r>
            <a:r>
              <a:rPr lang="en-US" altLang="zh-TW" dirty="0" err="1"/>
              <a:t>directorfblikes</a:t>
            </a:r>
            <a:r>
              <a:rPr lang="en-US" altLang="zh-TW" dirty="0"/>
              <a:t> + </a:t>
            </a:r>
          </a:p>
          <a:p>
            <a:r>
              <a:rPr lang="en-US" altLang="zh-TW" dirty="0"/>
              <a:t>    year + </a:t>
            </a:r>
            <a:r>
              <a:rPr lang="en-US" altLang="zh-TW" dirty="0" err="1"/>
              <a:t>contentrating</a:t>
            </a:r>
            <a:r>
              <a:rPr lang="en-US" altLang="zh-TW" dirty="0"/>
              <a:t> + color + language + genres + month + </a:t>
            </a:r>
          </a:p>
          <a:p>
            <a:r>
              <a:rPr lang="en-US" altLang="zh-TW" dirty="0"/>
              <a:t>    pc1castfb + sequel</a:t>
            </a:r>
          </a:p>
          <a:p>
            <a:endParaRPr lang="en-US" altLang="zh-TW" dirty="0"/>
          </a:p>
          <a:p>
            <a:endParaRPr lang="en-US" altLang="zh-TW" dirty="0"/>
          </a:p>
          <a:p>
            <a:r>
              <a:rPr lang="en-US" altLang="zh-TW" dirty="0"/>
              <a:t>           Step </a:t>
            </a:r>
            <a:r>
              <a:rPr lang="en-US" altLang="zh-TW" dirty="0" err="1"/>
              <a:t>Df</a:t>
            </a:r>
            <a:r>
              <a:rPr lang="en-US" altLang="zh-TW" dirty="0"/>
              <a:t>  Deviance </a:t>
            </a:r>
            <a:r>
              <a:rPr lang="en-US" altLang="zh-TW" dirty="0" err="1"/>
              <a:t>Resid</a:t>
            </a:r>
            <a:r>
              <a:rPr lang="en-US" altLang="zh-TW" dirty="0"/>
              <a:t>. </a:t>
            </a:r>
            <a:r>
              <a:rPr lang="en-US" altLang="zh-TW" dirty="0" err="1"/>
              <a:t>Df</a:t>
            </a:r>
            <a:r>
              <a:rPr lang="en-US" altLang="zh-TW" dirty="0"/>
              <a:t> </a:t>
            </a:r>
            <a:r>
              <a:rPr lang="en-US" altLang="zh-TW" dirty="0" err="1"/>
              <a:t>Resid</a:t>
            </a:r>
            <a:r>
              <a:rPr lang="en-US" altLang="zh-TW" dirty="0"/>
              <a:t>. Dev       AIC</a:t>
            </a:r>
            <a:endParaRPr lang="en-US" altLang="zh-TW" i="1" dirty="0"/>
          </a:p>
          <a:p>
            <a:r>
              <a:rPr lang="en-US" altLang="zh-TW" i="1" dirty="0"/>
              <a:t>1                                 4060   3557.325 -492.6866</a:t>
            </a:r>
          </a:p>
          <a:p>
            <a:r>
              <a:rPr lang="en-US" altLang="zh-TW" dirty="0"/>
              <a:t>2 - </a:t>
            </a:r>
            <a:r>
              <a:rPr lang="en-US" altLang="zh-TW" dirty="0" err="1"/>
              <a:t>aspectratio</a:t>
            </a:r>
            <a:r>
              <a:rPr lang="en-US" altLang="zh-TW" dirty="0"/>
              <a:t>  2 0.4154021      4062   3557.741 -496.2066</a:t>
            </a:r>
          </a:p>
          <a:p>
            <a:r>
              <a:rPr lang="en-US" altLang="zh-TW" dirty="0"/>
              <a:t>3   - pc2castfb  1 1.5056468      4063   3559.246 -496.4672</a:t>
            </a:r>
          </a:p>
        </p:txBody>
      </p:sp>
      <p:sp>
        <p:nvSpPr>
          <p:cNvPr id="10" name="矩形 9"/>
          <p:cNvSpPr/>
          <p:nvPr/>
        </p:nvSpPr>
        <p:spPr>
          <a:xfrm>
            <a:off x="3779912" y="4509120"/>
            <a:ext cx="4572000" cy="3693319"/>
          </a:xfrm>
          <a:prstGeom prst="rect">
            <a:avLst/>
          </a:prstGeom>
        </p:spPr>
        <p:txBody>
          <a:bodyPr>
            <a:spAutoFit/>
          </a:bodyPr>
          <a:lstStyle/>
          <a:p>
            <a:r>
              <a:rPr lang="en-US" altLang="zh-TW" dirty="0"/>
              <a:t> GVIF </a:t>
            </a:r>
            <a:r>
              <a:rPr lang="en-US" altLang="zh-TW" dirty="0" err="1"/>
              <a:t>Df</a:t>
            </a:r>
            <a:r>
              <a:rPr lang="en-US" altLang="zh-TW" dirty="0"/>
              <a:t> GVIF^(1/(2*</a:t>
            </a:r>
            <a:r>
              <a:rPr lang="en-US" altLang="zh-TW" dirty="0" err="1"/>
              <a:t>Df</a:t>
            </a:r>
            <a:r>
              <a:rPr lang="en-US" altLang="zh-TW" dirty="0"/>
              <a:t>))</a:t>
            </a:r>
          </a:p>
          <a:p>
            <a:r>
              <a:rPr lang="en-US" altLang="zh-TW" dirty="0"/>
              <a:t>runtime         1.416503  1        1.190169</a:t>
            </a:r>
          </a:p>
          <a:p>
            <a:r>
              <a:rPr lang="en-US" altLang="zh-TW" dirty="0"/>
              <a:t>budget          1.822545  1        1.350017</a:t>
            </a:r>
          </a:p>
          <a:p>
            <a:r>
              <a:rPr lang="en-US" altLang="zh-TW" dirty="0" err="1"/>
              <a:t>faceinposter</a:t>
            </a:r>
            <a:r>
              <a:rPr lang="en-US" altLang="zh-TW" dirty="0"/>
              <a:t>    1.096631  1        1.047202</a:t>
            </a:r>
          </a:p>
          <a:p>
            <a:r>
              <a:rPr lang="en-US" altLang="zh-TW" dirty="0" err="1"/>
              <a:t>directorfblikes</a:t>
            </a:r>
            <a:r>
              <a:rPr lang="en-US" altLang="zh-TW" dirty="0"/>
              <a:t> 1.077033  1        1.037802</a:t>
            </a:r>
          </a:p>
          <a:p>
            <a:r>
              <a:rPr lang="en-US" altLang="zh-TW" dirty="0"/>
              <a:t>year            1.457809  1        1.207398</a:t>
            </a:r>
          </a:p>
          <a:p>
            <a:r>
              <a:rPr lang="en-US" altLang="zh-TW" dirty="0" err="1"/>
              <a:t>contentrating</a:t>
            </a:r>
            <a:r>
              <a:rPr lang="en-US" altLang="zh-TW" dirty="0"/>
              <a:t>   1.931531  5        1.068047</a:t>
            </a:r>
          </a:p>
          <a:p>
            <a:r>
              <a:rPr lang="en-US" altLang="zh-TW" dirty="0"/>
              <a:t>color           1.150535  1        1.072630</a:t>
            </a:r>
          </a:p>
          <a:p>
            <a:r>
              <a:rPr lang="en-US" altLang="zh-TW" dirty="0"/>
              <a:t>language        1.195936  7        1.012863</a:t>
            </a:r>
          </a:p>
          <a:p>
            <a:r>
              <a:rPr lang="en-US" altLang="zh-TW" dirty="0"/>
              <a:t>genres          2.357443 15        1.028998</a:t>
            </a:r>
          </a:p>
          <a:p>
            <a:r>
              <a:rPr lang="en-US" altLang="zh-TW" dirty="0"/>
              <a:t>month           1.291595 11        1.011699</a:t>
            </a:r>
          </a:p>
          <a:p>
            <a:r>
              <a:rPr lang="en-US" altLang="zh-TW" dirty="0"/>
              <a:t>pc1castfb       1.159737  1        1.076911</a:t>
            </a:r>
          </a:p>
          <a:p>
            <a:r>
              <a:rPr lang="en-US" altLang="zh-TW" dirty="0"/>
              <a:t>sequel          1.056409  2        1.013813</a:t>
            </a:r>
            <a:endParaRPr lang="zh-TW" altLang="en-US" dirty="0"/>
          </a:p>
        </p:txBody>
      </p:sp>
      <p:sp>
        <p:nvSpPr>
          <p:cNvPr id="11" name="矩形 10"/>
          <p:cNvSpPr/>
          <p:nvPr/>
        </p:nvSpPr>
        <p:spPr>
          <a:xfrm>
            <a:off x="8659267" y="3140968"/>
            <a:ext cx="4572000" cy="2031325"/>
          </a:xfrm>
          <a:prstGeom prst="rect">
            <a:avLst/>
          </a:prstGeom>
        </p:spPr>
        <p:txBody>
          <a:bodyPr>
            <a:spAutoFit/>
          </a:bodyPr>
          <a:lstStyle/>
          <a:p>
            <a:r>
              <a:rPr lang="en-US" altLang="zh-TW" dirty="0"/>
              <a:t> </a:t>
            </a:r>
            <a:r>
              <a:rPr lang="en-US" altLang="zh-TW" dirty="0" err="1"/>
              <a:t>cor</a:t>
            </a:r>
            <a:r>
              <a:rPr lang="en-US" altLang="zh-TW" dirty="0"/>
              <a:t>(predict(</a:t>
            </a:r>
            <a:r>
              <a:rPr lang="en-US" altLang="zh-TW" dirty="0" err="1"/>
              <a:t>fit,testdat</a:t>
            </a:r>
            <a:r>
              <a:rPr lang="en-US" altLang="zh-TW" dirty="0"/>
              <a:t>)^(1/2.5),</a:t>
            </a:r>
            <a:r>
              <a:rPr lang="en-US" altLang="zh-TW" dirty="0" err="1"/>
              <a:t>testdat$imdbscore</a:t>
            </a:r>
            <a:r>
              <a:rPr lang="en-US" altLang="zh-TW" dirty="0"/>
              <a:t>)</a:t>
            </a:r>
          </a:p>
          <a:p>
            <a:r>
              <a:rPr lang="en-US" altLang="zh-TW" dirty="0"/>
              <a:t>[1] 0.5146446</a:t>
            </a:r>
          </a:p>
          <a:p>
            <a:r>
              <a:rPr lang="en-US" altLang="zh-TW" dirty="0"/>
              <a:t>&gt; </a:t>
            </a:r>
            <a:r>
              <a:rPr lang="en-US" altLang="zh-TW" dirty="0" err="1"/>
              <a:t>sqrt</a:t>
            </a:r>
            <a:r>
              <a:rPr lang="en-US" altLang="zh-TW" dirty="0"/>
              <a:t>(mean((predict(</a:t>
            </a:r>
            <a:r>
              <a:rPr lang="en-US" altLang="zh-TW" dirty="0" err="1"/>
              <a:t>fit,testdat</a:t>
            </a:r>
            <a:r>
              <a:rPr lang="en-US" altLang="zh-TW" dirty="0"/>
              <a:t>)^(1/2.5)-</a:t>
            </a:r>
            <a:r>
              <a:rPr lang="en-US" altLang="zh-TW" dirty="0" err="1"/>
              <a:t>testdat$imdbscore</a:t>
            </a:r>
            <a:r>
              <a:rPr lang="en-US" altLang="zh-TW" dirty="0"/>
              <a:t>)^2))</a:t>
            </a:r>
          </a:p>
          <a:p>
            <a:r>
              <a:rPr lang="en-US" altLang="zh-TW" dirty="0"/>
              <a:t>[1] 0.9775403</a:t>
            </a:r>
          </a:p>
        </p:txBody>
      </p:sp>
      <p:pic>
        <p:nvPicPr>
          <p:cNvPr id="4097"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7" y="994330"/>
            <a:ext cx="345757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23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779" y="1294773"/>
            <a:ext cx="8124825" cy="643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6372200" y="-315416"/>
            <a:ext cx="7686600" cy="3416320"/>
          </a:xfrm>
          <a:prstGeom prst="rect">
            <a:avLst/>
          </a:prstGeom>
        </p:spPr>
        <p:txBody>
          <a:bodyPr wrap="square">
            <a:spAutoFit/>
          </a:bodyPr>
          <a:lstStyle/>
          <a:p>
            <a:r>
              <a:rPr lang="en-US" altLang="zh-TW" dirty="0" err="1"/>
              <a:t>fit$cptable</a:t>
            </a:r>
            <a:r>
              <a:rPr lang="en-US" altLang="zh-TW" dirty="0"/>
              <a:t>[</a:t>
            </a:r>
            <a:r>
              <a:rPr lang="en-US" altLang="zh-TW" dirty="0" err="1"/>
              <a:t>which.min</a:t>
            </a:r>
            <a:r>
              <a:rPr lang="en-US" altLang="zh-TW" dirty="0"/>
              <a:t>(</a:t>
            </a:r>
            <a:r>
              <a:rPr lang="en-US" altLang="zh-TW" dirty="0" err="1"/>
              <a:t>fit$cptable</a:t>
            </a:r>
            <a:r>
              <a:rPr lang="en-US" altLang="zh-TW" dirty="0"/>
              <a:t>[,"</a:t>
            </a:r>
            <a:r>
              <a:rPr lang="en-US" altLang="zh-TW" dirty="0" err="1"/>
              <a:t>xerror</a:t>
            </a:r>
            <a:r>
              <a:rPr lang="en-US" altLang="zh-TW" dirty="0"/>
              <a:t>"]),]</a:t>
            </a:r>
          </a:p>
          <a:p>
            <a:r>
              <a:rPr lang="en-US" altLang="zh-TW" dirty="0"/>
              <a:t>          CP       </a:t>
            </a:r>
            <a:r>
              <a:rPr lang="en-US" altLang="zh-TW" dirty="0" err="1"/>
              <a:t>nsplit</a:t>
            </a:r>
            <a:r>
              <a:rPr lang="en-US" altLang="zh-TW" dirty="0"/>
              <a:t>    </a:t>
            </a:r>
            <a:r>
              <a:rPr lang="en-US" altLang="zh-TW" dirty="0" err="1"/>
              <a:t>rel</a:t>
            </a:r>
            <a:r>
              <a:rPr lang="en-US" altLang="zh-TW" dirty="0"/>
              <a:t> error       </a:t>
            </a:r>
            <a:r>
              <a:rPr lang="en-US" altLang="zh-TW" dirty="0" err="1"/>
              <a:t>xerror</a:t>
            </a:r>
            <a:r>
              <a:rPr lang="en-US" altLang="zh-TW" dirty="0"/>
              <a:t>         </a:t>
            </a:r>
            <a:r>
              <a:rPr lang="en-US" altLang="zh-TW" dirty="0" err="1"/>
              <a:t>xstd</a:t>
            </a:r>
            <a:r>
              <a:rPr lang="en-US" altLang="zh-TW" dirty="0"/>
              <a:t> </a:t>
            </a:r>
          </a:p>
          <a:p>
            <a:r>
              <a:rPr lang="en-US" altLang="zh-TW" dirty="0"/>
              <a:t> 0.004723619 13.000000000  0.748361952  0.792405140  0.023354357 </a:t>
            </a:r>
          </a:p>
          <a:p>
            <a:r>
              <a:rPr lang="en-US" altLang="zh-TW" dirty="0"/>
              <a:t>&gt; </a:t>
            </a:r>
            <a:r>
              <a:rPr lang="en-US" altLang="zh-TW" dirty="0" err="1"/>
              <a:t>fit$cptable</a:t>
            </a:r>
            <a:r>
              <a:rPr lang="en-US" altLang="zh-TW" dirty="0"/>
              <a:t>[8,]</a:t>
            </a:r>
          </a:p>
          <a:p>
            <a:r>
              <a:rPr lang="en-US" altLang="zh-TW" dirty="0"/>
              <a:t>         CP      </a:t>
            </a:r>
            <a:r>
              <a:rPr lang="en-US" altLang="zh-TW" dirty="0" err="1"/>
              <a:t>nsplit</a:t>
            </a:r>
            <a:r>
              <a:rPr lang="en-US" altLang="zh-TW" dirty="0"/>
              <a:t>   </a:t>
            </a:r>
            <a:r>
              <a:rPr lang="en-US" altLang="zh-TW" dirty="0" err="1"/>
              <a:t>rel</a:t>
            </a:r>
            <a:r>
              <a:rPr lang="en-US" altLang="zh-TW" dirty="0"/>
              <a:t> error      </a:t>
            </a:r>
            <a:r>
              <a:rPr lang="en-US" altLang="zh-TW" dirty="0" err="1"/>
              <a:t>xerror</a:t>
            </a:r>
            <a:r>
              <a:rPr lang="en-US" altLang="zh-TW" dirty="0"/>
              <a:t>        </a:t>
            </a:r>
            <a:r>
              <a:rPr lang="en-US" altLang="zh-TW" dirty="0" err="1"/>
              <a:t>xstd</a:t>
            </a:r>
            <a:r>
              <a:rPr lang="en-US" altLang="zh-TW" dirty="0"/>
              <a:t> </a:t>
            </a:r>
          </a:p>
          <a:p>
            <a:r>
              <a:rPr lang="en-US" altLang="zh-TW" dirty="0"/>
              <a:t>0.008435097 7.000000000 0.784874258 0.812566674 0.023614686 </a:t>
            </a:r>
            <a:endParaRPr lang="en-US" altLang="zh-TW" dirty="0" smtClean="0"/>
          </a:p>
          <a:p>
            <a:endParaRPr lang="en-US" altLang="zh-TW" dirty="0"/>
          </a:p>
          <a:p>
            <a:endParaRPr lang="en-US" altLang="zh-TW" dirty="0"/>
          </a:p>
          <a:p>
            <a:r>
              <a:rPr lang="en-US" altLang="zh-TW" dirty="0"/>
              <a:t>&gt; </a:t>
            </a:r>
            <a:r>
              <a:rPr lang="en-US" altLang="zh-TW" dirty="0" err="1"/>
              <a:t>sqrt</a:t>
            </a:r>
            <a:r>
              <a:rPr lang="en-US" altLang="zh-TW" dirty="0"/>
              <a:t>(mean((predict(</a:t>
            </a:r>
            <a:r>
              <a:rPr lang="en-US" altLang="zh-TW" dirty="0" err="1"/>
              <a:t>pfit,testdat</a:t>
            </a:r>
            <a:r>
              <a:rPr lang="en-US" altLang="zh-TW" dirty="0"/>
              <a:t>)-</a:t>
            </a:r>
            <a:r>
              <a:rPr lang="en-US" altLang="zh-TW" dirty="0" err="1"/>
              <a:t>testdat$imdbscore</a:t>
            </a:r>
            <a:r>
              <a:rPr lang="en-US" altLang="zh-TW" dirty="0"/>
              <a:t>)^2))</a:t>
            </a:r>
          </a:p>
          <a:p>
            <a:r>
              <a:rPr lang="en-US" altLang="zh-TW" dirty="0"/>
              <a:t>[1] 1.012973</a:t>
            </a:r>
          </a:p>
          <a:p>
            <a:r>
              <a:rPr lang="en-US" altLang="zh-TW" dirty="0"/>
              <a:t>&gt; </a:t>
            </a:r>
            <a:r>
              <a:rPr lang="en-US" altLang="zh-TW" dirty="0" err="1"/>
              <a:t>cor</a:t>
            </a:r>
            <a:r>
              <a:rPr lang="en-US" altLang="zh-TW" dirty="0"/>
              <a:t>(predict(</a:t>
            </a:r>
            <a:r>
              <a:rPr lang="en-US" altLang="zh-TW" dirty="0" err="1"/>
              <a:t>pfit,testdat</a:t>
            </a:r>
            <a:r>
              <a:rPr lang="en-US" altLang="zh-TW" dirty="0"/>
              <a:t>),</a:t>
            </a:r>
            <a:r>
              <a:rPr lang="en-US" altLang="zh-TW" dirty="0" err="1"/>
              <a:t>testdat$imdbscore</a:t>
            </a:r>
            <a:r>
              <a:rPr lang="en-US" altLang="zh-TW" dirty="0"/>
              <a:t>)</a:t>
            </a:r>
          </a:p>
          <a:p>
            <a:r>
              <a:rPr lang="en-US" altLang="zh-TW" dirty="0"/>
              <a:t>[1] 0.4412349</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948463"/>
            <a:ext cx="50958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9290" y="3231649"/>
            <a:ext cx="345757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348880" y="-243408"/>
            <a:ext cx="9918848" cy="3416320"/>
          </a:xfrm>
          <a:prstGeom prst="rect">
            <a:avLst/>
          </a:prstGeom>
        </p:spPr>
        <p:txBody>
          <a:bodyPr wrap="square">
            <a:spAutoFit/>
          </a:bodyPr>
          <a:lstStyle/>
          <a:p>
            <a:r>
              <a:rPr lang="en-US" altLang="zh-TW" dirty="0"/>
              <a:t>### grow tree </a:t>
            </a:r>
          </a:p>
          <a:p>
            <a:r>
              <a:rPr lang="en-US" altLang="zh-TW" dirty="0"/>
              <a:t>###Setting </a:t>
            </a:r>
            <a:r>
              <a:rPr lang="en-US" altLang="zh-TW" dirty="0" err="1"/>
              <a:t>cp</a:t>
            </a:r>
            <a:r>
              <a:rPr lang="en-US" altLang="zh-TW" dirty="0"/>
              <a:t> to a negative amount ensures that the tree will be fully grown.</a:t>
            </a:r>
          </a:p>
          <a:p>
            <a:r>
              <a:rPr lang="en-US" altLang="zh-TW" dirty="0"/>
              <a:t>Notice the output shows only a root node. This is because </a:t>
            </a:r>
            <a:r>
              <a:rPr lang="en-US" altLang="zh-TW" dirty="0" err="1"/>
              <a:t>rpart</a:t>
            </a:r>
            <a:r>
              <a:rPr lang="en-US" altLang="zh-TW" dirty="0"/>
              <a:t> has some default </a:t>
            </a:r>
          </a:p>
          <a:p>
            <a:r>
              <a:rPr lang="en-US" altLang="zh-TW" dirty="0"/>
              <a:t>parameters that prevented our tree from growing. Namely: </a:t>
            </a:r>
            <a:r>
              <a:rPr lang="en-US" altLang="zh-TW" dirty="0" err="1"/>
              <a:t>minsplit</a:t>
            </a:r>
            <a:r>
              <a:rPr lang="en-US" altLang="zh-TW" dirty="0"/>
              <a:t> and </a:t>
            </a:r>
            <a:r>
              <a:rPr lang="en-US" altLang="zh-TW" dirty="0" err="1"/>
              <a:t>minbucket</a:t>
            </a:r>
            <a:r>
              <a:rPr lang="en-US" altLang="zh-TW" dirty="0"/>
              <a:t>. </a:t>
            </a:r>
          </a:p>
          <a:p>
            <a:r>
              <a:rPr lang="en-US" altLang="zh-TW" dirty="0" err="1"/>
              <a:t>minsplit</a:t>
            </a:r>
            <a:r>
              <a:rPr lang="en-US" altLang="zh-TW" dirty="0"/>
              <a:t> is “the minimum number of observations that must exist in a node in order </a:t>
            </a:r>
          </a:p>
          <a:p>
            <a:r>
              <a:rPr lang="en-US" altLang="zh-TW" dirty="0"/>
              <a:t>for a split to be attempted” and </a:t>
            </a:r>
            <a:r>
              <a:rPr lang="en-US" altLang="zh-TW" dirty="0" err="1"/>
              <a:t>minbucket</a:t>
            </a:r>
            <a:r>
              <a:rPr lang="en-US" altLang="zh-TW" dirty="0"/>
              <a:t> is “the minimum number of observations </a:t>
            </a:r>
          </a:p>
          <a:p>
            <a:r>
              <a:rPr lang="en-US" altLang="zh-TW" dirty="0"/>
              <a:t>in any terminal node”. See what happens when we override these parameters.</a:t>
            </a:r>
          </a:p>
          <a:p>
            <a:r>
              <a:rPr lang="en-US" altLang="zh-TW" dirty="0"/>
              <a:t>The complexity measure is a combination of the size of a tree and the ability of the tree</a:t>
            </a:r>
          </a:p>
          <a:p>
            <a:r>
              <a:rPr lang="en-US" altLang="zh-TW" dirty="0"/>
              <a:t>to separate the classes of the target variable. If the next best split in growing a tree </a:t>
            </a:r>
          </a:p>
          <a:p>
            <a:r>
              <a:rPr lang="en-US" altLang="zh-TW" dirty="0"/>
              <a:t>does not reduce the tree’s overall complexity by a certain amount, </a:t>
            </a:r>
            <a:r>
              <a:rPr lang="en-US" altLang="zh-TW" dirty="0" err="1"/>
              <a:t>rpart</a:t>
            </a:r>
            <a:r>
              <a:rPr lang="en-US" altLang="zh-TW" dirty="0"/>
              <a:t> will terminate </a:t>
            </a:r>
          </a:p>
          <a:p>
            <a:r>
              <a:rPr lang="en-US" altLang="zh-TW" dirty="0"/>
              <a:t>the growing process. This amount is specified by the complexity parameter, </a:t>
            </a:r>
            <a:r>
              <a:rPr lang="en-US" altLang="zh-TW" dirty="0" err="1"/>
              <a:t>cp</a:t>
            </a:r>
            <a:r>
              <a:rPr lang="en-US" altLang="zh-TW" dirty="0"/>
              <a:t>, in the call</a:t>
            </a:r>
          </a:p>
          <a:p>
            <a:r>
              <a:rPr lang="en-US" altLang="zh-TW" dirty="0"/>
              <a:t>to </a:t>
            </a:r>
            <a:r>
              <a:rPr lang="en-US" altLang="zh-TW" dirty="0" err="1"/>
              <a:t>rpart</a:t>
            </a:r>
            <a:r>
              <a:rPr lang="en-US" altLang="zh-TW" dirty="0"/>
              <a:t>. Setting </a:t>
            </a:r>
            <a:r>
              <a:rPr lang="en-US" altLang="zh-TW" dirty="0" err="1"/>
              <a:t>cp</a:t>
            </a:r>
            <a:r>
              <a:rPr lang="en-US" altLang="zh-TW" dirty="0"/>
              <a:t> to a negative amount ensures that the tree will be fully grown.</a:t>
            </a:r>
            <a:endParaRPr lang="zh-TW" altLang="en-US" dirty="0"/>
          </a:p>
        </p:txBody>
      </p:sp>
      <p:sp>
        <p:nvSpPr>
          <p:cNvPr id="3" name="矩形 2"/>
          <p:cNvSpPr/>
          <p:nvPr/>
        </p:nvSpPr>
        <p:spPr>
          <a:xfrm>
            <a:off x="-3348880" y="3231649"/>
            <a:ext cx="8838728" cy="2585323"/>
          </a:xfrm>
          <a:prstGeom prst="rect">
            <a:avLst/>
          </a:prstGeom>
        </p:spPr>
        <p:txBody>
          <a:bodyPr wrap="square">
            <a:spAutoFit/>
          </a:bodyPr>
          <a:lstStyle/>
          <a:p>
            <a:r>
              <a:rPr lang="en-US" altLang="zh-TW" dirty="0"/>
              <a:t>To see the cross validation results use the </a:t>
            </a:r>
            <a:r>
              <a:rPr lang="en-US" altLang="zh-TW" dirty="0" err="1"/>
              <a:t>printcp</a:t>
            </a:r>
            <a:r>
              <a:rPr lang="en-US" altLang="zh-TW" dirty="0"/>
              <a:t>() function.</a:t>
            </a:r>
          </a:p>
          <a:p>
            <a:r>
              <a:rPr lang="en-US" altLang="zh-TW" dirty="0"/>
              <a:t>The </a:t>
            </a:r>
            <a:r>
              <a:rPr lang="en-US" altLang="zh-TW" dirty="0" err="1"/>
              <a:t>rel</a:t>
            </a:r>
            <a:r>
              <a:rPr lang="en-US" altLang="zh-TW" dirty="0"/>
              <a:t> error of each iteration of the tree is the fraction of mislabeled elements </a:t>
            </a:r>
          </a:p>
          <a:p>
            <a:r>
              <a:rPr lang="en-US" altLang="zh-TW" dirty="0"/>
              <a:t>in the iteration relative to the fraction of mislabeled elements in the root. </a:t>
            </a:r>
          </a:p>
          <a:p>
            <a:r>
              <a:rPr lang="en-US" altLang="zh-TW" dirty="0"/>
              <a:t>In this example, 50% of training cases are fraudulent. The first splitting criteria is </a:t>
            </a:r>
          </a:p>
          <a:p>
            <a:r>
              <a:rPr lang="en-US" altLang="zh-TW" dirty="0"/>
              <a:t>“Is the claimant very active?”, which separates the data into a set of three cases, </a:t>
            </a:r>
          </a:p>
          <a:p>
            <a:r>
              <a:rPr lang="en-US" altLang="zh-TW" dirty="0"/>
              <a:t>all of which are fraudulent and a set of seven cases of which two are fraudulent. </a:t>
            </a:r>
          </a:p>
          <a:p>
            <a:r>
              <a:rPr lang="en-US" altLang="zh-TW" dirty="0"/>
              <a:t>Labeling the cases at this point would produce an error rate of 20% which is 40% of </a:t>
            </a:r>
          </a:p>
          <a:p>
            <a:r>
              <a:rPr lang="en-US" altLang="zh-TW" dirty="0"/>
              <a:t>the root node error rate (i.e. it’s 60% better). The cross validation error rates and </a:t>
            </a:r>
          </a:p>
          <a:p>
            <a:r>
              <a:rPr lang="en-US" altLang="zh-TW" dirty="0"/>
              <a:t>standard deviations are displayed in the columns </a:t>
            </a:r>
            <a:r>
              <a:rPr lang="en-US" altLang="zh-TW" dirty="0" err="1"/>
              <a:t>xerror</a:t>
            </a:r>
            <a:r>
              <a:rPr lang="en-US" altLang="zh-TW" dirty="0"/>
              <a:t> and </a:t>
            </a:r>
            <a:r>
              <a:rPr lang="en-US" altLang="zh-TW" dirty="0" err="1"/>
              <a:t>xstd</a:t>
            </a:r>
            <a:r>
              <a:rPr lang="en-US" altLang="zh-TW" dirty="0"/>
              <a:t> respectively.</a:t>
            </a:r>
            <a:endParaRPr lang="zh-TW" altLang="en-US" dirty="0"/>
          </a:p>
        </p:txBody>
      </p:sp>
      <p:sp>
        <p:nvSpPr>
          <p:cNvPr id="4" name="矩形 3"/>
          <p:cNvSpPr/>
          <p:nvPr/>
        </p:nvSpPr>
        <p:spPr>
          <a:xfrm>
            <a:off x="-3258616" y="5842337"/>
            <a:ext cx="7830616" cy="1754326"/>
          </a:xfrm>
          <a:prstGeom prst="rect">
            <a:avLst/>
          </a:prstGeom>
        </p:spPr>
        <p:txBody>
          <a:bodyPr wrap="square">
            <a:spAutoFit/>
          </a:bodyPr>
          <a:lstStyle/>
          <a:p>
            <a:r>
              <a:rPr lang="en-US" altLang="zh-TW" dirty="0" smtClean="0"/>
              <a:t>###</a:t>
            </a:r>
            <a:r>
              <a:rPr lang="en-US" altLang="zh-TW" dirty="0"/>
              <a:t>As a rule of thumb, it’s best to prune a decision tree using the </a:t>
            </a:r>
            <a:r>
              <a:rPr lang="en-US" altLang="zh-TW" dirty="0" err="1"/>
              <a:t>cp</a:t>
            </a:r>
            <a:r>
              <a:rPr lang="en-US" altLang="zh-TW" dirty="0"/>
              <a:t> of smallest </a:t>
            </a:r>
          </a:p>
          <a:p>
            <a:r>
              <a:rPr lang="en-US" altLang="zh-TW" dirty="0"/>
              <a:t>tree that is within one standard deviation of the tree with the smallest </a:t>
            </a:r>
            <a:r>
              <a:rPr lang="en-US" altLang="zh-TW" dirty="0" err="1"/>
              <a:t>xerror</a:t>
            </a:r>
            <a:r>
              <a:rPr lang="en-US" altLang="zh-TW" dirty="0"/>
              <a:t>. </a:t>
            </a:r>
          </a:p>
          <a:p>
            <a:r>
              <a:rPr lang="en-US" altLang="zh-TW" dirty="0"/>
              <a:t>In this example, the best </a:t>
            </a:r>
            <a:r>
              <a:rPr lang="en-US" altLang="zh-TW" dirty="0" err="1"/>
              <a:t>xerror</a:t>
            </a:r>
            <a:r>
              <a:rPr lang="en-US" altLang="zh-TW" dirty="0"/>
              <a:t> is 0.4 with standard deviation .25298. </a:t>
            </a:r>
          </a:p>
          <a:p>
            <a:r>
              <a:rPr lang="en-US" altLang="zh-TW" dirty="0"/>
              <a:t>So, we want the smallest tree with </a:t>
            </a:r>
            <a:r>
              <a:rPr lang="en-US" altLang="zh-TW" dirty="0" err="1"/>
              <a:t>xerror</a:t>
            </a:r>
            <a:r>
              <a:rPr lang="en-US" altLang="zh-TW" dirty="0"/>
              <a:t> less than 0.65298. </a:t>
            </a:r>
          </a:p>
          <a:p>
            <a:r>
              <a:rPr lang="en-US" altLang="zh-TW" dirty="0"/>
              <a:t>This is the tree with </a:t>
            </a:r>
            <a:r>
              <a:rPr lang="en-US" altLang="zh-TW" dirty="0" err="1"/>
              <a:t>cp</a:t>
            </a:r>
            <a:r>
              <a:rPr lang="en-US" altLang="zh-TW" dirty="0"/>
              <a:t> = 0.2, so we’ll want to prune our tree with a </a:t>
            </a:r>
            <a:r>
              <a:rPr lang="en-US" altLang="zh-TW" dirty="0" err="1"/>
              <a:t>cp</a:t>
            </a:r>
            <a:r>
              <a:rPr lang="en-US" altLang="zh-TW" dirty="0"/>
              <a:t> </a:t>
            </a:r>
          </a:p>
          <a:p>
            <a:r>
              <a:rPr lang="en-US" altLang="zh-TW" dirty="0"/>
              <a:t>slightly greater than </a:t>
            </a:r>
            <a:r>
              <a:rPr lang="en-US" altLang="zh-TW" dirty="0" err="1"/>
              <a:t>than</a:t>
            </a:r>
            <a:r>
              <a:rPr lang="en-US" altLang="zh-TW" dirty="0"/>
              <a:t> 0.2.</a:t>
            </a:r>
            <a:endParaRPr lang="zh-TW" altLang="en-US" dirty="0"/>
          </a:p>
        </p:txBody>
      </p:sp>
    </p:spTree>
    <p:extLst>
      <p:ext uri="{BB962C8B-B14F-4D97-AF65-F5344CB8AC3E}">
        <p14:creationId xmlns:p14="http://schemas.microsoft.com/office/powerpoint/2010/main" val="133645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832" y="404664"/>
            <a:ext cx="5229225"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733801"/>
            <a:ext cx="50958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7812360" y="147546"/>
            <a:ext cx="4572000" cy="1200329"/>
          </a:xfrm>
          <a:prstGeom prst="rect">
            <a:avLst/>
          </a:prstGeom>
        </p:spPr>
        <p:txBody>
          <a:bodyPr>
            <a:spAutoFit/>
          </a:bodyPr>
          <a:lstStyle/>
          <a:p>
            <a:r>
              <a:rPr lang="en-US" altLang="zh-TW" dirty="0"/>
              <a:t> |      Out-of-bag   |</a:t>
            </a:r>
          </a:p>
          <a:p>
            <a:r>
              <a:rPr lang="en-US" altLang="zh-TW" dirty="0"/>
              <a:t>Tree |      MSE  %</a:t>
            </a:r>
            <a:r>
              <a:rPr lang="en-US" altLang="zh-TW" dirty="0" err="1"/>
              <a:t>Var</a:t>
            </a:r>
            <a:r>
              <a:rPr lang="en-US" altLang="zh-TW" dirty="0"/>
              <a:t>(y) |</a:t>
            </a:r>
          </a:p>
          <a:p>
            <a:r>
              <a:rPr lang="en-US" altLang="zh-TW" dirty="0"/>
              <a:t>1000 |   0.8298    68.14 |</a:t>
            </a:r>
          </a:p>
          <a:p>
            <a:r>
              <a:rPr lang="en-US" altLang="zh-TW" dirty="0"/>
              <a:t>2000 |   0.8284    68.03 |</a:t>
            </a:r>
            <a:endParaRPr lang="zh-TW" altLang="en-US" dirty="0"/>
          </a:p>
        </p:txBody>
      </p:sp>
      <p:pic>
        <p:nvPicPr>
          <p:cNvPr id="30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0088" y="1916832"/>
            <a:ext cx="50958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232359" y="980728"/>
            <a:ext cx="6030416" cy="1200329"/>
          </a:xfrm>
          <a:prstGeom prst="rect">
            <a:avLst/>
          </a:prstGeom>
        </p:spPr>
        <p:txBody>
          <a:bodyPr wrap="square">
            <a:spAutoFit/>
          </a:bodyPr>
          <a:lstStyle/>
          <a:p>
            <a:r>
              <a:rPr lang="en-US" altLang="zh-TW" dirty="0" err="1"/>
              <a:t>sqrt</a:t>
            </a:r>
            <a:r>
              <a:rPr lang="en-US" altLang="zh-TW" dirty="0"/>
              <a:t>(mean((predict(</a:t>
            </a:r>
            <a:r>
              <a:rPr lang="en-US" altLang="zh-TW" dirty="0" err="1"/>
              <a:t>rf,testdat</a:t>
            </a:r>
            <a:r>
              <a:rPr lang="en-US" altLang="zh-TW" dirty="0"/>
              <a:t>)-</a:t>
            </a:r>
            <a:r>
              <a:rPr lang="en-US" altLang="zh-TW" dirty="0" err="1"/>
              <a:t>testdat$imdbscore</a:t>
            </a:r>
            <a:r>
              <a:rPr lang="en-US" altLang="zh-TW" dirty="0"/>
              <a:t>)^2))</a:t>
            </a:r>
          </a:p>
          <a:p>
            <a:r>
              <a:rPr lang="en-US" altLang="zh-TW" dirty="0"/>
              <a:t>[1] 1.026339</a:t>
            </a:r>
          </a:p>
          <a:p>
            <a:r>
              <a:rPr lang="en-US" altLang="zh-TW" dirty="0"/>
              <a:t>&gt; </a:t>
            </a:r>
            <a:r>
              <a:rPr lang="en-US" altLang="zh-TW" dirty="0" err="1"/>
              <a:t>cor</a:t>
            </a:r>
            <a:r>
              <a:rPr lang="en-US" altLang="zh-TW" dirty="0"/>
              <a:t>(predict(</a:t>
            </a:r>
            <a:r>
              <a:rPr lang="en-US" altLang="zh-TW" dirty="0" err="1"/>
              <a:t>rf,testdat</a:t>
            </a:r>
            <a:r>
              <a:rPr lang="en-US" altLang="zh-TW" dirty="0"/>
              <a:t>),</a:t>
            </a:r>
            <a:r>
              <a:rPr lang="en-US" altLang="zh-TW" dirty="0" err="1"/>
              <a:t>testdat$imdbscore</a:t>
            </a:r>
            <a:r>
              <a:rPr lang="en-US" altLang="zh-TW" dirty="0"/>
              <a:t>)</a:t>
            </a:r>
          </a:p>
          <a:p>
            <a:r>
              <a:rPr lang="en-US" altLang="zh-TW" dirty="0"/>
              <a:t>[1] 0.450483</a:t>
            </a:r>
          </a:p>
        </p:txBody>
      </p:sp>
      <p:sp>
        <p:nvSpPr>
          <p:cNvPr id="9" name="矩形 8"/>
          <p:cNvSpPr/>
          <p:nvPr/>
        </p:nvSpPr>
        <p:spPr>
          <a:xfrm>
            <a:off x="-1836712" y="4845371"/>
            <a:ext cx="6858001" cy="2585323"/>
          </a:xfrm>
          <a:prstGeom prst="rect">
            <a:avLst/>
          </a:prstGeom>
        </p:spPr>
        <p:txBody>
          <a:bodyPr wrap="square">
            <a:spAutoFit/>
          </a:bodyPr>
          <a:lstStyle/>
          <a:p>
            <a:r>
              <a:rPr lang="en-US" altLang="zh-TW" dirty="0" smtClean="0"/>
              <a:t>Random Forest Setting(R package)</a:t>
            </a:r>
          </a:p>
          <a:p>
            <a:r>
              <a:rPr lang="en-US" altLang="zh-TW" dirty="0" err="1" smtClean="0"/>
              <a:t>nodesize</a:t>
            </a:r>
            <a:endParaRPr lang="en-US" altLang="zh-TW" dirty="0"/>
          </a:p>
          <a:p>
            <a:r>
              <a:rPr lang="en-US" altLang="zh-TW" dirty="0"/>
              <a:t>Minimum size of terminal nodes. Setting this number larger causes smaller trees to be grown (and thus take less time). Note that the default values are different for classification (1) and regression (5).</a:t>
            </a:r>
          </a:p>
          <a:p>
            <a:r>
              <a:rPr lang="en-US" altLang="zh-TW" dirty="0" err="1"/>
              <a:t>maxnodes</a:t>
            </a:r>
            <a:endParaRPr lang="en-US" altLang="zh-TW" dirty="0"/>
          </a:p>
          <a:p>
            <a:r>
              <a:rPr lang="en-US" altLang="zh-TW" dirty="0"/>
              <a:t>Maximum number of terminal nodes trees in the forest can have. If not given, trees are grown to the maximum possible (subject to limits by </a:t>
            </a:r>
            <a:r>
              <a:rPr lang="en-US" altLang="zh-TW" dirty="0" err="1"/>
              <a:t>nodesize</a:t>
            </a:r>
            <a:r>
              <a:rPr lang="en-US" altLang="zh-TW" dirty="0"/>
              <a:t>). If set larger than maximum possible, a warning is issued.</a:t>
            </a:r>
            <a:endParaRPr lang="zh-TW" altLang="en-US" dirty="0"/>
          </a:p>
        </p:txBody>
      </p:sp>
      <p:pic>
        <p:nvPicPr>
          <p:cNvPr id="30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9400" y="2992185"/>
            <a:ext cx="41433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84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16632"/>
            <a:ext cx="5851116" cy="5034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815" y="4627874"/>
            <a:ext cx="4505325"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107504" y="612189"/>
            <a:ext cx="7758608" cy="9510296"/>
          </a:xfrm>
          <a:prstGeom prst="rect">
            <a:avLst/>
          </a:prstGeom>
        </p:spPr>
        <p:txBody>
          <a:bodyPr wrap="square">
            <a:spAutoFit/>
          </a:bodyPr>
          <a:lstStyle/>
          <a:p>
            <a:r>
              <a:rPr lang="en-US" altLang="zh-TW" dirty="0"/>
              <a:t> print(</a:t>
            </a:r>
            <a:r>
              <a:rPr lang="en-US" altLang="zh-TW" dirty="0" err="1"/>
              <a:t>svm_tune</a:t>
            </a:r>
            <a:r>
              <a:rPr lang="en-US" altLang="zh-TW" dirty="0"/>
              <a:t>)</a:t>
            </a:r>
          </a:p>
          <a:p>
            <a:endParaRPr lang="en-US" altLang="zh-TW" dirty="0"/>
          </a:p>
          <a:p>
            <a:r>
              <a:rPr lang="en-US" altLang="zh-TW" dirty="0"/>
              <a:t>Parameter tuning of ‘</a:t>
            </a:r>
            <a:r>
              <a:rPr lang="en-US" altLang="zh-TW" dirty="0" err="1"/>
              <a:t>svm</a:t>
            </a:r>
            <a:r>
              <a:rPr lang="en-US" altLang="zh-TW" dirty="0" smtClean="0"/>
              <a:t>’:</a:t>
            </a:r>
            <a:endParaRPr lang="en-US" altLang="zh-TW" dirty="0"/>
          </a:p>
          <a:p>
            <a:r>
              <a:rPr lang="en-US" altLang="zh-TW" dirty="0"/>
              <a:t>- sampling method: 10-fold cross validation </a:t>
            </a:r>
            <a:endParaRPr lang="en-US" altLang="zh-TW" dirty="0" smtClean="0"/>
          </a:p>
          <a:p>
            <a:endParaRPr lang="en-US" altLang="zh-TW" dirty="0" smtClean="0"/>
          </a:p>
          <a:p>
            <a:r>
              <a:rPr lang="en-US" altLang="zh-TW" dirty="0" smtClean="0"/>
              <a:t>- </a:t>
            </a:r>
            <a:r>
              <a:rPr lang="en-US" altLang="zh-TW" dirty="0"/>
              <a:t>best parameters:</a:t>
            </a:r>
          </a:p>
          <a:p>
            <a:r>
              <a:rPr lang="en-US" altLang="zh-TW" dirty="0"/>
              <a:t> cost gamma</a:t>
            </a:r>
          </a:p>
          <a:p>
            <a:r>
              <a:rPr lang="en-US" altLang="zh-TW" dirty="0"/>
              <a:t>    1   0.5</a:t>
            </a:r>
          </a:p>
          <a:p>
            <a:endParaRPr lang="en-US" altLang="zh-TW" dirty="0"/>
          </a:p>
          <a:p>
            <a:r>
              <a:rPr lang="en-US" altLang="zh-TW" dirty="0"/>
              <a:t>- best performance: 0.9315925 </a:t>
            </a:r>
          </a:p>
          <a:p>
            <a:endParaRPr lang="en-US" altLang="zh-TW" dirty="0"/>
          </a:p>
          <a:p>
            <a:r>
              <a:rPr lang="en-US" altLang="zh-TW" dirty="0"/>
              <a:t>&gt; </a:t>
            </a:r>
            <a:r>
              <a:rPr lang="en-US" altLang="zh-TW" dirty="0" err="1"/>
              <a:t>tunedModel</a:t>
            </a:r>
            <a:r>
              <a:rPr lang="en-US" altLang="zh-TW" dirty="0"/>
              <a:t> &lt;- </a:t>
            </a:r>
            <a:r>
              <a:rPr lang="en-US" altLang="zh-TW" dirty="0" err="1"/>
              <a:t>svm_tune$best.model</a:t>
            </a:r>
            <a:endParaRPr lang="en-US" altLang="zh-TW" dirty="0"/>
          </a:p>
          <a:p>
            <a:r>
              <a:rPr lang="en-US" altLang="zh-TW" dirty="0"/>
              <a:t>&gt; </a:t>
            </a:r>
            <a:r>
              <a:rPr lang="en-US" altLang="zh-TW" dirty="0" err="1"/>
              <a:t>tunedModel</a:t>
            </a:r>
            <a:r>
              <a:rPr lang="en-US" altLang="zh-TW" dirty="0"/>
              <a:t> </a:t>
            </a:r>
          </a:p>
          <a:p>
            <a:endParaRPr lang="en-US" altLang="zh-TW" dirty="0"/>
          </a:p>
          <a:p>
            <a:r>
              <a:rPr lang="en-US" altLang="zh-TW" dirty="0"/>
              <a:t>Call:</a:t>
            </a:r>
          </a:p>
          <a:p>
            <a:r>
              <a:rPr lang="en-US" altLang="zh-TW" dirty="0" err="1"/>
              <a:t>best.tune</a:t>
            </a:r>
            <a:r>
              <a:rPr lang="en-US" altLang="zh-TW" dirty="0"/>
              <a:t>(method = </a:t>
            </a:r>
            <a:r>
              <a:rPr lang="en-US" altLang="zh-TW" dirty="0" err="1"/>
              <a:t>svm</a:t>
            </a:r>
            <a:r>
              <a:rPr lang="en-US" altLang="zh-TW" dirty="0"/>
              <a:t>, </a:t>
            </a:r>
            <a:r>
              <a:rPr lang="en-US" altLang="zh-TW" dirty="0" err="1"/>
              <a:t>train.x</a:t>
            </a:r>
            <a:r>
              <a:rPr lang="en-US" altLang="zh-TW" dirty="0"/>
              <a:t> = </a:t>
            </a:r>
            <a:r>
              <a:rPr lang="en-US" altLang="zh-TW" dirty="0" err="1"/>
              <a:t>imdbscore</a:t>
            </a:r>
            <a:r>
              <a:rPr lang="en-US" altLang="zh-TW" dirty="0"/>
              <a:t> ~ ., data = </a:t>
            </a:r>
            <a:r>
              <a:rPr lang="en-US" altLang="zh-TW" dirty="0" err="1"/>
              <a:t>svmquantrain</a:t>
            </a:r>
            <a:r>
              <a:rPr lang="en-US" altLang="zh-TW" dirty="0"/>
              <a:t>, ranges = list(cost = 10^(-1:3), </a:t>
            </a:r>
          </a:p>
          <a:p>
            <a:r>
              <a:rPr lang="en-US" altLang="zh-TW" dirty="0"/>
              <a:t>    gamma = c(0.5, 1, 2, 3, 4)), kernel = "radial")</a:t>
            </a:r>
          </a:p>
          <a:p>
            <a:endParaRPr lang="en-US" altLang="zh-TW" dirty="0"/>
          </a:p>
          <a:p>
            <a:r>
              <a:rPr lang="en-US" altLang="zh-TW" dirty="0"/>
              <a:t>Parameters:</a:t>
            </a:r>
          </a:p>
          <a:p>
            <a:r>
              <a:rPr lang="en-US" altLang="zh-TW" dirty="0"/>
              <a:t>   SVM-Type:  eps-regression </a:t>
            </a:r>
          </a:p>
          <a:p>
            <a:r>
              <a:rPr lang="en-US" altLang="zh-TW" dirty="0"/>
              <a:t> SVM-Kernel:  radial </a:t>
            </a:r>
          </a:p>
          <a:p>
            <a:r>
              <a:rPr lang="en-US" altLang="zh-TW" dirty="0"/>
              <a:t>       cost:  1 </a:t>
            </a:r>
          </a:p>
          <a:p>
            <a:r>
              <a:rPr lang="en-US" altLang="zh-TW" dirty="0"/>
              <a:t>      gamma:  0.5 </a:t>
            </a:r>
          </a:p>
          <a:p>
            <a:r>
              <a:rPr lang="en-US" altLang="zh-TW" dirty="0"/>
              <a:t>    epsilon:  0.1 </a:t>
            </a:r>
          </a:p>
          <a:p>
            <a:endParaRPr lang="en-US" altLang="zh-TW" dirty="0"/>
          </a:p>
          <a:p>
            <a:r>
              <a:rPr lang="en-US" altLang="zh-TW" dirty="0"/>
              <a:t>Number of Support Vectors:  </a:t>
            </a:r>
            <a:r>
              <a:rPr lang="en-US" altLang="zh-TW" dirty="0" smtClean="0"/>
              <a:t>3749</a:t>
            </a:r>
            <a:endParaRPr lang="en-US" altLang="zh-TW" dirty="0"/>
          </a:p>
          <a:p>
            <a:r>
              <a:rPr lang="en-US" altLang="zh-TW" dirty="0"/>
              <a:t>&gt; </a:t>
            </a:r>
            <a:r>
              <a:rPr lang="en-US" altLang="zh-TW" dirty="0" err="1"/>
              <a:t>tunedModelY</a:t>
            </a:r>
            <a:r>
              <a:rPr lang="en-US" altLang="zh-TW" dirty="0"/>
              <a:t> &lt;- predict(</a:t>
            </a:r>
            <a:r>
              <a:rPr lang="en-US" altLang="zh-TW" dirty="0" err="1"/>
              <a:t>tunedModel,svmquantest</a:t>
            </a:r>
            <a:r>
              <a:rPr lang="en-US" altLang="zh-TW" dirty="0"/>
              <a:t>) </a:t>
            </a:r>
          </a:p>
          <a:p>
            <a:r>
              <a:rPr lang="en-US" altLang="zh-TW" dirty="0"/>
              <a:t>&gt; error &lt;- </a:t>
            </a:r>
            <a:r>
              <a:rPr lang="en-US" altLang="zh-TW" dirty="0" err="1"/>
              <a:t>testdat$imdbscore</a:t>
            </a:r>
            <a:r>
              <a:rPr lang="en-US" altLang="zh-TW" dirty="0"/>
              <a:t> -(1.103664*tunedModelY+6.428874)</a:t>
            </a:r>
          </a:p>
          <a:p>
            <a:r>
              <a:rPr lang="en-US" altLang="zh-TW" dirty="0"/>
              <a:t>&gt; </a:t>
            </a:r>
            <a:r>
              <a:rPr lang="en-US" altLang="zh-TW" dirty="0" err="1"/>
              <a:t>tunedModelRMSE</a:t>
            </a:r>
            <a:r>
              <a:rPr lang="en-US" altLang="zh-TW" dirty="0"/>
              <a:t> &lt;- </a:t>
            </a:r>
            <a:r>
              <a:rPr lang="en-US" altLang="zh-TW" dirty="0" err="1"/>
              <a:t>rmse</a:t>
            </a:r>
            <a:r>
              <a:rPr lang="en-US" altLang="zh-TW" dirty="0"/>
              <a:t>(error)  </a:t>
            </a:r>
          </a:p>
          <a:p>
            <a:r>
              <a:rPr lang="en-US" altLang="zh-TW" dirty="0"/>
              <a:t>&gt; </a:t>
            </a:r>
            <a:r>
              <a:rPr lang="en-US" altLang="zh-TW" dirty="0" err="1"/>
              <a:t>tunedModelRMSE</a:t>
            </a:r>
            <a:r>
              <a:rPr lang="en-US" altLang="zh-TW" dirty="0"/>
              <a:t> </a:t>
            </a:r>
          </a:p>
          <a:p>
            <a:r>
              <a:rPr lang="en-US" altLang="zh-TW" dirty="0"/>
              <a:t>[1] 1.085449</a:t>
            </a:r>
          </a:p>
          <a:p>
            <a:r>
              <a:rPr lang="en-US" altLang="zh-TW" dirty="0"/>
              <a:t>&gt; </a:t>
            </a:r>
            <a:r>
              <a:rPr lang="en-US" altLang="zh-TW" dirty="0" err="1"/>
              <a:t>cor</a:t>
            </a:r>
            <a:r>
              <a:rPr lang="en-US" altLang="zh-TW" dirty="0"/>
              <a:t>((1.103664*tunedModelY+6.428874) ,</a:t>
            </a:r>
            <a:r>
              <a:rPr lang="en-US" altLang="zh-TW" dirty="0" err="1"/>
              <a:t>testdat$imdbscore</a:t>
            </a:r>
            <a:r>
              <a:rPr lang="en-US" altLang="zh-TW" dirty="0"/>
              <a:t>)</a:t>
            </a:r>
          </a:p>
          <a:p>
            <a:r>
              <a:rPr lang="en-US" altLang="zh-TW" dirty="0"/>
              <a:t>[1] 0.2915374</a:t>
            </a:r>
          </a:p>
        </p:txBody>
      </p:sp>
    </p:spTree>
    <p:extLst>
      <p:ext uri="{BB962C8B-B14F-4D97-AF65-F5344CB8AC3E}">
        <p14:creationId xmlns:p14="http://schemas.microsoft.com/office/powerpoint/2010/main" val="361210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09528" y="107419"/>
            <a:ext cx="4572000" cy="1754326"/>
          </a:xfrm>
          <a:prstGeom prst="rect">
            <a:avLst/>
          </a:prstGeom>
        </p:spPr>
        <p:txBody>
          <a:bodyPr>
            <a:spAutoFit/>
          </a:bodyPr>
          <a:lstStyle/>
          <a:p>
            <a:r>
              <a:rPr lang="en-US" altLang="zh-TW" dirty="0"/>
              <a:t> formula(backwards)</a:t>
            </a:r>
          </a:p>
          <a:p>
            <a:r>
              <a:rPr lang="en-US" altLang="zh-TW" dirty="0"/>
              <a:t>category ~ runtime + </a:t>
            </a:r>
            <a:r>
              <a:rPr lang="en-US" altLang="zh-TW" dirty="0" err="1"/>
              <a:t>faceinposter</a:t>
            </a:r>
            <a:r>
              <a:rPr lang="en-US" altLang="zh-TW" dirty="0"/>
              <a:t> + </a:t>
            </a:r>
            <a:r>
              <a:rPr lang="en-US" altLang="zh-TW" dirty="0" err="1"/>
              <a:t>directorfblikes</a:t>
            </a:r>
            <a:r>
              <a:rPr lang="en-US" altLang="zh-TW" dirty="0"/>
              <a:t> + year + </a:t>
            </a:r>
          </a:p>
          <a:p>
            <a:r>
              <a:rPr lang="en-US" altLang="zh-TW" dirty="0"/>
              <a:t>    </a:t>
            </a:r>
            <a:r>
              <a:rPr lang="en-US" altLang="zh-TW" dirty="0" err="1"/>
              <a:t>contentrating</a:t>
            </a:r>
            <a:r>
              <a:rPr lang="en-US" altLang="zh-TW" dirty="0"/>
              <a:t> + color + language + </a:t>
            </a:r>
            <a:r>
              <a:rPr lang="en-US" altLang="zh-TW" dirty="0" err="1"/>
              <a:t>aspectratio</a:t>
            </a:r>
            <a:r>
              <a:rPr lang="en-US" altLang="zh-TW" dirty="0"/>
              <a:t> + genres + </a:t>
            </a:r>
          </a:p>
          <a:p>
            <a:r>
              <a:rPr lang="en-US" altLang="zh-TW" dirty="0"/>
              <a:t>    month + pc1castfb + pc2castfb + sequel</a:t>
            </a:r>
          </a:p>
        </p:txBody>
      </p:sp>
      <p:sp>
        <p:nvSpPr>
          <p:cNvPr id="7" name="矩形 6"/>
          <p:cNvSpPr/>
          <p:nvPr/>
        </p:nvSpPr>
        <p:spPr>
          <a:xfrm>
            <a:off x="5004048" y="-675456"/>
            <a:ext cx="13753528" cy="20590252"/>
          </a:xfrm>
          <a:prstGeom prst="rect">
            <a:avLst/>
          </a:prstGeom>
        </p:spPr>
        <p:txBody>
          <a:bodyPr wrap="square">
            <a:spAutoFit/>
          </a:bodyPr>
          <a:lstStyle/>
          <a:p>
            <a:r>
              <a:rPr lang="en-US" altLang="zh-TW" dirty="0"/>
              <a:t> summary(backwards)</a:t>
            </a:r>
          </a:p>
          <a:p>
            <a:endParaRPr lang="en-US" altLang="zh-TW" dirty="0"/>
          </a:p>
          <a:p>
            <a:r>
              <a:rPr lang="en-US" altLang="zh-TW" dirty="0"/>
              <a:t>Call:</a:t>
            </a:r>
          </a:p>
          <a:p>
            <a:r>
              <a:rPr lang="en-US" altLang="zh-TW" dirty="0" err="1"/>
              <a:t>glm</a:t>
            </a:r>
            <a:r>
              <a:rPr lang="en-US" altLang="zh-TW" dirty="0"/>
              <a:t>(formula = category ~ runtime + </a:t>
            </a:r>
            <a:r>
              <a:rPr lang="en-US" altLang="zh-TW" dirty="0" err="1"/>
              <a:t>faceinposter</a:t>
            </a:r>
            <a:r>
              <a:rPr lang="en-US" altLang="zh-TW" dirty="0"/>
              <a:t> + </a:t>
            </a:r>
            <a:r>
              <a:rPr lang="en-US" altLang="zh-TW" dirty="0" err="1"/>
              <a:t>directorfblikes</a:t>
            </a:r>
            <a:r>
              <a:rPr lang="en-US" altLang="zh-TW" dirty="0"/>
              <a:t> + </a:t>
            </a:r>
          </a:p>
          <a:p>
            <a:r>
              <a:rPr lang="en-US" altLang="zh-TW" dirty="0"/>
              <a:t>    year + </a:t>
            </a:r>
            <a:r>
              <a:rPr lang="en-US" altLang="zh-TW" dirty="0" err="1"/>
              <a:t>contentrating</a:t>
            </a:r>
            <a:r>
              <a:rPr lang="en-US" altLang="zh-TW" dirty="0"/>
              <a:t> + color + language + </a:t>
            </a:r>
            <a:r>
              <a:rPr lang="en-US" altLang="zh-TW" dirty="0" err="1"/>
              <a:t>aspectratio</a:t>
            </a:r>
            <a:r>
              <a:rPr lang="en-US" altLang="zh-TW" dirty="0"/>
              <a:t> + genres + </a:t>
            </a:r>
          </a:p>
          <a:p>
            <a:r>
              <a:rPr lang="en-US" altLang="zh-TW" dirty="0"/>
              <a:t>    month + pc1castfb + pc2castfb + sequel, family = binomial(link = logit), </a:t>
            </a:r>
          </a:p>
          <a:p>
            <a:r>
              <a:rPr lang="en-US" altLang="zh-TW" dirty="0"/>
              <a:t>    data = train2)</a:t>
            </a:r>
          </a:p>
          <a:p>
            <a:endParaRPr lang="en-US" altLang="zh-TW" dirty="0"/>
          </a:p>
          <a:p>
            <a:r>
              <a:rPr lang="en-US" altLang="zh-TW" dirty="0"/>
              <a:t>Deviance Residuals: </a:t>
            </a:r>
          </a:p>
          <a:p>
            <a:r>
              <a:rPr lang="en-US" altLang="zh-TW" dirty="0"/>
              <a:t>    Min       1Q   Median       3Q      Max  </a:t>
            </a:r>
          </a:p>
          <a:p>
            <a:r>
              <a:rPr lang="en-US" altLang="zh-TW" dirty="0"/>
              <a:t>-3.1756  -0.9196   0.0517   0.9803   2.3360  </a:t>
            </a:r>
          </a:p>
          <a:p>
            <a:endParaRPr lang="en-US" altLang="zh-TW" dirty="0"/>
          </a:p>
          <a:p>
            <a:r>
              <a:rPr lang="en-US" altLang="zh-TW" dirty="0"/>
              <a:t>Coefficients:</a:t>
            </a:r>
          </a:p>
          <a:p>
            <a:r>
              <a:rPr lang="en-US" altLang="zh-TW" dirty="0"/>
              <a:t>                      Estimate  Std. Error z value             </a:t>
            </a:r>
            <a:r>
              <a:rPr lang="en-US" altLang="zh-TW" dirty="0" err="1"/>
              <a:t>Pr</a:t>
            </a:r>
            <a:r>
              <a:rPr lang="en-US" altLang="zh-TW" dirty="0"/>
              <a:t>(&gt;|z|)    </a:t>
            </a:r>
          </a:p>
          <a:p>
            <a:r>
              <a:rPr lang="en-US" altLang="zh-TW" dirty="0"/>
              <a:t>(Intercept)        45.21036864  7.42779467   6.087        0.00000000115 ***</a:t>
            </a:r>
          </a:p>
          <a:p>
            <a:r>
              <a:rPr lang="en-US" altLang="zh-TW" dirty="0"/>
              <a:t>runtime             0.03176979  0.00238600  13.315 &lt; 0.0000000000000002 ***</a:t>
            </a:r>
          </a:p>
          <a:p>
            <a:r>
              <a:rPr lang="en-US" altLang="zh-TW" dirty="0" err="1"/>
              <a:t>faceinposter</a:t>
            </a:r>
            <a:r>
              <a:rPr lang="en-US" altLang="zh-TW" dirty="0"/>
              <a:t>       -0.06113516  0.01921383  -3.182              0.00146 ** </a:t>
            </a:r>
          </a:p>
          <a:p>
            <a:r>
              <a:rPr lang="en-US" altLang="zh-TW" dirty="0" err="1"/>
              <a:t>directorfblikes</a:t>
            </a:r>
            <a:r>
              <a:rPr lang="en-US" altLang="zh-TW" dirty="0"/>
              <a:t>     0.00008918  0.00001763   5.060        0.00000041949 ***</a:t>
            </a:r>
          </a:p>
          <a:p>
            <a:r>
              <a:rPr lang="en-US" altLang="zh-TW" dirty="0"/>
              <a:t>year               -0.02293025  0.00370088  -6.196        0.00000000058 ***</a:t>
            </a:r>
          </a:p>
          <a:p>
            <a:r>
              <a:rPr lang="en-US" altLang="zh-TW" dirty="0" err="1"/>
              <a:t>contentratingG</a:t>
            </a:r>
            <a:r>
              <a:rPr lang="en-US" altLang="zh-TW" dirty="0"/>
              <a:t>     -0.10895759  0.30055964  -0.363              0.71697    </a:t>
            </a:r>
          </a:p>
          <a:p>
            <a:r>
              <a:rPr lang="en-US" altLang="zh-TW" dirty="0" err="1"/>
              <a:t>contentratingPG</a:t>
            </a:r>
            <a:r>
              <a:rPr lang="en-US" altLang="zh-TW" dirty="0"/>
              <a:t>    -0.47703022  0.19755016  -2.415              0.01575 *  </a:t>
            </a:r>
          </a:p>
          <a:p>
            <a:r>
              <a:rPr lang="en-US" altLang="zh-TW" dirty="0"/>
              <a:t>contentratingPG-13 -0.52397435  0.18975573  -2.761              0.00576 ** </a:t>
            </a:r>
          </a:p>
          <a:p>
            <a:r>
              <a:rPr lang="en-US" altLang="zh-TW" dirty="0" err="1"/>
              <a:t>contentratingR</a:t>
            </a:r>
            <a:r>
              <a:rPr lang="en-US" altLang="zh-TW" dirty="0"/>
              <a:t>      0.00444204  0.18164388   0.024              0.98049    </a:t>
            </a:r>
          </a:p>
          <a:p>
            <a:r>
              <a:rPr lang="en-US" altLang="zh-TW" dirty="0"/>
              <a:t>contentratingNC-17 -0.05655961  0.91586402  -0.062              0.95076    </a:t>
            </a:r>
          </a:p>
          <a:p>
            <a:r>
              <a:rPr lang="en-US" altLang="zh-TW" dirty="0" err="1"/>
              <a:t>colorColor</a:t>
            </a:r>
            <a:r>
              <a:rPr lang="en-US" altLang="zh-TW" dirty="0"/>
              <a:t>         -0.68643875  0.22658755  -3.029              0.00245 ** </a:t>
            </a:r>
          </a:p>
          <a:p>
            <a:r>
              <a:rPr lang="en-US" altLang="zh-TW" dirty="0" err="1"/>
              <a:t>languageEnglish</a:t>
            </a:r>
            <a:r>
              <a:rPr lang="en-US" altLang="zh-TW" dirty="0"/>
              <a:t>    -1.49690385  0.31214184  -4.796        0.00000162198 ***</a:t>
            </a:r>
          </a:p>
          <a:p>
            <a:r>
              <a:rPr lang="en-US" altLang="zh-TW" dirty="0" err="1"/>
              <a:t>languageFrench</a:t>
            </a:r>
            <a:r>
              <a:rPr lang="en-US" altLang="zh-TW" dirty="0"/>
              <a:t>     -0.04952861  0.48393877  -0.102              0.91848    </a:t>
            </a:r>
          </a:p>
          <a:p>
            <a:r>
              <a:rPr lang="en-US" altLang="zh-TW" dirty="0" err="1"/>
              <a:t>languageGerman</a:t>
            </a:r>
            <a:r>
              <a:rPr lang="en-US" altLang="zh-TW" dirty="0"/>
              <a:t>     -1.26874756  0.76208737  -1.665              0.09595 .  </a:t>
            </a:r>
          </a:p>
          <a:p>
            <a:r>
              <a:rPr lang="en-US" altLang="zh-TW" dirty="0" err="1"/>
              <a:t>languageItalian</a:t>
            </a:r>
            <a:r>
              <a:rPr lang="en-US" altLang="zh-TW" dirty="0"/>
              <a:t>    -0.47404191  0.93730675  -0.506              0.61303    </a:t>
            </a:r>
          </a:p>
          <a:p>
            <a:r>
              <a:rPr lang="en-US" altLang="zh-TW" dirty="0" err="1"/>
              <a:t>languageSpanish</a:t>
            </a:r>
            <a:r>
              <a:rPr lang="en-US" altLang="zh-TW" dirty="0"/>
              <a:t>     0.06703018  0.61131652   0.110              0.91269    </a:t>
            </a:r>
          </a:p>
          <a:p>
            <a:r>
              <a:rPr lang="en-US" altLang="zh-TW" dirty="0" err="1"/>
              <a:t>languageMandarin</a:t>
            </a:r>
            <a:r>
              <a:rPr lang="en-US" altLang="zh-TW" dirty="0"/>
              <a:t>   -0.21440695  0.64739774  -0.331              0.74051    </a:t>
            </a:r>
          </a:p>
          <a:p>
            <a:r>
              <a:rPr lang="en-US" altLang="zh-TW" dirty="0" err="1"/>
              <a:t>languageHindi</a:t>
            </a:r>
            <a:r>
              <a:rPr lang="en-US" altLang="zh-TW" dirty="0"/>
              <a:t>      -1.53064514  0.55781864  -2.744              0.00607 ** </a:t>
            </a:r>
          </a:p>
          <a:p>
            <a:r>
              <a:rPr lang="en-US" altLang="zh-TW" dirty="0"/>
              <a:t>aspectratio1.85    -0.16051191  0.15490133  -1.036              0.30010    </a:t>
            </a:r>
          </a:p>
          <a:p>
            <a:r>
              <a:rPr lang="en-US" altLang="zh-TW" dirty="0"/>
              <a:t>aspectratio2.35    -0.31290113  0.15829420  -1.977              0.04807 *  </a:t>
            </a:r>
          </a:p>
          <a:p>
            <a:r>
              <a:rPr lang="en-US" altLang="zh-TW" dirty="0" err="1"/>
              <a:t>genresAction</a:t>
            </a:r>
            <a:r>
              <a:rPr lang="en-US" altLang="zh-TW" dirty="0"/>
              <a:t>       -1.39261357  0.93401448  -1.491              0.13596    </a:t>
            </a:r>
          </a:p>
          <a:p>
            <a:r>
              <a:rPr lang="en-US" altLang="zh-TW" dirty="0" err="1"/>
              <a:t>genresAdventure</a:t>
            </a:r>
            <a:r>
              <a:rPr lang="en-US" altLang="zh-TW" dirty="0"/>
              <a:t>    -0.42253231  0.94050584  -0.449              0.65324    </a:t>
            </a:r>
          </a:p>
          <a:p>
            <a:r>
              <a:rPr lang="en-US" altLang="zh-TW" dirty="0" err="1"/>
              <a:t>genresAnimation</a:t>
            </a:r>
            <a:r>
              <a:rPr lang="en-US" altLang="zh-TW" dirty="0"/>
              <a:t>     0.46250277  0.99303692   0.466              0.64140    </a:t>
            </a:r>
          </a:p>
          <a:p>
            <a:r>
              <a:rPr lang="en-US" altLang="zh-TW" dirty="0" err="1"/>
              <a:t>genresBiography</a:t>
            </a:r>
            <a:r>
              <a:rPr lang="en-US" altLang="zh-TW" dirty="0"/>
              <a:t>     0.58270929  0.95345768   0.611              0.54110    </a:t>
            </a:r>
          </a:p>
          <a:p>
            <a:r>
              <a:rPr lang="en-US" altLang="zh-TW" dirty="0" err="1"/>
              <a:t>genresComedy</a:t>
            </a:r>
            <a:r>
              <a:rPr lang="en-US" altLang="zh-TW" dirty="0"/>
              <a:t>       -1.08034912  0.93303006  -1.158              0.24691    </a:t>
            </a:r>
          </a:p>
          <a:p>
            <a:r>
              <a:rPr lang="en-US" altLang="zh-TW" dirty="0" err="1"/>
              <a:t>genresCrime</a:t>
            </a:r>
            <a:r>
              <a:rPr lang="en-US" altLang="zh-TW" dirty="0"/>
              <a:t>        -0.62063346  0.94122472  -0.659              0.50965    </a:t>
            </a:r>
          </a:p>
          <a:p>
            <a:r>
              <a:rPr lang="en-US" altLang="zh-TW" dirty="0" err="1"/>
              <a:t>genresDocumentary</a:t>
            </a:r>
            <a:r>
              <a:rPr lang="en-US" altLang="zh-TW" dirty="0"/>
              <a:t>   1.68674573  1.00611338   1.676              0.09364 .  </a:t>
            </a:r>
          </a:p>
          <a:p>
            <a:r>
              <a:rPr lang="en-US" altLang="zh-TW" dirty="0" err="1"/>
              <a:t>genresDrama</a:t>
            </a:r>
            <a:r>
              <a:rPr lang="en-US" altLang="zh-TW" dirty="0"/>
              <a:t>        -0.40193275  0.93475727  -0.430              0.66721    </a:t>
            </a:r>
          </a:p>
          <a:p>
            <a:r>
              <a:rPr lang="en-US" altLang="zh-TW" dirty="0" err="1"/>
              <a:t>genresFamily</a:t>
            </a:r>
            <a:r>
              <a:rPr lang="en-US" altLang="zh-TW" dirty="0"/>
              <a:t>       -1.38597316  1.34931794  -1.027              0.30434    </a:t>
            </a:r>
          </a:p>
          <a:p>
            <a:r>
              <a:rPr lang="en-US" altLang="zh-TW" dirty="0" err="1"/>
              <a:t>genresFantasy</a:t>
            </a:r>
            <a:r>
              <a:rPr lang="en-US" altLang="zh-TW" dirty="0"/>
              <a:t>      -0.62577703  0.98804569  -0.633              0.52651    </a:t>
            </a:r>
          </a:p>
          <a:p>
            <a:r>
              <a:rPr lang="en-US" altLang="zh-TW" dirty="0" err="1"/>
              <a:t>genresHorror</a:t>
            </a:r>
            <a:r>
              <a:rPr lang="en-US" altLang="zh-TW" dirty="0"/>
              <a:t>       -2.04854966  0.95092069  -2.154              0.03122 *  </a:t>
            </a:r>
          </a:p>
          <a:p>
            <a:r>
              <a:rPr lang="en-US" altLang="zh-TW" dirty="0" err="1"/>
              <a:t>genresMystery</a:t>
            </a:r>
            <a:r>
              <a:rPr lang="en-US" altLang="zh-TW" dirty="0"/>
              <a:t>       0.02113511  1.03502779   0.020              0.98371    </a:t>
            </a:r>
          </a:p>
          <a:p>
            <a:r>
              <a:rPr lang="en-US" altLang="zh-TW" dirty="0" err="1"/>
              <a:t>genresSci</a:t>
            </a:r>
            <a:r>
              <a:rPr lang="en-US" altLang="zh-TW" dirty="0"/>
              <a:t>-Fi       -1.21160076  1.15078648  -1.053              0.29241    </a:t>
            </a:r>
          </a:p>
          <a:p>
            <a:r>
              <a:rPr lang="en-US" altLang="zh-TW" dirty="0" err="1"/>
              <a:t>genresThriller</a:t>
            </a:r>
            <a:r>
              <a:rPr lang="en-US" altLang="zh-TW" dirty="0"/>
              <a:t>     -2.50207310  1.17912639  -2.122              0.03384 *  </a:t>
            </a:r>
          </a:p>
          <a:p>
            <a:r>
              <a:rPr lang="en-US" altLang="zh-TW" dirty="0" err="1"/>
              <a:t>genresWestern</a:t>
            </a:r>
            <a:r>
              <a:rPr lang="en-US" altLang="zh-TW" dirty="0"/>
              <a:t>      -1.00282390  1.19667437  -0.838              0.40203    </a:t>
            </a:r>
          </a:p>
          <a:p>
            <a:r>
              <a:rPr lang="en-US" altLang="zh-TW" dirty="0" err="1"/>
              <a:t>monthFeb</a:t>
            </a:r>
            <a:r>
              <a:rPr lang="en-US" altLang="zh-TW" dirty="0"/>
              <a:t>           -0.30358108  0.18782001  -1.616              0.10602    </a:t>
            </a:r>
          </a:p>
          <a:p>
            <a:r>
              <a:rPr lang="en-US" altLang="zh-TW" dirty="0" err="1"/>
              <a:t>monthMar</a:t>
            </a:r>
            <a:r>
              <a:rPr lang="en-US" altLang="zh-TW" dirty="0"/>
              <a:t>           -0.10465525  0.18003320  -0.581              0.56103    </a:t>
            </a:r>
          </a:p>
          <a:p>
            <a:r>
              <a:rPr lang="en-US" altLang="zh-TW" dirty="0" err="1"/>
              <a:t>monthApr</a:t>
            </a:r>
            <a:r>
              <a:rPr lang="en-US" altLang="zh-TW" dirty="0"/>
              <a:t>            0.02411581  0.18051417   0.134              0.89372    </a:t>
            </a:r>
          </a:p>
          <a:p>
            <a:r>
              <a:rPr lang="en-US" altLang="zh-TW" dirty="0" err="1"/>
              <a:t>monthMay</a:t>
            </a:r>
            <a:r>
              <a:rPr lang="en-US" altLang="zh-TW" dirty="0"/>
              <a:t>            0.10716062  0.18170462   0.590              0.55536    </a:t>
            </a:r>
          </a:p>
          <a:p>
            <a:r>
              <a:rPr lang="en-US" altLang="zh-TW" dirty="0" err="1"/>
              <a:t>monthJun</a:t>
            </a:r>
            <a:r>
              <a:rPr lang="en-US" altLang="zh-TW" dirty="0"/>
              <a:t>            0.21649370  0.17966559   1.205              0.22821    </a:t>
            </a:r>
          </a:p>
          <a:p>
            <a:r>
              <a:rPr lang="en-US" altLang="zh-TW" dirty="0" err="1"/>
              <a:t>monthJul</a:t>
            </a:r>
            <a:r>
              <a:rPr lang="en-US" altLang="zh-TW" dirty="0"/>
              <a:t>            0.25278159  0.18184127   1.390              0.16449    </a:t>
            </a:r>
          </a:p>
          <a:p>
            <a:r>
              <a:rPr lang="en-US" altLang="zh-TW" dirty="0" err="1"/>
              <a:t>monthAug</a:t>
            </a:r>
            <a:r>
              <a:rPr lang="en-US" altLang="zh-TW" dirty="0"/>
              <a:t>           -0.26815625  0.17901027  -1.498              0.13413    </a:t>
            </a:r>
          </a:p>
          <a:p>
            <a:r>
              <a:rPr lang="en-US" altLang="zh-TW" dirty="0" err="1"/>
              <a:t>monthSep</a:t>
            </a:r>
            <a:r>
              <a:rPr lang="en-US" altLang="zh-TW" dirty="0"/>
              <a:t>            0.30812634  0.16208665   1.901              0.05730 .  </a:t>
            </a:r>
          </a:p>
          <a:p>
            <a:r>
              <a:rPr lang="en-US" altLang="zh-TW" dirty="0" err="1"/>
              <a:t>monthOct</a:t>
            </a:r>
            <a:r>
              <a:rPr lang="en-US" altLang="zh-TW" dirty="0"/>
              <a:t>            0.29218314  0.17292788   1.690              0.09110 .  </a:t>
            </a:r>
          </a:p>
          <a:p>
            <a:r>
              <a:rPr lang="en-US" altLang="zh-TW" dirty="0" err="1"/>
              <a:t>monthNov</a:t>
            </a:r>
            <a:r>
              <a:rPr lang="en-US" altLang="zh-TW" dirty="0"/>
              <a:t>            0.33700954  0.18881067   1.785              0.07428 .  </a:t>
            </a:r>
          </a:p>
          <a:p>
            <a:r>
              <a:rPr lang="en-US" altLang="zh-TW" dirty="0" err="1"/>
              <a:t>monthDec</a:t>
            </a:r>
            <a:r>
              <a:rPr lang="en-US" altLang="zh-TW" dirty="0"/>
              <a:t>            0.11996303  0.17877096   0.671              0.50219    </a:t>
            </a:r>
          </a:p>
          <a:p>
            <a:r>
              <a:rPr lang="en-US" altLang="zh-TW" dirty="0"/>
              <a:t>pc1castfb           0.01147165  0.00265793   4.316        0.00001588704 ***</a:t>
            </a:r>
          </a:p>
          <a:p>
            <a:r>
              <a:rPr lang="en-US" altLang="zh-TW" dirty="0"/>
              <a:t>pc2castfb          -0.00635294  0.00444013  -1.431              0.15249    </a:t>
            </a:r>
          </a:p>
          <a:p>
            <a:r>
              <a:rPr lang="en-US" altLang="zh-TW" dirty="0" err="1"/>
              <a:t>sequel.L</a:t>
            </a:r>
            <a:r>
              <a:rPr lang="en-US" altLang="zh-TW" dirty="0"/>
              <a:t>           -0.70155833  0.35686212  -1.966              0.04931 *  </a:t>
            </a:r>
          </a:p>
          <a:p>
            <a:r>
              <a:rPr lang="en-US" altLang="zh-TW" dirty="0" err="1"/>
              <a:t>sequel.Q</a:t>
            </a:r>
            <a:r>
              <a:rPr lang="en-US" altLang="zh-TW" dirty="0"/>
              <a:t>            0.16794388  0.32850262   0.511              0.60918    </a:t>
            </a:r>
          </a:p>
          <a:p>
            <a:r>
              <a:rPr lang="en-US" altLang="zh-TW" dirty="0"/>
              <a:t>---</a:t>
            </a:r>
          </a:p>
          <a:p>
            <a:r>
              <a:rPr lang="en-US" altLang="zh-TW" dirty="0" err="1"/>
              <a:t>Signif</a:t>
            </a:r>
            <a:r>
              <a:rPr lang="en-US" altLang="zh-TW" dirty="0"/>
              <a:t>. codes:  0 ‘***’ 0.001 ‘**’ 0.01 ‘*’ 0.05 ‘.’ 0.1 ‘ ’ 1</a:t>
            </a:r>
          </a:p>
          <a:p>
            <a:endParaRPr lang="en-US" altLang="zh-TW" dirty="0"/>
          </a:p>
          <a:p>
            <a:r>
              <a:rPr lang="en-US" altLang="zh-TW" dirty="0"/>
              <a:t>(Dispersion parameter for binomial family taken to be 1)</a:t>
            </a:r>
          </a:p>
          <a:p>
            <a:endParaRPr lang="en-US" altLang="zh-TW" dirty="0"/>
          </a:p>
          <a:p>
            <a:r>
              <a:rPr lang="en-US" altLang="zh-TW" dirty="0"/>
              <a:t>    Null deviance: 5699.0  on 4110  degrees of freedom</a:t>
            </a:r>
          </a:p>
          <a:p>
            <a:r>
              <a:rPr lang="en-US" altLang="zh-TW" dirty="0"/>
              <a:t>Residual deviance: 4625.5  on 4061  degrees of freedom</a:t>
            </a:r>
          </a:p>
          <a:p>
            <a:r>
              <a:rPr lang="en-US" altLang="zh-TW" dirty="0"/>
              <a:t>AIC: 4725.5</a:t>
            </a:r>
          </a:p>
          <a:p>
            <a:endParaRPr lang="en-US" altLang="zh-TW" dirty="0"/>
          </a:p>
          <a:p>
            <a:r>
              <a:rPr lang="en-US" altLang="zh-TW" dirty="0"/>
              <a:t>Number of Fisher Scoring iterations: 5</a:t>
            </a:r>
          </a:p>
        </p:txBody>
      </p:sp>
      <p:sp>
        <p:nvSpPr>
          <p:cNvPr id="9" name="矩形 8"/>
          <p:cNvSpPr/>
          <p:nvPr/>
        </p:nvSpPr>
        <p:spPr>
          <a:xfrm>
            <a:off x="-1260648" y="6946383"/>
            <a:ext cx="7200800" cy="10064294"/>
          </a:xfrm>
          <a:prstGeom prst="rect">
            <a:avLst/>
          </a:prstGeom>
        </p:spPr>
        <p:txBody>
          <a:bodyPr wrap="square">
            <a:spAutoFit/>
          </a:bodyPr>
          <a:lstStyle/>
          <a:p>
            <a:r>
              <a:rPr lang="en-US" altLang="zh-TW" dirty="0"/>
              <a:t> round(</a:t>
            </a:r>
            <a:r>
              <a:rPr lang="en-US" altLang="zh-TW" dirty="0" err="1"/>
              <a:t>exp</a:t>
            </a:r>
            <a:r>
              <a:rPr lang="en-US" altLang="zh-TW" dirty="0"/>
              <a:t>(</a:t>
            </a:r>
            <a:r>
              <a:rPr lang="en-US" altLang="zh-TW" dirty="0" err="1"/>
              <a:t>coef</a:t>
            </a:r>
            <a:r>
              <a:rPr lang="en-US" altLang="zh-TW" dirty="0"/>
              <a:t>(backwards)),3)</a:t>
            </a:r>
          </a:p>
          <a:p>
            <a:r>
              <a:rPr lang="en-US" altLang="zh-TW" dirty="0"/>
              <a:t>             (Intercept)                  runtime             </a:t>
            </a:r>
            <a:r>
              <a:rPr lang="en-US" altLang="zh-TW" dirty="0" err="1"/>
              <a:t>faceinposter</a:t>
            </a:r>
            <a:r>
              <a:rPr lang="en-US" altLang="zh-TW" dirty="0"/>
              <a:t> </a:t>
            </a:r>
          </a:p>
          <a:p>
            <a:r>
              <a:rPr lang="en-US" altLang="zh-TW" dirty="0"/>
              <a:t>43113534282556915712.000                    1.032                    0.941 </a:t>
            </a:r>
          </a:p>
          <a:p>
            <a:r>
              <a:rPr lang="en-US" altLang="zh-TW" dirty="0"/>
              <a:t>         </a:t>
            </a:r>
            <a:r>
              <a:rPr lang="en-US" altLang="zh-TW" dirty="0" err="1"/>
              <a:t>directorfblikes</a:t>
            </a:r>
            <a:r>
              <a:rPr lang="en-US" altLang="zh-TW" dirty="0"/>
              <a:t>                     year           </a:t>
            </a:r>
            <a:r>
              <a:rPr lang="en-US" altLang="zh-TW" dirty="0" err="1"/>
              <a:t>contentratingG</a:t>
            </a:r>
            <a:r>
              <a:rPr lang="en-US" altLang="zh-TW" dirty="0"/>
              <a:t> </a:t>
            </a:r>
          </a:p>
          <a:p>
            <a:r>
              <a:rPr lang="en-US" altLang="zh-TW" dirty="0"/>
              <a:t>                   1.000                    0.977                    0.897 </a:t>
            </a:r>
          </a:p>
          <a:p>
            <a:r>
              <a:rPr lang="en-US" altLang="zh-TW" dirty="0"/>
              <a:t>         </a:t>
            </a:r>
            <a:r>
              <a:rPr lang="en-US" altLang="zh-TW" dirty="0" err="1"/>
              <a:t>contentratingPG</a:t>
            </a:r>
            <a:r>
              <a:rPr lang="en-US" altLang="zh-TW" dirty="0"/>
              <a:t>       contentratingPG-13           </a:t>
            </a:r>
            <a:r>
              <a:rPr lang="en-US" altLang="zh-TW" dirty="0" err="1"/>
              <a:t>contentratingR</a:t>
            </a:r>
            <a:r>
              <a:rPr lang="en-US" altLang="zh-TW" dirty="0"/>
              <a:t> </a:t>
            </a:r>
          </a:p>
          <a:p>
            <a:r>
              <a:rPr lang="en-US" altLang="zh-TW" dirty="0"/>
              <a:t>                   0.621                    0.592                    1.004 </a:t>
            </a:r>
          </a:p>
          <a:p>
            <a:r>
              <a:rPr lang="en-US" altLang="zh-TW" dirty="0"/>
              <a:t>      contentratingNC-17               </a:t>
            </a:r>
            <a:r>
              <a:rPr lang="en-US" altLang="zh-TW" dirty="0" err="1"/>
              <a:t>colorColor</a:t>
            </a:r>
            <a:r>
              <a:rPr lang="en-US" altLang="zh-TW" dirty="0"/>
              <a:t>          </a:t>
            </a:r>
            <a:r>
              <a:rPr lang="en-US" altLang="zh-TW" dirty="0" err="1"/>
              <a:t>languageEnglish</a:t>
            </a:r>
            <a:r>
              <a:rPr lang="en-US" altLang="zh-TW" dirty="0"/>
              <a:t> </a:t>
            </a:r>
          </a:p>
          <a:p>
            <a:r>
              <a:rPr lang="en-US" altLang="zh-TW" dirty="0"/>
              <a:t>                   0.945                    0.503                    0.224 </a:t>
            </a:r>
          </a:p>
          <a:p>
            <a:r>
              <a:rPr lang="en-US" altLang="zh-TW" dirty="0"/>
              <a:t>          </a:t>
            </a:r>
            <a:r>
              <a:rPr lang="en-US" altLang="zh-TW" dirty="0" err="1"/>
              <a:t>languageFrench</a:t>
            </a:r>
            <a:r>
              <a:rPr lang="en-US" altLang="zh-TW" dirty="0"/>
              <a:t>           </a:t>
            </a:r>
            <a:r>
              <a:rPr lang="en-US" altLang="zh-TW" dirty="0" err="1"/>
              <a:t>languageGerman</a:t>
            </a:r>
            <a:r>
              <a:rPr lang="en-US" altLang="zh-TW" dirty="0"/>
              <a:t>          </a:t>
            </a:r>
            <a:r>
              <a:rPr lang="en-US" altLang="zh-TW" dirty="0" err="1"/>
              <a:t>languageItalian</a:t>
            </a:r>
            <a:r>
              <a:rPr lang="en-US" altLang="zh-TW" dirty="0"/>
              <a:t> </a:t>
            </a:r>
          </a:p>
          <a:p>
            <a:r>
              <a:rPr lang="en-US" altLang="zh-TW" dirty="0"/>
              <a:t>                   0.952                    0.281                    0.622 </a:t>
            </a:r>
          </a:p>
          <a:p>
            <a:r>
              <a:rPr lang="en-US" altLang="zh-TW" dirty="0"/>
              <a:t>         </a:t>
            </a:r>
            <a:r>
              <a:rPr lang="en-US" altLang="zh-TW" dirty="0" err="1"/>
              <a:t>languageSpanish</a:t>
            </a:r>
            <a:r>
              <a:rPr lang="en-US" altLang="zh-TW" dirty="0"/>
              <a:t>         </a:t>
            </a:r>
            <a:r>
              <a:rPr lang="en-US" altLang="zh-TW" dirty="0" err="1"/>
              <a:t>languageMandarin</a:t>
            </a:r>
            <a:r>
              <a:rPr lang="en-US" altLang="zh-TW" dirty="0"/>
              <a:t>            </a:t>
            </a:r>
            <a:r>
              <a:rPr lang="en-US" altLang="zh-TW" dirty="0" err="1"/>
              <a:t>languageHindi</a:t>
            </a:r>
            <a:r>
              <a:rPr lang="en-US" altLang="zh-TW" dirty="0"/>
              <a:t> </a:t>
            </a:r>
          </a:p>
          <a:p>
            <a:r>
              <a:rPr lang="en-US" altLang="zh-TW" dirty="0"/>
              <a:t>                   1.069                    0.807                    0.216 </a:t>
            </a:r>
          </a:p>
          <a:p>
            <a:r>
              <a:rPr lang="en-US" altLang="zh-TW" dirty="0"/>
              <a:t>         aspectratio1.85          aspectratio2.35             </a:t>
            </a:r>
            <a:r>
              <a:rPr lang="en-US" altLang="zh-TW" dirty="0" err="1"/>
              <a:t>genresAction</a:t>
            </a:r>
            <a:r>
              <a:rPr lang="en-US" altLang="zh-TW" dirty="0"/>
              <a:t> </a:t>
            </a:r>
          </a:p>
          <a:p>
            <a:r>
              <a:rPr lang="en-US" altLang="zh-TW" dirty="0"/>
              <a:t>                   0.852                    0.731                    0.248 </a:t>
            </a:r>
          </a:p>
          <a:p>
            <a:r>
              <a:rPr lang="en-US" altLang="zh-TW" dirty="0"/>
              <a:t>         </a:t>
            </a:r>
            <a:r>
              <a:rPr lang="en-US" altLang="zh-TW" dirty="0" err="1"/>
              <a:t>genresAdventure</a:t>
            </a:r>
            <a:r>
              <a:rPr lang="en-US" altLang="zh-TW" dirty="0"/>
              <a:t>          </a:t>
            </a:r>
            <a:r>
              <a:rPr lang="en-US" altLang="zh-TW" dirty="0" err="1"/>
              <a:t>genresAnimation</a:t>
            </a:r>
            <a:r>
              <a:rPr lang="en-US" altLang="zh-TW" dirty="0"/>
              <a:t>          </a:t>
            </a:r>
            <a:r>
              <a:rPr lang="en-US" altLang="zh-TW" dirty="0" err="1"/>
              <a:t>genresBiography</a:t>
            </a:r>
            <a:r>
              <a:rPr lang="en-US" altLang="zh-TW" dirty="0"/>
              <a:t> </a:t>
            </a:r>
          </a:p>
          <a:p>
            <a:r>
              <a:rPr lang="en-US" altLang="zh-TW" dirty="0"/>
              <a:t>                   0.655                    1.588                    1.791 </a:t>
            </a:r>
          </a:p>
          <a:p>
            <a:r>
              <a:rPr lang="en-US" altLang="zh-TW" dirty="0"/>
              <a:t>            </a:t>
            </a:r>
            <a:r>
              <a:rPr lang="en-US" altLang="zh-TW" dirty="0" err="1"/>
              <a:t>genresComedy</a:t>
            </a:r>
            <a:r>
              <a:rPr lang="en-US" altLang="zh-TW" dirty="0"/>
              <a:t>              </a:t>
            </a:r>
            <a:r>
              <a:rPr lang="en-US" altLang="zh-TW" dirty="0" err="1"/>
              <a:t>genresCrime</a:t>
            </a:r>
            <a:r>
              <a:rPr lang="en-US" altLang="zh-TW" dirty="0"/>
              <a:t>        </a:t>
            </a:r>
            <a:r>
              <a:rPr lang="en-US" altLang="zh-TW" dirty="0" err="1"/>
              <a:t>genresDocumentary</a:t>
            </a:r>
            <a:r>
              <a:rPr lang="en-US" altLang="zh-TW" dirty="0"/>
              <a:t> </a:t>
            </a:r>
          </a:p>
          <a:p>
            <a:r>
              <a:rPr lang="en-US" altLang="zh-TW" dirty="0"/>
              <a:t>                   0.339                    0.538                    5.402 </a:t>
            </a:r>
          </a:p>
          <a:p>
            <a:r>
              <a:rPr lang="en-US" altLang="zh-TW" dirty="0"/>
              <a:t>             </a:t>
            </a:r>
            <a:r>
              <a:rPr lang="en-US" altLang="zh-TW" dirty="0" err="1"/>
              <a:t>genresDrama</a:t>
            </a:r>
            <a:r>
              <a:rPr lang="en-US" altLang="zh-TW" dirty="0"/>
              <a:t>             </a:t>
            </a:r>
            <a:r>
              <a:rPr lang="en-US" altLang="zh-TW" dirty="0" err="1"/>
              <a:t>genresFamily</a:t>
            </a:r>
            <a:r>
              <a:rPr lang="en-US" altLang="zh-TW" dirty="0"/>
              <a:t>            </a:t>
            </a:r>
            <a:r>
              <a:rPr lang="en-US" altLang="zh-TW" dirty="0" err="1"/>
              <a:t>genresFantasy</a:t>
            </a:r>
            <a:r>
              <a:rPr lang="en-US" altLang="zh-TW" dirty="0"/>
              <a:t> </a:t>
            </a:r>
          </a:p>
          <a:p>
            <a:r>
              <a:rPr lang="en-US" altLang="zh-TW" dirty="0"/>
              <a:t>                   0.669                    0.250                    0.535 </a:t>
            </a:r>
          </a:p>
          <a:p>
            <a:r>
              <a:rPr lang="en-US" altLang="zh-TW" dirty="0"/>
              <a:t>            </a:t>
            </a:r>
            <a:r>
              <a:rPr lang="en-US" altLang="zh-TW" dirty="0" err="1"/>
              <a:t>genresHorror</a:t>
            </a:r>
            <a:r>
              <a:rPr lang="en-US" altLang="zh-TW" dirty="0"/>
              <a:t>            </a:t>
            </a:r>
            <a:r>
              <a:rPr lang="en-US" altLang="zh-TW" dirty="0" err="1"/>
              <a:t>genresMystery</a:t>
            </a:r>
            <a:r>
              <a:rPr lang="en-US" altLang="zh-TW" dirty="0"/>
              <a:t>             </a:t>
            </a:r>
            <a:r>
              <a:rPr lang="en-US" altLang="zh-TW" dirty="0" err="1"/>
              <a:t>genresSci</a:t>
            </a:r>
            <a:r>
              <a:rPr lang="en-US" altLang="zh-TW" dirty="0"/>
              <a:t>-Fi </a:t>
            </a:r>
          </a:p>
          <a:p>
            <a:r>
              <a:rPr lang="en-US" altLang="zh-TW" dirty="0"/>
              <a:t>                   0.129                    1.021                    0.298 </a:t>
            </a:r>
          </a:p>
          <a:p>
            <a:r>
              <a:rPr lang="en-US" altLang="zh-TW" dirty="0"/>
              <a:t>          </a:t>
            </a:r>
            <a:r>
              <a:rPr lang="en-US" altLang="zh-TW" dirty="0" err="1"/>
              <a:t>genresThriller</a:t>
            </a:r>
            <a:r>
              <a:rPr lang="en-US" altLang="zh-TW" dirty="0"/>
              <a:t>            </a:t>
            </a:r>
            <a:r>
              <a:rPr lang="en-US" altLang="zh-TW" dirty="0" err="1"/>
              <a:t>genresWestern</a:t>
            </a:r>
            <a:r>
              <a:rPr lang="en-US" altLang="zh-TW" dirty="0"/>
              <a:t>                 </a:t>
            </a:r>
            <a:r>
              <a:rPr lang="en-US" altLang="zh-TW" dirty="0" err="1"/>
              <a:t>monthFeb</a:t>
            </a:r>
            <a:r>
              <a:rPr lang="en-US" altLang="zh-TW" dirty="0"/>
              <a:t> </a:t>
            </a:r>
          </a:p>
          <a:p>
            <a:r>
              <a:rPr lang="en-US" altLang="zh-TW" dirty="0"/>
              <a:t>                   0.082                    0.367                    0.738 </a:t>
            </a:r>
          </a:p>
          <a:p>
            <a:r>
              <a:rPr lang="en-US" altLang="zh-TW" dirty="0"/>
              <a:t>                </a:t>
            </a:r>
            <a:r>
              <a:rPr lang="en-US" altLang="zh-TW" dirty="0" err="1"/>
              <a:t>monthMar</a:t>
            </a:r>
            <a:r>
              <a:rPr lang="en-US" altLang="zh-TW" dirty="0"/>
              <a:t>                 </a:t>
            </a:r>
            <a:r>
              <a:rPr lang="en-US" altLang="zh-TW" dirty="0" err="1"/>
              <a:t>monthApr</a:t>
            </a:r>
            <a:r>
              <a:rPr lang="en-US" altLang="zh-TW" dirty="0"/>
              <a:t>                 </a:t>
            </a:r>
            <a:r>
              <a:rPr lang="en-US" altLang="zh-TW" dirty="0" err="1"/>
              <a:t>monthMay</a:t>
            </a:r>
            <a:r>
              <a:rPr lang="en-US" altLang="zh-TW" dirty="0"/>
              <a:t> </a:t>
            </a:r>
          </a:p>
          <a:p>
            <a:r>
              <a:rPr lang="en-US" altLang="zh-TW" dirty="0"/>
              <a:t>                   0.901                    1.024                    1.113 </a:t>
            </a:r>
          </a:p>
          <a:p>
            <a:r>
              <a:rPr lang="en-US" altLang="zh-TW" dirty="0"/>
              <a:t>                </a:t>
            </a:r>
            <a:r>
              <a:rPr lang="en-US" altLang="zh-TW" dirty="0" err="1"/>
              <a:t>monthJun</a:t>
            </a:r>
            <a:r>
              <a:rPr lang="en-US" altLang="zh-TW" dirty="0"/>
              <a:t>                 </a:t>
            </a:r>
            <a:r>
              <a:rPr lang="en-US" altLang="zh-TW" dirty="0" err="1"/>
              <a:t>monthJul</a:t>
            </a:r>
            <a:r>
              <a:rPr lang="en-US" altLang="zh-TW" dirty="0"/>
              <a:t>                 </a:t>
            </a:r>
            <a:r>
              <a:rPr lang="en-US" altLang="zh-TW" dirty="0" err="1"/>
              <a:t>monthAug</a:t>
            </a:r>
            <a:r>
              <a:rPr lang="en-US" altLang="zh-TW" dirty="0"/>
              <a:t> </a:t>
            </a:r>
          </a:p>
          <a:p>
            <a:r>
              <a:rPr lang="en-US" altLang="zh-TW" dirty="0"/>
              <a:t>                   1.242                    1.288                    0.765 </a:t>
            </a:r>
          </a:p>
          <a:p>
            <a:r>
              <a:rPr lang="en-US" altLang="zh-TW" dirty="0"/>
              <a:t>                </a:t>
            </a:r>
            <a:r>
              <a:rPr lang="en-US" altLang="zh-TW" dirty="0" err="1"/>
              <a:t>monthSep</a:t>
            </a:r>
            <a:r>
              <a:rPr lang="en-US" altLang="zh-TW" dirty="0"/>
              <a:t>                 </a:t>
            </a:r>
            <a:r>
              <a:rPr lang="en-US" altLang="zh-TW" dirty="0" err="1"/>
              <a:t>monthOct</a:t>
            </a:r>
            <a:r>
              <a:rPr lang="en-US" altLang="zh-TW" dirty="0"/>
              <a:t>                 </a:t>
            </a:r>
            <a:r>
              <a:rPr lang="en-US" altLang="zh-TW" dirty="0" err="1"/>
              <a:t>monthNov</a:t>
            </a:r>
            <a:r>
              <a:rPr lang="en-US" altLang="zh-TW" dirty="0"/>
              <a:t> </a:t>
            </a:r>
          </a:p>
          <a:p>
            <a:r>
              <a:rPr lang="en-US" altLang="zh-TW" dirty="0"/>
              <a:t>                   1.361                    1.339                    1.401 </a:t>
            </a:r>
          </a:p>
          <a:p>
            <a:r>
              <a:rPr lang="en-US" altLang="zh-TW" dirty="0"/>
              <a:t>                </a:t>
            </a:r>
            <a:r>
              <a:rPr lang="en-US" altLang="zh-TW" dirty="0" err="1"/>
              <a:t>monthDec</a:t>
            </a:r>
            <a:r>
              <a:rPr lang="en-US" altLang="zh-TW" dirty="0"/>
              <a:t>                pc1castfb                pc2castfb </a:t>
            </a:r>
          </a:p>
          <a:p>
            <a:r>
              <a:rPr lang="en-US" altLang="zh-TW" dirty="0"/>
              <a:t>                   1.127                    1.012                    0.994 </a:t>
            </a:r>
          </a:p>
          <a:p>
            <a:r>
              <a:rPr lang="en-US" altLang="zh-TW" dirty="0"/>
              <a:t>                </a:t>
            </a:r>
            <a:r>
              <a:rPr lang="en-US" altLang="zh-TW" dirty="0" err="1"/>
              <a:t>sequel.L</a:t>
            </a:r>
            <a:r>
              <a:rPr lang="en-US" altLang="zh-TW" dirty="0"/>
              <a:t>                 </a:t>
            </a:r>
            <a:r>
              <a:rPr lang="en-US" altLang="zh-TW" dirty="0" err="1"/>
              <a:t>sequel.Q</a:t>
            </a:r>
            <a:r>
              <a:rPr lang="en-US" altLang="zh-TW" dirty="0"/>
              <a:t> </a:t>
            </a:r>
          </a:p>
          <a:p>
            <a:r>
              <a:rPr lang="en-US" altLang="zh-TW" dirty="0"/>
              <a:t>                   0.496                    1.183 </a:t>
            </a:r>
          </a:p>
          <a:p>
            <a:r>
              <a:rPr lang="en-US" altLang="zh-TW" dirty="0"/>
              <a:t>&gt; </a:t>
            </a:r>
          </a:p>
        </p:txBody>
      </p:sp>
      <p:sp>
        <p:nvSpPr>
          <p:cNvPr id="11" name="矩形 10"/>
          <p:cNvSpPr/>
          <p:nvPr/>
        </p:nvSpPr>
        <p:spPr>
          <a:xfrm>
            <a:off x="-3276872" y="3717032"/>
            <a:ext cx="4572000" cy="5632311"/>
          </a:xfrm>
          <a:prstGeom prst="rect">
            <a:avLst/>
          </a:prstGeom>
        </p:spPr>
        <p:txBody>
          <a:bodyPr>
            <a:spAutoFit/>
          </a:bodyPr>
          <a:lstStyle/>
          <a:p>
            <a:r>
              <a:rPr lang="en-US" altLang="zh-TW" dirty="0"/>
              <a:t> table(test2$category,logistic.pred)</a:t>
            </a:r>
          </a:p>
          <a:p>
            <a:r>
              <a:rPr lang="en-US" altLang="zh-TW" dirty="0"/>
              <a:t>         </a:t>
            </a:r>
            <a:r>
              <a:rPr lang="en-US" altLang="zh-TW" dirty="0" err="1"/>
              <a:t>logistic.pred</a:t>
            </a:r>
            <a:endParaRPr lang="en-US" altLang="zh-TW" dirty="0"/>
          </a:p>
          <a:p>
            <a:r>
              <a:rPr lang="en-US" altLang="zh-TW" dirty="0"/>
              <a:t>          &lt;median &gt;median</a:t>
            </a:r>
          </a:p>
          <a:p>
            <a:r>
              <a:rPr lang="en-US" altLang="zh-TW" dirty="0"/>
              <a:t>  &lt;median     177      62</a:t>
            </a:r>
          </a:p>
          <a:p>
            <a:r>
              <a:rPr lang="en-US" altLang="zh-TW" dirty="0"/>
              <a:t>  &gt;median      68     149</a:t>
            </a:r>
          </a:p>
          <a:p>
            <a:r>
              <a:rPr lang="en-US" altLang="zh-TW" dirty="0"/>
              <a:t>&gt; #:accuracy:(177+149)/456</a:t>
            </a:r>
          </a:p>
          <a:p>
            <a:r>
              <a:rPr lang="en-US" altLang="zh-TW" dirty="0"/>
              <a:t>&gt; (177+149)/456</a:t>
            </a:r>
          </a:p>
          <a:p>
            <a:r>
              <a:rPr lang="en-US" altLang="zh-TW" dirty="0"/>
              <a:t>[1] 0.7149123</a:t>
            </a:r>
          </a:p>
          <a:p>
            <a:r>
              <a:rPr lang="en-US" altLang="zh-TW" dirty="0"/>
              <a:t>&gt; #:FP:(62)/239</a:t>
            </a:r>
          </a:p>
          <a:p>
            <a:r>
              <a:rPr lang="en-US" altLang="zh-TW" dirty="0"/>
              <a:t>&gt; (62)/239</a:t>
            </a:r>
          </a:p>
          <a:p>
            <a:r>
              <a:rPr lang="en-US" altLang="zh-TW" dirty="0"/>
              <a:t>[1] 0.2594142</a:t>
            </a:r>
          </a:p>
          <a:p>
            <a:r>
              <a:rPr lang="en-US" altLang="zh-TW" dirty="0"/>
              <a:t>&gt; #:FN:(68)/217</a:t>
            </a:r>
          </a:p>
          <a:p>
            <a:r>
              <a:rPr lang="en-US" altLang="zh-TW" dirty="0"/>
              <a:t>&gt; (68)/217</a:t>
            </a:r>
          </a:p>
          <a:p>
            <a:r>
              <a:rPr lang="en-US" altLang="zh-TW" dirty="0"/>
              <a:t>[1] 0.3133641</a:t>
            </a:r>
          </a:p>
          <a:p>
            <a:r>
              <a:rPr lang="en-US" altLang="zh-TW" dirty="0"/>
              <a:t>&gt; #:</a:t>
            </a:r>
            <a:r>
              <a:rPr lang="en-US" altLang="zh-TW" dirty="0" err="1"/>
              <a:t>Ppred</a:t>
            </a:r>
            <a:r>
              <a:rPr lang="en-US" altLang="zh-TW" dirty="0"/>
              <a:t>:(149)/211</a:t>
            </a:r>
          </a:p>
          <a:p>
            <a:r>
              <a:rPr lang="en-US" altLang="zh-TW" dirty="0"/>
              <a:t>&gt; (149)/211</a:t>
            </a:r>
          </a:p>
          <a:p>
            <a:r>
              <a:rPr lang="en-US" altLang="zh-TW" dirty="0"/>
              <a:t>[1] 0.7061611</a:t>
            </a:r>
          </a:p>
          <a:p>
            <a:r>
              <a:rPr lang="en-US" altLang="zh-TW" dirty="0"/>
              <a:t>&gt; #:</a:t>
            </a:r>
            <a:r>
              <a:rPr lang="en-US" altLang="zh-TW" dirty="0" err="1"/>
              <a:t>Npred</a:t>
            </a:r>
            <a:r>
              <a:rPr lang="en-US" altLang="zh-TW" dirty="0"/>
              <a:t>:(177)/245</a:t>
            </a:r>
          </a:p>
          <a:p>
            <a:r>
              <a:rPr lang="en-US" altLang="zh-TW" dirty="0"/>
              <a:t>&gt; (177)/245</a:t>
            </a:r>
          </a:p>
          <a:p>
            <a:r>
              <a:rPr lang="en-US" altLang="zh-TW" dirty="0"/>
              <a:t>[1] 0.722449</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03" y="-99392"/>
            <a:ext cx="42005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0860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16521</TotalTime>
  <Words>4004</Words>
  <Application>Microsoft Office PowerPoint</Application>
  <PresentationFormat>如螢幕大小 (4:3)</PresentationFormat>
  <Paragraphs>694</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124</cp:revision>
  <dcterms:created xsi:type="dcterms:W3CDTF">2018-01-31T08:58:15Z</dcterms:created>
  <dcterms:modified xsi:type="dcterms:W3CDTF">2018-02-28T07:59:43Z</dcterms:modified>
</cp:coreProperties>
</file>