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11"/>
  </p:notesMasterIdLst>
  <p:sldIdLst>
    <p:sldId id="256" r:id="rId3"/>
    <p:sldId id="297" r:id="rId4"/>
    <p:sldId id="298" r:id="rId5"/>
    <p:sldId id="289" r:id="rId6"/>
    <p:sldId id="300" r:id="rId7"/>
    <p:sldId id="301" r:id="rId8"/>
    <p:sldId id="299" r:id="rId9"/>
    <p:sldId id="283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方正兰亭纤黑_GBK" charset="-122"/>
        <a:ea typeface="方正兰亭纤黑_GBK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783">
          <p15:clr>
            <a:srgbClr val="A4A3A4"/>
          </p15:clr>
        </p15:guide>
        <p15:guide id="3" orient="horz" pos="414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3702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pos="3840">
          <p15:clr>
            <a:srgbClr val="A4A3A4"/>
          </p15:clr>
        </p15:guide>
        <p15:guide id="8" pos="7008">
          <p15:clr>
            <a:srgbClr val="A4A3A4"/>
          </p15:clr>
        </p15:guide>
        <p15:guide id="9" pos="66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祐妤" initials="郭祐妤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272727"/>
    <a:srgbClr val="FFE401"/>
    <a:srgbClr val="F7F7F7"/>
    <a:srgbClr val="E0C606"/>
    <a:srgbClr val="ECD600"/>
    <a:srgbClr val="F6DF00"/>
    <a:srgbClr val="E2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/>
    <p:restoredTop sz="83119"/>
  </p:normalViewPr>
  <p:slideViewPr>
    <p:cSldViewPr snapToGrid="0">
      <p:cViewPr varScale="1">
        <p:scale>
          <a:sx n="59" d="100"/>
          <a:sy n="59" d="100"/>
        </p:scale>
        <p:origin x="-1236" y="-84"/>
      </p:cViewPr>
      <p:guideLst>
        <p:guide orient="horz" pos="2160"/>
        <p:guide orient="horz" pos="1783"/>
        <p:guide orient="horz" pos="414"/>
        <p:guide orient="horz" pos="3929"/>
        <p:guide orient="horz" pos="3702"/>
        <p:guide orient="horz" pos="1774"/>
        <p:guide pos="3840"/>
        <p:guide pos="7008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2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A87315D-F6C3-42A2-920C-B2C84AD5BFA9}" type="datetimeFigureOut">
              <a:rPr lang="zh-CN" altLang="en-US"/>
              <a:pPr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0BB74B8-3B4E-425E-8091-927D08A6EF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25CD923D-3BE0-473E-9F0A-2C84AB39BD3D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12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和大：電動車產業，產品銷售區域集中在歐洲、美洲及亞洲，客戶則多為歐美的汽車傳動系統大廠。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上銀：市佔率高，主要生產精密機械的關鍵零組件中核心傳動元件</a:t>
            </a:r>
            <a:endParaRPr kumimoji="1" lang="en-US" altLang="zh-TW" dirty="0" smtClean="0"/>
          </a:p>
          <a:p>
            <a:r>
              <a:rPr kumimoji="1" lang="zh-TW" altLang="en-US" dirty="0" smtClean="0"/>
              <a:t>台光電：供應製造印刷電路板，應用於輕薄短小的高性能資訊、通信電子產品。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美律：產品為揚聲器、免持聽筒、通訊用麥克風及其他電子產品，為台灣電聲產業領導廠商。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和大股價於</a:t>
            </a:r>
            <a:r>
              <a:rPr kumimoji="1" lang="en-US" altLang="zh-TW" dirty="0" smtClean="0"/>
              <a:t>11</a:t>
            </a:r>
            <a:r>
              <a:rPr kumimoji="1" lang="zh-TW" altLang="en-US" dirty="0" smtClean="0"/>
              <a:t>月下跌，影響整體的平均報酬率。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其餘三隻股價算是不斷攀升的。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報酬率上，和大震盪區間是比較小的，最高報酬率大約是</a:t>
            </a:r>
            <a:r>
              <a:rPr kumimoji="1" lang="en-US" altLang="zh-TW" dirty="0" smtClean="0"/>
              <a:t>6%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認為股價的波動會讓報酬率產生趨勢，因此我們去對我們的日報酬率</a:t>
            </a:r>
            <a:r>
              <a:rPr kumimoji="1" lang="en-US" altLang="zh-TW" dirty="0" smtClean="0"/>
              <a:t>fit spline</a:t>
            </a:r>
            <a:r>
              <a:rPr kumimoji="1" lang="zh-TW" altLang="en-US" dirty="0" smtClean="0"/>
              <a:t>，用</a:t>
            </a:r>
            <a:r>
              <a:rPr kumimoji="1" lang="en-US" altLang="zh-TW" dirty="0" smtClean="0"/>
              <a:t>residual</a:t>
            </a:r>
            <a:r>
              <a:rPr kumimoji="1" lang="zh-TW" altLang="en-US" dirty="0" smtClean="0"/>
              <a:t>做我們新的</a:t>
            </a:r>
            <a:r>
              <a:rPr kumimoji="1" lang="en-US" altLang="zh-TW" dirty="0" smtClean="0"/>
              <a:t>covariance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matrix</a:t>
            </a:r>
            <a:r>
              <a:rPr kumimoji="1" lang="zh-TW" altLang="en-US" dirty="0" smtClean="0"/>
              <a:t>，去計算投資組合的</a:t>
            </a:r>
            <a:r>
              <a:rPr kumimoji="1" lang="en-US" altLang="zh-TW" dirty="0" smtClean="0"/>
              <a:t>efficient frontier</a:t>
            </a:r>
            <a:r>
              <a:rPr kumimoji="1" lang="zh-TW" altLang="en-US" dirty="0" smtClean="0"/>
              <a:t>，求得我們的</a:t>
            </a:r>
            <a:r>
              <a:rPr kumimoji="1" lang="en-US" altLang="zh-TW" dirty="0" smtClean="0"/>
              <a:t>minimum risk portfolio &amp; tangency</a:t>
            </a:r>
            <a:r>
              <a:rPr kumimoji="1" lang="en-US" altLang="zh-TW" baseline="0" dirty="0" smtClean="0"/>
              <a:t> portfolio</a:t>
            </a:r>
            <a:r>
              <a:rPr kumimoji="1" lang="zh-TW" altLang="en-US" baseline="0" dirty="0" smtClean="0"/>
              <a:t>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0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kumimoji="0" lang="zh-TW" altLang="en-US" dirty="0" smtClean="0"/>
              <a:t>從</a:t>
            </a:r>
            <a:r>
              <a:rPr kumimoji="0" lang="en-US" altLang="zh-TW" dirty="0" smtClean="0"/>
              <a:t>correlation matrix</a:t>
            </a:r>
            <a:r>
              <a:rPr kumimoji="0" lang="zh-TW" altLang="en-US" dirty="0" smtClean="0"/>
              <a:t>我們可以看到這四隻股票會相互影響。</a:t>
            </a:r>
            <a:endParaRPr kumimoji="0" lang="en-US" altLang="zh-TW" dirty="0" smtClean="0"/>
          </a:p>
          <a:p>
            <a:pPr>
              <a:spcBef>
                <a:spcPct val="0"/>
              </a:spcBef>
            </a:pP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資金分配上我們將著重在和大（約四成），其餘則平均分配在上銀與台光電上。而在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Tangency portfolio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時，我們的投資重點折轉移到報酬率較高的美律上（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66%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），而因為</a:t>
            </a:r>
            <a:r>
              <a:rPr kumimoji="1"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值未進行大於等於零的設定，所以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導致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和大的分析結果上呈現負的資金分配，但是我們依舊可以得出，當我們選擇變異數較大且報酬率較高的投資分配時，和大不會是我們的投資重心。</a:t>
            </a:r>
            <a:r>
              <a:rPr lang="zh-TW" altLang="zh-TW" dirty="0" smtClean="0">
                <a:effectLst/>
              </a:rPr>
              <a:t> </a:t>
            </a:r>
            <a:endParaRPr kumimoji="0" lang="en-US" altLang="zh-TW" dirty="0" smtClean="0"/>
          </a:p>
          <a:p>
            <a:pPr>
              <a:spcBef>
                <a:spcPct val="0"/>
              </a:spcBef>
            </a:pPr>
            <a:endParaRPr kumimoji="0" lang="en-US" altLang="zh-CN" dirty="0" smtClean="0"/>
          </a:p>
          <a:p>
            <a:pPr>
              <a:spcBef>
                <a:spcPct val="0"/>
              </a:spcBef>
            </a:pPr>
            <a:r>
              <a:rPr kumimoji="0" lang="zh-TW" altLang="en-US" dirty="0" smtClean="0"/>
              <a:t>固定資產</a:t>
            </a:r>
            <a:r>
              <a:rPr kumimoji="0" lang="en-US" altLang="zh-TW" dirty="0" smtClean="0"/>
              <a:t>0.01%</a:t>
            </a:r>
            <a:r>
              <a:rPr kumimoji="0" lang="zh-TW" altLang="en-US" dirty="0" smtClean="0"/>
              <a:t>，當我們決定將資金</a:t>
            </a:r>
            <a:r>
              <a:rPr kumimoji="0" lang="en-US" altLang="zh-TW" dirty="0" smtClean="0"/>
              <a:t>2</a:t>
            </a:r>
            <a:r>
              <a:rPr kumimoji="0" lang="zh-TW" altLang="en-US" dirty="0" smtClean="0"/>
              <a:t>成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投入於固定資產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，我們相對必須將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五成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資金投入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於美律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kumimoji="0" lang="zh-TW" altLang="en-US" dirty="0" smtClean="0"/>
              <a:t>因為是與</a:t>
            </a:r>
            <a:r>
              <a:rPr kumimoji="0" lang="en-US" altLang="zh-TW" dirty="0" smtClean="0"/>
              <a:t>tangency portfolio</a:t>
            </a:r>
            <a:r>
              <a:rPr kumimoji="0" lang="zh-TW" altLang="en-US" dirty="0" smtClean="0"/>
              <a:t>進行計算，所以和大的資金分配依然是負值，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因此我們考量和大於這段期間的平均報酬率，我們應該對他採取賣空的方式去投資</a:t>
            </a:r>
            <a:r>
              <a:rPr kumimoji="0" lang="zh-TW" altLang="en-US" dirty="0" smtClean="0"/>
              <a:t>。</a:t>
            </a:r>
            <a:endParaRPr kumimoji="0" lang="zh-CN" altLang="en-US" dirty="0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80CEB83D-3757-4AB6-95DB-BA7447C665F0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0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kumimoji="0" lang="zh-TW" altLang="en-US" dirty="0" smtClean="0"/>
              <a:t>爸爸想了解市場波動，利用課堂上的</a:t>
            </a:r>
            <a:r>
              <a:rPr kumimoji="0" lang="en-US" altLang="zh-TW" dirty="0" smtClean="0"/>
              <a:t>CAPM</a:t>
            </a:r>
            <a:r>
              <a:rPr kumimoji="0" lang="zh-TW" altLang="en-US" dirty="0" smtClean="0"/>
              <a:t>模型去進行檢定。</a:t>
            </a:r>
            <a:endParaRPr kumimoji="0" lang="en-US" altLang="zh-TW" dirty="0" smtClean="0"/>
          </a:p>
          <a:p>
            <a:pPr>
              <a:spcBef>
                <a:spcPct val="0"/>
              </a:spcBef>
            </a:pPr>
            <a:r>
              <a:rPr kumimoji="0" lang="zh-TW" altLang="en-US" dirty="0" smtClean="0"/>
              <a:t>因為不希望需不需要去</a:t>
            </a:r>
            <a:r>
              <a:rPr kumimoji="0" lang="zh-TW" altLang="en-US" dirty="0" smtClean="0"/>
              <a:t>承擔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承擔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額外的風險</a:t>
            </a:r>
            <a:r>
              <a:rPr lang="zh-TW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，去檢定</a:t>
            </a:r>
            <a:r>
              <a:rPr lang="en-US" altLang="zh-TW" dirty="0" smtClean="0">
                <a:effectLst/>
              </a:rPr>
              <a:t>Alpha</a:t>
            </a:r>
            <a:endParaRPr kumimoji="0" lang="en-US" altLang="zh-TW" dirty="0" smtClean="0"/>
          </a:p>
          <a:p>
            <a:pPr>
              <a:spcBef>
                <a:spcPct val="0"/>
              </a:spcBef>
            </a:pPr>
            <a:endParaRPr kumimoji="0" lang="en-US" altLang="zh-TW" dirty="0" smtClean="0"/>
          </a:p>
          <a:p>
            <a:pPr>
              <a:spcBef>
                <a:spcPct val="0"/>
              </a:spcBef>
            </a:pPr>
            <a:r>
              <a:rPr kumimoji="0" lang="zh-TW" altLang="en-US" dirty="0" smtClean="0"/>
              <a:t>和大：</a:t>
            </a:r>
            <a:r>
              <a:rPr kumimoji="0" lang="en-US" altLang="zh-TW" dirty="0" smtClean="0"/>
              <a:t>beta=0.927</a:t>
            </a:r>
            <a:r>
              <a:rPr kumimoji="0" lang="zh-TW" altLang="en-US" dirty="0" smtClean="0"/>
              <a:t>，</a:t>
            </a:r>
            <a:endParaRPr kumimoji="0" lang="en-US" altLang="zh-TW" dirty="0" smtClean="0"/>
          </a:p>
          <a:p>
            <a:pPr>
              <a:spcBef>
                <a:spcPct val="0"/>
              </a:spcBef>
            </a:pPr>
            <a:r>
              <a:rPr kumimoji="0" lang="zh-TW" altLang="en-US" dirty="0" smtClean="0"/>
              <a:t>上銀：</a:t>
            </a:r>
            <a:r>
              <a:rPr kumimoji="0" lang="en-US" altLang="zh-TW" dirty="0" smtClean="0"/>
              <a:t>beta=1.16</a:t>
            </a:r>
            <a:r>
              <a:rPr kumimoji="0" lang="zh-TW" altLang="en-US" dirty="0" smtClean="0"/>
              <a:t>，</a:t>
            </a:r>
            <a:endParaRPr kumimoji="0" lang="en-US" altLang="zh-TW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dirty="0" smtClean="0"/>
              <a:t>台光電：</a:t>
            </a:r>
            <a:r>
              <a:rPr kumimoji="0" lang="en-US" altLang="zh-TW" dirty="0" smtClean="0"/>
              <a:t>beta=1.09</a:t>
            </a:r>
            <a:r>
              <a:rPr kumimoji="0" lang="zh-TW" altLang="en-US" dirty="0" smtClean="0"/>
              <a:t>，</a:t>
            </a:r>
            <a:endParaRPr kumimoji="0" lang="en-US" altLang="zh-TW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dirty="0" smtClean="0"/>
              <a:t>美律：</a:t>
            </a:r>
            <a:r>
              <a:rPr kumimoji="0" lang="en-US" altLang="zh-TW" dirty="0" smtClean="0"/>
              <a:t>beta=1.86</a:t>
            </a:r>
            <a:r>
              <a:rPr kumimoji="0" lang="zh-TW" altLang="en-US" dirty="0" smtClean="0"/>
              <a:t>，</a:t>
            </a:r>
            <a:endParaRPr kumimoji="0" lang="en-US" altLang="zh-TW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美律的波動性大於市場，所以當市場上揚時，美律有比市場平均多出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86%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報酬的傾向。</a:t>
            </a:r>
            <a:r>
              <a:rPr lang="zh-TW" altLang="zh-TW" dirty="0" smtClean="0">
                <a:effectLst/>
              </a:rPr>
              <a:t> </a:t>
            </a:r>
            <a:endParaRPr kumimoji="0" lang="en-US" altLang="zh-TW" dirty="0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80CEB83D-3757-4AB6-95DB-BA7447C665F0}" type="slidenum">
              <a:rPr kumimoji="0" lang="zh-CN" altLang="en-US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kumimoji="0"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8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衡量某段時間內最壞的事件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spcBef>
                <a:spcPct val="0"/>
              </a:spcBef>
            </a:pP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風險值乃是衡量市場風險的一種方法，其意義為在特定期間及特定機率下，持有單一資產或資產的投資組合，因市場上經濟變數之變動，預期該組合可能產生的最大損失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spcBef>
                <a:spcPct val="0"/>
              </a:spcBef>
            </a:pPr>
            <a:endParaRPr kumimoji="0" lang="en-US" altLang="zh-CN" sz="1600" dirty="0" smtClean="0"/>
          </a:p>
          <a:p>
            <a:pPr>
              <a:spcBef>
                <a:spcPct val="0"/>
              </a:spcBef>
            </a:pPr>
            <a:r>
              <a:rPr kumimoji="0" lang="zh-TW" altLang="en-US" sz="1600" dirty="0" smtClean="0"/>
              <a:t>該公司的證券組合在一天內</a:t>
            </a:r>
            <a:r>
              <a:rPr kumimoji="0" lang="en-US" altLang="zh-TW" sz="1600" dirty="0" smtClean="0"/>
              <a:t>(24</a:t>
            </a:r>
            <a:r>
              <a:rPr kumimoji="0" lang="zh-TW" altLang="en-US" sz="1600" dirty="0" smtClean="0"/>
              <a:t>小時</a:t>
            </a:r>
            <a:r>
              <a:rPr kumimoji="0" lang="en-US" altLang="zh-TW" sz="1600" dirty="0" smtClean="0"/>
              <a:t>)</a:t>
            </a:r>
            <a:r>
              <a:rPr kumimoji="0" lang="zh-TW" altLang="en-US" sz="1600" dirty="0" smtClean="0"/>
              <a:t>，由於市場價格變化而帶來的最大損失超過</a:t>
            </a:r>
            <a:r>
              <a:rPr kumimoji="0" lang="en-US" altLang="zh-TW" sz="1600" dirty="0" smtClean="0"/>
              <a:t>386</a:t>
            </a:r>
            <a:r>
              <a:rPr kumimoji="0" lang="zh-TW" altLang="en-US" sz="1600" dirty="0" smtClean="0"/>
              <a:t>萬元的概率為</a:t>
            </a:r>
            <a:r>
              <a:rPr kumimoji="0" lang="en-US" altLang="zh-TW" sz="1600" dirty="0" smtClean="0"/>
              <a:t>2%</a:t>
            </a:r>
            <a:endParaRPr kumimoji="0" lang="zh-CN" altLang="en-US" sz="1600" dirty="0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80CEB83D-3757-4AB6-95DB-BA7447C665F0}" type="slidenum">
              <a:rPr kumimoji="0" lang="zh-CN" altLang="en-US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kumimoji="0"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99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B74B8-3B4E-425E-8091-927D08A6EF3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fld id="{C914B506-C888-48D5-8A63-5B0852F211A5}" type="slidenum">
              <a:rPr kumimoji="0"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kumimoji="0"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10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43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8DB416C-C37E-4EEB-AF9B-13EEAF1CD01D}" type="datetimeFigureOut">
              <a:rPr lang="zh-CN" altLang="en-US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D7E0CC01-11DB-414C-B6C6-1BB319E2D7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4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5D4C1F4E-22F1-4D42-B1D1-7B1CAF3FDD13}" type="datetimeFigureOut">
              <a:rPr lang="zh-CN" altLang="en-US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EFD1CBC-47C5-4BF6-84E0-D209F6627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80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91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41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95A4E8E-FCC7-42E8-B8F1-1BE9506B7827}" type="datetimeFigureOut">
              <a:rPr lang="zh-CN" altLang="en-US">
                <a:solidFill>
                  <a:prstClr val="black"/>
                </a:solidFill>
              </a:rPr>
              <a:pPr/>
              <a:t>2017/6/16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1D35C4A-8E9F-42A0-AFF1-35447AD4C312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66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0634541-47A1-419D-96C8-BF3A5B7B06DD}" type="datetimeFigureOut">
              <a:rPr lang="zh-CN" altLang="en-US">
                <a:solidFill>
                  <a:prstClr val="black"/>
                </a:solidFill>
              </a:rPr>
              <a:pPr/>
              <a:t>2017/6/16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1CC1041-7C4F-4DEF-8B1B-DE6BA3787256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30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BE8A7F8-FF7F-433A-8CC5-789DB3500194}" type="datetimeFigureOut">
              <a:rPr lang="zh-CN" altLang="en-US">
                <a:solidFill>
                  <a:prstClr val="black"/>
                </a:solidFill>
              </a:rPr>
              <a:pPr/>
              <a:t>2017/6/16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7D72944-FEA8-4523-9B56-0E71EFB0C4EA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41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9F98E11-A95F-4115-BC32-FD456A27047F}" type="datetimeFigureOut">
              <a:rPr lang="zh-CN" altLang="en-US">
                <a:solidFill>
                  <a:prstClr val="black"/>
                </a:solidFill>
              </a:rPr>
              <a:pPr/>
              <a:t>2017/6/16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F1018D3B-8ABC-4987-9FD7-9351A975020C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97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B65B0BD-7736-4ADD-B8FA-E7E73EA7237E}" type="datetimeFigureOut">
              <a:rPr lang="zh-CN" altLang="en-US">
                <a:solidFill>
                  <a:prstClr val="black"/>
                </a:solidFill>
              </a:rPr>
              <a:pPr/>
              <a:t>2017/6/16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D6E4EFD-5FA0-4775-8248-B6A71EDB4BB0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67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6008DF22-601A-4CC7-A251-DD4425F2AECD}" type="datetimeFigureOut">
              <a:rPr lang="zh-CN" altLang="en-US">
                <a:solidFill>
                  <a:prstClr val="black"/>
                </a:solidFill>
              </a:rPr>
              <a:pPr/>
              <a:t>2017/6/16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97342D4-418F-447A-B7E1-FF7C9D7E7353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0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6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566BE740-4359-4306-B858-5F0BD5CDB88E}" type="datetimeFigureOut">
              <a:rPr lang="zh-CN" altLang="en-US">
                <a:solidFill>
                  <a:prstClr val="black"/>
                </a:solidFill>
              </a:rPr>
              <a:pPr/>
              <a:t>2017/6/16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7BBF229-5A73-451F-A0D7-67FE60ABCAC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60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8DB416C-C37E-4EEB-AF9B-13EEAF1CD01D}" type="datetimeFigureOut">
              <a:rPr lang="zh-CN" altLang="en-US">
                <a:solidFill>
                  <a:prstClr val="black"/>
                </a:solidFill>
              </a:rPr>
              <a:pPr/>
              <a:t>2017/6/16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D7E0CC01-11DB-414C-B6C6-1BB319E2D71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09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5D4C1F4E-22F1-4D42-B1D1-7B1CAF3FDD13}" type="datetimeFigureOut">
              <a:rPr lang="zh-CN" altLang="en-US">
                <a:solidFill>
                  <a:prstClr val="black"/>
                </a:solidFill>
              </a:rPr>
              <a:pPr/>
              <a:t>2017/6/16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EFD1CBC-47C5-4BF6-84E0-D209F6627CC5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7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95A4E8E-FCC7-42E8-B8F1-1BE9506B7827}" type="datetimeFigureOut">
              <a:rPr lang="zh-CN" altLang="en-US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1D35C4A-8E9F-42A0-AFF1-35447AD4C3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0634541-47A1-419D-96C8-BF3A5B7B06DD}" type="datetimeFigureOut">
              <a:rPr lang="zh-CN" altLang="en-US"/>
              <a:pPr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1CC1041-7C4F-4DEF-8B1B-DE6BA3787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8BE8A7F8-FF7F-433A-8CC5-789DB3500194}" type="datetimeFigureOut">
              <a:rPr lang="zh-CN" altLang="en-US"/>
              <a:pPr/>
              <a:t>2017/6/16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E7D72944-FEA8-4523-9B56-0E71EFB0C4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5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9F98E11-A95F-4115-BC32-FD456A27047F}" type="datetimeFigureOut">
              <a:rPr lang="zh-CN" altLang="en-US"/>
              <a:pPr/>
              <a:t>2017/6/16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F1018D3B-8ABC-4987-9FD7-9351A9750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9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B65B0BD-7736-4ADD-B8FA-E7E73EA7237E}" type="datetimeFigureOut">
              <a:rPr lang="zh-CN" altLang="en-US"/>
              <a:pPr/>
              <a:t>2017/6/16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D6E4EFD-5FA0-4775-8248-B6A71EDB4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6008DF22-601A-4CC7-A251-DD4425F2AECD}" type="datetimeFigureOut">
              <a:rPr lang="zh-CN" altLang="en-US"/>
              <a:pPr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B97342D4-418F-447A-B7E1-FF7C9D7E73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6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566BE740-4359-4306-B858-5F0BD5CDB88E}" type="datetimeFigureOut">
              <a:rPr lang="zh-CN" altLang="en-US"/>
              <a:pPr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77BBF229-5A73-451F-A0D7-67FE60ABCA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6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方正兰亭粗黑_GBK" charset="-122"/>
          <a:ea typeface="方正兰亭粗黑_GBK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7652"/>
          <a:stretch>
            <a:fillRect/>
          </a:stretch>
        </p:blipFill>
        <p:spPr bwMode="auto">
          <a:xfrm>
            <a:off x="0" y="-19050"/>
            <a:ext cx="121920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72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87538" y="2879498"/>
            <a:ext cx="8416925" cy="7699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TW" sz="4400" dirty="0" smtClean="0">
                <a:solidFill>
                  <a:schemeClr val="bg1"/>
                </a:solidFill>
                <a:latin typeface="Songti TC" charset="-120"/>
                <a:ea typeface="Songti TC" charset="-120"/>
                <a:cs typeface="Songti TC" charset="-120"/>
              </a:rPr>
              <a:t>Financial Statistic Final Project</a:t>
            </a:r>
            <a:endParaRPr kumimoji="0" lang="zh-CN" altLang="en-US" sz="4400" dirty="0">
              <a:solidFill>
                <a:schemeClr val="bg1"/>
              </a:solidFill>
              <a:latin typeface="Songti TC" charset="-120"/>
              <a:ea typeface="Songti TC" charset="-120"/>
              <a:cs typeface="Songti TC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4997767" y="3977482"/>
            <a:ext cx="2059940" cy="1519237"/>
            <a:chOff x="4652010" y="4062413"/>
            <a:chExt cx="2059940" cy="1519237"/>
          </a:xfrm>
        </p:grpSpPr>
        <p:sp>
          <p:nvSpPr>
            <p:cNvPr id="8" name="矩形 7"/>
            <p:cNvSpPr/>
            <p:nvPr/>
          </p:nvSpPr>
          <p:spPr>
            <a:xfrm>
              <a:off x="4652010" y="4062413"/>
              <a:ext cx="2059940" cy="1519237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  <p:grpSp>
          <p:nvGrpSpPr>
            <p:cNvPr id="11273" name="组合 5"/>
            <p:cNvGrpSpPr>
              <a:grpSpLocks/>
            </p:cNvGrpSpPr>
            <p:nvPr/>
          </p:nvGrpSpPr>
          <p:grpSpPr bwMode="auto">
            <a:xfrm>
              <a:off x="6457950" y="4119563"/>
              <a:ext cx="254000" cy="254000"/>
              <a:chOff x="6457496" y="4658798"/>
              <a:chExt cx="254000" cy="2540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457496" y="4658798"/>
                <a:ext cx="254000" cy="254000"/>
              </a:xfrm>
              <a:prstGeom prst="rect">
                <a:avLst/>
              </a:prstGeom>
              <a:solidFill>
                <a:srgbClr val="2727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/>
              </a:p>
            </p:txBody>
          </p:sp>
          <p:sp>
            <p:nvSpPr>
              <p:cNvPr id="11279" name="Freeform 121"/>
              <p:cNvSpPr>
                <a:spLocks/>
              </p:cNvSpPr>
              <p:nvPr/>
            </p:nvSpPr>
            <p:spPr bwMode="auto">
              <a:xfrm>
                <a:off x="6545602" y="4717536"/>
                <a:ext cx="77788" cy="136525"/>
              </a:xfrm>
              <a:custGeom>
                <a:avLst/>
                <a:gdLst>
                  <a:gd name="T0" fmla="*/ 44450 w 49"/>
                  <a:gd name="T1" fmla="*/ 101600 h 86"/>
                  <a:gd name="T2" fmla="*/ 6350 w 49"/>
                  <a:gd name="T3" fmla="*/ 136525 h 86"/>
                  <a:gd name="T4" fmla="*/ 0 w 49"/>
                  <a:gd name="T5" fmla="*/ 128588 h 86"/>
                  <a:gd name="T6" fmla="*/ 58738 w 49"/>
                  <a:gd name="T7" fmla="*/ 68263 h 86"/>
                  <a:gd name="T8" fmla="*/ 0 w 49"/>
                  <a:gd name="T9" fmla="*/ 12700 h 86"/>
                  <a:gd name="T10" fmla="*/ 6350 w 49"/>
                  <a:gd name="T11" fmla="*/ 0 h 86"/>
                  <a:gd name="T12" fmla="*/ 77788 w 49"/>
                  <a:gd name="T13" fmla="*/ 68263 h 86"/>
                  <a:gd name="T14" fmla="*/ 66675 w 49"/>
                  <a:gd name="T15" fmla="*/ 79375 h 86"/>
                  <a:gd name="T16" fmla="*/ 44450 w 49"/>
                  <a:gd name="T17" fmla="*/ 101600 h 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9" h="86">
                    <a:moveTo>
                      <a:pt x="28" y="64"/>
                    </a:moveTo>
                    <a:lnTo>
                      <a:pt x="4" y="86"/>
                    </a:lnTo>
                    <a:lnTo>
                      <a:pt x="0" y="81"/>
                    </a:lnTo>
                    <a:lnTo>
                      <a:pt x="37" y="43"/>
                    </a:lnTo>
                    <a:lnTo>
                      <a:pt x="0" y="8"/>
                    </a:lnTo>
                    <a:lnTo>
                      <a:pt x="4" y="0"/>
                    </a:lnTo>
                    <a:lnTo>
                      <a:pt x="49" y="43"/>
                    </a:lnTo>
                    <a:lnTo>
                      <a:pt x="42" y="50"/>
                    </a:lnTo>
                    <a:lnTo>
                      <a:pt x="28" y="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272" name="文本框 11"/>
          <p:cNvSpPr txBox="1">
            <a:spLocks noChangeArrowheads="1"/>
          </p:cNvSpPr>
          <p:nvPr/>
        </p:nvSpPr>
        <p:spPr bwMode="auto">
          <a:xfrm>
            <a:off x="4997767" y="4161632"/>
            <a:ext cx="20599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TW" altLang="en-US" dirty="0" smtClean="0"/>
              <a:t>統計三 陳育婷</a:t>
            </a:r>
            <a:endParaRPr kumimoji="0" lang="en-US" altLang="zh-TW" dirty="0" smtClean="0"/>
          </a:p>
          <a:p>
            <a:pPr algn="ctr"/>
            <a:r>
              <a:rPr kumimoji="0" lang="zh-TW" altLang="en-US" dirty="0" smtClean="0"/>
              <a:t>統計三 郭祐妤</a:t>
            </a:r>
            <a:endParaRPr kumimoji="0" lang="en-US" altLang="zh-TW" dirty="0" smtClean="0"/>
          </a:p>
          <a:p>
            <a:pPr algn="ctr"/>
            <a:endParaRPr kumimoji="0" lang="en-US" altLang="zh-CN" dirty="0"/>
          </a:p>
          <a:p>
            <a:pPr algn="ctr"/>
            <a:r>
              <a:rPr kumimoji="0" lang="zh-TW" altLang="en-US" dirty="0" smtClean="0"/>
              <a:t>指導教授：張升懋</a:t>
            </a:r>
            <a:endParaRPr kumimoji="0" lang="zh-CN" altLang="en-US" dirty="0"/>
          </a:p>
        </p:txBody>
      </p:sp>
      <p:grpSp>
        <p:nvGrpSpPr>
          <p:cNvPr id="11274" name="组合 13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15" name="矩形 14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  <p:sp>
          <p:nvSpPr>
            <p:cNvPr id="11277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5200650" y="-19050"/>
            <a:ext cx="1790700" cy="4191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400" dirty="0" smtClean="0">
                <a:solidFill>
                  <a:srgbClr val="272727"/>
                </a:solidFill>
              </a:rPr>
              <a:t>Financial Statistic</a:t>
            </a:r>
            <a:endParaRPr kumimoji="0" lang="zh-CN" altLang="en-US" sz="1400" dirty="0">
              <a:solidFill>
                <a:srgbClr val="272727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285522" y="641350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zh-TW" altLang="en-US" sz="2800" dirty="0" smtClean="0">
                <a:solidFill>
                  <a:srgbClr val="272727"/>
                </a:solidFill>
                <a:latin typeface="方正兰亭粗黑_GBK" charset="-122"/>
              </a:rPr>
              <a:t>股票介紹</a:t>
            </a:r>
            <a:endParaRPr kumimoji="0" lang="zh-CN" altLang="en-US" sz="2800" dirty="0">
              <a:solidFill>
                <a:srgbClr val="272727"/>
              </a:solidFill>
              <a:latin typeface="方正兰亭粗黑_GBK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矩形 22"/>
          <p:cNvSpPr>
            <a:spLocks noChangeArrowheads="1"/>
          </p:cNvSpPr>
          <p:nvPr/>
        </p:nvSpPr>
        <p:spPr bwMode="auto">
          <a:xfrm>
            <a:off x="3390900" y="1163638"/>
            <a:ext cx="54102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1100">
                <a:solidFill>
                  <a:srgbClr val="272727"/>
                </a:solidFill>
              </a:rPr>
              <a:t>You cannot improve your past, but you can improve your future. Once time is wasted, life is wasted. Do one thing at a time, and do well.</a:t>
            </a:r>
            <a:endParaRPr kumimoji="0" lang="zh-CN" altLang="en-US" sz="1100">
              <a:solidFill>
                <a:srgbClr val="272727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07428" y="1647825"/>
            <a:ext cx="11256911" cy="3198496"/>
            <a:chOff x="932689" y="1912938"/>
            <a:chExt cx="10329671" cy="3217861"/>
          </a:xfrm>
        </p:grpSpPr>
        <p:grpSp>
          <p:nvGrpSpPr>
            <p:cNvPr id="2" name="群組 1"/>
            <p:cNvGrpSpPr/>
            <p:nvPr/>
          </p:nvGrpSpPr>
          <p:grpSpPr>
            <a:xfrm>
              <a:off x="932689" y="2609849"/>
              <a:ext cx="10329671" cy="2520950"/>
              <a:chOff x="966979" y="2610484"/>
              <a:chExt cx="10329671" cy="2520950"/>
            </a:xfrm>
          </p:grpSpPr>
          <p:grpSp>
            <p:nvGrpSpPr>
              <p:cNvPr id="17413" name="组合 24"/>
              <p:cNvGrpSpPr>
                <a:grpSpLocks/>
              </p:cNvGrpSpPr>
              <p:nvPr/>
            </p:nvGrpSpPr>
            <p:grpSpPr bwMode="auto">
              <a:xfrm>
                <a:off x="966979" y="2610484"/>
                <a:ext cx="2519171" cy="2520950"/>
                <a:chOff x="1446975" y="2639510"/>
                <a:chExt cx="2329778" cy="2332540"/>
              </a:xfrm>
            </p:grpSpPr>
            <p:sp>
              <p:nvSpPr>
                <p:cNvPr id="17449" name="Freeform 5"/>
                <p:cNvSpPr>
                  <a:spLocks/>
                </p:cNvSpPr>
                <p:nvPr/>
              </p:nvSpPr>
              <p:spPr bwMode="auto">
                <a:xfrm>
                  <a:off x="1630542" y="2639510"/>
                  <a:ext cx="1962645" cy="358852"/>
                </a:xfrm>
                <a:custGeom>
                  <a:avLst/>
                  <a:gdLst>
                    <a:gd name="T0" fmla="*/ 118697 w 711"/>
                    <a:gd name="T1" fmla="*/ 0 h 130"/>
                    <a:gd name="T2" fmla="*/ 1843948 w 711"/>
                    <a:gd name="T3" fmla="*/ 0 h 130"/>
                    <a:gd name="T4" fmla="*/ 1962645 w 711"/>
                    <a:gd name="T5" fmla="*/ 358852 h 130"/>
                    <a:gd name="T6" fmla="*/ 0 w 711"/>
                    <a:gd name="T7" fmla="*/ 358852 h 130"/>
                    <a:gd name="T8" fmla="*/ 118697 w 711"/>
                    <a:gd name="T9" fmla="*/ 0 h 130"/>
                    <a:gd name="T10" fmla="*/ 118697 w 711"/>
                    <a:gd name="T11" fmla="*/ 0 h 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11" h="130">
                      <a:moveTo>
                        <a:pt x="43" y="0"/>
                      </a:moveTo>
                      <a:lnTo>
                        <a:pt x="668" y="0"/>
                      </a:lnTo>
                      <a:lnTo>
                        <a:pt x="711" y="130"/>
                      </a:lnTo>
                      <a:lnTo>
                        <a:pt x="0" y="13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E0C60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0" name="Freeform 6"/>
                <p:cNvSpPr>
                  <a:spLocks/>
                </p:cNvSpPr>
                <p:nvPr/>
              </p:nvSpPr>
              <p:spPr bwMode="auto">
                <a:xfrm>
                  <a:off x="1446975" y="2821697"/>
                  <a:ext cx="2329778" cy="2150353"/>
                </a:xfrm>
                <a:custGeom>
                  <a:avLst/>
                  <a:gdLst>
                    <a:gd name="T0" fmla="*/ 0 w 844"/>
                    <a:gd name="T1" fmla="*/ 0 h 779"/>
                    <a:gd name="T2" fmla="*/ 2329778 w 844"/>
                    <a:gd name="T3" fmla="*/ 0 h 779"/>
                    <a:gd name="T4" fmla="*/ 2329778 w 844"/>
                    <a:gd name="T5" fmla="*/ 1728012 h 779"/>
                    <a:gd name="T6" fmla="*/ 1164889 w 844"/>
                    <a:gd name="T7" fmla="*/ 2150353 h 779"/>
                    <a:gd name="T8" fmla="*/ 0 w 844"/>
                    <a:gd name="T9" fmla="*/ 1728012 h 779"/>
                    <a:gd name="T10" fmla="*/ 0 w 844"/>
                    <a:gd name="T11" fmla="*/ 0 h 779"/>
                    <a:gd name="T12" fmla="*/ 0 w 844"/>
                    <a:gd name="T13" fmla="*/ 0 h 7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4" h="779">
                      <a:moveTo>
                        <a:pt x="0" y="0"/>
                      </a:moveTo>
                      <a:lnTo>
                        <a:pt x="844" y="0"/>
                      </a:lnTo>
                      <a:lnTo>
                        <a:pt x="844" y="626"/>
                      </a:lnTo>
                      <a:lnTo>
                        <a:pt x="422" y="779"/>
                      </a:lnTo>
                      <a:lnTo>
                        <a:pt x="0" y="6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727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1" name="Freeform 7"/>
                <p:cNvSpPr>
                  <a:spLocks noEditPoints="1"/>
                </p:cNvSpPr>
                <p:nvPr/>
              </p:nvSpPr>
              <p:spPr bwMode="auto">
                <a:xfrm>
                  <a:off x="1532548" y="2901748"/>
                  <a:ext cx="2158633" cy="1984729"/>
                </a:xfrm>
                <a:custGeom>
                  <a:avLst/>
                  <a:gdLst>
                    <a:gd name="T0" fmla="*/ 0 w 782"/>
                    <a:gd name="T1" fmla="*/ 0 h 719"/>
                    <a:gd name="T2" fmla="*/ 2158633 w 782"/>
                    <a:gd name="T3" fmla="*/ 0 h 719"/>
                    <a:gd name="T4" fmla="*/ 2158633 w 782"/>
                    <a:gd name="T5" fmla="*/ 1589992 h 719"/>
                    <a:gd name="T6" fmla="*/ 1079317 w 782"/>
                    <a:gd name="T7" fmla="*/ 1984729 h 719"/>
                    <a:gd name="T8" fmla="*/ 0 w 782"/>
                    <a:gd name="T9" fmla="*/ 1589992 h 719"/>
                    <a:gd name="T10" fmla="*/ 0 w 782"/>
                    <a:gd name="T11" fmla="*/ 0 h 719"/>
                    <a:gd name="T12" fmla="*/ 0 w 782"/>
                    <a:gd name="T13" fmla="*/ 0 h 719"/>
                    <a:gd name="T14" fmla="*/ 41406 w 782"/>
                    <a:gd name="T15" fmla="*/ 38646 h 719"/>
                    <a:gd name="T16" fmla="*/ 2119987 w 782"/>
                    <a:gd name="T17" fmla="*/ 38646 h 719"/>
                    <a:gd name="T18" fmla="*/ 2119987 w 782"/>
                    <a:gd name="T19" fmla="*/ 1562388 h 719"/>
                    <a:gd name="T20" fmla="*/ 1079317 w 782"/>
                    <a:gd name="T21" fmla="*/ 1937802 h 719"/>
                    <a:gd name="T22" fmla="*/ 41406 w 782"/>
                    <a:gd name="T23" fmla="*/ 1562388 h 719"/>
                    <a:gd name="T24" fmla="*/ 41406 w 782"/>
                    <a:gd name="T25" fmla="*/ 38646 h 719"/>
                    <a:gd name="T26" fmla="*/ 41406 w 782"/>
                    <a:gd name="T27" fmla="*/ 38646 h 7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82" h="719">
                      <a:moveTo>
                        <a:pt x="0" y="0"/>
                      </a:moveTo>
                      <a:lnTo>
                        <a:pt x="782" y="0"/>
                      </a:lnTo>
                      <a:lnTo>
                        <a:pt x="782" y="576"/>
                      </a:lnTo>
                      <a:lnTo>
                        <a:pt x="391" y="719"/>
                      </a:lnTo>
                      <a:lnTo>
                        <a:pt x="0" y="576"/>
                      </a:lnTo>
                      <a:lnTo>
                        <a:pt x="0" y="0"/>
                      </a:lnTo>
                      <a:close/>
                      <a:moveTo>
                        <a:pt x="15" y="14"/>
                      </a:moveTo>
                      <a:lnTo>
                        <a:pt x="768" y="14"/>
                      </a:lnTo>
                      <a:lnTo>
                        <a:pt x="768" y="566"/>
                      </a:lnTo>
                      <a:lnTo>
                        <a:pt x="391" y="702"/>
                      </a:lnTo>
                      <a:lnTo>
                        <a:pt x="15" y="566"/>
                      </a:lnTo>
                      <a:lnTo>
                        <a:pt x="15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2" name="Freeform 8"/>
                <p:cNvSpPr>
                  <a:spLocks/>
                </p:cNvSpPr>
                <p:nvPr/>
              </p:nvSpPr>
              <p:spPr bwMode="auto">
                <a:xfrm>
                  <a:off x="1691271" y="2821697"/>
                  <a:ext cx="1841187" cy="513435"/>
                </a:xfrm>
                <a:custGeom>
                  <a:avLst/>
                  <a:gdLst>
                    <a:gd name="T0" fmla="*/ 0 w 667"/>
                    <a:gd name="T1" fmla="*/ 0 h 186"/>
                    <a:gd name="T2" fmla="*/ 1841187 w 667"/>
                    <a:gd name="T3" fmla="*/ 0 h 186"/>
                    <a:gd name="T4" fmla="*/ 1841187 w 667"/>
                    <a:gd name="T5" fmla="*/ 176666 h 186"/>
                    <a:gd name="T6" fmla="*/ 921974 w 667"/>
                    <a:gd name="T7" fmla="*/ 513435 h 186"/>
                    <a:gd name="T8" fmla="*/ 0 w 667"/>
                    <a:gd name="T9" fmla="*/ 176666 h 186"/>
                    <a:gd name="T10" fmla="*/ 0 w 667"/>
                    <a:gd name="T11" fmla="*/ 0 h 186"/>
                    <a:gd name="T12" fmla="*/ 0 w 66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67" h="186">
                      <a:moveTo>
                        <a:pt x="0" y="0"/>
                      </a:moveTo>
                      <a:lnTo>
                        <a:pt x="667" y="0"/>
                      </a:lnTo>
                      <a:lnTo>
                        <a:pt x="667" y="64"/>
                      </a:lnTo>
                      <a:lnTo>
                        <a:pt x="334" y="186"/>
                      </a:lnTo>
                      <a:lnTo>
                        <a:pt x="0" y="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37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3" name="Freeform 9"/>
                <p:cNvSpPr>
                  <a:spLocks/>
                </p:cNvSpPr>
                <p:nvPr/>
              </p:nvSpPr>
              <p:spPr bwMode="auto">
                <a:xfrm>
                  <a:off x="1691271" y="2901748"/>
                  <a:ext cx="1841187" cy="38646"/>
                </a:xfrm>
                <a:custGeom>
                  <a:avLst/>
                  <a:gdLst>
                    <a:gd name="T0" fmla="*/ 1841187 w 667"/>
                    <a:gd name="T1" fmla="*/ 0 h 14"/>
                    <a:gd name="T2" fmla="*/ 1841187 w 667"/>
                    <a:gd name="T3" fmla="*/ 38646 h 14"/>
                    <a:gd name="T4" fmla="*/ 0 w 667"/>
                    <a:gd name="T5" fmla="*/ 38646 h 14"/>
                    <a:gd name="T6" fmla="*/ 0 w 667"/>
                    <a:gd name="T7" fmla="*/ 0 h 14"/>
                    <a:gd name="T8" fmla="*/ 1841187 w 667"/>
                    <a:gd name="T9" fmla="*/ 0 h 14"/>
                    <a:gd name="T10" fmla="*/ 1841187 w 667"/>
                    <a:gd name="T11" fmla="*/ 0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67" h="14">
                      <a:moveTo>
                        <a:pt x="667" y="0"/>
                      </a:moveTo>
                      <a:lnTo>
                        <a:pt x="667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solidFill>
                  <a:srgbClr val="3737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4" name="Freeform 10"/>
                <p:cNvSpPr>
                  <a:spLocks/>
                </p:cNvSpPr>
                <p:nvPr/>
              </p:nvSpPr>
              <p:spPr bwMode="auto">
                <a:xfrm>
                  <a:off x="1749239" y="2639510"/>
                  <a:ext cx="1725250" cy="634893"/>
                </a:xfrm>
                <a:custGeom>
                  <a:avLst/>
                  <a:gdLst>
                    <a:gd name="T0" fmla="*/ 0 w 625"/>
                    <a:gd name="T1" fmla="*/ 0 h 230"/>
                    <a:gd name="T2" fmla="*/ 1725250 w 625"/>
                    <a:gd name="T3" fmla="*/ 0 h 230"/>
                    <a:gd name="T4" fmla="*/ 1725250 w 625"/>
                    <a:gd name="T5" fmla="*/ 320207 h 230"/>
                    <a:gd name="T6" fmla="*/ 864005 w 625"/>
                    <a:gd name="T7" fmla="*/ 634893 h 230"/>
                    <a:gd name="T8" fmla="*/ 0 w 625"/>
                    <a:gd name="T9" fmla="*/ 320207 h 230"/>
                    <a:gd name="T10" fmla="*/ 0 w 625"/>
                    <a:gd name="T11" fmla="*/ 0 h 230"/>
                    <a:gd name="T12" fmla="*/ 0 w 625"/>
                    <a:gd name="T13" fmla="*/ 0 h 2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25" h="230">
                      <a:moveTo>
                        <a:pt x="0" y="0"/>
                      </a:moveTo>
                      <a:lnTo>
                        <a:pt x="625" y="0"/>
                      </a:lnTo>
                      <a:lnTo>
                        <a:pt x="625" y="116"/>
                      </a:lnTo>
                      <a:lnTo>
                        <a:pt x="313" y="230"/>
                      </a:lnTo>
                      <a:lnTo>
                        <a:pt x="0" y="1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4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4" name="组合 25"/>
              <p:cNvGrpSpPr>
                <a:grpSpLocks/>
              </p:cNvGrpSpPr>
              <p:nvPr/>
            </p:nvGrpSpPr>
            <p:grpSpPr bwMode="auto">
              <a:xfrm>
                <a:off x="3570479" y="2610484"/>
                <a:ext cx="2519171" cy="2520950"/>
                <a:chOff x="1446975" y="2639510"/>
                <a:chExt cx="2329778" cy="2332540"/>
              </a:xfrm>
            </p:grpSpPr>
            <p:sp>
              <p:nvSpPr>
                <p:cNvPr id="17443" name="Freeform 5"/>
                <p:cNvSpPr>
                  <a:spLocks/>
                </p:cNvSpPr>
                <p:nvPr/>
              </p:nvSpPr>
              <p:spPr bwMode="auto">
                <a:xfrm>
                  <a:off x="1630542" y="2639510"/>
                  <a:ext cx="1962645" cy="358852"/>
                </a:xfrm>
                <a:custGeom>
                  <a:avLst/>
                  <a:gdLst>
                    <a:gd name="T0" fmla="*/ 118697 w 711"/>
                    <a:gd name="T1" fmla="*/ 0 h 130"/>
                    <a:gd name="T2" fmla="*/ 1843948 w 711"/>
                    <a:gd name="T3" fmla="*/ 0 h 130"/>
                    <a:gd name="T4" fmla="*/ 1962645 w 711"/>
                    <a:gd name="T5" fmla="*/ 358852 h 130"/>
                    <a:gd name="T6" fmla="*/ 0 w 711"/>
                    <a:gd name="T7" fmla="*/ 358852 h 130"/>
                    <a:gd name="T8" fmla="*/ 118697 w 711"/>
                    <a:gd name="T9" fmla="*/ 0 h 130"/>
                    <a:gd name="T10" fmla="*/ 118697 w 711"/>
                    <a:gd name="T11" fmla="*/ 0 h 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11" h="130">
                      <a:moveTo>
                        <a:pt x="43" y="0"/>
                      </a:moveTo>
                      <a:lnTo>
                        <a:pt x="668" y="0"/>
                      </a:lnTo>
                      <a:lnTo>
                        <a:pt x="711" y="130"/>
                      </a:lnTo>
                      <a:lnTo>
                        <a:pt x="0" y="13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E0C60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4" name="Freeform 6"/>
                <p:cNvSpPr>
                  <a:spLocks/>
                </p:cNvSpPr>
                <p:nvPr/>
              </p:nvSpPr>
              <p:spPr bwMode="auto">
                <a:xfrm>
                  <a:off x="1446975" y="2821697"/>
                  <a:ext cx="2329778" cy="2150353"/>
                </a:xfrm>
                <a:custGeom>
                  <a:avLst/>
                  <a:gdLst>
                    <a:gd name="T0" fmla="*/ 0 w 844"/>
                    <a:gd name="T1" fmla="*/ 0 h 779"/>
                    <a:gd name="T2" fmla="*/ 2329778 w 844"/>
                    <a:gd name="T3" fmla="*/ 0 h 779"/>
                    <a:gd name="T4" fmla="*/ 2329778 w 844"/>
                    <a:gd name="T5" fmla="*/ 1728012 h 779"/>
                    <a:gd name="T6" fmla="*/ 1164889 w 844"/>
                    <a:gd name="T7" fmla="*/ 2150353 h 779"/>
                    <a:gd name="T8" fmla="*/ 0 w 844"/>
                    <a:gd name="T9" fmla="*/ 1728012 h 779"/>
                    <a:gd name="T10" fmla="*/ 0 w 844"/>
                    <a:gd name="T11" fmla="*/ 0 h 779"/>
                    <a:gd name="T12" fmla="*/ 0 w 844"/>
                    <a:gd name="T13" fmla="*/ 0 h 7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4" h="779">
                      <a:moveTo>
                        <a:pt x="0" y="0"/>
                      </a:moveTo>
                      <a:lnTo>
                        <a:pt x="844" y="0"/>
                      </a:lnTo>
                      <a:lnTo>
                        <a:pt x="844" y="626"/>
                      </a:lnTo>
                      <a:lnTo>
                        <a:pt x="422" y="779"/>
                      </a:lnTo>
                      <a:lnTo>
                        <a:pt x="0" y="6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727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5" name="Freeform 7"/>
                <p:cNvSpPr>
                  <a:spLocks noEditPoints="1"/>
                </p:cNvSpPr>
                <p:nvPr/>
              </p:nvSpPr>
              <p:spPr bwMode="auto">
                <a:xfrm>
                  <a:off x="1532548" y="2901748"/>
                  <a:ext cx="2158633" cy="1984729"/>
                </a:xfrm>
                <a:custGeom>
                  <a:avLst/>
                  <a:gdLst>
                    <a:gd name="T0" fmla="*/ 0 w 782"/>
                    <a:gd name="T1" fmla="*/ 0 h 719"/>
                    <a:gd name="T2" fmla="*/ 2158633 w 782"/>
                    <a:gd name="T3" fmla="*/ 0 h 719"/>
                    <a:gd name="T4" fmla="*/ 2158633 w 782"/>
                    <a:gd name="T5" fmla="*/ 1589992 h 719"/>
                    <a:gd name="T6" fmla="*/ 1079317 w 782"/>
                    <a:gd name="T7" fmla="*/ 1984729 h 719"/>
                    <a:gd name="T8" fmla="*/ 0 w 782"/>
                    <a:gd name="T9" fmla="*/ 1589992 h 719"/>
                    <a:gd name="T10" fmla="*/ 0 w 782"/>
                    <a:gd name="T11" fmla="*/ 0 h 719"/>
                    <a:gd name="T12" fmla="*/ 0 w 782"/>
                    <a:gd name="T13" fmla="*/ 0 h 719"/>
                    <a:gd name="T14" fmla="*/ 41406 w 782"/>
                    <a:gd name="T15" fmla="*/ 38646 h 719"/>
                    <a:gd name="T16" fmla="*/ 2119987 w 782"/>
                    <a:gd name="T17" fmla="*/ 38646 h 719"/>
                    <a:gd name="T18" fmla="*/ 2119987 w 782"/>
                    <a:gd name="T19" fmla="*/ 1562388 h 719"/>
                    <a:gd name="T20" fmla="*/ 1079317 w 782"/>
                    <a:gd name="T21" fmla="*/ 1937802 h 719"/>
                    <a:gd name="T22" fmla="*/ 41406 w 782"/>
                    <a:gd name="T23" fmla="*/ 1562388 h 719"/>
                    <a:gd name="T24" fmla="*/ 41406 w 782"/>
                    <a:gd name="T25" fmla="*/ 38646 h 719"/>
                    <a:gd name="T26" fmla="*/ 41406 w 782"/>
                    <a:gd name="T27" fmla="*/ 38646 h 7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82" h="719">
                      <a:moveTo>
                        <a:pt x="0" y="0"/>
                      </a:moveTo>
                      <a:lnTo>
                        <a:pt x="782" y="0"/>
                      </a:lnTo>
                      <a:lnTo>
                        <a:pt x="782" y="576"/>
                      </a:lnTo>
                      <a:lnTo>
                        <a:pt x="391" y="719"/>
                      </a:lnTo>
                      <a:lnTo>
                        <a:pt x="0" y="576"/>
                      </a:lnTo>
                      <a:lnTo>
                        <a:pt x="0" y="0"/>
                      </a:lnTo>
                      <a:close/>
                      <a:moveTo>
                        <a:pt x="15" y="14"/>
                      </a:moveTo>
                      <a:lnTo>
                        <a:pt x="768" y="14"/>
                      </a:lnTo>
                      <a:lnTo>
                        <a:pt x="768" y="566"/>
                      </a:lnTo>
                      <a:lnTo>
                        <a:pt x="391" y="702"/>
                      </a:lnTo>
                      <a:lnTo>
                        <a:pt x="15" y="566"/>
                      </a:lnTo>
                      <a:lnTo>
                        <a:pt x="15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6" name="Freeform 8"/>
                <p:cNvSpPr>
                  <a:spLocks/>
                </p:cNvSpPr>
                <p:nvPr/>
              </p:nvSpPr>
              <p:spPr bwMode="auto">
                <a:xfrm>
                  <a:off x="1691271" y="2821697"/>
                  <a:ext cx="1841187" cy="513435"/>
                </a:xfrm>
                <a:custGeom>
                  <a:avLst/>
                  <a:gdLst>
                    <a:gd name="T0" fmla="*/ 0 w 667"/>
                    <a:gd name="T1" fmla="*/ 0 h 186"/>
                    <a:gd name="T2" fmla="*/ 1841187 w 667"/>
                    <a:gd name="T3" fmla="*/ 0 h 186"/>
                    <a:gd name="T4" fmla="*/ 1841187 w 667"/>
                    <a:gd name="T5" fmla="*/ 176666 h 186"/>
                    <a:gd name="T6" fmla="*/ 921974 w 667"/>
                    <a:gd name="T7" fmla="*/ 513435 h 186"/>
                    <a:gd name="T8" fmla="*/ 0 w 667"/>
                    <a:gd name="T9" fmla="*/ 176666 h 186"/>
                    <a:gd name="T10" fmla="*/ 0 w 667"/>
                    <a:gd name="T11" fmla="*/ 0 h 186"/>
                    <a:gd name="T12" fmla="*/ 0 w 66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67" h="186">
                      <a:moveTo>
                        <a:pt x="0" y="0"/>
                      </a:moveTo>
                      <a:lnTo>
                        <a:pt x="667" y="0"/>
                      </a:lnTo>
                      <a:lnTo>
                        <a:pt x="667" y="64"/>
                      </a:lnTo>
                      <a:lnTo>
                        <a:pt x="334" y="186"/>
                      </a:lnTo>
                      <a:lnTo>
                        <a:pt x="0" y="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37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7" name="Freeform 9"/>
                <p:cNvSpPr>
                  <a:spLocks/>
                </p:cNvSpPr>
                <p:nvPr/>
              </p:nvSpPr>
              <p:spPr bwMode="auto">
                <a:xfrm>
                  <a:off x="1691271" y="2901748"/>
                  <a:ext cx="1841187" cy="38646"/>
                </a:xfrm>
                <a:custGeom>
                  <a:avLst/>
                  <a:gdLst>
                    <a:gd name="T0" fmla="*/ 1841187 w 667"/>
                    <a:gd name="T1" fmla="*/ 0 h 14"/>
                    <a:gd name="T2" fmla="*/ 1841187 w 667"/>
                    <a:gd name="T3" fmla="*/ 38646 h 14"/>
                    <a:gd name="T4" fmla="*/ 0 w 667"/>
                    <a:gd name="T5" fmla="*/ 38646 h 14"/>
                    <a:gd name="T6" fmla="*/ 0 w 667"/>
                    <a:gd name="T7" fmla="*/ 0 h 14"/>
                    <a:gd name="T8" fmla="*/ 1841187 w 667"/>
                    <a:gd name="T9" fmla="*/ 0 h 14"/>
                    <a:gd name="T10" fmla="*/ 1841187 w 667"/>
                    <a:gd name="T11" fmla="*/ 0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67" h="14">
                      <a:moveTo>
                        <a:pt x="667" y="0"/>
                      </a:moveTo>
                      <a:lnTo>
                        <a:pt x="667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solidFill>
                  <a:srgbClr val="3737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8" name="Freeform 10"/>
                <p:cNvSpPr>
                  <a:spLocks/>
                </p:cNvSpPr>
                <p:nvPr/>
              </p:nvSpPr>
              <p:spPr bwMode="auto">
                <a:xfrm>
                  <a:off x="1749239" y="2639510"/>
                  <a:ext cx="1725250" cy="634893"/>
                </a:xfrm>
                <a:custGeom>
                  <a:avLst/>
                  <a:gdLst>
                    <a:gd name="T0" fmla="*/ 0 w 625"/>
                    <a:gd name="T1" fmla="*/ 0 h 230"/>
                    <a:gd name="T2" fmla="*/ 1725250 w 625"/>
                    <a:gd name="T3" fmla="*/ 0 h 230"/>
                    <a:gd name="T4" fmla="*/ 1725250 w 625"/>
                    <a:gd name="T5" fmla="*/ 320207 h 230"/>
                    <a:gd name="T6" fmla="*/ 864005 w 625"/>
                    <a:gd name="T7" fmla="*/ 634893 h 230"/>
                    <a:gd name="T8" fmla="*/ 0 w 625"/>
                    <a:gd name="T9" fmla="*/ 320207 h 230"/>
                    <a:gd name="T10" fmla="*/ 0 w 625"/>
                    <a:gd name="T11" fmla="*/ 0 h 230"/>
                    <a:gd name="T12" fmla="*/ 0 w 625"/>
                    <a:gd name="T13" fmla="*/ 0 h 2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25" h="230">
                      <a:moveTo>
                        <a:pt x="0" y="0"/>
                      </a:moveTo>
                      <a:lnTo>
                        <a:pt x="625" y="0"/>
                      </a:lnTo>
                      <a:lnTo>
                        <a:pt x="625" y="116"/>
                      </a:lnTo>
                      <a:lnTo>
                        <a:pt x="313" y="230"/>
                      </a:lnTo>
                      <a:lnTo>
                        <a:pt x="0" y="1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4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5" name="组合 32"/>
              <p:cNvGrpSpPr>
                <a:grpSpLocks/>
              </p:cNvGrpSpPr>
              <p:nvPr/>
            </p:nvGrpSpPr>
            <p:grpSpPr bwMode="auto">
              <a:xfrm>
                <a:off x="6173979" y="2610484"/>
                <a:ext cx="2519171" cy="2520950"/>
                <a:chOff x="1446975" y="2639510"/>
                <a:chExt cx="2329778" cy="2332540"/>
              </a:xfrm>
            </p:grpSpPr>
            <p:sp>
              <p:nvSpPr>
                <p:cNvPr id="17437" name="Freeform 5"/>
                <p:cNvSpPr>
                  <a:spLocks/>
                </p:cNvSpPr>
                <p:nvPr/>
              </p:nvSpPr>
              <p:spPr bwMode="auto">
                <a:xfrm>
                  <a:off x="1630542" y="2639510"/>
                  <a:ext cx="1962645" cy="358852"/>
                </a:xfrm>
                <a:custGeom>
                  <a:avLst/>
                  <a:gdLst>
                    <a:gd name="T0" fmla="*/ 118697 w 711"/>
                    <a:gd name="T1" fmla="*/ 0 h 130"/>
                    <a:gd name="T2" fmla="*/ 1843948 w 711"/>
                    <a:gd name="T3" fmla="*/ 0 h 130"/>
                    <a:gd name="T4" fmla="*/ 1962645 w 711"/>
                    <a:gd name="T5" fmla="*/ 358852 h 130"/>
                    <a:gd name="T6" fmla="*/ 0 w 711"/>
                    <a:gd name="T7" fmla="*/ 358852 h 130"/>
                    <a:gd name="T8" fmla="*/ 118697 w 711"/>
                    <a:gd name="T9" fmla="*/ 0 h 130"/>
                    <a:gd name="T10" fmla="*/ 118697 w 711"/>
                    <a:gd name="T11" fmla="*/ 0 h 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11" h="130">
                      <a:moveTo>
                        <a:pt x="43" y="0"/>
                      </a:moveTo>
                      <a:lnTo>
                        <a:pt x="668" y="0"/>
                      </a:lnTo>
                      <a:lnTo>
                        <a:pt x="711" y="130"/>
                      </a:lnTo>
                      <a:lnTo>
                        <a:pt x="0" y="13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E0C60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8" name="Freeform 6"/>
                <p:cNvSpPr>
                  <a:spLocks/>
                </p:cNvSpPr>
                <p:nvPr/>
              </p:nvSpPr>
              <p:spPr bwMode="auto">
                <a:xfrm>
                  <a:off x="1446975" y="2821697"/>
                  <a:ext cx="2329778" cy="2150353"/>
                </a:xfrm>
                <a:custGeom>
                  <a:avLst/>
                  <a:gdLst>
                    <a:gd name="T0" fmla="*/ 0 w 844"/>
                    <a:gd name="T1" fmla="*/ 0 h 779"/>
                    <a:gd name="T2" fmla="*/ 2329778 w 844"/>
                    <a:gd name="T3" fmla="*/ 0 h 779"/>
                    <a:gd name="T4" fmla="*/ 2329778 w 844"/>
                    <a:gd name="T5" fmla="*/ 1728012 h 779"/>
                    <a:gd name="T6" fmla="*/ 1164889 w 844"/>
                    <a:gd name="T7" fmla="*/ 2150353 h 779"/>
                    <a:gd name="T8" fmla="*/ 0 w 844"/>
                    <a:gd name="T9" fmla="*/ 1728012 h 779"/>
                    <a:gd name="T10" fmla="*/ 0 w 844"/>
                    <a:gd name="T11" fmla="*/ 0 h 779"/>
                    <a:gd name="T12" fmla="*/ 0 w 844"/>
                    <a:gd name="T13" fmla="*/ 0 h 7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4" h="779">
                      <a:moveTo>
                        <a:pt x="0" y="0"/>
                      </a:moveTo>
                      <a:lnTo>
                        <a:pt x="844" y="0"/>
                      </a:lnTo>
                      <a:lnTo>
                        <a:pt x="844" y="626"/>
                      </a:lnTo>
                      <a:lnTo>
                        <a:pt x="422" y="779"/>
                      </a:lnTo>
                      <a:lnTo>
                        <a:pt x="0" y="6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727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439" name="Freeform 7"/>
                <p:cNvSpPr>
                  <a:spLocks noEditPoints="1"/>
                </p:cNvSpPr>
                <p:nvPr/>
              </p:nvSpPr>
              <p:spPr bwMode="auto">
                <a:xfrm>
                  <a:off x="1532548" y="2901748"/>
                  <a:ext cx="2158633" cy="1984729"/>
                </a:xfrm>
                <a:custGeom>
                  <a:avLst/>
                  <a:gdLst>
                    <a:gd name="T0" fmla="*/ 0 w 782"/>
                    <a:gd name="T1" fmla="*/ 0 h 719"/>
                    <a:gd name="T2" fmla="*/ 2158633 w 782"/>
                    <a:gd name="T3" fmla="*/ 0 h 719"/>
                    <a:gd name="T4" fmla="*/ 2158633 w 782"/>
                    <a:gd name="T5" fmla="*/ 1589992 h 719"/>
                    <a:gd name="T6" fmla="*/ 1079317 w 782"/>
                    <a:gd name="T7" fmla="*/ 1984729 h 719"/>
                    <a:gd name="T8" fmla="*/ 0 w 782"/>
                    <a:gd name="T9" fmla="*/ 1589992 h 719"/>
                    <a:gd name="T10" fmla="*/ 0 w 782"/>
                    <a:gd name="T11" fmla="*/ 0 h 719"/>
                    <a:gd name="T12" fmla="*/ 0 w 782"/>
                    <a:gd name="T13" fmla="*/ 0 h 719"/>
                    <a:gd name="T14" fmla="*/ 41406 w 782"/>
                    <a:gd name="T15" fmla="*/ 38646 h 719"/>
                    <a:gd name="T16" fmla="*/ 2119987 w 782"/>
                    <a:gd name="T17" fmla="*/ 38646 h 719"/>
                    <a:gd name="T18" fmla="*/ 2119987 w 782"/>
                    <a:gd name="T19" fmla="*/ 1562388 h 719"/>
                    <a:gd name="T20" fmla="*/ 1079317 w 782"/>
                    <a:gd name="T21" fmla="*/ 1937802 h 719"/>
                    <a:gd name="T22" fmla="*/ 41406 w 782"/>
                    <a:gd name="T23" fmla="*/ 1562388 h 719"/>
                    <a:gd name="T24" fmla="*/ 41406 w 782"/>
                    <a:gd name="T25" fmla="*/ 38646 h 719"/>
                    <a:gd name="T26" fmla="*/ 41406 w 782"/>
                    <a:gd name="T27" fmla="*/ 38646 h 7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82" h="719">
                      <a:moveTo>
                        <a:pt x="0" y="0"/>
                      </a:moveTo>
                      <a:lnTo>
                        <a:pt x="782" y="0"/>
                      </a:lnTo>
                      <a:lnTo>
                        <a:pt x="782" y="576"/>
                      </a:lnTo>
                      <a:lnTo>
                        <a:pt x="391" y="719"/>
                      </a:lnTo>
                      <a:lnTo>
                        <a:pt x="0" y="576"/>
                      </a:lnTo>
                      <a:lnTo>
                        <a:pt x="0" y="0"/>
                      </a:lnTo>
                      <a:close/>
                      <a:moveTo>
                        <a:pt x="15" y="14"/>
                      </a:moveTo>
                      <a:lnTo>
                        <a:pt x="768" y="14"/>
                      </a:lnTo>
                      <a:lnTo>
                        <a:pt x="768" y="566"/>
                      </a:lnTo>
                      <a:lnTo>
                        <a:pt x="391" y="702"/>
                      </a:lnTo>
                      <a:lnTo>
                        <a:pt x="15" y="566"/>
                      </a:lnTo>
                      <a:lnTo>
                        <a:pt x="15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0" name="Freeform 8"/>
                <p:cNvSpPr>
                  <a:spLocks/>
                </p:cNvSpPr>
                <p:nvPr/>
              </p:nvSpPr>
              <p:spPr bwMode="auto">
                <a:xfrm>
                  <a:off x="1691271" y="2821697"/>
                  <a:ext cx="1841187" cy="513435"/>
                </a:xfrm>
                <a:custGeom>
                  <a:avLst/>
                  <a:gdLst>
                    <a:gd name="T0" fmla="*/ 0 w 667"/>
                    <a:gd name="T1" fmla="*/ 0 h 186"/>
                    <a:gd name="T2" fmla="*/ 1841187 w 667"/>
                    <a:gd name="T3" fmla="*/ 0 h 186"/>
                    <a:gd name="T4" fmla="*/ 1841187 w 667"/>
                    <a:gd name="T5" fmla="*/ 176666 h 186"/>
                    <a:gd name="T6" fmla="*/ 921974 w 667"/>
                    <a:gd name="T7" fmla="*/ 513435 h 186"/>
                    <a:gd name="T8" fmla="*/ 0 w 667"/>
                    <a:gd name="T9" fmla="*/ 176666 h 186"/>
                    <a:gd name="T10" fmla="*/ 0 w 667"/>
                    <a:gd name="T11" fmla="*/ 0 h 186"/>
                    <a:gd name="T12" fmla="*/ 0 w 66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67" h="186">
                      <a:moveTo>
                        <a:pt x="0" y="0"/>
                      </a:moveTo>
                      <a:lnTo>
                        <a:pt x="667" y="0"/>
                      </a:lnTo>
                      <a:lnTo>
                        <a:pt x="667" y="64"/>
                      </a:lnTo>
                      <a:lnTo>
                        <a:pt x="334" y="186"/>
                      </a:lnTo>
                      <a:lnTo>
                        <a:pt x="0" y="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37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1" name="Freeform 9"/>
                <p:cNvSpPr>
                  <a:spLocks/>
                </p:cNvSpPr>
                <p:nvPr/>
              </p:nvSpPr>
              <p:spPr bwMode="auto">
                <a:xfrm>
                  <a:off x="1691271" y="2901748"/>
                  <a:ext cx="1841187" cy="38646"/>
                </a:xfrm>
                <a:custGeom>
                  <a:avLst/>
                  <a:gdLst>
                    <a:gd name="T0" fmla="*/ 1841187 w 667"/>
                    <a:gd name="T1" fmla="*/ 0 h 14"/>
                    <a:gd name="T2" fmla="*/ 1841187 w 667"/>
                    <a:gd name="T3" fmla="*/ 38646 h 14"/>
                    <a:gd name="T4" fmla="*/ 0 w 667"/>
                    <a:gd name="T5" fmla="*/ 38646 h 14"/>
                    <a:gd name="T6" fmla="*/ 0 w 667"/>
                    <a:gd name="T7" fmla="*/ 0 h 14"/>
                    <a:gd name="T8" fmla="*/ 1841187 w 667"/>
                    <a:gd name="T9" fmla="*/ 0 h 14"/>
                    <a:gd name="T10" fmla="*/ 1841187 w 667"/>
                    <a:gd name="T11" fmla="*/ 0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67" h="14">
                      <a:moveTo>
                        <a:pt x="667" y="0"/>
                      </a:moveTo>
                      <a:lnTo>
                        <a:pt x="667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solidFill>
                  <a:srgbClr val="3737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2" name="Freeform 10"/>
                <p:cNvSpPr>
                  <a:spLocks/>
                </p:cNvSpPr>
                <p:nvPr/>
              </p:nvSpPr>
              <p:spPr bwMode="auto">
                <a:xfrm>
                  <a:off x="1749239" y="2639510"/>
                  <a:ext cx="1725250" cy="634893"/>
                </a:xfrm>
                <a:custGeom>
                  <a:avLst/>
                  <a:gdLst>
                    <a:gd name="T0" fmla="*/ 0 w 625"/>
                    <a:gd name="T1" fmla="*/ 0 h 230"/>
                    <a:gd name="T2" fmla="*/ 1725250 w 625"/>
                    <a:gd name="T3" fmla="*/ 0 h 230"/>
                    <a:gd name="T4" fmla="*/ 1725250 w 625"/>
                    <a:gd name="T5" fmla="*/ 320207 h 230"/>
                    <a:gd name="T6" fmla="*/ 864005 w 625"/>
                    <a:gd name="T7" fmla="*/ 634893 h 230"/>
                    <a:gd name="T8" fmla="*/ 0 w 625"/>
                    <a:gd name="T9" fmla="*/ 320207 h 230"/>
                    <a:gd name="T10" fmla="*/ 0 w 625"/>
                    <a:gd name="T11" fmla="*/ 0 h 230"/>
                    <a:gd name="T12" fmla="*/ 0 w 625"/>
                    <a:gd name="T13" fmla="*/ 0 h 2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25" h="230">
                      <a:moveTo>
                        <a:pt x="0" y="0"/>
                      </a:moveTo>
                      <a:lnTo>
                        <a:pt x="625" y="0"/>
                      </a:lnTo>
                      <a:lnTo>
                        <a:pt x="625" y="116"/>
                      </a:lnTo>
                      <a:lnTo>
                        <a:pt x="313" y="230"/>
                      </a:lnTo>
                      <a:lnTo>
                        <a:pt x="0" y="1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4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6" name="组合 39"/>
              <p:cNvGrpSpPr>
                <a:grpSpLocks/>
              </p:cNvGrpSpPr>
              <p:nvPr/>
            </p:nvGrpSpPr>
            <p:grpSpPr bwMode="auto">
              <a:xfrm>
                <a:off x="8777479" y="2610484"/>
                <a:ext cx="2519171" cy="2520950"/>
                <a:chOff x="1446975" y="2639510"/>
                <a:chExt cx="2329778" cy="2332540"/>
              </a:xfrm>
            </p:grpSpPr>
            <p:sp>
              <p:nvSpPr>
                <p:cNvPr id="17431" name="Freeform 5"/>
                <p:cNvSpPr>
                  <a:spLocks/>
                </p:cNvSpPr>
                <p:nvPr/>
              </p:nvSpPr>
              <p:spPr bwMode="auto">
                <a:xfrm>
                  <a:off x="1630542" y="2639510"/>
                  <a:ext cx="1962645" cy="358852"/>
                </a:xfrm>
                <a:custGeom>
                  <a:avLst/>
                  <a:gdLst>
                    <a:gd name="T0" fmla="*/ 118697 w 711"/>
                    <a:gd name="T1" fmla="*/ 0 h 130"/>
                    <a:gd name="T2" fmla="*/ 1843948 w 711"/>
                    <a:gd name="T3" fmla="*/ 0 h 130"/>
                    <a:gd name="T4" fmla="*/ 1962645 w 711"/>
                    <a:gd name="T5" fmla="*/ 358852 h 130"/>
                    <a:gd name="T6" fmla="*/ 0 w 711"/>
                    <a:gd name="T7" fmla="*/ 358852 h 130"/>
                    <a:gd name="T8" fmla="*/ 118697 w 711"/>
                    <a:gd name="T9" fmla="*/ 0 h 130"/>
                    <a:gd name="T10" fmla="*/ 118697 w 711"/>
                    <a:gd name="T11" fmla="*/ 0 h 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11" h="130">
                      <a:moveTo>
                        <a:pt x="43" y="0"/>
                      </a:moveTo>
                      <a:lnTo>
                        <a:pt x="668" y="0"/>
                      </a:lnTo>
                      <a:lnTo>
                        <a:pt x="711" y="130"/>
                      </a:lnTo>
                      <a:lnTo>
                        <a:pt x="0" y="13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E0C60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2" name="Freeform 6"/>
                <p:cNvSpPr>
                  <a:spLocks/>
                </p:cNvSpPr>
                <p:nvPr/>
              </p:nvSpPr>
              <p:spPr bwMode="auto">
                <a:xfrm>
                  <a:off x="1446975" y="2821697"/>
                  <a:ext cx="2329778" cy="2150353"/>
                </a:xfrm>
                <a:custGeom>
                  <a:avLst/>
                  <a:gdLst>
                    <a:gd name="T0" fmla="*/ 0 w 844"/>
                    <a:gd name="T1" fmla="*/ 0 h 779"/>
                    <a:gd name="T2" fmla="*/ 2329778 w 844"/>
                    <a:gd name="T3" fmla="*/ 0 h 779"/>
                    <a:gd name="T4" fmla="*/ 2329778 w 844"/>
                    <a:gd name="T5" fmla="*/ 1728012 h 779"/>
                    <a:gd name="T6" fmla="*/ 1164889 w 844"/>
                    <a:gd name="T7" fmla="*/ 2150353 h 779"/>
                    <a:gd name="T8" fmla="*/ 0 w 844"/>
                    <a:gd name="T9" fmla="*/ 1728012 h 779"/>
                    <a:gd name="T10" fmla="*/ 0 w 844"/>
                    <a:gd name="T11" fmla="*/ 0 h 779"/>
                    <a:gd name="T12" fmla="*/ 0 w 844"/>
                    <a:gd name="T13" fmla="*/ 0 h 7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4" h="779">
                      <a:moveTo>
                        <a:pt x="0" y="0"/>
                      </a:moveTo>
                      <a:lnTo>
                        <a:pt x="844" y="0"/>
                      </a:lnTo>
                      <a:lnTo>
                        <a:pt x="844" y="626"/>
                      </a:lnTo>
                      <a:lnTo>
                        <a:pt x="422" y="779"/>
                      </a:lnTo>
                      <a:lnTo>
                        <a:pt x="0" y="6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727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3" name="Freeform 7"/>
                <p:cNvSpPr>
                  <a:spLocks noEditPoints="1"/>
                </p:cNvSpPr>
                <p:nvPr/>
              </p:nvSpPr>
              <p:spPr bwMode="auto">
                <a:xfrm>
                  <a:off x="1532548" y="2901748"/>
                  <a:ext cx="2158633" cy="1984729"/>
                </a:xfrm>
                <a:custGeom>
                  <a:avLst/>
                  <a:gdLst>
                    <a:gd name="T0" fmla="*/ 0 w 782"/>
                    <a:gd name="T1" fmla="*/ 0 h 719"/>
                    <a:gd name="T2" fmla="*/ 2158633 w 782"/>
                    <a:gd name="T3" fmla="*/ 0 h 719"/>
                    <a:gd name="T4" fmla="*/ 2158633 w 782"/>
                    <a:gd name="T5" fmla="*/ 1589992 h 719"/>
                    <a:gd name="T6" fmla="*/ 1079317 w 782"/>
                    <a:gd name="T7" fmla="*/ 1984729 h 719"/>
                    <a:gd name="T8" fmla="*/ 0 w 782"/>
                    <a:gd name="T9" fmla="*/ 1589992 h 719"/>
                    <a:gd name="T10" fmla="*/ 0 w 782"/>
                    <a:gd name="T11" fmla="*/ 0 h 719"/>
                    <a:gd name="T12" fmla="*/ 0 w 782"/>
                    <a:gd name="T13" fmla="*/ 0 h 719"/>
                    <a:gd name="T14" fmla="*/ 41406 w 782"/>
                    <a:gd name="T15" fmla="*/ 38646 h 719"/>
                    <a:gd name="T16" fmla="*/ 2119987 w 782"/>
                    <a:gd name="T17" fmla="*/ 38646 h 719"/>
                    <a:gd name="T18" fmla="*/ 2119987 w 782"/>
                    <a:gd name="T19" fmla="*/ 1562388 h 719"/>
                    <a:gd name="T20" fmla="*/ 1079317 w 782"/>
                    <a:gd name="T21" fmla="*/ 1937802 h 719"/>
                    <a:gd name="T22" fmla="*/ 41406 w 782"/>
                    <a:gd name="T23" fmla="*/ 1562388 h 719"/>
                    <a:gd name="T24" fmla="*/ 41406 w 782"/>
                    <a:gd name="T25" fmla="*/ 38646 h 719"/>
                    <a:gd name="T26" fmla="*/ 41406 w 782"/>
                    <a:gd name="T27" fmla="*/ 38646 h 7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82" h="719">
                      <a:moveTo>
                        <a:pt x="0" y="0"/>
                      </a:moveTo>
                      <a:lnTo>
                        <a:pt x="782" y="0"/>
                      </a:lnTo>
                      <a:lnTo>
                        <a:pt x="782" y="576"/>
                      </a:lnTo>
                      <a:lnTo>
                        <a:pt x="391" y="719"/>
                      </a:lnTo>
                      <a:lnTo>
                        <a:pt x="0" y="576"/>
                      </a:lnTo>
                      <a:lnTo>
                        <a:pt x="0" y="0"/>
                      </a:lnTo>
                      <a:close/>
                      <a:moveTo>
                        <a:pt x="15" y="14"/>
                      </a:moveTo>
                      <a:lnTo>
                        <a:pt x="768" y="14"/>
                      </a:lnTo>
                      <a:lnTo>
                        <a:pt x="768" y="566"/>
                      </a:lnTo>
                      <a:lnTo>
                        <a:pt x="391" y="702"/>
                      </a:lnTo>
                      <a:lnTo>
                        <a:pt x="15" y="566"/>
                      </a:lnTo>
                      <a:lnTo>
                        <a:pt x="15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4" name="Freeform 8"/>
                <p:cNvSpPr>
                  <a:spLocks/>
                </p:cNvSpPr>
                <p:nvPr/>
              </p:nvSpPr>
              <p:spPr bwMode="auto">
                <a:xfrm>
                  <a:off x="1691271" y="2821697"/>
                  <a:ext cx="1841187" cy="513435"/>
                </a:xfrm>
                <a:custGeom>
                  <a:avLst/>
                  <a:gdLst>
                    <a:gd name="T0" fmla="*/ 0 w 667"/>
                    <a:gd name="T1" fmla="*/ 0 h 186"/>
                    <a:gd name="T2" fmla="*/ 1841187 w 667"/>
                    <a:gd name="T3" fmla="*/ 0 h 186"/>
                    <a:gd name="T4" fmla="*/ 1841187 w 667"/>
                    <a:gd name="T5" fmla="*/ 176666 h 186"/>
                    <a:gd name="T6" fmla="*/ 921974 w 667"/>
                    <a:gd name="T7" fmla="*/ 513435 h 186"/>
                    <a:gd name="T8" fmla="*/ 0 w 667"/>
                    <a:gd name="T9" fmla="*/ 176666 h 186"/>
                    <a:gd name="T10" fmla="*/ 0 w 667"/>
                    <a:gd name="T11" fmla="*/ 0 h 186"/>
                    <a:gd name="T12" fmla="*/ 0 w 667"/>
                    <a:gd name="T13" fmla="*/ 0 h 1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67" h="186">
                      <a:moveTo>
                        <a:pt x="0" y="0"/>
                      </a:moveTo>
                      <a:lnTo>
                        <a:pt x="667" y="0"/>
                      </a:lnTo>
                      <a:lnTo>
                        <a:pt x="667" y="64"/>
                      </a:lnTo>
                      <a:lnTo>
                        <a:pt x="334" y="186"/>
                      </a:lnTo>
                      <a:lnTo>
                        <a:pt x="0" y="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37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5" name="Freeform 9"/>
                <p:cNvSpPr>
                  <a:spLocks/>
                </p:cNvSpPr>
                <p:nvPr/>
              </p:nvSpPr>
              <p:spPr bwMode="auto">
                <a:xfrm>
                  <a:off x="1691271" y="2901748"/>
                  <a:ext cx="1841187" cy="38646"/>
                </a:xfrm>
                <a:custGeom>
                  <a:avLst/>
                  <a:gdLst>
                    <a:gd name="T0" fmla="*/ 1841187 w 667"/>
                    <a:gd name="T1" fmla="*/ 0 h 14"/>
                    <a:gd name="T2" fmla="*/ 1841187 w 667"/>
                    <a:gd name="T3" fmla="*/ 38646 h 14"/>
                    <a:gd name="T4" fmla="*/ 0 w 667"/>
                    <a:gd name="T5" fmla="*/ 38646 h 14"/>
                    <a:gd name="T6" fmla="*/ 0 w 667"/>
                    <a:gd name="T7" fmla="*/ 0 h 14"/>
                    <a:gd name="T8" fmla="*/ 1841187 w 667"/>
                    <a:gd name="T9" fmla="*/ 0 h 14"/>
                    <a:gd name="T10" fmla="*/ 1841187 w 667"/>
                    <a:gd name="T11" fmla="*/ 0 h 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67" h="14">
                      <a:moveTo>
                        <a:pt x="667" y="0"/>
                      </a:moveTo>
                      <a:lnTo>
                        <a:pt x="667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solidFill>
                  <a:srgbClr val="3737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6" name="Freeform 10"/>
                <p:cNvSpPr>
                  <a:spLocks/>
                </p:cNvSpPr>
                <p:nvPr/>
              </p:nvSpPr>
              <p:spPr bwMode="auto">
                <a:xfrm>
                  <a:off x="1749239" y="2639510"/>
                  <a:ext cx="1725250" cy="634893"/>
                </a:xfrm>
                <a:custGeom>
                  <a:avLst/>
                  <a:gdLst>
                    <a:gd name="T0" fmla="*/ 0 w 625"/>
                    <a:gd name="T1" fmla="*/ 0 h 230"/>
                    <a:gd name="T2" fmla="*/ 1725250 w 625"/>
                    <a:gd name="T3" fmla="*/ 0 h 230"/>
                    <a:gd name="T4" fmla="*/ 1725250 w 625"/>
                    <a:gd name="T5" fmla="*/ 320207 h 230"/>
                    <a:gd name="T6" fmla="*/ 864005 w 625"/>
                    <a:gd name="T7" fmla="*/ 634893 h 230"/>
                    <a:gd name="T8" fmla="*/ 0 w 625"/>
                    <a:gd name="T9" fmla="*/ 320207 h 230"/>
                    <a:gd name="T10" fmla="*/ 0 w 625"/>
                    <a:gd name="T11" fmla="*/ 0 h 230"/>
                    <a:gd name="T12" fmla="*/ 0 w 625"/>
                    <a:gd name="T13" fmla="*/ 0 h 2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25" h="230">
                      <a:moveTo>
                        <a:pt x="0" y="0"/>
                      </a:moveTo>
                      <a:lnTo>
                        <a:pt x="625" y="0"/>
                      </a:lnTo>
                      <a:lnTo>
                        <a:pt x="625" y="116"/>
                      </a:lnTo>
                      <a:lnTo>
                        <a:pt x="313" y="230"/>
                      </a:lnTo>
                      <a:lnTo>
                        <a:pt x="0" y="1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4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" name="矩形 48"/>
            <p:cNvSpPr/>
            <p:nvPr/>
          </p:nvSpPr>
          <p:spPr>
            <a:xfrm>
              <a:off x="1205706" y="3296025"/>
              <a:ext cx="1970087" cy="12819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1600" dirty="0" smtClean="0">
                  <a:solidFill>
                    <a:schemeClr val="bg1">
                      <a:lumMod val="75000"/>
                    </a:schemeClr>
                  </a:solidFill>
                  <a:latin typeface="Songti TC" charset="-120"/>
                  <a:ea typeface="Songti TC" charset="-120"/>
                  <a:cs typeface="Songti TC" charset="-120"/>
                </a:rPr>
                <a:t>國內</a:t>
              </a:r>
              <a:r>
                <a:rPr kumimoji="0" lang="zh-TW" altLang="en-US" sz="1600" dirty="0">
                  <a:solidFill>
                    <a:schemeClr val="bg1">
                      <a:lumMod val="75000"/>
                    </a:schemeClr>
                  </a:solidFill>
                  <a:latin typeface="Songti TC" charset="-120"/>
                  <a:ea typeface="Songti TC" charset="-120"/>
                  <a:cs typeface="Songti TC" charset="-120"/>
                </a:rPr>
                <a:t>最大之汽機車傳動零組件專業製造廠商，齒輪、軸類及各種傳動零</a:t>
              </a:r>
              <a:r>
                <a:rPr kumimoji="0" lang="zh-TW" altLang="en-US" sz="1600" dirty="0" smtClean="0">
                  <a:solidFill>
                    <a:schemeClr val="bg1">
                      <a:lumMod val="75000"/>
                    </a:schemeClr>
                  </a:solidFill>
                  <a:latin typeface="Songti TC" charset="-120"/>
                  <a:ea typeface="Songti TC" charset="-120"/>
                  <a:cs typeface="Songti TC" charset="-120"/>
                </a:rPr>
                <a:t>組件</a:t>
              </a:r>
              <a:endParaRPr kumimoji="0" lang="zh-TW" altLang="en-US" sz="1600" dirty="0">
                <a:solidFill>
                  <a:schemeClr val="bg1">
                    <a:lumMod val="75000"/>
                  </a:schemeClr>
                </a:solidFill>
                <a:latin typeface="Songti TC" charset="-120"/>
                <a:ea typeface="Songti TC" charset="-120"/>
                <a:cs typeface="Songti TC" charset="-120"/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1823599" y="2663108"/>
              <a:ext cx="8547306" cy="475020"/>
              <a:chOff x="1823599" y="2880278"/>
              <a:chExt cx="8547306" cy="475020"/>
            </a:xfrm>
          </p:grpSpPr>
          <p:sp>
            <p:nvSpPr>
              <p:cNvPr id="17417" name="文本框 47"/>
              <p:cNvSpPr txBox="1">
                <a:spLocks noChangeArrowheads="1"/>
              </p:cNvSpPr>
              <p:nvPr/>
            </p:nvSpPr>
            <p:spPr bwMode="auto">
              <a:xfrm>
                <a:off x="1823599" y="2890838"/>
                <a:ext cx="734304" cy="46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9pPr>
              </a:lstStyle>
              <a:p>
                <a:pPr algn="ctr"/>
                <a:r>
                  <a:rPr kumimoji="0" lang="zh-TW" altLang="en-US" sz="2400" b="1" dirty="0" smtClean="0">
                    <a:solidFill>
                      <a:srgbClr val="272727"/>
                    </a:solidFill>
                    <a:latin typeface="Songti TC" charset="-120"/>
                    <a:ea typeface="Songti TC" charset="-120"/>
                    <a:cs typeface="Songti TC" charset="-120"/>
                  </a:rPr>
                  <a:t>和大</a:t>
                </a:r>
                <a:endParaRPr kumimoji="0" lang="en-US" altLang="zh-TW" sz="24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endParaRPr>
              </a:p>
            </p:txBody>
          </p:sp>
          <p:sp>
            <p:nvSpPr>
              <p:cNvPr id="17419" name="文本框 49"/>
              <p:cNvSpPr txBox="1">
                <a:spLocks noChangeArrowheads="1"/>
              </p:cNvSpPr>
              <p:nvPr/>
            </p:nvSpPr>
            <p:spPr bwMode="auto">
              <a:xfrm>
                <a:off x="4424597" y="2890838"/>
                <a:ext cx="739309" cy="426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9pPr>
              </a:lstStyle>
              <a:p>
                <a:pPr algn="ctr"/>
                <a:r>
                  <a:rPr kumimoji="0" lang="zh-TW" altLang="en-US" sz="2400" b="1" dirty="0" smtClean="0">
                    <a:solidFill>
                      <a:srgbClr val="272727"/>
                    </a:solidFill>
                    <a:latin typeface="Songti TC" charset="-120"/>
                    <a:ea typeface="Songti TC" charset="-120"/>
                    <a:cs typeface="Songti TC" charset="-120"/>
                  </a:rPr>
                  <a:t>上銀</a:t>
                </a:r>
                <a:endParaRPr kumimoji="0" lang="en-US" altLang="zh-TW" sz="24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endParaRPr>
              </a:p>
            </p:txBody>
          </p:sp>
          <p:sp>
            <p:nvSpPr>
              <p:cNvPr id="17420" name="文本框 50"/>
              <p:cNvSpPr txBox="1">
                <a:spLocks noChangeArrowheads="1"/>
              </p:cNvSpPr>
              <p:nvPr/>
            </p:nvSpPr>
            <p:spPr bwMode="auto">
              <a:xfrm>
                <a:off x="6885921" y="2890838"/>
                <a:ext cx="1023659" cy="426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9pPr>
              </a:lstStyle>
              <a:p>
                <a:pPr algn="ctr"/>
                <a:r>
                  <a:rPr kumimoji="0" lang="zh-TW" altLang="en-US" sz="2400" b="1" dirty="0">
                    <a:solidFill>
                      <a:srgbClr val="272727"/>
                    </a:solidFill>
                    <a:latin typeface="Songti TC" charset="-120"/>
                    <a:ea typeface="Songti TC" charset="-120"/>
                    <a:cs typeface="Songti TC" charset="-120"/>
                  </a:rPr>
                  <a:t>台光</a:t>
                </a:r>
                <a:r>
                  <a:rPr kumimoji="0" lang="zh-TW" altLang="en-US" sz="2400" b="1" dirty="0" smtClean="0">
                    <a:solidFill>
                      <a:srgbClr val="272727"/>
                    </a:solidFill>
                    <a:latin typeface="Songti TC" charset="-120"/>
                    <a:ea typeface="Songti TC" charset="-120"/>
                    <a:cs typeface="Songti TC" charset="-120"/>
                  </a:rPr>
                  <a:t>電</a:t>
                </a:r>
                <a:endParaRPr kumimoji="0" lang="en-US" altLang="zh-TW" sz="2400" b="1" dirty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endParaRPr>
              </a:p>
            </p:txBody>
          </p:sp>
          <p:sp>
            <p:nvSpPr>
              <p:cNvPr id="17421" name="文本框 51"/>
              <p:cNvSpPr txBox="1">
                <a:spLocks noChangeArrowheads="1"/>
              </p:cNvSpPr>
              <p:nvPr/>
            </p:nvSpPr>
            <p:spPr bwMode="auto">
              <a:xfrm>
                <a:off x="9631596" y="2880278"/>
                <a:ext cx="739309" cy="426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9pPr>
              </a:lstStyle>
              <a:p>
                <a:pPr algn="ctr"/>
                <a:r>
                  <a:rPr kumimoji="0" lang="zh-TW" altLang="en-US" sz="2400" b="1" dirty="0" smtClean="0">
                    <a:solidFill>
                      <a:srgbClr val="272727"/>
                    </a:solidFill>
                    <a:latin typeface="Songti TC" charset="-120"/>
                    <a:ea typeface="Songti TC" charset="-120"/>
                    <a:cs typeface="Songti TC" charset="-120"/>
                  </a:rPr>
                  <a:t>美律</a:t>
                </a:r>
                <a:endParaRPr kumimoji="0" lang="en-US" altLang="zh-TW" sz="2400" b="1" dirty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800345" y="3297547"/>
              <a:ext cx="1990861" cy="1450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1600" dirty="0">
                  <a:solidFill>
                    <a:schemeClr val="bg1">
                      <a:lumMod val="75000"/>
                    </a:schemeClr>
                  </a:solidFill>
                  <a:latin typeface="Songti TC" charset="-120"/>
                  <a:ea typeface="Songti TC" charset="-120"/>
                  <a:cs typeface="Songti TC" charset="-120"/>
                </a:rPr>
                <a:t>精密機械</a:t>
              </a:r>
              <a:r>
                <a:rPr kumimoji="0" lang="zh-TW" altLang="en-US" sz="1600" dirty="0" smtClean="0">
                  <a:solidFill>
                    <a:schemeClr val="bg1">
                      <a:lumMod val="75000"/>
                    </a:schemeClr>
                  </a:solidFill>
                  <a:latin typeface="Songti TC" charset="-120"/>
                  <a:ea typeface="Songti TC" charset="-120"/>
                  <a:cs typeface="Songti TC" charset="-120"/>
                </a:rPr>
                <a:t>概念股，</a:t>
              </a:r>
              <a:endParaRPr kumimoji="0" lang="en-US" altLang="zh-TW" sz="1600" dirty="0" smtClean="0">
                <a:solidFill>
                  <a:schemeClr val="bg1">
                    <a:lumMod val="75000"/>
                  </a:schemeClr>
                </a:solidFill>
                <a:latin typeface="Songti TC" charset="-120"/>
                <a:ea typeface="Songti TC" charset="-120"/>
                <a:cs typeface="Songti TC" charset="-120"/>
              </a:endParaRPr>
            </a:p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1600" dirty="0">
                  <a:solidFill>
                    <a:schemeClr val="bg1">
                      <a:lumMod val="75000"/>
                    </a:schemeClr>
                  </a:solidFill>
                  <a:latin typeface="Songti TC" charset="-120"/>
                  <a:ea typeface="Songti TC" charset="-120"/>
                  <a:cs typeface="Songti TC" charset="-120"/>
                </a:rPr>
                <a:t>全球第三大滾珠螺桿廠和線性</a:t>
              </a:r>
              <a:r>
                <a:rPr kumimoji="0" lang="zh-TW" altLang="en-US" sz="1600" dirty="0" smtClean="0">
                  <a:solidFill>
                    <a:schemeClr val="bg1">
                      <a:lumMod val="75000"/>
                    </a:schemeClr>
                  </a:solidFill>
                  <a:latin typeface="Songti TC" charset="-120"/>
                  <a:ea typeface="Songti TC" charset="-120"/>
                  <a:cs typeface="Songti TC" charset="-120"/>
                </a:rPr>
                <a:t>滑軌廠，</a:t>
              </a:r>
              <a:endParaRPr kumimoji="0" lang="en-US" altLang="zh-TW" sz="1600" dirty="0" smtClean="0">
                <a:solidFill>
                  <a:schemeClr val="bg1">
                    <a:lumMod val="75000"/>
                  </a:schemeClr>
                </a:solidFill>
                <a:latin typeface="Songti TC" charset="-120"/>
                <a:ea typeface="Songti TC" charset="-120"/>
                <a:cs typeface="Songti TC" charset="-120"/>
              </a:endParaRPr>
            </a:p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1600" dirty="0">
                  <a:solidFill>
                    <a:schemeClr val="bg1">
                      <a:lumMod val="75000"/>
                    </a:schemeClr>
                  </a:solidFill>
                  <a:latin typeface="Songti TC" charset="-120"/>
                  <a:ea typeface="Songti TC" charset="-120"/>
                  <a:cs typeface="Songti TC" charset="-120"/>
                </a:rPr>
                <a:t>生產機器人及其</a:t>
              </a:r>
              <a:r>
                <a:rPr kumimoji="0" lang="zh-TW" altLang="en-US" sz="1600" dirty="0" smtClean="0">
                  <a:solidFill>
                    <a:schemeClr val="bg1">
                      <a:lumMod val="75000"/>
                    </a:schemeClr>
                  </a:solidFill>
                  <a:latin typeface="Songti TC" charset="-120"/>
                  <a:ea typeface="Songti TC" charset="-120"/>
                  <a:cs typeface="Songti TC" charset="-120"/>
                </a:rPr>
                <a:t>零組件。</a:t>
              </a:r>
              <a:endPara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Songti TC" charset="-120"/>
                <a:ea typeface="Songti TC" charset="-120"/>
                <a:cs typeface="Songti TC" charset="-12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401620" y="3320258"/>
              <a:ext cx="1992262" cy="1177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1600" dirty="0">
                  <a:solidFill>
                    <a:schemeClr val="bg1">
                      <a:lumMod val="75000"/>
                    </a:schemeClr>
                  </a:solidFill>
                  <a:latin typeface="Songti TC" charset="-120"/>
                  <a:ea typeface="Songti TC" charset="-120"/>
                  <a:cs typeface="Songti TC" charset="-120"/>
                </a:rPr>
                <a:t>全球第一大無鹵素層壓板及國內第三大銅箔基板廠。從事銅箔基板、壓合代工</a:t>
              </a:r>
              <a:endParaRPr kumimoji="0" lang="en-US" altLang="zh-TW" sz="1600" dirty="0">
                <a:solidFill>
                  <a:schemeClr val="bg1">
                    <a:lumMod val="75000"/>
                  </a:schemeClr>
                </a:solidFill>
                <a:latin typeface="Songti TC" charset="-120"/>
                <a:ea typeface="Songti TC" charset="-120"/>
                <a:cs typeface="Songti TC" charset="-12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884557" y="3320258"/>
              <a:ext cx="2231732" cy="8912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1600" dirty="0" smtClean="0">
                  <a:solidFill>
                    <a:schemeClr val="bg1">
                      <a:lumMod val="75000"/>
                    </a:schemeClr>
                  </a:solidFill>
                  <a:latin typeface="Songti TC" charset="-120"/>
                  <a:ea typeface="Songti TC" charset="-120"/>
                  <a:cs typeface="Songti TC" charset="-120"/>
                </a:rPr>
                <a:t>通信</a:t>
              </a:r>
              <a:r>
                <a:rPr kumimoji="0" lang="zh-TW" altLang="en-US" sz="1600" dirty="0">
                  <a:solidFill>
                    <a:schemeClr val="bg1">
                      <a:lumMod val="75000"/>
                    </a:schemeClr>
                  </a:solidFill>
                  <a:latin typeface="Songti TC" charset="-120"/>
                  <a:ea typeface="Songti TC" charset="-120"/>
                  <a:cs typeface="Songti TC" charset="-120"/>
                </a:rPr>
                <a:t>網路</a:t>
              </a:r>
              <a:endParaRPr kumimoji="0" lang="en-US" altLang="zh-TW" sz="1600" dirty="0">
                <a:solidFill>
                  <a:schemeClr val="bg1">
                    <a:lumMod val="75000"/>
                  </a:schemeClr>
                </a:solidFill>
                <a:latin typeface="Songti TC" charset="-120"/>
                <a:ea typeface="Songti TC" charset="-120"/>
                <a:cs typeface="Songti TC" charset="-120"/>
              </a:endParaRPr>
            </a:p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TW" altLang="en-US" sz="1600" dirty="0">
                  <a:solidFill>
                    <a:schemeClr val="bg1">
                      <a:lumMod val="75000"/>
                    </a:schemeClr>
                  </a:solidFill>
                  <a:latin typeface="Songti TC" charset="-120"/>
                  <a:ea typeface="Songti TC" charset="-120"/>
                  <a:cs typeface="Songti TC" charset="-120"/>
                </a:rPr>
                <a:t>台灣電聲產業領導廠商</a:t>
              </a:r>
              <a:endParaRPr kumimoji="0" lang="en-US" altLang="zh-CN" sz="1600" dirty="0">
                <a:solidFill>
                  <a:schemeClr val="bg1">
                    <a:lumMod val="75000"/>
                  </a:schemeClr>
                </a:solidFill>
                <a:latin typeface="Songti TC" charset="-120"/>
                <a:ea typeface="Songti TC" charset="-120"/>
                <a:cs typeface="Songti TC" charset="-120"/>
              </a:endParaRPr>
            </a:p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600" dirty="0">
                <a:solidFill>
                  <a:schemeClr val="bg1">
                    <a:lumMod val="75000"/>
                  </a:schemeClr>
                </a:solidFill>
                <a:latin typeface="Songti TC" charset="-120"/>
                <a:ea typeface="Songti TC" charset="-120"/>
                <a:cs typeface="Songti TC" charset="-12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804988" y="1912938"/>
              <a:ext cx="771525" cy="646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r>
                <a:rPr kumimoji="0" lang="en-US" altLang="zh-CN" sz="3600">
                  <a:solidFill>
                    <a:srgbClr val="272727"/>
                  </a:solidFill>
                  <a:latin typeface="方正兰亭粗黑_GBK" charset="-122"/>
                  <a:ea typeface="方正兰亭粗黑_GBK" charset="-122"/>
                </a:rPr>
                <a:t>01</a:t>
              </a:r>
              <a:endParaRPr kumimoji="0" lang="zh-CN" altLang="en-US" sz="3600">
                <a:solidFill>
                  <a:srgbClr val="272727"/>
                </a:solidFill>
                <a:latin typeface="方正兰亭粗黑_GBK" charset="-122"/>
                <a:ea typeface="方正兰亭粗黑_GBK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398963" y="1912938"/>
              <a:ext cx="788987" cy="646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r>
                <a:rPr kumimoji="0" lang="en-US" altLang="zh-CN" sz="3600" dirty="0">
                  <a:solidFill>
                    <a:srgbClr val="272727"/>
                  </a:solidFill>
                  <a:latin typeface="方正兰亭粗黑_GBK" charset="-122"/>
                  <a:ea typeface="方正兰亭粗黑_GBK" charset="-122"/>
                </a:rPr>
                <a:t>02</a:t>
              </a:r>
              <a:endParaRPr kumimoji="0" lang="zh-CN" altLang="en-US" sz="3600" dirty="0">
                <a:solidFill>
                  <a:srgbClr val="272727"/>
                </a:solidFill>
                <a:latin typeface="方正兰亭粗黑_GBK" charset="-122"/>
                <a:ea typeface="方正兰亭粗黑_GBK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002463" y="1912938"/>
              <a:ext cx="790575" cy="646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r>
                <a:rPr kumimoji="0" lang="en-US" altLang="zh-CN" sz="3600">
                  <a:solidFill>
                    <a:srgbClr val="272727"/>
                  </a:solidFill>
                  <a:latin typeface="方正兰亭粗黑_GBK" charset="-122"/>
                  <a:ea typeface="方正兰亭粗黑_GBK" charset="-122"/>
                </a:rPr>
                <a:t>03</a:t>
              </a:r>
              <a:endParaRPr kumimoji="0" lang="zh-CN" altLang="en-US" sz="3600">
                <a:solidFill>
                  <a:srgbClr val="272727"/>
                </a:solidFill>
                <a:latin typeface="方正兰亭粗黑_GBK" charset="-122"/>
                <a:ea typeface="方正兰亭粗黑_GBK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9604375" y="1912938"/>
              <a:ext cx="795338" cy="646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r>
                <a:rPr kumimoji="0" lang="en-US" altLang="zh-CN" sz="3600">
                  <a:solidFill>
                    <a:srgbClr val="272727"/>
                  </a:solidFill>
                  <a:latin typeface="方正兰亭粗黑_GBK" charset="-122"/>
                  <a:ea typeface="方正兰亭粗黑_GBK" charset="-122"/>
                </a:rPr>
                <a:t>04</a:t>
              </a:r>
              <a:endParaRPr kumimoji="0" lang="zh-CN" altLang="en-US" sz="3600">
                <a:solidFill>
                  <a:srgbClr val="272727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cxnSp>
        <p:nvCxnSpPr>
          <p:cNvPr id="60" name="直接连接符 59"/>
          <p:cNvCxnSpPr/>
          <p:nvPr/>
        </p:nvCxnSpPr>
        <p:spPr>
          <a:xfrm>
            <a:off x="5849892" y="6578918"/>
            <a:ext cx="504825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/>
          <p:cNvGrpSpPr/>
          <p:nvPr/>
        </p:nvGrpSpPr>
        <p:grpSpPr>
          <a:xfrm>
            <a:off x="1234276" y="4986397"/>
            <a:ext cx="9723448" cy="1666875"/>
            <a:chOff x="170582" y="1927224"/>
            <a:chExt cx="5310177" cy="4368801"/>
          </a:xfrm>
        </p:grpSpPr>
        <p:sp>
          <p:nvSpPr>
            <p:cNvPr id="52" name="矩形 51"/>
            <p:cNvSpPr/>
            <p:nvPr/>
          </p:nvSpPr>
          <p:spPr>
            <a:xfrm>
              <a:off x="170582" y="1927224"/>
              <a:ext cx="5310177" cy="3924858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  <p:grpSp>
          <p:nvGrpSpPr>
            <p:cNvPr id="61" name="组合 399"/>
            <p:cNvGrpSpPr>
              <a:grpSpLocks/>
            </p:cNvGrpSpPr>
            <p:nvPr/>
          </p:nvGrpSpPr>
          <p:grpSpPr bwMode="auto">
            <a:xfrm>
              <a:off x="5391136" y="5852082"/>
              <a:ext cx="67217" cy="443943"/>
              <a:chOff x="4689762" y="3997435"/>
              <a:chExt cx="57150" cy="419100"/>
            </a:xfrm>
          </p:grpSpPr>
          <p:cxnSp>
            <p:nvCxnSpPr>
              <p:cNvPr id="62" name="直接连接符 400"/>
              <p:cNvCxnSpPr/>
              <p:nvPr/>
            </p:nvCxnSpPr>
            <p:spPr>
              <a:xfrm>
                <a:off x="4746912" y="3997435"/>
                <a:ext cx="0" cy="419100"/>
              </a:xfrm>
              <a:prstGeom prst="line">
                <a:avLst/>
              </a:prstGeom>
              <a:ln w="38100">
                <a:solidFill>
                  <a:srgbClr val="FFE4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401"/>
              <p:cNvCxnSpPr/>
              <p:nvPr/>
            </p:nvCxnSpPr>
            <p:spPr>
              <a:xfrm>
                <a:off x="4689762" y="3997435"/>
                <a:ext cx="0" cy="146050"/>
              </a:xfrm>
              <a:prstGeom prst="line">
                <a:avLst/>
              </a:prstGeom>
              <a:ln w="19050">
                <a:solidFill>
                  <a:srgbClr val="FFE4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04111"/>
              </p:ext>
            </p:extLst>
          </p:nvPr>
        </p:nvGraphicFramePr>
        <p:xfrm>
          <a:off x="1716879" y="5178172"/>
          <a:ext cx="8758241" cy="1097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51229"/>
                <a:gridCol w="1751229"/>
                <a:gridCol w="1751229"/>
                <a:gridCol w="1752277"/>
                <a:gridCol w="175227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 smtClean="0">
                          <a:effectLst/>
                        </a:rPr>
                        <a:t>和大</a:t>
                      </a:r>
                      <a:endParaRPr lang="zh-TW" sz="2400" kern="100" dirty="0"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 smtClean="0"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上銀</a:t>
                      </a:r>
                      <a:endParaRPr lang="zh-TW" sz="2400" kern="100" dirty="0">
                        <a:effectLst/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 smtClean="0"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台光電</a:t>
                      </a:r>
                      <a:endParaRPr lang="zh-TW" sz="2400" kern="100" dirty="0">
                        <a:effectLst/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400" kern="100" dirty="0" smtClean="0"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美律</a:t>
                      </a:r>
                      <a:endParaRPr lang="zh-TW" sz="2400" kern="100" dirty="0">
                        <a:effectLst/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平均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kern="100" dirty="0" smtClean="0">
                          <a:effectLst/>
                        </a:rPr>
                        <a:t>-0.0264%</a:t>
                      </a:r>
                      <a:endParaRPr lang="zh-TW" sz="2400" kern="100" dirty="0"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2400" kern="100" dirty="0" smtClean="0">
                          <a:effectLst/>
                        </a:rPr>
                        <a:t>0.1615%</a:t>
                      </a:r>
                      <a:endParaRPr lang="zh-TW" sz="2400" kern="100" dirty="0"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s-IS" sz="2400" kern="100" dirty="0" smtClean="0">
                          <a:effectLst/>
                        </a:rPr>
                        <a:t>0.2715%</a:t>
                      </a:r>
                      <a:endParaRPr lang="zh-TW" sz="2400" kern="100" dirty="0"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s-I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0.5427%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標準差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2400" kern="100" dirty="0" smtClean="0">
                          <a:effectLst/>
                        </a:rPr>
                        <a:t>0.018850</a:t>
                      </a:r>
                      <a:endParaRPr lang="zh-TW" sz="2400" kern="100" dirty="0"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2400" kern="100" dirty="0" smtClean="0">
                          <a:effectLst/>
                        </a:rPr>
                        <a:t>0.022277</a:t>
                      </a:r>
                      <a:endParaRPr lang="zh-TW" sz="2400" kern="100" dirty="0"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0.024307</a:t>
                      </a:r>
                      <a:endParaRPr lang="zh-TW" sz="2400" kern="100" dirty="0"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s-IS" sz="2400" kern="100" dirty="0" smtClean="0">
                          <a:effectLst/>
                        </a:rPr>
                        <a:t>0.030456</a:t>
                      </a:r>
                      <a:endParaRPr lang="zh-TW" sz="2400" kern="100" dirty="0"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62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9"/>
          <p:cNvSpPr/>
          <p:nvPr/>
        </p:nvSpPr>
        <p:spPr>
          <a:xfrm rot="16200000" flipH="1">
            <a:off x="8124825" y="1273175"/>
            <a:ext cx="5353050" cy="2781300"/>
          </a:xfrm>
          <a:prstGeom prst="rtTriangl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prstClr val="white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8300" y="264825"/>
            <a:ext cx="8102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r>
              <a:rPr kumimoji="0" lang="en-US" altLang="zh-CN" sz="3200" dirty="0" smtClean="0">
                <a:solidFill>
                  <a:prstClr val="white"/>
                </a:solidFill>
                <a:latin typeface="方正兰亭粗黑_GBK" charset="-122"/>
              </a:rPr>
              <a:t>Stock Price And Return</a:t>
            </a:r>
            <a:endParaRPr kumimoji="0" lang="zh-CN" altLang="en-US" sz="3200" dirty="0">
              <a:solidFill>
                <a:prstClr val="white"/>
              </a:solidFill>
              <a:latin typeface="方正兰亭粗黑_GBK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042988" y="1163638"/>
            <a:ext cx="857250" cy="0"/>
          </a:xfrm>
          <a:prstGeom prst="line">
            <a:avLst/>
          </a:prstGeom>
          <a:ln w="38100"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9601200" y="620713"/>
            <a:ext cx="827088" cy="827087"/>
          </a:xfrm>
          <a:prstGeom prst="ellipse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prstClr val="white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936288" y="1695450"/>
            <a:ext cx="373062" cy="374650"/>
          </a:xfrm>
          <a:prstGeom prst="ellipse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prstClr val="white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0428288" y="2500313"/>
            <a:ext cx="274637" cy="274637"/>
          </a:xfrm>
          <a:prstGeom prst="ellipse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prstClr val="white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074150" y="620713"/>
            <a:ext cx="136525" cy="138112"/>
          </a:xfrm>
          <a:prstGeom prst="ellipse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solidFill>
                <a:prstClr val="white"/>
              </a:solidFill>
            </a:endParaRPr>
          </a:p>
        </p:txBody>
      </p:sp>
      <p:pic>
        <p:nvPicPr>
          <p:cNvPr id="3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738" y="1153862"/>
            <a:ext cx="4752000" cy="25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7" y="4147382"/>
            <a:ext cx="4752000" cy="25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11" y="4147382"/>
            <a:ext cx="4752000" cy="25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4" y="1153862"/>
            <a:ext cx="4752000" cy="2592000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714658" y="1141389"/>
            <a:ext cx="10034131" cy="5605477"/>
            <a:chOff x="1942477" y="690196"/>
            <a:chExt cx="10034131" cy="5605477"/>
          </a:xfrm>
        </p:grpSpPr>
        <p:grpSp>
          <p:nvGrpSpPr>
            <p:cNvPr id="29" name="群組 28"/>
            <p:cNvGrpSpPr/>
            <p:nvPr/>
          </p:nvGrpSpPr>
          <p:grpSpPr>
            <a:xfrm>
              <a:off x="1957978" y="690196"/>
              <a:ext cx="9992462" cy="2599023"/>
              <a:chOff x="1957978" y="553716"/>
              <a:chExt cx="9992462" cy="2599023"/>
            </a:xfrm>
          </p:grpSpPr>
          <p:pic>
            <p:nvPicPr>
              <p:cNvPr id="61" name="圖片 60"/>
              <p:cNvPicPr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7978" y="560739"/>
                <a:ext cx="4752000" cy="2592000"/>
              </a:xfrm>
              <a:prstGeom prst="rect">
                <a:avLst/>
              </a:prstGeom>
            </p:spPr>
          </p:pic>
          <p:pic>
            <p:nvPicPr>
              <p:cNvPr id="63" name="Picture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8440" y="553716"/>
                <a:ext cx="4752000" cy="259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" name="群組 32"/>
            <p:cNvGrpSpPr/>
            <p:nvPr/>
          </p:nvGrpSpPr>
          <p:grpSpPr>
            <a:xfrm>
              <a:off x="1942477" y="3703673"/>
              <a:ext cx="10034131" cy="2592000"/>
              <a:chOff x="1942477" y="3567193"/>
              <a:chExt cx="10034131" cy="2592000"/>
            </a:xfrm>
          </p:grpSpPr>
          <p:pic>
            <p:nvPicPr>
              <p:cNvPr id="38" name="Picture 3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2477" y="3567193"/>
                <a:ext cx="4752000" cy="259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3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4608" y="3567193"/>
                <a:ext cx="4752000" cy="259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6" name="群組 45"/>
          <p:cNvGrpSpPr/>
          <p:nvPr/>
        </p:nvGrpSpPr>
        <p:grpSpPr>
          <a:xfrm>
            <a:off x="5657164" y="913100"/>
            <a:ext cx="2120094" cy="481524"/>
            <a:chOff x="1066800" y="603250"/>
            <a:chExt cx="1935163" cy="419100"/>
          </a:xfrm>
        </p:grpSpPr>
        <p:sp>
          <p:nvSpPr>
            <p:cNvPr id="47" name="矩形 46"/>
            <p:cNvSpPr/>
            <p:nvPr/>
          </p:nvSpPr>
          <p:spPr>
            <a:xfrm>
              <a:off x="1066800" y="603250"/>
              <a:ext cx="1790700" cy="4191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r>
                <a:rPr kumimoji="0" lang="zh-TW" altLang="en-US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上銀 </a:t>
              </a:r>
              <a:r>
                <a:rPr kumimoji="0" lang="en-US" altLang="zh-TW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(2049)</a:t>
              </a:r>
              <a:endParaRPr kumimoji="0" lang="zh-CN" altLang="en-US" sz="2000" b="1" dirty="0">
                <a:solidFill>
                  <a:srgbClr val="272727"/>
                </a:solidFill>
                <a:latin typeface="Songti TC" charset="-120"/>
                <a:ea typeface="Songti TC" charset="-120"/>
                <a:cs typeface="Songti TC" charset="-120"/>
              </a:endParaRPr>
            </a:p>
          </p:txBody>
        </p:sp>
        <p:sp>
          <p:nvSpPr>
            <p:cNvPr id="48" name="等腰三角形 2"/>
            <p:cNvSpPr/>
            <p:nvPr/>
          </p:nvSpPr>
          <p:spPr>
            <a:xfrm>
              <a:off x="2857500" y="603250"/>
              <a:ext cx="144463" cy="209550"/>
            </a:xfrm>
            <a:prstGeom prst="triangle">
              <a:avLst>
                <a:gd name="adj" fmla="val 893"/>
              </a:avLst>
            </a:prstGeom>
            <a:solidFill>
              <a:srgbClr val="E2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461281" y="3926037"/>
            <a:ext cx="2118317" cy="465135"/>
            <a:chOff x="1127733" y="603250"/>
            <a:chExt cx="1874230" cy="419100"/>
          </a:xfrm>
        </p:grpSpPr>
        <p:sp>
          <p:nvSpPr>
            <p:cNvPr id="50" name="矩形 49"/>
            <p:cNvSpPr/>
            <p:nvPr/>
          </p:nvSpPr>
          <p:spPr>
            <a:xfrm>
              <a:off x="1127733" y="603250"/>
              <a:ext cx="1729767" cy="4191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r>
                <a:rPr kumimoji="0" lang="zh-TW" altLang="en-US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台光電</a:t>
              </a:r>
              <a:r>
                <a:rPr kumimoji="0" lang="en-US" altLang="zh-TW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 (2383)</a:t>
              </a:r>
              <a:endParaRPr kumimoji="0" lang="zh-CN" altLang="en-US" sz="2000" b="1" dirty="0">
                <a:solidFill>
                  <a:srgbClr val="272727"/>
                </a:solidFill>
                <a:latin typeface="Songti TC" charset="-120"/>
                <a:ea typeface="Songti TC" charset="-120"/>
                <a:cs typeface="Songti TC" charset="-120"/>
              </a:endParaRPr>
            </a:p>
          </p:txBody>
        </p:sp>
        <p:sp>
          <p:nvSpPr>
            <p:cNvPr id="51" name="等腰三角形 2"/>
            <p:cNvSpPr/>
            <p:nvPr/>
          </p:nvSpPr>
          <p:spPr>
            <a:xfrm>
              <a:off x="2857500" y="603250"/>
              <a:ext cx="144463" cy="209550"/>
            </a:xfrm>
            <a:prstGeom prst="triangle">
              <a:avLst>
                <a:gd name="adj" fmla="val 893"/>
              </a:avLst>
            </a:prstGeom>
            <a:solidFill>
              <a:srgbClr val="E2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5657164" y="3914815"/>
            <a:ext cx="2126761" cy="465135"/>
            <a:chOff x="1091988" y="603249"/>
            <a:chExt cx="1909975" cy="419100"/>
          </a:xfrm>
        </p:grpSpPr>
        <p:sp>
          <p:nvSpPr>
            <p:cNvPr id="53" name="矩形 52"/>
            <p:cNvSpPr/>
            <p:nvPr/>
          </p:nvSpPr>
          <p:spPr>
            <a:xfrm>
              <a:off x="1091988" y="603249"/>
              <a:ext cx="1765511" cy="4191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r>
                <a:rPr kumimoji="0" lang="zh-TW" altLang="en-US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美律 </a:t>
              </a:r>
              <a:r>
                <a:rPr kumimoji="0" lang="en-US" altLang="zh-TW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(2439)</a:t>
              </a:r>
              <a:endParaRPr kumimoji="0" lang="zh-CN" altLang="en-US" sz="2000" b="1" dirty="0">
                <a:solidFill>
                  <a:srgbClr val="272727"/>
                </a:solidFill>
                <a:latin typeface="Songti TC" charset="-120"/>
                <a:ea typeface="Songti TC" charset="-120"/>
                <a:cs typeface="Songti TC" charset="-120"/>
              </a:endParaRPr>
            </a:p>
          </p:txBody>
        </p:sp>
        <p:sp>
          <p:nvSpPr>
            <p:cNvPr id="54" name="等腰三角形 2"/>
            <p:cNvSpPr/>
            <p:nvPr/>
          </p:nvSpPr>
          <p:spPr>
            <a:xfrm>
              <a:off x="2857500" y="603250"/>
              <a:ext cx="144463" cy="209550"/>
            </a:xfrm>
            <a:prstGeom prst="triangle">
              <a:avLst>
                <a:gd name="adj" fmla="val 893"/>
              </a:avLst>
            </a:prstGeom>
            <a:solidFill>
              <a:srgbClr val="E2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61280" y="913100"/>
            <a:ext cx="2115037" cy="479368"/>
            <a:chOff x="1066800" y="603250"/>
            <a:chExt cx="1935163" cy="419100"/>
          </a:xfrm>
        </p:grpSpPr>
        <p:sp>
          <p:nvSpPr>
            <p:cNvPr id="44" name="矩形 43"/>
            <p:cNvSpPr/>
            <p:nvPr/>
          </p:nvSpPr>
          <p:spPr>
            <a:xfrm>
              <a:off x="1066800" y="603250"/>
              <a:ext cx="1790700" cy="419100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r>
                <a:rPr kumimoji="0" lang="zh-TW" altLang="en-US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和大</a:t>
              </a:r>
              <a:r>
                <a:rPr kumimoji="0" lang="en-US" altLang="zh-TW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 (1536)</a:t>
              </a:r>
              <a:endParaRPr kumimoji="0" lang="zh-CN" altLang="en-US" sz="2000" b="1" dirty="0">
                <a:solidFill>
                  <a:srgbClr val="272727"/>
                </a:solidFill>
                <a:latin typeface="Songti TC" charset="-120"/>
                <a:ea typeface="Songti TC" charset="-120"/>
                <a:cs typeface="Songti TC" charset="-120"/>
              </a:endParaRPr>
            </a:p>
          </p:txBody>
        </p:sp>
        <p:sp>
          <p:nvSpPr>
            <p:cNvPr id="45" name="等腰三角形 2"/>
            <p:cNvSpPr/>
            <p:nvPr/>
          </p:nvSpPr>
          <p:spPr>
            <a:xfrm>
              <a:off x="2857500" y="603250"/>
              <a:ext cx="144463" cy="209550"/>
            </a:xfrm>
            <a:prstGeom prst="triangle">
              <a:avLst>
                <a:gd name="adj" fmla="val 893"/>
              </a:avLst>
            </a:prstGeom>
            <a:solidFill>
              <a:srgbClr val="E2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353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8460" y="588129"/>
            <a:ext cx="33350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200" dirty="0" smtClean="0">
                <a:solidFill>
                  <a:schemeClr val="bg1"/>
                </a:solidFill>
                <a:latin typeface="方正兰亭粗黑_GBK" charset="-122"/>
              </a:rPr>
              <a:t>Tangency Portfolio</a:t>
            </a:r>
            <a:endParaRPr kumimoji="0" lang="zh-CN" altLang="en-US" sz="3200" dirty="0">
              <a:solidFill>
                <a:schemeClr val="bg1"/>
              </a:solidFill>
              <a:latin typeface="方正兰亭粗黑_GBK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0" y="6710363"/>
            <a:ext cx="12192000" cy="15081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145"/>
              </p:ext>
            </p:extLst>
          </p:nvPr>
        </p:nvGraphicFramePr>
        <p:xfrm>
          <a:off x="5772150" y="1273682"/>
          <a:ext cx="6248590" cy="1949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9718"/>
                <a:gridCol w="1249718"/>
                <a:gridCol w="1249718"/>
                <a:gridCol w="1249718"/>
                <a:gridCol w="1249718"/>
              </a:tblGrid>
              <a:tr h="5106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solidFill>
                            <a:schemeClr val="bg1"/>
                          </a:solidFill>
                        </a:rPr>
                        <a:t>CorrelationMatrix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和大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  <a:latin typeface="Songti TC" charset="-120"/>
                          <a:ea typeface="Songti TC" charset="-120"/>
                          <a:cs typeface="Songti TC" charset="-120"/>
                        </a:rPr>
                        <a:t>上銀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  <a:latin typeface="Songti TC" charset="-120"/>
                          <a:ea typeface="Songti TC" charset="-120"/>
                          <a:cs typeface="Songti TC" charset="-120"/>
                        </a:rPr>
                        <a:t>台光電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  <a:latin typeface="Songti TC" charset="-120"/>
                          <a:ea typeface="Songti TC" charset="-120"/>
                          <a:cs typeface="Songti TC" charset="-120"/>
                        </a:rPr>
                        <a:t>美律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72948" marR="72948" marT="36474" marB="36474" anchor="ctr"/>
                </a:tc>
              </a:tr>
              <a:tr h="2958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和大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dirty="0" smtClean="0">
                          <a:solidFill>
                            <a:schemeClr val="bg1"/>
                          </a:solidFill>
                        </a:rPr>
                        <a:t>0.186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dirty="0" smtClean="0">
                          <a:solidFill>
                            <a:schemeClr val="bg1"/>
                          </a:solidFill>
                        </a:rPr>
                        <a:t>0.145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dirty="0" smtClean="0">
                          <a:solidFill>
                            <a:schemeClr val="bg1"/>
                          </a:solidFill>
                        </a:rPr>
                        <a:t>0.265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</a:tr>
              <a:tr h="2958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  <a:latin typeface="Songti TC" charset="-120"/>
                          <a:ea typeface="Songti TC" charset="-120"/>
                          <a:cs typeface="Songti TC" charset="-120"/>
                        </a:rPr>
                        <a:t>上銀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dirty="0" smtClean="0">
                          <a:solidFill>
                            <a:schemeClr val="bg1"/>
                          </a:solidFill>
                        </a:rPr>
                        <a:t>0.186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smtClean="0">
                          <a:solidFill>
                            <a:schemeClr val="bg1"/>
                          </a:solidFill>
                        </a:rPr>
                        <a:t>0.067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smtClean="0">
                          <a:solidFill>
                            <a:schemeClr val="bg1"/>
                          </a:solidFill>
                        </a:rPr>
                        <a:t>0.202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</a:tr>
              <a:tr h="2958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  <a:latin typeface="Songti TC" charset="-120"/>
                          <a:ea typeface="Songti TC" charset="-120"/>
                          <a:cs typeface="Songti TC" charset="-120"/>
                        </a:rPr>
                        <a:t>台光電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dirty="0" smtClean="0">
                          <a:solidFill>
                            <a:schemeClr val="bg1"/>
                          </a:solidFill>
                        </a:rPr>
                        <a:t>0.145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0.067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dirty="0" smtClean="0">
                          <a:solidFill>
                            <a:schemeClr val="bg1"/>
                          </a:solidFill>
                        </a:rPr>
                        <a:t>0.17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</a:tr>
              <a:tr h="2958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  <a:latin typeface="Songti TC" charset="-120"/>
                          <a:ea typeface="Songti TC" charset="-120"/>
                          <a:cs typeface="Songti TC" charset="-120"/>
                        </a:rPr>
                        <a:t>美律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dirty="0" smtClean="0">
                          <a:solidFill>
                            <a:schemeClr val="bg1"/>
                          </a:solidFill>
                        </a:rPr>
                        <a:t>0.265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0.202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smtClean="0">
                          <a:solidFill>
                            <a:schemeClr val="bg1"/>
                          </a:solidFill>
                        </a:rPr>
                        <a:t>0.17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</a:tr>
            </a:tbl>
          </a:graphicData>
        </a:graphic>
      </p:graphicFrame>
      <p:pic>
        <p:nvPicPr>
          <p:cNvPr id="12" name="圖片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3" y="1217602"/>
            <a:ext cx="5320800" cy="5176800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83864"/>
              </p:ext>
            </p:extLst>
          </p:nvPr>
        </p:nvGraphicFramePr>
        <p:xfrm>
          <a:off x="5845316" y="3412756"/>
          <a:ext cx="6248589" cy="177470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44191"/>
                <a:gridCol w="850733"/>
                <a:gridCol w="850733"/>
                <a:gridCol w="850733"/>
                <a:gridCol w="850733"/>
                <a:gridCol w="850733"/>
                <a:gridCol w="850733"/>
              </a:tblGrid>
              <a:tr h="550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 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bg1"/>
                          </a:solidFill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平均</a:t>
                      </a: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bg1"/>
                          </a:solidFill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標準差</a:t>
                      </a: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solidFill>
                            <a:schemeClr val="bg1"/>
                          </a:solidFill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和大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solidFill>
                            <a:schemeClr val="bg1"/>
                          </a:solidFill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上銀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bg1"/>
                          </a:solidFill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台光電</a:t>
                      </a: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chemeClr val="bg1"/>
                          </a:solidFill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美律</a:t>
                      </a:r>
                    </a:p>
                  </a:txBody>
                  <a:tcPr marL="69540" marR="69540" marT="0" marB="0" anchor="ctr"/>
                </a:tc>
              </a:tr>
              <a:tr h="611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bg1"/>
                          </a:solidFill>
                          <a:effectLst/>
                        </a:rPr>
                        <a:t>min.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bg1"/>
                          </a:solidFill>
                          <a:effectLst/>
                        </a:rPr>
                        <a:t>portfolio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s-IS" sz="16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MingLiU" charset="-120"/>
                          <a:cs typeface="MingLiU" charset="-120"/>
                        </a:rPr>
                        <a:t>0.00136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MingLiU" charset="-120"/>
                        <a:cs typeface="MingLiU" charset="-12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MingLiU" charset="-120"/>
                          <a:cs typeface="MingLiU" charset="-120"/>
                        </a:rPr>
                        <a:t>0.01366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MingLiU" charset="-120"/>
                        <a:cs typeface="MingLiU" charset="-12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altLang="zh-TW" sz="16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MingLiU" charset="-120"/>
                          <a:cs typeface="MingLiU" charset="-120"/>
                        </a:rPr>
                        <a:t>0.404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MingLiU" charset="-120"/>
                        <a:cs typeface="MingLiU" charset="-12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MingLiU" charset="-120"/>
                          <a:cs typeface="MingLiU" charset="-120"/>
                        </a:rPr>
                        <a:t>0.293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MingLiU" charset="-120"/>
                        <a:cs typeface="MingLiU" charset="-12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6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MingLiU" charset="-120"/>
                          <a:cs typeface="MingLiU" charset="-120"/>
                        </a:rPr>
                        <a:t>0.2</a:t>
                      </a:r>
                      <a:r>
                        <a:rPr lang="en-US" sz="16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MingLiU" charset="-120"/>
                          <a:cs typeface="MingLiU" charset="-120"/>
                        </a:rPr>
                        <a:t>40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MingLiU" charset="-120"/>
                        <a:cs typeface="MingLiU" charset="-12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is-IS" sz="1600" b="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MingLiU" charset="-120"/>
                        </a:rPr>
                        <a:t>0.064</a:t>
                      </a:r>
                      <a:endParaRPr lang="mr-IN" sz="1600" b="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MingLiU" charset="-120"/>
                      </a:endParaRPr>
                    </a:p>
                  </a:txBody>
                  <a:tcPr marL="69540" marR="69540" marT="0" marB="0" anchor="ctr"/>
                </a:tc>
              </a:tr>
              <a:tr h="611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</a:rPr>
                        <a:t>tang. </a:t>
                      </a:r>
                      <a:r>
                        <a:rPr lang="en-US" sz="1600" kern="100" dirty="0" smtClean="0">
                          <a:solidFill>
                            <a:schemeClr val="bg1"/>
                          </a:solidFill>
                          <a:effectLst/>
                        </a:rPr>
                        <a:t>portfolio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s-IS" sz="16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MingLiU" charset="-120"/>
                          <a:cs typeface="MingLiU" charset="-120"/>
                        </a:rPr>
                        <a:t>0.00543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MingLiU" charset="-120"/>
                        <a:cs typeface="MingLiU" charset="-12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6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MingLiU" charset="-120"/>
                          <a:cs typeface="MingLiU" charset="-120"/>
                        </a:rPr>
                        <a:t>0.0252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MingLiU" charset="-120"/>
                        <a:cs typeface="MingLiU" charset="-12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mr-IN" sz="16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MingLiU" charset="-120"/>
                          <a:cs typeface="MingLiU" charset="-120"/>
                        </a:rPr>
                        <a:t>-0.41</a:t>
                      </a:r>
                      <a:r>
                        <a:rPr lang="en-US" sz="16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MingLiU" charset="-120"/>
                          <a:cs typeface="MingLiU" charset="-120"/>
                        </a:rPr>
                        <a:t>7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MingLiU" charset="-120"/>
                        <a:cs typeface="MingLiU" charset="-12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MingLiU" charset="-120"/>
                          <a:cs typeface="MingLiU" charset="-120"/>
                        </a:rPr>
                        <a:t>0.298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MingLiU" charset="-120"/>
                        <a:cs typeface="MingLiU" charset="-12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MingLiU" charset="-120"/>
                          <a:cs typeface="MingLiU" charset="-120"/>
                        </a:rPr>
                        <a:t>0.457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MingLiU" charset="-120"/>
                        <a:cs typeface="MingLiU" charset="-120"/>
                      </a:endParaRPr>
                    </a:p>
                  </a:txBody>
                  <a:tcPr marL="69540" marR="695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16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MingLiU" charset="-120"/>
                          <a:cs typeface="MingLiU" charset="-120"/>
                        </a:rPr>
                        <a:t>0.663</a:t>
                      </a:r>
                      <a:endParaRPr lang="zh-TW" sz="16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MingLiU" charset="-120"/>
                        <a:cs typeface="MingLiU" charset="-120"/>
                      </a:endParaRPr>
                    </a:p>
                  </a:txBody>
                  <a:tcPr marL="69540" marR="69540" marT="0" marB="0"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5700"/>
              </p:ext>
            </p:extLst>
          </p:nvPr>
        </p:nvGraphicFramePr>
        <p:xfrm>
          <a:off x="5845316" y="5448032"/>
          <a:ext cx="6208034" cy="66417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034466"/>
                <a:gridCol w="1034466"/>
                <a:gridCol w="1034466"/>
                <a:gridCol w="1034466"/>
                <a:gridCol w="1035085"/>
                <a:gridCol w="1035085"/>
              </a:tblGrid>
              <a:tr h="173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zh-TW" sz="1800" b="1" kern="100" dirty="0"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zh-TW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b="1" kern="100" dirty="0" smtClean="0">
                          <a:effectLst/>
                        </a:rPr>
                        <a:t>和大</a:t>
                      </a:r>
                      <a:endParaRPr lang="zh-TW" sz="1800" b="1" kern="100" dirty="0"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b="1" kern="100" dirty="0" smtClean="0"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上銀</a:t>
                      </a:r>
                      <a:endParaRPr lang="zh-TW" sz="1800" b="1" kern="100" dirty="0">
                        <a:effectLst/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b="1" kern="100" dirty="0" smtClean="0"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台光電</a:t>
                      </a:r>
                      <a:endParaRPr lang="zh-TW" sz="1800" b="1" kern="100" dirty="0">
                        <a:effectLst/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b="1" kern="100" dirty="0" smtClean="0">
                          <a:effectLst/>
                          <a:latin typeface="Songti TC" charset="-120"/>
                          <a:ea typeface="Songti TC" charset="-120"/>
                          <a:cs typeface="Songti TC" charset="-120"/>
                        </a:rPr>
                        <a:t>美律</a:t>
                      </a:r>
                      <a:endParaRPr lang="zh-TW" sz="1800" b="1" kern="100" dirty="0">
                        <a:effectLst/>
                        <a:latin typeface="Songti TC" charset="-120"/>
                        <a:ea typeface="Songti TC" charset="-120"/>
                        <a:cs typeface="Songti TC" charset="-120"/>
                      </a:endParaRPr>
                    </a:p>
                  </a:txBody>
                  <a:tcPr marL="68580" marR="68580" marT="0" marB="0" anchor="ctr"/>
                </a:tc>
              </a:tr>
              <a:tr h="389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權重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zh-TW" altLang="zh-TW" sz="1800" kern="1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charset="-120"/>
                          <a:cs typeface="Times New Roman" charset="0"/>
                        </a:rPr>
                        <a:t>-0.33</a:t>
                      </a:r>
                      <a:r>
                        <a:rPr lang="en-US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charset="-120"/>
                          <a:cs typeface="Times New Roman" charset="0"/>
                        </a:rPr>
                        <a:t>2</a:t>
                      </a:r>
                      <a:endParaRPr lang="zh-TW" altLang="zh-TW" sz="1800" kern="1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0.237</a:t>
                      </a:r>
                      <a:endParaRPr lang="zh-TW" altLang="zh-TW" sz="1800" kern="1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0.364</a:t>
                      </a:r>
                      <a:endParaRPr lang="zh-TW" altLang="zh-TW" sz="1800" kern="1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zh-TW" sz="18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0.527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新細明體" charset="-12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0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66800" y="703932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312150" y="703932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矩形 15"/>
          <p:cNvSpPr>
            <a:spLocks noChangeArrowheads="1"/>
          </p:cNvSpPr>
          <p:nvPr/>
        </p:nvSpPr>
        <p:spPr bwMode="auto">
          <a:xfrm>
            <a:off x="3390900" y="-83553"/>
            <a:ext cx="5410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3200" b="1" dirty="0" smtClean="0">
                <a:solidFill>
                  <a:prstClr val="white"/>
                </a:solidFill>
              </a:rPr>
              <a:t>CAPM</a:t>
            </a:r>
            <a:r>
              <a:rPr kumimoji="0" lang="en-US" altLang="zh-CN" sz="3200" b="1" dirty="0">
                <a:solidFill>
                  <a:prstClr val="white"/>
                </a:solidFill>
              </a:rPr>
              <a:t> </a:t>
            </a:r>
            <a:endParaRPr kumimoji="0" lang="en-US" altLang="zh-CN" sz="3200" b="1" dirty="0" smtClean="0">
              <a:solidFill>
                <a:prstClr val="white"/>
              </a:solidFill>
            </a:endParaRPr>
          </a:p>
          <a:p>
            <a:pPr algn="ctr"/>
            <a:r>
              <a:rPr kumimoji="0" lang="en-US" altLang="zh-CN" sz="3200" b="1" dirty="0" smtClean="0">
                <a:solidFill>
                  <a:prstClr val="white"/>
                </a:solidFill>
              </a:rPr>
              <a:t>(without intercept)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6710363"/>
            <a:ext cx="12192000" cy="15081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solidFill>
                <a:prstClr val="white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60422" y="993665"/>
            <a:ext cx="11569984" cy="5594537"/>
            <a:chOff x="208166" y="1279146"/>
            <a:chExt cx="11272893" cy="5335768"/>
          </a:xfrm>
        </p:grpSpPr>
        <p:pic>
          <p:nvPicPr>
            <p:cNvPr id="2" name="圖片 1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" y="1427030"/>
              <a:ext cx="5364000" cy="252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059" y="1427030"/>
              <a:ext cx="5364000" cy="25200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" y="4094914"/>
              <a:ext cx="5364000" cy="252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059" y="4088931"/>
              <a:ext cx="5364000" cy="2520000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>
            <a:xfrm>
              <a:off x="208166" y="1279146"/>
              <a:ext cx="1736385" cy="406388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r>
                <a:rPr kumimoji="0" lang="zh-TW" altLang="en-US" sz="2000" b="1" dirty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和大</a:t>
              </a:r>
              <a:r>
                <a:rPr kumimoji="0" lang="en-US" altLang="zh-TW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(1536)</a:t>
              </a:r>
              <a:endParaRPr kumimoji="0" lang="zh-CN" altLang="en-US" sz="2000" b="1" dirty="0">
                <a:solidFill>
                  <a:srgbClr val="272727"/>
                </a:solidFill>
                <a:latin typeface="Songti TC" charset="-120"/>
                <a:ea typeface="Songti TC" charset="-120"/>
                <a:cs typeface="Songti TC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8166" y="3996598"/>
              <a:ext cx="1736385" cy="406388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r>
                <a:rPr kumimoji="0" lang="zh-TW" altLang="en-US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台光電</a:t>
              </a:r>
              <a:r>
                <a:rPr kumimoji="0" lang="en-US" altLang="zh-TW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 (2383)</a:t>
              </a:r>
              <a:endParaRPr kumimoji="0" lang="zh-CN" altLang="en-US" sz="2000" b="1" dirty="0">
                <a:solidFill>
                  <a:srgbClr val="272727"/>
                </a:solidFill>
                <a:latin typeface="Songti TC" charset="-120"/>
                <a:ea typeface="Songti TC" charset="-120"/>
                <a:cs typeface="Songti TC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900288" y="3996599"/>
              <a:ext cx="1736385" cy="406388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r>
                <a:rPr kumimoji="0" lang="zh-TW" altLang="en-US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美律</a:t>
              </a:r>
              <a:r>
                <a:rPr kumimoji="0" lang="en-US" altLang="zh-TW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 (2439)</a:t>
              </a:r>
              <a:endParaRPr kumimoji="0" lang="zh-CN" altLang="en-US" sz="2000" b="1" dirty="0">
                <a:solidFill>
                  <a:srgbClr val="272727"/>
                </a:solidFill>
                <a:latin typeface="Songti TC" charset="-120"/>
                <a:ea typeface="Songti TC" charset="-120"/>
                <a:cs typeface="Songti TC" charset="-12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00288" y="1279146"/>
              <a:ext cx="1736385" cy="406388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方正兰亭纤黑_GBK" charset="-122"/>
                  <a:ea typeface="方正兰亭纤黑_GBK" charset="-122"/>
                </a:defRPr>
              </a:lvl9pPr>
            </a:lstStyle>
            <a:p>
              <a:pPr algn="ctr"/>
              <a:r>
                <a:rPr kumimoji="0" lang="zh-TW" altLang="en-US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上銀</a:t>
              </a:r>
              <a:r>
                <a:rPr kumimoji="0" lang="en-US" altLang="zh-TW" sz="2000" b="1" dirty="0" smtClean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rPr>
                <a:t> (2049)</a:t>
              </a:r>
              <a:endParaRPr kumimoji="0" lang="zh-CN" altLang="en-US" sz="2000" b="1" dirty="0">
                <a:solidFill>
                  <a:srgbClr val="272727"/>
                </a:solidFill>
                <a:latin typeface="Songti TC" charset="-120"/>
                <a:ea typeface="Songti TC" charset="-120"/>
                <a:cs typeface="Songti TC" charset="-120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2374153" y="6161862"/>
            <a:ext cx="18492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Average </a:t>
            </a:r>
            <a:r>
              <a:rPr lang="en-US" altLang="zh-TW" sz="2000" b="1" dirty="0" smtClean="0"/>
              <a:t>risk</a:t>
            </a:r>
            <a:endParaRPr lang="zh-TW" altLang="en-US" sz="20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312150" y="6138645"/>
            <a:ext cx="18492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/>
            </a:lvl1pPr>
          </a:lstStyle>
          <a:p>
            <a:r>
              <a:rPr lang="en-US" altLang="zh-TW" dirty="0"/>
              <a:t>Aggressive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374153" y="3493978"/>
            <a:ext cx="18492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Average </a:t>
            </a:r>
            <a:r>
              <a:rPr lang="en-US" altLang="zh-TW" sz="2000" b="1" dirty="0" smtClean="0"/>
              <a:t>risk</a:t>
            </a:r>
            <a:endParaRPr lang="zh-TW" altLang="en-US" sz="20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312150" y="3493978"/>
            <a:ext cx="18492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Average </a:t>
            </a:r>
            <a:r>
              <a:rPr lang="en-US" altLang="zh-TW" sz="2000" b="1" dirty="0" smtClean="0"/>
              <a:t>risk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479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6680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312150" y="884238"/>
            <a:ext cx="281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矩形 15"/>
          <p:cNvSpPr>
            <a:spLocks noChangeArrowheads="1"/>
          </p:cNvSpPr>
          <p:nvPr/>
        </p:nvSpPr>
        <p:spPr bwMode="auto">
          <a:xfrm>
            <a:off x="3390900" y="211530"/>
            <a:ext cx="54102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0" lang="en-US" altLang="zh-CN" sz="3200" b="1" dirty="0" smtClean="0">
                <a:solidFill>
                  <a:prstClr val="white"/>
                </a:solidFill>
              </a:rPr>
              <a:t>Value At Risk</a:t>
            </a:r>
            <a:endParaRPr kumimoji="0" lang="zh-CN" altLang="en-US" sz="3200" b="1" dirty="0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6710363"/>
            <a:ext cx="12192000" cy="150812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8301925"/>
                  </p:ext>
                </p:extLst>
              </p:nvPr>
            </p:nvGraphicFramePr>
            <p:xfrm>
              <a:off x="6320590" y="3609084"/>
              <a:ext cx="5053263" cy="264381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84421"/>
                    <a:gridCol w="1684421"/>
                    <a:gridCol w="1684421"/>
                  </a:tblGrid>
                  <a:tr h="48192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Nonparametric VAR Estimate</a:t>
                          </a:r>
                          <a:endParaRPr lang="zh-TW" altLang="en-US" sz="24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marL="72948" marR="72948" marT="36474" marB="36474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2400" b="1" dirty="0">
                            <a:solidFill>
                              <a:schemeClr val="bg1"/>
                            </a:solidFill>
                            <a:latin typeface="Adobe Gothic Std B" pitchFamily="34" charset="-128"/>
                          </a:endParaRPr>
                        </a:p>
                      </a:txBody>
                      <a:tcPr marL="72948" marR="72948" marT="36474" marB="36474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2400" b="1" dirty="0">
                            <a:solidFill>
                              <a:schemeClr val="bg1"/>
                            </a:solidFill>
                            <a:latin typeface="Adobe Gothic Std B" pitchFamily="34" charset="-128"/>
                            <a:ea typeface="Songti TC" charset="-120"/>
                            <a:cs typeface="Songti TC" charset="-120"/>
                          </a:endParaRPr>
                        </a:p>
                      </a:txBody>
                      <a:tcPr marL="72948" marR="72948" marT="36474" marB="36474" anchor="ctr"/>
                    </a:tc>
                  </a:tr>
                  <a:tr h="5001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1"/>
                              </a:solidFill>
                              <a:latin typeface="+mj-lt"/>
                              <a:ea typeface="Adobe Gothic Std B" pitchFamily="34" charset="-128"/>
                            </a:rPr>
                            <a:t>Risk(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24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𝜶</m:t>
                              </m:r>
                            </m:oMath>
                          </a14:m>
                          <a:r>
                            <a:rPr kumimoji="0" lang="en-US" altLang="zh-CN" sz="2400" b="1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zh-TW" altLang="en-US" sz="24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2%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4%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</a:tr>
                  <a:tr h="55389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Loss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3,860,926 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3,338,133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</a:tr>
                  <a:tr h="55389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6%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8%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10%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</a:tr>
                  <a:tr h="55389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3,103,716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2,836,525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2,598,461</a:t>
                          </a:r>
                          <a:endParaRPr lang="zh-TW" altLang="en-US" sz="2400" b="1" kern="1200" dirty="0" smtClean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8301925"/>
                  </p:ext>
                </p:extLst>
              </p:nvPr>
            </p:nvGraphicFramePr>
            <p:xfrm>
              <a:off x="6320590" y="3609084"/>
              <a:ext cx="5053263" cy="264381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84421"/>
                    <a:gridCol w="1684421"/>
                    <a:gridCol w="1684421"/>
                  </a:tblGrid>
                  <a:tr h="48192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1" dirty="0" smtClean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Nonparametric VAR Estimate</a:t>
                          </a:r>
                          <a:endParaRPr lang="zh-TW" altLang="en-US" sz="24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marL="72948" marR="72948" marT="36474" marB="36474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2400" b="1" dirty="0">
                            <a:solidFill>
                              <a:schemeClr val="bg1"/>
                            </a:solidFill>
                            <a:latin typeface="Adobe Gothic Std B" pitchFamily="34" charset="-128"/>
                          </a:endParaRPr>
                        </a:p>
                      </a:txBody>
                      <a:tcPr marL="72948" marR="72948" marT="36474" marB="36474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2400" b="1" dirty="0">
                            <a:solidFill>
                              <a:schemeClr val="bg1"/>
                            </a:solidFill>
                            <a:latin typeface="Adobe Gothic Std B" pitchFamily="34" charset="-128"/>
                            <a:ea typeface="Songti TC" charset="-120"/>
                            <a:cs typeface="Songti TC" charset="-120"/>
                          </a:endParaRPr>
                        </a:p>
                      </a:txBody>
                      <a:tcPr marL="72948" marR="72948" marT="36474" marB="36474" anchor="ctr"/>
                    </a:tc>
                  </a:tr>
                  <a:tr h="50019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2948" marR="72948" marT="36474" marB="36474" anchor="ctr">
                        <a:blipFill rotWithShape="1">
                          <a:blip r:embed="rId3"/>
                          <a:stretch>
                            <a:fillRect l="-362" t="-103659" r="-200362" b="-35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2%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4%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</a:tr>
                  <a:tr h="55389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Loss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3,860,926 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3,338,133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</a:tr>
                  <a:tr h="55389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6%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8%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10%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</a:tr>
                  <a:tr h="55389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3,103,716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2,836,525</a:t>
                          </a:r>
                          <a:endParaRPr lang="zh-TW" altLang="en-US" sz="24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1" kern="1200" dirty="0" smtClean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2,598,461</a:t>
                          </a:r>
                          <a:endParaRPr lang="zh-TW" altLang="en-US" sz="2400" b="1" kern="1200" dirty="0" smtClean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948" marR="72948" marT="36474" marB="36474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字方塊 1"/>
          <p:cNvSpPr txBox="1"/>
          <p:nvPr/>
        </p:nvSpPr>
        <p:spPr>
          <a:xfrm>
            <a:off x="4240305" y="627886"/>
            <a:ext cx="371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TW" sz="3200" b="1" dirty="0">
                <a:solidFill>
                  <a:prstClr val="white"/>
                </a:solidFill>
              </a:rPr>
              <a:t>S=100,000,000</a:t>
            </a:r>
            <a:endParaRPr kumimoji="0" lang="zh-TW" altLang="en-US" sz="3200" b="1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2" y="1523999"/>
            <a:ext cx="5103522" cy="479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2961"/>
              </p:ext>
            </p:extLst>
          </p:nvPr>
        </p:nvGraphicFramePr>
        <p:xfrm>
          <a:off x="6320629" y="1523999"/>
          <a:ext cx="4960942" cy="16546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35291"/>
                <a:gridCol w="2325651"/>
              </a:tblGrid>
              <a:tr h="43712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Shapiro</a:t>
                      </a:r>
                      <a:r>
                        <a:rPr lang="en-US" altLang="zh-TW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Normality Test 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948" marR="72948" marT="36474" marB="3647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solidFill>
                          <a:schemeClr val="bg1"/>
                        </a:solidFill>
                        <a:latin typeface="Adobe Gothic Std B" pitchFamily="34" charset="-128"/>
                      </a:endParaRPr>
                    </a:p>
                  </a:txBody>
                  <a:tcPr marL="72948" marR="72948" marT="36474" marB="36474" anchor="ctr"/>
                </a:tc>
              </a:tr>
              <a:tr h="4536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p</a:t>
                      </a:r>
                      <a:r>
                        <a:rPr lang="en-US" altLang="zh-TW" sz="24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value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948" marR="72948" marT="36474" marB="36474"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TW" sz="2500" b="1" dirty="0" smtClean="0">
                          <a:solidFill>
                            <a:schemeClr val="bg1"/>
                          </a:solidFill>
                        </a:rPr>
                        <a:t>reject</a:t>
                      </a:r>
                      <a:r>
                        <a:rPr lang="en-US" altLang="zh-TW" sz="2500" b="1" baseline="0" dirty="0" smtClean="0">
                          <a:solidFill>
                            <a:schemeClr val="bg1"/>
                          </a:solidFill>
                        </a:rPr>
                        <a:t> normal distribution assumption</a:t>
                      </a:r>
                      <a:endParaRPr lang="zh-TW" altLang="en-US" sz="2500" b="1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</a:tr>
              <a:tr h="649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bg1"/>
                          </a:solidFill>
                        </a:rPr>
                        <a:t>0.009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72948" marR="72948" marT="36474" marB="36474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948" marR="72948" marT="36474" marB="3647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09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矩形 398"/>
          <p:cNvSpPr/>
          <p:nvPr/>
        </p:nvSpPr>
        <p:spPr>
          <a:xfrm>
            <a:off x="0" y="1042334"/>
            <a:ext cx="12192000" cy="583313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/>
          </a:p>
        </p:txBody>
      </p:sp>
      <p:sp>
        <p:nvSpPr>
          <p:cNvPr id="406" name="文本框 405"/>
          <p:cNvSpPr txBox="1"/>
          <p:nvPr/>
        </p:nvSpPr>
        <p:spPr>
          <a:xfrm>
            <a:off x="4048005" y="301873"/>
            <a:ext cx="409599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TW" sz="3600" b="1" dirty="0" smtClean="0">
                <a:solidFill>
                  <a:srgbClr val="272727"/>
                </a:solidFill>
                <a:latin typeface="Songti TC" charset="-120"/>
                <a:ea typeface="Songti TC" charset="-120"/>
                <a:cs typeface="Songti TC" charset="-120"/>
              </a:rPr>
              <a:t>Plots for Forecasting</a:t>
            </a:r>
            <a:endParaRPr kumimoji="0" lang="zh-CN" altLang="en-US" sz="3600" b="1" dirty="0">
              <a:solidFill>
                <a:srgbClr val="272727"/>
              </a:solidFill>
              <a:latin typeface="Songti TC" charset="-120"/>
              <a:ea typeface="Songti TC" charset="-120"/>
              <a:cs typeface="Songti TC" charset="-120"/>
            </a:endParaRPr>
          </a:p>
        </p:txBody>
      </p:sp>
      <p:cxnSp>
        <p:nvCxnSpPr>
          <p:cNvPr id="407" name="直接连接符 406"/>
          <p:cNvCxnSpPr/>
          <p:nvPr/>
        </p:nvCxnSpPr>
        <p:spPr>
          <a:xfrm>
            <a:off x="1066800" y="790109"/>
            <a:ext cx="2813050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/>
          <p:nvPr/>
        </p:nvCxnSpPr>
        <p:spPr>
          <a:xfrm>
            <a:off x="8312150" y="790109"/>
            <a:ext cx="2813050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749058" y="1187232"/>
            <a:ext cx="10693883" cy="5593764"/>
            <a:chOff x="531056" y="1116017"/>
            <a:chExt cx="10693883" cy="5593764"/>
          </a:xfrm>
        </p:grpSpPr>
        <p:pic>
          <p:nvPicPr>
            <p:cNvPr id="18" name="Picture 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34" y="1373263"/>
              <a:ext cx="4860000" cy="25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34" y="4189781"/>
              <a:ext cx="4860000" cy="25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群組 14"/>
            <p:cNvGrpSpPr/>
            <p:nvPr/>
          </p:nvGrpSpPr>
          <p:grpSpPr>
            <a:xfrm>
              <a:off x="531056" y="1116017"/>
              <a:ext cx="1942269" cy="468000"/>
              <a:chOff x="1066799" y="603249"/>
              <a:chExt cx="1935164" cy="381225"/>
            </a:xfrm>
          </p:grpSpPr>
          <p:sp>
            <p:nvSpPr>
              <p:cNvPr id="17" name="等腰三角形 2"/>
              <p:cNvSpPr/>
              <p:nvPr/>
            </p:nvSpPr>
            <p:spPr>
              <a:xfrm>
                <a:off x="2857500" y="603250"/>
                <a:ext cx="144463" cy="209550"/>
              </a:xfrm>
              <a:prstGeom prst="triangle">
                <a:avLst>
                  <a:gd name="adj" fmla="val 893"/>
                </a:avLst>
              </a:prstGeom>
              <a:solidFill>
                <a:srgbClr val="E2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66799" y="603249"/>
                <a:ext cx="1793415" cy="381225"/>
              </a:xfrm>
              <a:prstGeom prst="rect">
                <a:avLst/>
              </a:prstGeom>
              <a:solidFill>
                <a:srgbClr val="FFE4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9pPr>
              </a:lstStyle>
              <a:p>
                <a:pPr algn="ctr"/>
                <a:r>
                  <a:rPr kumimoji="0" lang="zh-TW" altLang="en-US" sz="2000" b="1" dirty="0" smtClean="0">
                    <a:solidFill>
                      <a:srgbClr val="272727"/>
                    </a:solidFill>
                    <a:latin typeface="Songti TC" charset="-120"/>
                    <a:ea typeface="Songti TC" charset="-120"/>
                    <a:cs typeface="Songti TC" charset="-120"/>
                  </a:rPr>
                  <a:t>和大</a:t>
                </a:r>
                <a:r>
                  <a:rPr kumimoji="0" lang="en-US" altLang="zh-TW" sz="2000" b="1" dirty="0" smtClean="0">
                    <a:solidFill>
                      <a:srgbClr val="272727"/>
                    </a:solidFill>
                    <a:latin typeface="Songti TC" charset="-120"/>
                    <a:ea typeface="Songti TC" charset="-120"/>
                    <a:cs typeface="Songti TC" charset="-120"/>
                  </a:rPr>
                  <a:t> (1536)</a:t>
                </a:r>
                <a:endParaRPr kumimoji="0" lang="zh-CN" altLang="en-US" sz="2000" b="1" dirty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endParaRPr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531056" y="3955781"/>
              <a:ext cx="1942269" cy="468000"/>
              <a:chOff x="1066799" y="603249"/>
              <a:chExt cx="1935164" cy="38122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066799" y="603249"/>
                <a:ext cx="1793415" cy="381224"/>
              </a:xfrm>
              <a:prstGeom prst="rect">
                <a:avLst/>
              </a:prstGeom>
              <a:solidFill>
                <a:srgbClr val="FFE4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方正兰亭纤黑_GBK" charset="-122"/>
                    <a:ea typeface="方正兰亭纤黑_GBK" charset="-122"/>
                  </a:defRPr>
                </a:lvl9pPr>
              </a:lstStyle>
              <a:p>
                <a:pPr algn="ctr"/>
                <a:r>
                  <a:rPr kumimoji="0" lang="zh-TW" altLang="en-US" sz="2000" b="1" dirty="0" smtClean="0">
                    <a:solidFill>
                      <a:srgbClr val="272727"/>
                    </a:solidFill>
                    <a:latin typeface="Songti TC" charset="-120"/>
                    <a:ea typeface="Songti TC" charset="-120"/>
                    <a:cs typeface="Songti TC" charset="-120"/>
                  </a:rPr>
                  <a:t>台光電 </a:t>
                </a:r>
                <a:r>
                  <a:rPr kumimoji="0" lang="en-US" altLang="zh-TW" sz="2000" b="1" dirty="0" smtClean="0">
                    <a:solidFill>
                      <a:srgbClr val="272727"/>
                    </a:solidFill>
                    <a:latin typeface="Songti TC" charset="-120"/>
                    <a:ea typeface="Songti TC" charset="-120"/>
                    <a:cs typeface="Songti TC" charset="-120"/>
                  </a:rPr>
                  <a:t>(2383)</a:t>
                </a:r>
                <a:endParaRPr kumimoji="0" lang="zh-CN" altLang="en-US" sz="2000" b="1" dirty="0">
                  <a:solidFill>
                    <a:srgbClr val="272727"/>
                  </a:solidFill>
                  <a:latin typeface="Songti TC" charset="-120"/>
                  <a:ea typeface="Songti TC" charset="-120"/>
                  <a:cs typeface="Songti TC" charset="-120"/>
                </a:endParaRPr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>
                <a:off x="2857500" y="603250"/>
                <a:ext cx="144463" cy="209550"/>
              </a:xfrm>
              <a:prstGeom prst="triangle">
                <a:avLst>
                  <a:gd name="adj" fmla="val 893"/>
                </a:avLst>
              </a:prstGeom>
              <a:solidFill>
                <a:srgbClr val="E2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/>
              </a:p>
            </p:txBody>
          </p:sp>
        </p:grpSp>
        <p:grpSp>
          <p:nvGrpSpPr>
            <p:cNvPr id="2" name="群組 1"/>
            <p:cNvGrpSpPr/>
            <p:nvPr/>
          </p:nvGrpSpPr>
          <p:grpSpPr>
            <a:xfrm>
              <a:off x="5912714" y="1116017"/>
              <a:ext cx="5312225" cy="5593764"/>
              <a:chOff x="5912714" y="1116017"/>
              <a:chExt cx="5312225" cy="5593764"/>
            </a:xfrm>
          </p:grpSpPr>
          <p:pic>
            <p:nvPicPr>
              <p:cNvPr id="19" name="Picture 2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4939" y="1373263"/>
                <a:ext cx="4860000" cy="25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4939" y="4189781"/>
                <a:ext cx="4860000" cy="25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" name="群組 19"/>
              <p:cNvGrpSpPr/>
              <p:nvPr/>
            </p:nvGrpSpPr>
            <p:grpSpPr>
              <a:xfrm>
                <a:off x="5914561" y="1116017"/>
                <a:ext cx="1942269" cy="468000"/>
                <a:chOff x="1066799" y="603249"/>
                <a:chExt cx="1935164" cy="381224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066799" y="603249"/>
                  <a:ext cx="1793415" cy="381224"/>
                </a:xfrm>
                <a:prstGeom prst="rect">
                  <a:avLst/>
                </a:prstGeom>
                <a:solidFill>
                  <a:srgbClr val="FFE4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9pPr>
                </a:lstStyle>
                <a:p>
                  <a:pPr algn="ctr"/>
                  <a:r>
                    <a:rPr kumimoji="0" lang="zh-TW" altLang="en-US" sz="2000" b="1" dirty="0" smtClean="0">
                      <a:solidFill>
                        <a:srgbClr val="272727"/>
                      </a:solidFill>
                      <a:latin typeface="Songti TC" charset="-120"/>
                      <a:ea typeface="Songti TC" charset="-120"/>
                      <a:cs typeface="Songti TC" charset="-120"/>
                    </a:rPr>
                    <a:t>上銀 </a:t>
                  </a:r>
                  <a:r>
                    <a:rPr kumimoji="0" lang="en-US" altLang="zh-TW" sz="2000" b="1" dirty="0" smtClean="0">
                      <a:solidFill>
                        <a:srgbClr val="272727"/>
                      </a:solidFill>
                      <a:latin typeface="Songti TC" charset="-120"/>
                      <a:ea typeface="Songti TC" charset="-120"/>
                      <a:cs typeface="Songti TC" charset="-120"/>
                    </a:rPr>
                    <a:t>(2049)</a:t>
                  </a:r>
                  <a:endParaRPr kumimoji="0" lang="zh-CN" altLang="en-US" sz="2000" b="1" dirty="0">
                    <a:solidFill>
                      <a:srgbClr val="272727"/>
                    </a:solidFill>
                    <a:latin typeface="Songti TC" charset="-120"/>
                    <a:ea typeface="Songti TC" charset="-120"/>
                    <a:cs typeface="Songti TC" charset="-120"/>
                  </a:endParaRPr>
                </a:p>
              </p:txBody>
            </p:sp>
            <p:sp>
              <p:nvSpPr>
                <p:cNvPr id="22" name="等腰三角形 2"/>
                <p:cNvSpPr/>
                <p:nvPr/>
              </p:nvSpPr>
              <p:spPr>
                <a:xfrm>
                  <a:off x="2857500" y="603250"/>
                  <a:ext cx="144463" cy="209550"/>
                </a:xfrm>
                <a:prstGeom prst="triangle">
                  <a:avLst>
                    <a:gd name="adj" fmla="val 893"/>
                  </a:avLst>
                </a:prstGeom>
                <a:solidFill>
                  <a:srgbClr val="E2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/>
                </a:p>
              </p:txBody>
            </p:sp>
          </p:grpSp>
          <p:grpSp>
            <p:nvGrpSpPr>
              <p:cNvPr id="37" name="群組 36"/>
              <p:cNvGrpSpPr/>
              <p:nvPr/>
            </p:nvGrpSpPr>
            <p:grpSpPr>
              <a:xfrm>
                <a:off x="5912714" y="3955781"/>
                <a:ext cx="1942269" cy="468000"/>
                <a:chOff x="1066799" y="603249"/>
                <a:chExt cx="1935164" cy="381224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1066799" y="603249"/>
                  <a:ext cx="1793415" cy="381224"/>
                </a:xfrm>
                <a:prstGeom prst="rect">
                  <a:avLst/>
                </a:prstGeom>
                <a:solidFill>
                  <a:srgbClr val="FFE4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方正兰亭纤黑_GBK" charset="-122"/>
                      <a:ea typeface="方正兰亭纤黑_GBK" charset="-122"/>
                    </a:defRPr>
                  </a:lvl9pPr>
                </a:lstStyle>
                <a:p>
                  <a:pPr algn="ctr"/>
                  <a:r>
                    <a:rPr kumimoji="0" lang="zh-TW" altLang="en-US" sz="2000" b="1" dirty="0" smtClean="0">
                      <a:solidFill>
                        <a:srgbClr val="272727"/>
                      </a:solidFill>
                      <a:latin typeface="Songti TC" charset="-120"/>
                      <a:ea typeface="Songti TC" charset="-120"/>
                      <a:cs typeface="Songti TC" charset="-120"/>
                    </a:rPr>
                    <a:t>美律 </a:t>
                  </a:r>
                  <a:r>
                    <a:rPr kumimoji="0" lang="en-US" altLang="zh-TW" sz="2000" b="1" dirty="0" smtClean="0">
                      <a:solidFill>
                        <a:srgbClr val="272727"/>
                      </a:solidFill>
                      <a:latin typeface="Songti TC" charset="-120"/>
                      <a:ea typeface="Songti TC" charset="-120"/>
                      <a:cs typeface="Songti TC" charset="-120"/>
                    </a:rPr>
                    <a:t>(2439)</a:t>
                  </a:r>
                  <a:endParaRPr kumimoji="0" lang="zh-CN" altLang="en-US" sz="2000" b="1" dirty="0">
                    <a:solidFill>
                      <a:srgbClr val="272727"/>
                    </a:solidFill>
                    <a:latin typeface="Songti TC" charset="-120"/>
                    <a:ea typeface="Songti TC" charset="-120"/>
                    <a:cs typeface="Songti TC" charset="-120"/>
                  </a:endParaRPr>
                </a:p>
              </p:txBody>
            </p:sp>
            <p:sp>
              <p:nvSpPr>
                <p:cNvPr id="41" name="等腰三角形 2"/>
                <p:cNvSpPr/>
                <p:nvPr/>
              </p:nvSpPr>
              <p:spPr>
                <a:xfrm>
                  <a:off x="2857500" y="603250"/>
                  <a:ext cx="144463" cy="209550"/>
                </a:xfrm>
                <a:prstGeom prst="triangle">
                  <a:avLst>
                    <a:gd name="adj" fmla="val 893"/>
                  </a:avLst>
                </a:prstGeom>
                <a:solidFill>
                  <a:srgbClr val="E2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86423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7652"/>
          <a:stretch>
            <a:fillRect/>
          </a:stretch>
        </p:blipFill>
        <p:spPr bwMode="auto">
          <a:xfrm>
            <a:off x="0" y="-19050"/>
            <a:ext cx="121920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72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01938" y="1800225"/>
            <a:ext cx="6588125" cy="2216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dist"/>
            <a:r>
              <a:rPr kumimoji="0" lang="en-US" altLang="zh-CN" sz="11500">
                <a:solidFill>
                  <a:schemeClr val="bg1"/>
                </a:solidFill>
                <a:latin typeface="方正兰亭粗黑_GBK" charset="-122"/>
                <a:ea typeface="方正兰亭超细黑简体" panose="02000000000000000000" pitchFamily="2" charset="-122"/>
              </a:rPr>
              <a:t>T</a:t>
            </a:r>
            <a:r>
              <a:rPr kumimoji="0" lang="en-US" altLang="zh-CN" sz="7200">
                <a:solidFill>
                  <a:schemeClr val="bg1"/>
                </a:solidFill>
                <a:latin typeface="方正兰亭粗黑_GBK" charset="-122"/>
                <a:ea typeface="方正兰亭超细黑简体" panose="02000000000000000000" pitchFamily="2" charset="-122"/>
              </a:rPr>
              <a:t>H</a:t>
            </a:r>
            <a:r>
              <a:rPr kumimoji="0" lang="en-US" altLang="zh-CN" sz="13800">
                <a:solidFill>
                  <a:srgbClr val="FFE401"/>
                </a:solidFill>
                <a:latin typeface="方正兰亭粗黑_GBK" charset="-122"/>
                <a:ea typeface="方正兰亭超细黑简体" panose="02000000000000000000" pitchFamily="2" charset="-122"/>
              </a:rPr>
              <a:t>A</a:t>
            </a:r>
            <a:r>
              <a:rPr kumimoji="0" lang="en-US" altLang="zh-CN" sz="7200">
                <a:solidFill>
                  <a:schemeClr val="bg1"/>
                </a:solidFill>
                <a:latin typeface="方正兰亭粗黑_GBK" charset="-122"/>
                <a:ea typeface="方正兰亭超细黑简体" panose="02000000000000000000" pitchFamily="2" charset="-122"/>
              </a:rPr>
              <a:t>N</a:t>
            </a:r>
            <a:r>
              <a:rPr kumimoji="0" lang="en-US" altLang="zh-CN" sz="9600">
                <a:solidFill>
                  <a:schemeClr val="bg1"/>
                </a:solidFill>
                <a:latin typeface="方正兰亭粗黑_GBK" charset="-122"/>
                <a:ea typeface="方正兰亭超细黑简体" panose="02000000000000000000" pitchFamily="2" charset="-122"/>
              </a:rPr>
              <a:t>K</a:t>
            </a:r>
            <a:r>
              <a:rPr kumimoji="0" lang="en-US" altLang="zh-CN" sz="7200">
                <a:solidFill>
                  <a:schemeClr val="bg1"/>
                </a:solidFill>
                <a:latin typeface="方正兰亭粗黑_GBK" charset="-122"/>
                <a:ea typeface="方正兰亭超细黑简体" panose="02000000000000000000" pitchFamily="2" charset="-122"/>
              </a:rPr>
              <a:t>S</a:t>
            </a:r>
            <a:endParaRPr kumimoji="0" lang="zh-CN" altLang="en-US" sz="7200">
              <a:solidFill>
                <a:schemeClr val="bg1"/>
              </a:solidFill>
              <a:latin typeface="方正兰亭粗黑_GBK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grpSp>
        <p:nvGrpSpPr>
          <p:cNvPr id="33797" name="组合 13"/>
          <p:cNvGrpSpPr>
            <a:grpSpLocks/>
          </p:cNvGrpSpPr>
          <p:nvPr/>
        </p:nvGrpSpPr>
        <p:grpSpPr bwMode="auto">
          <a:xfrm>
            <a:off x="5969000" y="6470650"/>
            <a:ext cx="254000" cy="254000"/>
            <a:chOff x="6457496" y="4658798"/>
            <a:chExt cx="254000" cy="254000"/>
          </a:xfrm>
        </p:grpSpPr>
        <p:sp>
          <p:nvSpPr>
            <p:cNvPr id="15" name="矩形 14"/>
            <p:cNvSpPr/>
            <p:nvPr/>
          </p:nvSpPr>
          <p:spPr>
            <a:xfrm>
              <a:off x="6457496" y="4658798"/>
              <a:ext cx="254000" cy="254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  <p:sp>
          <p:nvSpPr>
            <p:cNvPr id="33804" name="Freeform 121"/>
            <p:cNvSpPr>
              <a:spLocks/>
            </p:cNvSpPr>
            <p:nvPr/>
          </p:nvSpPr>
          <p:spPr bwMode="auto">
            <a:xfrm rot="5400000">
              <a:off x="6545602" y="4717536"/>
              <a:ext cx="77788" cy="136525"/>
            </a:xfrm>
            <a:custGeom>
              <a:avLst/>
              <a:gdLst>
                <a:gd name="T0" fmla="*/ 44450 w 49"/>
                <a:gd name="T1" fmla="*/ 101600 h 86"/>
                <a:gd name="T2" fmla="*/ 6350 w 49"/>
                <a:gd name="T3" fmla="*/ 136525 h 86"/>
                <a:gd name="T4" fmla="*/ 0 w 49"/>
                <a:gd name="T5" fmla="*/ 128588 h 86"/>
                <a:gd name="T6" fmla="*/ 58738 w 49"/>
                <a:gd name="T7" fmla="*/ 68263 h 86"/>
                <a:gd name="T8" fmla="*/ 0 w 49"/>
                <a:gd name="T9" fmla="*/ 12700 h 86"/>
                <a:gd name="T10" fmla="*/ 6350 w 49"/>
                <a:gd name="T11" fmla="*/ 0 h 86"/>
                <a:gd name="T12" fmla="*/ 77788 w 49"/>
                <a:gd name="T13" fmla="*/ 68263 h 86"/>
                <a:gd name="T14" fmla="*/ 66675 w 49"/>
                <a:gd name="T15" fmla="*/ 79375 h 86"/>
                <a:gd name="T16" fmla="*/ 44450 w 49"/>
                <a:gd name="T17" fmla="*/ 10160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86">
                  <a:moveTo>
                    <a:pt x="28" y="64"/>
                  </a:moveTo>
                  <a:lnTo>
                    <a:pt x="4" y="86"/>
                  </a:lnTo>
                  <a:lnTo>
                    <a:pt x="0" y="81"/>
                  </a:lnTo>
                  <a:lnTo>
                    <a:pt x="37" y="43"/>
                  </a:lnTo>
                  <a:lnTo>
                    <a:pt x="0" y="8"/>
                  </a:lnTo>
                  <a:lnTo>
                    <a:pt x="4" y="0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066800" y="1611313"/>
            <a:ext cx="36576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467600" y="4206875"/>
            <a:ext cx="36576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66800" y="1733550"/>
            <a:ext cx="11430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982200" y="4079875"/>
            <a:ext cx="1143000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2" name="文本框 20"/>
          <p:cNvSpPr txBox="1">
            <a:spLocks noChangeArrowheads="1"/>
          </p:cNvSpPr>
          <p:nvPr/>
        </p:nvSpPr>
        <p:spPr bwMode="auto">
          <a:xfrm>
            <a:off x="5599710" y="5527675"/>
            <a:ext cx="9925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方正兰亭纤黑_GBK" charset="-122"/>
                <a:ea typeface="方正兰亭纤黑_GBK" charset="-122"/>
              </a:defRPr>
            </a:lvl9pPr>
          </a:lstStyle>
          <a:p>
            <a:pPr algn="ctr"/>
            <a:r>
              <a:rPr kumimoji="0" lang="en-US" altLang="zh-CN" sz="1400" dirty="0" smtClean="0">
                <a:solidFill>
                  <a:schemeClr val="bg1"/>
                </a:solidFill>
              </a:rPr>
              <a:t>2017.06.09</a:t>
            </a:r>
          </a:p>
        </p:txBody>
      </p:sp>
    </p:spTree>
    <p:extLst>
      <p:ext uri="{BB962C8B-B14F-4D97-AF65-F5344CB8AC3E}">
        <p14:creationId xmlns:p14="http://schemas.microsoft.com/office/powerpoint/2010/main" val="1849363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兰亭粗黑_GBK"/>
        <a:ea typeface="方正兰亭粗黑_GBK"/>
        <a:cs typeface=""/>
      </a:majorFont>
      <a:minorFont>
        <a:latin typeface="方正兰亭纤黑_GBK"/>
        <a:ea typeface="方正兰亭纤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兰亭粗黑_GBK"/>
        <a:ea typeface="方正兰亭粗黑_GBK"/>
        <a:cs typeface=""/>
      </a:majorFont>
      <a:minorFont>
        <a:latin typeface="方正兰亭纤黑_GBK"/>
        <a:ea typeface="方正兰亭纤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931</Words>
  <Application>Microsoft Office PowerPoint</Application>
  <PresentationFormat>自訂</PresentationFormat>
  <Paragraphs>171</Paragraphs>
  <Slides>8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tiffany chen</dc:creator>
  <cp:lastModifiedBy>user</cp:lastModifiedBy>
  <cp:revision>157</cp:revision>
  <cp:lastPrinted>2017-05-18T15:07:17Z</cp:lastPrinted>
  <dcterms:created xsi:type="dcterms:W3CDTF">2015-03-19T12:08:17Z</dcterms:created>
  <dcterms:modified xsi:type="dcterms:W3CDTF">2017-06-15T18:19:06Z</dcterms:modified>
</cp:coreProperties>
</file>