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1" r:id="rId3"/>
    <p:sldId id="273" r:id="rId4"/>
    <p:sldId id="276" r:id="rId5"/>
    <p:sldId id="301" r:id="rId6"/>
    <p:sldId id="300" r:id="rId7"/>
    <p:sldId id="268" r:id="rId8"/>
    <p:sldId id="269" r:id="rId9"/>
    <p:sldId id="277" r:id="rId10"/>
    <p:sldId id="289" r:id="rId11"/>
    <p:sldId id="290" r:id="rId12"/>
    <p:sldId id="302" r:id="rId13"/>
    <p:sldId id="303" r:id="rId14"/>
    <p:sldId id="304" r:id="rId15"/>
    <p:sldId id="305" r:id="rId16"/>
    <p:sldId id="257" r:id="rId17"/>
    <p:sldId id="275" r:id="rId18"/>
    <p:sldId id="274" r:id="rId19"/>
    <p:sldId id="260" r:id="rId20"/>
    <p:sldId id="26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>
        <p:guide orient="horz" pos="2113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16864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150"/>
          <p:cNvSpPr txBox="1"/>
          <p:nvPr/>
        </p:nvSpPr>
        <p:spPr>
          <a:xfrm>
            <a:off x="1111885" y="680085"/>
            <a:ext cx="10154285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Hibernia-sino 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ea typeface="微软雅黑" panose="020B0503020204020204" pitchFamily="34" charset="-122"/>
              </a:rPr>
              <a:t>Travel Insurance Company</a:t>
            </a:r>
            <a:endParaRPr lang="zh-CN" altLang="en-US" sz="4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3928029" y="440111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3928029" y="521239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3928029" y="602366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899954" y="435971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912995" y="4424680"/>
            <a:ext cx="2552065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Dong Yuehui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12995" y="5241925"/>
            <a:ext cx="2552065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Zhang Jingyuan</a:t>
              </a:r>
              <a:endParaRPr 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12995" y="6059170"/>
            <a:ext cx="2552065" cy="495422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02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Zhang Tianhui</a:t>
              </a:r>
              <a:endParaRPr 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884920" y="4401185"/>
            <a:ext cx="2552065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Zhang Lei</a:t>
              </a:r>
              <a:endParaRPr 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9725" y="2480310"/>
            <a:ext cx="6618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Interim report on system upgrades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r"/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- Group 15</a:t>
            </a:r>
            <a:endParaRPr lang="en-US" altLang="zh-CN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899954" y="517060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84920" y="5212080"/>
            <a:ext cx="2552065" cy="495300"/>
            <a:chOff x="8846728" y="4295858"/>
            <a:chExt cx="2357190" cy="495300"/>
          </a:xfrm>
        </p:grpSpPr>
        <p:sp>
          <p:nvSpPr>
            <p:cNvPr id="5" name="矩形 4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858444" y="4320516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Zhao Wenqi</a:t>
              </a:r>
              <a:endParaRPr 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7919004" y="600309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03970" y="6044565"/>
            <a:ext cx="2552065" cy="495300"/>
            <a:chOff x="8846728" y="4295858"/>
            <a:chExt cx="2357190" cy="495300"/>
          </a:xfrm>
        </p:grpSpPr>
        <p:sp>
          <p:nvSpPr>
            <p:cNvPr id="9" name="矩形 8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58444" y="4320516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Zhen Ziyang</a:t>
              </a:r>
              <a:endParaRPr 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3" grpId="0" bldLvl="0" animBg="1"/>
      <p:bldP spid="154" grpId="0" bldLvl="0" animBg="1"/>
      <p:bldP spid="157" grpId="0" bldLvl="0" animBg="1"/>
      <p:bldP spid="160" grpId="0" bldLvl="0" animBg="1"/>
      <p:bldP spid="2" grpId="0"/>
      <p:bldP spid="3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022600" y="287020"/>
            <a:ext cx="605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Results return to customers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5" name="图片 4" descr="2DD7E7F8946D865A02FBE378504113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854710"/>
            <a:ext cx="9458960" cy="51485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126490" y="6097905"/>
            <a:ext cx="984567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solidFill>
                  <a:schemeClr val="bg1"/>
                </a:solidFill>
                <a:latin typeface="等线" panose="02010600030101010101" charset="-122"/>
                <a:cs typeface="Times New Roman" panose="02020603050405020304" charset="0"/>
              </a:rPr>
              <a:t>The requested form is processed with a status property that is stored in the database</a:t>
            </a:r>
            <a:r>
              <a:rPr lang="en-US" sz="1050" b="0">
                <a:solidFill>
                  <a:schemeClr val="bg1"/>
                </a:solidFill>
                <a:latin typeface="等线" panose="02010600030101010101" charset="-122"/>
                <a:cs typeface="Times New Roman" panose="02020603050405020304" charset="0"/>
              </a:rPr>
              <a:t>.</a:t>
            </a:r>
            <a:endParaRPr lang="en-US" sz="1050" b="0">
              <a:solidFill>
                <a:schemeClr val="bg1"/>
              </a:solidFill>
              <a:latin typeface="等线" panose="02010600030101010101" charset="-122"/>
              <a:cs typeface="Times New Roman" panose="02020603050405020304" charset="0"/>
            </a:endParaRPr>
          </a:p>
          <a:p>
            <a:pPr indent="0"/>
            <a:r>
              <a:rPr lang="en-US" altLang="en-US" b="0">
                <a:solidFill>
                  <a:schemeClr val="bg1"/>
                </a:solidFill>
                <a:latin typeface="等线" panose="02010600030101010101" charset="-122"/>
                <a:cs typeface="Times New Roman" panose="02020603050405020304" charset="0"/>
              </a:rPr>
              <a:t>Users can view approval results on the receipt page.</a:t>
            </a:r>
            <a:endParaRPr lang="en-US" altLang="en-US" b="0">
              <a:solidFill>
                <a:schemeClr val="bg1"/>
              </a:solidFill>
              <a:latin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788271" y="172029"/>
            <a:ext cx="4672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First iteration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2196320"/>
            <a:ext cx="94288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START!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97483" y="2196320"/>
            <a:ext cx="1021433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FINISH!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459278" y="1600200"/>
            <a:ext cx="2188830" cy="4674476"/>
            <a:chOff x="1397088" y="1600200"/>
            <a:chExt cx="2188830" cy="4304424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397088" y="1600200"/>
              <a:ext cx="2188830" cy="4304424"/>
              <a:chOff x="1633259" y="1600200"/>
              <a:chExt cx="1955800" cy="4304424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33259" y="1608099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490095" y="3408628"/>
              <a:ext cx="2002815" cy="2434398"/>
            </a:xfrm>
            <a:prstGeom prst="rect">
              <a:avLst/>
            </a:prstGeom>
            <a:grpFill/>
          </p:spPr>
          <p:txBody>
            <a:bodyPr wrap="square" numCol="1" spcCol="360000">
              <a:noAutofit/>
            </a:bodyPr>
            <a:lstStyle/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sz="2000" dirty="0">
                  <a:solidFill>
                    <a:schemeClr val="bg1"/>
                  </a:solidFill>
                </a:rPr>
                <a:t> analyzed the business requirements 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sz="2000" dirty="0">
                  <a:solidFill>
                    <a:schemeClr val="bg1"/>
                  </a:solidFill>
                </a:rPr>
                <a:t>make the whole plan. 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sz="2000" dirty="0">
                  <a:solidFill>
                    <a:schemeClr val="bg1"/>
                  </a:solidFill>
                </a:rPr>
                <a:t>document it,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092118" y="2869107"/>
              <a:ext cx="824265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Week 2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34179" y="1608778"/>
            <a:ext cx="2334813" cy="4599005"/>
            <a:chOff x="3894311" y="1600200"/>
            <a:chExt cx="2334813" cy="4304424"/>
          </a:xfrm>
          <a:solidFill>
            <a:schemeClr val="bg1">
              <a:alpha val="30000"/>
            </a:schemeClr>
          </a:solidFill>
        </p:grpSpPr>
        <p:grpSp>
          <p:nvGrpSpPr>
            <p:cNvPr id="44" name="组 43"/>
            <p:cNvGrpSpPr/>
            <p:nvPr/>
          </p:nvGrpSpPr>
          <p:grpSpPr>
            <a:xfrm>
              <a:off x="3894311" y="1600200"/>
              <a:ext cx="2188830" cy="4304424"/>
              <a:chOff x="1644649" y="1600200"/>
              <a:chExt cx="1955800" cy="4304424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49" y="1608099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3989229" y="3241996"/>
              <a:ext cx="2239895" cy="2600918"/>
            </a:xfrm>
            <a:prstGeom prst="rect">
              <a:avLst/>
            </a:prstGeom>
            <a:grpFill/>
          </p:spPr>
          <p:txBody>
            <a:bodyPr wrap="square" numCol="1" spcCol="360000">
              <a:noAutofit/>
            </a:bodyPr>
            <a:lstStyle/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dirty="0">
                  <a:solidFill>
                    <a:schemeClr val="bg1"/>
                  </a:solidFill>
                </a:rPr>
                <a:t>install the software configuration environment,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dirty="0">
                  <a:solidFill>
                    <a:schemeClr val="bg1"/>
                  </a:solidFill>
                </a:rPr>
                <a:t>build the architecture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dirty="0">
                  <a:solidFill>
                    <a:schemeClr val="bg1"/>
                  </a:solidFill>
                </a:rPr>
                <a:t>learn the relevant language grammar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576594" y="2895543"/>
              <a:ext cx="824265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Week 3</a:t>
              </a:r>
              <a:endPara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41716" y="1603025"/>
            <a:ext cx="2192794" cy="4674475"/>
            <a:chOff x="1433876" y="1600200"/>
            <a:chExt cx="2192794" cy="4255884"/>
          </a:xfrm>
          <a:solidFill>
            <a:schemeClr val="accent1">
              <a:alpha val="30000"/>
            </a:schemeClr>
          </a:solidFill>
        </p:grpSpPr>
        <p:grpSp>
          <p:nvGrpSpPr>
            <p:cNvPr id="54" name="组 53"/>
            <p:cNvGrpSpPr/>
            <p:nvPr/>
          </p:nvGrpSpPr>
          <p:grpSpPr>
            <a:xfrm>
              <a:off x="1433876" y="1600200"/>
              <a:ext cx="2192794" cy="4255884"/>
              <a:chOff x="1666130" y="1600200"/>
              <a:chExt cx="1959342" cy="4255884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66130" y="1605564"/>
                <a:ext cx="1959342" cy="4250520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479988" y="3804694"/>
              <a:ext cx="2100569" cy="1509954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sz="2000" dirty="0">
                  <a:solidFill>
                    <a:schemeClr val="bg1"/>
                  </a:solidFill>
                </a:rPr>
                <a:t> produced basic webs design the back-end database.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92121" y="2856371"/>
              <a:ext cx="824265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Week 4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680252" y="1617340"/>
            <a:ext cx="2188830" cy="4674475"/>
            <a:chOff x="8565083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66" name="组 65"/>
            <p:cNvGrpSpPr/>
            <p:nvPr/>
          </p:nvGrpSpPr>
          <p:grpSpPr>
            <a:xfrm>
              <a:off x="8565083" y="1600200"/>
              <a:ext cx="2188830" cy="4296525"/>
              <a:chOff x="1645217" y="1600200"/>
              <a:chExt cx="1955800" cy="4296525"/>
            </a:xfrm>
            <a:grpFill/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5217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634908" y="3850884"/>
              <a:ext cx="1982645" cy="1985731"/>
            </a:xfrm>
            <a:prstGeom prst="rect">
              <a:avLst/>
            </a:prstGeom>
            <a:grpFill/>
          </p:spPr>
          <p:txBody>
            <a:bodyPr wrap="square" numCol="1" spcCol="360000">
              <a:noAutofit/>
            </a:bodyPr>
            <a:lstStyle/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</a:rPr>
                <a:t>Complete the web home page, landing page design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defTabSz="608965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</a:rPr>
                <a:t>Complete user evaluation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9246730" y="2892078"/>
              <a:ext cx="824265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Week 5</a:t>
              </a:r>
              <a:endPara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bldLvl="0" animBg="1"/>
      <p:bldP spid="8" grpId="0" bldLvl="0" animBg="1"/>
      <p:bldP spid="32" grpId="0" bldLvl="0" animBg="1"/>
      <p:bldP spid="33" grpId="0" bldLvl="0" animBg="1"/>
      <p:bldP spid="37" grpId="0" bldLvl="0" animBg="1"/>
      <p:bldP spid="3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779000" y="235023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Second iteration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6090425" y="1907636"/>
            <a:ext cx="25160" cy="3636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605675" y="1413269"/>
            <a:ext cx="2610516" cy="3659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We have realized the addition, deletion and modification of user data.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What’s more ,User login and employee login are realized respectively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1868" y="1180297"/>
            <a:ext cx="3134309" cy="150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zh-CN" b="1" dirty="0">
              <a:solidFill>
                <a:schemeClr val="bg1"/>
              </a:solidFill>
            </a:endParaRPr>
          </a:p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We adjust the business logic according to the needs of customers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29213" y="4697849"/>
            <a:ext cx="2858970" cy="2499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:</a:t>
            </a:r>
            <a:r>
              <a:rPr lang="en-US" altLang="zh-CN" sz="2000" dirty="0">
                <a:solidFill>
                  <a:schemeClr val="bg1"/>
                </a:solidFill>
              </a:rPr>
              <a:t>we completes user forms and the second beautification.</a:t>
            </a:r>
            <a:endParaRPr lang="zh-CN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Also we achieved the Bilingual Functions of Web Pages.         </a:t>
            </a:r>
            <a:endParaRPr lang="zh-CN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 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933041" y="175328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933041" y="361738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5933041" y="530755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Freeform 9"/>
          <p:cNvSpPr/>
          <p:nvPr/>
        </p:nvSpPr>
        <p:spPr bwMode="auto">
          <a:xfrm>
            <a:off x="3978941" y="1712146"/>
            <a:ext cx="2079770" cy="920128"/>
          </a:xfrm>
          <a:custGeom>
            <a:avLst/>
            <a:gdLst>
              <a:gd name="T0" fmla="*/ 1133 w 1133"/>
              <a:gd name="T1" fmla="*/ 218 h 500"/>
              <a:gd name="T2" fmla="*/ 860 w 1133"/>
              <a:gd name="T3" fmla="*/ 0 h 500"/>
              <a:gd name="T4" fmla="*/ 0 w 1133"/>
              <a:gd name="T5" fmla="*/ 0 h 500"/>
              <a:gd name="T6" fmla="*/ 0 w 1133"/>
              <a:gd name="T7" fmla="*/ 216 h 500"/>
              <a:gd name="T8" fmla="*/ 33 w 1133"/>
              <a:gd name="T9" fmla="*/ 246 h 500"/>
              <a:gd name="T10" fmla="*/ 0 w 1133"/>
              <a:gd name="T11" fmla="*/ 270 h 500"/>
              <a:gd name="T12" fmla="*/ 0 w 1133"/>
              <a:gd name="T13" fmla="*/ 500 h 500"/>
              <a:gd name="T14" fmla="*/ 850 w 1133"/>
              <a:gd name="T15" fmla="*/ 500 h 500"/>
              <a:gd name="T16" fmla="*/ 1121 w 1133"/>
              <a:gd name="T17" fmla="*/ 287 h 500"/>
              <a:gd name="T18" fmla="*/ 1133 w 1133"/>
              <a:gd name="T19" fmla="*/ 225 h 500"/>
              <a:gd name="T20" fmla="*/ 1133 w 1133"/>
              <a:gd name="T21" fmla="*/ 218 h 500"/>
              <a:gd name="connsiteX0" fmla="*/ 10000 w 10000"/>
              <a:gd name="connsiteY0" fmla="*/ 4500 h 10000"/>
              <a:gd name="connsiteX1" fmla="*/ 7590 w 10000"/>
              <a:gd name="connsiteY1" fmla="*/ 0 h 10000"/>
              <a:gd name="connsiteX2" fmla="*/ 0 w 10000"/>
              <a:gd name="connsiteY2" fmla="*/ 0 h 10000"/>
              <a:gd name="connsiteX3" fmla="*/ 0 w 10000"/>
              <a:gd name="connsiteY3" fmla="*/ 4320 h 10000"/>
              <a:gd name="connsiteX4" fmla="*/ 291 w 10000"/>
              <a:gd name="connsiteY4" fmla="*/ 4920 h 10000"/>
              <a:gd name="connsiteX5" fmla="*/ 0 w 10000"/>
              <a:gd name="connsiteY5" fmla="*/ 5400 h 10000"/>
              <a:gd name="connsiteX6" fmla="*/ 0 w 10000"/>
              <a:gd name="connsiteY6" fmla="*/ 10000 h 10000"/>
              <a:gd name="connsiteX7" fmla="*/ 7502 w 10000"/>
              <a:gd name="connsiteY7" fmla="*/ 10000 h 10000"/>
              <a:gd name="connsiteX8" fmla="*/ 9894 w 10000"/>
              <a:gd name="connsiteY8" fmla="*/ 5740 h 10000"/>
              <a:gd name="connsiteX9" fmla="*/ 10000 w 10000"/>
              <a:gd name="connsiteY9" fmla="*/ 4500 h 10000"/>
              <a:gd name="connsiteX0-1" fmla="*/ 9950 w 9950"/>
              <a:gd name="connsiteY0-2" fmla="*/ 4568 h 10000"/>
              <a:gd name="connsiteX1-3" fmla="*/ 7590 w 9950"/>
              <a:gd name="connsiteY1-4" fmla="*/ 0 h 10000"/>
              <a:gd name="connsiteX2-5" fmla="*/ 0 w 9950"/>
              <a:gd name="connsiteY2-6" fmla="*/ 0 h 10000"/>
              <a:gd name="connsiteX3-7" fmla="*/ 0 w 9950"/>
              <a:gd name="connsiteY3-8" fmla="*/ 4320 h 10000"/>
              <a:gd name="connsiteX4-9" fmla="*/ 291 w 9950"/>
              <a:gd name="connsiteY4-10" fmla="*/ 4920 h 10000"/>
              <a:gd name="connsiteX5-11" fmla="*/ 0 w 9950"/>
              <a:gd name="connsiteY5-12" fmla="*/ 5400 h 10000"/>
              <a:gd name="connsiteX6-13" fmla="*/ 0 w 9950"/>
              <a:gd name="connsiteY6-14" fmla="*/ 10000 h 10000"/>
              <a:gd name="connsiteX7-15" fmla="*/ 7502 w 9950"/>
              <a:gd name="connsiteY7-16" fmla="*/ 10000 h 10000"/>
              <a:gd name="connsiteX8-17" fmla="*/ 9894 w 9950"/>
              <a:gd name="connsiteY8-18" fmla="*/ 5740 h 10000"/>
              <a:gd name="connsiteX9-19" fmla="*/ 9950 w 9950"/>
              <a:gd name="connsiteY9-20" fmla="*/ 4568 h 10000"/>
              <a:gd name="connsiteX0-21" fmla="*/ 10000 w 10032"/>
              <a:gd name="connsiteY0-22" fmla="*/ 4568 h 10000"/>
              <a:gd name="connsiteX1-23" fmla="*/ 7628 w 10032"/>
              <a:gd name="connsiteY1-24" fmla="*/ 0 h 10000"/>
              <a:gd name="connsiteX2-25" fmla="*/ 0 w 10032"/>
              <a:gd name="connsiteY2-26" fmla="*/ 0 h 10000"/>
              <a:gd name="connsiteX3-27" fmla="*/ 0 w 10032"/>
              <a:gd name="connsiteY3-28" fmla="*/ 4320 h 10000"/>
              <a:gd name="connsiteX4-29" fmla="*/ 292 w 10032"/>
              <a:gd name="connsiteY4-30" fmla="*/ 4920 h 10000"/>
              <a:gd name="connsiteX5-31" fmla="*/ 0 w 10032"/>
              <a:gd name="connsiteY5-32" fmla="*/ 5400 h 10000"/>
              <a:gd name="connsiteX6-33" fmla="*/ 0 w 10032"/>
              <a:gd name="connsiteY6-34" fmla="*/ 10000 h 10000"/>
              <a:gd name="connsiteX7-35" fmla="*/ 7540 w 10032"/>
              <a:gd name="connsiteY7-36" fmla="*/ 10000 h 10000"/>
              <a:gd name="connsiteX8-37" fmla="*/ 10025 w 10032"/>
              <a:gd name="connsiteY8-38" fmla="*/ 5331 h 10000"/>
              <a:gd name="connsiteX9-39" fmla="*/ 10000 w 10032"/>
              <a:gd name="connsiteY9-40" fmla="*/ 4568 h 10000"/>
              <a:gd name="connsiteX0-41" fmla="*/ 10000 w 10025"/>
              <a:gd name="connsiteY0-42" fmla="*/ 4568 h 10000"/>
              <a:gd name="connsiteX1-43" fmla="*/ 7628 w 10025"/>
              <a:gd name="connsiteY1-44" fmla="*/ 0 h 10000"/>
              <a:gd name="connsiteX2-45" fmla="*/ 0 w 10025"/>
              <a:gd name="connsiteY2-46" fmla="*/ 0 h 10000"/>
              <a:gd name="connsiteX3-47" fmla="*/ 0 w 10025"/>
              <a:gd name="connsiteY3-48" fmla="*/ 4320 h 10000"/>
              <a:gd name="connsiteX4-49" fmla="*/ 292 w 10025"/>
              <a:gd name="connsiteY4-50" fmla="*/ 4920 h 10000"/>
              <a:gd name="connsiteX5-51" fmla="*/ 0 w 10025"/>
              <a:gd name="connsiteY5-52" fmla="*/ 5400 h 10000"/>
              <a:gd name="connsiteX6-53" fmla="*/ 0 w 10025"/>
              <a:gd name="connsiteY6-54" fmla="*/ 10000 h 10000"/>
              <a:gd name="connsiteX7-55" fmla="*/ 7540 w 10025"/>
              <a:gd name="connsiteY7-56" fmla="*/ 10000 h 10000"/>
              <a:gd name="connsiteX8-57" fmla="*/ 10025 w 10025"/>
              <a:gd name="connsiteY8-58" fmla="*/ 5331 h 10000"/>
              <a:gd name="connsiteX9-59" fmla="*/ 10000 w 10025"/>
              <a:gd name="connsiteY9-60" fmla="*/ 4568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25" h="10000">
                <a:moveTo>
                  <a:pt x="10000" y="4568"/>
                </a:moveTo>
                <a:lnTo>
                  <a:pt x="7628" y="0"/>
                </a:lnTo>
                <a:lnTo>
                  <a:pt x="0" y="0"/>
                </a:lnTo>
                <a:lnTo>
                  <a:pt x="0" y="4320"/>
                </a:lnTo>
                <a:lnTo>
                  <a:pt x="292" y="4920"/>
                </a:lnTo>
                <a:lnTo>
                  <a:pt x="0" y="5400"/>
                </a:lnTo>
                <a:lnTo>
                  <a:pt x="0" y="10000"/>
                </a:lnTo>
                <a:lnTo>
                  <a:pt x="7540" y="10000"/>
                </a:lnTo>
                <a:lnTo>
                  <a:pt x="10025" y="5331"/>
                </a:lnTo>
                <a:cubicBezTo>
                  <a:pt x="10017" y="5077"/>
                  <a:pt x="10008" y="4822"/>
                  <a:pt x="10000" y="456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1" name="Freeform 9"/>
          <p:cNvSpPr/>
          <p:nvPr/>
        </p:nvSpPr>
        <p:spPr bwMode="auto">
          <a:xfrm rot="10800000">
            <a:off x="6272969" y="3337323"/>
            <a:ext cx="2079770" cy="920128"/>
          </a:xfrm>
          <a:custGeom>
            <a:avLst/>
            <a:gdLst>
              <a:gd name="T0" fmla="*/ 1133 w 1133"/>
              <a:gd name="T1" fmla="*/ 218 h 500"/>
              <a:gd name="T2" fmla="*/ 860 w 1133"/>
              <a:gd name="T3" fmla="*/ 0 h 500"/>
              <a:gd name="T4" fmla="*/ 0 w 1133"/>
              <a:gd name="T5" fmla="*/ 0 h 500"/>
              <a:gd name="T6" fmla="*/ 0 w 1133"/>
              <a:gd name="T7" fmla="*/ 216 h 500"/>
              <a:gd name="T8" fmla="*/ 33 w 1133"/>
              <a:gd name="T9" fmla="*/ 246 h 500"/>
              <a:gd name="T10" fmla="*/ 0 w 1133"/>
              <a:gd name="T11" fmla="*/ 270 h 500"/>
              <a:gd name="T12" fmla="*/ 0 w 1133"/>
              <a:gd name="T13" fmla="*/ 500 h 500"/>
              <a:gd name="T14" fmla="*/ 850 w 1133"/>
              <a:gd name="T15" fmla="*/ 500 h 500"/>
              <a:gd name="T16" fmla="*/ 1121 w 1133"/>
              <a:gd name="T17" fmla="*/ 287 h 500"/>
              <a:gd name="T18" fmla="*/ 1133 w 1133"/>
              <a:gd name="T19" fmla="*/ 225 h 500"/>
              <a:gd name="T20" fmla="*/ 1133 w 1133"/>
              <a:gd name="T21" fmla="*/ 218 h 500"/>
              <a:gd name="connsiteX0" fmla="*/ 10000 w 10000"/>
              <a:gd name="connsiteY0" fmla="*/ 4500 h 10000"/>
              <a:gd name="connsiteX1" fmla="*/ 7590 w 10000"/>
              <a:gd name="connsiteY1" fmla="*/ 0 h 10000"/>
              <a:gd name="connsiteX2" fmla="*/ 0 w 10000"/>
              <a:gd name="connsiteY2" fmla="*/ 0 h 10000"/>
              <a:gd name="connsiteX3" fmla="*/ 0 w 10000"/>
              <a:gd name="connsiteY3" fmla="*/ 4320 h 10000"/>
              <a:gd name="connsiteX4" fmla="*/ 291 w 10000"/>
              <a:gd name="connsiteY4" fmla="*/ 4920 h 10000"/>
              <a:gd name="connsiteX5" fmla="*/ 0 w 10000"/>
              <a:gd name="connsiteY5" fmla="*/ 5400 h 10000"/>
              <a:gd name="connsiteX6" fmla="*/ 0 w 10000"/>
              <a:gd name="connsiteY6" fmla="*/ 10000 h 10000"/>
              <a:gd name="connsiteX7" fmla="*/ 7502 w 10000"/>
              <a:gd name="connsiteY7" fmla="*/ 10000 h 10000"/>
              <a:gd name="connsiteX8" fmla="*/ 9894 w 10000"/>
              <a:gd name="connsiteY8" fmla="*/ 5740 h 10000"/>
              <a:gd name="connsiteX9" fmla="*/ 10000 w 10000"/>
              <a:gd name="connsiteY9" fmla="*/ 4500 h 10000"/>
              <a:gd name="connsiteX0-1" fmla="*/ 9950 w 9950"/>
              <a:gd name="connsiteY0-2" fmla="*/ 4568 h 10000"/>
              <a:gd name="connsiteX1-3" fmla="*/ 7590 w 9950"/>
              <a:gd name="connsiteY1-4" fmla="*/ 0 h 10000"/>
              <a:gd name="connsiteX2-5" fmla="*/ 0 w 9950"/>
              <a:gd name="connsiteY2-6" fmla="*/ 0 h 10000"/>
              <a:gd name="connsiteX3-7" fmla="*/ 0 w 9950"/>
              <a:gd name="connsiteY3-8" fmla="*/ 4320 h 10000"/>
              <a:gd name="connsiteX4-9" fmla="*/ 291 w 9950"/>
              <a:gd name="connsiteY4-10" fmla="*/ 4920 h 10000"/>
              <a:gd name="connsiteX5-11" fmla="*/ 0 w 9950"/>
              <a:gd name="connsiteY5-12" fmla="*/ 5400 h 10000"/>
              <a:gd name="connsiteX6-13" fmla="*/ 0 w 9950"/>
              <a:gd name="connsiteY6-14" fmla="*/ 10000 h 10000"/>
              <a:gd name="connsiteX7-15" fmla="*/ 7502 w 9950"/>
              <a:gd name="connsiteY7-16" fmla="*/ 10000 h 10000"/>
              <a:gd name="connsiteX8-17" fmla="*/ 9894 w 9950"/>
              <a:gd name="connsiteY8-18" fmla="*/ 5740 h 10000"/>
              <a:gd name="connsiteX9-19" fmla="*/ 9950 w 9950"/>
              <a:gd name="connsiteY9-20" fmla="*/ 4568 h 10000"/>
              <a:gd name="connsiteX0-21" fmla="*/ 10000 w 10032"/>
              <a:gd name="connsiteY0-22" fmla="*/ 4568 h 10000"/>
              <a:gd name="connsiteX1-23" fmla="*/ 7628 w 10032"/>
              <a:gd name="connsiteY1-24" fmla="*/ 0 h 10000"/>
              <a:gd name="connsiteX2-25" fmla="*/ 0 w 10032"/>
              <a:gd name="connsiteY2-26" fmla="*/ 0 h 10000"/>
              <a:gd name="connsiteX3-27" fmla="*/ 0 w 10032"/>
              <a:gd name="connsiteY3-28" fmla="*/ 4320 h 10000"/>
              <a:gd name="connsiteX4-29" fmla="*/ 292 w 10032"/>
              <a:gd name="connsiteY4-30" fmla="*/ 4920 h 10000"/>
              <a:gd name="connsiteX5-31" fmla="*/ 0 w 10032"/>
              <a:gd name="connsiteY5-32" fmla="*/ 5400 h 10000"/>
              <a:gd name="connsiteX6-33" fmla="*/ 0 w 10032"/>
              <a:gd name="connsiteY6-34" fmla="*/ 10000 h 10000"/>
              <a:gd name="connsiteX7-35" fmla="*/ 7540 w 10032"/>
              <a:gd name="connsiteY7-36" fmla="*/ 10000 h 10000"/>
              <a:gd name="connsiteX8-37" fmla="*/ 10025 w 10032"/>
              <a:gd name="connsiteY8-38" fmla="*/ 5331 h 10000"/>
              <a:gd name="connsiteX9-39" fmla="*/ 10000 w 10032"/>
              <a:gd name="connsiteY9-40" fmla="*/ 4568 h 10000"/>
              <a:gd name="connsiteX0-41" fmla="*/ 10000 w 10025"/>
              <a:gd name="connsiteY0-42" fmla="*/ 4568 h 10000"/>
              <a:gd name="connsiteX1-43" fmla="*/ 7628 w 10025"/>
              <a:gd name="connsiteY1-44" fmla="*/ 0 h 10000"/>
              <a:gd name="connsiteX2-45" fmla="*/ 0 w 10025"/>
              <a:gd name="connsiteY2-46" fmla="*/ 0 h 10000"/>
              <a:gd name="connsiteX3-47" fmla="*/ 0 w 10025"/>
              <a:gd name="connsiteY3-48" fmla="*/ 4320 h 10000"/>
              <a:gd name="connsiteX4-49" fmla="*/ 292 w 10025"/>
              <a:gd name="connsiteY4-50" fmla="*/ 4920 h 10000"/>
              <a:gd name="connsiteX5-51" fmla="*/ 0 w 10025"/>
              <a:gd name="connsiteY5-52" fmla="*/ 5400 h 10000"/>
              <a:gd name="connsiteX6-53" fmla="*/ 0 w 10025"/>
              <a:gd name="connsiteY6-54" fmla="*/ 10000 h 10000"/>
              <a:gd name="connsiteX7-55" fmla="*/ 7540 w 10025"/>
              <a:gd name="connsiteY7-56" fmla="*/ 10000 h 10000"/>
              <a:gd name="connsiteX8-57" fmla="*/ 10025 w 10025"/>
              <a:gd name="connsiteY8-58" fmla="*/ 5331 h 10000"/>
              <a:gd name="connsiteX9-59" fmla="*/ 10000 w 10025"/>
              <a:gd name="connsiteY9-60" fmla="*/ 4568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25" h="10000">
                <a:moveTo>
                  <a:pt x="10000" y="4568"/>
                </a:moveTo>
                <a:lnTo>
                  <a:pt x="7628" y="0"/>
                </a:lnTo>
                <a:lnTo>
                  <a:pt x="0" y="0"/>
                </a:lnTo>
                <a:lnTo>
                  <a:pt x="0" y="4320"/>
                </a:lnTo>
                <a:lnTo>
                  <a:pt x="292" y="4920"/>
                </a:lnTo>
                <a:lnTo>
                  <a:pt x="0" y="5400"/>
                </a:lnTo>
                <a:lnTo>
                  <a:pt x="0" y="10000"/>
                </a:lnTo>
                <a:lnTo>
                  <a:pt x="7540" y="10000"/>
                </a:lnTo>
                <a:lnTo>
                  <a:pt x="10025" y="5331"/>
                </a:lnTo>
                <a:cubicBezTo>
                  <a:pt x="10017" y="5077"/>
                  <a:pt x="10008" y="4822"/>
                  <a:pt x="10000" y="456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2" name="Freeform 9"/>
          <p:cNvSpPr/>
          <p:nvPr/>
        </p:nvSpPr>
        <p:spPr bwMode="auto">
          <a:xfrm>
            <a:off x="3997955" y="5027486"/>
            <a:ext cx="2079770" cy="920128"/>
          </a:xfrm>
          <a:custGeom>
            <a:avLst/>
            <a:gdLst>
              <a:gd name="T0" fmla="*/ 1133 w 1133"/>
              <a:gd name="T1" fmla="*/ 218 h 500"/>
              <a:gd name="T2" fmla="*/ 860 w 1133"/>
              <a:gd name="T3" fmla="*/ 0 h 500"/>
              <a:gd name="T4" fmla="*/ 0 w 1133"/>
              <a:gd name="T5" fmla="*/ 0 h 500"/>
              <a:gd name="T6" fmla="*/ 0 w 1133"/>
              <a:gd name="T7" fmla="*/ 216 h 500"/>
              <a:gd name="T8" fmla="*/ 33 w 1133"/>
              <a:gd name="T9" fmla="*/ 246 h 500"/>
              <a:gd name="T10" fmla="*/ 0 w 1133"/>
              <a:gd name="T11" fmla="*/ 270 h 500"/>
              <a:gd name="T12" fmla="*/ 0 w 1133"/>
              <a:gd name="T13" fmla="*/ 500 h 500"/>
              <a:gd name="T14" fmla="*/ 850 w 1133"/>
              <a:gd name="T15" fmla="*/ 500 h 500"/>
              <a:gd name="T16" fmla="*/ 1121 w 1133"/>
              <a:gd name="T17" fmla="*/ 287 h 500"/>
              <a:gd name="T18" fmla="*/ 1133 w 1133"/>
              <a:gd name="T19" fmla="*/ 225 h 500"/>
              <a:gd name="T20" fmla="*/ 1133 w 1133"/>
              <a:gd name="T21" fmla="*/ 218 h 500"/>
              <a:gd name="connsiteX0" fmla="*/ 10000 w 10000"/>
              <a:gd name="connsiteY0" fmla="*/ 4500 h 10000"/>
              <a:gd name="connsiteX1" fmla="*/ 7590 w 10000"/>
              <a:gd name="connsiteY1" fmla="*/ 0 h 10000"/>
              <a:gd name="connsiteX2" fmla="*/ 0 w 10000"/>
              <a:gd name="connsiteY2" fmla="*/ 0 h 10000"/>
              <a:gd name="connsiteX3" fmla="*/ 0 w 10000"/>
              <a:gd name="connsiteY3" fmla="*/ 4320 h 10000"/>
              <a:gd name="connsiteX4" fmla="*/ 291 w 10000"/>
              <a:gd name="connsiteY4" fmla="*/ 4920 h 10000"/>
              <a:gd name="connsiteX5" fmla="*/ 0 w 10000"/>
              <a:gd name="connsiteY5" fmla="*/ 5400 h 10000"/>
              <a:gd name="connsiteX6" fmla="*/ 0 w 10000"/>
              <a:gd name="connsiteY6" fmla="*/ 10000 h 10000"/>
              <a:gd name="connsiteX7" fmla="*/ 7502 w 10000"/>
              <a:gd name="connsiteY7" fmla="*/ 10000 h 10000"/>
              <a:gd name="connsiteX8" fmla="*/ 9894 w 10000"/>
              <a:gd name="connsiteY8" fmla="*/ 5740 h 10000"/>
              <a:gd name="connsiteX9" fmla="*/ 10000 w 10000"/>
              <a:gd name="connsiteY9" fmla="*/ 4500 h 10000"/>
              <a:gd name="connsiteX0-1" fmla="*/ 9950 w 9950"/>
              <a:gd name="connsiteY0-2" fmla="*/ 4568 h 10000"/>
              <a:gd name="connsiteX1-3" fmla="*/ 7590 w 9950"/>
              <a:gd name="connsiteY1-4" fmla="*/ 0 h 10000"/>
              <a:gd name="connsiteX2-5" fmla="*/ 0 w 9950"/>
              <a:gd name="connsiteY2-6" fmla="*/ 0 h 10000"/>
              <a:gd name="connsiteX3-7" fmla="*/ 0 w 9950"/>
              <a:gd name="connsiteY3-8" fmla="*/ 4320 h 10000"/>
              <a:gd name="connsiteX4-9" fmla="*/ 291 w 9950"/>
              <a:gd name="connsiteY4-10" fmla="*/ 4920 h 10000"/>
              <a:gd name="connsiteX5-11" fmla="*/ 0 w 9950"/>
              <a:gd name="connsiteY5-12" fmla="*/ 5400 h 10000"/>
              <a:gd name="connsiteX6-13" fmla="*/ 0 w 9950"/>
              <a:gd name="connsiteY6-14" fmla="*/ 10000 h 10000"/>
              <a:gd name="connsiteX7-15" fmla="*/ 7502 w 9950"/>
              <a:gd name="connsiteY7-16" fmla="*/ 10000 h 10000"/>
              <a:gd name="connsiteX8-17" fmla="*/ 9894 w 9950"/>
              <a:gd name="connsiteY8-18" fmla="*/ 5740 h 10000"/>
              <a:gd name="connsiteX9-19" fmla="*/ 9950 w 9950"/>
              <a:gd name="connsiteY9-20" fmla="*/ 4568 h 10000"/>
              <a:gd name="connsiteX0-21" fmla="*/ 10000 w 10032"/>
              <a:gd name="connsiteY0-22" fmla="*/ 4568 h 10000"/>
              <a:gd name="connsiteX1-23" fmla="*/ 7628 w 10032"/>
              <a:gd name="connsiteY1-24" fmla="*/ 0 h 10000"/>
              <a:gd name="connsiteX2-25" fmla="*/ 0 w 10032"/>
              <a:gd name="connsiteY2-26" fmla="*/ 0 h 10000"/>
              <a:gd name="connsiteX3-27" fmla="*/ 0 w 10032"/>
              <a:gd name="connsiteY3-28" fmla="*/ 4320 h 10000"/>
              <a:gd name="connsiteX4-29" fmla="*/ 292 w 10032"/>
              <a:gd name="connsiteY4-30" fmla="*/ 4920 h 10000"/>
              <a:gd name="connsiteX5-31" fmla="*/ 0 w 10032"/>
              <a:gd name="connsiteY5-32" fmla="*/ 5400 h 10000"/>
              <a:gd name="connsiteX6-33" fmla="*/ 0 w 10032"/>
              <a:gd name="connsiteY6-34" fmla="*/ 10000 h 10000"/>
              <a:gd name="connsiteX7-35" fmla="*/ 7540 w 10032"/>
              <a:gd name="connsiteY7-36" fmla="*/ 10000 h 10000"/>
              <a:gd name="connsiteX8-37" fmla="*/ 10025 w 10032"/>
              <a:gd name="connsiteY8-38" fmla="*/ 5331 h 10000"/>
              <a:gd name="connsiteX9-39" fmla="*/ 10000 w 10032"/>
              <a:gd name="connsiteY9-40" fmla="*/ 4568 h 10000"/>
              <a:gd name="connsiteX0-41" fmla="*/ 10000 w 10025"/>
              <a:gd name="connsiteY0-42" fmla="*/ 4568 h 10000"/>
              <a:gd name="connsiteX1-43" fmla="*/ 7628 w 10025"/>
              <a:gd name="connsiteY1-44" fmla="*/ 0 h 10000"/>
              <a:gd name="connsiteX2-45" fmla="*/ 0 w 10025"/>
              <a:gd name="connsiteY2-46" fmla="*/ 0 h 10000"/>
              <a:gd name="connsiteX3-47" fmla="*/ 0 w 10025"/>
              <a:gd name="connsiteY3-48" fmla="*/ 4320 h 10000"/>
              <a:gd name="connsiteX4-49" fmla="*/ 292 w 10025"/>
              <a:gd name="connsiteY4-50" fmla="*/ 4920 h 10000"/>
              <a:gd name="connsiteX5-51" fmla="*/ 0 w 10025"/>
              <a:gd name="connsiteY5-52" fmla="*/ 5400 h 10000"/>
              <a:gd name="connsiteX6-53" fmla="*/ 0 w 10025"/>
              <a:gd name="connsiteY6-54" fmla="*/ 10000 h 10000"/>
              <a:gd name="connsiteX7-55" fmla="*/ 7540 w 10025"/>
              <a:gd name="connsiteY7-56" fmla="*/ 10000 h 10000"/>
              <a:gd name="connsiteX8-57" fmla="*/ 10025 w 10025"/>
              <a:gd name="connsiteY8-58" fmla="*/ 5331 h 10000"/>
              <a:gd name="connsiteX9-59" fmla="*/ 10000 w 10025"/>
              <a:gd name="connsiteY9-60" fmla="*/ 4568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25" h="10000">
                <a:moveTo>
                  <a:pt x="10000" y="4568"/>
                </a:moveTo>
                <a:lnTo>
                  <a:pt x="7628" y="0"/>
                </a:lnTo>
                <a:lnTo>
                  <a:pt x="0" y="0"/>
                </a:lnTo>
                <a:lnTo>
                  <a:pt x="0" y="4320"/>
                </a:lnTo>
                <a:lnTo>
                  <a:pt x="292" y="4920"/>
                </a:lnTo>
                <a:lnTo>
                  <a:pt x="0" y="5400"/>
                </a:lnTo>
                <a:lnTo>
                  <a:pt x="0" y="10000"/>
                </a:lnTo>
                <a:lnTo>
                  <a:pt x="7540" y="10000"/>
                </a:lnTo>
                <a:lnTo>
                  <a:pt x="10025" y="5331"/>
                </a:lnTo>
                <a:cubicBezTo>
                  <a:pt x="10017" y="5077"/>
                  <a:pt x="10008" y="4822"/>
                  <a:pt x="10000" y="456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3561" y="1755160"/>
            <a:ext cx="2141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the logical aspect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4217499" y="5225940"/>
            <a:ext cx="138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front-end part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525904" y="3535777"/>
            <a:ext cx="165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Back-end part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9000" y="61472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The basic front-end and back-end interaction tasks will be completed before the end of this week.</a:t>
            </a:r>
            <a:endParaRPr lang="zh-CN" altLang="zh-CN" kern="1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79" grpId="0" bldLvl="0" animBg="1"/>
      <p:bldP spid="80" grpId="0" bldLvl="0" animBg="1"/>
      <p:bldP spid="8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617111" y="265735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Third iteration</a:t>
            </a:r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1340644" y="2221179"/>
            <a:ext cx="9660274" cy="3497629"/>
            <a:chOff x="1351508" y="1606386"/>
            <a:chExt cx="9660274" cy="3497629"/>
          </a:xfrm>
        </p:grpSpPr>
        <p:grpSp>
          <p:nvGrpSpPr>
            <p:cNvPr id="15" name="组 14"/>
            <p:cNvGrpSpPr/>
            <p:nvPr/>
          </p:nvGrpSpPr>
          <p:grpSpPr>
            <a:xfrm>
              <a:off x="1351508" y="1606386"/>
              <a:ext cx="9492001" cy="3348001"/>
              <a:chOff x="1350000" y="1606386"/>
              <a:chExt cx="9492001" cy="334800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50000" y="4904511"/>
                <a:ext cx="9492001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16200000">
                <a:off x="-299062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16200000">
                <a:off x="2060715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16200000">
                <a:off x="4420491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6780267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三角形 36"/>
            <p:cNvSpPr/>
            <p:nvPr/>
          </p:nvSpPr>
          <p:spPr>
            <a:xfrm rot="5400000">
              <a:off x="10690632" y="4782865"/>
              <a:ext cx="344939" cy="2973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598082" y="1477917"/>
            <a:ext cx="2089179" cy="2625917"/>
            <a:chOff x="1335942" y="1350440"/>
            <a:chExt cx="2017999" cy="1171526"/>
          </a:xfrm>
        </p:grpSpPr>
        <p:sp>
          <p:nvSpPr>
            <p:cNvPr id="11" name="矩形 10"/>
            <p:cNvSpPr/>
            <p:nvPr/>
          </p:nvSpPr>
          <p:spPr>
            <a:xfrm rot="16200000">
              <a:off x="2283661" y="418287"/>
              <a:ext cx="52218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35942" y="1519593"/>
              <a:ext cx="2017999" cy="100237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We will add some extra functions in the next 2 weeks.</a:t>
              </a:r>
              <a:endParaRPr lang="zh-CN" altLang="zh-CN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6219963" y="927506"/>
            <a:ext cx="2359777" cy="4538876"/>
            <a:chOff x="6131514" y="1149461"/>
            <a:chExt cx="2359777" cy="4538876"/>
          </a:xfrm>
        </p:grpSpPr>
        <p:sp>
          <p:nvSpPr>
            <p:cNvPr id="23" name="矩形 22"/>
            <p:cNvSpPr/>
            <p:nvPr/>
          </p:nvSpPr>
          <p:spPr>
            <a:xfrm rot="16200000">
              <a:off x="7150765" y="250316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31514" y="1795476"/>
              <a:ext cx="2359777" cy="38928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sz="2400" dirty="0">
                  <a:solidFill>
                    <a:schemeClr val="bg1"/>
                  </a:solidFill>
                </a:rPr>
                <a:t>complete the adaptation of the mobile phone. 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marL="228600" indent="-228600" defTabSz="608965">
                <a:lnSpc>
                  <a:spcPct val="130000"/>
                </a:lnSpc>
                <a:buAutoNum type="arabicPeriod"/>
              </a:pPr>
              <a:r>
                <a:rPr lang="en-US" altLang="zh-CN" sz="2400" dirty="0">
                  <a:solidFill>
                    <a:schemeClr val="bg1"/>
                  </a:solidFill>
                </a:rPr>
                <a:t>the application will be put on the cloud server.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8543706" y="2933276"/>
            <a:ext cx="2652235" cy="1275740"/>
            <a:chOff x="8430837" y="2636202"/>
            <a:chExt cx="1916523" cy="1275740"/>
          </a:xfrm>
        </p:grpSpPr>
        <p:sp>
          <p:nvSpPr>
            <p:cNvPr id="28" name="矩形 27"/>
            <p:cNvSpPr/>
            <p:nvPr/>
          </p:nvSpPr>
          <p:spPr>
            <a:xfrm rot="16200000">
              <a:off x="9329982" y="1737057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590332" y="2899870"/>
              <a:ext cx="1757026" cy="101207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bg1"/>
                  </a:solidFill>
                </a:rPr>
                <a:t>delivered successfully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233343" y="5758279"/>
            <a:ext cx="1095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Week 9-10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95967" y="5828318"/>
            <a:ext cx="92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Week 11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80681" y="5839927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Week 12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任意形状 45"/>
          <p:cNvSpPr/>
          <p:nvPr/>
        </p:nvSpPr>
        <p:spPr>
          <a:xfrm>
            <a:off x="-1" y="5555226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25358" y="1482569"/>
            <a:ext cx="2359777" cy="396615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For example: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data caching, third-party login,   and redirection of protected pages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/>
      <p:bldP spid="35" grpId="0"/>
      <p:bldP spid="36" grpId="0"/>
      <p:bldP spid="4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88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  <a:endParaRPr lang="en-US" altLang="zh-CN" sz="880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887414" y="1808086"/>
            <a:ext cx="604676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</a:rPr>
              <a:t>Front-end technology stack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597694" y="278059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7694" y="359187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97694" y="44031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97694" y="521442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82660" y="2804160"/>
            <a:ext cx="258572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VUE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36305" y="3621405"/>
            <a:ext cx="2632075" cy="495300"/>
            <a:chOff x="8813581" y="2817720"/>
            <a:chExt cx="2403148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13581" y="2829319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VUEx</a:t>
              </a:r>
              <a:endParaRPr lang="en-US" altLang="zh-CN" sz="2400" b="1" dirty="0" err="1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82660" y="4438650"/>
            <a:ext cx="258572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iVIEW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2660" y="5276215"/>
            <a:ext cx="2586355" cy="495422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02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vue-quill-editor</a:t>
              </a:r>
              <a:endPara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椭圆 97"/>
          <p:cNvSpPr/>
          <p:nvPr/>
        </p:nvSpPr>
        <p:spPr>
          <a:xfrm>
            <a:off x="7597694" y="597403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594090" y="6017895"/>
            <a:ext cx="2574290" cy="495300"/>
            <a:chOff x="8846728" y="4295858"/>
            <a:chExt cx="2357190" cy="495300"/>
          </a:xfrm>
        </p:grpSpPr>
        <p:sp>
          <p:nvSpPr>
            <p:cNvPr id="103" name="矩形 102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858444" y="4320516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vue-i18n</a:t>
              </a:r>
              <a:endPara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  <p:bldP spid="9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220253" y="292456"/>
            <a:ext cx="537771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Front-end technology stack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9" name="任意多边形 158"/>
          <p:cNvSpPr/>
          <p:nvPr/>
        </p:nvSpPr>
        <p:spPr bwMode="auto">
          <a:xfrm>
            <a:off x="5129188" y="4574244"/>
            <a:ext cx="1980457" cy="507802"/>
          </a:xfrm>
          <a:custGeom>
            <a:avLst/>
            <a:gdLst>
              <a:gd name="connsiteX0" fmla="*/ 416379 w 2282049"/>
              <a:gd name="connsiteY0" fmla="*/ 0 h 585132"/>
              <a:gd name="connsiteX1" fmla="*/ 424202 w 2282049"/>
              <a:gd name="connsiteY1" fmla="*/ 24110 h 585132"/>
              <a:gd name="connsiteX2" fmla="*/ 1848198 w 2282049"/>
              <a:gd name="connsiteY2" fmla="*/ 24110 h 585132"/>
              <a:gd name="connsiteX3" fmla="*/ 1853226 w 2282049"/>
              <a:gd name="connsiteY3" fmla="*/ 8614 h 585132"/>
              <a:gd name="connsiteX4" fmla="*/ 2282049 w 2282049"/>
              <a:gd name="connsiteY4" fmla="*/ 585132 h 585132"/>
              <a:gd name="connsiteX5" fmla="*/ 0 w 2282049"/>
              <a:gd name="connsiteY5" fmla="*/ 585132 h 5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2049" h="585132">
                <a:moveTo>
                  <a:pt x="416379" y="0"/>
                </a:moveTo>
                <a:lnTo>
                  <a:pt x="424202" y="24110"/>
                </a:lnTo>
                <a:lnTo>
                  <a:pt x="1848198" y="24110"/>
                </a:lnTo>
                <a:lnTo>
                  <a:pt x="1853226" y="8614"/>
                </a:lnTo>
                <a:lnTo>
                  <a:pt x="2282049" y="585132"/>
                </a:lnTo>
                <a:lnTo>
                  <a:pt x="0" y="58513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任意多边形 160"/>
          <p:cNvSpPr/>
          <p:nvPr/>
        </p:nvSpPr>
        <p:spPr bwMode="auto">
          <a:xfrm>
            <a:off x="4521245" y="3208363"/>
            <a:ext cx="977078" cy="1873876"/>
          </a:xfrm>
          <a:custGeom>
            <a:avLst/>
            <a:gdLst>
              <a:gd name="connsiteX0" fmla="*/ 0 w 1125871"/>
              <a:gd name="connsiteY0" fmla="*/ 0 h 2159238"/>
              <a:gd name="connsiteX1" fmla="*/ 690629 w 1125871"/>
              <a:gd name="connsiteY1" fmla="*/ 237484 h 2159238"/>
              <a:gd name="connsiteX2" fmla="*/ 684687 w 1125871"/>
              <a:gd name="connsiteY2" fmla="*/ 241807 h 2159238"/>
              <a:gd name="connsiteX3" fmla="*/ 1124727 w 1125871"/>
              <a:gd name="connsiteY3" fmla="*/ 1597993 h 2159238"/>
              <a:gd name="connsiteX4" fmla="*/ 1125871 w 1125871"/>
              <a:gd name="connsiteY4" fmla="*/ 1597993 h 2159238"/>
              <a:gd name="connsiteX5" fmla="*/ 704711 w 1125871"/>
              <a:gd name="connsiteY5" fmla="*/ 2159238 h 21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871" h="2159238">
                <a:moveTo>
                  <a:pt x="0" y="0"/>
                </a:moveTo>
                <a:lnTo>
                  <a:pt x="690629" y="237484"/>
                </a:lnTo>
                <a:lnTo>
                  <a:pt x="684687" y="241807"/>
                </a:lnTo>
                <a:lnTo>
                  <a:pt x="1124727" y="1597993"/>
                </a:lnTo>
                <a:lnTo>
                  <a:pt x="1125871" y="1597993"/>
                </a:lnTo>
                <a:lnTo>
                  <a:pt x="704711" y="215923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任意多边形 152"/>
          <p:cNvSpPr/>
          <p:nvPr/>
        </p:nvSpPr>
        <p:spPr bwMode="auto">
          <a:xfrm>
            <a:off x="4514997" y="2045696"/>
            <a:ext cx="1599886" cy="1369318"/>
          </a:xfrm>
          <a:custGeom>
            <a:avLst/>
            <a:gdLst>
              <a:gd name="connsiteX0" fmla="*/ 1842834 w 1843523"/>
              <a:gd name="connsiteY0" fmla="*/ 0 h 1577843"/>
              <a:gd name="connsiteX1" fmla="*/ 1842834 w 1843523"/>
              <a:gd name="connsiteY1" fmla="*/ 735457 h 1577843"/>
              <a:gd name="connsiteX2" fmla="*/ 1842834 w 1843523"/>
              <a:gd name="connsiteY2" fmla="*/ 744152 h 1577843"/>
              <a:gd name="connsiteX3" fmla="*/ 696954 w 1843523"/>
              <a:gd name="connsiteY3" fmla="*/ 1577843 h 1577843"/>
              <a:gd name="connsiteX4" fmla="*/ 0 w 1843523"/>
              <a:gd name="connsiteY4" fmla="*/ 1335406 h 157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523" h="1577843">
                <a:moveTo>
                  <a:pt x="1842834" y="0"/>
                </a:moveTo>
                <a:cubicBezTo>
                  <a:pt x="1844028" y="245122"/>
                  <a:pt x="1843431" y="490290"/>
                  <a:pt x="1842834" y="735457"/>
                </a:cubicBezTo>
                <a:lnTo>
                  <a:pt x="1842834" y="744152"/>
                </a:lnTo>
                <a:lnTo>
                  <a:pt x="696954" y="1577843"/>
                </a:lnTo>
                <a:lnTo>
                  <a:pt x="0" y="133540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5" name="任意多边形 154"/>
          <p:cNvSpPr/>
          <p:nvPr/>
        </p:nvSpPr>
        <p:spPr bwMode="auto">
          <a:xfrm>
            <a:off x="6115708" y="2039567"/>
            <a:ext cx="1599754" cy="1379610"/>
          </a:xfrm>
          <a:custGeom>
            <a:avLst/>
            <a:gdLst>
              <a:gd name="connsiteX0" fmla="*/ 0 w 1843371"/>
              <a:gd name="connsiteY0" fmla="*/ 0 h 1589703"/>
              <a:gd name="connsiteX1" fmla="*/ 934221 w 1843371"/>
              <a:gd name="connsiteY1" fmla="*/ 678740 h 1589703"/>
              <a:gd name="connsiteX2" fmla="*/ 1843371 w 1843371"/>
              <a:gd name="connsiteY2" fmla="*/ 1345706 h 1589703"/>
              <a:gd name="connsiteX3" fmla="*/ 1151127 w 1843371"/>
              <a:gd name="connsiteY3" fmla="*/ 1589703 h 1589703"/>
              <a:gd name="connsiteX4" fmla="*/ 1151487 w 1843371"/>
              <a:gd name="connsiteY4" fmla="*/ 1588592 h 1589703"/>
              <a:gd name="connsiteX5" fmla="*/ 0 w 1843371"/>
              <a:gd name="connsiteY5" fmla="*/ 750823 h 15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71" h="1589703">
                <a:moveTo>
                  <a:pt x="0" y="0"/>
                </a:moveTo>
                <a:lnTo>
                  <a:pt x="934221" y="678740"/>
                </a:lnTo>
                <a:lnTo>
                  <a:pt x="1843371" y="1345706"/>
                </a:lnTo>
                <a:lnTo>
                  <a:pt x="1151127" y="1589703"/>
                </a:lnTo>
                <a:lnTo>
                  <a:pt x="1151487" y="1588592"/>
                </a:lnTo>
                <a:lnTo>
                  <a:pt x="0" y="750823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任意多边形 156"/>
          <p:cNvSpPr/>
          <p:nvPr/>
        </p:nvSpPr>
        <p:spPr bwMode="auto">
          <a:xfrm>
            <a:off x="6734766" y="3205340"/>
            <a:ext cx="978243" cy="1876704"/>
          </a:xfrm>
          <a:custGeom>
            <a:avLst/>
            <a:gdLst>
              <a:gd name="connsiteX0" fmla="*/ 1127214 w 1127214"/>
              <a:gd name="connsiteY0" fmla="*/ 0 h 2162497"/>
              <a:gd name="connsiteX1" fmla="*/ 424859 w 1127214"/>
              <a:gd name="connsiteY1" fmla="*/ 2162497 h 2162497"/>
              <a:gd name="connsiteX2" fmla="*/ 0 w 1127214"/>
              <a:gd name="connsiteY2" fmla="*/ 1595671 h 2162497"/>
              <a:gd name="connsiteX3" fmla="*/ 438156 w 1127214"/>
              <a:gd name="connsiteY3" fmla="*/ 245290 h 2162497"/>
              <a:gd name="connsiteX4" fmla="*/ 436181 w 1127214"/>
              <a:gd name="connsiteY4" fmla="*/ 243853 h 21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214" h="2162497">
                <a:moveTo>
                  <a:pt x="1127214" y="0"/>
                </a:moveTo>
                <a:lnTo>
                  <a:pt x="424859" y="2162497"/>
                </a:lnTo>
                <a:lnTo>
                  <a:pt x="0" y="1595671"/>
                </a:lnTo>
                <a:lnTo>
                  <a:pt x="438156" y="245290"/>
                </a:lnTo>
                <a:lnTo>
                  <a:pt x="436181" y="2438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rgbClr val="323122"/>
                  </a:gs>
                  <a:gs pos="0">
                    <a:srgbClr val="826E4E"/>
                  </a:gs>
                </a:gsLst>
                <a:path path="circle">
                  <a:fillToRect l="50000" t="50000" r="50000" b="5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46433" y="2049148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80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chemeClr val="bg1">
                  <a:alpha val="8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250471" y="1456829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6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chemeClr val="bg1">
                  <a:alpha val="6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624712" y="328091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50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4800" b="1" dirty="0">
              <a:solidFill>
                <a:schemeClr val="bg1">
                  <a:alpha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788092" y="508204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2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4800" b="1" dirty="0">
              <a:solidFill>
                <a:schemeClr val="bg1">
                  <a:alpha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3638030" y="4303296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10000"/>
                  </a:schemeClr>
                </a:solidFill>
                <a:ea typeface="微软雅黑" panose="020B0503020204020204" pitchFamily="34" charset="-122"/>
              </a:rPr>
              <a:t>05</a:t>
            </a:r>
            <a:endParaRPr lang="zh-CN" altLang="en-US" sz="4800" b="1" dirty="0">
              <a:solidFill>
                <a:schemeClr val="bg1">
                  <a:alpha val="1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9657" y="4759248"/>
            <a:ext cx="2610516" cy="1327981"/>
            <a:chOff x="7447127" y="1730193"/>
            <a:chExt cx="2610516" cy="1327981"/>
          </a:xfrm>
        </p:grpSpPr>
        <p:sp>
          <p:nvSpPr>
            <p:cNvPr id="170" name="矩形 169"/>
            <p:cNvSpPr/>
            <p:nvPr/>
          </p:nvSpPr>
          <p:spPr>
            <a:xfrm>
              <a:off x="7453713" y="1730193"/>
              <a:ext cx="2603929" cy="49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vue-i18n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7447127" y="2105039"/>
              <a:ext cx="2610516" cy="95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In order to accommodate users in different countries, we use it to achieve multi-language switching.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67896" y="5213703"/>
            <a:ext cx="2610516" cy="1543246"/>
            <a:chOff x="7284755" y="5495789"/>
            <a:chExt cx="2610516" cy="1543246"/>
          </a:xfrm>
        </p:grpSpPr>
        <p:sp>
          <p:nvSpPr>
            <p:cNvPr id="174" name="矩形 173"/>
            <p:cNvSpPr/>
            <p:nvPr/>
          </p:nvSpPr>
          <p:spPr>
            <a:xfrm>
              <a:off x="7291341" y="5495789"/>
              <a:ext cx="2603929" cy="49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vue-quill-editor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284755" y="5870635"/>
              <a:ext cx="2610516" cy="1168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It provides a window for customers to upload text descriptions and picture attachments when making a claim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68928" y="961142"/>
            <a:ext cx="2805062" cy="1327981"/>
            <a:chOff x="1590377" y="4934994"/>
            <a:chExt cx="2805062" cy="1327981"/>
          </a:xfrm>
        </p:grpSpPr>
        <p:sp>
          <p:nvSpPr>
            <p:cNvPr id="176" name="矩形 175"/>
            <p:cNvSpPr/>
            <p:nvPr/>
          </p:nvSpPr>
          <p:spPr>
            <a:xfrm>
              <a:off x="1590377" y="4934994"/>
              <a:ext cx="2603929" cy="49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VUEx</a:t>
              </a:r>
              <a:endParaRPr lang="en-US" altLang="zh-CN" sz="2000" b="1" dirty="0" err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689345" y="5309840"/>
              <a:ext cx="2706094" cy="95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The vue framework of Store (warehouse) established by Vuex can realize responsive programming. 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587" y="2257067"/>
            <a:ext cx="2603929" cy="1974411"/>
            <a:chOff x="1590377" y="2610127"/>
            <a:chExt cx="2603929" cy="1974411"/>
          </a:xfrm>
        </p:grpSpPr>
        <p:sp>
          <p:nvSpPr>
            <p:cNvPr id="178" name="矩形 177"/>
            <p:cNvSpPr/>
            <p:nvPr/>
          </p:nvSpPr>
          <p:spPr>
            <a:xfrm>
              <a:off x="1590377" y="2610127"/>
              <a:ext cx="2603929" cy="49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VUE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689346" y="2984973"/>
              <a:ext cx="2504960" cy="1599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Through the focus view layer and plug-in of vue, we can deliver a website with more beautiful pictures and more complete functions for customers in the same time and cost.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0" name="椭圆 179"/>
          <p:cNvSpPr/>
          <p:nvPr/>
        </p:nvSpPr>
        <p:spPr>
          <a:xfrm>
            <a:off x="5926233" y="25307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5267928" y="440713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973175" y="31520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571684" y="439924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6912841" y="325937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/>
          <p:cNvCxnSpPr>
            <a:stCxn id="180" idx="4"/>
            <a:endCxn id="181" idx="7"/>
          </p:cNvCxnSpPr>
          <p:nvPr/>
        </p:nvCxnSpPr>
        <p:spPr>
          <a:xfrm flipH="1">
            <a:off x="5575373" y="2890747"/>
            <a:ext cx="531495" cy="15690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0" idx="4"/>
            <a:endCxn id="183" idx="1"/>
          </p:cNvCxnSpPr>
          <p:nvPr/>
        </p:nvCxnSpPr>
        <p:spPr>
          <a:xfrm>
            <a:off x="6106868" y="2890747"/>
            <a:ext cx="517525" cy="15614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2" idx="5"/>
            <a:endCxn id="183" idx="1"/>
          </p:cNvCxnSpPr>
          <p:nvPr/>
        </p:nvCxnSpPr>
        <p:spPr>
          <a:xfrm>
            <a:off x="5280454" y="3459335"/>
            <a:ext cx="1343660" cy="992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5"/>
            <a:endCxn id="184" idx="2"/>
          </p:cNvCxnSpPr>
          <p:nvPr/>
        </p:nvCxnSpPr>
        <p:spPr>
          <a:xfrm flipV="1">
            <a:off x="5280454" y="3439650"/>
            <a:ext cx="1631950" cy="19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81" idx="7"/>
            <a:endCxn id="184" idx="2"/>
          </p:cNvCxnSpPr>
          <p:nvPr/>
        </p:nvCxnSpPr>
        <p:spPr>
          <a:xfrm flipV="1">
            <a:off x="5575207" y="3440042"/>
            <a:ext cx="1337310" cy="1019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356389" y="3381398"/>
            <a:ext cx="3068356" cy="1758511"/>
            <a:chOff x="7447127" y="1730193"/>
            <a:chExt cx="3068356" cy="1758511"/>
          </a:xfrm>
        </p:grpSpPr>
        <p:sp>
          <p:nvSpPr>
            <p:cNvPr id="40" name="矩形 39"/>
            <p:cNvSpPr/>
            <p:nvPr/>
          </p:nvSpPr>
          <p:spPr>
            <a:xfrm>
              <a:off x="7453713" y="1730193"/>
              <a:ext cx="2603929" cy="49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iVIEW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447127" y="2105039"/>
              <a:ext cx="3068356" cy="1383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By using the component library of iview, we can make more exquisite web pages in a shorter time and make real-time modifications according to customers' requirements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9" grpId="0" bldLvl="0" animBg="1"/>
      <p:bldP spid="161" grpId="0" bldLvl="0" animBg="1"/>
      <p:bldP spid="153" grpId="0" bldLvl="0" animBg="1"/>
      <p:bldP spid="155" grpId="0" bldLvl="0" animBg="1"/>
      <p:bldP spid="157" grpId="0" bldLvl="0" animBg="1"/>
      <p:bldP spid="165" grpId="0"/>
      <p:bldP spid="166" grpId="0"/>
      <p:bldP spid="167" grpId="0"/>
      <p:bldP spid="168" grpId="0"/>
      <p:bldP spid="169" grpId="0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887414" y="1808086"/>
            <a:ext cx="6046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</a:rPr>
              <a:t>Back-end technology stack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597694" y="278059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7694" y="359187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97694" y="44031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97694" y="521442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82568" y="2804056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Spring boot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36610" y="3621246"/>
            <a:ext cx="2403148" cy="495300"/>
            <a:chOff x="8813581" y="2817720"/>
            <a:chExt cx="2403148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13581" y="282931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Mybatis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82568" y="4438436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Spring</a:t>
              </a: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security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2568" y="5255626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Oauth2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椭圆 97"/>
          <p:cNvSpPr/>
          <p:nvPr/>
        </p:nvSpPr>
        <p:spPr>
          <a:xfrm>
            <a:off x="7597694" y="597403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594284" y="6017761"/>
            <a:ext cx="2357190" cy="495300"/>
            <a:chOff x="8846728" y="4295858"/>
            <a:chExt cx="2357190" cy="495300"/>
          </a:xfrm>
        </p:grpSpPr>
        <p:sp>
          <p:nvSpPr>
            <p:cNvPr id="103" name="矩形 102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Redis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  <p:bldP spid="9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220253" y="292456"/>
            <a:ext cx="537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Back-end technology stack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9" name="任意多边形 158"/>
          <p:cNvSpPr/>
          <p:nvPr/>
        </p:nvSpPr>
        <p:spPr bwMode="auto">
          <a:xfrm>
            <a:off x="5129188" y="4574244"/>
            <a:ext cx="1980457" cy="507802"/>
          </a:xfrm>
          <a:custGeom>
            <a:avLst/>
            <a:gdLst>
              <a:gd name="connsiteX0" fmla="*/ 416379 w 2282049"/>
              <a:gd name="connsiteY0" fmla="*/ 0 h 585132"/>
              <a:gd name="connsiteX1" fmla="*/ 424202 w 2282049"/>
              <a:gd name="connsiteY1" fmla="*/ 24110 h 585132"/>
              <a:gd name="connsiteX2" fmla="*/ 1848198 w 2282049"/>
              <a:gd name="connsiteY2" fmla="*/ 24110 h 585132"/>
              <a:gd name="connsiteX3" fmla="*/ 1853226 w 2282049"/>
              <a:gd name="connsiteY3" fmla="*/ 8614 h 585132"/>
              <a:gd name="connsiteX4" fmla="*/ 2282049 w 2282049"/>
              <a:gd name="connsiteY4" fmla="*/ 585132 h 585132"/>
              <a:gd name="connsiteX5" fmla="*/ 0 w 2282049"/>
              <a:gd name="connsiteY5" fmla="*/ 585132 h 5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2049" h="585132">
                <a:moveTo>
                  <a:pt x="416379" y="0"/>
                </a:moveTo>
                <a:lnTo>
                  <a:pt x="424202" y="24110"/>
                </a:lnTo>
                <a:lnTo>
                  <a:pt x="1848198" y="24110"/>
                </a:lnTo>
                <a:lnTo>
                  <a:pt x="1853226" y="8614"/>
                </a:lnTo>
                <a:lnTo>
                  <a:pt x="2282049" y="585132"/>
                </a:lnTo>
                <a:lnTo>
                  <a:pt x="0" y="58513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任意多边形 160"/>
          <p:cNvSpPr/>
          <p:nvPr/>
        </p:nvSpPr>
        <p:spPr bwMode="auto">
          <a:xfrm>
            <a:off x="4521245" y="3208363"/>
            <a:ext cx="977078" cy="1873876"/>
          </a:xfrm>
          <a:custGeom>
            <a:avLst/>
            <a:gdLst>
              <a:gd name="connsiteX0" fmla="*/ 0 w 1125871"/>
              <a:gd name="connsiteY0" fmla="*/ 0 h 2159238"/>
              <a:gd name="connsiteX1" fmla="*/ 690629 w 1125871"/>
              <a:gd name="connsiteY1" fmla="*/ 237484 h 2159238"/>
              <a:gd name="connsiteX2" fmla="*/ 684687 w 1125871"/>
              <a:gd name="connsiteY2" fmla="*/ 241807 h 2159238"/>
              <a:gd name="connsiteX3" fmla="*/ 1124727 w 1125871"/>
              <a:gd name="connsiteY3" fmla="*/ 1597993 h 2159238"/>
              <a:gd name="connsiteX4" fmla="*/ 1125871 w 1125871"/>
              <a:gd name="connsiteY4" fmla="*/ 1597993 h 2159238"/>
              <a:gd name="connsiteX5" fmla="*/ 704711 w 1125871"/>
              <a:gd name="connsiteY5" fmla="*/ 2159238 h 21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871" h="2159238">
                <a:moveTo>
                  <a:pt x="0" y="0"/>
                </a:moveTo>
                <a:lnTo>
                  <a:pt x="690629" y="237484"/>
                </a:lnTo>
                <a:lnTo>
                  <a:pt x="684687" y="241807"/>
                </a:lnTo>
                <a:lnTo>
                  <a:pt x="1124727" y="1597993"/>
                </a:lnTo>
                <a:lnTo>
                  <a:pt x="1125871" y="1597993"/>
                </a:lnTo>
                <a:lnTo>
                  <a:pt x="704711" y="215923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任意多边形 152"/>
          <p:cNvSpPr/>
          <p:nvPr/>
        </p:nvSpPr>
        <p:spPr bwMode="auto">
          <a:xfrm>
            <a:off x="4514997" y="2045696"/>
            <a:ext cx="1599886" cy="1369318"/>
          </a:xfrm>
          <a:custGeom>
            <a:avLst/>
            <a:gdLst>
              <a:gd name="connsiteX0" fmla="*/ 1842834 w 1843523"/>
              <a:gd name="connsiteY0" fmla="*/ 0 h 1577843"/>
              <a:gd name="connsiteX1" fmla="*/ 1842834 w 1843523"/>
              <a:gd name="connsiteY1" fmla="*/ 735457 h 1577843"/>
              <a:gd name="connsiteX2" fmla="*/ 1842834 w 1843523"/>
              <a:gd name="connsiteY2" fmla="*/ 744152 h 1577843"/>
              <a:gd name="connsiteX3" fmla="*/ 696954 w 1843523"/>
              <a:gd name="connsiteY3" fmla="*/ 1577843 h 1577843"/>
              <a:gd name="connsiteX4" fmla="*/ 0 w 1843523"/>
              <a:gd name="connsiteY4" fmla="*/ 1335406 h 157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523" h="1577843">
                <a:moveTo>
                  <a:pt x="1842834" y="0"/>
                </a:moveTo>
                <a:cubicBezTo>
                  <a:pt x="1844028" y="245122"/>
                  <a:pt x="1843431" y="490290"/>
                  <a:pt x="1842834" y="735457"/>
                </a:cubicBezTo>
                <a:lnTo>
                  <a:pt x="1842834" y="744152"/>
                </a:lnTo>
                <a:lnTo>
                  <a:pt x="696954" y="1577843"/>
                </a:lnTo>
                <a:lnTo>
                  <a:pt x="0" y="133540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5" name="任意多边形 154"/>
          <p:cNvSpPr/>
          <p:nvPr/>
        </p:nvSpPr>
        <p:spPr bwMode="auto">
          <a:xfrm>
            <a:off x="6115708" y="2039567"/>
            <a:ext cx="1599754" cy="1379610"/>
          </a:xfrm>
          <a:custGeom>
            <a:avLst/>
            <a:gdLst>
              <a:gd name="connsiteX0" fmla="*/ 0 w 1843371"/>
              <a:gd name="connsiteY0" fmla="*/ 0 h 1589703"/>
              <a:gd name="connsiteX1" fmla="*/ 934221 w 1843371"/>
              <a:gd name="connsiteY1" fmla="*/ 678740 h 1589703"/>
              <a:gd name="connsiteX2" fmla="*/ 1843371 w 1843371"/>
              <a:gd name="connsiteY2" fmla="*/ 1345706 h 1589703"/>
              <a:gd name="connsiteX3" fmla="*/ 1151127 w 1843371"/>
              <a:gd name="connsiteY3" fmla="*/ 1589703 h 1589703"/>
              <a:gd name="connsiteX4" fmla="*/ 1151487 w 1843371"/>
              <a:gd name="connsiteY4" fmla="*/ 1588592 h 1589703"/>
              <a:gd name="connsiteX5" fmla="*/ 0 w 1843371"/>
              <a:gd name="connsiteY5" fmla="*/ 750823 h 15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71" h="1589703">
                <a:moveTo>
                  <a:pt x="0" y="0"/>
                </a:moveTo>
                <a:lnTo>
                  <a:pt x="934221" y="678740"/>
                </a:lnTo>
                <a:lnTo>
                  <a:pt x="1843371" y="1345706"/>
                </a:lnTo>
                <a:lnTo>
                  <a:pt x="1151127" y="1589703"/>
                </a:lnTo>
                <a:lnTo>
                  <a:pt x="1151487" y="1588592"/>
                </a:lnTo>
                <a:lnTo>
                  <a:pt x="0" y="750823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任意多边形 156"/>
          <p:cNvSpPr/>
          <p:nvPr/>
        </p:nvSpPr>
        <p:spPr bwMode="auto">
          <a:xfrm>
            <a:off x="6734766" y="3205340"/>
            <a:ext cx="978243" cy="1876704"/>
          </a:xfrm>
          <a:custGeom>
            <a:avLst/>
            <a:gdLst>
              <a:gd name="connsiteX0" fmla="*/ 1127214 w 1127214"/>
              <a:gd name="connsiteY0" fmla="*/ 0 h 2162497"/>
              <a:gd name="connsiteX1" fmla="*/ 424859 w 1127214"/>
              <a:gd name="connsiteY1" fmla="*/ 2162497 h 2162497"/>
              <a:gd name="connsiteX2" fmla="*/ 0 w 1127214"/>
              <a:gd name="connsiteY2" fmla="*/ 1595671 h 2162497"/>
              <a:gd name="connsiteX3" fmla="*/ 438156 w 1127214"/>
              <a:gd name="connsiteY3" fmla="*/ 245290 h 2162497"/>
              <a:gd name="connsiteX4" fmla="*/ 436181 w 1127214"/>
              <a:gd name="connsiteY4" fmla="*/ 243853 h 21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214" h="2162497">
                <a:moveTo>
                  <a:pt x="1127214" y="0"/>
                </a:moveTo>
                <a:lnTo>
                  <a:pt x="424859" y="2162497"/>
                </a:lnTo>
                <a:lnTo>
                  <a:pt x="0" y="1595671"/>
                </a:lnTo>
                <a:lnTo>
                  <a:pt x="438156" y="245290"/>
                </a:lnTo>
                <a:lnTo>
                  <a:pt x="436181" y="2438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rgbClr val="323122"/>
                  </a:gs>
                  <a:gs pos="0">
                    <a:srgbClr val="826E4E"/>
                  </a:gs>
                </a:gsLst>
                <a:path path="circle">
                  <a:fillToRect l="50000" t="50000" r="50000" b="5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46433" y="2049148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80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chemeClr val="bg1">
                  <a:alpha val="8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250471" y="1456829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6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chemeClr val="bg1">
                  <a:alpha val="6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624712" y="328091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50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4800" b="1" dirty="0">
              <a:solidFill>
                <a:schemeClr val="bg1">
                  <a:alpha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788092" y="508204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2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4800" b="1" dirty="0">
              <a:solidFill>
                <a:schemeClr val="bg1">
                  <a:alpha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3638030" y="4303296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10000"/>
                  </a:schemeClr>
                </a:solidFill>
                <a:ea typeface="微软雅黑" panose="020B0503020204020204" pitchFamily="34" charset="-122"/>
              </a:rPr>
              <a:t>05</a:t>
            </a:r>
            <a:endParaRPr lang="zh-CN" altLang="en-US" sz="4800" b="1" dirty="0">
              <a:solidFill>
                <a:schemeClr val="bg1">
                  <a:alpha val="1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9657" y="4759248"/>
            <a:ext cx="2610516" cy="1544397"/>
            <a:chOff x="7447127" y="1730193"/>
            <a:chExt cx="2610516" cy="1544397"/>
          </a:xfrm>
        </p:grpSpPr>
        <p:sp>
          <p:nvSpPr>
            <p:cNvPr id="170" name="矩形 169"/>
            <p:cNvSpPr/>
            <p:nvPr/>
          </p:nvSpPr>
          <p:spPr>
            <a:xfrm>
              <a:off x="7453713" y="1730193"/>
              <a:ext cx="2603929" cy="45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Redis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7447127" y="2105039"/>
              <a:ext cx="261051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Cache data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Alleviate the pressure on server and </a:t>
              </a:r>
              <a:r>
                <a:rPr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mysql</a:t>
              </a: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 when large-scale users access at the same time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67896" y="5213703"/>
            <a:ext cx="2610516" cy="1328953"/>
            <a:chOff x="7284755" y="5495789"/>
            <a:chExt cx="2610516" cy="1328953"/>
          </a:xfrm>
        </p:grpSpPr>
        <p:sp>
          <p:nvSpPr>
            <p:cNvPr id="174" name="矩形 173"/>
            <p:cNvSpPr/>
            <p:nvPr/>
          </p:nvSpPr>
          <p:spPr>
            <a:xfrm>
              <a:off x="7291341" y="5495789"/>
              <a:ext cx="2603929" cy="45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OAuth2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284755" y="5870635"/>
              <a:ext cx="26105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Use OAuth2 with the Spring Security framework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To achieve the third party platform login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68928" y="961142"/>
            <a:ext cx="2805062" cy="1975284"/>
            <a:chOff x="1590377" y="4934994"/>
            <a:chExt cx="2805062" cy="1975284"/>
          </a:xfrm>
        </p:grpSpPr>
        <p:sp>
          <p:nvSpPr>
            <p:cNvPr id="176" name="矩形 175"/>
            <p:cNvSpPr/>
            <p:nvPr/>
          </p:nvSpPr>
          <p:spPr>
            <a:xfrm>
              <a:off x="1590377" y="4934994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Mybatis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689345" y="5309840"/>
              <a:ext cx="2706094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Uncoupling SQL from program code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Facilitate unified management and optimization, improve the maintainability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rgbClr val="666666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587" y="2257067"/>
            <a:ext cx="2603929" cy="1366271"/>
            <a:chOff x="1590377" y="2610127"/>
            <a:chExt cx="2603929" cy="1366271"/>
          </a:xfrm>
        </p:grpSpPr>
        <p:sp>
          <p:nvSpPr>
            <p:cNvPr id="178" name="矩形 177"/>
            <p:cNvSpPr/>
            <p:nvPr/>
          </p:nvSpPr>
          <p:spPr>
            <a:xfrm>
              <a:off x="1590377" y="2610127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Spring boot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689346" y="2984973"/>
              <a:ext cx="2504960" cy="9914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Simplify the setup and development of spring applications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0" name="椭圆 179"/>
          <p:cNvSpPr/>
          <p:nvPr/>
        </p:nvSpPr>
        <p:spPr>
          <a:xfrm>
            <a:off x="5926233" y="25307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5267928" y="440713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973175" y="31520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571684" y="439924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6912841" y="325937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/>
          <p:cNvCxnSpPr>
            <a:stCxn id="180" idx="4"/>
            <a:endCxn id="181" idx="7"/>
          </p:cNvCxnSpPr>
          <p:nvPr/>
        </p:nvCxnSpPr>
        <p:spPr>
          <a:xfrm flipH="1">
            <a:off x="5575373" y="2890747"/>
            <a:ext cx="531495" cy="15690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0" idx="4"/>
            <a:endCxn id="183" idx="1"/>
          </p:cNvCxnSpPr>
          <p:nvPr/>
        </p:nvCxnSpPr>
        <p:spPr>
          <a:xfrm>
            <a:off x="6106868" y="2890747"/>
            <a:ext cx="517525" cy="15614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2" idx="5"/>
            <a:endCxn id="183" idx="1"/>
          </p:cNvCxnSpPr>
          <p:nvPr/>
        </p:nvCxnSpPr>
        <p:spPr>
          <a:xfrm>
            <a:off x="5280454" y="3459335"/>
            <a:ext cx="1343660" cy="992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5"/>
            <a:endCxn id="184" idx="2"/>
          </p:cNvCxnSpPr>
          <p:nvPr/>
        </p:nvCxnSpPr>
        <p:spPr>
          <a:xfrm flipV="1">
            <a:off x="5280454" y="3439650"/>
            <a:ext cx="1631950" cy="19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81" idx="7"/>
            <a:endCxn id="184" idx="2"/>
          </p:cNvCxnSpPr>
          <p:nvPr/>
        </p:nvCxnSpPr>
        <p:spPr>
          <a:xfrm flipV="1">
            <a:off x="5575207" y="3440042"/>
            <a:ext cx="1337310" cy="1019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356389" y="3381398"/>
            <a:ext cx="3068356" cy="1544397"/>
            <a:chOff x="7447127" y="1730193"/>
            <a:chExt cx="3068356" cy="1544397"/>
          </a:xfrm>
        </p:grpSpPr>
        <p:sp>
          <p:nvSpPr>
            <p:cNvPr id="40" name="矩形 39"/>
            <p:cNvSpPr/>
            <p:nvPr/>
          </p:nvSpPr>
          <p:spPr>
            <a:xfrm>
              <a:off x="7453713" y="1730193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Spring security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447127" y="2105039"/>
              <a:ext cx="30683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It includes two parts: Authentication and Authorization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</a:rPr>
                <a:t> Its flexibility meets the typical requirements of our application development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9" grpId="0" bldLvl="0" animBg="1"/>
      <p:bldP spid="161" grpId="0" bldLvl="0" animBg="1"/>
      <p:bldP spid="153" grpId="0" bldLvl="0" animBg="1"/>
      <p:bldP spid="155" grpId="0" bldLvl="0" animBg="1"/>
      <p:bldP spid="157" grpId="0" bldLvl="0" animBg="1"/>
      <p:bldP spid="165" grpId="0"/>
      <p:bldP spid="166" grpId="0"/>
      <p:bldP spid="167" grpId="0"/>
      <p:bldP spid="168" grpId="0"/>
      <p:bldP spid="169" grpId="0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4049541" y="238967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Interaction -- </a:t>
            </a:r>
            <a:r>
              <a:rPr lang="en-US" altLang="zh-CN" sz="3200" dirty="0" err="1">
                <a:solidFill>
                  <a:schemeClr val="bg1"/>
                </a:solidFill>
                <a:latin typeface="Arial" panose="020B0604020202020204" pitchFamily="34" charset="0"/>
              </a:rPr>
              <a:t>Axios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19038" y="1494210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0572" y="3789792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54636" y="1955383"/>
            <a:ext cx="4073824" cy="178632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1.XMLHttpRequests requests are sent in the            browser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2.Send HTTP requests in node.js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3.Supporting Promise API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4.Intercept the request and response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8965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59095" y="1555273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functional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characteristics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52980" y="4456159"/>
            <a:ext cx="4005702" cy="101566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5.Transform request and response data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6.Automatically convert JSON data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7.Client support to secure against XSRF attacks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52980" y="3849143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functional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characteristics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00" y="3789793"/>
            <a:ext cx="4536830" cy="20781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42" y="1494211"/>
            <a:ext cx="4529458" cy="20781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8" grpId="0" animBg="1"/>
      <p:bldP spid="25" grpId="0" animBg="1"/>
      <p:bldP spid="27" grpId="0"/>
      <p:bldP spid="28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682875" y="323215"/>
            <a:ext cx="68256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 and </a:t>
            </a:r>
            <a:r>
              <a:rPr lang="en-US" altLang="zh-CN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 E</a:t>
            </a:r>
            <a:r>
              <a:rPr lang="zh-CN" altLang="en-US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 </a:t>
            </a:r>
            <a:r>
              <a:rPr lang="en-US" altLang="zh-CN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eparation</a:t>
            </a:r>
            <a:endParaRPr lang="zh-CN" altLang="en-US" sz="3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492897" y="175641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570865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front end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uses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the vue framework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8154" y="4027862"/>
              <a:ext cx="1132205" cy="33718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Front End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763467" y="1756410"/>
            <a:ext cx="2188830" cy="4296525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810260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back end uses the Spring boot framework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434058" y="4027862"/>
              <a:ext cx="1109345" cy="33718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Back End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5130557" y="171069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1290320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enable the front and rear to be developed synchronously to improve the productivity,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885129" y="4027862"/>
              <a:ext cx="1238250" cy="33718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Separation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7446848" y="1710690"/>
            <a:ext cx="2188830" cy="4296525"/>
            <a:chOff x="8565083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66" name="组 65"/>
            <p:cNvGrpSpPr/>
            <p:nvPr/>
          </p:nvGrpSpPr>
          <p:grpSpPr>
            <a:xfrm>
              <a:off x="8565083" y="1600200"/>
              <a:ext cx="2188830" cy="4296525"/>
              <a:chOff x="1645217" y="1600200"/>
              <a:chExt cx="1955800" cy="4296525"/>
            </a:xfrm>
            <a:grpFill/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5217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4" y="4366416"/>
              <a:ext cx="1826140" cy="1050290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mitigate server load problems due to increased business traffic in the future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9252784" y="4027862"/>
              <a:ext cx="812165" cy="33718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Future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 49"/>
          <p:cNvGrpSpPr/>
          <p:nvPr/>
        </p:nvGrpSpPr>
        <p:grpSpPr>
          <a:xfrm>
            <a:off x="9745102" y="175641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3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4" name="椭圆 3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上箭头标注 4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591183" y="4366416"/>
              <a:ext cx="1826140" cy="1290320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p>
              <a:pPr algn="ctr" defTabSz="608965">
                <a:lnSpc>
                  <a:spcPct val="130000"/>
                </a:lnSpc>
              </a:pP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And through asynchronous loading, to ensure the response speed of the server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26698" y="4027862"/>
              <a:ext cx="1555115" cy="33718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p>
              <a:pPr algn="ctr" defTabSz="1218565">
                <a:defRPr/>
              </a:pPr>
              <a:r>
                <a: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</a:t>
              </a:r>
              <a:r>
                <a:rPr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synchronous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bldLvl="0" animBg="1"/>
      <p:bldP spid="8" grpId="0" bldLvl="0" animBg="1"/>
      <p:bldP spid="32" grpId="0" bldLvl="0" animBg="1"/>
      <p:bldP spid="3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Log-in step</a:t>
            </a:r>
            <a:endParaRPr lang="en-US" altLang="zh-CN" sz="3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657399" y="3848631"/>
            <a:ext cx="1751033" cy="1573868"/>
            <a:chOff x="4634539" y="4060721"/>
            <a:chExt cx="1751033" cy="1573868"/>
          </a:xfrm>
        </p:grpSpPr>
        <p:sp>
          <p:nvSpPr>
            <p:cNvPr id="44" name="Freeform 8"/>
            <p:cNvSpPr/>
            <p:nvPr/>
          </p:nvSpPr>
          <p:spPr bwMode="auto">
            <a:xfrm>
              <a:off x="4634539" y="4060721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8546141">
              <a:off x="4695159" y="4871345"/>
              <a:ext cx="709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8689124">
              <a:off x="5298716" y="4739083"/>
              <a:ext cx="322748" cy="292217"/>
              <a:chOff x="7889766" y="290514"/>
              <a:chExt cx="352425" cy="319087"/>
            </a:xfrm>
            <a:solidFill>
              <a:schemeClr val="bg1">
                <a:alpha val="80000"/>
              </a:schemeClr>
            </a:solidFill>
          </p:grpSpPr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89766" y="488951"/>
                <a:ext cx="352425" cy="120650"/>
              </a:xfrm>
              <a:custGeom>
                <a:avLst/>
                <a:gdLst>
                  <a:gd name="T0" fmla="*/ 73 w 73"/>
                  <a:gd name="T1" fmla="*/ 20 h 25"/>
                  <a:gd name="T2" fmla="*/ 68 w 73"/>
                  <a:gd name="T3" fmla="*/ 4 h 25"/>
                  <a:gd name="T4" fmla="*/ 62 w 73"/>
                  <a:gd name="T5" fmla="*/ 0 h 25"/>
                  <a:gd name="T6" fmla="*/ 10 w 73"/>
                  <a:gd name="T7" fmla="*/ 0 h 25"/>
                  <a:gd name="T8" fmla="*/ 5 w 73"/>
                  <a:gd name="T9" fmla="*/ 4 h 25"/>
                  <a:gd name="T10" fmla="*/ 0 w 73"/>
                  <a:gd name="T11" fmla="*/ 20 h 25"/>
                  <a:gd name="T12" fmla="*/ 4 w 73"/>
                  <a:gd name="T13" fmla="*/ 25 h 25"/>
                  <a:gd name="T14" fmla="*/ 69 w 73"/>
                  <a:gd name="T15" fmla="*/ 25 h 25"/>
                  <a:gd name="T16" fmla="*/ 73 w 73"/>
                  <a:gd name="T17" fmla="*/ 20 h 25"/>
                  <a:gd name="T18" fmla="*/ 64 w 73"/>
                  <a:gd name="T19" fmla="*/ 22 h 25"/>
                  <a:gd name="T20" fmla="*/ 10 w 73"/>
                  <a:gd name="T21" fmla="*/ 22 h 25"/>
                  <a:gd name="T22" fmla="*/ 7 w 73"/>
                  <a:gd name="T23" fmla="*/ 19 h 25"/>
                  <a:gd name="T24" fmla="*/ 7 w 73"/>
                  <a:gd name="T25" fmla="*/ 17 h 25"/>
                  <a:gd name="T26" fmla="*/ 10 w 73"/>
                  <a:gd name="T27" fmla="*/ 7 h 25"/>
                  <a:gd name="T28" fmla="*/ 16 w 73"/>
                  <a:gd name="T29" fmla="*/ 2 h 25"/>
                  <a:gd name="T30" fmla="*/ 58 w 73"/>
                  <a:gd name="T31" fmla="*/ 2 h 25"/>
                  <a:gd name="T32" fmla="*/ 64 w 73"/>
                  <a:gd name="T33" fmla="*/ 7 h 25"/>
                  <a:gd name="T34" fmla="*/ 67 w 73"/>
                  <a:gd name="T35" fmla="*/ 17 h 25"/>
                  <a:gd name="T36" fmla="*/ 67 w 73"/>
                  <a:gd name="T37" fmla="*/ 19 h 25"/>
                  <a:gd name="T38" fmla="*/ 64 w 73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" h="25">
                    <a:moveTo>
                      <a:pt x="73" y="20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2"/>
                      <a:pt x="65" y="0"/>
                      <a:pt x="6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2"/>
                      <a:pt x="5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1" y="25"/>
                      <a:pt x="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72" y="25"/>
                      <a:pt x="73" y="23"/>
                      <a:pt x="73" y="20"/>
                    </a:cubicBezTo>
                    <a:close/>
                    <a:moveTo>
                      <a:pt x="64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7" y="20"/>
                      <a:pt x="7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4"/>
                      <a:pt x="13" y="2"/>
                      <a:pt x="16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0" y="2"/>
                      <a:pt x="63" y="4"/>
                      <a:pt x="64" y="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7" y="18"/>
                      <a:pt x="67" y="19"/>
                    </a:cubicBezTo>
                    <a:cubicBezTo>
                      <a:pt x="67" y="21"/>
                      <a:pt x="66" y="22"/>
                      <a:pt x="6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7924691" y="503239"/>
                <a:ext cx="288925" cy="85725"/>
              </a:xfrm>
              <a:custGeom>
                <a:avLst/>
                <a:gdLst>
                  <a:gd name="T0" fmla="*/ 51 w 60"/>
                  <a:gd name="T1" fmla="*/ 0 h 18"/>
                  <a:gd name="T2" fmla="*/ 9 w 60"/>
                  <a:gd name="T3" fmla="*/ 0 h 18"/>
                  <a:gd name="T4" fmla="*/ 3 w 60"/>
                  <a:gd name="T5" fmla="*/ 4 h 18"/>
                  <a:gd name="T6" fmla="*/ 0 w 60"/>
                  <a:gd name="T7" fmla="*/ 14 h 18"/>
                  <a:gd name="T8" fmla="*/ 0 w 60"/>
                  <a:gd name="T9" fmla="*/ 16 h 18"/>
                  <a:gd name="T10" fmla="*/ 3 w 60"/>
                  <a:gd name="T11" fmla="*/ 18 h 18"/>
                  <a:gd name="T12" fmla="*/ 57 w 60"/>
                  <a:gd name="T13" fmla="*/ 18 h 18"/>
                  <a:gd name="T14" fmla="*/ 60 w 60"/>
                  <a:gd name="T15" fmla="*/ 16 h 18"/>
                  <a:gd name="T16" fmla="*/ 59 w 60"/>
                  <a:gd name="T17" fmla="*/ 14 h 18"/>
                  <a:gd name="T18" fmla="*/ 56 w 60"/>
                  <a:gd name="T19" fmla="*/ 4 h 18"/>
                  <a:gd name="T20" fmla="*/ 51 w 60"/>
                  <a:gd name="T21" fmla="*/ 0 h 18"/>
                  <a:gd name="T22" fmla="*/ 34 w 60"/>
                  <a:gd name="T23" fmla="*/ 16 h 18"/>
                  <a:gd name="T24" fmla="*/ 25 w 60"/>
                  <a:gd name="T25" fmla="*/ 16 h 18"/>
                  <a:gd name="T26" fmla="*/ 23 w 60"/>
                  <a:gd name="T27" fmla="*/ 14 h 18"/>
                  <a:gd name="T28" fmla="*/ 23 w 60"/>
                  <a:gd name="T29" fmla="*/ 14 h 18"/>
                  <a:gd name="T30" fmla="*/ 23 w 60"/>
                  <a:gd name="T31" fmla="*/ 13 h 18"/>
                  <a:gd name="T32" fmla="*/ 26 w 60"/>
                  <a:gd name="T33" fmla="*/ 11 h 18"/>
                  <a:gd name="T34" fmla="*/ 33 w 60"/>
                  <a:gd name="T35" fmla="*/ 11 h 18"/>
                  <a:gd name="T36" fmla="*/ 36 w 60"/>
                  <a:gd name="T37" fmla="*/ 13 h 18"/>
                  <a:gd name="T38" fmla="*/ 36 w 60"/>
                  <a:gd name="T39" fmla="*/ 14 h 18"/>
                  <a:gd name="T40" fmla="*/ 36 w 60"/>
                  <a:gd name="T41" fmla="*/ 14 h 18"/>
                  <a:gd name="T42" fmla="*/ 36 w 60"/>
                  <a:gd name="T43" fmla="*/ 14 h 18"/>
                  <a:gd name="T44" fmla="*/ 36 w 60"/>
                  <a:gd name="T45" fmla="*/ 14 h 18"/>
                  <a:gd name="T46" fmla="*/ 34 w 60"/>
                  <a:gd name="T4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18">
                    <a:moveTo>
                      <a:pt x="5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60" y="17"/>
                      <a:pt x="60" y="16"/>
                    </a:cubicBezTo>
                    <a:cubicBezTo>
                      <a:pt x="60" y="15"/>
                      <a:pt x="60" y="15"/>
                      <a:pt x="59" y="1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3" y="0"/>
                      <a:pt x="51" y="0"/>
                    </a:cubicBezTo>
                    <a:close/>
                    <a:moveTo>
                      <a:pt x="34" y="16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6"/>
                      <a:pt x="23" y="15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5" y="12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5"/>
                      <a:pt x="35" y="16"/>
                      <a:pt x="3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7918341" y="498476"/>
                <a:ext cx="295275" cy="95250"/>
              </a:xfrm>
              <a:custGeom>
                <a:avLst/>
                <a:gdLst>
                  <a:gd name="T0" fmla="*/ 61 w 61"/>
                  <a:gd name="T1" fmla="*/ 15 h 20"/>
                  <a:gd name="T2" fmla="*/ 61 w 61"/>
                  <a:gd name="T3" fmla="*/ 15 h 20"/>
                  <a:gd name="T4" fmla="*/ 58 w 61"/>
                  <a:gd name="T5" fmla="*/ 20 h 20"/>
                  <a:gd name="T6" fmla="*/ 4 w 61"/>
                  <a:gd name="T7" fmla="*/ 20 h 20"/>
                  <a:gd name="T8" fmla="*/ 1 w 61"/>
                  <a:gd name="T9" fmla="*/ 15 h 20"/>
                  <a:gd name="T10" fmla="*/ 4 w 61"/>
                  <a:gd name="T11" fmla="*/ 5 h 20"/>
                  <a:gd name="T12" fmla="*/ 10 w 61"/>
                  <a:gd name="T13" fmla="*/ 1 h 20"/>
                  <a:gd name="T14" fmla="*/ 52 w 61"/>
                  <a:gd name="T15" fmla="*/ 1 h 20"/>
                  <a:gd name="T16" fmla="*/ 57 w 61"/>
                  <a:gd name="T17" fmla="*/ 5 h 20"/>
                  <a:gd name="T18" fmla="*/ 61 w 61"/>
                  <a:gd name="T19" fmla="*/ 15 h 20"/>
                  <a:gd name="T20" fmla="*/ 61 w 61"/>
                  <a:gd name="T21" fmla="*/ 15 h 20"/>
                  <a:gd name="T22" fmla="*/ 58 w 61"/>
                  <a:gd name="T23" fmla="*/ 5 h 20"/>
                  <a:gd name="T24" fmla="*/ 52 w 61"/>
                  <a:gd name="T25" fmla="*/ 0 h 20"/>
                  <a:gd name="T26" fmla="*/ 10 w 61"/>
                  <a:gd name="T27" fmla="*/ 0 h 20"/>
                  <a:gd name="T28" fmla="*/ 4 w 61"/>
                  <a:gd name="T29" fmla="*/ 5 h 20"/>
                  <a:gd name="T30" fmla="*/ 1 w 61"/>
                  <a:gd name="T31" fmla="*/ 15 h 20"/>
                  <a:gd name="T32" fmla="*/ 1 w 61"/>
                  <a:gd name="T33" fmla="*/ 17 h 20"/>
                  <a:gd name="T34" fmla="*/ 4 w 61"/>
                  <a:gd name="T35" fmla="*/ 20 h 20"/>
                  <a:gd name="T36" fmla="*/ 58 w 61"/>
                  <a:gd name="T37" fmla="*/ 20 h 20"/>
                  <a:gd name="T38" fmla="*/ 61 w 61"/>
                  <a:gd name="T39" fmla="*/ 17 h 20"/>
                  <a:gd name="T40" fmla="*/ 61 w 61"/>
                  <a:gd name="T41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20">
                    <a:moveTo>
                      <a:pt x="61" y="15"/>
                    </a:move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8"/>
                      <a:pt x="60" y="20"/>
                      <a:pt x="5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8"/>
                      <a:pt x="1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1"/>
                      <a:pt x="57" y="3"/>
                      <a:pt x="57" y="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5" y="2"/>
                      <a:pt x="4" y="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2" y="20"/>
                      <a:pt x="4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20"/>
                      <a:pt x="61" y="19"/>
                      <a:pt x="61" y="17"/>
                    </a:cubicBezTo>
                    <a:cubicBezTo>
                      <a:pt x="61" y="16"/>
                      <a:pt x="61" y="16"/>
                      <a:pt x="6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8034229" y="555626"/>
                <a:ext cx="63500" cy="19050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3 w 13"/>
                  <a:gd name="T5" fmla="*/ 0 h 4"/>
                  <a:gd name="T6" fmla="*/ 1 w 13"/>
                  <a:gd name="T7" fmla="*/ 2 h 4"/>
                  <a:gd name="T8" fmla="*/ 0 w 13"/>
                  <a:gd name="T9" fmla="*/ 3 h 4"/>
                  <a:gd name="T10" fmla="*/ 0 w 13"/>
                  <a:gd name="T11" fmla="*/ 3 h 4"/>
                  <a:gd name="T12" fmla="*/ 2 w 13"/>
                  <a:gd name="T13" fmla="*/ 4 h 4"/>
                  <a:gd name="T14" fmla="*/ 11 w 13"/>
                  <a:gd name="T15" fmla="*/ 4 h 4"/>
                  <a:gd name="T16" fmla="*/ 13 w 13"/>
                  <a:gd name="T17" fmla="*/ 3 h 4"/>
                  <a:gd name="T18" fmla="*/ 13 w 13"/>
                  <a:gd name="T19" fmla="*/ 3 h 4"/>
                  <a:gd name="T20" fmla="*/ 12 w 13"/>
                  <a:gd name="T21" fmla="*/ 2 h 4"/>
                  <a:gd name="T22" fmla="*/ 10 w 13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8034229" y="555626"/>
                <a:ext cx="63500" cy="23813"/>
              </a:xfrm>
              <a:custGeom>
                <a:avLst/>
                <a:gdLst>
                  <a:gd name="T0" fmla="*/ 13 w 13"/>
                  <a:gd name="T1" fmla="*/ 3 h 5"/>
                  <a:gd name="T2" fmla="*/ 11 w 13"/>
                  <a:gd name="T3" fmla="*/ 5 h 5"/>
                  <a:gd name="T4" fmla="*/ 2 w 13"/>
                  <a:gd name="T5" fmla="*/ 5 h 5"/>
                  <a:gd name="T6" fmla="*/ 0 w 13"/>
                  <a:gd name="T7" fmla="*/ 3 h 5"/>
                  <a:gd name="T8" fmla="*/ 0 w 13"/>
                  <a:gd name="T9" fmla="*/ 2 h 5"/>
                  <a:gd name="T10" fmla="*/ 3 w 13"/>
                  <a:gd name="T11" fmla="*/ 0 h 5"/>
                  <a:gd name="T12" fmla="*/ 10 w 13"/>
                  <a:gd name="T13" fmla="*/ 0 h 5"/>
                  <a:gd name="T14" fmla="*/ 12 w 13"/>
                  <a:gd name="T15" fmla="*/ 2 h 5"/>
                  <a:gd name="T16" fmla="*/ 13 w 13"/>
                  <a:gd name="T17" fmla="*/ 3 h 5"/>
                  <a:gd name="T18" fmla="*/ 13 w 13"/>
                  <a:gd name="T19" fmla="*/ 3 h 5"/>
                  <a:gd name="T20" fmla="*/ 13 w 13"/>
                  <a:gd name="T21" fmla="*/ 2 h 5"/>
                  <a:gd name="T22" fmla="*/ 10 w 13"/>
                  <a:gd name="T23" fmla="*/ 0 h 5"/>
                  <a:gd name="T24" fmla="*/ 3 w 13"/>
                  <a:gd name="T25" fmla="*/ 0 h 5"/>
                  <a:gd name="T26" fmla="*/ 0 w 13"/>
                  <a:gd name="T27" fmla="*/ 2 h 5"/>
                  <a:gd name="T28" fmla="*/ 0 w 13"/>
                  <a:gd name="T29" fmla="*/ 3 h 5"/>
                  <a:gd name="T30" fmla="*/ 0 w 13"/>
                  <a:gd name="T31" fmla="*/ 3 h 5"/>
                  <a:gd name="T32" fmla="*/ 2 w 13"/>
                  <a:gd name="T33" fmla="*/ 5 h 5"/>
                  <a:gd name="T34" fmla="*/ 11 w 13"/>
                  <a:gd name="T35" fmla="*/ 5 h 5"/>
                  <a:gd name="T36" fmla="*/ 13 w 13"/>
                  <a:gd name="T37" fmla="*/ 3 h 5"/>
                  <a:gd name="T38" fmla="*/ 13 w 13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7918341" y="290514"/>
                <a:ext cx="295275" cy="193675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122 h 122"/>
                  <a:gd name="T4" fmla="*/ 186 w 186"/>
                  <a:gd name="T5" fmla="*/ 122 h 122"/>
                  <a:gd name="T6" fmla="*/ 186 w 186"/>
                  <a:gd name="T7" fmla="*/ 0 h 122"/>
                  <a:gd name="T8" fmla="*/ 0 w 186"/>
                  <a:gd name="T9" fmla="*/ 0 h 122"/>
                  <a:gd name="T10" fmla="*/ 167 w 186"/>
                  <a:gd name="T11" fmla="*/ 106 h 122"/>
                  <a:gd name="T12" fmla="*/ 19 w 186"/>
                  <a:gd name="T13" fmla="*/ 106 h 122"/>
                  <a:gd name="T14" fmla="*/ 19 w 186"/>
                  <a:gd name="T15" fmla="*/ 15 h 122"/>
                  <a:gd name="T16" fmla="*/ 167 w 186"/>
                  <a:gd name="T17" fmla="*/ 15 h 122"/>
                  <a:gd name="T18" fmla="*/ 167 w 186"/>
                  <a:gd name="T1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22">
                    <a:moveTo>
                      <a:pt x="0" y="0"/>
                    </a:moveTo>
                    <a:lnTo>
                      <a:pt x="0" y="122"/>
                    </a:lnTo>
                    <a:lnTo>
                      <a:pt x="186" y="122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  <a:moveTo>
                      <a:pt x="167" y="106"/>
                    </a:moveTo>
                    <a:lnTo>
                      <a:pt x="19" y="106"/>
                    </a:lnTo>
                    <a:lnTo>
                      <a:pt x="19" y="15"/>
                    </a:lnTo>
                    <a:lnTo>
                      <a:pt x="167" y="15"/>
                    </a:lnTo>
                    <a:lnTo>
                      <a:pt x="167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784255" y="3667589"/>
            <a:ext cx="1573868" cy="1779407"/>
            <a:chOff x="5761395" y="3879679"/>
            <a:chExt cx="1573868" cy="1779407"/>
          </a:xfrm>
        </p:grpSpPr>
        <p:sp>
          <p:nvSpPr>
            <p:cNvPr id="54" name="Freeform 8"/>
            <p:cNvSpPr/>
            <p:nvPr/>
          </p:nvSpPr>
          <p:spPr bwMode="auto">
            <a:xfrm rot="17395988">
              <a:off x="5672812" y="3968262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 rot="4366594">
              <a:off x="6345991" y="4975526"/>
              <a:ext cx="72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4320592">
              <a:off x="6432930" y="4682440"/>
              <a:ext cx="285165" cy="274553"/>
              <a:chOff x="7273816" y="285751"/>
              <a:chExt cx="341313" cy="328613"/>
            </a:xfrm>
            <a:solidFill>
              <a:schemeClr val="bg1">
                <a:alpha val="80000"/>
              </a:schemeClr>
            </a:solidFill>
          </p:grpSpPr>
          <p:sp>
            <p:nvSpPr>
              <p:cNvPr id="57" name="Freeform 62"/>
              <p:cNvSpPr>
                <a:spLocks noEditPoints="1"/>
              </p:cNvSpPr>
              <p:nvPr/>
            </p:nvSpPr>
            <p:spPr bwMode="auto">
              <a:xfrm>
                <a:off x="7273816" y="285751"/>
                <a:ext cx="341313" cy="255588"/>
              </a:xfrm>
              <a:custGeom>
                <a:avLst/>
                <a:gdLst>
                  <a:gd name="T0" fmla="*/ 1 w 71"/>
                  <a:gd name="T1" fmla="*/ 53 h 53"/>
                  <a:gd name="T2" fmla="*/ 0 w 71"/>
                  <a:gd name="T3" fmla="*/ 53 h 53"/>
                  <a:gd name="T4" fmla="*/ 0 w 71"/>
                  <a:gd name="T5" fmla="*/ 52 h 53"/>
                  <a:gd name="T6" fmla="*/ 0 w 71"/>
                  <a:gd name="T7" fmla="*/ 1 h 53"/>
                  <a:gd name="T8" fmla="*/ 0 w 71"/>
                  <a:gd name="T9" fmla="*/ 0 h 53"/>
                  <a:gd name="T10" fmla="*/ 1 w 71"/>
                  <a:gd name="T11" fmla="*/ 0 h 53"/>
                  <a:gd name="T12" fmla="*/ 69 w 71"/>
                  <a:gd name="T13" fmla="*/ 0 h 53"/>
                  <a:gd name="T14" fmla="*/ 70 w 71"/>
                  <a:gd name="T15" fmla="*/ 0 h 53"/>
                  <a:gd name="T16" fmla="*/ 71 w 71"/>
                  <a:gd name="T17" fmla="*/ 1 h 53"/>
                  <a:gd name="T18" fmla="*/ 71 w 71"/>
                  <a:gd name="T19" fmla="*/ 52 h 53"/>
                  <a:gd name="T20" fmla="*/ 70 w 71"/>
                  <a:gd name="T21" fmla="*/ 53 h 53"/>
                  <a:gd name="T22" fmla="*/ 69 w 71"/>
                  <a:gd name="T23" fmla="*/ 53 h 53"/>
                  <a:gd name="T24" fmla="*/ 1 w 71"/>
                  <a:gd name="T25" fmla="*/ 53 h 53"/>
                  <a:gd name="T26" fmla="*/ 69 w 71"/>
                  <a:gd name="T27" fmla="*/ 52 h 53"/>
                  <a:gd name="T28" fmla="*/ 69 w 71"/>
                  <a:gd name="T29" fmla="*/ 50 h 53"/>
                  <a:gd name="T30" fmla="*/ 69 w 71"/>
                  <a:gd name="T31" fmla="*/ 52 h 53"/>
                  <a:gd name="T32" fmla="*/ 2 w 71"/>
                  <a:gd name="T33" fmla="*/ 50 h 53"/>
                  <a:gd name="T34" fmla="*/ 68 w 71"/>
                  <a:gd name="T35" fmla="*/ 50 h 53"/>
                  <a:gd name="T36" fmla="*/ 68 w 71"/>
                  <a:gd name="T37" fmla="*/ 3 h 53"/>
                  <a:gd name="T38" fmla="*/ 2 w 71"/>
                  <a:gd name="T39" fmla="*/ 3 h 53"/>
                  <a:gd name="T40" fmla="*/ 2 w 71"/>
                  <a:gd name="T4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53">
                    <a:moveTo>
                      <a:pt x="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2"/>
                      <a:pt x="71" y="52"/>
                      <a:pt x="70" y="53"/>
                    </a:cubicBezTo>
                    <a:cubicBezTo>
                      <a:pt x="70" y="53"/>
                      <a:pt x="70" y="53"/>
                      <a:pt x="69" y="53"/>
                    </a:cubicBezTo>
                    <a:lnTo>
                      <a:pt x="1" y="53"/>
                    </a:lnTo>
                    <a:close/>
                    <a:moveTo>
                      <a:pt x="69" y="52"/>
                    </a:moveTo>
                    <a:cubicBezTo>
                      <a:pt x="69" y="50"/>
                      <a:pt x="69" y="50"/>
                      <a:pt x="69" y="50"/>
                    </a:cubicBezTo>
                    <a:lnTo>
                      <a:pt x="69" y="52"/>
                    </a:lnTo>
                    <a:close/>
                    <a:moveTo>
                      <a:pt x="2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64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65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67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8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196701" y="2873511"/>
            <a:ext cx="1791078" cy="1548385"/>
            <a:chOff x="4173841" y="3085601"/>
            <a:chExt cx="1791078" cy="1548385"/>
          </a:xfrm>
        </p:grpSpPr>
        <p:sp>
          <p:nvSpPr>
            <p:cNvPr id="65" name="Freeform 7"/>
            <p:cNvSpPr/>
            <p:nvPr/>
          </p:nvSpPr>
          <p:spPr bwMode="auto">
            <a:xfrm>
              <a:off x="4173841" y="3085601"/>
              <a:ext cx="1791078" cy="1548385"/>
            </a:xfrm>
            <a:custGeom>
              <a:avLst/>
              <a:gdLst>
                <a:gd name="T0" fmla="*/ 1136 w 1476"/>
                <a:gd name="T1" fmla="*/ 1276 h 1276"/>
                <a:gd name="T2" fmla="*/ 213 w 1476"/>
                <a:gd name="T3" fmla="*/ 628 h 1276"/>
                <a:gd name="T4" fmla="*/ 107 w 1476"/>
                <a:gd name="T5" fmla="*/ 766 h 1276"/>
                <a:gd name="T6" fmla="*/ 54 w 1476"/>
                <a:gd name="T7" fmla="*/ 447 h 1276"/>
                <a:gd name="T8" fmla="*/ 0 w 1476"/>
                <a:gd name="T9" fmla="*/ 128 h 1276"/>
                <a:gd name="T10" fmla="*/ 319 w 1476"/>
                <a:gd name="T11" fmla="*/ 64 h 1276"/>
                <a:gd name="T12" fmla="*/ 637 w 1476"/>
                <a:gd name="T13" fmla="*/ 0 h 1276"/>
                <a:gd name="T14" fmla="*/ 542 w 1476"/>
                <a:gd name="T15" fmla="*/ 149 h 1276"/>
                <a:gd name="T16" fmla="*/ 1476 w 1476"/>
                <a:gd name="T17" fmla="*/ 808 h 1276"/>
                <a:gd name="T18" fmla="*/ 1136 w 1476"/>
                <a:gd name="T19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1276">
                  <a:moveTo>
                    <a:pt x="1136" y="1276"/>
                  </a:moveTo>
                  <a:lnTo>
                    <a:pt x="213" y="628"/>
                  </a:lnTo>
                  <a:lnTo>
                    <a:pt x="107" y="766"/>
                  </a:lnTo>
                  <a:lnTo>
                    <a:pt x="54" y="447"/>
                  </a:lnTo>
                  <a:lnTo>
                    <a:pt x="0" y="128"/>
                  </a:lnTo>
                  <a:lnTo>
                    <a:pt x="319" y="64"/>
                  </a:lnTo>
                  <a:lnTo>
                    <a:pt x="637" y="0"/>
                  </a:lnTo>
                  <a:lnTo>
                    <a:pt x="542" y="149"/>
                  </a:lnTo>
                  <a:lnTo>
                    <a:pt x="1476" y="808"/>
                  </a:lnTo>
                  <a:lnTo>
                    <a:pt x="1136" y="1276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12995188">
              <a:off x="4280308" y="3241606"/>
              <a:ext cx="69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 rot="13014116">
              <a:off x="4868819" y="3694304"/>
              <a:ext cx="293582" cy="280630"/>
            </a:xfrm>
            <a:custGeom>
              <a:avLst/>
              <a:gdLst>
                <a:gd name="T0" fmla="*/ 58 w 67"/>
                <a:gd name="T1" fmla="*/ 30 h 64"/>
                <a:gd name="T2" fmla="*/ 57 w 67"/>
                <a:gd name="T3" fmla="*/ 30 h 64"/>
                <a:gd name="T4" fmla="*/ 58 w 67"/>
                <a:gd name="T5" fmla="*/ 30 h 64"/>
                <a:gd name="T6" fmla="*/ 58 w 67"/>
                <a:gd name="T7" fmla="*/ 30 h 64"/>
                <a:gd name="T8" fmla="*/ 58 w 67"/>
                <a:gd name="T9" fmla="*/ 30 h 64"/>
                <a:gd name="T10" fmla="*/ 58 w 67"/>
                <a:gd name="T11" fmla="*/ 31 h 64"/>
                <a:gd name="T12" fmla="*/ 58 w 67"/>
                <a:gd name="T13" fmla="*/ 31 h 64"/>
                <a:gd name="T14" fmla="*/ 52 w 67"/>
                <a:gd name="T15" fmla="*/ 37 h 64"/>
                <a:gd name="T16" fmla="*/ 15 w 67"/>
                <a:gd name="T17" fmla="*/ 37 h 64"/>
                <a:gd name="T18" fmla="*/ 9 w 67"/>
                <a:gd name="T19" fmla="*/ 31 h 64"/>
                <a:gd name="T20" fmla="*/ 9 w 67"/>
                <a:gd name="T21" fmla="*/ 31 h 64"/>
                <a:gd name="T22" fmla="*/ 9 w 67"/>
                <a:gd name="T23" fmla="*/ 30 h 64"/>
                <a:gd name="T24" fmla="*/ 9 w 67"/>
                <a:gd name="T25" fmla="*/ 30 h 64"/>
                <a:gd name="T26" fmla="*/ 9 w 67"/>
                <a:gd name="T27" fmla="*/ 30 h 64"/>
                <a:gd name="T28" fmla="*/ 10 w 67"/>
                <a:gd name="T29" fmla="*/ 30 h 64"/>
                <a:gd name="T30" fmla="*/ 9 w 67"/>
                <a:gd name="T31" fmla="*/ 30 h 64"/>
                <a:gd name="T32" fmla="*/ 0 w 67"/>
                <a:gd name="T33" fmla="*/ 39 h 64"/>
                <a:gd name="T34" fmla="*/ 0 w 67"/>
                <a:gd name="T35" fmla="*/ 54 h 64"/>
                <a:gd name="T36" fmla="*/ 9 w 67"/>
                <a:gd name="T37" fmla="*/ 64 h 64"/>
                <a:gd name="T38" fmla="*/ 58 w 67"/>
                <a:gd name="T39" fmla="*/ 64 h 64"/>
                <a:gd name="T40" fmla="*/ 67 w 67"/>
                <a:gd name="T41" fmla="*/ 54 h 64"/>
                <a:gd name="T42" fmla="*/ 67 w 67"/>
                <a:gd name="T43" fmla="*/ 39 h 64"/>
                <a:gd name="T44" fmla="*/ 58 w 67"/>
                <a:gd name="T45" fmla="*/ 30 h 64"/>
                <a:gd name="T46" fmla="*/ 7 w 67"/>
                <a:gd name="T47" fmla="*/ 38 h 64"/>
                <a:gd name="T48" fmla="*/ 6 w 67"/>
                <a:gd name="T49" fmla="*/ 38 h 64"/>
                <a:gd name="T50" fmla="*/ 5 w 67"/>
                <a:gd name="T51" fmla="*/ 36 h 64"/>
                <a:gd name="T52" fmla="*/ 6 w 67"/>
                <a:gd name="T53" fmla="*/ 35 h 64"/>
                <a:gd name="T54" fmla="*/ 7 w 67"/>
                <a:gd name="T55" fmla="*/ 35 h 64"/>
                <a:gd name="T56" fmla="*/ 9 w 67"/>
                <a:gd name="T57" fmla="*/ 36 h 64"/>
                <a:gd name="T58" fmla="*/ 7 w 67"/>
                <a:gd name="T59" fmla="*/ 38 h 64"/>
                <a:gd name="T60" fmla="*/ 58 w 67"/>
                <a:gd name="T61" fmla="*/ 56 h 64"/>
                <a:gd name="T62" fmla="*/ 57 w 67"/>
                <a:gd name="T63" fmla="*/ 57 h 64"/>
                <a:gd name="T64" fmla="*/ 10 w 67"/>
                <a:gd name="T65" fmla="*/ 57 h 64"/>
                <a:gd name="T66" fmla="*/ 9 w 67"/>
                <a:gd name="T67" fmla="*/ 56 h 64"/>
                <a:gd name="T68" fmla="*/ 9 w 67"/>
                <a:gd name="T69" fmla="*/ 51 h 64"/>
                <a:gd name="T70" fmla="*/ 10 w 67"/>
                <a:gd name="T71" fmla="*/ 50 h 64"/>
                <a:gd name="T72" fmla="*/ 57 w 67"/>
                <a:gd name="T73" fmla="*/ 50 h 64"/>
                <a:gd name="T74" fmla="*/ 58 w 67"/>
                <a:gd name="T75" fmla="*/ 51 h 64"/>
                <a:gd name="T76" fmla="*/ 58 w 67"/>
                <a:gd name="T77" fmla="*/ 56 h 64"/>
                <a:gd name="T78" fmla="*/ 62 w 67"/>
                <a:gd name="T79" fmla="*/ 38 h 64"/>
                <a:gd name="T80" fmla="*/ 60 w 67"/>
                <a:gd name="T81" fmla="*/ 38 h 64"/>
                <a:gd name="T82" fmla="*/ 58 w 67"/>
                <a:gd name="T83" fmla="*/ 36 h 64"/>
                <a:gd name="T84" fmla="*/ 60 w 67"/>
                <a:gd name="T85" fmla="*/ 35 h 64"/>
                <a:gd name="T86" fmla="*/ 62 w 67"/>
                <a:gd name="T87" fmla="*/ 35 h 64"/>
                <a:gd name="T88" fmla="*/ 63 w 67"/>
                <a:gd name="T89" fmla="*/ 36 h 64"/>
                <a:gd name="T90" fmla="*/ 62 w 67"/>
                <a:gd name="T91" fmla="*/ 38 h 64"/>
                <a:gd name="T92" fmla="*/ 55 w 67"/>
                <a:gd name="T93" fmla="*/ 30 h 64"/>
                <a:gd name="T94" fmla="*/ 57 w 67"/>
                <a:gd name="T95" fmla="*/ 30 h 64"/>
                <a:gd name="T96" fmla="*/ 55 w 67"/>
                <a:gd name="T97" fmla="*/ 27 h 64"/>
                <a:gd name="T98" fmla="*/ 55 w 67"/>
                <a:gd name="T99" fmla="*/ 0 h 64"/>
                <a:gd name="T100" fmla="*/ 12 w 67"/>
                <a:gd name="T101" fmla="*/ 0 h 64"/>
                <a:gd name="T102" fmla="*/ 12 w 67"/>
                <a:gd name="T103" fmla="*/ 27 h 64"/>
                <a:gd name="T104" fmla="*/ 10 w 67"/>
                <a:gd name="T105" fmla="*/ 30 h 64"/>
                <a:gd name="T106" fmla="*/ 12 w 67"/>
                <a:gd name="T107" fmla="*/ 30 h 64"/>
                <a:gd name="T108" fmla="*/ 55 w 67"/>
                <a:gd name="T10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4">
                  <a:moveTo>
                    <a:pt x="58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4"/>
                    <a:pt x="55" y="37"/>
                    <a:pt x="5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0" y="34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3" y="64"/>
                    <a:pt x="67" y="60"/>
                    <a:pt x="67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3" y="30"/>
                    <a:pt x="58" y="30"/>
                  </a:cubicBezTo>
                  <a:close/>
                  <a:moveTo>
                    <a:pt x="7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9" y="37"/>
                    <a:pt x="8" y="38"/>
                    <a:pt x="7" y="38"/>
                  </a:cubicBezTo>
                  <a:close/>
                  <a:moveTo>
                    <a:pt x="58" y="56"/>
                  </a:moveTo>
                  <a:cubicBezTo>
                    <a:pt x="58" y="57"/>
                    <a:pt x="58" y="57"/>
                    <a:pt x="57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7"/>
                    <a:pt x="9" y="57"/>
                    <a:pt x="9" y="56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0"/>
                    <a:pt x="58" y="51"/>
                    <a:pt x="58" y="51"/>
                  </a:cubicBezTo>
                  <a:lnTo>
                    <a:pt x="58" y="56"/>
                  </a:lnTo>
                  <a:close/>
                  <a:moveTo>
                    <a:pt x="62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5"/>
                    <a:pt x="59" y="35"/>
                    <a:pt x="60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6"/>
                  </a:cubicBezTo>
                  <a:cubicBezTo>
                    <a:pt x="63" y="37"/>
                    <a:pt x="63" y="38"/>
                    <a:pt x="62" y="38"/>
                  </a:cubicBezTo>
                  <a:close/>
                  <a:moveTo>
                    <a:pt x="55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6" y="28"/>
                    <a:pt x="55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0" y="29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07712" y="1921895"/>
            <a:ext cx="1287489" cy="1947616"/>
            <a:chOff x="5284852" y="2133985"/>
            <a:chExt cx="1287489" cy="1947616"/>
          </a:xfrm>
        </p:grpSpPr>
        <p:sp>
          <p:nvSpPr>
            <p:cNvPr id="69" name="Freeform 6"/>
            <p:cNvSpPr/>
            <p:nvPr/>
          </p:nvSpPr>
          <p:spPr bwMode="auto">
            <a:xfrm>
              <a:off x="5284852" y="2133985"/>
              <a:ext cx="1287489" cy="1947616"/>
            </a:xfrm>
            <a:custGeom>
              <a:avLst/>
              <a:gdLst>
                <a:gd name="T0" fmla="*/ 0 w 1061"/>
                <a:gd name="T1" fmla="*/ 1435 h 1605"/>
                <a:gd name="T2" fmla="*/ 340 w 1061"/>
                <a:gd name="T3" fmla="*/ 340 h 1605"/>
                <a:gd name="T4" fmla="*/ 170 w 1061"/>
                <a:gd name="T5" fmla="*/ 287 h 1605"/>
                <a:gd name="T6" fmla="*/ 456 w 1061"/>
                <a:gd name="T7" fmla="*/ 149 h 1605"/>
                <a:gd name="T8" fmla="*/ 754 w 1061"/>
                <a:gd name="T9" fmla="*/ 0 h 1605"/>
                <a:gd name="T10" fmla="*/ 902 w 1061"/>
                <a:gd name="T11" fmla="*/ 287 h 1605"/>
                <a:gd name="T12" fmla="*/ 1061 w 1061"/>
                <a:gd name="T13" fmla="*/ 574 h 1605"/>
                <a:gd name="T14" fmla="*/ 892 w 1061"/>
                <a:gd name="T15" fmla="*/ 521 h 1605"/>
                <a:gd name="T16" fmla="*/ 552 w 1061"/>
                <a:gd name="T17" fmla="*/ 1605 h 1605"/>
                <a:gd name="T18" fmla="*/ 0 w 1061"/>
                <a:gd name="T19" fmla="*/ 143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1" h="1605">
                  <a:moveTo>
                    <a:pt x="0" y="1435"/>
                  </a:moveTo>
                  <a:lnTo>
                    <a:pt x="340" y="340"/>
                  </a:lnTo>
                  <a:lnTo>
                    <a:pt x="170" y="287"/>
                  </a:lnTo>
                  <a:lnTo>
                    <a:pt x="456" y="149"/>
                  </a:lnTo>
                  <a:lnTo>
                    <a:pt x="754" y="0"/>
                  </a:lnTo>
                  <a:lnTo>
                    <a:pt x="902" y="287"/>
                  </a:lnTo>
                  <a:lnTo>
                    <a:pt x="1061" y="574"/>
                  </a:lnTo>
                  <a:lnTo>
                    <a:pt x="892" y="521"/>
                  </a:lnTo>
                  <a:lnTo>
                    <a:pt x="552" y="160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rot="17227749">
              <a:off x="5691766" y="2317488"/>
              <a:ext cx="711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17393384">
              <a:off x="5705057" y="2975461"/>
              <a:ext cx="294520" cy="309029"/>
              <a:chOff x="6073666" y="280988"/>
              <a:chExt cx="322263" cy="338138"/>
            </a:xfrm>
            <a:solidFill>
              <a:schemeClr val="bg1">
                <a:alpha val="80000"/>
              </a:schemeClr>
            </a:solidFill>
          </p:grpSpPr>
          <p:sp>
            <p:nvSpPr>
              <p:cNvPr id="72" name="Freeform 311"/>
              <p:cNvSpPr/>
              <p:nvPr/>
            </p:nvSpPr>
            <p:spPr bwMode="auto">
              <a:xfrm>
                <a:off x="6135578" y="280988"/>
                <a:ext cx="203200" cy="73025"/>
              </a:xfrm>
              <a:custGeom>
                <a:avLst/>
                <a:gdLst>
                  <a:gd name="T0" fmla="*/ 33 w 42"/>
                  <a:gd name="T1" fmla="*/ 13 h 15"/>
                  <a:gd name="T2" fmla="*/ 32 w 42"/>
                  <a:gd name="T3" fmla="*/ 12 h 15"/>
                  <a:gd name="T4" fmla="*/ 41 w 42"/>
                  <a:gd name="T5" fmla="*/ 2 h 15"/>
                  <a:gd name="T6" fmla="*/ 41 w 42"/>
                  <a:gd name="T7" fmla="*/ 0 h 15"/>
                  <a:gd name="T8" fmla="*/ 39 w 42"/>
                  <a:gd name="T9" fmla="*/ 0 h 15"/>
                  <a:gd name="T10" fmla="*/ 29 w 42"/>
                  <a:gd name="T11" fmla="*/ 10 h 15"/>
                  <a:gd name="T12" fmla="*/ 13 w 42"/>
                  <a:gd name="T13" fmla="*/ 10 h 15"/>
                  <a:gd name="T14" fmla="*/ 3 w 42"/>
                  <a:gd name="T15" fmla="*/ 0 h 15"/>
                  <a:gd name="T16" fmla="*/ 1 w 42"/>
                  <a:gd name="T17" fmla="*/ 0 h 15"/>
                  <a:gd name="T18" fmla="*/ 1 w 42"/>
                  <a:gd name="T19" fmla="*/ 2 h 15"/>
                  <a:gd name="T20" fmla="*/ 10 w 42"/>
                  <a:gd name="T21" fmla="*/ 12 h 15"/>
                  <a:gd name="T22" fmla="*/ 9 w 42"/>
                  <a:gd name="T23" fmla="*/ 13 h 15"/>
                  <a:gd name="T24" fmla="*/ 9 w 42"/>
                  <a:gd name="T25" fmla="*/ 15 h 15"/>
                  <a:gd name="T26" fmla="*/ 33 w 42"/>
                  <a:gd name="T27" fmla="*/ 15 h 15"/>
                  <a:gd name="T28" fmla="*/ 33 w 42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15">
                    <a:moveTo>
                      <a:pt x="33" y="13"/>
                    </a:moveTo>
                    <a:cubicBezTo>
                      <a:pt x="33" y="13"/>
                      <a:pt x="33" y="12"/>
                      <a:pt x="32" y="1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1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312"/>
              <p:cNvSpPr>
                <a:spLocks noEditPoints="1"/>
              </p:cNvSpPr>
              <p:nvPr/>
            </p:nvSpPr>
            <p:spPr bwMode="auto">
              <a:xfrm>
                <a:off x="6073666" y="358776"/>
                <a:ext cx="322263" cy="260350"/>
              </a:xfrm>
              <a:custGeom>
                <a:avLst/>
                <a:gdLst>
                  <a:gd name="T0" fmla="*/ 64 w 67"/>
                  <a:gd name="T1" fmla="*/ 0 h 54"/>
                  <a:gd name="T2" fmla="*/ 47 w 67"/>
                  <a:gd name="T3" fmla="*/ 0 h 54"/>
                  <a:gd name="T4" fmla="*/ 46 w 67"/>
                  <a:gd name="T5" fmla="*/ 0 h 54"/>
                  <a:gd name="T6" fmla="*/ 22 w 67"/>
                  <a:gd name="T7" fmla="*/ 0 h 54"/>
                  <a:gd name="T8" fmla="*/ 20 w 67"/>
                  <a:gd name="T9" fmla="*/ 0 h 54"/>
                  <a:gd name="T10" fmla="*/ 3 w 67"/>
                  <a:gd name="T11" fmla="*/ 0 h 54"/>
                  <a:gd name="T12" fmla="*/ 0 w 67"/>
                  <a:gd name="T13" fmla="*/ 3 h 54"/>
                  <a:gd name="T14" fmla="*/ 0 w 67"/>
                  <a:gd name="T15" fmla="*/ 51 h 54"/>
                  <a:gd name="T16" fmla="*/ 3 w 67"/>
                  <a:gd name="T17" fmla="*/ 54 h 54"/>
                  <a:gd name="T18" fmla="*/ 64 w 67"/>
                  <a:gd name="T19" fmla="*/ 54 h 54"/>
                  <a:gd name="T20" fmla="*/ 67 w 67"/>
                  <a:gd name="T21" fmla="*/ 51 h 54"/>
                  <a:gd name="T22" fmla="*/ 67 w 67"/>
                  <a:gd name="T23" fmla="*/ 3 h 54"/>
                  <a:gd name="T24" fmla="*/ 64 w 67"/>
                  <a:gd name="T25" fmla="*/ 0 h 54"/>
                  <a:gd name="T26" fmla="*/ 19 w 67"/>
                  <a:gd name="T27" fmla="*/ 50 h 54"/>
                  <a:gd name="T28" fmla="*/ 17 w 67"/>
                  <a:gd name="T29" fmla="*/ 48 h 54"/>
                  <a:gd name="T30" fmla="*/ 19 w 67"/>
                  <a:gd name="T31" fmla="*/ 46 h 54"/>
                  <a:gd name="T32" fmla="*/ 21 w 67"/>
                  <a:gd name="T33" fmla="*/ 48 h 54"/>
                  <a:gd name="T34" fmla="*/ 19 w 67"/>
                  <a:gd name="T35" fmla="*/ 50 h 54"/>
                  <a:gd name="T36" fmla="*/ 26 w 67"/>
                  <a:gd name="T37" fmla="*/ 50 h 54"/>
                  <a:gd name="T38" fmla="*/ 24 w 67"/>
                  <a:gd name="T39" fmla="*/ 48 h 54"/>
                  <a:gd name="T40" fmla="*/ 26 w 67"/>
                  <a:gd name="T41" fmla="*/ 46 h 54"/>
                  <a:gd name="T42" fmla="*/ 28 w 67"/>
                  <a:gd name="T43" fmla="*/ 48 h 54"/>
                  <a:gd name="T44" fmla="*/ 26 w 67"/>
                  <a:gd name="T45" fmla="*/ 50 h 54"/>
                  <a:gd name="T46" fmla="*/ 34 w 67"/>
                  <a:gd name="T47" fmla="*/ 52 h 54"/>
                  <a:gd name="T48" fmla="*/ 30 w 67"/>
                  <a:gd name="T49" fmla="*/ 48 h 54"/>
                  <a:gd name="T50" fmla="*/ 34 w 67"/>
                  <a:gd name="T51" fmla="*/ 45 h 54"/>
                  <a:gd name="T52" fmla="*/ 37 w 67"/>
                  <a:gd name="T53" fmla="*/ 48 h 54"/>
                  <a:gd name="T54" fmla="*/ 34 w 67"/>
                  <a:gd name="T55" fmla="*/ 52 h 54"/>
                  <a:gd name="T56" fmla="*/ 41 w 67"/>
                  <a:gd name="T57" fmla="*/ 50 h 54"/>
                  <a:gd name="T58" fmla="*/ 39 w 67"/>
                  <a:gd name="T59" fmla="*/ 48 h 54"/>
                  <a:gd name="T60" fmla="*/ 41 w 67"/>
                  <a:gd name="T61" fmla="*/ 46 h 54"/>
                  <a:gd name="T62" fmla="*/ 43 w 67"/>
                  <a:gd name="T63" fmla="*/ 48 h 54"/>
                  <a:gd name="T64" fmla="*/ 41 w 67"/>
                  <a:gd name="T65" fmla="*/ 50 h 54"/>
                  <a:gd name="T66" fmla="*/ 48 w 67"/>
                  <a:gd name="T67" fmla="*/ 50 h 54"/>
                  <a:gd name="T68" fmla="*/ 46 w 67"/>
                  <a:gd name="T69" fmla="*/ 48 h 54"/>
                  <a:gd name="T70" fmla="*/ 48 w 67"/>
                  <a:gd name="T71" fmla="*/ 46 h 54"/>
                  <a:gd name="T72" fmla="*/ 50 w 67"/>
                  <a:gd name="T73" fmla="*/ 48 h 54"/>
                  <a:gd name="T74" fmla="*/ 48 w 67"/>
                  <a:gd name="T75" fmla="*/ 50 h 54"/>
                  <a:gd name="T76" fmla="*/ 63 w 67"/>
                  <a:gd name="T77" fmla="*/ 40 h 54"/>
                  <a:gd name="T78" fmla="*/ 60 w 67"/>
                  <a:gd name="T79" fmla="*/ 43 h 54"/>
                  <a:gd name="T80" fmla="*/ 7 w 67"/>
                  <a:gd name="T81" fmla="*/ 43 h 54"/>
                  <a:gd name="T82" fmla="*/ 4 w 67"/>
                  <a:gd name="T83" fmla="*/ 40 h 54"/>
                  <a:gd name="T84" fmla="*/ 4 w 67"/>
                  <a:gd name="T85" fmla="*/ 7 h 54"/>
                  <a:gd name="T86" fmla="*/ 7 w 67"/>
                  <a:gd name="T87" fmla="*/ 4 h 54"/>
                  <a:gd name="T88" fmla="*/ 19 w 67"/>
                  <a:gd name="T89" fmla="*/ 4 h 54"/>
                  <a:gd name="T90" fmla="*/ 48 w 67"/>
                  <a:gd name="T91" fmla="*/ 4 h 54"/>
                  <a:gd name="T92" fmla="*/ 60 w 67"/>
                  <a:gd name="T93" fmla="*/ 4 h 54"/>
                  <a:gd name="T94" fmla="*/ 63 w 67"/>
                  <a:gd name="T95" fmla="*/ 7 h 54"/>
                  <a:gd name="T96" fmla="*/ 63 w 67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" h="54">
                    <a:moveTo>
                      <a:pt x="64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4"/>
                      <a:pt x="3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5" y="54"/>
                      <a:pt x="67" y="53"/>
                      <a:pt x="67" y="5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2"/>
                      <a:pt x="65" y="0"/>
                      <a:pt x="64" y="0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49"/>
                      <a:pt x="17" y="48"/>
                    </a:cubicBezTo>
                    <a:cubicBezTo>
                      <a:pt x="17" y="47"/>
                      <a:pt x="18" y="46"/>
                      <a:pt x="19" y="46"/>
                    </a:cubicBezTo>
                    <a:cubicBezTo>
                      <a:pt x="20" y="46"/>
                      <a:pt x="21" y="47"/>
                      <a:pt x="21" y="48"/>
                    </a:cubicBezTo>
                    <a:cubicBezTo>
                      <a:pt x="21" y="49"/>
                      <a:pt x="20" y="50"/>
                      <a:pt x="19" y="50"/>
                    </a:cubicBezTo>
                    <a:close/>
                    <a:moveTo>
                      <a:pt x="26" y="50"/>
                    </a:moveTo>
                    <a:cubicBezTo>
                      <a:pt x="25" y="50"/>
                      <a:pt x="24" y="49"/>
                      <a:pt x="24" y="48"/>
                    </a:cubicBezTo>
                    <a:cubicBezTo>
                      <a:pt x="24" y="47"/>
                      <a:pt x="25" y="46"/>
                      <a:pt x="26" y="46"/>
                    </a:cubicBezTo>
                    <a:cubicBezTo>
                      <a:pt x="27" y="46"/>
                      <a:pt x="28" y="47"/>
                      <a:pt x="28" y="48"/>
                    </a:cubicBezTo>
                    <a:cubicBezTo>
                      <a:pt x="28" y="49"/>
                      <a:pt x="27" y="50"/>
                      <a:pt x="26" y="50"/>
                    </a:cubicBezTo>
                    <a:close/>
                    <a:moveTo>
                      <a:pt x="34" y="52"/>
                    </a:moveTo>
                    <a:cubicBezTo>
                      <a:pt x="32" y="52"/>
                      <a:pt x="30" y="50"/>
                      <a:pt x="30" y="48"/>
                    </a:cubicBezTo>
                    <a:cubicBezTo>
                      <a:pt x="30" y="46"/>
                      <a:pt x="32" y="45"/>
                      <a:pt x="34" y="45"/>
                    </a:cubicBezTo>
                    <a:cubicBezTo>
                      <a:pt x="36" y="45"/>
                      <a:pt x="37" y="46"/>
                      <a:pt x="37" y="48"/>
                    </a:cubicBezTo>
                    <a:cubicBezTo>
                      <a:pt x="37" y="50"/>
                      <a:pt x="36" y="52"/>
                      <a:pt x="34" y="52"/>
                    </a:cubicBezTo>
                    <a:close/>
                    <a:moveTo>
                      <a:pt x="41" y="50"/>
                    </a:moveTo>
                    <a:cubicBezTo>
                      <a:pt x="40" y="50"/>
                      <a:pt x="39" y="49"/>
                      <a:pt x="39" y="48"/>
                    </a:cubicBezTo>
                    <a:cubicBezTo>
                      <a:pt x="39" y="47"/>
                      <a:pt x="40" y="46"/>
                      <a:pt x="41" y="46"/>
                    </a:cubicBezTo>
                    <a:cubicBezTo>
                      <a:pt x="42" y="46"/>
                      <a:pt x="43" y="47"/>
                      <a:pt x="43" y="48"/>
                    </a:cubicBezTo>
                    <a:cubicBezTo>
                      <a:pt x="43" y="49"/>
                      <a:pt x="42" y="50"/>
                      <a:pt x="41" y="50"/>
                    </a:cubicBezTo>
                    <a:close/>
                    <a:moveTo>
                      <a:pt x="48" y="50"/>
                    </a:moveTo>
                    <a:cubicBezTo>
                      <a:pt x="47" y="50"/>
                      <a:pt x="46" y="49"/>
                      <a:pt x="46" y="48"/>
                    </a:cubicBezTo>
                    <a:cubicBezTo>
                      <a:pt x="46" y="47"/>
                      <a:pt x="47" y="46"/>
                      <a:pt x="48" y="46"/>
                    </a:cubicBezTo>
                    <a:cubicBezTo>
                      <a:pt x="49" y="46"/>
                      <a:pt x="50" y="47"/>
                      <a:pt x="50" y="48"/>
                    </a:cubicBezTo>
                    <a:cubicBezTo>
                      <a:pt x="50" y="49"/>
                      <a:pt x="49" y="50"/>
                      <a:pt x="48" y="50"/>
                    </a:cubicBezTo>
                    <a:close/>
                    <a:moveTo>
                      <a:pt x="63" y="40"/>
                    </a:moveTo>
                    <a:cubicBezTo>
                      <a:pt x="63" y="42"/>
                      <a:pt x="62" y="43"/>
                      <a:pt x="60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5" y="43"/>
                      <a:pt x="4" y="42"/>
                      <a:pt x="4" y="4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4"/>
                      <a:pt x="63" y="6"/>
                      <a:pt x="63" y="7"/>
                    </a:cubicBezTo>
                    <a:lnTo>
                      <a:pt x="63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5988300" y="2896967"/>
            <a:ext cx="1931840" cy="1134593"/>
            <a:chOff x="5963535" y="3151602"/>
            <a:chExt cx="1931840" cy="1134593"/>
          </a:xfrm>
        </p:grpSpPr>
        <p:sp>
          <p:nvSpPr>
            <p:cNvPr id="75" name="Freeform 5"/>
            <p:cNvSpPr/>
            <p:nvPr/>
          </p:nvSpPr>
          <p:spPr bwMode="auto">
            <a:xfrm>
              <a:off x="5963535" y="3151602"/>
              <a:ext cx="1931840" cy="1134593"/>
            </a:xfrm>
            <a:custGeom>
              <a:avLst/>
              <a:gdLst>
                <a:gd name="T0" fmla="*/ 0 w 1592"/>
                <a:gd name="T1" fmla="*/ 170 h 935"/>
                <a:gd name="T2" fmla="*/ 1136 w 1592"/>
                <a:gd name="T3" fmla="*/ 170 h 935"/>
                <a:gd name="T4" fmla="*/ 1136 w 1592"/>
                <a:gd name="T5" fmla="*/ 0 h 935"/>
                <a:gd name="T6" fmla="*/ 1369 w 1592"/>
                <a:gd name="T7" fmla="*/ 233 h 935"/>
                <a:gd name="T8" fmla="*/ 1592 w 1592"/>
                <a:gd name="T9" fmla="*/ 467 h 935"/>
                <a:gd name="T10" fmla="*/ 1369 w 1592"/>
                <a:gd name="T11" fmla="*/ 701 h 935"/>
                <a:gd name="T12" fmla="*/ 1136 w 1592"/>
                <a:gd name="T13" fmla="*/ 935 h 935"/>
                <a:gd name="T14" fmla="*/ 1136 w 1592"/>
                <a:gd name="T15" fmla="*/ 754 h 935"/>
                <a:gd name="T16" fmla="*/ 0 w 1592"/>
                <a:gd name="T17" fmla="*/ 754 h 935"/>
                <a:gd name="T18" fmla="*/ 0 w 1592"/>
                <a:gd name="T19" fmla="*/ 1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2" h="935">
                  <a:moveTo>
                    <a:pt x="0" y="170"/>
                  </a:moveTo>
                  <a:lnTo>
                    <a:pt x="1136" y="170"/>
                  </a:lnTo>
                  <a:lnTo>
                    <a:pt x="1136" y="0"/>
                  </a:lnTo>
                  <a:lnTo>
                    <a:pt x="1369" y="233"/>
                  </a:lnTo>
                  <a:lnTo>
                    <a:pt x="1592" y="467"/>
                  </a:lnTo>
                  <a:lnTo>
                    <a:pt x="1369" y="701"/>
                  </a:lnTo>
                  <a:lnTo>
                    <a:pt x="1136" y="935"/>
                  </a:lnTo>
                  <a:lnTo>
                    <a:pt x="1136" y="754"/>
                  </a:lnTo>
                  <a:lnTo>
                    <a:pt x="0" y="754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90815" y="3362210"/>
              <a:ext cx="74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688775" y="3503352"/>
              <a:ext cx="262039" cy="32480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flipH="1">
            <a:off x="5811941" y="36715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223634" y="32265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217741" y="41032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028595" y="43661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6543766" y="366188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6031414" y="29539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538595" y="1323975"/>
            <a:ext cx="3218180" cy="1584481"/>
            <a:chOff x="6515612" y="1536257"/>
            <a:chExt cx="2610516" cy="1584648"/>
          </a:xfrm>
        </p:grpSpPr>
        <p:sp>
          <p:nvSpPr>
            <p:cNvPr id="85" name="矩形 84"/>
            <p:cNvSpPr/>
            <p:nvPr/>
          </p:nvSpPr>
          <p:spPr>
            <a:xfrm>
              <a:off x="6522198" y="1536257"/>
              <a:ext cx="2603929" cy="491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OAuth2</a:t>
              </a:r>
              <a:endParaRPr lang="en-US" altLang="zh-CN" sz="20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515612" y="1911103"/>
              <a:ext cx="2610516" cy="12098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Cooperate with Spring Security framework to use OAuth2 to realize the authorization login service of third-party accounts</a:t>
              </a: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021520" y="2949218"/>
            <a:ext cx="2610516" cy="1304486"/>
            <a:chOff x="7998660" y="3161308"/>
            <a:chExt cx="2610516" cy="1304486"/>
          </a:xfrm>
        </p:grpSpPr>
        <p:sp>
          <p:nvSpPr>
            <p:cNvPr id="88" name="矩形 87"/>
            <p:cNvSpPr/>
            <p:nvPr/>
          </p:nvSpPr>
          <p:spPr>
            <a:xfrm>
              <a:off x="8005246" y="3161308"/>
              <a:ext cx="2603929" cy="49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iVIEW</a:t>
              </a:r>
              <a:endParaRPr lang="en-US" altLang="zh-CN" sz="20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98660" y="3536154"/>
              <a:ext cx="2610516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 an input box for the user to enter a username and password</a:t>
              </a: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281545" y="4870450"/>
            <a:ext cx="3564890" cy="1863890"/>
            <a:chOff x="7258791" y="5082511"/>
            <a:chExt cx="2610516" cy="1864041"/>
          </a:xfrm>
        </p:grpSpPr>
        <p:sp>
          <p:nvSpPr>
            <p:cNvPr id="91" name="矩形 90"/>
            <p:cNvSpPr/>
            <p:nvPr/>
          </p:nvSpPr>
          <p:spPr>
            <a:xfrm>
              <a:off x="7265377" y="5082511"/>
              <a:ext cx="2603929" cy="491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Axios</a:t>
              </a:r>
              <a:endParaRPr lang="en-US" altLang="zh-CN" sz="20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258791" y="5457357"/>
              <a:ext cx="2610516" cy="1489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After the post method in Axios is established and the data is sent to the back-end, spring security authenticates the user and implements the user authorization</a:t>
              </a: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471481" y="2648815"/>
            <a:ext cx="2603929" cy="1584521"/>
            <a:chOff x="1448621" y="2860905"/>
            <a:chExt cx="2603929" cy="1584521"/>
          </a:xfrm>
        </p:grpSpPr>
        <p:sp>
          <p:nvSpPr>
            <p:cNvPr id="94" name="矩形 93"/>
            <p:cNvSpPr/>
            <p:nvPr/>
          </p:nvSpPr>
          <p:spPr>
            <a:xfrm>
              <a:off x="1448621" y="2860905"/>
              <a:ext cx="2603929" cy="49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</a:rPr>
                <a:t>vue-i18n</a:t>
              </a:r>
              <a:endParaRPr lang="zh-CN" altLang="en-US" sz="20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547590" y="3235751"/>
              <a:ext cx="2504960" cy="1209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 also use the VUE framework VUE -i18n plug-in to achieve multi - language switching.</a:t>
              </a: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853585" y="4721410"/>
            <a:ext cx="2603929" cy="1304486"/>
            <a:chOff x="1830725" y="4933500"/>
            <a:chExt cx="2603929" cy="1304486"/>
          </a:xfrm>
        </p:grpSpPr>
        <p:sp>
          <p:nvSpPr>
            <p:cNvPr id="97" name="矩形 96"/>
            <p:cNvSpPr/>
            <p:nvPr/>
          </p:nvSpPr>
          <p:spPr>
            <a:xfrm>
              <a:off x="1830725" y="4933500"/>
              <a:ext cx="2603929" cy="49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VUEx</a:t>
              </a:r>
              <a:endParaRPr lang="en-US" altLang="zh-CN" sz="20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29694" y="5308346"/>
              <a:ext cx="2504960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 the Vuex Store to implement responsive programming</a:t>
              </a: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108098330703685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908685"/>
            <a:ext cx="8992870" cy="5371465"/>
          </a:xfrm>
          <a:prstGeom prst="rect">
            <a:avLst/>
          </a:prstGeom>
        </p:spPr>
      </p:pic>
      <p:sp>
        <p:nvSpPr>
          <p:cNvPr id="145" name="文本框 144"/>
          <p:cNvSpPr txBox="1"/>
          <p:nvPr/>
        </p:nvSpPr>
        <p:spPr>
          <a:xfrm>
            <a:off x="3892405" y="186776"/>
            <a:ext cx="435680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Customer form page</a:t>
            </a:r>
            <a:endParaRPr lang="en-US" altLang="zh-CN" sz="3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745152519021341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327150"/>
            <a:ext cx="10058400" cy="4520565"/>
          </a:xfrm>
          <a:prstGeom prst="rect">
            <a:avLst/>
          </a:prstGeom>
        </p:spPr>
      </p:pic>
      <p:sp>
        <p:nvSpPr>
          <p:cNvPr id="145" name="文本框 144"/>
          <p:cNvSpPr txBox="1"/>
          <p:nvPr/>
        </p:nvSpPr>
        <p:spPr>
          <a:xfrm>
            <a:off x="3892405" y="186776"/>
            <a:ext cx="435680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Log-in page</a:t>
            </a:r>
            <a:endParaRPr lang="en-US" altLang="zh-CN" sz="3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320770" y="366823"/>
            <a:ext cx="4766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Customers'</a:t>
            </a: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5"/>
          <p:cNvSpPr/>
          <p:nvPr/>
        </p:nvSpPr>
        <p:spPr bwMode="auto">
          <a:xfrm>
            <a:off x="5344493" y="2149741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4475236" y="3825283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2217679" y="3897004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2353704" y="1776723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415691" y="4096254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517332" y="2075244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7230338" y="214974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8319767" y="373239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389805" y="324900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129384" y="47659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2357568" y="357739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3523149" y="189542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17615" y="28303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name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04085" y="3839745"/>
            <a:ext cx="203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baggage information</a:t>
            </a:r>
            <a:r>
              <a:rPr lang="zh-CN" altLang="zh-CN" sz="2400" dirty="0">
                <a:solidFill>
                  <a:schemeClr val="bg1"/>
                </a:solidFill>
              </a:rPr>
              <a:t>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99767" y="480052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Log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in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87958" y="1663497"/>
            <a:ext cx="2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Insurance type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80761" y="5125968"/>
            <a:ext cx="2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details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3068" y="2686878"/>
            <a:ext cx="2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submit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611881" y="186776"/>
            <a:ext cx="463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Backend technology stack</a:t>
            </a:r>
            <a:endParaRPr lang="zh-CN" altLang="en-US" sz="3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390397" y="1731014"/>
            <a:ext cx="1839400" cy="1272918"/>
            <a:chOff x="5456437" y="1541462"/>
            <a:chExt cx="1839400" cy="1272918"/>
          </a:xfrm>
        </p:grpSpPr>
        <p:grpSp>
          <p:nvGrpSpPr>
            <p:cNvPr id="79" name="组合 78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81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79548" y="2920626"/>
            <a:ext cx="1286247" cy="1839400"/>
            <a:chOff x="6376138" y="2731074"/>
            <a:chExt cx="1286247" cy="1839400"/>
          </a:xfrm>
        </p:grpSpPr>
        <p:grpSp>
          <p:nvGrpSpPr>
            <p:cNvPr id="84" name="组合 83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86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10619" y="4013603"/>
            <a:ext cx="1852729" cy="1272918"/>
            <a:chOff x="4776659" y="3824051"/>
            <a:chExt cx="1852729" cy="1272918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91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218150" y="2367473"/>
            <a:ext cx="1286247" cy="1839400"/>
            <a:chOff x="4376790" y="2177921"/>
            <a:chExt cx="1286247" cy="1839400"/>
          </a:xfrm>
        </p:grpSpPr>
        <p:grpSp>
          <p:nvGrpSpPr>
            <p:cNvPr id="94" name="组合 93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96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313356" y="1273026"/>
            <a:ext cx="3122565" cy="719940"/>
            <a:chOff x="7379396" y="1782296"/>
            <a:chExt cx="3122565" cy="719940"/>
          </a:xfrm>
        </p:grpSpPr>
        <p:sp>
          <p:nvSpPr>
            <p:cNvPr id="103" name="矩形 102"/>
            <p:cNvSpPr/>
            <p:nvPr/>
          </p:nvSpPr>
          <p:spPr>
            <a:xfrm>
              <a:off x="7385983" y="1782296"/>
              <a:ext cx="2603929" cy="6044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2800" dirty="0">
                  <a:solidFill>
                    <a:schemeClr val="bg1"/>
                  </a:solidFill>
                </a:rPr>
                <a:t>-quill-editor</a:t>
              </a:r>
              <a:r>
                <a:rPr lang="zh-CN" altLang="zh-CN" sz="2800" dirty="0">
                  <a:solidFill>
                    <a:schemeClr val="bg1"/>
                  </a:solidFill>
                </a:rPr>
                <a:t> 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379396" y="2157142"/>
              <a:ext cx="3122565" cy="345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11480" y="4362236"/>
            <a:ext cx="4087745" cy="1476224"/>
            <a:chOff x="461515" y="4900093"/>
            <a:chExt cx="4087745" cy="1476224"/>
          </a:xfrm>
        </p:grpSpPr>
        <p:sp>
          <p:nvSpPr>
            <p:cNvPr id="106" name="矩形 105"/>
            <p:cNvSpPr/>
            <p:nvPr/>
          </p:nvSpPr>
          <p:spPr>
            <a:xfrm>
              <a:off x="1945331" y="4900093"/>
              <a:ext cx="2603929" cy="60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800" b="1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axios</a:t>
              </a:r>
              <a:endPara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61515" y="5516082"/>
              <a:ext cx="4018225" cy="860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sent data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to the back end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stored in MySQL</a:t>
              </a:r>
              <a:r>
                <a:rPr lang="zh-CN" altLang="zh-CN" sz="2000" dirty="0">
                  <a:solidFill>
                    <a:schemeClr val="bg1"/>
                  </a:solidFill>
                </a:rPr>
                <a:t>  </a:t>
              </a:r>
              <a:endParaRPr sz="20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600376" y="3840326"/>
            <a:ext cx="4646992" cy="1417383"/>
            <a:chOff x="7652842" y="3899256"/>
            <a:chExt cx="4646992" cy="1417383"/>
          </a:xfrm>
        </p:grpSpPr>
        <p:sp>
          <p:nvSpPr>
            <p:cNvPr id="109" name="矩形 108"/>
            <p:cNvSpPr/>
            <p:nvPr/>
          </p:nvSpPr>
          <p:spPr>
            <a:xfrm>
              <a:off x="9404677" y="3899256"/>
              <a:ext cx="1835145" cy="627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err="1">
                  <a:solidFill>
                    <a:schemeClr val="bg1"/>
                  </a:solidFill>
                </a:rPr>
                <a:t>Mybatis</a:t>
              </a:r>
              <a:r>
                <a:rPr lang="zh-CN" altLang="zh-CN" sz="2800" dirty="0"/>
                <a:t> 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7652842" y="4491028"/>
              <a:ext cx="4646992" cy="82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</a:rPr>
                <a:t>a persistence framework</a:t>
              </a:r>
              <a:r>
                <a:rPr lang="zh-CN" altLang="en-US" dirty="0">
                  <a:solidFill>
                    <a:schemeClr val="bg1"/>
                  </a:solidFill>
                </a:rPr>
                <a:t> ：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</a:rPr>
                <a:t>decouple SQL statements from program code</a:t>
              </a:r>
              <a:r>
                <a:rPr lang="zh-CN" altLang="zh-CN" sz="2000" dirty="0">
                  <a:solidFill>
                    <a:schemeClr val="bg1"/>
                  </a:solidFill>
                </a:rPr>
                <a:t>  </a:t>
              </a:r>
              <a:endParaRPr sz="2000" dirty="0">
                <a:solidFill>
                  <a:schemeClr val="bg1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21646" y="1962126"/>
            <a:ext cx="3238047" cy="1332255"/>
            <a:chOff x="887686" y="2471396"/>
            <a:chExt cx="3238047" cy="1332255"/>
          </a:xfrm>
        </p:grpSpPr>
        <p:sp>
          <p:nvSpPr>
            <p:cNvPr id="112" name="矩形 111"/>
            <p:cNvSpPr/>
            <p:nvPr/>
          </p:nvSpPr>
          <p:spPr>
            <a:xfrm>
              <a:off x="1496907" y="2471396"/>
              <a:ext cx="2603929" cy="60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800" dirty="0" err="1">
                  <a:solidFill>
                    <a:schemeClr val="bg1"/>
                  </a:solidFill>
                </a:rPr>
                <a:t>redis</a:t>
              </a:r>
              <a:r>
                <a:rPr lang="zh-CN" altLang="zh-CN" dirty="0"/>
                <a:t> 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87686" y="3020231"/>
              <a:ext cx="3238047" cy="783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ea typeface="Hiragino Sans GB W3" panose="020B0300000000000000" pitchFamily="34" charset="-128"/>
                </a:rPr>
                <a:t>alleviate the pressure on servers and MySQL</a:t>
              </a:r>
              <a:r>
                <a:rPr lang="zh-CN" altLang="zh-CN" dirty="0">
                  <a:solidFill>
                    <a:schemeClr val="bg1"/>
                  </a:solidFill>
                  <a:ea typeface="Hiragino Sans GB W3" panose="020B0300000000000000" pitchFamily="34" charset="-128"/>
                </a:rPr>
                <a:t> </a:t>
              </a:r>
              <a:endParaRPr dirty="0">
                <a:solidFill>
                  <a:schemeClr val="bg1"/>
                </a:solidFill>
                <a:ea typeface="Hiragino Sans GB W3" panose="020B0300000000000000" pitchFamily="34" charset="-128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>
            <a:off x="4663689" y="218261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844262" y="45250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7028686" y="218098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4596598" y="446733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2096" y="1861458"/>
            <a:ext cx="4413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solidFill>
                  <a:schemeClr val="bg1"/>
                </a:solidFill>
                <a:cs typeface="宋体" panose="02010600030101010101" pitchFamily="2" charset="-122"/>
              </a:rPr>
              <a:t>Rich text editor : </a:t>
            </a:r>
            <a:endParaRPr lang="en-US" altLang="zh-CN" sz="2000" kern="0" dirty="0">
              <a:solidFill>
                <a:schemeClr val="bg1"/>
              </a:solidFill>
              <a:cs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chemeClr val="bg1"/>
                </a:solidFill>
              </a:rPr>
              <a:t>	submit complicate attachments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48" y="1409905"/>
            <a:ext cx="738748" cy="392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223" y="4499658"/>
            <a:ext cx="886961" cy="42354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2" b="16431"/>
          <a:stretch>
            <a:fillRect/>
          </a:stretch>
        </p:blipFill>
        <p:spPr>
          <a:xfrm>
            <a:off x="1840784" y="1979435"/>
            <a:ext cx="1097803" cy="4741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43" y="3917381"/>
            <a:ext cx="1444720" cy="4448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320770" y="366823"/>
            <a:ext cx="4766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Employees' Step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5"/>
          <p:cNvSpPr/>
          <p:nvPr/>
        </p:nvSpPr>
        <p:spPr bwMode="auto">
          <a:xfrm>
            <a:off x="5344493" y="2149741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4475236" y="3825283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2217679" y="3897004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2353704" y="1776723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415691" y="4096254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517332" y="2075244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7055713" y="214974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8319767" y="373239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389805" y="324900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129384" y="47659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2357568" y="357739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3523149" y="189542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17610" y="2830195"/>
            <a:ext cx="1866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application form data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59455" y="3145790"/>
            <a:ext cx="2384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agree/disagree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kumimoji="1" lang="en-US" sz="2400" dirty="0">
                <a:solidFill>
                  <a:schemeClr val="bg1"/>
                </a:solidFill>
              </a:rPr>
              <a:t> &amp; reason</a:t>
            </a:r>
            <a:endParaRPr kumimoji="1" lang="en-US" sz="2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99767" y="480052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Log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in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76143" y="1614602"/>
            <a:ext cx="25153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400" dirty="0">
                <a:solidFill>
                  <a:schemeClr val="bg1"/>
                </a:solidFill>
              </a:rPr>
              <a:t>table form</a:t>
            </a:r>
            <a:endParaRPr kumimoji="1" lang="en-US" sz="24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45201" y="5125968"/>
            <a:ext cx="25153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status info.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2623" y="3117408"/>
            <a:ext cx="25153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400" dirty="0">
                <a:solidFill>
                  <a:schemeClr val="bg1"/>
                </a:solidFill>
              </a:rPr>
              <a:t>SQL Database</a:t>
            </a:r>
            <a:endParaRPr kumimoji="1" 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0485" y="1316355"/>
            <a:ext cx="436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Feedback to Customers</a:t>
            </a:r>
            <a:endParaRPr kumimoji="1"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4585970" y="259080"/>
            <a:ext cx="3019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employees' UI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6" name="图片 5" descr="271528D7AC7A08C8280C7EC8361BF7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120775"/>
            <a:ext cx="8778875" cy="5085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4625</Words>
  <Application>WPS 演示</Application>
  <PresentationFormat>宽屏</PresentationFormat>
  <Paragraphs>325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</vt:lpstr>
      <vt:lpstr>Songti SC Light</vt:lpstr>
      <vt:lpstr>Hiragino Sans GB W3</vt:lpstr>
      <vt:lpstr>Calibri</vt:lpstr>
      <vt:lpstr>Arial Unicode MS</vt:lpstr>
      <vt:lpstr>Yu Gothic UI Light</vt:lpstr>
      <vt:lpstr>Calibri Light</vt:lpstr>
      <vt:lpstr>等线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第一PPT</dc:creator>
  <cp:keywords>www.1ppt.com</cp:keywords>
  <dc:description>www.1ppt.com</dc:description>
  <cp:lastModifiedBy>伴我如梦@</cp:lastModifiedBy>
  <cp:revision>41</cp:revision>
  <dcterms:created xsi:type="dcterms:W3CDTF">2019-04-07T11:09:00Z</dcterms:created>
  <dcterms:modified xsi:type="dcterms:W3CDTF">2019-04-07T16:01:22Z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