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d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4" r:id="rId2"/>
    <p:sldId id="273" r:id="rId3"/>
    <p:sldId id="275" r:id="rId4"/>
    <p:sldId id="265" r:id="rId5"/>
    <p:sldId id="261" r:id="rId6"/>
    <p:sldId id="276" r:id="rId7"/>
    <p:sldId id="266" r:id="rId8"/>
    <p:sldId id="262" r:id="rId9"/>
    <p:sldId id="269" r:id="rId10"/>
    <p:sldId id="260" r:id="rId11"/>
    <p:sldId id="270" r:id="rId12"/>
    <p:sldId id="271" r:id="rId13"/>
    <p:sldId id="267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80"/>
    <p:restoredTop sz="94694"/>
  </p:normalViewPr>
  <p:slideViewPr>
    <p:cSldViewPr snapToGrid="0">
      <p:cViewPr>
        <p:scale>
          <a:sx n="60" d="100"/>
          <a:sy n="60" d="100"/>
        </p:scale>
        <p:origin x="14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3DDEDABE2174CF4/Documents/coffeeOrders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baseline="0" dirty="0"/>
              <a:t>Quarter sales &amp; Total year sales </a:t>
            </a:r>
            <a:endParaRPr lang="en-US" sz="1800" b="1" dirty="0"/>
          </a:p>
        </c:rich>
      </c:tx>
      <c:layout>
        <c:manualLayout>
          <c:xMode val="edge"/>
          <c:yMode val="edge"/>
          <c:x val="0.226761721071840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 !'!$G$2</c:f>
              <c:strCache>
                <c:ptCount val="1"/>
                <c:pt idx="0">
                  <c:v>Comparing Year to date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77-0740-BB74-2BF1525A15C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77-0740-BB74-2BF1525A15C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E77-0740-BB74-2BF1525A15C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77-0740-BB74-2BF1525A15C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E77-0740-BB74-2BF1525A15C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E77-0740-BB74-2BF1525A15CF}"/>
                </c:ext>
              </c:extLst>
            </c:dLbl>
            <c:dLbl>
              <c:idx val="2"/>
              <c:layout>
                <c:manualLayout>
                  <c:x val="-2.1019517013473044E-2"/>
                  <c:y val="9.2946906495635813E-3"/>
                </c:manualLayout>
              </c:layout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3E77-0740-BB74-2BF1525A15CF}"/>
                </c:ext>
              </c:extLst>
            </c:dLbl>
            <c:dLbl>
              <c:idx val="3"/>
              <c:layout>
                <c:manualLayout>
                  <c:x val="-2.0268174937720786E-2"/>
                  <c:y val="6.2853836138303514E-3"/>
                </c:manualLayout>
              </c:layout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3E77-0740-BB74-2BF1525A15CF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'Chart !'!$F$3:$F$6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'Chart !'!$G$3:$G$6</c:f>
              <c:numCache>
                <c:formatCode>General</c:formatCode>
                <c:ptCount val="4"/>
                <c:pt idx="0">
                  <c:v>7305.66</c:v>
                </c:pt>
                <c:pt idx="1">
                  <c:v>7728.6299999999983</c:v>
                </c:pt>
                <c:pt idx="2">
                  <c:v>6882.0650000000005</c:v>
                </c:pt>
                <c:pt idx="3">
                  <c:v>6819.1899999999987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E77-0740-BB74-2BF1525A15CF}"/>
            </c:ext>
          </c:extLst>
        </c:ser>
        <c:ser>
          <c:idx val="1"/>
          <c:order val="1"/>
          <c:tx>
            <c:strRef>
              <c:f>'Chart !'!$H$2</c:f>
              <c:strCache>
                <c:ptCount val="1"/>
                <c:pt idx="0">
                  <c:v>Year sales 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77-0740-BB74-2BF1525A15C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E77-0740-BB74-2BF1525A15C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E77-0740-BB74-2BF1525A15C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20000"/>
                  <a:lumOff val="80000"/>
                  <a:alpha val="63000"/>
                </a:schemeClr>
              </a:solidFill>
              <a:ln w="25400">
                <a:solidFill>
                  <a:schemeClr val="tx1">
                    <a:alpha val="26000"/>
                  </a:schemeClr>
                </a:solidFill>
                <a:prstDash val="dash"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3E77-0740-BB74-2BF1525A15CF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826905252962146E-2"/>
                      <c:h val="4.60572118534122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E77-0740-BB74-2BF1525A15CF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9826905252962146E-2"/>
                      <c:h val="4.60572118534122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3E77-0740-BB74-2BF1525A15CF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none" lIns="0" tIns="19050" rIns="38100" bIns="19050" anchor="t" anchorCtr="0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51F60D6-1431-6C4E-8EB2-E41B931E6035}" type="VALUE">
                      <a:rPr lang="en-US" sz="1000" b="1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pPr>
                        <a:defRPr sz="1000" b="1">
                          <a:solidFill>
                            <a:schemeClr val="accent6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&quot;$&quot;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none" lIns="0" tIns="19050" rIns="38100" bIns="19050" anchor="t" anchorCtr="0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6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9826905252962146E-2"/>
                      <c:h val="4.605721185341228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3E77-0740-BB74-2BF1525A15CF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0061121734120454E-2"/>
                      <c:h val="4.605721185341228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3E77-0740-BB74-2BF1525A15CF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0" tIns="19050" rIns="38100" bIns="19050" anchor="t" anchorCtr="0">
                <a:no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'Chart !'!$F$3:$F$6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'Chart !'!$H$3:$H$6</c:f>
              <c:numCache>
                <c:formatCode>General</c:formatCode>
                <c:ptCount val="4"/>
                <c:pt idx="0">
                  <c:v>12187.165000000001</c:v>
                </c:pt>
                <c:pt idx="1">
                  <c:v>12117.545</c:v>
                </c:pt>
                <c:pt idx="2">
                  <c:v>13766.109999999999</c:v>
                </c:pt>
                <c:pt idx="3">
                  <c:v>7063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E77-0740-BB74-2BF1525A1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487096592"/>
        <c:axId val="487177824"/>
      </c:barChart>
      <c:catAx>
        <c:axId val="48709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7177824"/>
        <c:crosses val="autoZero"/>
        <c:auto val="1"/>
        <c:lblAlgn val="ctr"/>
        <c:lblOffset val="100"/>
        <c:noMultiLvlLbl val="0"/>
      </c:catAx>
      <c:valAx>
        <c:axId val="487177824"/>
        <c:scaling>
          <c:orientation val="minMax"/>
          <c:max val="140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096592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[coffeeOrdersData.xlsx]growth percentage!PivotTable2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Sales By Year</a:t>
            </a:r>
            <a:r>
              <a:rPr lang="en-US" sz="1400" b="1" baseline="0" dirty="0"/>
              <a:t> </a:t>
            </a:r>
            <a:endParaRPr lang="en-US" sz="1400" b="1" dirty="0"/>
          </a:p>
        </c:rich>
      </c:tx>
      <c:layout>
        <c:manualLayout>
          <c:xMode val="edge"/>
          <c:yMode val="edge"/>
          <c:x val="0.4550873090690134"/>
          <c:y val="1.6323334969339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49D43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49D43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bg1">
                <a:lumMod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49D43C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767138365607933"/>
          <c:y val="0.10357165218774002"/>
          <c:w val="0.84232861634392064"/>
          <c:h val="0.84251874383399339"/>
        </c:manualLayout>
      </c:layout>
      <c:lineChart>
        <c:grouping val="standard"/>
        <c:varyColors val="0"/>
        <c:ser>
          <c:idx val="0"/>
          <c:order val="0"/>
          <c:tx>
            <c:strRef>
              <c:f>'growth percentage'!$B$15:$B$16</c:f>
              <c:strCache>
                <c:ptCount val="1"/>
                <c:pt idx="0">
                  <c:v>Ireland</c:v>
                </c:pt>
              </c:strCache>
            </c:strRef>
          </c:tx>
          <c:spPr>
            <a:ln w="1016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'growth percentage'!$A$17:$A$19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'growth percentage'!$B$17:$B$19</c:f>
              <c:numCache>
                <c:formatCode>"$"#,##0.00</c:formatCode>
                <c:ptCount val="3"/>
                <c:pt idx="0">
                  <c:v>1781.075</c:v>
                </c:pt>
                <c:pt idx="1">
                  <c:v>1674.8649999999998</c:v>
                </c:pt>
                <c:pt idx="2">
                  <c:v>2032.4549999999992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1D-F847-B819-F16BA031838E}"/>
            </c:ext>
          </c:extLst>
        </c:ser>
        <c:ser>
          <c:idx val="1"/>
          <c:order val="1"/>
          <c:tx>
            <c:strRef>
              <c:f>'growth percentage'!$C$15:$C$16</c:f>
              <c:strCache>
                <c:ptCount val="1"/>
                <c:pt idx="0">
                  <c:v>United Kingdom</c:v>
                </c:pt>
              </c:strCache>
            </c:strRef>
          </c:tx>
          <c:spPr>
            <a:ln w="10160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'growth percentage'!$A$17:$A$19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'growth percentage'!$C$17:$C$19</c:f>
              <c:numCache>
                <c:formatCode>"$"#,##0.00</c:formatCode>
                <c:ptCount val="3"/>
                <c:pt idx="0">
                  <c:v>951.28</c:v>
                </c:pt>
                <c:pt idx="1">
                  <c:v>1074.3200000000002</c:v>
                </c:pt>
                <c:pt idx="2">
                  <c:v>643.04499999999996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1D-F847-B819-F16BA031838E}"/>
            </c:ext>
          </c:extLst>
        </c:ser>
        <c:ser>
          <c:idx val="2"/>
          <c:order val="2"/>
          <c:tx>
            <c:strRef>
              <c:f>'growth percentage'!$D$15:$D$16</c:f>
              <c:strCache>
                <c:ptCount val="1"/>
                <c:pt idx="0">
                  <c:v>United States</c:v>
                </c:pt>
              </c:strCache>
            </c:strRef>
          </c:tx>
          <c:spPr>
            <a:ln w="101600" cap="rnd">
              <a:solidFill>
                <a:srgbClr val="49D43C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'growth percentage'!$A$17:$A$19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'growth percentage'!$D$17:$D$19</c:f>
              <c:numCache>
                <c:formatCode>"$"#,##0.00</c:formatCode>
                <c:ptCount val="3"/>
                <c:pt idx="0">
                  <c:v>9454.8100000000031</c:v>
                </c:pt>
                <c:pt idx="1">
                  <c:v>9368.3599999999988</c:v>
                </c:pt>
                <c:pt idx="2">
                  <c:v>11090.609999999999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1D-F847-B819-F16BA0318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750815"/>
        <c:axId val="728679375"/>
      </c:lineChart>
      <c:catAx>
        <c:axId val="728750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679375"/>
        <c:crosses val="autoZero"/>
        <c:auto val="1"/>
        <c:lblAlgn val="ctr"/>
        <c:lblOffset val="100"/>
        <c:noMultiLvlLbl val="0"/>
      </c:catAx>
      <c:valAx>
        <c:axId val="72867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50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6327208444587216"/>
          <c:y val="0.39598501044124235"/>
          <c:w val="0.31666271682439706"/>
          <c:h val="0.204334001506741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[coffeeOrdersData.xlsx]growth percentage!PivotTable17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>
                <a:latin typeface="+mj-lt"/>
              </a:rPr>
              <a:t>Sales</a:t>
            </a:r>
            <a:r>
              <a:rPr lang="en-US" b="0" baseline="0" dirty="0">
                <a:latin typeface="+mj-lt"/>
              </a:rPr>
              <a:t> By Season </a:t>
            </a:r>
            <a:endParaRPr lang="en-US" b="0" dirty="0">
              <a:latin typeface="+mj-lt"/>
            </a:endParaRPr>
          </a:p>
        </c:rich>
      </c:tx>
      <c:layout>
        <c:manualLayout>
          <c:xMode val="edge"/>
          <c:yMode val="edge"/>
          <c:x val="0.39302344942523815"/>
          <c:y val="4.646902208504306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'growth percentage'!$V$83</c:f>
              <c:strCache>
                <c:ptCount val="1"/>
                <c:pt idx="0">
                  <c:v>Total</c:v>
                </c:pt>
              </c:strCache>
            </c:strRef>
          </c:tx>
          <c:spPr>
            <a:ln w="1016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CBB-694F-BFB7-0FC10151860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BB-694F-BFB7-0FC10151860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BB-694F-BFB7-0FC10151860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CBB-694F-BFB7-0FC101518607}"/>
                </c:ext>
              </c:extLst>
            </c:dLbl>
            <c:dLbl>
              <c:idx val="4"/>
              <c:layout>
                <c:manualLayout>
                  <c:x val="-0.21646376107161996"/>
                  <c:y val="-5.7978515935604713E-2"/>
                </c:manualLayout>
              </c:layout>
              <c:numFmt formatCode="&quot;$&quot;#,##0" sourceLinked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630296385922537"/>
                      <c:h val="7.981562608286615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CCBB-694F-BFB7-0FC10151860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BB-694F-BFB7-0FC10151860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CBB-694F-BFB7-0FC10151860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CBB-694F-BFB7-0FC101518607}"/>
                </c:ext>
              </c:extLst>
            </c:dLbl>
            <c:dLbl>
              <c:idx val="8"/>
              <c:layout>
                <c:manualLayout>
                  <c:x val="6.7351942108312246E-2"/>
                  <c:y val="6.2610553175919889E-2"/>
                </c:manualLayout>
              </c:layout>
              <c:numFmt formatCode="&quot;$&quot;#,##0" sourceLinked="0"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1936088342620289"/>
                      <c:h val="0.118237014394691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CCBB-694F-BFB7-0FC10151860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BB-694F-BFB7-0FC10151860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BB-694F-BFB7-0FC10151860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BB-694F-BFB7-0FC10151860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multiLvlStrRef>
              <c:f>'growth percentage'!$T$84:$U$95</c:f>
              <c:multiLvlStrCache>
                <c:ptCount val="12"/>
                <c:lvl>
                  <c:pt idx="0">
                    <c:v>Fall</c:v>
                  </c:pt>
                  <c:pt idx="1">
                    <c:v>Spring</c:v>
                  </c:pt>
                  <c:pt idx="2">
                    <c:v>Summer</c:v>
                  </c:pt>
                  <c:pt idx="3">
                    <c:v>Winter</c:v>
                  </c:pt>
                  <c:pt idx="4">
                    <c:v>Fall</c:v>
                  </c:pt>
                  <c:pt idx="5">
                    <c:v>Spring</c:v>
                  </c:pt>
                  <c:pt idx="6">
                    <c:v>Summer</c:v>
                  </c:pt>
                  <c:pt idx="7">
                    <c:v>Winter</c:v>
                  </c:pt>
                  <c:pt idx="8">
                    <c:v>Fall</c:v>
                  </c:pt>
                  <c:pt idx="9">
                    <c:v>Spring</c:v>
                  </c:pt>
                  <c:pt idx="10">
                    <c:v>Summer</c:v>
                  </c:pt>
                  <c:pt idx="11">
                    <c:v>Winter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  <c:pt idx="8">
                    <c:v>2021</c:v>
                  </c:pt>
                </c:lvl>
              </c:multiLvlStrCache>
            </c:multiLvlStrRef>
          </c:cat>
          <c:val>
            <c:numRef>
              <c:f>'growth percentage'!$V$84:$V$95</c:f>
              <c:numCache>
                <c:formatCode>General</c:formatCode>
                <c:ptCount val="12"/>
                <c:pt idx="0">
                  <c:v>2985.3749999999995</c:v>
                </c:pt>
                <c:pt idx="1">
                  <c:v>3100.4549999999999</c:v>
                </c:pt>
                <c:pt idx="2">
                  <c:v>3095.16</c:v>
                </c:pt>
                <c:pt idx="3">
                  <c:v>3006.1750000000006</c:v>
                </c:pt>
                <c:pt idx="4">
                  <c:v>3336.62</c:v>
                </c:pt>
                <c:pt idx="5">
                  <c:v>2615.954999999999</c:v>
                </c:pt>
                <c:pt idx="6">
                  <c:v>3047.7850000000003</c:v>
                </c:pt>
                <c:pt idx="7">
                  <c:v>3117.1850000000004</c:v>
                </c:pt>
                <c:pt idx="8">
                  <c:v>4660.1549999999997</c:v>
                </c:pt>
                <c:pt idx="9">
                  <c:v>3457.9149999999995</c:v>
                </c:pt>
                <c:pt idx="10">
                  <c:v>2703.5450000000005</c:v>
                </c:pt>
                <c:pt idx="11">
                  <c:v>2944.4949999999999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36-0D48-91F1-84CA28AF6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776352"/>
        <c:axId val="96900464"/>
      </c:lineChart>
      <c:catAx>
        <c:axId val="9677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00464"/>
        <c:crosses val="autoZero"/>
        <c:auto val="1"/>
        <c:lblAlgn val="ctr"/>
        <c:lblOffset val="100"/>
        <c:noMultiLvlLbl val="0"/>
      </c:catAx>
      <c:valAx>
        <c:axId val="9690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7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[coffeeOrdersData.xlsx]growth percentage!PivotTable28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Orders Kg Size </a:t>
            </a:r>
            <a:endParaRPr lang="en-US" dirty="0"/>
          </a:p>
        </c:rich>
      </c:tx>
      <c:layout>
        <c:manualLayout>
          <c:xMode val="edge"/>
          <c:yMode val="edge"/>
          <c:x val="0.35463576158940396"/>
          <c:y val="6.83060109289617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447763093774288"/>
          <c:y val="0.11915074309978768"/>
          <c:w val="0.79835260355050963"/>
          <c:h val="0.69012212251096405"/>
        </c:manualLayout>
      </c:layout>
      <c:lineChart>
        <c:grouping val="standard"/>
        <c:varyColors val="0"/>
        <c:ser>
          <c:idx val="0"/>
          <c:order val="0"/>
          <c:tx>
            <c:strRef>
              <c:f>'growth percentage'!$V$104:$V$105</c:f>
              <c:strCache>
                <c:ptCount val="1"/>
                <c:pt idx="0">
                  <c:v>0.2 kg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'growth percentage'!$T$106:$U$120</c:f>
              <c:multiLvlStrCache>
                <c:ptCount val="12"/>
                <c:lvl>
                  <c:pt idx="0">
                    <c:v>Fall</c:v>
                  </c:pt>
                  <c:pt idx="1">
                    <c:v>Spring</c:v>
                  </c:pt>
                  <c:pt idx="2">
                    <c:v>Summer</c:v>
                  </c:pt>
                  <c:pt idx="3">
                    <c:v>Winter</c:v>
                  </c:pt>
                  <c:pt idx="4">
                    <c:v>Fall</c:v>
                  </c:pt>
                  <c:pt idx="5">
                    <c:v>Spring</c:v>
                  </c:pt>
                  <c:pt idx="6">
                    <c:v>Summer</c:v>
                  </c:pt>
                  <c:pt idx="7">
                    <c:v>Winter</c:v>
                  </c:pt>
                  <c:pt idx="8">
                    <c:v>Fall</c:v>
                  </c:pt>
                  <c:pt idx="9">
                    <c:v>Spring</c:v>
                  </c:pt>
                  <c:pt idx="10">
                    <c:v>Summer</c:v>
                  </c:pt>
                  <c:pt idx="11">
                    <c:v>Winter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  <c:pt idx="8">
                    <c:v>2021</c:v>
                  </c:pt>
                </c:lvl>
              </c:multiLvlStrCache>
            </c:multiLvlStrRef>
          </c:cat>
          <c:val>
            <c:numRef>
              <c:f>'growth percentage'!$V$106:$V$120</c:f>
              <c:numCache>
                <c:formatCode>General</c:formatCode>
                <c:ptCount val="12"/>
                <c:pt idx="0">
                  <c:v>10</c:v>
                </c:pt>
                <c:pt idx="1">
                  <c:v>19</c:v>
                </c:pt>
                <c:pt idx="2">
                  <c:v>18</c:v>
                </c:pt>
                <c:pt idx="3">
                  <c:v>13</c:v>
                </c:pt>
                <c:pt idx="4">
                  <c:v>15</c:v>
                </c:pt>
                <c:pt idx="5">
                  <c:v>13</c:v>
                </c:pt>
                <c:pt idx="6">
                  <c:v>11</c:v>
                </c:pt>
                <c:pt idx="7">
                  <c:v>25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5-7F42-B822-A1A8A535ABF2}"/>
            </c:ext>
          </c:extLst>
        </c:ser>
        <c:ser>
          <c:idx val="1"/>
          <c:order val="1"/>
          <c:tx>
            <c:strRef>
              <c:f>'growth percentage'!$W$104:$W$105</c:f>
              <c:strCache>
                <c:ptCount val="1"/>
                <c:pt idx="0">
                  <c:v>0.5 kg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'growth percentage'!$T$106:$U$120</c:f>
              <c:multiLvlStrCache>
                <c:ptCount val="12"/>
                <c:lvl>
                  <c:pt idx="0">
                    <c:v>Fall</c:v>
                  </c:pt>
                  <c:pt idx="1">
                    <c:v>Spring</c:v>
                  </c:pt>
                  <c:pt idx="2">
                    <c:v>Summer</c:v>
                  </c:pt>
                  <c:pt idx="3">
                    <c:v>Winter</c:v>
                  </c:pt>
                  <c:pt idx="4">
                    <c:v>Fall</c:v>
                  </c:pt>
                  <c:pt idx="5">
                    <c:v>Spring</c:v>
                  </c:pt>
                  <c:pt idx="6">
                    <c:v>Summer</c:v>
                  </c:pt>
                  <c:pt idx="7">
                    <c:v>Winter</c:v>
                  </c:pt>
                  <c:pt idx="8">
                    <c:v>Fall</c:v>
                  </c:pt>
                  <c:pt idx="9">
                    <c:v>Spring</c:v>
                  </c:pt>
                  <c:pt idx="10">
                    <c:v>Summer</c:v>
                  </c:pt>
                  <c:pt idx="11">
                    <c:v>Winter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  <c:pt idx="8">
                    <c:v>2021</c:v>
                  </c:pt>
                </c:lvl>
              </c:multiLvlStrCache>
            </c:multiLvlStrRef>
          </c:cat>
          <c:val>
            <c:numRef>
              <c:f>'growth percentage'!$W$106:$W$120</c:f>
              <c:numCache>
                <c:formatCode>General</c:formatCode>
                <c:ptCount val="12"/>
                <c:pt idx="0">
                  <c:v>18</c:v>
                </c:pt>
                <c:pt idx="1">
                  <c:v>20</c:v>
                </c:pt>
                <c:pt idx="2">
                  <c:v>14</c:v>
                </c:pt>
                <c:pt idx="3">
                  <c:v>19</c:v>
                </c:pt>
                <c:pt idx="4">
                  <c:v>15</c:v>
                </c:pt>
                <c:pt idx="5">
                  <c:v>18</c:v>
                </c:pt>
                <c:pt idx="6">
                  <c:v>14</c:v>
                </c:pt>
                <c:pt idx="7">
                  <c:v>25</c:v>
                </c:pt>
                <c:pt idx="8">
                  <c:v>20</c:v>
                </c:pt>
                <c:pt idx="9">
                  <c:v>24</c:v>
                </c:pt>
                <c:pt idx="10">
                  <c:v>12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5-7F42-B822-A1A8A535ABF2}"/>
            </c:ext>
          </c:extLst>
        </c:ser>
        <c:ser>
          <c:idx val="2"/>
          <c:order val="2"/>
          <c:tx>
            <c:strRef>
              <c:f>'growth percentage'!$X$104:$X$105</c:f>
              <c:strCache>
                <c:ptCount val="1"/>
                <c:pt idx="0">
                  <c:v>1.0 kg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'growth percentage'!$T$106:$U$120</c:f>
              <c:multiLvlStrCache>
                <c:ptCount val="12"/>
                <c:lvl>
                  <c:pt idx="0">
                    <c:v>Fall</c:v>
                  </c:pt>
                  <c:pt idx="1">
                    <c:v>Spring</c:v>
                  </c:pt>
                  <c:pt idx="2">
                    <c:v>Summer</c:v>
                  </c:pt>
                  <c:pt idx="3">
                    <c:v>Winter</c:v>
                  </c:pt>
                  <c:pt idx="4">
                    <c:v>Fall</c:v>
                  </c:pt>
                  <c:pt idx="5">
                    <c:v>Spring</c:v>
                  </c:pt>
                  <c:pt idx="6">
                    <c:v>Summer</c:v>
                  </c:pt>
                  <c:pt idx="7">
                    <c:v>Winter</c:v>
                  </c:pt>
                  <c:pt idx="8">
                    <c:v>Fall</c:v>
                  </c:pt>
                  <c:pt idx="9">
                    <c:v>Spring</c:v>
                  </c:pt>
                  <c:pt idx="10">
                    <c:v>Summer</c:v>
                  </c:pt>
                  <c:pt idx="11">
                    <c:v>Winter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  <c:pt idx="8">
                    <c:v>2021</c:v>
                  </c:pt>
                </c:lvl>
              </c:multiLvlStrCache>
            </c:multiLvlStrRef>
          </c:cat>
          <c:val>
            <c:numRef>
              <c:f>'growth percentage'!$X$106:$X$120</c:f>
              <c:numCache>
                <c:formatCode>General</c:formatCode>
                <c:ptCount val="12"/>
                <c:pt idx="0">
                  <c:v>20</c:v>
                </c:pt>
                <c:pt idx="1">
                  <c:v>12</c:v>
                </c:pt>
                <c:pt idx="2">
                  <c:v>14</c:v>
                </c:pt>
                <c:pt idx="3">
                  <c:v>19</c:v>
                </c:pt>
                <c:pt idx="4">
                  <c:v>15</c:v>
                </c:pt>
                <c:pt idx="5">
                  <c:v>10</c:v>
                </c:pt>
                <c:pt idx="6">
                  <c:v>18</c:v>
                </c:pt>
                <c:pt idx="7">
                  <c:v>8</c:v>
                </c:pt>
                <c:pt idx="8">
                  <c:v>32</c:v>
                </c:pt>
                <c:pt idx="9">
                  <c:v>17</c:v>
                </c:pt>
                <c:pt idx="10">
                  <c:v>20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05-7F42-B822-A1A8A535ABF2}"/>
            </c:ext>
          </c:extLst>
        </c:ser>
        <c:ser>
          <c:idx val="3"/>
          <c:order val="3"/>
          <c:tx>
            <c:strRef>
              <c:f>'growth percentage'!$Y$104:$Y$105</c:f>
              <c:strCache>
                <c:ptCount val="1"/>
                <c:pt idx="0">
                  <c:v>2.5 kg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'growth percentage'!$T$106:$U$120</c:f>
              <c:multiLvlStrCache>
                <c:ptCount val="12"/>
                <c:lvl>
                  <c:pt idx="0">
                    <c:v>Fall</c:v>
                  </c:pt>
                  <c:pt idx="1">
                    <c:v>Spring</c:v>
                  </c:pt>
                  <c:pt idx="2">
                    <c:v>Summer</c:v>
                  </c:pt>
                  <c:pt idx="3">
                    <c:v>Winter</c:v>
                  </c:pt>
                  <c:pt idx="4">
                    <c:v>Fall</c:v>
                  </c:pt>
                  <c:pt idx="5">
                    <c:v>Spring</c:v>
                  </c:pt>
                  <c:pt idx="6">
                    <c:v>Summer</c:v>
                  </c:pt>
                  <c:pt idx="7">
                    <c:v>Winter</c:v>
                  </c:pt>
                  <c:pt idx="8">
                    <c:v>Fall</c:v>
                  </c:pt>
                  <c:pt idx="9">
                    <c:v>Spring</c:v>
                  </c:pt>
                  <c:pt idx="10">
                    <c:v>Summer</c:v>
                  </c:pt>
                  <c:pt idx="11">
                    <c:v>Winter</c:v>
                  </c:pt>
                </c:lvl>
                <c:lvl>
                  <c:pt idx="0">
                    <c:v>2019</c:v>
                  </c:pt>
                  <c:pt idx="4">
                    <c:v>2020</c:v>
                  </c:pt>
                  <c:pt idx="8">
                    <c:v>2021</c:v>
                  </c:pt>
                </c:lvl>
              </c:multiLvlStrCache>
            </c:multiLvlStrRef>
          </c:cat>
          <c:val>
            <c:numRef>
              <c:f>'growth percentage'!$Y$106:$Y$120</c:f>
              <c:numCache>
                <c:formatCode>General</c:formatCode>
                <c:ptCount val="12"/>
                <c:pt idx="0">
                  <c:v>18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21</c:v>
                </c:pt>
                <c:pt idx="5">
                  <c:v>16</c:v>
                </c:pt>
                <c:pt idx="6">
                  <c:v>20</c:v>
                </c:pt>
                <c:pt idx="7">
                  <c:v>19</c:v>
                </c:pt>
                <c:pt idx="8">
                  <c:v>21</c:v>
                </c:pt>
                <c:pt idx="9">
                  <c:v>16</c:v>
                </c:pt>
                <c:pt idx="10">
                  <c:v>13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05-7F42-B822-A1A8A535A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413855"/>
        <c:axId val="679351007"/>
      </c:lineChart>
      <c:catAx>
        <c:axId val="679413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351007"/>
        <c:crosses val="autoZero"/>
        <c:auto val="1"/>
        <c:lblAlgn val="ctr"/>
        <c:lblOffset val="100"/>
        <c:noMultiLvlLbl val="0"/>
      </c:catAx>
      <c:valAx>
        <c:axId val="67935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Number</a:t>
                </a:r>
                <a:r>
                  <a:rPr lang="en-US" sz="1400" baseline="0" dirty="0"/>
                  <a:t> Of Orders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3.3509927729826236E-2"/>
              <c:y val="0.37874829417276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13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[coffeeOrdersData.xlsx]Sheet6!PivotTable32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Order</a:t>
            </a:r>
            <a:r>
              <a:rPr lang="en-US" sz="2000" b="1" baseline="0"/>
              <a:t> By Flavor 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-3.8822079588320013E-2"/>
              <c:y val="-3.2035274116002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0"/>
              <c:y val="1.83058709234302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0"/>
              <c:y val="1.83058709234302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-3.8822079588320013E-2"/>
              <c:y val="-3.2035274116002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0"/>
              <c:y val="1.83058709234302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-3.8822079588320013E-2"/>
              <c:y val="-3.2035274116002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Sheet6!$B$9:$B$10</c:f>
              <c:strCache>
                <c:ptCount val="1"/>
                <c:pt idx="0">
                  <c:v>Ara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83058709234302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BC-494A-83E1-3FB2EC80269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BC-494A-83E1-3FB2EC802697}"/>
                </c:ext>
              </c:extLst>
            </c:dLbl>
            <c:dLbl>
              <c:idx val="2"/>
              <c:layout>
                <c:manualLayout>
                  <c:x val="-3.4761513717970881E-3"/>
                  <c:y val="-3.2035256182060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4BC-494A-83E1-3FB2EC8026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Sheet6!$A$11:$A$13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Sheet6!$B$11:$B$13</c:f>
              <c:numCache>
                <c:formatCode>General</c:formatCode>
                <c:ptCount val="3"/>
                <c:pt idx="0">
                  <c:v>59</c:v>
                </c:pt>
                <c:pt idx="1">
                  <c:v>70</c:v>
                </c:pt>
                <c:pt idx="2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BC-494A-83E1-3FB2EC802697}"/>
            </c:ext>
          </c:extLst>
        </c:ser>
        <c:ser>
          <c:idx val="1"/>
          <c:order val="1"/>
          <c:tx>
            <c:strRef>
              <c:f>Sheet6!$C$9:$C$10</c:f>
              <c:strCache>
                <c:ptCount val="1"/>
                <c:pt idx="0">
                  <c:v>Exc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Sheet6!$A$11:$A$13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Sheet6!$C$11:$C$13</c:f>
              <c:numCache>
                <c:formatCode>General</c:formatCode>
                <c:ptCount val="3"/>
                <c:pt idx="0">
                  <c:v>60</c:v>
                </c:pt>
                <c:pt idx="1">
                  <c:v>71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4BC-494A-83E1-3FB2EC802697}"/>
            </c:ext>
          </c:extLst>
        </c:ser>
        <c:ser>
          <c:idx val="2"/>
          <c:order val="2"/>
          <c:tx>
            <c:strRef>
              <c:f>Sheet6!$D$9:$D$10</c:f>
              <c:strCache>
                <c:ptCount val="1"/>
                <c:pt idx="0">
                  <c:v>Lib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Sheet6!$A$11:$A$13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Sheet6!$D$11:$D$13</c:f>
              <c:numCache>
                <c:formatCode>General</c:formatCode>
                <c:ptCount val="3"/>
                <c:pt idx="0">
                  <c:v>68</c:v>
                </c:pt>
                <c:pt idx="1">
                  <c:v>61</c:v>
                </c:pt>
                <c:pt idx="2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4BC-494A-83E1-3FB2EC802697}"/>
            </c:ext>
          </c:extLst>
        </c:ser>
        <c:ser>
          <c:idx val="3"/>
          <c:order val="3"/>
          <c:tx>
            <c:strRef>
              <c:f>Sheet6!$E$9:$E$10</c:f>
              <c:strCache>
                <c:ptCount val="1"/>
                <c:pt idx="0">
                  <c:v>Rob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Sheet6!$A$11:$A$13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Sheet6!$E$11:$E$13</c:f>
              <c:numCache>
                <c:formatCode>General</c:formatCode>
                <c:ptCount val="3"/>
                <c:pt idx="0">
                  <c:v>72</c:v>
                </c:pt>
                <c:pt idx="1">
                  <c:v>61</c:v>
                </c:pt>
                <c:pt idx="2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4BC-494A-83E1-3FB2EC8026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17874015"/>
        <c:axId val="211368351"/>
      </c:lineChart>
      <c:catAx>
        <c:axId val="71787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68351"/>
        <c:crosses val="autoZero"/>
        <c:auto val="1"/>
        <c:lblAlgn val="ctr"/>
        <c:lblOffset val="100"/>
        <c:noMultiLvlLbl val="0"/>
      </c:catAx>
      <c:valAx>
        <c:axId val="211368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Orders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7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317015640107821"/>
          <c:y val="0.35147179395899064"/>
          <c:w val="9.9212006394211363E-2"/>
          <c:h val="0.279155587978235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[coffeeOrdersData.xlsx]Loyalty Member!PivotTable29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Member</a:t>
            </a:r>
            <a:r>
              <a:rPr lang="en-US" sz="2000" baseline="0" dirty="0"/>
              <a:t> Vs Non Member Orders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'Loyalty Member'!$E$3:$E$4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'Loyalty Member'!$D$5:$D$7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'Loyalty Member'!$E$5:$E$7</c:f>
              <c:numCache>
                <c:formatCode>0.00</c:formatCode>
                <c:ptCount val="3"/>
                <c:pt idx="0">
                  <c:v>127</c:v>
                </c:pt>
                <c:pt idx="1">
                  <c:v>131</c:v>
                </c:pt>
                <c:pt idx="2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76-2D43-B9C7-56273B433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7286127"/>
        <c:axId val="450329375"/>
      </c:barChart>
      <c:lineChart>
        <c:grouping val="standard"/>
        <c:varyColors val="0"/>
        <c:ser>
          <c:idx val="1"/>
          <c:order val="1"/>
          <c:tx>
            <c:strRef>
              <c:f>'Loyalty Member'!$F$3:$F$4</c:f>
              <c:strCache>
                <c:ptCount val="1"/>
                <c:pt idx="0">
                  <c:v>Yes</c:v>
                </c:pt>
              </c:strCache>
            </c:strRef>
          </c:tx>
          <c:spPr>
            <a:ln w="1016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'Loyalty Member'!$D$5:$D$7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'Loyalty Member'!$F$5:$F$7</c:f>
              <c:numCache>
                <c:formatCode>0.00</c:formatCode>
                <c:ptCount val="3"/>
                <c:pt idx="0">
                  <c:v>132</c:v>
                </c:pt>
                <c:pt idx="1">
                  <c:v>132</c:v>
                </c:pt>
                <c:pt idx="2">
                  <c:v>133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76-2D43-B9C7-56273B4336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7286127"/>
        <c:axId val="450329375"/>
      </c:lineChart>
      <c:catAx>
        <c:axId val="59728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329375"/>
        <c:crosses val="autoZero"/>
        <c:auto val="1"/>
        <c:lblAlgn val="ctr"/>
        <c:lblOffset val="100"/>
        <c:noMultiLvlLbl val="0"/>
      </c:catAx>
      <c:valAx>
        <c:axId val="45032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Number</a:t>
                </a:r>
                <a:r>
                  <a:rPr lang="en-US" sz="2000" baseline="0" dirty="0"/>
                  <a:t> of Orders 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28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Returning</a:t>
            </a:r>
            <a:r>
              <a:rPr lang="en-US" b="1" baseline="0" dirty="0"/>
              <a:t> Customer Type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576-0847-85D3-1A99DF3E95E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6-0847-85D3-1A99DF3E95E0}"/>
              </c:ext>
            </c:extLst>
          </c:dPt>
          <c:cat>
            <c:strRef>
              <c:f>j!$U$55:$V$55</c:f>
              <c:strCache>
                <c:ptCount val="2"/>
                <c:pt idx="0">
                  <c:v>Non- Member</c:v>
                </c:pt>
                <c:pt idx="1">
                  <c:v>Member</c:v>
                </c:pt>
              </c:strCache>
            </c:strRef>
          </c:cat>
          <c:val>
            <c:numRef>
              <c:f>j!$U$56:$V$56</c:f>
              <c:numCache>
                <c:formatCode>General</c:formatCode>
                <c:ptCount val="2"/>
                <c:pt idx="0">
                  <c:v>31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C4-2D4F-A133-5D13FA7CC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5689055"/>
        <c:axId val="1416830191"/>
      </c:barChart>
      <c:catAx>
        <c:axId val="201568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830191"/>
        <c:crosses val="autoZero"/>
        <c:auto val="1"/>
        <c:lblAlgn val="ctr"/>
        <c:lblOffset val="100"/>
        <c:noMultiLvlLbl val="0"/>
      </c:catAx>
      <c:valAx>
        <c:axId val="141683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/>
                  <a:t>Number</a:t>
                </a:r>
                <a:r>
                  <a:rPr lang="en-US" sz="1600" b="1" baseline="0" dirty="0"/>
                  <a:t> of Returning Customers</a:t>
                </a:r>
                <a:endParaRPr lang="en-US" sz="1600" b="1" dirty="0"/>
              </a:p>
            </c:rich>
          </c:tx>
          <c:layout>
            <c:manualLayout>
              <c:xMode val="edge"/>
              <c:yMode val="edge"/>
              <c:x val="0"/>
              <c:y val="0.293222466044203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689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[coffeeOrdersData.xlsx]Sheet6!PivotTable31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</a:t>
            </a:r>
            <a:r>
              <a:rPr lang="en-US" baseline="0" dirty="0"/>
              <a:t> By Flavor </a:t>
            </a:r>
            <a:endParaRPr lang="en-US" dirty="0"/>
          </a:p>
        </c:rich>
      </c:tx>
      <c:layout>
        <c:manualLayout>
          <c:xMode val="edge"/>
          <c:yMode val="edge"/>
          <c:x val="0.3540698669331335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753972617400384"/>
          <c:y val="0.1728147121492577"/>
          <c:w val="0.70491827341760005"/>
          <c:h val="0.74358950139052615"/>
        </c:manualLayout>
      </c:layout>
      <c:lineChart>
        <c:grouping val="standar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Ara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Sheet6!$A$5:$A$7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Sheet6!$B$5:$B$7</c:f>
              <c:numCache>
                <c:formatCode>General</c:formatCode>
                <c:ptCount val="3"/>
                <c:pt idx="0">
                  <c:v>2926.6300000000006</c:v>
                </c:pt>
                <c:pt idx="1">
                  <c:v>3356.415</c:v>
                </c:pt>
                <c:pt idx="2">
                  <c:v>4045.63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E-494E-A0C3-877A1A607217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Exc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Sheet6!$A$5:$A$7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Sheet6!$C$5:$C$7</c:f>
              <c:numCache>
                <c:formatCode>General</c:formatCode>
                <c:ptCount val="3"/>
                <c:pt idx="0">
                  <c:v>3481.4599999999991</c:v>
                </c:pt>
                <c:pt idx="1">
                  <c:v>3663.4100000000012</c:v>
                </c:pt>
                <c:pt idx="2">
                  <c:v>3469.6399999999994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6E-494E-A0C3-877A1A607217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Lib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Sheet6!$A$5:$A$7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Sheet6!$D$5:$D$7</c:f>
              <c:numCache>
                <c:formatCode>General</c:formatCode>
                <c:ptCount val="3"/>
                <c:pt idx="0">
                  <c:v>3378.0049999999997</c:v>
                </c:pt>
                <c:pt idx="1">
                  <c:v>2604.4550000000004</c:v>
                </c:pt>
                <c:pt idx="2">
                  <c:v>3836.6950000000006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6E-494E-A0C3-877A1A607217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Rob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Sheet6!$A$5:$A$7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Sheet6!$E$5:$E$7</c:f>
              <c:numCache>
                <c:formatCode>General</c:formatCode>
                <c:ptCount val="3"/>
                <c:pt idx="0">
                  <c:v>2401.0700000000002</c:v>
                </c:pt>
                <c:pt idx="1">
                  <c:v>2493.264999999999</c:v>
                </c:pt>
                <c:pt idx="2">
                  <c:v>2414.1449999999986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6E-494E-A0C3-877A1A607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492447"/>
        <c:axId val="172138303"/>
      </c:lineChart>
      <c:catAx>
        <c:axId val="17249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138303"/>
        <c:crosses val="autoZero"/>
        <c:auto val="1"/>
        <c:lblAlgn val="ctr"/>
        <c:lblOffset val="100"/>
        <c:noMultiLvlLbl val="0"/>
      </c:catAx>
      <c:valAx>
        <c:axId val="172138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Sales</a:t>
                </a:r>
                <a:r>
                  <a:rPr lang="en-US" baseline="0" dirty="0"/>
                  <a:t>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492447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[coffeeOrdersData.xlsx]Sheet6!PivotTable32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</a:t>
            </a:r>
            <a:r>
              <a:rPr lang="en-US" baseline="0"/>
              <a:t> By Flavor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-3.8822079588320013E-2"/>
              <c:y val="-3.2035274116002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0"/>
              <c:y val="1.83058709234302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0"/>
              <c:y val="1.83058709234302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-3.8822079588320013E-2"/>
              <c:y val="-3.2035274116002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0"/>
              <c:y val="1.83058709234302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layout>
            <c:manualLayout>
              <c:x val="-3.8822079588320013E-2"/>
              <c:y val="-3.20352741160029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013674921069649"/>
          <c:y val="0.19602520121268008"/>
          <c:w val="0.70896934078892315"/>
          <c:h val="0.71561771392118456"/>
        </c:manualLayout>
      </c:layout>
      <c:lineChart>
        <c:grouping val="standard"/>
        <c:varyColors val="0"/>
        <c:ser>
          <c:idx val="0"/>
          <c:order val="0"/>
          <c:tx>
            <c:strRef>
              <c:f>Sheet6!$B$9:$B$10</c:f>
              <c:strCache>
                <c:ptCount val="1"/>
                <c:pt idx="0">
                  <c:v>Ara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Sheet6!$A$11:$A$13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Sheet6!$B$11:$B$13</c:f>
              <c:numCache>
                <c:formatCode>General</c:formatCode>
                <c:ptCount val="3"/>
                <c:pt idx="0">
                  <c:v>59</c:v>
                </c:pt>
                <c:pt idx="1">
                  <c:v>70</c:v>
                </c:pt>
                <c:pt idx="2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F2-324F-9434-2F1658AF2AC1}"/>
            </c:ext>
          </c:extLst>
        </c:ser>
        <c:ser>
          <c:idx val="1"/>
          <c:order val="1"/>
          <c:tx>
            <c:strRef>
              <c:f>Sheet6!$C$9:$C$10</c:f>
              <c:strCache>
                <c:ptCount val="1"/>
                <c:pt idx="0">
                  <c:v>Exc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Sheet6!$A$11:$A$13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Sheet6!$C$11:$C$13</c:f>
              <c:numCache>
                <c:formatCode>General</c:formatCode>
                <c:ptCount val="3"/>
                <c:pt idx="0">
                  <c:v>60</c:v>
                </c:pt>
                <c:pt idx="1">
                  <c:v>71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1F2-324F-9434-2F1658AF2AC1}"/>
            </c:ext>
          </c:extLst>
        </c:ser>
        <c:ser>
          <c:idx val="2"/>
          <c:order val="2"/>
          <c:tx>
            <c:strRef>
              <c:f>Sheet6!$D$9:$D$10</c:f>
              <c:strCache>
                <c:ptCount val="1"/>
                <c:pt idx="0">
                  <c:v>Lib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Sheet6!$A$11:$A$13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Sheet6!$D$11:$D$13</c:f>
              <c:numCache>
                <c:formatCode>General</c:formatCode>
                <c:ptCount val="3"/>
                <c:pt idx="0">
                  <c:v>68</c:v>
                </c:pt>
                <c:pt idx="1">
                  <c:v>61</c:v>
                </c:pt>
                <c:pt idx="2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1F2-324F-9434-2F1658AF2AC1}"/>
            </c:ext>
          </c:extLst>
        </c:ser>
        <c:ser>
          <c:idx val="3"/>
          <c:order val="3"/>
          <c:tx>
            <c:strRef>
              <c:f>Sheet6!$E$9:$E$10</c:f>
              <c:strCache>
                <c:ptCount val="1"/>
                <c:pt idx="0">
                  <c:v>Rob</c:v>
                </c:pt>
              </c:strCache>
            </c:strRef>
          </c:tx>
          <c:spPr>
            <a:ln w="381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Sheet6!$A$11:$A$13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Sheet6!$E$11:$E$13</c:f>
              <c:numCache>
                <c:formatCode>General</c:formatCode>
                <c:ptCount val="3"/>
                <c:pt idx="0">
                  <c:v>72</c:v>
                </c:pt>
                <c:pt idx="1">
                  <c:v>61</c:v>
                </c:pt>
                <c:pt idx="2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1F2-324F-9434-2F1658AF2AC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17874015"/>
        <c:axId val="211368351"/>
      </c:lineChart>
      <c:catAx>
        <c:axId val="71787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68351"/>
        <c:crosses val="autoZero"/>
        <c:auto val="1"/>
        <c:lblAlgn val="ctr"/>
        <c:lblOffset val="100"/>
        <c:noMultiLvlLbl val="0"/>
      </c:catAx>
      <c:valAx>
        <c:axId val="211368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Orders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874015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0.36392</cdr:x>
      <cdr:y>0.70273</cdr:y>
    </cdr:from>
    <cdr:to>
      <cdr:x>0.4198</cdr:x>
      <cdr:y>0.73836</cdr:y>
    </cdr:to>
    <cdr:sp macro="" textlink="">
      <cdr:nvSpPr>
        <cdr:cNvPr id="2" name="TextBox 4">
          <a:extLst xmlns:a="http://schemas.openxmlformats.org/drawingml/2006/main">
            <a:ext uri="{FF2B5EF4-FFF2-40B4-BE49-F238E27FC236}">
              <a16:creationId xmlns:a16="http://schemas.microsoft.com/office/drawing/2014/main" id="{52071B87-C1F4-7926-4607-879BF3CC636F}"/>
            </a:ext>
          </a:extLst>
        </cdr:cNvPr>
        <cdr:cNvSpPr txBox="1"/>
      </cdr:nvSpPr>
      <cdr:spPr>
        <a:xfrm xmlns:a="http://schemas.openxmlformats.org/drawingml/2006/main" rot="16200000">
          <a:off x="1850334" y="3596987"/>
          <a:ext cx="18473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200" dirty="0">
            <a:solidFill>
              <a:schemeClr val="bg1">
                <a:lumMod val="8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0.82742</cdr:x>
      <cdr:y>0.19231</cdr:y>
    </cdr:from>
    <cdr:to>
      <cdr:x>0.82742</cdr:x>
      <cdr:y>0.26094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F154D63-CAD1-4A42-DDF2-9F38073037CC}"/>
            </a:ext>
          </a:extLst>
        </cdr:cNvPr>
        <cdr:cNvCxnSpPr/>
      </cdr:nvCxnSpPr>
      <cdr:spPr>
        <a:xfrm xmlns:a="http://schemas.openxmlformats.org/drawingml/2006/main" flipV="1">
          <a:off x="4713352" y="1047355"/>
          <a:ext cx="0" cy="37377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0.82808</cdr:x>
      <cdr:y>0.71728</cdr:y>
    </cdr:from>
    <cdr:to>
      <cdr:x>0.82808</cdr:x>
      <cdr:y>0.775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DA74B3F3-2390-6585-6C98-A9B40D6C4338}"/>
            </a:ext>
          </a:extLst>
        </cdr:cNvPr>
        <cdr:cNvCxnSpPr/>
      </cdr:nvCxnSpPr>
      <cdr:spPr>
        <a:xfrm xmlns:a="http://schemas.openxmlformats.org/drawingml/2006/main" flipV="1">
          <a:off x="4717112" y="3906471"/>
          <a:ext cx="0" cy="3143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0.87752</cdr:x>
      <cdr:y>0.86952</cdr:y>
    </cdr:from>
    <cdr:to>
      <cdr:x>0.87752</cdr:x>
      <cdr:y>0.9208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DA74B3F3-2390-6585-6C98-A9B40D6C4338}"/>
            </a:ext>
          </a:extLst>
        </cdr:cNvPr>
        <cdr:cNvCxnSpPr/>
      </cdr:nvCxnSpPr>
      <cdr:spPr>
        <a:xfrm xmlns:a="http://schemas.openxmlformats.org/drawingml/2006/main">
          <a:off x="4998752" y="4735570"/>
          <a:ext cx="0" cy="27928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816C-4A1C-217B-1427-95B30CED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64135-CE96-2AB1-B2D8-1B600D70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6BEA-18D4-6F45-839D-273088A0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5B0B-4C17-AE2F-E991-70E822C1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11C-2752-43D7-B6C6-C0DF213C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5CBE-9F7D-FD1A-29C9-D2A2DA1B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643AE-F914-85C9-6249-2AF3BD973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6AFB-9E31-DCBC-7F98-72102984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D382B-F572-F2E5-74F3-BA579911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E589-CF3D-BAC8-20CD-6E1098DE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5258D-0A6C-52E3-DFEE-969EDFA90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7E12-D426-C610-A256-A57B3F54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587B-A581-C99C-DF9D-B17A599C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2DEA6-7B12-8565-E8E3-BCAC4939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E06E-7431-5F0C-0687-42453ED7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318F-72A9-D31D-76F2-A757FEA5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62BF-9C92-6403-85B2-4442D4C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242C-AAAA-49C3-456E-FE19A8CF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B608-94E0-C06C-3317-B6B47535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E1166-0C16-EB2A-5B0E-BF5D2EF7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FE34-0A71-A5BF-C574-91FD7B1D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CA8C9-0647-5AF1-844E-7330E07E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911E-79ED-61E2-8FAF-B39AD82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C26E-D553-77CC-B26D-BE3BD417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40E-801E-C029-2686-0947ADAB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EC4-76C1-6803-F311-1C101E92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B256-89A7-0DA3-A65A-F7F02112F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F0B8-DE35-F644-EE69-14960850A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0F041-0BF0-167C-2BBE-2FB9E7F3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E7D6-C778-D13C-EA7C-544E182F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2B181-EBE8-EB5F-91A6-16B535C2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2D6F-CA97-8EEA-F97A-F06768FA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071AD-26CF-CA03-09D0-97743630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7E950-89C8-57CD-0251-3C20C5E11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377EF-F900-FA04-BD1C-899610FB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914A0-06D7-B4FA-BD4E-0B94C6B0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F87B7-BB31-2FE8-B116-60F6901A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11623-6ADB-FBAC-284F-8318EAE2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723FF-236F-2870-8E39-A9F64F49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B85A-D0C6-0544-4FC6-1AFB24C4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448C8-703B-43A6-2B68-9FA25406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ACD3-42BD-9CDC-D50A-A1FF931E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25289-3D12-1658-9928-6F869EC7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5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53D90-7196-117B-C86A-0D845AD7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31D4-AD8A-5E83-AA35-1B19CCC9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6ADD5-68E0-D2B6-8A81-F64F3050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22A5-9F02-B7A9-8FC6-2F9098B3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F5A1-95DC-32AD-FC9D-4E4BD4D1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7CF9-65D5-0FA5-86DE-70717036A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8C346-3409-48D3-4DC5-2BD0E5E5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40B96-6248-4A66-CC1C-E887C10C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1C013-02FC-A018-07DC-C7BB6456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C77D-ACCC-7D4F-73F8-FF900163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9D6F-5746-BCF9-C342-EF28EF6AF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E2AA4-26C1-FB0D-3218-59AC8CCD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161F5-016D-63AA-C3D7-139BC623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B35BF-6087-806B-BF52-859B96E0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D52B1-DC1D-EC87-A713-CD755BA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0CDCA-AF79-29AE-B0BE-8384A19B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69192-BFFC-915C-0405-8958BAD1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A7B6-AFA7-2A9A-BF08-E390BCDBA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8D392-8203-8F4B-89D9-3DEB84B062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6BF0-8A26-5FFF-F11A-E37207B9E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0FF0-6826-A421-FB29-83104A361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55A0B-F9B1-2D43-941C-D44967284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3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eshot.com/coffee-bean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reshot.com/coffee-bean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affeine-coffee-coffee-beans-roasted-58575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15976" TargetMode="External"/><Relationship Id="rId2" Type="http://schemas.openxmlformats.org/officeDocument/2006/relationships/image" Target="../media/image3.jpg!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15976" TargetMode="External"/><Relationship Id="rId2" Type="http://schemas.openxmlformats.org/officeDocument/2006/relationships/image" Target="../media/image3.jpg!d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ffee beans">
            <a:extLst>
              <a:ext uri="{FF2B5EF4-FFF2-40B4-BE49-F238E27FC236}">
                <a16:creationId xmlns:a16="http://schemas.microsoft.com/office/drawing/2014/main" id="{1DB9E4AB-5D91-2170-38A5-F0DB167A5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012E9-F2AF-AF04-6DD7-744F52A6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Coffee CO Sales 2021: A Fresh Look with Historical Grounds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87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6FEE-B0F8-A50B-C0CF-96787336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23900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r>
              <a:rPr lang="en-US" b="1" dirty="0"/>
              <a:t>Member/</a:t>
            </a:r>
            <a:br>
              <a:rPr lang="en-US" b="1" dirty="0"/>
            </a:br>
            <a:r>
              <a:rPr lang="en-US" b="1" dirty="0"/>
              <a:t>Non Member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FE34-A194-201D-308C-CF688905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98911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significant driver of increased sales in 2021 was Non-Member purchases, which increased by over 40 customers.  Compared to the previous two years.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3FD2BA-C4E8-DECB-14B2-B3AFF8EC7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804624"/>
              </p:ext>
            </p:extLst>
          </p:nvPr>
        </p:nvGraphicFramePr>
        <p:xfrm>
          <a:off x="5297763" y="723900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094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90AA-E399-0B01-33CC-B01374D2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b="1" dirty="0"/>
              <a:t>Customer Retention By Year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1A08-F6A7-BC94-4218-3D6845BE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20574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 the past two years, few customers returned to make a purchase the following year.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D107C5-81B7-389C-C0E9-415D8C49C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8804"/>
              </p:ext>
            </p:extLst>
          </p:nvPr>
        </p:nvGraphicFramePr>
        <p:xfrm>
          <a:off x="6999310" y="1873650"/>
          <a:ext cx="3643203" cy="4055364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643203">
                  <a:extLst>
                    <a:ext uri="{9D8B030D-6E8A-4147-A177-3AD203B41FA5}">
                      <a16:colId xmlns:a16="http://schemas.microsoft.com/office/drawing/2014/main" val="3999912759"/>
                    </a:ext>
                  </a:extLst>
                </a:gridCol>
              </a:tblGrid>
              <a:tr h="1677377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 2019 </a:t>
                      </a:r>
                      <a:r>
                        <a:rPr lang="en-US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3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out of </a:t>
                      </a:r>
                      <a:r>
                        <a:rPr lang="en-US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259</a:t>
                      </a:r>
                      <a:r>
                        <a:rPr lang="en-US" sz="3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customers  returned in 2020 </a:t>
                      </a:r>
                      <a:endParaRPr lang="en-US" sz="3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22" marR="26194" marT="50292" marB="37719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420801"/>
                  </a:ext>
                </a:extLst>
              </a:tr>
              <a:tr h="1227921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 2020 </a:t>
                      </a:r>
                      <a:r>
                        <a:rPr lang="en-US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lang="en-US" sz="3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out of </a:t>
                      </a:r>
                      <a:r>
                        <a:rPr lang="en-US" sz="36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263</a:t>
                      </a:r>
                      <a:r>
                        <a:rPr lang="en-US" sz="3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customers returned in 2020</a:t>
                      </a:r>
                      <a:endParaRPr lang="en-US" sz="3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22" marR="26194" marT="50292" marB="37719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20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67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6D5F-2C8F-41EC-2F98-55088BB2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250319" cy="1481328"/>
          </a:xfrm>
        </p:spPr>
        <p:txBody>
          <a:bodyPr anchor="b">
            <a:noAutofit/>
          </a:bodyPr>
          <a:lstStyle/>
          <a:p>
            <a:r>
              <a:rPr lang="en-US" b="1" dirty="0"/>
              <a:t>Returning Customers</a:t>
            </a:r>
            <a:br>
              <a:rPr lang="en-US" b="1" dirty="0"/>
            </a:br>
            <a:r>
              <a:rPr lang="en-US" b="1" dirty="0"/>
              <a:t>By Type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EBA3-876E-05F1-27EC-826A37E7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More returning customers are non-members.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Out of all customers from 2019 to 2022, 51 have returned to make another purchase.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 those 51 returning customers who bought coffee at any time, only 21% were members.</a:t>
            </a:r>
          </a:p>
          <a:p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D22573-152E-A0F0-8CE3-70DBA7D44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5632450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1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F9D4-AE54-51CF-0D36-B70D11D7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97" y="-144578"/>
            <a:ext cx="10515600" cy="1325563"/>
          </a:xfrm>
        </p:spPr>
        <p:txBody>
          <a:bodyPr/>
          <a:lstStyle/>
          <a:p>
            <a:r>
              <a:rPr lang="en-US" b="1" dirty="0"/>
              <a:t>Other Considerable Changes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5E6-99CD-2950-0733-1BF79A43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97" y="1262333"/>
            <a:ext cx="5990303" cy="20422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highest sales driver in 2021 isn’t dependent on blend price anymore.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Sales by popularity are more impactful than sales of high-priced items.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of less is better.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3E1554-C7B8-CB10-77BB-731690704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054270"/>
              </p:ext>
            </p:extLst>
          </p:nvPr>
        </p:nvGraphicFramePr>
        <p:xfrm>
          <a:off x="651165" y="3587241"/>
          <a:ext cx="5382031" cy="2752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457E79B-6268-C4A9-2E21-5A4118EEA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755006"/>
              </p:ext>
            </p:extLst>
          </p:nvPr>
        </p:nvGraphicFramePr>
        <p:xfrm>
          <a:off x="6158806" y="3695682"/>
          <a:ext cx="5257800" cy="274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27275-0420-73A4-1235-04FBB2860386}"/>
              </a:ext>
            </a:extLst>
          </p:cNvPr>
          <p:cNvCxnSpPr>
            <a:cxnSpLocks/>
          </p:cNvCxnSpPr>
          <p:nvPr/>
        </p:nvCxnSpPr>
        <p:spPr>
          <a:xfrm flipV="1">
            <a:off x="1917606" y="4764490"/>
            <a:ext cx="211321" cy="305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132E43-9A6C-017A-D8E6-925A161005CE}"/>
              </a:ext>
            </a:extLst>
          </p:cNvPr>
          <p:cNvCxnSpPr>
            <a:cxnSpLocks/>
          </p:cNvCxnSpPr>
          <p:nvPr/>
        </p:nvCxnSpPr>
        <p:spPr>
          <a:xfrm flipV="1">
            <a:off x="7175406" y="4808635"/>
            <a:ext cx="211321" cy="305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7AE68D-5BDA-D9EF-7F90-F817CD2F9998}"/>
              </a:ext>
            </a:extLst>
          </p:cNvPr>
          <p:cNvSpPr txBox="1"/>
          <p:nvPr/>
        </p:nvSpPr>
        <p:spPr>
          <a:xfrm>
            <a:off x="7386727" y="1262333"/>
            <a:ext cx="3613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Liberica -     Highest Priced Type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Excelsa  -    2nd highest Price Type</a:t>
            </a:r>
          </a:p>
          <a:p>
            <a:r>
              <a:rPr lang="en-US" dirty="0">
                <a:solidFill>
                  <a:schemeClr val="accent2"/>
                </a:solidFill>
              </a:rPr>
              <a:t>Arabica  -    3</a:t>
            </a:r>
            <a:r>
              <a:rPr lang="en-US" baseline="30000" dirty="0">
                <a:solidFill>
                  <a:schemeClr val="accent2"/>
                </a:solidFill>
              </a:rPr>
              <a:t>rd</a:t>
            </a:r>
            <a:r>
              <a:rPr lang="en-US" dirty="0">
                <a:solidFill>
                  <a:schemeClr val="accent2"/>
                </a:solidFill>
              </a:rPr>
              <a:t> Highest priced Type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Robusta -    Cheapest  Type</a:t>
            </a:r>
          </a:p>
        </p:txBody>
      </p:sp>
    </p:spTree>
    <p:extLst>
      <p:ext uri="{BB962C8B-B14F-4D97-AF65-F5344CB8AC3E}">
        <p14:creationId xmlns:p14="http://schemas.microsoft.com/office/powerpoint/2010/main" val="323557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61AB6A-AB32-2DCD-E1BA-662A3CAC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69070F-6E83-21A8-4BFB-EABF1C133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FDF67-1B1F-2255-0C46-2B38D1650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68" r="3668"/>
          <a:stretch/>
        </p:blipFill>
        <p:spPr>
          <a:xfrm>
            <a:off x="4073326" y="10"/>
            <a:ext cx="1057978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A06B4E-2B0D-0836-BA30-C1454AA1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C361F-4BDE-8A4D-4F65-1DD2A7BB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1176668"/>
            <a:ext cx="2917992" cy="707895"/>
          </a:xfrm>
        </p:spPr>
        <p:txBody>
          <a:bodyPr anchor="b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89E58A-CFF8-9347-F0C5-5B0B4B6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F3286-6690-77E9-523B-A24337E19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82633-F6F6-07F0-6267-63D7F1B4A1C4}"/>
              </a:ext>
            </a:extLst>
          </p:cNvPr>
          <p:cNvSpPr txBox="1"/>
          <p:nvPr/>
        </p:nvSpPr>
        <p:spPr>
          <a:xfrm>
            <a:off x="272367" y="2712606"/>
            <a:ext cx="94387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Sales increased by 13% in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Future sales increases tailor flavor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Preferred sizes for customers tends to be 1.0kg  bags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Fall seasons are Peak for not only sales but new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Customers return by years is low less than 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Members have little incentive to make multiple purchases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EB9126-6C19-1C41-90DD-06E220BF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4FA2E7-61AC-6046-987C-0852A46A2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20351-1CC3-4130-6666-4044C6879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68" r="3668"/>
          <a:stretch/>
        </p:blipFill>
        <p:spPr>
          <a:xfrm>
            <a:off x="4073326" y="10"/>
            <a:ext cx="1057978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247B9-8B13-54D9-BF8D-19CB65CED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F15A2-5869-7E3E-E207-4CD667F3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4" y="1176668"/>
            <a:ext cx="4102215" cy="707895"/>
          </a:xfrm>
        </p:spPr>
        <p:txBody>
          <a:bodyPr anchor="b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Points of Focus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A30739-6090-EB06-99BD-28B0FDF41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34B95-63BB-08C9-F200-7728A792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F5DAA-4F79-D85C-B30F-9C8549DCCB7F}"/>
              </a:ext>
            </a:extLst>
          </p:cNvPr>
          <p:cNvSpPr txBox="1"/>
          <p:nvPr/>
        </p:nvSpPr>
        <p:spPr>
          <a:xfrm>
            <a:off x="158945" y="2951730"/>
            <a:ext cx="94387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Customer Retention </a:t>
            </a:r>
            <a:r>
              <a:rPr lang="en-US" dirty="0">
                <a:solidFill>
                  <a:schemeClr val="bg1"/>
                </a:solidFill>
              </a:rPr>
              <a:t>(how to get customers to come back)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Membership value consideration </a:t>
            </a:r>
            <a:r>
              <a:rPr lang="en-US" dirty="0">
                <a:solidFill>
                  <a:schemeClr val="bg1"/>
                </a:solidFill>
              </a:rPr>
              <a:t>(Benefits of having a Membership)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Recourse Planning around Popular seasons </a:t>
            </a:r>
            <a:r>
              <a:rPr lang="en-US" dirty="0">
                <a:solidFill>
                  <a:schemeClr val="bg1"/>
                </a:solidFill>
              </a:rPr>
              <a:t>(Prioritize spending or campaigning around peak seasons)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Getting Customers to spend More often rather than spending more. </a:t>
            </a:r>
            <a:r>
              <a:rPr lang="en-US" dirty="0">
                <a:solidFill>
                  <a:schemeClr val="bg1"/>
                </a:solidFill>
              </a:rPr>
              <a:t>(Focus incentivizing flavors by popularity regardless of product price)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8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coffee beans&#10;&#10;AI-generated content may be incorrect.">
            <a:extLst>
              <a:ext uri="{FF2B5EF4-FFF2-40B4-BE49-F238E27FC236}">
                <a16:creationId xmlns:a16="http://schemas.microsoft.com/office/drawing/2014/main" id="{1BE317A4-D5B0-BF86-7D55-F36DD9777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862" r="786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04CC9-DAF6-2473-A5B0-9F6D2337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Grounds of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7CBC-6B18-1E26-6827-04D12480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280198" cy="320725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Brew of 2021: Sales Metrics Snapshot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Behind the Brew: Customer Behavior Insights</a:t>
            </a:r>
          </a:p>
        </p:txBody>
      </p:sp>
    </p:spTree>
    <p:extLst>
      <p:ext uri="{BB962C8B-B14F-4D97-AF65-F5344CB8AC3E}">
        <p14:creationId xmlns:p14="http://schemas.microsoft.com/office/powerpoint/2010/main" val="7095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ECE6A-22F9-0EF2-03F1-8509EDD24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8E5D0B-5F96-0F01-C0ED-FE73009D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DACE7-146F-F6C5-4984-D54734465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573" b="235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BBE426-7654-5880-B495-AA7CCCF8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A798E-11D5-921D-04B6-1384A9EA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93" y="1327912"/>
            <a:ext cx="4686831" cy="1124712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Sales Snapshot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F6079F-0F1F-9BED-1C9C-FA718B803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BB6EC1-5AE0-8109-3AFB-BCC0F0BA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28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6219-88AD-E4FC-4B2C-CE5FD5C9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59" y="0"/>
            <a:ext cx="5181597" cy="165548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Year By Year Sales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A0F3-3F44-AA01-6E84-4D0F628C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59" y="2496929"/>
            <a:ext cx="5181598" cy="34098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In 2021, Coffee Co. sales jumped by 13% compared to 2020. and 15% compared to 2019.</a:t>
            </a:r>
          </a:p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endParaRPr lang="en-US" b="0" dirty="0">
              <a:effectLst/>
            </a:endParaRPr>
          </a:p>
          <a:p>
            <a:pPr algn="r"/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8023B3-B327-989A-C5AE-67B7F7E42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195179"/>
              </p:ext>
            </p:extLst>
          </p:nvPr>
        </p:nvGraphicFramePr>
        <p:xfrm>
          <a:off x="6095999" y="644056"/>
          <a:ext cx="5536759" cy="518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8AE479-C277-54AC-5D94-D4DE688A1540}"/>
              </a:ext>
            </a:extLst>
          </p:cNvPr>
          <p:cNvSpPr txBox="1"/>
          <p:nvPr/>
        </p:nvSpPr>
        <p:spPr>
          <a:xfrm>
            <a:off x="6095999" y="5906827"/>
            <a:ext cx="576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This chart displaces the combined sales of Quarter 1 and 2 for each year, This chart also displaces the total of year years sales to date. </a:t>
            </a:r>
          </a:p>
        </p:txBody>
      </p:sp>
    </p:spTree>
    <p:extLst>
      <p:ext uri="{BB962C8B-B14F-4D97-AF65-F5344CB8AC3E}">
        <p14:creationId xmlns:p14="http://schemas.microsoft.com/office/powerpoint/2010/main" val="132503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CFF6-F31B-90B2-C4BD-A9603B91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00" y="364582"/>
            <a:ext cx="4784796" cy="1330840"/>
          </a:xfrm>
        </p:spPr>
        <p:txBody>
          <a:bodyPr>
            <a:normAutofit/>
          </a:bodyPr>
          <a:lstStyle/>
          <a:p>
            <a:r>
              <a:rPr lang="en-US" b="1" dirty="0"/>
              <a:t>Sales By Region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A3E0-C8B2-28A4-BEE9-969C0942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00" y="2768262"/>
            <a:ext cx="5002649" cy="220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2021, sales in the United States and Ireland increased by nearly 20% each.</a:t>
            </a:r>
          </a:p>
          <a:p>
            <a:pPr marL="0" indent="0">
              <a:buNone/>
            </a:pPr>
            <a:r>
              <a:rPr lang="en-US" dirty="0"/>
              <a:t>Conversely sales in the United Kingdom declined by 40%,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38353D-C1D0-35EF-025E-818FD33FE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561723"/>
              </p:ext>
            </p:extLst>
          </p:nvPr>
        </p:nvGraphicFramePr>
        <p:xfrm>
          <a:off x="6372358" y="705904"/>
          <a:ext cx="5696430" cy="54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89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D5F06-EE8B-EA6D-60EA-9D48D304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07E347E-27FC-0317-0FFD-99845F6A5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AC9DF-365A-EF53-DF6E-8C5D5E0F2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573" b="2357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1B2022-8A96-0868-5009-27A601F1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F19F2-C8EB-BDA6-F92D-702C874C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84" y="1215122"/>
            <a:ext cx="8899068" cy="1124712"/>
          </a:xfrm>
        </p:spPr>
        <p:txBody>
          <a:bodyPr anchor="b">
            <a:no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Behavior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4DA980-19D9-C2D2-D981-7DEF8ACD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E95EE0-8087-D3D4-DAFC-EBB69E508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A60C3-3400-13EA-B7DF-41F2EE51C9CD}"/>
              </a:ext>
            </a:extLst>
          </p:cNvPr>
          <p:cNvSpPr txBox="1"/>
          <p:nvPr/>
        </p:nvSpPr>
        <p:spPr>
          <a:xfrm>
            <a:off x="277032" y="2638269"/>
            <a:ext cx="5919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What shifted in our customers’ preferences in 2021?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32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0FF7EE-E01A-3A8E-C140-E47153930A8F}"/>
              </a:ext>
            </a:extLst>
          </p:cNvPr>
          <p:cNvSpPr/>
          <p:nvPr/>
        </p:nvSpPr>
        <p:spPr>
          <a:xfrm>
            <a:off x="7143502" y="401782"/>
            <a:ext cx="514598" cy="591589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AFF5B8-CA43-65BD-3659-B198F91440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66081"/>
              </p:ext>
            </p:extLst>
          </p:nvPr>
        </p:nvGraphicFramePr>
        <p:xfrm>
          <a:off x="4691123" y="134911"/>
          <a:ext cx="6965880" cy="634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66B43BA-8ABE-5DD4-B920-E40BB382F289}"/>
              </a:ext>
            </a:extLst>
          </p:cNvPr>
          <p:cNvSpPr/>
          <p:nvPr/>
        </p:nvSpPr>
        <p:spPr>
          <a:xfrm>
            <a:off x="9010897" y="421315"/>
            <a:ext cx="514598" cy="589635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7799D-EB9E-D909-B2BA-B3FFCE2C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39" y="1007108"/>
            <a:ext cx="4959603" cy="1642969"/>
          </a:xfrm>
        </p:spPr>
        <p:txBody>
          <a:bodyPr anchor="b">
            <a:noAutofit/>
          </a:bodyPr>
          <a:lstStyle/>
          <a:p>
            <a:r>
              <a:rPr lang="en-US" b="1" dirty="0"/>
              <a:t>Spending </a:t>
            </a:r>
            <a:br>
              <a:rPr lang="en-US" b="1" dirty="0"/>
            </a:br>
            <a:r>
              <a:rPr lang="en-US" b="1" dirty="0"/>
              <a:t>Habits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C59A-CF58-DBA8-4D56-76CF63A5F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420" y="2616759"/>
            <a:ext cx="3914702" cy="1377143"/>
          </a:xfrm>
        </p:spPr>
        <p:txBody>
          <a:bodyPr anchor="t">
            <a:noAutofit/>
          </a:bodyPr>
          <a:lstStyle/>
          <a:p>
            <a:r>
              <a:rPr lang="en-US" dirty="0"/>
              <a:t>In 2020 and 2021, we saw our customers spend the most in the fall season.</a:t>
            </a:r>
          </a:p>
          <a:p>
            <a:r>
              <a:rPr lang="en-US" dirty="0"/>
              <a:t>Fall sales accumulated 42% of annual sales in 2021</a:t>
            </a:r>
          </a:p>
        </p:txBody>
      </p:sp>
    </p:spTree>
    <p:extLst>
      <p:ext uri="{BB962C8B-B14F-4D97-AF65-F5344CB8AC3E}">
        <p14:creationId xmlns:p14="http://schemas.microsoft.com/office/powerpoint/2010/main" val="86323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A657-F2E8-9CE2-BDDA-0576BAA3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b="1" dirty="0"/>
              <a:t>Coffee Bag</a:t>
            </a:r>
            <a:br>
              <a:rPr lang="en-US" b="1" dirty="0"/>
            </a:br>
            <a:r>
              <a:rPr lang="en-US" b="1" dirty="0"/>
              <a:t>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2520-4BDE-598E-2107-FE976C40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781044" cy="3570732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</a:rPr>
              <a:t>In the fall of 2021, a surge of 1.0 kg bags was sold.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 The 0.5 kg bags saw an increase in sales in the surrounding months."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A7F31-0836-926F-392C-777DC0F48DD1}"/>
              </a:ext>
            </a:extLst>
          </p:cNvPr>
          <p:cNvSpPr/>
          <p:nvPr/>
        </p:nvSpPr>
        <p:spPr>
          <a:xfrm>
            <a:off x="9249888" y="1338943"/>
            <a:ext cx="514598" cy="50480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189669-0794-8F7F-18ED-A2EEBF7A6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081978"/>
              </p:ext>
            </p:extLst>
          </p:nvPr>
        </p:nvGraphicFramePr>
        <p:xfrm>
          <a:off x="4411980" y="640080"/>
          <a:ext cx="7471547" cy="5910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980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9697-9ACD-3BB9-FEEF-35185113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0221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b="1" dirty="0"/>
              <a:t>Coffee Type</a:t>
            </a:r>
            <a:br>
              <a:rPr lang="en-US" b="1" dirty="0"/>
            </a:br>
            <a:r>
              <a:rPr lang="en-US" b="1" dirty="0"/>
              <a:t>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FA01-EE78-AE76-569E-0C559400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47" y="2316129"/>
            <a:ext cx="9635504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Between 2019 and 2021, Arabica saw a continuous increase in sales, pulling ahead as the most popular flavor.</a:t>
            </a:r>
          </a:p>
          <a:p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635F8B-6973-BA32-9C41-1098311BE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193140"/>
              </p:ext>
            </p:extLst>
          </p:nvPr>
        </p:nvGraphicFramePr>
        <p:xfrm>
          <a:off x="689547" y="3294912"/>
          <a:ext cx="10812905" cy="3252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38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4650</TotalTime>
  <Words>576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Coffee CO Sales 2021: A Fresh Look with Historical Grounds</vt:lpstr>
      <vt:lpstr>Grounds of 2021</vt:lpstr>
      <vt:lpstr>2021 Sales Snapshot</vt:lpstr>
      <vt:lpstr>Year By Year Sales Comparison </vt:lpstr>
      <vt:lpstr>Sales By Region </vt:lpstr>
      <vt:lpstr>Customer Behavior</vt:lpstr>
      <vt:lpstr>Spending  Habits </vt:lpstr>
      <vt:lpstr>Coffee Bag Preferences</vt:lpstr>
      <vt:lpstr>Coffee Type Popularity</vt:lpstr>
      <vt:lpstr>Member/ Non Member Orders</vt:lpstr>
      <vt:lpstr>Customer Retention By Year </vt:lpstr>
      <vt:lpstr>Returning Customers By Type  </vt:lpstr>
      <vt:lpstr>Other Considerable Changes </vt:lpstr>
      <vt:lpstr>Summary</vt:lpstr>
      <vt:lpstr>Points of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Tiffin Brown</dc:creator>
  <cp:lastModifiedBy>Tiffin Brown</cp:lastModifiedBy>
  <cp:revision>28</cp:revision>
  <dcterms:created xsi:type="dcterms:W3CDTF">2025-03-12T12:44:21Z</dcterms:created>
  <dcterms:modified xsi:type="dcterms:W3CDTF">2025-03-24T12:57:18Z</dcterms:modified>
</cp:coreProperties>
</file>