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78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50FE-F4D2-0917-4AAD-18B57AAAD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2DB5-A7A3-1B77-F197-2B51A3B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E6E4-0CDB-A877-05A7-2318CFFB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C104-F7E8-7375-93D6-634B3EA5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4C7E-9178-51D7-2009-F1527866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2F66-C7C9-CC0A-62CB-E905502B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B97CE-71D1-04DD-2CB4-F7B428B0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F451-6C23-ABBB-FADB-596CDA11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332E4-FE55-8CDE-05B0-2CDE0EA2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6192B-C692-554D-71CB-21341E27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93E0C-5D55-086C-0B86-94D4F385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51EF5-DA58-6D47-CB46-E6A3609C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45B4-DA04-D03B-64B5-1E893CC4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9923-675D-E677-3F54-8A56BE1F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EA52-C4D2-DBAD-EF0F-BEEB0F78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7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0562-F525-1D13-895E-1E8BABE8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4B67-1A43-92DB-BBF7-57C8FB59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2965-C9E9-138F-3BE2-35C01C3E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5170-16B7-C6AC-E508-6B5D8715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10189-7389-5A91-AE14-85B5286F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5B42-4B02-765D-A1B4-4C87D15A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898A2-8058-665A-7B79-68460112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E2FD-18F0-2F00-5B2F-62DA1F16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CE73-55DB-5392-820B-C25D1AA7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263C-0400-7C62-FF46-7FF9E554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0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D444-9EAA-A644-CAD9-AB7F23D4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F4E0-59D6-77FF-204D-D561660C4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4BF34-69E8-649B-1A56-F6287530D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61941-9D7A-B9B9-1537-23162A31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190A8-5F0E-2D40-2BE1-D55FAE66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D6CC0-1F7D-9F09-0228-266526C9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0001-2431-D2A1-607F-ACC47AD0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1F5F-C51C-9F15-6293-C75ED12B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9367-AFAB-D3A1-5719-C02E29D0F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990F1-D938-61B7-0F89-0F30F7F23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412A5-1AF8-0424-335A-2426C8064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D33C6-5FF4-A919-7205-6288DC77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03CDA-843B-2A90-16D0-B9D73675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7A435-21FF-1B4B-2A1D-64CD4C85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6E04-5ED2-A629-8C83-767E9281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E66C-BFF2-D003-703A-E262F09A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A749E-F3CD-E86F-5F08-3FBDCEAD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EEEE4-511E-A9E6-9C27-A837E0AE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6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B61F8-7680-6614-C736-8FDA9DAA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8406-F08E-CD78-A4C1-48FF81AE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22713-2D73-F298-3339-590C1A0B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9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B9E1-1EF5-0719-C870-1FAED75D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542-0714-1968-0D05-B685A204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25C13-D035-6A1F-0241-D451E4A3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86A2A-7BF6-6DF2-60E1-2DB60806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FE15E-2009-D239-0DD3-92A58B41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39B34-488B-3194-A3C4-0EFCCC5F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CA7F-6AF3-FA8D-D9C7-96DBAE01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D093F-FB49-E6D6-EA6B-D84C90453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886A9-EC1D-630C-13DC-A33C9980E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2B00-7DD2-A61D-84C2-8D774C36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B2BB-C3F0-B5AF-C0AF-A9F52C0A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471BA-98F0-EC3F-5524-FD43F4C5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77470-4B6C-604F-46A7-70A6FCDF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F3042-E6BA-8514-5151-639061E0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5FC7-039B-634A-41A6-C4106C5ED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FE13-5FFB-450E-A463-F8513AA1A82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C2672-6080-81E2-5961-C6A3621EC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7BA0-28CE-84F7-1B8C-7D701B79F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39E4-45CB-4229-BC1A-961B3593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7162-A879-CA86-FB6D-69C4AC93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PHP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20D4-066A-B049-0B47-32EDFD6CB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8637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➔ Syntax</a:t>
            </a:r>
          </a:p>
          <a:p>
            <a:pPr marL="0" indent="0">
              <a:buNone/>
            </a:pPr>
            <a:r>
              <a:rPr lang="en-US" dirty="0"/>
              <a:t>➔ Creating/Modifying with Square-Bracket Syntax</a:t>
            </a:r>
          </a:p>
          <a:p>
            <a:pPr marL="0" indent="0">
              <a:buNone/>
            </a:pPr>
            <a:r>
              <a:rPr lang="en-US" dirty="0"/>
              <a:t>➔ Array Functions</a:t>
            </a:r>
          </a:p>
          <a:p>
            <a:pPr marL="0" indent="0">
              <a:buNone/>
            </a:pPr>
            <a:r>
              <a:rPr lang="en-US" dirty="0"/>
              <a:t>➔ Pitfalls when using Arrays</a:t>
            </a:r>
          </a:p>
          <a:p>
            <a:pPr marL="0" indent="0">
              <a:buNone/>
            </a:pPr>
            <a:r>
              <a:rPr lang="en-US" dirty="0"/>
              <a:t>➔ Using a Return value as a Key</a:t>
            </a:r>
          </a:p>
          <a:p>
            <a:pPr marL="0" indent="0">
              <a:buNone/>
            </a:pPr>
            <a:r>
              <a:rPr lang="en-US" dirty="0"/>
              <a:t>➔ Converting to Array</a:t>
            </a:r>
          </a:p>
          <a:p>
            <a:pPr marL="0" indent="0">
              <a:buNone/>
            </a:pPr>
            <a:r>
              <a:rPr lang="en-US" dirty="0"/>
              <a:t>➔ Sorting an Array</a:t>
            </a:r>
          </a:p>
          <a:p>
            <a:pPr marL="0" indent="0">
              <a:buNone/>
            </a:pPr>
            <a:r>
              <a:rPr lang="en-US" dirty="0"/>
              <a:t>➔ 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87636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F7F53E-15C7-F24E-BF00-774F15DF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-223045"/>
            <a:ext cx="10515600" cy="1325563"/>
          </a:xfrm>
        </p:spPr>
        <p:txBody>
          <a:bodyPr/>
          <a:lstStyle/>
          <a:p>
            <a:r>
              <a:rPr lang="en-US" b="1" dirty="0"/>
              <a:t>Some Other function for Modification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F9A99-1BFF-5B82-0B9B-05330BD88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0"/>
            <a:ext cx="11531600" cy="5740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use </a:t>
            </a:r>
            <a:r>
              <a:rPr lang="en-US" dirty="0" err="1"/>
              <a:t>array_unshift</a:t>
            </a:r>
            <a:r>
              <a:rPr lang="en-US" dirty="0"/>
              <a:t>() function to add one or more elements to the first of the array.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It modifies the</a:t>
            </a:r>
          </a:p>
          <a:p>
            <a:r>
              <a:rPr lang="en-US" b="0" i="0" dirty="0">
                <a:effectLst/>
                <a:latin typeface="Söhne"/>
              </a:rPr>
              <a:t> original array by adding elements to the front and returns the new number of elements in the </a:t>
            </a:r>
            <a:r>
              <a:rPr lang="en-US" b="0" i="0" dirty="0" err="1">
                <a:effectLst/>
                <a:latin typeface="Söhne"/>
              </a:rPr>
              <a:t>array.For</a:t>
            </a:r>
            <a:r>
              <a:rPr lang="en-US" b="0" i="0" dirty="0">
                <a:effectLst/>
                <a:latin typeface="Söhne"/>
              </a:rPr>
              <a:t> Example:</a:t>
            </a: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$fruits = ['Banana', 'Orange', 'Mango', 'Grapes'];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dirty="0" err="1">
                <a:solidFill>
                  <a:schemeClr val="accent1"/>
                </a:solidFill>
              </a:rPr>
              <a:t>newCount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array_unshift</a:t>
            </a:r>
            <a:r>
              <a:rPr lang="en-US" dirty="0">
                <a:solidFill>
                  <a:schemeClr val="accent1"/>
                </a:solidFill>
              </a:rPr>
              <a:t>($fruits, 'Apple’, ‘Watermelon');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print_r</a:t>
            </a:r>
            <a:r>
              <a:rPr lang="en-US" dirty="0">
                <a:solidFill>
                  <a:schemeClr val="accent1"/>
                </a:solidFill>
              </a:rPr>
              <a:t>($fruits);</a:t>
            </a:r>
          </a:p>
          <a:p>
            <a:r>
              <a:rPr lang="en-US" dirty="0" err="1"/>
              <a:t>array_reverse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The </a:t>
            </a:r>
            <a:r>
              <a:rPr lang="en-US" dirty="0" err="1"/>
              <a:t>array_reverse</a:t>
            </a:r>
            <a:r>
              <a:rPr lang="en-US" dirty="0"/>
              <a:t>() is used to reverse the order of  elements in an array.it returns  a new array with the elements in reverse </a:t>
            </a:r>
            <a:r>
              <a:rPr lang="en-US" dirty="0" err="1"/>
              <a:t>order.The</a:t>
            </a:r>
            <a:r>
              <a:rPr lang="en-US" dirty="0"/>
              <a:t> original Array remains unchanged.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$fruits = ['Banana', 'Orange', 'Apple', 'Kiwi'];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reversedArray</a:t>
            </a:r>
            <a:r>
              <a:rPr lang="en-US" dirty="0"/>
              <a:t> = </a:t>
            </a:r>
            <a:r>
              <a:rPr lang="en-US" dirty="0" err="1"/>
              <a:t>array_reverse</a:t>
            </a:r>
            <a:r>
              <a:rPr lang="en-US" dirty="0"/>
              <a:t>($fruits);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print_r</a:t>
            </a:r>
            <a:r>
              <a:rPr lang="en-US" dirty="0"/>
              <a:t>($fruits);</a:t>
            </a:r>
          </a:p>
          <a:p>
            <a:pPr marL="0" indent="0">
              <a:buNone/>
            </a:pPr>
            <a:r>
              <a:rPr lang="en-US" dirty="0" err="1"/>
              <a:t>print_r</a:t>
            </a:r>
            <a:r>
              <a:rPr lang="en-US" dirty="0"/>
              <a:t>($</a:t>
            </a:r>
            <a:r>
              <a:rPr lang="en-US" dirty="0" err="1"/>
              <a:t>reversedArray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7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0DAD-2D9A-9D8B-F5F9-08771433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US" b="1" dirty="0"/>
              <a:t>                         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B250-8534-7B1B-9C94-7729CF69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962024"/>
            <a:ext cx="11531600" cy="5578475"/>
          </a:xfrm>
        </p:spPr>
        <p:txBody>
          <a:bodyPr/>
          <a:lstStyle/>
          <a:p>
            <a:r>
              <a:rPr lang="en-US" dirty="0"/>
              <a:t>We have already covered some functions for modifying an </a:t>
            </a:r>
            <a:r>
              <a:rPr lang="en-US" dirty="0" err="1"/>
              <a:t>array.For</a:t>
            </a:r>
            <a:r>
              <a:rPr lang="en-US" dirty="0"/>
              <a:t> example:</a:t>
            </a:r>
          </a:p>
          <a:p>
            <a:r>
              <a:rPr lang="en-US" dirty="0" err="1"/>
              <a:t>array_pop</a:t>
            </a:r>
            <a:r>
              <a:rPr lang="en-US" dirty="0"/>
              <a:t>(); </a:t>
            </a:r>
            <a:r>
              <a:rPr lang="en-US" dirty="0">
                <a:solidFill>
                  <a:schemeClr val="tx2"/>
                </a:solidFill>
              </a:rPr>
              <a:t>[ remove the last element from the array and also returns the                                 removed </a:t>
            </a:r>
            <a:r>
              <a:rPr lang="en-US" dirty="0" err="1">
                <a:solidFill>
                  <a:schemeClr val="tx2"/>
                </a:solidFill>
              </a:rPr>
              <a:t>element.Modifies</a:t>
            </a:r>
            <a:r>
              <a:rPr lang="en-US" dirty="0">
                <a:solidFill>
                  <a:schemeClr val="tx2"/>
                </a:solidFill>
              </a:rPr>
              <a:t> the main array];</a:t>
            </a:r>
          </a:p>
          <a:p>
            <a:r>
              <a:rPr lang="en-US" dirty="0" err="1"/>
              <a:t>array_push</a:t>
            </a:r>
            <a:r>
              <a:rPr lang="en-US" dirty="0"/>
              <a:t>(); </a:t>
            </a:r>
            <a:r>
              <a:rPr lang="en-US" dirty="0">
                <a:solidFill>
                  <a:schemeClr val="tx2"/>
                </a:solidFill>
              </a:rPr>
              <a:t>[add one or more elements to the last of the array and returns the new count of the </a:t>
            </a:r>
            <a:r>
              <a:rPr lang="en-US" dirty="0" err="1">
                <a:solidFill>
                  <a:schemeClr val="tx2"/>
                </a:solidFill>
              </a:rPr>
              <a:t>elements,Modifies</a:t>
            </a:r>
            <a:r>
              <a:rPr lang="en-US" dirty="0">
                <a:solidFill>
                  <a:schemeClr val="tx2"/>
                </a:solidFill>
              </a:rPr>
              <a:t> the main array];</a:t>
            </a:r>
          </a:p>
          <a:p>
            <a:r>
              <a:rPr lang="en-US" dirty="0" err="1"/>
              <a:t>array_shift</a:t>
            </a:r>
            <a:r>
              <a:rPr lang="en-US" dirty="0"/>
              <a:t>(); </a:t>
            </a:r>
            <a:r>
              <a:rPr lang="en-US" dirty="0">
                <a:solidFill>
                  <a:schemeClr val="tx2"/>
                </a:solidFill>
              </a:rPr>
              <a:t>[remove the first element from an array and also return that </a:t>
            </a:r>
            <a:r>
              <a:rPr lang="en-US" dirty="0" err="1">
                <a:solidFill>
                  <a:schemeClr val="tx2"/>
                </a:solidFill>
              </a:rPr>
              <a:t>element.Modifies</a:t>
            </a:r>
            <a:r>
              <a:rPr lang="en-US" dirty="0">
                <a:solidFill>
                  <a:schemeClr val="tx2"/>
                </a:solidFill>
              </a:rPr>
              <a:t> the original Array];</a:t>
            </a:r>
          </a:p>
          <a:p>
            <a:r>
              <a:rPr lang="en-US" dirty="0" err="1"/>
              <a:t>array_unshift</a:t>
            </a:r>
            <a:r>
              <a:rPr lang="en-US" dirty="0"/>
              <a:t>(); </a:t>
            </a:r>
            <a:r>
              <a:rPr lang="en-US" dirty="0">
                <a:solidFill>
                  <a:schemeClr val="tx2"/>
                </a:solidFill>
              </a:rPr>
              <a:t>[Add one or more elements at the beginning of the array and returns the new count .Modifies the original array];</a:t>
            </a:r>
          </a:p>
          <a:p>
            <a:r>
              <a:rPr lang="en-US" dirty="0" err="1"/>
              <a:t>array_splice</a:t>
            </a:r>
            <a:r>
              <a:rPr lang="en-US" dirty="0"/>
              <a:t>(); </a:t>
            </a:r>
            <a:r>
              <a:rPr lang="en-US" dirty="0">
                <a:solidFill>
                  <a:schemeClr val="tx2"/>
                </a:solidFill>
              </a:rPr>
              <a:t>[used to remove a portion of the </a:t>
            </a:r>
            <a:r>
              <a:rPr lang="en-US" dirty="0" err="1">
                <a:solidFill>
                  <a:schemeClr val="tx2"/>
                </a:solidFill>
              </a:rPr>
              <a:t>array.Returns</a:t>
            </a:r>
            <a:r>
              <a:rPr lang="en-US" dirty="0">
                <a:solidFill>
                  <a:schemeClr val="tx2"/>
                </a:solidFill>
              </a:rPr>
              <a:t> a new array with the removed </a:t>
            </a:r>
            <a:r>
              <a:rPr lang="en-US" dirty="0" err="1">
                <a:solidFill>
                  <a:schemeClr val="tx2"/>
                </a:solidFill>
              </a:rPr>
              <a:t>elements.Modifies</a:t>
            </a:r>
            <a:r>
              <a:rPr lang="en-US" dirty="0">
                <a:solidFill>
                  <a:schemeClr val="tx2"/>
                </a:solidFill>
              </a:rPr>
              <a:t> the original array ];</a:t>
            </a:r>
          </a:p>
          <a:p>
            <a:r>
              <a:rPr lang="en-US" dirty="0"/>
              <a:t>[</a:t>
            </a:r>
            <a:r>
              <a:rPr lang="en-US" dirty="0" err="1"/>
              <a:t>so,These</a:t>
            </a:r>
            <a:r>
              <a:rPr lang="en-US" dirty="0"/>
              <a:t> are the functions we have used in array modification];</a:t>
            </a:r>
          </a:p>
        </p:txBody>
      </p:sp>
    </p:spTree>
    <p:extLst>
      <p:ext uri="{BB962C8B-B14F-4D97-AF65-F5344CB8AC3E}">
        <p14:creationId xmlns:p14="http://schemas.microsoft.com/office/powerpoint/2010/main" val="313652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0795-A0EA-7B68-14D0-3E72721A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8255"/>
            <a:ext cx="10515600" cy="1325563"/>
          </a:xfrm>
        </p:spPr>
        <p:txBody>
          <a:bodyPr/>
          <a:lstStyle/>
          <a:p>
            <a:r>
              <a:rPr lang="en-US" b="1" dirty="0"/>
              <a:t>            Some others 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69FD-DCC8-421E-3EE1-6D4C0EE2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76324"/>
            <a:ext cx="11480800" cy="5451475"/>
          </a:xfrm>
        </p:spPr>
        <p:txBody>
          <a:bodyPr/>
          <a:lstStyle/>
          <a:p>
            <a:r>
              <a:rPr lang="en-US" dirty="0" err="1"/>
              <a:t>array_slice</a:t>
            </a:r>
            <a:r>
              <a:rPr lang="en-US" dirty="0"/>
              <a:t>(); </a:t>
            </a:r>
            <a:r>
              <a:rPr lang="en-US" dirty="0">
                <a:solidFill>
                  <a:schemeClr val="tx2"/>
                </a:solidFill>
              </a:rPr>
              <a:t>[Used to extract a portion of an </a:t>
            </a:r>
            <a:r>
              <a:rPr lang="en-US" dirty="0" err="1">
                <a:solidFill>
                  <a:schemeClr val="tx2"/>
                </a:solidFill>
              </a:rPr>
              <a:t>array.It</a:t>
            </a:r>
            <a:r>
              <a:rPr lang="en-US" dirty="0">
                <a:solidFill>
                  <a:schemeClr val="tx2"/>
                </a:solidFill>
              </a:rPr>
              <a:t> returns a new array with the selected </a:t>
            </a:r>
            <a:r>
              <a:rPr lang="en-US" dirty="0" err="1">
                <a:solidFill>
                  <a:schemeClr val="tx2"/>
                </a:solidFill>
              </a:rPr>
              <a:t>elements.Doesn’t</a:t>
            </a:r>
            <a:r>
              <a:rPr lang="en-US" dirty="0">
                <a:solidFill>
                  <a:schemeClr val="tx2"/>
                </a:solidFill>
              </a:rPr>
              <a:t> modify the original </a:t>
            </a:r>
            <a:r>
              <a:rPr lang="en-US" dirty="0" err="1">
                <a:solidFill>
                  <a:schemeClr val="tx2"/>
                </a:solidFill>
              </a:rPr>
              <a:t>array.The</a:t>
            </a:r>
            <a:r>
              <a:rPr lang="en-US" dirty="0">
                <a:solidFill>
                  <a:schemeClr val="tx2"/>
                </a:solidFill>
              </a:rPr>
              <a:t> original array remains unchanged];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$fruits=[‘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mango’,’orange’,’plum’,’lichi’,’watermelon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’];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newFruits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array_slice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($fruits,2,2);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Print_r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($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newFruits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); </a:t>
            </a:r>
            <a:r>
              <a:rPr lang="en-US" dirty="0"/>
              <a:t>[It will give us the output plum and lichi in the new array];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Print_r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($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fruitrs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); </a:t>
            </a:r>
            <a:r>
              <a:rPr lang="en-US" dirty="0"/>
              <a:t>[Remains Unchanged];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2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13B7-F672-56C3-E172-FAD7A83A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8255"/>
            <a:ext cx="10515600" cy="1325563"/>
          </a:xfrm>
        </p:spPr>
        <p:txBody>
          <a:bodyPr/>
          <a:lstStyle/>
          <a:p>
            <a:r>
              <a:rPr lang="en-US" dirty="0" err="1"/>
              <a:t>array_merge</a:t>
            </a:r>
            <a:r>
              <a:rPr lang="en-US" dirty="0"/>
              <a:t>(),</a:t>
            </a:r>
            <a:r>
              <a:rPr lang="en-US" dirty="0" err="1"/>
              <a:t>in_array</a:t>
            </a:r>
            <a:r>
              <a:rPr lang="en-US" dirty="0"/>
              <a:t>() </a:t>
            </a:r>
            <a:r>
              <a:rPr lang="en-US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6805-F2E1-C7DB-8EFD-32B11B846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2524"/>
            <a:ext cx="11379200" cy="5438775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The </a:t>
            </a:r>
            <a:r>
              <a:rPr lang="en-US" sz="2100" dirty="0" err="1"/>
              <a:t>array_merge</a:t>
            </a:r>
            <a:r>
              <a:rPr lang="en-US" sz="2100" dirty="0"/>
              <a:t>() function is used to merge two or more arrays into a single </a:t>
            </a:r>
            <a:r>
              <a:rPr lang="en-US" sz="2100" dirty="0" err="1"/>
              <a:t>array.It</a:t>
            </a:r>
            <a:r>
              <a:rPr lang="en-US" sz="2100" dirty="0"/>
              <a:t> doesn’t modify the original array but returns a new array with</a:t>
            </a:r>
          </a:p>
          <a:p>
            <a:pPr marL="0" indent="0">
              <a:buNone/>
            </a:pPr>
            <a:r>
              <a:rPr lang="en-US" sz="2100" dirty="0"/>
              <a:t>   the values from the input </a:t>
            </a:r>
            <a:r>
              <a:rPr lang="en-US" sz="2100" dirty="0" err="1"/>
              <a:t>arrays.For</a:t>
            </a:r>
            <a:r>
              <a:rPr lang="en-US" sz="2100" dirty="0"/>
              <a:t> Example:</a:t>
            </a:r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b="0" i="0" dirty="0">
                <a:solidFill>
                  <a:srgbClr val="DF3079"/>
                </a:solidFill>
                <a:effectLst/>
                <a:latin typeface="Söhne Mono"/>
              </a:rPr>
              <a:t>$fruits1</a:t>
            </a:r>
            <a:r>
              <a:rPr lang="en-US" sz="2100" b="0" i="0" dirty="0">
                <a:effectLst/>
                <a:latin typeface="Söhne Mono"/>
              </a:rPr>
              <a:t>=</a:t>
            </a:r>
            <a:r>
              <a:rPr lang="en-US" sz="2100" b="0" i="0" dirty="0">
                <a:solidFill>
                  <a:srgbClr val="FFFFFF"/>
                </a:solidFill>
                <a:effectLst/>
                <a:latin typeface="Söhne Mono"/>
              </a:rPr>
              <a:t> [</a:t>
            </a:r>
            <a:r>
              <a:rPr lang="en-US" sz="2100" b="0" i="0" dirty="0">
                <a:solidFill>
                  <a:schemeClr val="accent6"/>
                </a:solidFill>
                <a:effectLst/>
                <a:latin typeface="Söhne Mono"/>
              </a:rPr>
              <a:t>[</a:t>
            </a:r>
            <a:r>
              <a:rPr lang="en-US" sz="2100" b="0" i="0" dirty="0">
                <a:solidFill>
                  <a:srgbClr val="00A67D"/>
                </a:solidFill>
                <a:effectLst/>
                <a:latin typeface="Söhne Mono"/>
              </a:rPr>
              <a:t>'Apple'</a:t>
            </a:r>
            <a:r>
              <a:rPr lang="en-US" sz="21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100" b="0" i="0" dirty="0">
                <a:solidFill>
                  <a:srgbClr val="00A67D"/>
                </a:solidFill>
                <a:effectLst/>
                <a:latin typeface="Söhne Mono"/>
              </a:rPr>
              <a:t>'Banana'</a:t>
            </a:r>
            <a:r>
              <a:rPr lang="en-US" sz="21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100" b="0" i="0" dirty="0">
                <a:solidFill>
                  <a:srgbClr val="00A67D"/>
                </a:solidFill>
                <a:effectLst/>
                <a:latin typeface="Söhne Mono"/>
              </a:rPr>
              <a:t>'Orange’];</a:t>
            </a:r>
          </a:p>
          <a:p>
            <a:pPr marL="0" indent="0">
              <a:buNone/>
            </a:pPr>
            <a:r>
              <a:rPr lang="en-US" sz="2100" b="0" i="0" dirty="0">
                <a:solidFill>
                  <a:srgbClr val="DF3079"/>
                </a:solidFill>
                <a:effectLst/>
                <a:latin typeface="Söhne Mono"/>
              </a:rPr>
              <a:t> $fruits2=[‘</a:t>
            </a:r>
            <a:r>
              <a:rPr lang="en-US" sz="2100" b="0" i="0" dirty="0" err="1">
                <a:solidFill>
                  <a:srgbClr val="DF3079"/>
                </a:solidFill>
                <a:effectLst/>
                <a:latin typeface="Söhne Mono"/>
              </a:rPr>
              <a:t>lemon’,’watermelon</a:t>
            </a:r>
            <a:r>
              <a:rPr lang="en-US" sz="2100" b="0" i="0" dirty="0">
                <a:solidFill>
                  <a:srgbClr val="DF3079"/>
                </a:solidFill>
                <a:effectLst/>
                <a:latin typeface="Söhne Mono"/>
              </a:rPr>
              <a:t>’];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DF3079"/>
                </a:solidFill>
                <a:latin typeface="Söhne Mono"/>
              </a:rPr>
              <a:t>$</a:t>
            </a:r>
            <a:r>
              <a:rPr lang="en-US" sz="2100" dirty="0" err="1">
                <a:solidFill>
                  <a:srgbClr val="DF3079"/>
                </a:solidFill>
                <a:latin typeface="Söhne Mono"/>
              </a:rPr>
              <a:t>mergedArray</a:t>
            </a:r>
            <a:r>
              <a:rPr lang="en-US" sz="2100" dirty="0">
                <a:solidFill>
                  <a:srgbClr val="DF3079"/>
                </a:solidFill>
                <a:latin typeface="Söhne Mono"/>
              </a:rPr>
              <a:t>= </a:t>
            </a:r>
            <a:r>
              <a:rPr lang="en-US" sz="2100" dirty="0" err="1">
                <a:solidFill>
                  <a:srgbClr val="DF3079"/>
                </a:solidFill>
                <a:latin typeface="Söhne Mono"/>
              </a:rPr>
              <a:t>array_merge</a:t>
            </a:r>
            <a:r>
              <a:rPr lang="en-US" sz="2100" dirty="0">
                <a:solidFill>
                  <a:srgbClr val="DF3079"/>
                </a:solidFill>
                <a:latin typeface="Söhne Mono"/>
              </a:rPr>
              <a:t>($fruits1,$fruits2);</a:t>
            </a:r>
          </a:p>
          <a:p>
            <a:pPr marL="0" indent="0">
              <a:buNone/>
            </a:pPr>
            <a:r>
              <a:rPr lang="en-US" sz="2100" b="0" i="0" dirty="0">
                <a:effectLst/>
                <a:latin typeface="Söhne Mono"/>
              </a:rPr>
              <a:t>[It will return a new array with the elements of $fruits1 and $fruits2];</a:t>
            </a:r>
          </a:p>
          <a:p>
            <a:r>
              <a:rPr lang="en-US" sz="2100" b="0" i="0" dirty="0" err="1">
                <a:effectLst/>
                <a:latin typeface="Söhne Mono"/>
              </a:rPr>
              <a:t>In_array</a:t>
            </a:r>
            <a:r>
              <a:rPr lang="en-US" sz="2100" b="0" i="0" dirty="0">
                <a:effectLst/>
                <a:latin typeface="Söhne Mono"/>
              </a:rPr>
              <a:t>() function is used to check if a value exists in the </a:t>
            </a:r>
            <a:r>
              <a:rPr lang="en-US" sz="2100" b="0" i="0" dirty="0" err="1">
                <a:effectLst/>
                <a:latin typeface="Söhne Mono"/>
              </a:rPr>
              <a:t>array.It</a:t>
            </a:r>
            <a:r>
              <a:rPr lang="en-US" sz="2100" b="0" i="0" dirty="0">
                <a:effectLst/>
                <a:latin typeface="Söhne Mono"/>
              </a:rPr>
              <a:t> returns true if the value is </a:t>
            </a:r>
            <a:r>
              <a:rPr lang="en-US" sz="2100" b="0" i="0" dirty="0" err="1">
                <a:effectLst/>
                <a:latin typeface="Söhne Mono"/>
              </a:rPr>
              <a:t>found.otherwise</a:t>
            </a:r>
            <a:r>
              <a:rPr lang="en-US" sz="2100" b="0" i="0" dirty="0">
                <a:effectLst/>
                <a:latin typeface="Söhne Mono"/>
              </a:rPr>
              <a:t> it returns </a:t>
            </a:r>
            <a:r>
              <a:rPr lang="en-US" sz="2100" b="0" i="0" dirty="0" err="1">
                <a:effectLst/>
                <a:latin typeface="Söhne Mono"/>
              </a:rPr>
              <a:t>false.For</a:t>
            </a:r>
            <a:r>
              <a:rPr lang="en-US" sz="2100" b="0" i="0" dirty="0">
                <a:effectLst/>
                <a:latin typeface="Söhne Mono"/>
              </a:rPr>
              <a:t> Example: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FF3399"/>
                </a:solidFill>
                <a:effectLst/>
                <a:latin typeface="Söhne Mono"/>
              </a:rPr>
              <a:t>  </a:t>
            </a:r>
            <a:r>
              <a:rPr lang="en-US" sz="2020" b="0" i="0" dirty="0">
                <a:solidFill>
                  <a:srgbClr val="FF3399"/>
                </a:solidFill>
                <a:effectLst/>
                <a:latin typeface="Söhne Mono"/>
              </a:rPr>
              <a:t>if(</a:t>
            </a:r>
            <a:r>
              <a:rPr lang="en-US" sz="2020" b="0" i="0" dirty="0" err="1">
                <a:solidFill>
                  <a:srgbClr val="FF3399"/>
                </a:solidFill>
                <a:effectLst/>
                <a:latin typeface="Söhne Mono"/>
              </a:rPr>
              <a:t>in_array</a:t>
            </a:r>
            <a:r>
              <a:rPr lang="en-US" sz="2020" b="0" i="0" dirty="0">
                <a:solidFill>
                  <a:srgbClr val="FF3399"/>
                </a:solidFill>
                <a:effectLst/>
                <a:latin typeface="Söhne Mono"/>
              </a:rPr>
              <a:t>(‘</a:t>
            </a:r>
            <a:r>
              <a:rPr lang="en-US" sz="2020" b="0" i="0" dirty="0" err="1">
                <a:solidFill>
                  <a:srgbClr val="FF3399"/>
                </a:solidFill>
                <a:effectLst/>
                <a:latin typeface="Söhne Mono"/>
              </a:rPr>
              <a:t>apple’,$fruits</a:t>
            </a:r>
            <a:r>
              <a:rPr lang="en-US" sz="2020" b="0" i="0" dirty="0">
                <a:solidFill>
                  <a:srgbClr val="FF3399"/>
                </a:solidFill>
                <a:effectLst/>
                <a:latin typeface="Söhne Mono"/>
              </a:rPr>
              <a:t>)){</a:t>
            </a:r>
          </a:p>
          <a:p>
            <a:pPr marL="0" indent="0">
              <a:buNone/>
            </a:pPr>
            <a:r>
              <a:rPr lang="en-US" sz="2020" dirty="0">
                <a:solidFill>
                  <a:srgbClr val="FF3399"/>
                </a:solidFill>
                <a:latin typeface="Söhne Mono"/>
              </a:rPr>
              <a:t> 	echo ‘</a:t>
            </a:r>
            <a:r>
              <a:rPr lang="en-US" sz="2020" dirty="0" err="1">
                <a:solidFill>
                  <a:srgbClr val="FF3399"/>
                </a:solidFill>
                <a:latin typeface="Söhne Mono"/>
              </a:rPr>
              <a:t>yes,Apple</a:t>
            </a:r>
            <a:r>
              <a:rPr lang="en-US" sz="2020" dirty="0">
                <a:solidFill>
                  <a:srgbClr val="FF3399"/>
                </a:solidFill>
                <a:latin typeface="Söhne Mono"/>
              </a:rPr>
              <a:t> is in the array’;</a:t>
            </a:r>
            <a:endParaRPr lang="en-US" sz="2020" b="0" i="0" dirty="0">
              <a:solidFill>
                <a:srgbClr val="FF3399"/>
              </a:solidFill>
              <a:effectLst/>
              <a:latin typeface="Söhne Mono"/>
            </a:endParaRPr>
          </a:p>
          <a:p>
            <a:pPr marL="0" indent="0">
              <a:buNone/>
            </a:pPr>
            <a:r>
              <a:rPr lang="en-US" sz="2020" dirty="0">
                <a:solidFill>
                  <a:srgbClr val="FF3399"/>
                </a:solidFill>
                <a:latin typeface="Söhne Mono"/>
              </a:rPr>
              <a:t>  }else{</a:t>
            </a:r>
          </a:p>
          <a:p>
            <a:pPr marL="0" indent="0">
              <a:buNone/>
            </a:pPr>
            <a:r>
              <a:rPr lang="en-US" sz="2020" dirty="0">
                <a:solidFill>
                  <a:srgbClr val="FF3399"/>
                </a:solidFill>
                <a:latin typeface="Söhne Mono"/>
              </a:rPr>
              <a:t>          echo ‘</a:t>
            </a:r>
            <a:r>
              <a:rPr lang="en-US" sz="2020" dirty="0" err="1">
                <a:solidFill>
                  <a:srgbClr val="FF3399"/>
                </a:solidFill>
                <a:latin typeface="Söhne Mono"/>
              </a:rPr>
              <a:t>No,Apple</a:t>
            </a:r>
            <a:r>
              <a:rPr lang="en-US" sz="2020" dirty="0">
                <a:solidFill>
                  <a:srgbClr val="FF3399"/>
                </a:solidFill>
                <a:latin typeface="Söhne Mono"/>
              </a:rPr>
              <a:t> doesn’t exits in the array’;</a:t>
            </a:r>
          </a:p>
          <a:p>
            <a:pPr marL="0" indent="0">
              <a:buNone/>
            </a:pPr>
            <a:r>
              <a:rPr lang="en-US" sz="2020" dirty="0">
                <a:solidFill>
                  <a:srgbClr val="FF3399"/>
                </a:solidFill>
                <a:latin typeface="Söhne Mono"/>
              </a:rPr>
              <a:t>  }</a:t>
            </a:r>
            <a:endParaRPr lang="en-US" sz="1800" b="0" i="0" dirty="0">
              <a:solidFill>
                <a:srgbClr val="FF3399"/>
              </a:solidFill>
              <a:effectLst/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143945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D8D2-0388-5A1F-3A5F-934B71EE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US" b="1" dirty="0" err="1"/>
              <a:t>Array_search</a:t>
            </a:r>
            <a:r>
              <a:rPr lang="en-US" b="1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FBF8-AFF1-2945-500C-55E959AC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522412"/>
            <a:ext cx="11099800" cy="48021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array_search</a:t>
            </a:r>
            <a:r>
              <a:rPr lang="en-US" dirty="0"/>
              <a:t>() function is used to search a value in an </a:t>
            </a:r>
            <a:r>
              <a:rPr lang="en-US" dirty="0" err="1"/>
              <a:t>array.It</a:t>
            </a:r>
            <a:r>
              <a:rPr lang="en-US" dirty="0"/>
              <a:t> returns the index number of</a:t>
            </a:r>
          </a:p>
          <a:p>
            <a:pPr marL="0" indent="0">
              <a:buNone/>
            </a:pPr>
            <a:r>
              <a:rPr lang="en-US" dirty="0"/>
              <a:t>   the element which we searched </a:t>
            </a:r>
            <a:r>
              <a:rPr lang="en-US" dirty="0" err="1"/>
              <a:t>for.It</a:t>
            </a:r>
            <a:r>
              <a:rPr lang="en-US" dirty="0"/>
              <a:t> will return false if the value is not </a:t>
            </a:r>
            <a:r>
              <a:rPr lang="en-US" dirty="0" err="1"/>
              <a:t>found.For</a:t>
            </a:r>
            <a:r>
              <a:rPr lang="en-US" dirty="0"/>
              <a:t> Example: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$fruits = ['Apple', 'Banana', 'Orange', 'watermelon', 'Grapes'];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$key =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array_search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('watermelon', $fruits);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 ($key == true)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echo “watermelon' is found at index: $key";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echo “’watermelon' is not found in the array.";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6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290-327D-E408-0517-47D564D7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255"/>
            <a:ext cx="10198100" cy="946945"/>
          </a:xfrm>
        </p:spPr>
        <p:txBody>
          <a:bodyPr/>
          <a:lstStyle/>
          <a:p>
            <a:r>
              <a:rPr lang="en-US" b="1" dirty="0"/>
              <a:t>     </a:t>
            </a:r>
            <a:r>
              <a:rPr lang="en-US" b="1" dirty="0" err="1"/>
              <a:t>Usefull</a:t>
            </a:r>
            <a:r>
              <a:rPr lang="en-US" b="1" dirty="0"/>
              <a:t> Function For Associative Array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4B8D-CBE2-EA66-6F39-ABA0B20C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000124"/>
            <a:ext cx="11087100" cy="5502275"/>
          </a:xfrm>
        </p:spPr>
        <p:txBody>
          <a:bodyPr/>
          <a:lstStyle/>
          <a:p>
            <a:r>
              <a:rPr lang="en-US" dirty="0" err="1"/>
              <a:t>array_keys</a:t>
            </a:r>
            <a:r>
              <a:rPr lang="en-US" dirty="0"/>
              <a:t>() function returns all the keys of an Associative Array as an another </a:t>
            </a:r>
            <a:r>
              <a:rPr lang="en-US" dirty="0" err="1"/>
              <a:t>array.For</a:t>
            </a:r>
            <a:r>
              <a:rPr lang="en-US" dirty="0"/>
              <a:t> Example:</a:t>
            </a:r>
          </a:p>
          <a:p>
            <a:pPr marL="0" indent="0">
              <a:buNone/>
            </a:pPr>
            <a:r>
              <a:rPr lang="en-US" dirty="0"/>
              <a:t>$fruits = ['Apple' =&gt; 'Red', 'Banana' =&gt; 'Yellow', 'Orange' =&gt; 'Orange'];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allKeys</a:t>
            </a:r>
            <a:r>
              <a:rPr lang="en-US" dirty="0"/>
              <a:t> = </a:t>
            </a:r>
            <a:r>
              <a:rPr lang="en-US" dirty="0" err="1"/>
              <a:t>array_keys</a:t>
            </a:r>
            <a:r>
              <a:rPr lang="en-US" dirty="0"/>
              <a:t>($fruits);</a:t>
            </a:r>
          </a:p>
          <a:p>
            <a:pPr marL="0" indent="0">
              <a:buNone/>
            </a:pPr>
            <a:r>
              <a:rPr lang="en-US" dirty="0" err="1"/>
              <a:t>print_r</a:t>
            </a:r>
            <a:r>
              <a:rPr lang="en-US" dirty="0"/>
              <a:t>($</a:t>
            </a:r>
            <a:r>
              <a:rPr lang="en-US" dirty="0" err="1"/>
              <a:t>allKeys</a:t>
            </a:r>
            <a:r>
              <a:rPr lang="en-US" dirty="0"/>
              <a:t>); [we will get all the keys from the array];</a:t>
            </a:r>
          </a:p>
          <a:p>
            <a:r>
              <a:rPr lang="en-US" dirty="0" err="1"/>
              <a:t>array_values</a:t>
            </a:r>
            <a:r>
              <a:rPr lang="en-US" dirty="0"/>
              <a:t>() function is used to retrieve all the values from an associative array.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It returns an array containing all the values in the input array.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allValues</a:t>
            </a:r>
            <a:r>
              <a:rPr lang="en-US" dirty="0"/>
              <a:t> = </a:t>
            </a:r>
            <a:r>
              <a:rPr lang="en-US" dirty="0" err="1"/>
              <a:t>array_values</a:t>
            </a:r>
            <a:r>
              <a:rPr lang="en-US" dirty="0"/>
              <a:t>($fruits);</a:t>
            </a:r>
          </a:p>
          <a:p>
            <a:pPr marL="0" indent="0">
              <a:buNone/>
            </a:pPr>
            <a:r>
              <a:rPr lang="en-US" dirty="0" err="1"/>
              <a:t>print_r</a:t>
            </a:r>
            <a:r>
              <a:rPr lang="en-US" dirty="0"/>
              <a:t>($</a:t>
            </a:r>
            <a:r>
              <a:rPr lang="en-US" dirty="0" err="1"/>
              <a:t>allValues</a:t>
            </a:r>
            <a:r>
              <a:rPr lang="en-US" dirty="0"/>
              <a:t>); [we will get all the values from the array];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7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FD92-908D-DAB8-74FF-F985795A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125"/>
            <a:ext cx="9525000" cy="2063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Key_exists</a:t>
            </a:r>
            <a:r>
              <a:rPr lang="en-US" dirty="0"/>
              <a:t>()/</a:t>
            </a:r>
            <a:r>
              <a:rPr lang="en-US" dirty="0" err="1"/>
              <a:t>array_key_exists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2A6F-B851-8020-907F-909B32E7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81100"/>
            <a:ext cx="10909300" cy="49958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Key_exists</a:t>
            </a:r>
            <a:r>
              <a:rPr lang="en-US" dirty="0"/>
              <a:t>() function </a:t>
            </a:r>
            <a:r>
              <a:rPr lang="en-US" b="0" i="0" dirty="0">
                <a:effectLst/>
                <a:latin typeface="Söhne"/>
              </a:rPr>
              <a:t>is used to check if a specified key exists in an array.</a:t>
            </a:r>
          </a:p>
          <a:p>
            <a:pPr marL="0" indent="0">
              <a:buNone/>
            </a:pPr>
            <a:r>
              <a:rPr lang="en-US" dirty="0"/>
              <a:t> It returns true if the key is </a:t>
            </a:r>
            <a:r>
              <a:rPr lang="en-US" dirty="0" err="1"/>
              <a:t>found,otherwise</a:t>
            </a:r>
            <a:r>
              <a:rPr lang="en-US" dirty="0"/>
              <a:t> </a:t>
            </a:r>
            <a:r>
              <a:rPr lang="en-US" dirty="0" err="1"/>
              <a:t>false.For</a:t>
            </a:r>
            <a:r>
              <a:rPr lang="en-US" dirty="0"/>
              <a:t>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$fruits = ['Apple' =&gt; 'Red', 'Banana' =&gt; 'Yellow', 'Orange' =&gt; 'Orange'];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if 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key_exists</a:t>
            </a:r>
            <a:r>
              <a:rPr lang="en-US" b="0" dirty="0">
                <a:effectLst/>
                <a:latin typeface="Consolas" panose="020B0609020204030204" pitchFamily="49" charset="0"/>
              </a:rPr>
              <a:t>('Banana', $fruits)) 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echo "'Banana' key exists in the array.";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echo "'Banana' key does not exist in the array.";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C6B2-878C-C7A2-9738-86AF4459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 b="1" dirty="0" err="1"/>
              <a:t>Array_intersect</a:t>
            </a:r>
            <a:r>
              <a:rPr lang="en-US" b="1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39C3-BDD9-8BEE-F69D-2906F518C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52500"/>
            <a:ext cx="11480800" cy="563880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You have multiple lists of fruits, and you want to find out which fruits are common to all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lists.array_intersect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() helps us to find the common element from the multiple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arrays.For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Example: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$fruits1 = ['Apple', 'Banana', 'Orange', ‘watermelon', 'Grapes'];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$fruits2 = ['Banana', ‘watermelon', 'Pineapple'];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$fruits3 = ['Banana', 'Orange', 'Grapes'];</a:t>
            </a:r>
          </a:p>
          <a:p>
            <a:pPr marL="0" indent="0">
              <a:buNone/>
            </a:pPr>
            <a:br>
              <a:rPr 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commonFruits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array_intersect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($fruits1, $fruits2, $fruits3);</a:t>
            </a:r>
          </a:p>
          <a:p>
            <a:r>
              <a:rPr lang="en-US" dirty="0" err="1"/>
              <a:t>Print_r</a:t>
            </a:r>
            <a:r>
              <a:rPr lang="en-US" dirty="0"/>
              <a:t>($</a:t>
            </a:r>
            <a:r>
              <a:rPr lang="en-US" dirty="0" err="1"/>
              <a:t>commonFruits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[Output will be banana as banana is present in all the arrays];</a:t>
            </a:r>
          </a:p>
        </p:txBody>
      </p:sp>
    </p:spTree>
    <p:extLst>
      <p:ext uri="{BB962C8B-B14F-4D97-AF65-F5344CB8AC3E}">
        <p14:creationId xmlns:p14="http://schemas.microsoft.com/office/powerpoint/2010/main" val="335610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41BA-6CCC-C09B-A069-209047B6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00" y="-257175"/>
            <a:ext cx="10515600" cy="1325563"/>
          </a:xfrm>
        </p:spPr>
        <p:txBody>
          <a:bodyPr/>
          <a:lstStyle/>
          <a:p>
            <a:r>
              <a:rPr lang="en-US" b="1" dirty="0" err="1"/>
              <a:t>array_diff</a:t>
            </a:r>
            <a:r>
              <a:rPr lang="en-US" b="1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B01D-56E4-A2C6-5142-AF59C889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068388"/>
            <a:ext cx="11379200" cy="5484812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You have multiple lists of fruits, and you want to find out which fruits are unique to one specific list and not found in the others.</a:t>
            </a:r>
          </a:p>
          <a:p>
            <a:r>
              <a:rPr lang="en-US" dirty="0" err="1"/>
              <a:t>array_diff</a:t>
            </a:r>
            <a:r>
              <a:rPr lang="en-US" dirty="0"/>
              <a:t>()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helps you find the difference between arrays. It gives you the elements that exist in the first array but are not present in any of the other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arrays.For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Example: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$array1 = ['Apple', 'Banana', 'Orange', 'watermelon', 'Grapes'];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$array2 = ['Banana', 'watermelon', 'Pineapple'];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$array3 = ['Banana', 'Orange', 'Grapes'];</a:t>
            </a:r>
          </a:p>
          <a:p>
            <a:pPr marL="0" indent="0">
              <a:buNone/>
            </a:pPr>
            <a:b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$unique = </a:t>
            </a:r>
            <a:r>
              <a:rPr lang="en-US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array_diff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($array1, $array2, $array3);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['Apple' is the fruit that exists only in the first list and not in the other lists];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7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1FD8-0FFF-292D-E5BB-85FED4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168275"/>
            <a:ext cx="10515600" cy="1325563"/>
          </a:xfrm>
        </p:spPr>
        <p:txBody>
          <a:bodyPr/>
          <a:lstStyle/>
          <a:p>
            <a:r>
              <a:rPr lang="en-US" b="1" dirty="0" err="1"/>
              <a:t>Array_walk</a:t>
            </a:r>
            <a:r>
              <a:rPr lang="en-US" b="1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2A5D-912F-329C-E9F5-277AF797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53330"/>
            <a:ext cx="11074400" cy="5299869"/>
          </a:xfrm>
        </p:spPr>
        <p:txBody>
          <a:bodyPr>
            <a:normAutofit/>
          </a:bodyPr>
          <a:lstStyle/>
          <a:p>
            <a:r>
              <a:rPr lang="en-US" dirty="0"/>
              <a:t>We want to perform a specific task in all the elements of an array.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array_walk</a:t>
            </a:r>
            <a:r>
              <a:rPr lang="en-US" dirty="0"/>
              <a:t>() allows us to iterate over all the elements using a callback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function.For</a:t>
            </a:r>
            <a:r>
              <a:rPr lang="en-US" dirty="0"/>
              <a:t> example: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$numbers = [1, 2, 3, 4, 5, 6];</a:t>
            </a:r>
            <a:b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square($n){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("Square of %d is %d &lt;</a:t>
            </a:r>
            <a:r>
              <a:rPr lang="en-US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&gt;", $n, $n * $n);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array_walk</a:t>
            </a: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($numbers, 'square');</a:t>
            </a:r>
          </a:p>
          <a:p>
            <a:pPr marL="0" indent="0">
              <a:buNone/>
            </a:pPr>
            <a:r>
              <a:rPr lang="en-US" dirty="0"/>
              <a:t>[This function will work with all the elements of the </a:t>
            </a:r>
            <a:r>
              <a:rPr lang="en-US" dirty="0" err="1"/>
              <a:t>array..But</a:t>
            </a:r>
            <a:r>
              <a:rPr lang="en-US" dirty="0"/>
              <a:t> it will not modify the original array ];</a:t>
            </a:r>
          </a:p>
        </p:txBody>
      </p:sp>
    </p:spTree>
    <p:extLst>
      <p:ext uri="{BB962C8B-B14F-4D97-AF65-F5344CB8AC3E}">
        <p14:creationId xmlns:p14="http://schemas.microsoft.com/office/powerpoint/2010/main" val="77977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028CF6-6F89-43D5-811F-F0B6E368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      SYNTAX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133B61-ACFE-68DA-8A59-F88FD5AB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can create arrays using two primary syntaxes: array() and [] (square bracket syntax).</a:t>
            </a:r>
          </a:p>
          <a:p>
            <a:r>
              <a:rPr lang="en-US" b="1" i="0" dirty="0">
                <a:effectLst/>
                <a:latin typeface="Söhne"/>
              </a:rPr>
              <a:t>array() Syntax: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$numbers = array(1, 2, 3, 4, 5);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$fruits = array("apple", "orange", "banana");</a:t>
            </a:r>
          </a:p>
          <a:p>
            <a:r>
              <a:rPr lang="en-US" b="1" i="0" dirty="0">
                <a:effectLst/>
                <a:latin typeface="Söhne"/>
              </a:rPr>
              <a:t>Square Bracket [] Syntax: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$numbers = [1, 2, 3, 4, 5];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$fruits = ["apple", "orange", "banana"];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36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B7B7-63AC-4260-6F1C-0F3E2E2C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0"/>
            <a:ext cx="9956800" cy="1041400"/>
          </a:xfrm>
        </p:spPr>
        <p:txBody>
          <a:bodyPr/>
          <a:lstStyle/>
          <a:p>
            <a:r>
              <a:rPr lang="en-US" b="1" dirty="0"/>
              <a:t>               </a:t>
            </a:r>
            <a:r>
              <a:rPr lang="en-US" b="1" dirty="0" err="1"/>
              <a:t>array_map</a:t>
            </a:r>
            <a:r>
              <a:rPr lang="en-US" b="1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2C72-68B4-57AC-9ECB-80E8CD16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921544"/>
            <a:ext cx="11430000" cy="55046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have an array, and we want to perform a specific operation on each element of the array and get a new array with the results.</a:t>
            </a:r>
          </a:p>
          <a:p>
            <a:r>
              <a:rPr lang="en-US" dirty="0" err="1"/>
              <a:t>array_map</a:t>
            </a:r>
            <a:r>
              <a:rPr lang="en-US" dirty="0"/>
              <a:t>()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allows us to apply a (callback function) to each element of an array and get a new array containing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results.For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Example:</a:t>
            </a:r>
          </a:p>
          <a:p>
            <a:pPr marL="0" indent="0">
              <a:buNone/>
            </a:pPr>
            <a:r>
              <a:rPr lang="en-US" dirty="0"/>
              <a:t>$numbers = [1, 2, 3, 4, 5];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FF006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FF0066"/>
                </a:solidFill>
                <a:effectLst/>
                <a:latin typeface="Consolas" panose="020B0609020204030204" pitchFamily="49" charset="0"/>
              </a:rPr>
              <a:t> square($n)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66"/>
                </a:solidFill>
                <a:effectLst/>
                <a:latin typeface="Consolas" panose="020B0609020204030204" pitchFamily="49" charset="0"/>
              </a:rPr>
              <a:t>    return $n * $n;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6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FF0066"/>
                </a:solidFill>
                <a:effectLst/>
                <a:latin typeface="Consolas" panose="020B0609020204030204" pitchFamily="49" charset="0"/>
              </a:rPr>
              <a:t>squaredNum</a:t>
            </a:r>
            <a:r>
              <a:rPr lang="en-US" b="0" dirty="0">
                <a:solidFill>
                  <a:srgbClr val="FF00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FF0066"/>
                </a:solidFill>
                <a:effectLst/>
                <a:latin typeface="Consolas" panose="020B0609020204030204" pitchFamily="49" charset="0"/>
              </a:rPr>
              <a:t>array_map</a:t>
            </a:r>
            <a:r>
              <a:rPr lang="en-US" b="0" dirty="0">
                <a:solidFill>
                  <a:srgbClr val="FF0066"/>
                </a:solidFill>
                <a:effectLst/>
                <a:latin typeface="Consolas" panose="020B0609020204030204" pitchFamily="49" charset="0"/>
              </a:rPr>
              <a:t>('square', $numbers);</a:t>
            </a:r>
          </a:p>
          <a:p>
            <a:pPr marL="0" indent="0">
              <a:buNone/>
            </a:pPr>
            <a:r>
              <a:rPr lang="en-US" dirty="0" err="1"/>
              <a:t>Print_r</a:t>
            </a:r>
            <a:r>
              <a:rPr lang="en-US" dirty="0"/>
              <a:t>($</a:t>
            </a:r>
            <a:r>
              <a:rPr lang="en-US" dirty="0" err="1"/>
              <a:t>squareNum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[we will get a new array with the squared numbers.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It's like applying a function to each item in a list and getting a modified list as a result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dirty="0"/>
              <a:t>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16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C06A-2510-98D6-A4C2-92374E91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00" y="365125"/>
            <a:ext cx="9804400" cy="4984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</a:t>
            </a:r>
            <a:r>
              <a:rPr lang="en-US" b="1" dirty="0" err="1"/>
              <a:t>Array_filter</a:t>
            </a:r>
            <a:r>
              <a:rPr lang="en-US" b="1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2191-4F6C-21E3-64BF-04583D3A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25525"/>
            <a:ext cx="11290300" cy="546735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Array_filter</a:t>
            </a:r>
            <a:r>
              <a:rPr lang="en-US" dirty="0"/>
              <a:t>() </a:t>
            </a:r>
            <a:r>
              <a:rPr lang="en-US" b="0" i="0" dirty="0">
                <a:effectLst/>
                <a:latin typeface="Söhne"/>
              </a:rPr>
              <a:t>is used to filter the elements of an array using a callback </a:t>
            </a:r>
            <a:r>
              <a:rPr lang="en-US" b="0" i="0" dirty="0" err="1">
                <a:effectLst/>
                <a:latin typeface="Söhne"/>
              </a:rPr>
              <a:t>function.It</a:t>
            </a: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creates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new array containing only the elements for which the </a:t>
            </a:r>
          </a:p>
          <a:p>
            <a:pPr marL="0" indent="0">
              <a:buNone/>
            </a:pPr>
            <a:r>
              <a:rPr lang="en-US" dirty="0"/>
              <a:t>   callback() function returns </a:t>
            </a:r>
            <a:r>
              <a:rPr lang="en-US" dirty="0" err="1"/>
              <a:t>true.For</a:t>
            </a:r>
            <a:r>
              <a:rPr lang="en-US" dirty="0"/>
              <a:t> Example: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Suppose you have an array of numbers, and you want to keep only the even numbers.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$number = [1, 2, 3, 4, 5, 6, 7, 8, 9];</a:t>
            </a:r>
          </a:p>
          <a:p>
            <a:pPr marL="0" indent="0">
              <a:buNone/>
            </a:pPr>
            <a:r>
              <a:rPr lang="en-US" b="0" i="1" dirty="0"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filterEven</a:t>
            </a:r>
            <a:r>
              <a:rPr lang="en-US" b="0" dirty="0">
                <a:effectLst/>
                <a:latin typeface="Consolas" panose="020B0609020204030204" pitchFamily="49" charset="0"/>
              </a:rPr>
              <a:t>($number) 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return ($number % 2 == 0);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evenNumbers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array_filter</a:t>
            </a:r>
            <a:r>
              <a:rPr lang="en-US" b="0" dirty="0">
                <a:effectLst/>
                <a:latin typeface="Consolas" panose="020B0609020204030204" pitchFamily="49" charset="0"/>
              </a:rPr>
              <a:t>($number, '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filterEven</a:t>
            </a:r>
            <a:r>
              <a:rPr lang="en-US" b="0" dirty="0">
                <a:effectLst/>
                <a:latin typeface="Consolas" panose="020B06090202040302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effectLst/>
                <a:latin typeface="Consolas" panose="020B0609020204030204" pitchFamily="49" charset="0"/>
              </a:rPr>
              <a:t>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evenNumbers</a:t>
            </a:r>
            <a:r>
              <a:rPr lang="en-US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[It will create a new array with the elements which returns true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 in the callback function ];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0398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FC25-BE75-D5A8-6B21-C3ABF6D6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01600"/>
            <a:ext cx="10007600" cy="850900"/>
          </a:xfrm>
        </p:spPr>
        <p:txBody>
          <a:bodyPr/>
          <a:lstStyle/>
          <a:p>
            <a:r>
              <a:rPr lang="en-US" b="1" dirty="0"/>
              <a:t>     Another example of </a:t>
            </a:r>
            <a:r>
              <a:rPr lang="en-US" b="1" dirty="0" err="1"/>
              <a:t>array_filter</a:t>
            </a:r>
            <a:r>
              <a:rPr lang="en-US" b="1" dirty="0"/>
              <a:t>().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0829-1641-FE11-CB2D-E7695F7E5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152524"/>
            <a:ext cx="10756900" cy="5324475"/>
          </a:xfrm>
        </p:spPr>
        <p:txBody>
          <a:bodyPr/>
          <a:lstStyle/>
          <a:p>
            <a:r>
              <a:rPr lang="en-US" dirty="0"/>
              <a:t>$names=[‘</a:t>
            </a:r>
            <a:r>
              <a:rPr lang="en-US" dirty="0" err="1"/>
              <a:t>sayma</a:t>
            </a:r>
            <a:r>
              <a:rPr lang="en-US" dirty="0"/>
              <a:t>’,’</a:t>
            </a:r>
            <a:r>
              <a:rPr lang="en-US" dirty="0" err="1"/>
              <a:t>salma</a:t>
            </a:r>
            <a:r>
              <a:rPr lang="en-US" dirty="0"/>
              <a:t>’,’</a:t>
            </a:r>
            <a:r>
              <a:rPr lang="en-US" dirty="0" err="1"/>
              <a:t>emon</a:t>
            </a:r>
            <a:r>
              <a:rPr lang="en-US" dirty="0"/>
              <a:t>’,’</a:t>
            </a:r>
            <a:r>
              <a:rPr lang="en-US" dirty="0" err="1"/>
              <a:t>erhum</a:t>
            </a:r>
            <a:r>
              <a:rPr lang="en-US" dirty="0"/>
              <a:t>’,’kalam’,’</a:t>
            </a:r>
            <a:r>
              <a:rPr lang="en-US" dirty="0" err="1"/>
              <a:t>shanta</a:t>
            </a:r>
            <a:r>
              <a:rPr lang="en-US" dirty="0"/>
              <a:t>’];</a:t>
            </a:r>
          </a:p>
          <a:p>
            <a:pPr marL="0" indent="0">
              <a:buNone/>
            </a:pPr>
            <a:r>
              <a:rPr lang="en-US" dirty="0"/>
              <a:t> we want to get all the names start with ‘</a:t>
            </a:r>
            <a:r>
              <a:rPr lang="en-US" dirty="0" err="1"/>
              <a:t>s’.we</a:t>
            </a:r>
            <a:r>
              <a:rPr lang="en-US" dirty="0"/>
              <a:t> can make a callback function like: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function $</a:t>
            </a:r>
            <a:r>
              <a:rPr lang="en-US" dirty="0" err="1">
                <a:solidFill>
                  <a:srgbClr val="0070C0"/>
                </a:solidFill>
              </a:rPr>
              <a:t>filterByS</a:t>
            </a:r>
            <a:r>
              <a:rPr lang="en-US" dirty="0">
                <a:solidFill>
                  <a:srgbClr val="0070C0"/>
                </a:solidFill>
              </a:rPr>
              <a:t>($name){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return $names[0]==“s”;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$newname=</a:t>
            </a:r>
            <a:r>
              <a:rPr lang="en-US" dirty="0" err="1">
                <a:solidFill>
                  <a:srgbClr val="0070C0"/>
                </a:solidFill>
              </a:rPr>
              <a:t>array_filter</a:t>
            </a:r>
            <a:r>
              <a:rPr lang="en-US" dirty="0">
                <a:solidFill>
                  <a:srgbClr val="0070C0"/>
                </a:solidFill>
              </a:rPr>
              <a:t>($name,’</a:t>
            </a:r>
            <a:r>
              <a:rPr lang="en-US" dirty="0" err="1">
                <a:solidFill>
                  <a:srgbClr val="0070C0"/>
                </a:solidFill>
              </a:rPr>
              <a:t>filterByS</a:t>
            </a:r>
            <a:r>
              <a:rPr lang="en-US" dirty="0">
                <a:solidFill>
                  <a:srgbClr val="0070C0"/>
                </a:solidFill>
              </a:rPr>
              <a:t>’);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Print_r</a:t>
            </a:r>
            <a:r>
              <a:rPr lang="en-US" dirty="0">
                <a:solidFill>
                  <a:srgbClr val="0070C0"/>
                </a:solidFill>
              </a:rPr>
              <a:t>($</a:t>
            </a:r>
            <a:r>
              <a:rPr lang="en-US" dirty="0" err="1">
                <a:solidFill>
                  <a:srgbClr val="0070C0"/>
                </a:solidFill>
              </a:rPr>
              <a:t>newName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[we will get a array containing all the names start with “s”];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2BE8-0296-00CE-FDD9-D88F5B23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49226"/>
            <a:ext cx="9702800" cy="569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Array_reduce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F3FE-5935-A071-EE61-93A0029F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571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array)_reduce()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function is used to reduce an array to a single value by iteratively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applying a callback function to the elements of the array.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Suppose you have an array of numbers, and you want to find their sum.</a:t>
            </a:r>
          </a:p>
          <a:p>
            <a:pPr marL="0" indent="0">
              <a:buNone/>
            </a:pPr>
            <a:r>
              <a:rPr lang="en-US" dirty="0"/>
              <a:t>$numbers = [1, 2, 3, 4, 5];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sum($carry, $item) {</a:t>
            </a:r>
          </a:p>
          <a:p>
            <a:pPr marL="0" indent="0">
              <a:buNone/>
            </a:pPr>
            <a:r>
              <a:rPr lang="en-US" dirty="0"/>
              <a:t>    return $carry + $item;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totalSum</a:t>
            </a:r>
            <a:r>
              <a:rPr lang="en-US" dirty="0"/>
              <a:t> = </a:t>
            </a:r>
            <a:r>
              <a:rPr lang="en-US" dirty="0" err="1"/>
              <a:t>array_reduce</a:t>
            </a:r>
            <a:r>
              <a:rPr lang="en-US" dirty="0"/>
              <a:t>($numbers, 'sum’);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"Total Sum: $</a:t>
            </a:r>
            <a:r>
              <a:rPr lang="en-US" dirty="0" err="1"/>
              <a:t>totalSum</a:t>
            </a:r>
            <a:r>
              <a:rPr lang="en-US" dirty="0"/>
              <a:t>\n";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06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FDAE-7131-0B3D-7E3F-04CD89B3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0" y="241301"/>
            <a:ext cx="7886700" cy="439736"/>
          </a:xfrm>
        </p:spPr>
        <p:txBody>
          <a:bodyPr>
            <a:normAutofit fontScale="90000"/>
          </a:bodyPr>
          <a:lstStyle/>
          <a:p>
            <a:r>
              <a:rPr lang="en-US" dirty="0"/>
              <a:t>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45C7-E1C5-384A-3190-378A6880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74724"/>
            <a:ext cx="11112500" cy="5514975"/>
          </a:xfrm>
        </p:spPr>
        <p:txBody>
          <a:bodyPr/>
          <a:lstStyle/>
          <a:p>
            <a:r>
              <a:rPr lang="en-US" dirty="0"/>
              <a:t>range() function helps us </a:t>
            </a:r>
            <a:r>
              <a:rPr lang="en-US" b="0" i="0" dirty="0">
                <a:effectLst/>
                <a:latin typeface="Söhne"/>
              </a:rPr>
              <a:t>generate a sequence of values within a specified </a:t>
            </a:r>
            <a:r>
              <a:rPr lang="en-US" b="0" i="0" dirty="0" err="1">
                <a:effectLst/>
                <a:latin typeface="Söhne"/>
              </a:rPr>
              <a:t>range.For</a:t>
            </a:r>
            <a:r>
              <a:rPr lang="en-US" b="0" i="0" dirty="0">
                <a:effectLst/>
                <a:latin typeface="Söhne"/>
              </a:rPr>
              <a:t> Example: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range(2, 100, 2);</a:t>
            </a:r>
          </a:p>
          <a:p>
            <a:pPr marL="0" indent="0">
              <a:buNone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so,we</a:t>
            </a:r>
            <a:r>
              <a:rPr lang="en-US" dirty="0">
                <a:latin typeface="Consolas" panose="020B0609020204030204" pitchFamily="49" charset="0"/>
              </a:rPr>
              <a:t> will get all the even numbers from 2 to 10];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52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737D-32D2-B05C-2AB3-FCA822B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1"/>
            <a:ext cx="7200900" cy="977900"/>
          </a:xfrm>
        </p:spPr>
        <p:txBody>
          <a:bodyPr>
            <a:normAutofit/>
          </a:bodyPr>
          <a:lstStyle/>
          <a:p>
            <a:r>
              <a:rPr lang="en-US" b="1" i="1" dirty="0"/>
              <a:t>Converting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CF64-7F6C-35C5-E298-3DD22E8C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977901"/>
            <a:ext cx="11315700" cy="5549899"/>
          </a:xfrm>
        </p:spPr>
        <p:txBody>
          <a:bodyPr>
            <a:normAutofit fontScale="55000" lnSpcReduction="20000"/>
          </a:bodyPr>
          <a:lstStyle/>
          <a:p>
            <a:r>
              <a:rPr lang="en-US" sz="3500" b="1" i="0" dirty="0">
                <a:effectLst/>
                <a:latin typeface="Söhne"/>
              </a:rPr>
              <a:t>Delimited String:</a:t>
            </a:r>
            <a:r>
              <a:rPr lang="en-US" sz="3500" b="0" i="0" dirty="0">
                <a:solidFill>
                  <a:srgbClr val="374151"/>
                </a:solidFill>
                <a:effectLst/>
                <a:latin typeface="Söhne"/>
              </a:rPr>
              <a:t> Start with a string that contains values separated by a specific  character (delimiter). For example:</a:t>
            </a:r>
          </a:p>
          <a:p>
            <a:r>
              <a:rPr lang="en-US" sz="3500" dirty="0">
                <a:solidFill>
                  <a:srgbClr val="FF3399"/>
                </a:solidFill>
              </a:rPr>
              <a:t>$</a:t>
            </a:r>
            <a:r>
              <a:rPr lang="en-US" sz="3500" dirty="0" err="1">
                <a:solidFill>
                  <a:srgbClr val="FF3399"/>
                </a:solidFill>
              </a:rPr>
              <a:t>fruitsString</a:t>
            </a:r>
            <a:r>
              <a:rPr lang="en-US" sz="3500" dirty="0">
                <a:solidFill>
                  <a:srgbClr val="FF3399"/>
                </a:solidFill>
              </a:rPr>
              <a:t> = "</a:t>
            </a:r>
            <a:r>
              <a:rPr lang="en-US" sz="3500" dirty="0" err="1">
                <a:solidFill>
                  <a:srgbClr val="FF3399"/>
                </a:solidFill>
              </a:rPr>
              <a:t>apple,banana,orange,grape</a:t>
            </a:r>
            <a:r>
              <a:rPr lang="en-US" sz="3500" dirty="0">
                <a:solidFill>
                  <a:srgbClr val="FF3399"/>
                </a:solidFill>
              </a:rPr>
              <a:t>";</a:t>
            </a:r>
          </a:p>
          <a:p>
            <a:r>
              <a:rPr lang="en-US" sz="3500" dirty="0"/>
              <a:t>We can use explode() function </a:t>
            </a:r>
            <a:r>
              <a:rPr lang="en-US" sz="3500" b="0" i="0" dirty="0">
                <a:effectLst/>
                <a:latin typeface="Söhne"/>
              </a:rPr>
              <a:t>to split the string into an </a:t>
            </a:r>
            <a:r>
              <a:rPr lang="en-US" sz="3500" b="0" i="0" dirty="0" err="1">
                <a:effectLst/>
                <a:latin typeface="Söhne"/>
              </a:rPr>
              <a:t>array.explode</a:t>
            </a:r>
            <a:r>
              <a:rPr lang="en-US" sz="3500" b="0" i="0" dirty="0">
                <a:effectLst/>
                <a:latin typeface="Söhne"/>
              </a:rPr>
              <a:t>() takes two arguments: the delimiter and</a:t>
            </a:r>
          </a:p>
          <a:p>
            <a:pPr marL="0" indent="0">
              <a:buNone/>
            </a:pPr>
            <a:r>
              <a:rPr lang="en-US" sz="3500" b="0" i="0" dirty="0">
                <a:effectLst/>
                <a:latin typeface="Söhne"/>
              </a:rPr>
              <a:t> the string to be split</a:t>
            </a:r>
            <a:r>
              <a:rPr lang="en-US" sz="3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sz="3500" dirty="0"/>
              <a:t>[The Delimiter is </a:t>
            </a:r>
            <a:r>
              <a:rPr lang="en-US" sz="3500" b="0" i="0" dirty="0">
                <a:solidFill>
                  <a:srgbClr val="374151"/>
                </a:solidFill>
                <a:effectLst/>
                <a:latin typeface="Söhne"/>
              </a:rPr>
              <a:t>used to determine where to split the string.]</a:t>
            </a:r>
          </a:p>
          <a:p>
            <a:pPr marL="0" indent="0">
              <a:buNone/>
            </a:pPr>
            <a:r>
              <a:rPr lang="en-US" sz="3500" dirty="0"/>
              <a:t>   </a:t>
            </a:r>
            <a:r>
              <a:rPr lang="en-US" sz="3500" dirty="0">
                <a:solidFill>
                  <a:srgbClr val="FF0000"/>
                </a:solidFill>
              </a:rPr>
              <a:t>$</a:t>
            </a:r>
            <a:r>
              <a:rPr lang="en-US" sz="3500" dirty="0" err="1">
                <a:solidFill>
                  <a:srgbClr val="FF0000"/>
                </a:solidFill>
              </a:rPr>
              <a:t>fruitsArray</a:t>
            </a:r>
            <a:r>
              <a:rPr lang="en-US" sz="3500" dirty="0">
                <a:solidFill>
                  <a:srgbClr val="FF0000"/>
                </a:solidFill>
              </a:rPr>
              <a:t> = explode(‘, ', $</a:t>
            </a:r>
            <a:r>
              <a:rPr lang="en-US" sz="3500" dirty="0" err="1">
                <a:solidFill>
                  <a:srgbClr val="FF0000"/>
                </a:solidFill>
              </a:rPr>
              <a:t>fruitsString</a:t>
            </a:r>
            <a:r>
              <a:rPr lang="en-US" sz="35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Result will be: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Array                              [</a:t>
            </a:r>
            <a:r>
              <a:rPr lang="en-US" sz="3500" b="1" dirty="0" err="1">
                <a:solidFill>
                  <a:srgbClr val="FF0000"/>
                </a:solidFill>
              </a:rPr>
              <a:t>if,we</a:t>
            </a:r>
            <a:r>
              <a:rPr lang="en-US" sz="3500" b="1" dirty="0">
                <a:solidFill>
                  <a:srgbClr val="FF0000"/>
                </a:solidFill>
              </a:rPr>
              <a:t> want to convert an array to string we can use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(                                          </a:t>
            </a:r>
            <a:r>
              <a:rPr lang="en-US" sz="3500" dirty="0">
                <a:solidFill>
                  <a:srgbClr val="FF0000"/>
                </a:solidFill>
              </a:rPr>
              <a:t>$</a:t>
            </a:r>
            <a:r>
              <a:rPr lang="en-US" sz="3500" dirty="0" err="1">
                <a:solidFill>
                  <a:srgbClr val="FF0000"/>
                </a:solidFill>
              </a:rPr>
              <a:t>fruitString</a:t>
            </a:r>
            <a:r>
              <a:rPr lang="en-US" sz="3500" dirty="0">
                <a:solidFill>
                  <a:srgbClr val="FF0000"/>
                </a:solidFill>
              </a:rPr>
              <a:t>=implode(‘, ’,$fruits)</a:t>
            </a:r>
            <a:r>
              <a:rPr lang="en-US" sz="3500" b="1" dirty="0">
                <a:solidFill>
                  <a:srgbClr val="FF0000"/>
                </a:solidFill>
              </a:rPr>
              <a:t>  OR,  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                               $</a:t>
            </a:r>
            <a:r>
              <a:rPr lang="en-US" sz="3500" b="1" dirty="0" err="1">
                <a:solidFill>
                  <a:srgbClr val="FF0000"/>
                </a:solidFill>
              </a:rPr>
              <a:t>fruitString</a:t>
            </a:r>
            <a:r>
              <a:rPr lang="en-US" sz="3500" b="1" dirty="0">
                <a:solidFill>
                  <a:srgbClr val="FF0000"/>
                </a:solidFill>
              </a:rPr>
              <a:t>=join(‘, ‘,$fruits)  ];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                                            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[0] =&gt; apple  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[1] =&gt; banana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[2] =&gt; orange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    [3] =&gt; grape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sz="2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041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094A-589A-9D51-48D4-7E3B40CA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"/>
            <a:ext cx="10248900" cy="12572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Json_decode</a:t>
            </a:r>
            <a:r>
              <a:rPr lang="en-US" b="1" dirty="0"/>
              <a:t>() Function for converting </a:t>
            </a:r>
            <a:r>
              <a:rPr lang="en-US" b="1" dirty="0" err="1"/>
              <a:t>json</a:t>
            </a:r>
            <a:r>
              <a:rPr lang="en-US" b="1" dirty="0"/>
              <a:t> data to associative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E46F-31A8-3E09-06DB-57426D28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2224"/>
            <a:ext cx="11315700" cy="5146675"/>
          </a:xfrm>
        </p:spPr>
        <p:txBody>
          <a:bodyPr/>
          <a:lstStyle/>
          <a:p>
            <a:r>
              <a:rPr lang="en-US" dirty="0" err="1"/>
              <a:t>Suppose,we</a:t>
            </a:r>
            <a:r>
              <a:rPr lang="en-US" dirty="0"/>
              <a:t> have a JSON string which is just a text representation of Data.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>
                <a:solidFill>
                  <a:srgbClr val="C00000"/>
                </a:solidFill>
              </a:rPr>
              <a:t>$</a:t>
            </a:r>
            <a:r>
              <a:rPr lang="en-US" sz="2000" dirty="0" err="1">
                <a:solidFill>
                  <a:srgbClr val="C00000"/>
                </a:solidFill>
              </a:rPr>
              <a:t>jsonString</a:t>
            </a:r>
            <a:r>
              <a:rPr lang="en-US" sz="2000" dirty="0">
                <a:solidFill>
                  <a:srgbClr val="C00000"/>
                </a:solidFill>
              </a:rPr>
              <a:t> = '{"</a:t>
            </a:r>
            <a:r>
              <a:rPr lang="en-US" sz="2000" dirty="0" err="1">
                <a:solidFill>
                  <a:srgbClr val="C00000"/>
                </a:solidFill>
              </a:rPr>
              <a:t>name":"John</a:t>
            </a:r>
            <a:r>
              <a:rPr lang="en-US" sz="2000" dirty="0">
                <a:solidFill>
                  <a:srgbClr val="C00000"/>
                </a:solidFill>
              </a:rPr>
              <a:t>", "age":30, "</a:t>
            </a:r>
            <a:r>
              <a:rPr lang="en-US" sz="2000" dirty="0" err="1">
                <a:solidFill>
                  <a:srgbClr val="C00000"/>
                </a:solidFill>
              </a:rPr>
              <a:t>city":"New</a:t>
            </a:r>
            <a:r>
              <a:rPr lang="en-US" sz="2000" dirty="0">
                <a:solidFill>
                  <a:srgbClr val="C00000"/>
                </a:solidFill>
              </a:rPr>
              <a:t> York"}’;</a:t>
            </a:r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sz="2000" dirty="0"/>
              <a:t>can use the </a:t>
            </a:r>
            <a:r>
              <a:rPr lang="en-US" sz="2000" dirty="0" err="1"/>
              <a:t>Json_decode</a:t>
            </a:r>
            <a:r>
              <a:rPr lang="en-US" sz="2000" dirty="0"/>
              <a:t>() function to convert this string to an associative array or an </a:t>
            </a:r>
            <a:r>
              <a:rPr lang="en-US" sz="2000" dirty="0" err="1"/>
              <a:t>object.if</a:t>
            </a:r>
            <a:r>
              <a:rPr lang="en-US" sz="2000" dirty="0"/>
              <a:t> we pass true as 2</a:t>
            </a:r>
            <a:r>
              <a:rPr lang="en-US" sz="2000" baseline="30000" dirty="0"/>
              <a:t>nd</a:t>
            </a:r>
            <a:r>
              <a:rPr lang="en-US" sz="2000" dirty="0"/>
              <a:t> argument it will be an associative </a:t>
            </a:r>
            <a:r>
              <a:rPr lang="en-US" sz="2000" dirty="0" err="1"/>
              <a:t>array.If</a:t>
            </a:r>
            <a:r>
              <a:rPr lang="en-US" sz="2000" dirty="0"/>
              <a:t> false it will be an object.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$data = </a:t>
            </a:r>
            <a:r>
              <a:rPr lang="en-US" sz="2200" dirty="0" err="1">
                <a:solidFill>
                  <a:srgbClr val="FF0000"/>
                </a:solidFill>
              </a:rPr>
              <a:t>json_decode</a:t>
            </a:r>
            <a:r>
              <a:rPr lang="en-US" sz="2200" dirty="0">
                <a:solidFill>
                  <a:srgbClr val="FF0000"/>
                </a:solidFill>
              </a:rPr>
              <a:t>($</a:t>
            </a:r>
            <a:r>
              <a:rPr lang="en-US" sz="2200" dirty="0" err="1">
                <a:solidFill>
                  <a:srgbClr val="FF0000"/>
                </a:solidFill>
              </a:rPr>
              <a:t>jsonString</a:t>
            </a:r>
            <a:r>
              <a:rPr lang="en-US" sz="2200" dirty="0">
                <a:solidFill>
                  <a:srgbClr val="FF0000"/>
                </a:solidFill>
              </a:rPr>
              <a:t>, true); // Associative array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// OR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$data = </a:t>
            </a:r>
            <a:r>
              <a:rPr lang="en-US" sz="2200" dirty="0" err="1">
                <a:solidFill>
                  <a:srgbClr val="FF0000"/>
                </a:solidFill>
              </a:rPr>
              <a:t>json_decode</a:t>
            </a:r>
            <a:r>
              <a:rPr lang="en-US" sz="2200" dirty="0">
                <a:solidFill>
                  <a:srgbClr val="FF0000"/>
                </a:solidFill>
              </a:rPr>
              <a:t>($</a:t>
            </a:r>
            <a:r>
              <a:rPr lang="en-US" sz="2200" dirty="0" err="1">
                <a:solidFill>
                  <a:srgbClr val="FF0000"/>
                </a:solidFill>
              </a:rPr>
              <a:t>jsonString</a:t>
            </a:r>
            <a:r>
              <a:rPr lang="en-US" sz="2200" dirty="0">
                <a:solidFill>
                  <a:srgbClr val="FF0000"/>
                </a:solidFill>
              </a:rPr>
              <a:t>);       // Object</a:t>
            </a:r>
          </a:p>
          <a:p>
            <a:pPr marL="0" indent="0">
              <a:buNone/>
            </a:pPr>
            <a:r>
              <a:rPr lang="en-US" dirty="0" err="1"/>
              <a:t>Print_r</a:t>
            </a:r>
            <a:r>
              <a:rPr lang="en-US" dirty="0"/>
              <a:t>($data);</a:t>
            </a:r>
          </a:p>
          <a:p>
            <a:pPr marL="0" indent="0">
              <a:buNone/>
            </a:pPr>
            <a:r>
              <a:rPr lang="en-US" dirty="0"/>
              <a:t>[In contrast,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we can use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json_encode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() function to convert an array to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en-US" dirty="0"/>
              <a:t>].</a:t>
            </a:r>
          </a:p>
          <a:p>
            <a:pPr marL="0" indent="0">
              <a:buNone/>
            </a:pPr>
            <a:r>
              <a:rPr lang="en-US" dirty="0" err="1"/>
              <a:t>Json_encode</a:t>
            </a:r>
            <a:r>
              <a:rPr lang="en-US" dirty="0"/>
              <a:t>($data);</a:t>
            </a:r>
          </a:p>
        </p:txBody>
      </p:sp>
    </p:spTree>
    <p:extLst>
      <p:ext uri="{BB962C8B-B14F-4D97-AF65-F5344CB8AC3E}">
        <p14:creationId xmlns:p14="http://schemas.microsoft.com/office/powerpoint/2010/main" val="361579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B325-7337-5CBF-4044-C36365DD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700" y="1"/>
            <a:ext cx="7531100" cy="5841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Sorting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E7F75-3191-CCE6-FCE2-26A76CAF7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746124"/>
            <a:ext cx="11264900" cy="5578475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We can use some functions for sorting </a:t>
            </a:r>
            <a:r>
              <a:rPr lang="en-US" sz="2000" dirty="0" err="1"/>
              <a:t>Array.We</a:t>
            </a:r>
            <a:r>
              <a:rPr lang="en-US" sz="2000" dirty="0"/>
              <a:t> can start with </a:t>
            </a:r>
            <a:r>
              <a:rPr lang="en-US" sz="2000" dirty="0">
                <a:solidFill>
                  <a:srgbClr val="FF0000"/>
                </a:solidFill>
              </a:rPr>
              <a:t>sort() </a:t>
            </a:r>
            <a:r>
              <a:rPr lang="en-US" sz="2000" dirty="0"/>
              <a:t>function.</a:t>
            </a:r>
          </a:p>
          <a:p>
            <a:r>
              <a:rPr lang="en-US" sz="2000" dirty="0"/>
              <a:t>sort()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function is used to organize the elements of an array in ascending order.</a:t>
            </a:r>
          </a:p>
          <a:p>
            <a:pPr marL="0" indent="0">
              <a:buNone/>
            </a:pPr>
            <a:r>
              <a:rPr lang="fr-FR" sz="2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$fruits = </a:t>
            </a:r>
            <a:r>
              <a:rPr lang="fr-FR" sz="2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2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("banana", "</a:t>
            </a:r>
            <a:r>
              <a:rPr lang="fr-FR" sz="2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fr-FR" sz="2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", "orange", "</a:t>
            </a:r>
            <a:r>
              <a:rPr lang="fr-FR" sz="2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grape</a:t>
            </a:r>
            <a:r>
              <a:rPr lang="fr-FR" sz="2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’);</a:t>
            </a:r>
            <a:br>
              <a:rPr lang="fr-FR" sz="2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</a:br>
            <a:br>
              <a:rPr lang="fr-FR" sz="2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</a:br>
            <a:r>
              <a:rPr lang="fr-FR" sz="2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sort($fruits);</a:t>
            </a:r>
            <a:br>
              <a:rPr lang="fr-FR" sz="2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</a:br>
            <a:br>
              <a:rPr lang="fr-FR" sz="2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</a:br>
            <a:r>
              <a:rPr lang="fr-FR" sz="2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fr-FR" sz="2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($fruits);</a:t>
            </a:r>
          </a:p>
          <a:p>
            <a:pPr marL="0" indent="0">
              <a:buNone/>
            </a:pPr>
            <a:r>
              <a:rPr lang="fr-FR" sz="2200" b="0" dirty="0" err="1">
                <a:effectLst/>
                <a:latin typeface="Consolas" panose="020B0609020204030204" pitchFamily="49" charset="0"/>
              </a:rPr>
              <a:t>So,it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2200" b="0" dirty="0" err="1">
                <a:effectLst/>
                <a:latin typeface="Consolas" panose="020B0609020204030204" pitchFamily="49" charset="0"/>
              </a:rPr>
              <a:t>will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2200" b="0" dirty="0" err="1">
                <a:effectLst/>
                <a:latin typeface="Consolas" panose="020B0609020204030204" pitchFamily="49" charset="0"/>
              </a:rPr>
              <a:t>be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2200" b="0" dirty="0" err="1">
                <a:effectLst/>
                <a:latin typeface="Consolas" panose="020B0609020204030204" pitchFamily="49" charset="0"/>
              </a:rPr>
              <a:t>sorted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 like </a:t>
            </a:r>
            <a:r>
              <a:rPr lang="fr-FR" sz="2200" b="0" dirty="0" err="1">
                <a:effectLst/>
                <a:latin typeface="Consolas" panose="020B0609020204030204" pitchFamily="49" charset="0"/>
              </a:rPr>
              <a:t>this</a:t>
            </a:r>
            <a:r>
              <a:rPr lang="fr-FR" sz="2200" b="0" dirty="0">
                <a:effectLst/>
                <a:latin typeface="Consolas" panose="020B0609020204030204" pitchFamily="49" charset="0"/>
              </a:rPr>
              <a:t>. </a:t>
            </a:r>
            <a:r>
              <a:rPr lang="fr-FR" sz="2200" dirty="0">
                <a:latin typeface="Consolas" panose="020B0609020204030204" pitchFamily="49" charset="0"/>
              </a:rPr>
              <a:t>|  [In </a:t>
            </a:r>
            <a:r>
              <a:rPr lang="fr-FR" sz="2200" dirty="0" err="1">
                <a:latin typeface="Consolas" panose="020B0609020204030204" pitchFamily="49" charset="0"/>
              </a:rPr>
              <a:t>contrast</a:t>
            </a:r>
            <a:r>
              <a:rPr lang="fr-FR" sz="2200" dirty="0">
                <a:latin typeface="Consolas" panose="020B0609020204030204" pitchFamily="49" charset="0"/>
              </a:rPr>
              <a:t> </a:t>
            </a:r>
            <a:r>
              <a:rPr lang="fr-FR" sz="2200" dirty="0" err="1">
                <a:latin typeface="Consolas" panose="020B0609020204030204" pitchFamily="49" charset="0"/>
              </a:rPr>
              <a:t>we</a:t>
            </a:r>
            <a:r>
              <a:rPr lang="fr-FR" sz="2200" dirty="0">
                <a:latin typeface="Consolas" panose="020B0609020204030204" pitchFamily="49" charset="0"/>
              </a:rPr>
              <a:t> can use </a:t>
            </a:r>
            <a:r>
              <a:rPr lang="fr-FR" sz="2200" dirty="0" err="1">
                <a:latin typeface="Consolas" panose="020B0609020204030204" pitchFamily="49" charset="0"/>
              </a:rPr>
              <a:t>rsort</a:t>
            </a:r>
            <a:r>
              <a:rPr lang="fr-FR" sz="2200" dirty="0">
                <a:latin typeface="Consolas" panose="020B0609020204030204" pitchFamily="49" charset="0"/>
              </a:rPr>
              <a:t> </a:t>
            </a:r>
            <a:r>
              <a:rPr lang="fr-FR" sz="2200" dirty="0" err="1">
                <a:latin typeface="Consolas" panose="020B0609020204030204" pitchFamily="49" charset="0"/>
              </a:rPr>
              <a:t>function</a:t>
            </a:r>
            <a:r>
              <a:rPr lang="fr-FR" sz="2200" dirty="0">
                <a:latin typeface="Consolas" panose="020B0609020204030204" pitchFamily="49" charset="0"/>
              </a:rPr>
              <a:t> to </a:t>
            </a:r>
            <a:endParaRPr lang="fr-FR" sz="2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200" dirty="0">
                <a:latin typeface="Consolas" panose="020B0609020204030204" pitchFamily="49" charset="0"/>
              </a:rPr>
              <a:t> </a:t>
            </a:r>
            <a:r>
              <a:rPr lang="fr-FR" sz="2200" dirty="0" err="1">
                <a:latin typeface="Consolas" panose="020B0609020204030204" pitchFamily="49" charset="0"/>
              </a:rPr>
              <a:t>Array</a:t>
            </a:r>
            <a:r>
              <a:rPr lang="fr-FR" sz="2200" dirty="0">
                <a:latin typeface="Consolas" panose="020B0609020204030204" pitchFamily="49" charset="0"/>
              </a:rPr>
              <a:t>                          |   sort in a </a:t>
            </a:r>
            <a:r>
              <a:rPr lang="fr-FR" sz="2200" dirty="0" err="1">
                <a:latin typeface="Consolas" panose="020B0609020204030204" pitchFamily="49" charset="0"/>
              </a:rPr>
              <a:t>descending</a:t>
            </a:r>
            <a:r>
              <a:rPr lang="fr-FR" sz="2200" dirty="0">
                <a:latin typeface="Consolas" panose="020B0609020204030204" pitchFamily="49" charset="0"/>
              </a:rPr>
              <a:t> </a:t>
            </a:r>
            <a:r>
              <a:rPr lang="fr-FR" sz="2200" dirty="0" err="1">
                <a:latin typeface="Consolas" panose="020B0609020204030204" pitchFamily="49" charset="0"/>
              </a:rPr>
              <a:t>order</a:t>
            </a:r>
            <a:r>
              <a:rPr lang="fr-FR" sz="22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sz="2200" dirty="0">
                <a:latin typeface="Consolas" panose="020B0609020204030204" pitchFamily="49" charset="0"/>
              </a:rPr>
              <a:t>(                               |   </a:t>
            </a:r>
            <a:r>
              <a:rPr lang="fr-FR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rs</a:t>
            </a:r>
            <a:r>
              <a:rPr lang="fr-FR" sz="2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ort</a:t>
            </a:r>
            <a:r>
              <a:rPr lang="fr-FR" sz="2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($fruits);</a:t>
            </a:r>
            <a:endParaRPr lang="fr-FR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200" dirty="0">
                <a:latin typeface="Consolas" panose="020B0609020204030204" pitchFamily="49" charset="0"/>
              </a:rPr>
              <a:t>    [0] =&gt; </a:t>
            </a:r>
            <a:r>
              <a:rPr lang="fr-FR" sz="2200" dirty="0" err="1">
                <a:latin typeface="Consolas" panose="020B0609020204030204" pitchFamily="49" charset="0"/>
              </a:rPr>
              <a:t>apple</a:t>
            </a:r>
            <a:r>
              <a:rPr lang="fr-FR" sz="2200" dirty="0">
                <a:latin typeface="Consolas" panose="020B0609020204030204" pitchFamily="49" charset="0"/>
              </a:rPr>
              <a:t>                |  </a:t>
            </a:r>
          </a:p>
          <a:p>
            <a:pPr marL="0" indent="0">
              <a:buNone/>
            </a:pPr>
            <a:r>
              <a:rPr lang="fr-FR" sz="2200" dirty="0">
                <a:latin typeface="Consolas" panose="020B0609020204030204" pitchFamily="49" charset="0"/>
              </a:rPr>
              <a:t>    [1] =&gt; banana               |</a:t>
            </a:r>
          </a:p>
          <a:p>
            <a:pPr marL="0" indent="0">
              <a:buNone/>
            </a:pPr>
            <a:r>
              <a:rPr lang="fr-FR" sz="2200" dirty="0">
                <a:latin typeface="Consolas" panose="020B0609020204030204" pitchFamily="49" charset="0"/>
              </a:rPr>
              <a:t>    [2] =&gt; </a:t>
            </a:r>
            <a:r>
              <a:rPr lang="fr-FR" sz="2200" dirty="0" err="1">
                <a:latin typeface="Consolas" panose="020B0609020204030204" pitchFamily="49" charset="0"/>
              </a:rPr>
              <a:t>grape</a:t>
            </a:r>
            <a:r>
              <a:rPr lang="fr-FR" sz="2200" dirty="0">
                <a:latin typeface="Consolas" panose="020B0609020204030204" pitchFamily="49" charset="0"/>
              </a:rPr>
              <a:t>                |</a:t>
            </a:r>
          </a:p>
          <a:p>
            <a:pPr marL="0" indent="0">
              <a:buNone/>
            </a:pPr>
            <a:r>
              <a:rPr lang="fr-FR" sz="2200" dirty="0">
                <a:latin typeface="Consolas" panose="020B0609020204030204" pitchFamily="49" charset="0"/>
              </a:rPr>
              <a:t>    [3] =&gt; orange</a:t>
            </a:r>
          </a:p>
          <a:p>
            <a:pPr marL="0" indent="0">
              <a:buNone/>
            </a:pPr>
            <a:r>
              <a:rPr lang="fr-FR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r-FR" sz="2200" b="0" dirty="0"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5505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9607-129D-CD6B-AFCD-E2C5D003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"/>
            <a:ext cx="10223500" cy="10667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asort</a:t>
            </a:r>
            <a:r>
              <a:rPr lang="en-US" b="1" dirty="0"/>
              <a:t>() ,</a:t>
            </a:r>
            <a:r>
              <a:rPr lang="en-US" b="1" dirty="0" err="1"/>
              <a:t>arsort</a:t>
            </a:r>
            <a:r>
              <a:rPr lang="en-US" b="1" dirty="0"/>
              <a:t>() function (associative array sorting)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32AB-31BA-D737-D82F-C5D8DE2B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016000"/>
            <a:ext cx="11455400" cy="55245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If we want to sort the associative array in ascending order based on values</a:t>
            </a:r>
          </a:p>
          <a:p>
            <a:pPr marL="0" indent="0">
              <a:buNone/>
            </a:pPr>
            <a:r>
              <a:rPr lang="en-US" dirty="0"/>
              <a:t>  we can use </a:t>
            </a:r>
            <a:r>
              <a:rPr lang="en-US" dirty="0" err="1"/>
              <a:t>asort</a:t>
            </a:r>
            <a:r>
              <a:rPr lang="en-US" dirty="0"/>
              <a:t>().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$fruits = [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   'apple' =&gt; 'Red',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   'banana' =&gt; 'Yellow',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   'orange' =&gt; 'Orange',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   'grape' =&gt; 'Purple',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err="1"/>
              <a:t>asort</a:t>
            </a:r>
            <a:r>
              <a:rPr lang="en-US" dirty="0"/>
              <a:t>($fruits);</a:t>
            </a:r>
          </a:p>
          <a:p>
            <a:r>
              <a:rPr lang="en-US" b="0" i="0" dirty="0">
                <a:effectLst/>
                <a:latin typeface="Söhne"/>
              </a:rPr>
              <a:t>If we want to sort the associative array in descending order based on values</a:t>
            </a:r>
          </a:p>
          <a:p>
            <a:pPr marL="0" indent="0">
              <a:buNone/>
            </a:pPr>
            <a:r>
              <a:rPr lang="en-US" dirty="0"/>
              <a:t>  we can use </a:t>
            </a:r>
            <a:r>
              <a:rPr lang="en-US" dirty="0" err="1"/>
              <a:t>arsort</a:t>
            </a:r>
            <a:r>
              <a:rPr lang="en-US" dirty="0"/>
              <a:t>().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8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B544-6173-B96D-C2E6-28531B8B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23826"/>
            <a:ext cx="7353300" cy="739774"/>
          </a:xfrm>
        </p:spPr>
        <p:txBody>
          <a:bodyPr>
            <a:normAutofit/>
          </a:bodyPr>
          <a:lstStyle/>
          <a:p>
            <a:r>
              <a:rPr lang="en-US" b="1" dirty="0" err="1"/>
              <a:t>Ksort</a:t>
            </a:r>
            <a:r>
              <a:rPr lang="en-US" b="1" dirty="0"/>
              <a:t>(),</a:t>
            </a:r>
            <a:r>
              <a:rPr lang="en-US" b="1" dirty="0" err="1"/>
              <a:t>krsort</a:t>
            </a:r>
            <a:r>
              <a:rPr lang="en-US" b="1" dirty="0"/>
              <a:t>() function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4216-62E3-1745-0404-264B8E652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85850"/>
            <a:ext cx="11150600" cy="5454649"/>
          </a:xfrm>
        </p:spPr>
        <p:txBody>
          <a:bodyPr/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Ksort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() function is used to sort an associative array by its keys in ascending order.</a:t>
            </a:r>
          </a:p>
          <a:p>
            <a:r>
              <a:rPr lang="en-US" b="0" i="0" dirty="0" err="1">
                <a:solidFill>
                  <a:srgbClr val="F22C3D"/>
                </a:solidFill>
                <a:effectLst/>
                <a:latin typeface="Söhne Mono"/>
              </a:rPr>
              <a:t>Ksort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(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$fruits);</a:t>
            </a:r>
          </a:p>
          <a:p>
            <a:r>
              <a:rPr lang="en-US" dirty="0">
                <a:solidFill>
                  <a:srgbClr val="DF3079"/>
                </a:solidFill>
                <a:latin typeface="Söhne Mono"/>
              </a:rPr>
              <a:t>[</a:t>
            </a:r>
            <a:r>
              <a:rPr lang="en-US" dirty="0" err="1">
                <a:solidFill>
                  <a:srgbClr val="DF3079"/>
                </a:solidFill>
                <a:latin typeface="Söhne Mono"/>
              </a:rPr>
              <a:t>ksort</a:t>
            </a:r>
            <a:r>
              <a:rPr lang="en-US" dirty="0">
                <a:solidFill>
                  <a:srgbClr val="DF3079"/>
                </a:solidFill>
                <a:latin typeface="Söhne Mono"/>
              </a:rPr>
              <a:t>() function sorts the $fruits array as its key in ascending order].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we want to sort the associative array by keys in descending order, we can use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krsort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() function.so keys will be sorted in descending order.</a:t>
            </a:r>
          </a:p>
          <a:p>
            <a:r>
              <a:rPr lang="en-US" b="0" i="0" dirty="0" err="1">
                <a:solidFill>
                  <a:srgbClr val="F22C3D"/>
                </a:solidFill>
                <a:effectLst/>
                <a:latin typeface="Söhne Mono"/>
              </a:rPr>
              <a:t>Krsort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(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$fruits);</a:t>
            </a:r>
          </a:p>
          <a:p>
            <a:endParaRPr lang="en-US" b="0" i="0" dirty="0">
              <a:solidFill>
                <a:srgbClr val="DF3079"/>
              </a:solidFill>
              <a:effectLst/>
              <a:latin typeface="Söhne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7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CC88-F33D-7D54-02E9-FA077FA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Creating Array with Square-Bracket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ACB6-035A-A56C-C234-1AF11D39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Indexed Array/Numeric Array</a:t>
            </a:r>
          </a:p>
          <a:p>
            <a:pPr marL="0" indent="0">
              <a:buNone/>
            </a:pPr>
            <a:r>
              <a:rPr lang="en-US" dirty="0"/>
              <a:t>$fruits=[‘</a:t>
            </a:r>
            <a:r>
              <a:rPr lang="en-US" dirty="0" err="1"/>
              <a:t>mango’,’orange’,’banana</a:t>
            </a:r>
            <a:r>
              <a:rPr lang="en-US" dirty="0"/>
              <a:t>’];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indexed arrays the keys are numeric indices (0, 1, 2, etc.).</a:t>
            </a:r>
            <a:endParaRPr lang="en-US" dirty="0"/>
          </a:p>
          <a:p>
            <a:r>
              <a:rPr lang="en-US" dirty="0"/>
              <a:t>Associative Array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associative array  is an array that uses named keys to associate values with those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keys.For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example: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$fruits = [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'apple' =&gt; 'red',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'banana' =&gt; 'yellow',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'orange' =&gt; 'orange',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'grape' =&gt; 'purple’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]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;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67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5A62-3904-7284-73AB-5AA6DFA6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8953500" cy="6810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Case sensitive /insensitive sorting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2ED9-E10B-0588-EAF0-7C4108564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681038"/>
            <a:ext cx="11506200" cy="5795962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Suppose,we</a:t>
            </a:r>
            <a:r>
              <a:rPr lang="en-US" dirty="0"/>
              <a:t> have an array containing same capital and small </a:t>
            </a:r>
            <a:r>
              <a:rPr lang="en-US" dirty="0" err="1"/>
              <a:t>letter.For</a:t>
            </a:r>
            <a:r>
              <a:rPr lang="en-US" dirty="0"/>
              <a:t> example:</a:t>
            </a:r>
          </a:p>
          <a:p>
            <a:r>
              <a:rPr lang="en-US" dirty="0"/>
              <a:t>$fruits=[‘apple’,’</a:t>
            </a:r>
            <a:r>
              <a:rPr lang="en-US" dirty="0" err="1"/>
              <a:t>Anarosh</a:t>
            </a:r>
            <a:r>
              <a:rPr lang="en-US" dirty="0"/>
              <a:t>’,’</a:t>
            </a:r>
            <a:r>
              <a:rPr lang="en-US" dirty="0" err="1"/>
              <a:t>Banana’,’berry’,’lichi’,’Lemon</a:t>
            </a:r>
            <a:r>
              <a:rPr lang="en-US" dirty="0"/>
              <a:t>’];</a:t>
            </a:r>
          </a:p>
          <a:p>
            <a:r>
              <a:rPr lang="en-US" dirty="0"/>
              <a:t>Sort($fruits);</a:t>
            </a:r>
          </a:p>
          <a:p>
            <a:pPr marL="0" indent="0">
              <a:buNone/>
            </a:pPr>
            <a:r>
              <a:rPr lang="en-US" dirty="0"/>
              <a:t>If we want to sort the array with sort function it will be case sensitive sorting.it will sorted like this:</a:t>
            </a:r>
          </a:p>
          <a:p>
            <a:pPr marL="0" indent="0">
              <a:buNone/>
            </a:pPr>
            <a:r>
              <a:rPr lang="en-US" sz="2400" dirty="0"/>
              <a:t>Array</a:t>
            </a:r>
          </a:p>
          <a:p>
            <a:pPr marL="0" indent="0">
              <a:buNone/>
            </a:pPr>
            <a:r>
              <a:rPr lang="en-US" sz="2400" dirty="0"/>
              <a:t>( </a:t>
            </a:r>
          </a:p>
          <a:p>
            <a:pPr marL="0" indent="0">
              <a:buNone/>
            </a:pPr>
            <a:r>
              <a:rPr lang="en-US" sz="2400" dirty="0"/>
              <a:t>   [0] =&gt; </a:t>
            </a:r>
            <a:r>
              <a:rPr lang="en-US" sz="2400" dirty="0" err="1"/>
              <a:t>Anarosh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[1] =&gt; Banana                    </a:t>
            </a:r>
          </a:p>
          <a:p>
            <a:pPr marL="0" indent="0">
              <a:buNone/>
            </a:pPr>
            <a:r>
              <a:rPr lang="en-US" sz="2400" dirty="0"/>
              <a:t>    [2] =&gt; Lemon                                     </a:t>
            </a:r>
          </a:p>
          <a:p>
            <a:pPr marL="0" indent="0">
              <a:buNone/>
            </a:pPr>
            <a:r>
              <a:rPr lang="en-US" sz="2400" dirty="0"/>
              <a:t>    [3] =&gt; apple</a:t>
            </a:r>
          </a:p>
          <a:p>
            <a:pPr marL="0" indent="0">
              <a:buNone/>
            </a:pPr>
            <a:r>
              <a:rPr lang="en-US" sz="2400" dirty="0"/>
              <a:t>    [4] =&gt; berry</a:t>
            </a:r>
          </a:p>
          <a:p>
            <a:pPr marL="0" indent="0">
              <a:buNone/>
            </a:pPr>
            <a:r>
              <a:rPr lang="en-US" sz="2400" dirty="0"/>
              <a:t>    [5] =&gt; lichi</a:t>
            </a:r>
          </a:p>
          <a:p>
            <a:pPr marL="0" indent="0">
              <a:buNone/>
            </a:pPr>
            <a:r>
              <a:rPr lang="en-US" sz="2400" dirty="0"/>
              <a:t>)                                [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we want to sort in case-insensitively we have to use sort function with 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SORT_CASE_FLAG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flag.like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sort($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fruits,SORT_FLAG_CASE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);]</a:t>
            </a:r>
            <a:r>
              <a:rPr lang="en-US" sz="2400" dirty="0"/>
              <a:t>                </a:t>
            </a:r>
          </a:p>
          <a:p>
            <a:pPr marL="0" indent="0">
              <a:buNone/>
            </a:pPr>
            <a:r>
              <a:rPr lang="en-US" sz="2400" dirty="0"/>
              <a:t>Array</a:t>
            </a:r>
          </a:p>
          <a:p>
            <a:pPr marL="0" indent="0">
              <a:buNone/>
            </a:pP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    [0] =&gt; </a:t>
            </a:r>
            <a:r>
              <a:rPr lang="en-US" sz="2400" dirty="0" err="1"/>
              <a:t>Anarosh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[1] =&gt; apple</a:t>
            </a:r>
          </a:p>
          <a:p>
            <a:pPr marL="0" indent="0">
              <a:buNone/>
            </a:pPr>
            <a:r>
              <a:rPr lang="en-US" sz="2400" dirty="0"/>
              <a:t>    [2] =&gt; Banana</a:t>
            </a:r>
          </a:p>
          <a:p>
            <a:pPr marL="0" indent="0">
              <a:buNone/>
            </a:pPr>
            <a:r>
              <a:rPr lang="en-US" sz="2400" dirty="0"/>
              <a:t>    [3] =&gt; berry</a:t>
            </a:r>
          </a:p>
          <a:p>
            <a:pPr marL="0" indent="0">
              <a:buNone/>
            </a:pPr>
            <a:r>
              <a:rPr lang="en-US" sz="2400" dirty="0"/>
              <a:t>    [4] =&gt; Lemon</a:t>
            </a:r>
          </a:p>
          <a:p>
            <a:pPr marL="0" indent="0">
              <a:buNone/>
            </a:pPr>
            <a:r>
              <a:rPr lang="en-US" sz="2400" dirty="0"/>
              <a:t>    [5] =&gt; lichi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20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8694-3326-DDCA-F4D4-042EB7C7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"/>
            <a:ext cx="10058400" cy="698499"/>
          </a:xfrm>
        </p:spPr>
        <p:txBody>
          <a:bodyPr/>
          <a:lstStyle/>
          <a:p>
            <a:r>
              <a:rPr lang="en-US" b="1" dirty="0"/>
              <a:t>Using a return value as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257E-C42B-0525-B494-22BC557D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53440"/>
            <a:ext cx="11607800" cy="5788660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f we want to use the return value of a function as a key, we can do so by assigning the return</a:t>
            </a:r>
          </a:p>
          <a:p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value to a variable and then using that variable as the key in our code. Here's an example:</a:t>
            </a:r>
          </a:p>
          <a:p>
            <a:pPr marL="0" indent="0">
              <a:buNone/>
            </a:pPr>
            <a:r>
              <a:rPr lang="en-US" sz="2600" b="0" i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sum($a, $b) {</a:t>
            </a:r>
          </a:p>
          <a:p>
            <a:pPr marL="0" indent="0">
              <a:buNone/>
            </a:pP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n-US" sz="2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sum_result</a:t>
            </a: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$a + $b;</a:t>
            </a:r>
          </a:p>
          <a:p>
            <a:pPr marL="0" indent="0">
              <a:buNone/>
            </a:pP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return $</a:t>
            </a:r>
            <a:r>
              <a:rPr lang="en-US" sz="2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sum_result</a:t>
            </a: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Assign the return value of the function to a variable</a:t>
            </a:r>
          </a:p>
          <a:p>
            <a:pPr marL="0" indent="0">
              <a:buNone/>
            </a:pP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$result = sum(3, 4);</a:t>
            </a:r>
          </a:p>
          <a:p>
            <a:pPr marL="0" indent="0">
              <a:buNone/>
            </a:pPr>
            <a:b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Use the variable as a key in an associative array</a:t>
            </a:r>
          </a:p>
          <a:p>
            <a:pPr marL="0" indent="0">
              <a:buNone/>
            </a:pP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my_array</a:t>
            </a: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[$result =&gt; "The sum of 3 and 4"];</a:t>
            </a:r>
          </a:p>
          <a:p>
            <a:pPr marL="0" indent="0">
              <a:buNone/>
            </a:pPr>
            <a:b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Access the value using the key and print both</a:t>
            </a:r>
          </a:p>
          <a:p>
            <a:pPr marL="0" indent="0">
              <a:buNone/>
            </a:pP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echo "Sum: " . $result."&lt;</a:t>
            </a:r>
            <a:r>
              <a:rPr lang="en-US" sz="2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/&gt;";</a:t>
            </a:r>
          </a:p>
          <a:p>
            <a:pPr marL="0" indent="0">
              <a:buNone/>
            </a:pP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echo "Message: " . $</a:t>
            </a:r>
            <a:r>
              <a:rPr lang="en-US" sz="2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my_array</a:t>
            </a:r>
            <a:r>
              <a:rPr lang="en-US" sz="2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[$result];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C820-F88A-4869-9C94-D37426B6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56FC-2088-FED6-155A-98C538C8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784"/>
            <a:ext cx="10744200" cy="5238179"/>
          </a:xfrm>
        </p:spPr>
        <p:txBody>
          <a:bodyPr/>
          <a:lstStyle/>
          <a:p>
            <a:r>
              <a:rPr lang="en-US" dirty="0"/>
              <a:t>Multidimensional Array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multidimensional array is an array that contains one or more arrays as its elements.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F3079"/>
                </a:solidFill>
                <a:latin typeface="Söhne Mono"/>
              </a:rPr>
              <a:t>$foods=[</a:t>
            </a:r>
          </a:p>
          <a:p>
            <a:pPr marL="0" indent="0">
              <a:buNone/>
            </a:pPr>
            <a:r>
              <a:rPr lang="en-US" dirty="0">
                <a:solidFill>
                  <a:srgbClr val="DF3079"/>
                </a:solidFill>
                <a:latin typeface="Söhne Mono"/>
              </a:rPr>
              <a:t>	</a:t>
            </a:r>
            <a:r>
              <a:rPr lang="en-US" dirty="0">
                <a:latin typeface="Söhne Mono"/>
              </a:rPr>
              <a:t>‘fruits’ =&gt; [‘</a:t>
            </a:r>
            <a:r>
              <a:rPr lang="en-US" dirty="0" err="1">
                <a:latin typeface="Söhne Mono"/>
              </a:rPr>
              <a:t>mango’,’orange’,’lichi</a:t>
            </a:r>
            <a:r>
              <a:rPr lang="en-US" dirty="0">
                <a:latin typeface="Söhne Mono"/>
              </a:rPr>
              <a:t>’],</a:t>
            </a:r>
          </a:p>
          <a:p>
            <a:pPr marL="0" indent="0">
              <a:buNone/>
            </a:pPr>
            <a:r>
              <a:rPr lang="en-US" dirty="0">
                <a:solidFill>
                  <a:srgbClr val="DF3079"/>
                </a:solidFill>
                <a:latin typeface="Söhne Mono"/>
              </a:rPr>
              <a:t>	</a:t>
            </a:r>
            <a:r>
              <a:rPr lang="en-US" dirty="0">
                <a:latin typeface="Söhne Mono"/>
              </a:rPr>
              <a:t> ‘vegetables’ =&gt; [‘</a:t>
            </a:r>
            <a:r>
              <a:rPr lang="en-US" dirty="0" err="1">
                <a:latin typeface="Söhne Mono"/>
              </a:rPr>
              <a:t>tomato’,’onion’,’potato</a:t>
            </a:r>
            <a:r>
              <a:rPr lang="en-US" dirty="0">
                <a:latin typeface="Söhne Mono"/>
              </a:rPr>
              <a:t>’],</a:t>
            </a:r>
          </a:p>
          <a:p>
            <a:pPr marL="0" indent="0">
              <a:buNone/>
            </a:pPr>
            <a:r>
              <a:rPr lang="en-US" dirty="0">
                <a:solidFill>
                  <a:srgbClr val="DF3079"/>
                </a:solidFill>
                <a:latin typeface="Söhne Mono"/>
              </a:rPr>
              <a:t>	</a:t>
            </a:r>
            <a:r>
              <a:rPr lang="en-US" dirty="0">
                <a:latin typeface="Söhne Mono"/>
              </a:rPr>
              <a:t> ‘protein’ =&gt; [‘</a:t>
            </a:r>
            <a:r>
              <a:rPr lang="en-US" dirty="0" err="1">
                <a:latin typeface="Söhne Mono"/>
              </a:rPr>
              <a:t>chicken’,beef’,’fish</a:t>
            </a:r>
            <a:r>
              <a:rPr lang="en-US" dirty="0">
                <a:latin typeface="Söhne Mono"/>
              </a:rPr>
              <a:t>’],</a:t>
            </a:r>
            <a:endParaRPr lang="en-US" dirty="0">
              <a:solidFill>
                <a:srgbClr val="DF3079"/>
              </a:solidFill>
              <a:latin typeface="Söhne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F3079"/>
                </a:solidFill>
                <a:latin typeface="Söhne Mono"/>
              </a:rPr>
              <a:t>  ];</a:t>
            </a:r>
          </a:p>
          <a:p>
            <a:pPr marL="0" indent="0">
              <a:buNone/>
            </a:pPr>
            <a:r>
              <a:rPr lang="en-US" dirty="0">
                <a:latin typeface="Söhne Mono"/>
              </a:rPr>
              <a:t>We can use </a:t>
            </a:r>
            <a:r>
              <a:rPr lang="en-US" dirty="0" err="1">
                <a:latin typeface="Söhne Mono"/>
              </a:rPr>
              <a:t>print_r</a:t>
            </a:r>
            <a:r>
              <a:rPr lang="en-US" dirty="0">
                <a:latin typeface="Söhne Mono"/>
              </a:rPr>
              <a:t>($foods) to see if there is another arrays inside this array.</a:t>
            </a:r>
          </a:p>
        </p:txBody>
      </p:sp>
    </p:spTree>
    <p:extLst>
      <p:ext uri="{BB962C8B-B14F-4D97-AF65-F5344CB8AC3E}">
        <p14:creationId xmlns:p14="http://schemas.microsoft.com/office/powerpoint/2010/main" val="320872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48AF-C0C0-4166-FA05-5A7F4018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    Modifying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Square-Bracket</a:t>
            </a:r>
            <a:r>
              <a:rPr lang="en-US" dirty="0"/>
              <a:t> </a:t>
            </a:r>
            <a:r>
              <a:rPr lang="en-US" b="1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0288-AEAE-D862-B203-8CD06BCD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343818"/>
            <a:ext cx="10934700" cy="528558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$fruits</a:t>
            </a:r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[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mango’,’orange’,’lichi</a:t>
            </a:r>
            <a:r>
              <a:rPr lang="en-US" dirty="0">
                <a:solidFill>
                  <a:schemeClr val="accent4"/>
                </a:solidFill>
              </a:rPr>
              <a:t>’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access these all the elements from the $fruits array we can make a for loop. We can use the count function to count the elements of the array. For example:</a:t>
            </a:r>
          </a:p>
          <a:p>
            <a:pPr marL="0" indent="0">
              <a:buNone/>
            </a:pPr>
            <a:r>
              <a:rPr lang="en-US" dirty="0"/>
              <a:t>$n=count($fruits);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tx2"/>
                </a:solidFill>
              </a:rPr>
              <a:t>for($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=0;$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&lt;$n;$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++){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echo $fruits[$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};</a:t>
            </a:r>
          </a:p>
          <a:p>
            <a:pPr marL="0" indent="0">
              <a:buNone/>
            </a:pPr>
            <a:r>
              <a:rPr lang="en-US" dirty="0" err="1"/>
              <a:t>So,we</a:t>
            </a:r>
            <a:r>
              <a:rPr lang="en-US" dirty="0"/>
              <a:t> will get all the elements from the $fruits array;</a:t>
            </a:r>
          </a:p>
        </p:txBody>
      </p:sp>
    </p:spTree>
    <p:extLst>
      <p:ext uri="{BB962C8B-B14F-4D97-AF65-F5344CB8AC3E}">
        <p14:creationId xmlns:p14="http://schemas.microsoft.com/office/powerpoint/2010/main" val="194455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201E1B-B9BC-3E76-8A35-13C79BC9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100" y="1"/>
            <a:ext cx="8763000" cy="1054099"/>
          </a:xfrm>
        </p:spPr>
        <p:txBody>
          <a:bodyPr/>
          <a:lstStyle/>
          <a:p>
            <a:r>
              <a:rPr lang="en-US" b="1" i="1" dirty="0"/>
              <a:t>Modifying with square bracket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8326-906E-A4FD-BFD0-5DBD29D7F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054100"/>
            <a:ext cx="11023600" cy="5422900"/>
          </a:xfrm>
        </p:spPr>
        <p:txBody>
          <a:bodyPr/>
          <a:lstStyle/>
          <a:p>
            <a:r>
              <a:rPr lang="en-US" sz="2500" dirty="0"/>
              <a:t>$fruits=[‘</a:t>
            </a:r>
            <a:r>
              <a:rPr lang="en-US" sz="2500" dirty="0" err="1"/>
              <a:t>mango’,’banana’,’lichi</a:t>
            </a:r>
            <a:r>
              <a:rPr lang="en-US" sz="2500" dirty="0"/>
              <a:t>’];</a:t>
            </a:r>
          </a:p>
          <a:p>
            <a:pPr marL="0" indent="0">
              <a:buNone/>
            </a:pPr>
            <a:r>
              <a:rPr lang="en-US" sz="2500" dirty="0"/>
              <a:t>$fruits[‘1’]=‘watermelon’;</a:t>
            </a:r>
          </a:p>
          <a:p>
            <a:pPr marL="0" indent="0">
              <a:buNone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The value at index '1' (banana) is replaced by the new value 'watermelon’.</a:t>
            </a:r>
          </a:p>
          <a:p>
            <a:pPr marL="0" indent="0">
              <a:buNone/>
            </a:pPr>
            <a:r>
              <a:rPr lang="en-US" dirty="0"/>
              <a:t>we can use list function to assign values to variables:-</a:t>
            </a:r>
          </a:p>
          <a:p>
            <a:pPr marL="0" indent="0">
              <a:buNone/>
            </a:pPr>
            <a:r>
              <a:rPr lang="fr-FR" sz="2500" b="0" dirty="0">
                <a:effectLst/>
                <a:latin typeface="Consolas" panose="020B0609020204030204" pitchFamily="49" charset="0"/>
              </a:rPr>
              <a:t>$fruits = ['Apple', 'Banana', 'Orange'];</a:t>
            </a:r>
          </a:p>
          <a:p>
            <a:pPr marL="0" indent="0">
              <a:buNone/>
            </a:pPr>
            <a:r>
              <a:rPr lang="fr-FR" sz="2500" b="0" dirty="0" err="1">
                <a:effectLst/>
                <a:latin typeface="Consolas" panose="020B0609020204030204" pitchFamily="49" charset="0"/>
              </a:rPr>
              <a:t>list</a:t>
            </a:r>
            <a:r>
              <a:rPr lang="fr-FR" sz="2500" b="0" dirty="0">
                <a:effectLst/>
                <a:latin typeface="Consolas" panose="020B0609020204030204" pitchFamily="49" charset="0"/>
              </a:rPr>
              <a:t>($fruit1, $fruit2, $fruit3) = $fruits;</a:t>
            </a:r>
          </a:p>
          <a:p>
            <a:r>
              <a:rPr lang="en-US" b="1" dirty="0"/>
              <a:t>Or,</a:t>
            </a:r>
          </a:p>
          <a:p>
            <a:pPr marL="0" indent="0">
              <a:buNone/>
            </a:pPr>
            <a:r>
              <a:rPr lang="en-US" sz="2560" dirty="0"/>
              <a:t>    We can do it </a:t>
            </a:r>
            <a:r>
              <a:rPr lang="en-US" sz="2500" b="0" i="0" dirty="0">
                <a:effectLst/>
                <a:latin typeface="Söhne"/>
              </a:rPr>
              <a:t>with square bracket syntax:</a:t>
            </a:r>
          </a:p>
          <a:p>
            <a:pPr marL="0" indent="0">
              <a:buNone/>
            </a:pPr>
            <a:r>
              <a:rPr lang="en-US" sz="2500" b="0" dirty="0">
                <a:effectLst/>
                <a:latin typeface="Consolas" panose="020B0609020204030204" pitchFamily="49" charset="0"/>
              </a:rPr>
              <a:t>[$fruit1, $fruit2, $fruit3] = $fruits;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2719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20B9-2304-A250-709E-76222565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5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    Some functions for modifying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AE03-4461-3FEA-E37A-518FEFF1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187062"/>
            <a:ext cx="11544300" cy="5391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$fruits</a:t>
            </a:r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[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mango’,’orange’,’lichi</a:t>
            </a:r>
            <a:r>
              <a:rPr lang="en-US" dirty="0">
                <a:solidFill>
                  <a:schemeClr val="accent4"/>
                </a:solidFill>
              </a:rPr>
              <a:t>’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add an element to an indexed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array,we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can use the square bracket syntax and specify a new index for the element. Here's an 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$fruits[]=‘watermelon’; 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so,watermelon</a:t>
            </a:r>
            <a:r>
              <a:rPr lang="en-US" dirty="0"/>
              <a:t> will be added at the last index];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err="1"/>
              <a:t>Or,we</a:t>
            </a:r>
            <a:r>
              <a:rPr lang="en-US" sz="2600" dirty="0"/>
              <a:t> can add elements to the end of the array by using </a:t>
            </a:r>
            <a:r>
              <a:rPr lang="en-US" sz="2600" dirty="0" err="1"/>
              <a:t>array_push</a:t>
            </a:r>
            <a:r>
              <a:rPr lang="en-US" sz="2600" dirty="0"/>
              <a:t>() </a:t>
            </a:r>
            <a:r>
              <a:rPr lang="en-US" sz="2600" dirty="0" err="1"/>
              <a:t>function.Like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array_push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($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fruits,’watermelon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’);</a:t>
            </a:r>
          </a:p>
          <a:p>
            <a:pPr marL="0" indent="0">
              <a:buNone/>
            </a:pPr>
            <a:r>
              <a:rPr lang="en-US" sz="2400" dirty="0"/>
              <a:t>[</a:t>
            </a:r>
            <a:r>
              <a:rPr lang="en-US" sz="2400" dirty="0" err="1"/>
              <a:t>so,watermelon</a:t>
            </a:r>
            <a:r>
              <a:rPr lang="en-US" sz="2400" dirty="0"/>
              <a:t> will be added at the end of the array];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33F0C2-D8D5-8048-57DD-A8B89B7B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43A1-663E-E58A-8DA6-79C56BA8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"/>
            <a:ext cx="8547100" cy="1193800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Deleting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BE31-2EAB-9CC4-57BA-75EE8A16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4" y="962024"/>
            <a:ext cx="11376025" cy="5692776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737C7C"/>
                </a:solidFill>
                <a:effectLst/>
                <a:latin typeface="Consolas" panose="020B0609020204030204" pitchFamily="49" charset="0"/>
              </a:rPr>
              <a:t>Deleting an element by index: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effectLst/>
                <a:latin typeface="Consolas" panose="020B0609020204030204" pitchFamily="49" charset="0"/>
              </a:rPr>
              <a:t> We can delete/unset a given element by unset() function.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$fruits = ['apple', 'banana', 'orange', 'grape'];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unset($fruits[1]);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DF3079"/>
                </a:solidFill>
                <a:effectLst/>
                <a:latin typeface="Söhne Mono"/>
              </a:rPr>
              <a:t>print_r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($fruits);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[</a:t>
            </a:r>
            <a:r>
              <a:rPr lang="en-US" b="0" i="0" dirty="0" err="1">
                <a:effectLst/>
                <a:latin typeface="Söhne Mono"/>
              </a:rPr>
              <a:t>So,banana</a:t>
            </a:r>
            <a:r>
              <a:rPr lang="en-US" b="0" i="0" dirty="0">
                <a:effectLst/>
                <a:latin typeface="Söhne Mono"/>
              </a:rPr>
              <a:t> will be removed.]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 Mono"/>
              </a:rPr>
              <a:t>The </a:t>
            </a:r>
            <a:r>
              <a:rPr lang="en-US" b="0" i="0" dirty="0" err="1">
                <a:effectLst/>
                <a:latin typeface="Söhne Mono"/>
              </a:rPr>
              <a:t>array_splice</a:t>
            </a:r>
            <a:r>
              <a:rPr lang="en-US" b="0" i="0" dirty="0">
                <a:effectLst/>
                <a:latin typeface="Söhne Mono"/>
              </a:rPr>
              <a:t>() function can be used to remove a portion of the array.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$fruits = ['Apple', 'Banana', 'Orange', 'Mango', 'Grapes'];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Söhne Mono"/>
              </a:rPr>
              <a:t>array_splice</a:t>
            </a:r>
            <a:r>
              <a:rPr lang="en-US" b="0" i="0" dirty="0">
                <a:effectLst/>
                <a:latin typeface="Söhne Mono"/>
              </a:rPr>
              <a:t>($fruits, 1, 2);</a:t>
            </a:r>
          </a:p>
          <a:p>
            <a:pPr marL="0" indent="0">
              <a:buNone/>
            </a:pPr>
            <a:endParaRPr lang="en-US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US" b="0" i="0" dirty="0" err="1">
                <a:effectLst/>
                <a:latin typeface="Söhne Mono"/>
              </a:rPr>
              <a:t>print_r</a:t>
            </a:r>
            <a:r>
              <a:rPr lang="en-US" b="0" i="0" dirty="0">
                <a:effectLst/>
                <a:latin typeface="Söhne Mono"/>
              </a:rPr>
              <a:t>($fruits);</a:t>
            </a:r>
          </a:p>
          <a:p>
            <a:pPr marL="0" indent="0">
              <a:buNone/>
            </a:pPr>
            <a:r>
              <a:rPr lang="en-US" dirty="0">
                <a:latin typeface="Söhne Mono"/>
              </a:rPr>
              <a:t>[</a:t>
            </a:r>
            <a:r>
              <a:rPr lang="en-US" dirty="0" err="1">
                <a:latin typeface="Söhne Mono"/>
              </a:rPr>
              <a:t>so,from</a:t>
            </a:r>
            <a:r>
              <a:rPr lang="en-US" dirty="0">
                <a:latin typeface="Söhne Mono"/>
              </a:rPr>
              <a:t> index 1 it will remove 2 items from the  $fruits array ];</a:t>
            </a:r>
            <a:endParaRPr lang="en-US" b="0" i="0" dirty="0">
              <a:effectLst/>
              <a:latin typeface="Söhne Mono"/>
            </a:endParaRPr>
          </a:p>
          <a:p>
            <a:pPr marL="0" indent="0">
              <a:buNone/>
            </a:pPr>
            <a:endParaRPr lang="en-US" b="0" i="0" dirty="0">
              <a:effectLst/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81570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5D0B-E4C1-F65B-DA8A-76F48C4CE2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-2825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Deleting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695B-DB9E-7BB8-B85C-D2C8093C2A8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1300" y="1042988"/>
            <a:ext cx="11201400" cy="5768975"/>
          </a:xfrm>
        </p:spPr>
        <p:txBody>
          <a:bodyPr>
            <a:normAutofit/>
          </a:bodyPr>
          <a:lstStyle/>
          <a:p>
            <a:r>
              <a:rPr lang="en-US" sz="2310" dirty="0"/>
              <a:t>We can use </a:t>
            </a:r>
            <a:r>
              <a:rPr lang="en-US" sz="2310" dirty="0" err="1"/>
              <a:t>array_pop</a:t>
            </a:r>
            <a:r>
              <a:rPr lang="en-US" sz="2310" dirty="0"/>
              <a:t>() function to remove the last element of the array.</a:t>
            </a:r>
          </a:p>
          <a:p>
            <a:pPr marL="0" indent="0">
              <a:buNone/>
            </a:pP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$fruits = ['Apple', 'Banana', 'Orange', 'Mango', 'Grapes’];</a:t>
            </a:r>
          </a:p>
          <a:p>
            <a:pPr marL="0" indent="0">
              <a:buNone/>
            </a:pP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$</a:t>
            </a:r>
            <a:r>
              <a:rPr lang="en-US" sz="2310" b="0" i="0" dirty="0" err="1">
                <a:solidFill>
                  <a:srgbClr val="7030A0"/>
                </a:solidFill>
                <a:effectLst/>
                <a:latin typeface="Söhne Mono"/>
              </a:rPr>
              <a:t>lastFruit</a:t>
            </a: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=</a:t>
            </a:r>
            <a:r>
              <a:rPr lang="en-US" sz="2310" b="0" i="0" dirty="0" err="1">
                <a:solidFill>
                  <a:srgbClr val="7030A0"/>
                </a:solidFill>
                <a:effectLst/>
                <a:latin typeface="Söhne Mono"/>
              </a:rPr>
              <a:t>array_</a:t>
            </a:r>
            <a:r>
              <a:rPr lang="en-US" sz="2310" dirty="0" err="1">
                <a:solidFill>
                  <a:srgbClr val="7030A0"/>
                </a:solidFill>
                <a:latin typeface="Söhne Mono"/>
              </a:rPr>
              <a:t>pop</a:t>
            </a: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($fruits);</a:t>
            </a:r>
          </a:p>
          <a:p>
            <a:pPr marL="0" indent="0">
              <a:buNone/>
            </a:pPr>
            <a:r>
              <a:rPr lang="en-US" sz="2310" b="0" i="0" dirty="0" err="1">
                <a:effectLst/>
                <a:latin typeface="Söhne Mono"/>
              </a:rPr>
              <a:t>Print_r</a:t>
            </a:r>
            <a:r>
              <a:rPr lang="en-US" sz="2310" b="0" i="0" dirty="0">
                <a:effectLst/>
                <a:latin typeface="Söhne Mono"/>
              </a:rPr>
              <a:t>($fruits);</a:t>
            </a:r>
          </a:p>
          <a:p>
            <a:pPr marL="0" indent="0">
              <a:buNone/>
            </a:pP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echo $</a:t>
            </a:r>
            <a:r>
              <a:rPr lang="en-US" sz="2310" b="0" i="0" dirty="0" err="1">
                <a:solidFill>
                  <a:srgbClr val="7030A0"/>
                </a:solidFill>
                <a:effectLst/>
                <a:latin typeface="Söhne Mono"/>
              </a:rPr>
              <a:t>lastFruit</a:t>
            </a: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;</a:t>
            </a:r>
          </a:p>
          <a:p>
            <a:pPr marL="0" indent="0">
              <a:buNone/>
            </a:pPr>
            <a:r>
              <a:rPr lang="en-US" sz="2310" dirty="0">
                <a:latin typeface="Söhne Mono"/>
              </a:rPr>
              <a:t>[Grapes will be removed from the main </a:t>
            </a:r>
            <a:r>
              <a:rPr lang="en-US" sz="2310" dirty="0" err="1">
                <a:latin typeface="Söhne Mono"/>
              </a:rPr>
              <a:t>array.And</a:t>
            </a:r>
            <a:r>
              <a:rPr lang="en-US" sz="2310" dirty="0">
                <a:latin typeface="Söhne Mono"/>
              </a:rPr>
              <a:t> it will return the last element we deleted. </a:t>
            </a:r>
            <a:r>
              <a:rPr lang="en-US" sz="2310" dirty="0" err="1">
                <a:latin typeface="Söhne Mono"/>
              </a:rPr>
              <a:t>so,array_pop</a:t>
            </a:r>
            <a:r>
              <a:rPr lang="en-US" sz="2310" dirty="0">
                <a:latin typeface="Söhne Mono"/>
              </a:rPr>
              <a:t>() function modifies the main array];</a:t>
            </a:r>
          </a:p>
          <a:p>
            <a:r>
              <a:rPr lang="en-US" sz="2310" dirty="0">
                <a:latin typeface="Söhne Mono"/>
              </a:rPr>
              <a:t>If we want to remove the first element from the array ,we can simply use </a:t>
            </a:r>
            <a:r>
              <a:rPr lang="en-US" sz="2310" b="0" i="0" dirty="0">
                <a:effectLst/>
                <a:latin typeface="Söhne Mono"/>
              </a:rPr>
              <a:t>the </a:t>
            </a:r>
            <a:r>
              <a:rPr lang="en-US" sz="2310" b="0" i="0" dirty="0" err="1">
                <a:effectLst/>
                <a:latin typeface="Söhne Mono"/>
              </a:rPr>
              <a:t>array_shift</a:t>
            </a:r>
            <a:r>
              <a:rPr lang="en-US" sz="2310" b="0" i="0" dirty="0">
                <a:effectLst/>
                <a:latin typeface="Söhne Mono"/>
              </a:rPr>
              <a:t>() </a:t>
            </a:r>
            <a:r>
              <a:rPr lang="en-US" sz="2310" b="0" i="0" dirty="0" err="1">
                <a:effectLst/>
                <a:latin typeface="Söhne Mono"/>
              </a:rPr>
              <a:t>function..It</a:t>
            </a:r>
            <a:r>
              <a:rPr lang="en-US" sz="2310" b="0" i="0" dirty="0">
                <a:effectLst/>
                <a:latin typeface="Söhne Mono"/>
              </a:rPr>
              <a:t> also returns the first element which </a:t>
            </a:r>
            <a:r>
              <a:rPr lang="en-US" sz="2310" dirty="0">
                <a:latin typeface="Söhne Mono"/>
              </a:rPr>
              <a:t>was removed.</a:t>
            </a:r>
            <a:endParaRPr lang="en-US" sz="231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$fruits = ['Apple', 'Banana', 'Orange', 'Mango', 'Grapes’];</a:t>
            </a:r>
          </a:p>
          <a:p>
            <a:pPr marL="0" indent="0">
              <a:buNone/>
            </a:pP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$</a:t>
            </a:r>
            <a:r>
              <a:rPr lang="en-US" sz="2310" b="0" i="0" dirty="0" err="1">
                <a:solidFill>
                  <a:srgbClr val="7030A0"/>
                </a:solidFill>
                <a:effectLst/>
                <a:latin typeface="Söhne Mono"/>
              </a:rPr>
              <a:t>firstFruit</a:t>
            </a: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=</a:t>
            </a:r>
            <a:r>
              <a:rPr lang="en-US" sz="2310" b="0" i="0" dirty="0" err="1">
                <a:solidFill>
                  <a:srgbClr val="7030A0"/>
                </a:solidFill>
                <a:effectLst/>
                <a:latin typeface="Söhne Mono"/>
              </a:rPr>
              <a:t>array_shift</a:t>
            </a: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($fruits);</a:t>
            </a:r>
          </a:p>
          <a:p>
            <a:pPr marL="0" indent="0">
              <a:buNone/>
            </a:pPr>
            <a:r>
              <a:rPr lang="en-US" sz="2310" b="0" i="0" dirty="0" err="1">
                <a:effectLst/>
                <a:latin typeface="Söhne Mono"/>
              </a:rPr>
              <a:t>Print_r</a:t>
            </a:r>
            <a:r>
              <a:rPr lang="en-US" sz="2310" b="0" i="0" dirty="0">
                <a:effectLst/>
                <a:latin typeface="Söhne Mono"/>
              </a:rPr>
              <a:t>($fruits);</a:t>
            </a:r>
          </a:p>
          <a:p>
            <a:pPr marL="0" indent="0">
              <a:buNone/>
            </a:pP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echo $</a:t>
            </a:r>
            <a:r>
              <a:rPr lang="en-US" sz="2310" dirty="0" err="1">
                <a:solidFill>
                  <a:srgbClr val="7030A0"/>
                </a:solidFill>
                <a:latin typeface="Söhne Mono"/>
              </a:rPr>
              <a:t>first</a:t>
            </a:r>
            <a:r>
              <a:rPr lang="en-US" sz="2310" b="0" i="0" dirty="0" err="1">
                <a:solidFill>
                  <a:srgbClr val="7030A0"/>
                </a:solidFill>
                <a:effectLst/>
                <a:latin typeface="Söhne Mono"/>
              </a:rPr>
              <a:t>Fruit</a:t>
            </a:r>
            <a:r>
              <a:rPr lang="en-US" sz="2310" b="0" i="0" dirty="0">
                <a:solidFill>
                  <a:srgbClr val="7030A0"/>
                </a:solidFill>
                <a:effectLst/>
                <a:latin typeface="Söhne Mono"/>
              </a:rPr>
              <a:t>;  </a:t>
            </a:r>
            <a:r>
              <a:rPr lang="en-US" sz="2310" b="0" i="0" dirty="0">
                <a:effectLst/>
                <a:latin typeface="Söhne Mono"/>
              </a:rPr>
              <a:t>[Apple will be </a:t>
            </a:r>
            <a:r>
              <a:rPr lang="en-US" sz="2310" b="0" i="0" dirty="0" err="1">
                <a:effectLst/>
                <a:latin typeface="Söhne Mono"/>
              </a:rPr>
              <a:t>removed.It</a:t>
            </a:r>
            <a:r>
              <a:rPr lang="en-US" sz="2310" b="0" i="0" dirty="0">
                <a:effectLst/>
                <a:latin typeface="Söhne Mono"/>
              </a:rPr>
              <a:t> will be </a:t>
            </a:r>
            <a:r>
              <a:rPr lang="en-US" sz="2310" b="0" i="0" dirty="0" err="1">
                <a:effectLst/>
                <a:latin typeface="Söhne Mono"/>
              </a:rPr>
              <a:t>retured</a:t>
            </a:r>
            <a:r>
              <a:rPr lang="en-US" sz="2310" b="0" i="0" dirty="0">
                <a:effectLst/>
                <a:latin typeface="Söhne Mono"/>
              </a:rPr>
              <a:t> for using </a:t>
            </a:r>
            <a:r>
              <a:rPr lang="en-US" sz="2310" b="0" i="0" dirty="0" err="1">
                <a:effectLst/>
                <a:latin typeface="Söhne Mono"/>
              </a:rPr>
              <a:t>array_shift</a:t>
            </a:r>
            <a:r>
              <a:rPr lang="en-US" sz="2310" b="0" i="0" dirty="0">
                <a:effectLst/>
                <a:latin typeface="Söhne Mono"/>
              </a:rPr>
              <a:t>()];</a:t>
            </a:r>
            <a:endParaRPr lang="en-US" sz="2310" b="0" i="0" dirty="0">
              <a:solidFill>
                <a:srgbClr val="7030A0"/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en-US" sz="2310" b="0" i="0" dirty="0">
              <a:solidFill>
                <a:srgbClr val="7030A0"/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en-US" sz="2310" b="0" i="0" dirty="0">
              <a:solidFill>
                <a:srgbClr val="7030A0"/>
              </a:solidFill>
              <a:effectLst/>
              <a:latin typeface="Söhne Mono"/>
            </a:endParaRPr>
          </a:p>
          <a:p>
            <a:pPr marL="0" indent="0">
              <a:buNone/>
            </a:pPr>
            <a:endParaRPr lang="en-US" sz="2310" dirty="0">
              <a:latin typeface="Söhne Mono"/>
            </a:endParaRPr>
          </a:p>
          <a:p>
            <a:endParaRPr lang="en-US" sz="2310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42869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3675</Words>
  <Application>Microsoft Office PowerPoint</Application>
  <PresentationFormat>Widescreen</PresentationFormat>
  <Paragraphs>347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  <vt:variant>
        <vt:lpstr>Custom Shows</vt:lpstr>
      </vt:variant>
      <vt:variant>
        <vt:i4>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Söhne</vt:lpstr>
      <vt:lpstr>Söhne Mono</vt:lpstr>
      <vt:lpstr>Wingdings</vt:lpstr>
      <vt:lpstr>Office Theme</vt:lpstr>
      <vt:lpstr>                  PHP ARRAYS</vt:lpstr>
      <vt:lpstr>                                 SYNTAX</vt:lpstr>
      <vt:lpstr>      Creating Array with Square-Bracket Syntax</vt:lpstr>
      <vt:lpstr> </vt:lpstr>
      <vt:lpstr>    Modifying with Square-Bracket Syntax</vt:lpstr>
      <vt:lpstr>Modifying with square bracket</vt:lpstr>
      <vt:lpstr>    Some functions for modifying Arrays</vt:lpstr>
      <vt:lpstr>        Deleting Elements from an Array</vt:lpstr>
      <vt:lpstr>     Deleting Elements from an Array</vt:lpstr>
      <vt:lpstr>Some Other function for Modification</vt:lpstr>
      <vt:lpstr>                         Array Functions</vt:lpstr>
      <vt:lpstr>            Some others Array Functions</vt:lpstr>
      <vt:lpstr>array_merge(),in_array() functions</vt:lpstr>
      <vt:lpstr>Array_search() function</vt:lpstr>
      <vt:lpstr>     Usefull Function For Associative Array   </vt:lpstr>
      <vt:lpstr>Key_exists()/array_key_exists() </vt:lpstr>
      <vt:lpstr>Array_intersect() function</vt:lpstr>
      <vt:lpstr>array_diff() function</vt:lpstr>
      <vt:lpstr>Array_walk() Function</vt:lpstr>
      <vt:lpstr>               array_map() Function</vt:lpstr>
      <vt:lpstr>              Array_filter() Function</vt:lpstr>
      <vt:lpstr>     Another example of array_filter().</vt:lpstr>
      <vt:lpstr>Array_reduce() function</vt:lpstr>
      <vt:lpstr>Range() Function</vt:lpstr>
      <vt:lpstr>Converting to Array</vt:lpstr>
      <vt:lpstr>Json_decode() Function for converting json data to associative array</vt:lpstr>
      <vt:lpstr>Sorting an Array </vt:lpstr>
      <vt:lpstr>asort() ,arsort() function (associative array sorting)</vt:lpstr>
      <vt:lpstr>Ksort(),krsort() function </vt:lpstr>
      <vt:lpstr>Case sensitive /insensitive sorting of strings</vt:lpstr>
      <vt:lpstr>Using a return value as a key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ARRAYS</dc:title>
  <dc:creator>aisha moon</dc:creator>
  <cp:lastModifiedBy>aisha moon</cp:lastModifiedBy>
  <cp:revision>4</cp:revision>
  <dcterms:created xsi:type="dcterms:W3CDTF">2024-01-21T13:53:42Z</dcterms:created>
  <dcterms:modified xsi:type="dcterms:W3CDTF">2024-01-28T15:34:35Z</dcterms:modified>
</cp:coreProperties>
</file>