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76" autoAdjust="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2A2E4E-B4C1-4178-BB6B-3D454710EC29}" type="datetimeFigureOut">
              <a:rPr lang="en-US" smtClean="0"/>
              <a:t>9/20/2024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1C061D-5DE1-4075-AC79-9268D3D1F6F3}" type="slidenum">
              <a:rPr lang="en-US" smtClean="0"/>
              <a:t>‹#›</a:t>
            </a:fld>
            <a:endParaRPr lang="en-US"/>
          </a:p>
        </p:txBody>
      </p:sp>
    </p:spTree>
    <p:extLst>
      <p:ext uri="{BB962C8B-B14F-4D97-AF65-F5344CB8AC3E}">
        <p14:creationId xmlns:p14="http://schemas.microsoft.com/office/powerpoint/2010/main" val="2127882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1C061D-5DE1-4075-AC79-9268D3D1F6F3}" type="slidenum">
              <a:rPr lang="en-US" smtClean="0"/>
              <a:t>7</a:t>
            </a:fld>
            <a:endParaRPr lang="en-US"/>
          </a:p>
        </p:txBody>
      </p:sp>
    </p:spTree>
    <p:extLst>
      <p:ext uri="{BB962C8B-B14F-4D97-AF65-F5344CB8AC3E}">
        <p14:creationId xmlns:p14="http://schemas.microsoft.com/office/powerpoint/2010/main" val="367878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1093F0-0B1A-4065-BFDD-B6B7961426E7}"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D4545-34E0-4A0B-B671-B5CC777EDE84}" type="slidenum">
              <a:rPr lang="en-US" smtClean="0"/>
              <a:t>‹#›</a:t>
            </a:fld>
            <a:endParaRPr lang="en-US"/>
          </a:p>
        </p:txBody>
      </p:sp>
    </p:spTree>
    <p:extLst>
      <p:ext uri="{BB962C8B-B14F-4D97-AF65-F5344CB8AC3E}">
        <p14:creationId xmlns:p14="http://schemas.microsoft.com/office/powerpoint/2010/main" val="361413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1093F0-0B1A-4065-BFDD-B6B7961426E7}"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D4545-34E0-4A0B-B671-B5CC777EDE84}" type="slidenum">
              <a:rPr lang="en-US" smtClean="0"/>
              <a:t>‹#›</a:t>
            </a:fld>
            <a:endParaRPr lang="en-US"/>
          </a:p>
        </p:txBody>
      </p:sp>
    </p:spTree>
    <p:extLst>
      <p:ext uri="{BB962C8B-B14F-4D97-AF65-F5344CB8AC3E}">
        <p14:creationId xmlns:p14="http://schemas.microsoft.com/office/powerpoint/2010/main" val="1986293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1093F0-0B1A-4065-BFDD-B6B7961426E7}"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D4545-34E0-4A0B-B671-B5CC777EDE8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99511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1093F0-0B1A-4065-BFDD-B6B7961426E7}"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D4545-34E0-4A0B-B671-B5CC777EDE84}" type="slidenum">
              <a:rPr lang="en-US" smtClean="0"/>
              <a:t>‹#›</a:t>
            </a:fld>
            <a:endParaRPr lang="en-US"/>
          </a:p>
        </p:txBody>
      </p:sp>
    </p:spTree>
    <p:extLst>
      <p:ext uri="{BB962C8B-B14F-4D97-AF65-F5344CB8AC3E}">
        <p14:creationId xmlns:p14="http://schemas.microsoft.com/office/powerpoint/2010/main" val="1333823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1093F0-0B1A-4065-BFDD-B6B7961426E7}"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D4545-34E0-4A0B-B671-B5CC777EDE8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5970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1093F0-0B1A-4065-BFDD-B6B7961426E7}"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D4545-34E0-4A0B-B671-B5CC777EDE84}" type="slidenum">
              <a:rPr lang="en-US" smtClean="0"/>
              <a:t>‹#›</a:t>
            </a:fld>
            <a:endParaRPr lang="en-US"/>
          </a:p>
        </p:txBody>
      </p:sp>
    </p:spTree>
    <p:extLst>
      <p:ext uri="{BB962C8B-B14F-4D97-AF65-F5344CB8AC3E}">
        <p14:creationId xmlns:p14="http://schemas.microsoft.com/office/powerpoint/2010/main" val="667000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1093F0-0B1A-4065-BFDD-B6B7961426E7}"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D4545-34E0-4A0B-B671-B5CC777EDE84}" type="slidenum">
              <a:rPr lang="en-US" smtClean="0"/>
              <a:t>‹#›</a:t>
            </a:fld>
            <a:endParaRPr lang="en-US"/>
          </a:p>
        </p:txBody>
      </p:sp>
    </p:spTree>
    <p:extLst>
      <p:ext uri="{BB962C8B-B14F-4D97-AF65-F5344CB8AC3E}">
        <p14:creationId xmlns:p14="http://schemas.microsoft.com/office/powerpoint/2010/main" val="2015723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1093F0-0B1A-4065-BFDD-B6B7961426E7}"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D4545-34E0-4A0B-B671-B5CC777EDE84}" type="slidenum">
              <a:rPr lang="en-US" smtClean="0"/>
              <a:t>‹#›</a:t>
            </a:fld>
            <a:endParaRPr lang="en-US"/>
          </a:p>
        </p:txBody>
      </p:sp>
    </p:spTree>
    <p:extLst>
      <p:ext uri="{BB962C8B-B14F-4D97-AF65-F5344CB8AC3E}">
        <p14:creationId xmlns:p14="http://schemas.microsoft.com/office/powerpoint/2010/main" val="41863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1093F0-0B1A-4065-BFDD-B6B7961426E7}"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D4545-34E0-4A0B-B671-B5CC777EDE84}" type="slidenum">
              <a:rPr lang="en-US" smtClean="0"/>
              <a:t>‹#›</a:t>
            </a:fld>
            <a:endParaRPr lang="en-US"/>
          </a:p>
        </p:txBody>
      </p:sp>
    </p:spTree>
    <p:extLst>
      <p:ext uri="{BB962C8B-B14F-4D97-AF65-F5344CB8AC3E}">
        <p14:creationId xmlns:p14="http://schemas.microsoft.com/office/powerpoint/2010/main" val="555701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1093F0-0B1A-4065-BFDD-B6B7961426E7}" type="datetimeFigureOut">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D4545-34E0-4A0B-B671-B5CC777EDE84}" type="slidenum">
              <a:rPr lang="en-US" smtClean="0"/>
              <a:t>‹#›</a:t>
            </a:fld>
            <a:endParaRPr lang="en-US"/>
          </a:p>
        </p:txBody>
      </p:sp>
    </p:spTree>
    <p:extLst>
      <p:ext uri="{BB962C8B-B14F-4D97-AF65-F5344CB8AC3E}">
        <p14:creationId xmlns:p14="http://schemas.microsoft.com/office/powerpoint/2010/main" val="3461298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1093F0-0B1A-4065-BFDD-B6B7961426E7}"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6D4545-34E0-4A0B-B671-B5CC777EDE84}" type="slidenum">
              <a:rPr lang="en-US" smtClean="0"/>
              <a:t>‹#›</a:t>
            </a:fld>
            <a:endParaRPr lang="en-US"/>
          </a:p>
        </p:txBody>
      </p:sp>
    </p:spTree>
    <p:extLst>
      <p:ext uri="{BB962C8B-B14F-4D97-AF65-F5344CB8AC3E}">
        <p14:creationId xmlns:p14="http://schemas.microsoft.com/office/powerpoint/2010/main" val="352612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1093F0-0B1A-4065-BFDD-B6B7961426E7}" type="datetimeFigureOut">
              <a:rPr lang="en-US" smtClean="0"/>
              <a:t>9/20/2024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6D4545-34E0-4A0B-B671-B5CC777EDE84}" type="slidenum">
              <a:rPr lang="en-US" smtClean="0"/>
              <a:t>‹#›</a:t>
            </a:fld>
            <a:endParaRPr lang="en-US"/>
          </a:p>
        </p:txBody>
      </p:sp>
    </p:spTree>
    <p:extLst>
      <p:ext uri="{BB962C8B-B14F-4D97-AF65-F5344CB8AC3E}">
        <p14:creationId xmlns:p14="http://schemas.microsoft.com/office/powerpoint/2010/main" val="56373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1093F0-0B1A-4065-BFDD-B6B7961426E7}" type="datetimeFigureOut">
              <a:rPr lang="en-US" smtClean="0"/>
              <a:t>9/20/2024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6D4545-34E0-4A0B-B671-B5CC777EDE84}" type="slidenum">
              <a:rPr lang="en-US" smtClean="0"/>
              <a:t>‹#›</a:t>
            </a:fld>
            <a:endParaRPr lang="en-US"/>
          </a:p>
        </p:txBody>
      </p:sp>
    </p:spTree>
    <p:extLst>
      <p:ext uri="{BB962C8B-B14F-4D97-AF65-F5344CB8AC3E}">
        <p14:creationId xmlns:p14="http://schemas.microsoft.com/office/powerpoint/2010/main" val="21079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1093F0-0B1A-4065-BFDD-B6B7961426E7}" type="datetimeFigureOut">
              <a:rPr lang="en-US" smtClean="0"/>
              <a:t>9/20/2024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6D4545-34E0-4A0B-B671-B5CC777EDE84}" type="slidenum">
              <a:rPr lang="en-US" smtClean="0"/>
              <a:t>‹#›</a:t>
            </a:fld>
            <a:endParaRPr lang="en-US"/>
          </a:p>
        </p:txBody>
      </p:sp>
    </p:spTree>
    <p:extLst>
      <p:ext uri="{BB962C8B-B14F-4D97-AF65-F5344CB8AC3E}">
        <p14:creationId xmlns:p14="http://schemas.microsoft.com/office/powerpoint/2010/main" val="1556236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1093F0-0B1A-4065-BFDD-B6B7961426E7}"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6D4545-34E0-4A0B-B671-B5CC777EDE84}" type="slidenum">
              <a:rPr lang="en-US" smtClean="0"/>
              <a:t>‹#›</a:t>
            </a:fld>
            <a:endParaRPr lang="en-US"/>
          </a:p>
        </p:txBody>
      </p:sp>
    </p:spTree>
    <p:extLst>
      <p:ext uri="{BB962C8B-B14F-4D97-AF65-F5344CB8AC3E}">
        <p14:creationId xmlns:p14="http://schemas.microsoft.com/office/powerpoint/2010/main" val="3971116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1093F0-0B1A-4065-BFDD-B6B7961426E7}" type="datetimeFigureOut">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6D4545-34E0-4A0B-B671-B5CC777EDE84}" type="slidenum">
              <a:rPr lang="en-US" smtClean="0"/>
              <a:t>‹#›</a:t>
            </a:fld>
            <a:endParaRPr lang="en-US"/>
          </a:p>
        </p:txBody>
      </p:sp>
    </p:spTree>
    <p:extLst>
      <p:ext uri="{BB962C8B-B14F-4D97-AF65-F5344CB8AC3E}">
        <p14:creationId xmlns:p14="http://schemas.microsoft.com/office/powerpoint/2010/main" val="1214396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1093F0-0B1A-4065-BFDD-B6B7961426E7}" type="datetimeFigureOut">
              <a:rPr lang="en-US" smtClean="0"/>
              <a:t>9/20/2024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96D4545-34E0-4A0B-B671-B5CC777EDE84}" type="slidenum">
              <a:rPr lang="en-US" smtClean="0"/>
              <a:t>‹#›</a:t>
            </a:fld>
            <a:endParaRPr lang="en-US"/>
          </a:p>
        </p:txBody>
      </p:sp>
    </p:spTree>
    <p:extLst>
      <p:ext uri="{BB962C8B-B14F-4D97-AF65-F5344CB8AC3E}">
        <p14:creationId xmlns:p14="http://schemas.microsoft.com/office/powerpoint/2010/main" val="258493997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92BA5-4890-CF00-C75D-5D0E3AF2590B}"/>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Control Structures </a:t>
            </a:r>
          </a:p>
        </p:txBody>
      </p:sp>
    </p:spTree>
    <p:extLst>
      <p:ext uri="{BB962C8B-B14F-4D97-AF65-F5344CB8AC3E}">
        <p14:creationId xmlns:p14="http://schemas.microsoft.com/office/powerpoint/2010/main" val="2877014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A1292-69EE-4F69-8473-FA783119083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Foreach Loop</a:t>
            </a:r>
          </a:p>
        </p:txBody>
      </p:sp>
      <p:sp>
        <p:nvSpPr>
          <p:cNvPr id="3" name="Content Placeholder 2">
            <a:extLst>
              <a:ext uri="{FF2B5EF4-FFF2-40B4-BE49-F238E27FC236}">
                <a16:creationId xmlns:a16="http://schemas.microsoft.com/office/drawing/2014/main" id="{8B5BD9B0-E7AD-A3B4-6BFE-FFB72D0015E9}"/>
              </a:ext>
            </a:extLst>
          </p:cNvPr>
          <p:cNvSpPr>
            <a:spLocks noGrp="1"/>
          </p:cNvSpPr>
          <p:nvPr>
            <p:ph idx="1"/>
          </p:nvPr>
        </p:nvSpPr>
        <p:spPr/>
        <p:txBody>
          <a:bodyPr/>
          <a:lstStyle/>
          <a:p>
            <a:pPr marL="0" indent="0" algn="just">
              <a:buNone/>
            </a:pPr>
            <a:r>
              <a:rPr lang="en-US" sz="2000" dirty="0">
                <a:latin typeface="Times New Roman" panose="02020603050405020304" pitchFamily="18" charset="0"/>
                <a:cs typeface="Times New Roman" panose="02020603050405020304" pitchFamily="18" charset="0"/>
              </a:rPr>
              <a:t>A foreach loop in PHP is used to iterate over arrays or objects. It allows you to loop through each element of an array or object without needing to know how many elements there are. The foreach loop is simple and efficient for working with array data.</a:t>
            </a:r>
          </a:p>
          <a:p>
            <a:pPr marL="0" indent="0" algn="just">
              <a:buNone/>
            </a:pPr>
            <a:r>
              <a:rPr lang="en-US" sz="2000" b="1" dirty="0">
                <a:latin typeface="Times New Roman" panose="02020603050405020304" pitchFamily="18" charset="0"/>
                <a:cs typeface="Times New Roman" panose="02020603050405020304" pitchFamily="18" charset="0"/>
              </a:rPr>
              <a:t>Structure: foreach ($array as $value) {</a:t>
            </a:r>
          </a:p>
          <a:p>
            <a:pPr marL="0" indent="0" algn="just">
              <a:buNone/>
            </a:pPr>
            <a:r>
              <a:rPr lang="en-US" sz="2000" b="1" dirty="0">
                <a:latin typeface="Times New Roman" panose="02020603050405020304" pitchFamily="18" charset="0"/>
                <a:cs typeface="Times New Roman" panose="02020603050405020304" pitchFamily="18" charset="0"/>
              </a:rPr>
              <a:t>    // Code to be executed for each value in the array</a:t>
            </a:r>
          </a:p>
          <a:p>
            <a:pPr marL="0" indent="0" algn="just">
              <a:buNone/>
            </a:pPr>
            <a:r>
              <a:rPr lang="en-US" sz="2000" b="1" dirty="0">
                <a:latin typeface="Times New Roman" panose="02020603050405020304" pitchFamily="18" charset="0"/>
                <a:cs typeface="Times New Roman" panose="02020603050405020304" pitchFamily="18" charset="0"/>
              </a:rPr>
              <a:t>}</a:t>
            </a: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6" name="Picture 5">
            <a:extLst>
              <a:ext uri="{FF2B5EF4-FFF2-40B4-BE49-F238E27FC236}">
                <a16:creationId xmlns:a16="http://schemas.microsoft.com/office/drawing/2014/main" id="{9F8FBE6C-D50A-1142-962A-C7C5BC21ED45}"/>
              </a:ext>
            </a:extLst>
          </p:cNvPr>
          <p:cNvPicPr>
            <a:picLocks noChangeAspect="1"/>
          </p:cNvPicPr>
          <p:nvPr/>
        </p:nvPicPr>
        <p:blipFill>
          <a:blip r:embed="rId2"/>
          <a:stretch>
            <a:fillRect/>
          </a:stretch>
        </p:blipFill>
        <p:spPr>
          <a:xfrm>
            <a:off x="8148270" y="3429000"/>
            <a:ext cx="2943402" cy="2846580"/>
          </a:xfrm>
          <a:prstGeom prst="rect">
            <a:avLst/>
          </a:prstGeom>
        </p:spPr>
      </p:pic>
    </p:spTree>
    <p:extLst>
      <p:ext uri="{BB962C8B-B14F-4D97-AF65-F5344CB8AC3E}">
        <p14:creationId xmlns:p14="http://schemas.microsoft.com/office/powerpoint/2010/main" val="308772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B7B0-479C-B60F-E14F-C39E409B93C3}"/>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Loop control words</a:t>
            </a:r>
          </a:p>
        </p:txBody>
      </p:sp>
      <p:sp>
        <p:nvSpPr>
          <p:cNvPr id="3" name="Content Placeholder 2">
            <a:extLst>
              <a:ext uri="{FF2B5EF4-FFF2-40B4-BE49-F238E27FC236}">
                <a16:creationId xmlns:a16="http://schemas.microsoft.com/office/drawing/2014/main" id="{A755F673-75EF-1334-B781-3366E8756157}"/>
              </a:ext>
            </a:extLst>
          </p:cNvPr>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Loop control words in PHP are special keywords that control the flow of loops such as for, foreach, while, and do-while. These control words help you manage the behavior of loops by either skipping iterations or stopping the loop altogether.</a:t>
            </a:r>
          </a:p>
          <a:p>
            <a:pPr algn="just"/>
            <a:r>
              <a:rPr lang="en-US" sz="2000" dirty="0">
                <a:latin typeface="Times New Roman" panose="02020603050405020304" pitchFamily="18" charset="0"/>
                <a:cs typeface="Times New Roman" panose="02020603050405020304" pitchFamily="18" charset="0"/>
              </a:rPr>
              <a:t>The three main loop control words in PHP are:</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5" name="Rectangle 4">
            <a:extLst>
              <a:ext uri="{FF2B5EF4-FFF2-40B4-BE49-F238E27FC236}">
                <a16:creationId xmlns:a16="http://schemas.microsoft.com/office/drawing/2014/main" id="{095F6B48-42EA-8EB1-4E78-EDA52022505C}"/>
              </a:ext>
            </a:extLst>
          </p:cNvPr>
          <p:cNvSpPr/>
          <p:nvPr/>
        </p:nvSpPr>
        <p:spPr>
          <a:xfrm>
            <a:off x="1280160" y="3913632"/>
            <a:ext cx="2569464" cy="165506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buAutoNum type="arabicPeriod"/>
            </a:pPr>
            <a:r>
              <a:rPr lang="en-US" sz="2000" dirty="0">
                <a:latin typeface="Times New Roman" panose="02020603050405020304" pitchFamily="18" charset="0"/>
                <a:cs typeface="Times New Roman" panose="02020603050405020304" pitchFamily="18" charset="0"/>
              </a:rPr>
              <a:t>Break</a:t>
            </a:r>
          </a:p>
          <a:p>
            <a:pPr marL="342900" indent="-342900">
              <a:buAutoNum type="arabicPeriod"/>
            </a:pPr>
            <a:r>
              <a:rPr lang="en-US" sz="2000" dirty="0">
                <a:latin typeface="Times New Roman" panose="02020603050405020304" pitchFamily="18" charset="0"/>
                <a:cs typeface="Times New Roman" panose="02020603050405020304" pitchFamily="18" charset="0"/>
              </a:rPr>
              <a:t>Continue</a:t>
            </a:r>
          </a:p>
          <a:p>
            <a:pPr marL="342900" indent="-342900">
              <a:buAutoNum type="arabicPeriod"/>
            </a:pPr>
            <a:r>
              <a:rPr lang="en-US" sz="2000" dirty="0">
                <a:latin typeface="Times New Roman" panose="02020603050405020304" pitchFamily="18" charset="0"/>
                <a:cs typeface="Times New Roman" panose="02020603050405020304" pitchFamily="18" charset="0"/>
              </a:rPr>
              <a:t>Exit or die</a:t>
            </a:r>
          </a:p>
          <a:p>
            <a:pPr marL="342900" indent="-342900" algn="ctr">
              <a:buAutoNum type="arabicPeriod"/>
            </a:pPr>
            <a:endParaRPr lang="en-US" dirty="0"/>
          </a:p>
        </p:txBody>
      </p:sp>
    </p:spTree>
    <p:extLst>
      <p:ext uri="{BB962C8B-B14F-4D97-AF65-F5344CB8AC3E}">
        <p14:creationId xmlns:p14="http://schemas.microsoft.com/office/powerpoint/2010/main" val="4255481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9D14E-47D2-BE27-70B6-13CC0F9F48EB}"/>
              </a:ext>
            </a:extLst>
          </p:cNvPr>
          <p:cNvSpPr>
            <a:spLocks noGrp="1"/>
          </p:cNvSpPr>
          <p:nvPr>
            <p:ph type="title"/>
          </p:nvPr>
        </p:nvSpPr>
        <p:spPr/>
        <p:txBody>
          <a:bodyPr/>
          <a:lstStyle/>
          <a:p>
            <a:pPr algn="ctr"/>
            <a:r>
              <a:rPr lang="en-US" dirty="0"/>
              <a:t>Break</a:t>
            </a:r>
          </a:p>
        </p:txBody>
      </p:sp>
      <p:sp>
        <p:nvSpPr>
          <p:cNvPr id="3" name="Content Placeholder 2">
            <a:extLst>
              <a:ext uri="{FF2B5EF4-FFF2-40B4-BE49-F238E27FC236}">
                <a16:creationId xmlns:a16="http://schemas.microsoft.com/office/drawing/2014/main" id="{83F31A53-3E45-8301-4C13-43AE6286F91F}"/>
              </a:ext>
            </a:extLst>
          </p:cNvPr>
          <p:cNvSpPr>
            <a:spLocks noGrp="1"/>
          </p:cNvSpPr>
          <p:nvPr>
            <p:ph idx="1"/>
          </p:nvPr>
        </p:nvSpPr>
        <p:spPr/>
        <p:txBody>
          <a:bodyPr/>
          <a:lstStyle/>
          <a:p>
            <a:pPr marL="0" indent="0" algn="just">
              <a:buNone/>
            </a:pPr>
            <a:r>
              <a:rPr lang="en-US" sz="2000" dirty="0">
                <a:latin typeface="Times New Roman" panose="02020603050405020304" pitchFamily="18" charset="0"/>
                <a:cs typeface="Times New Roman" panose="02020603050405020304" pitchFamily="18" charset="0"/>
              </a:rPr>
              <a:t>The break keyword is used to exit the loop immediately. It terminates the loop, and the script continues execution after the loop.</a:t>
            </a:r>
          </a:p>
          <a:p>
            <a:pPr marL="0" indent="0">
              <a:buNone/>
            </a:pPr>
            <a:endParaRPr lang="en-US" dirty="0"/>
          </a:p>
        </p:txBody>
      </p:sp>
      <p:pic>
        <p:nvPicPr>
          <p:cNvPr id="6" name="Picture 5">
            <a:extLst>
              <a:ext uri="{FF2B5EF4-FFF2-40B4-BE49-F238E27FC236}">
                <a16:creationId xmlns:a16="http://schemas.microsoft.com/office/drawing/2014/main" id="{CFC4A876-33EA-6919-4B8F-8D804FBC517D}"/>
              </a:ext>
            </a:extLst>
          </p:cNvPr>
          <p:cNvPicPr>
            <a:picLocks noChangeAspect="1"/>
          </p:cNvPicPr>
          <p:nvPr/>
        </p:nvPicPr>
        <p:blipFill>
          <a:blip r:embed="rId2"/>
          <a:stretch>
            <a:fillRect/>
          </a:stretch>
        </p:blipFill>
        <p:spPr>
          <a:xfrm>
            <a:off x="4225987" y="3164664"/>
            <a:ext cx="2514729" cy="2876698"/>
          </a:xfrm>
          <a:prstGeom prst="rect">
            <a:avLst/>
          </a:prstGeom>
        </p:spPr>
      </p:pic>
    </p:spTree>
    <p:extLst>
      <p:ext uri="{BB962C8B-B14F-4D97-AF65-F5344CB8AC3E}">
        <p14:creationId xmlns:p14="http://schemas.microsoft.com/office/powerpoint/2010/main" val="128837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7CD8-4B6B-A966-70B4-2602A4BCA69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Continue</a:t>
            </a:r>
          </a:p>
        </p:txBody>
      </p:sp>
      <p:sp>
        <p:nvSpPr>
          <p:cNvPr id="3" name="Content Placeholder 2">
            <a:extLst>
              <a:ext uri="{FF2B5EF4-FFF2-40B4-BE49-F238E27FC236}">
                <a16:creationId xmlns:a16="http://schemas.microsoft.com/office/drawing/2014/main" id="{A9011862-52E1-5362-83B7-29137ADD685E}"/>
              </a:ext>
            </a:extLst>
          </p:cNvPr>
          <p:cNvSpPr>
            <a:spLocks noGrp="1"/>
          </p:cNvSpPr>
          <p:nvPr>
            <p:ph idx="1"/>
          </p:nvPr>
        </p:nvSpPr>
        <p:spPr/>
        <p:txBody>
          <a:bodyPr/>
          <a:lstStyle/>
          <a:p>
            <a:pPr marL="0" indent="0">
              <a:buNone/>
            </a:pPr>
            <a:r>
              <a:rPr lang="en-US" sz="2000" dirty="0">
                <a:latin typeface="Times New Roman" panose="02020603050405020304" pitchFamily="18" charset="0"/>
                <a:cs typeface="Times New Roman" panose="02020603050405020304" pitchFamily="18" charset="0"/>
              </a:rPr>
              <a:t>The continue keyword skips the current iteration of the loop and moves on to the next one.</a:t>
            </a:r>
          </a:p>
          <a:p>
            <a:endParaRPr lang="en-US" dirty="0"/>
          </a:p>
        </p:txBody>
      </p:sp>
      <p:pic>
        <p:nvPicPr>
          <p:cNvPr id="6" name="Picture 5">
            <a:extLst>
              <a:ext uri="{FF2B5EF4-FFF2-40B4-BE49-F238E27FC236}">
                <a16:creationId xmlns:a16="http://schemas.microsoft.com/office/drawing/2014/main" id="{B76CD495-D5FE-96A9-136B-E6228F70649B}"/>
              </a:ext>
            </a:extLst>
          </p:cNvPr>
          <p:cNvPicPr>
            <a:picLocks noChangeAspect="1"/>
          </p:cNvPicPr>
          <p:nvPr/>
        </p:nvPicPr>
        <p:blipFill>
          <a:blip r:embed="rId2"/>
          <a:stretch>
            <a:fillRect/>
          </a:stretch>
        </p:blipFill>
        <p:spPr>
          <a:xfrm>
            <a:off x="3895344" y="3067764"/>
            <a:ext cx="3346703" cy="3205624"/>
          </a:xfrm>
          <a:prstGeom prst="rect">
            <a:avLst/>
          </a:prstGeom>
        </p:spPr>
      </p:pic>
    </p:spTree>
    <p:extLst>
      <p:ext uri="{BB962C8B-B14F-4D97-AF65-F5344CB8AC3E}">
        <p14:creationId xmlns:p14="http://schemas.microsoft.com/office/powerpoint/2010/main" val="90668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324B-7345-6523-4FA0-F4CC0AF032EA}"/>
              </a:ext>
            </a:extLst>
          </p:cNvPr>
          <p:cNvSpPr>
            <a:spLocks noGrp="1"/>
          </p:cNvSpPr>
          <p:nvPr>
            <p:ph type="title"/>
          </p:nvPr>
        </p:nvSpPr>
        <p:spPr>
          <a:xfrm>
            <a:off x="637103" y="3154554"/>
            <a:ext cx="10591801" cy="2622623"/>
          </a:xfrm>
        </p:spPr>
        <p:txBody>
          <a:bodyPr/>
          <a:lstStyle/>
          <a:p>
            <a:pPr algn="ctr"/>
            <a:r>
              <a:rPr lang="en-US" dirty="0"/>
              <a:t>Thank you </a:t>
            </a:r>
          </a:p>
        </p:txBody>
      </p:sp>
    </p:spTree>
    <p:extLst>
      <p:ext uri="{BB962C8B-B14F-4D97-AF65-F5344CB8AC3E}">
        <p14:creationId xmlns:p14="http://schemas.microsoft.com/office/powerpoint/2010/main" val="697271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A5340-B983-6095-F0C4-E1315D9A3C0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Statement Blocks</a:t>
            </a:r>
          </a:p>
        </p:txBody>
      </p:sp>
      <p:sp>
        <p:nvSpPr>
          <p:cNvPr id="3" name="Content Placeholder 2">
            <a:extLst>
              <a:ext uri="{FF2B5EF4-FFF2-40B4-BE49-F238E27FC236}">
                <a16:creationId xmlns:a16="http://schemas.microsoft.com/office/drawing/2014/main" id="{56D1BF44-CFAE-1583-E9BD-2D24950D4D31}"/>
              </a:ext>
            </a:extLst>
          </p:cNvPr>
          <p:cNvSpPr>
            <a:spLocks noGrp="1"/>
          </p:cNvSpPr>
          <p:nvPr>
            <p:ph idx="1"/>
          </p:nvPr>
        </p:nvSpPr>
        <p:spPr>
          <a:xfrm>
            <a:off x="677334" y="1505484"/>
            <a:ext cx="8596668" cy="3880773"/>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Statement: </a:t>
            </a:r>
            <a:r>
              <a:rPr lang="en-US" sz="2000" dirty="0">
                <a:latin typeface="Times New Roman" panose="02020603050405020304" pitchFamily="18" charset="0"/>
                <a:cs typeface="Times New Roman" panose="02020603050405020304" pitchFamily="18" charset="0"/>
              </a:rPr>
              <a:t>A statement is a sentence or expression that is true or carry on an action in programming.</a:t>
            </a:r>
          </a:p>
          <a:p>
            <a:pPr marL="0" indent="0" algn="just">
              <a:buNone/>
            </a:pPr>
            <a:r>
              <a:rPr lang="en-US" sz="2000" b="1" dirty="0">
                <a:latin typeface="Times New Roman" panose="02020603050405020304" pitchFamily="18" charset="0"/>
                <a:cs typeface="Times New Roman" panose="02020603050405020304" pitchFamily="18" charset="0"/>
              </a:rPr>
              <a:t>Statement Blocks</a:t>
            </a:r>
            <a:r>
              <a:rPr lang="en-US" sz="2000" dirty="0">
                <a:latin typeface="Times New Roman" panose="02020603050405020304" pitchFamily="18" charset="0"/>
                <a:cs typeface="Times New Roman" panose="02020603050405020304" pitchFamily="18" charset="0"/>
              </a:rPr>
              <a:t>: In PHP, A block statement refers to a group of statements enclosed within curly braces {}. These statements are executed together as a block. Block statements are typically used in control structures like if, for and functions.</a:t>
            </a:r>
          </a:p>
        </p:txBody>
      </p:sp>
      <p:pic>
        <p:nvPicPr>
          <p:cNvPr id="6" name="Picture 5">
            <a:extLst>
              <a:ext uri="{FF2B5EF4-FFF2-40B4-BE49-F238E27FC236}">
                <a16:creationId xmlns:a16="http://schemas.microsoft.com/office/drawing/2014/main" id="{89C85732-AB30-A0F8-E8B4-3A18A19F14FB}"/>
              </a:ext>
            </a:extLst>
          </p:cNvPr>
          <p:cNvPicPr>
            <a:picLocks noChangeAspect="1"/>
          </p:cNvPicPr>
          <p:nvPr/>
        </p:nvPicPr>
        <p:blipFill>
          <a:blip r:embed="rId2"/>
          <a:stretch>
            <a:fillRect/>
          </a:stretch>
        </p:blipFill>
        <p:spPr>
          <a:xfrm>
            <a:off x="2695901" y="4186046"/>
            <a:ext cx="4559534" cy="2400423"/>
          </a:xfrm>
          <a:prstGeom prst="rect">
            <a:avLst/>
          </a:prstGeom>
        </p:spPr>
      </p:pic>
    </p:spTree>
    <p:extLst>
      <p:ext uri="{BB962C8B-B14F-4D97-AF65-F5344CB8AC3E}">
        <p14:creationId xmlns:p14="http://schemas.microsoft.com/office/powerpoint/2010/main" val="105107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D59BA-86E7-BD48-5F64-723D5E5EF67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IF Construct</a:t>
            </a:r>
          </a:p>
        </p:txBody>
      </p:sp>
      <p:sp>
        <p:nvSpPr>
          <p:cNvPr id="3" name="Content Placeholder 2">
            <a:extLst>
              <a:ext uri="{FF2B5EF4-FFF2-40B4-BE49-F238E27FC236}">
                <a16:creationId xmlns:a16="http://schemas.microsoft.com/office/drawing/2014/main" id="{85F54FD6-20BB-D601-FCDD-E9AE91F6FAA2}"/>
              </a:ext>
            </a:extLst>
          </p:cNvPr>
          <p:cNvSpPr>
            <a:spLocks noGrp="1"/>
          </p:cNvSpPr>
          <p:nvPr>
            <p:ph idx="1"/>
          </p:nvPr>
        </p:nvSpPr>
        <p:spPr>
          <a:xfrm>
            <a:off x="786664" y="1564241"/>
            <a:ext cx="8596668" cy="3880773"/>
          </a:xfrm>
        </p:spPr>
        <p:txBody>
          <a:bodyPr/>
          <a:lstStyle/>
          <a:p>
            <a:pPr marL="0" indent="0">
              <a:buNone/>
            </a:pPr>
            <a:r>
              <a:rPr lang="en-US" sz="2000" dirty="0">
                <a:latin typeface="Times New Roman" panose="02020603050405020304" pitchFamily="18" charset="0"/>
                <a:cs typeface="Times New Roman" panose="02020603050405020304" pitchFamily="18" charset="0"/>
              </a:rPr>
              <a:t>In PHP, the if construct is a control structure used to execute a block of code only if a specified condition is true. It allows the program to make decisions based on certain conditions.</a:t>
            </a:r>
            <a:br>
              <a:rPr lang="en-US" dirty="0"/>
            </a:br>
            <a:endParaRPr lang="en-US" dirty="0"/>
          </a:p>
        </p:txBody>
      </p:sp>
      <p:pic>
        <p:nvPicPr>
          <p:cNvPr id="7" name="Picture 6">
            <a:extLst>
              <a:ext uri="{FF2B5EF4-FFF2-40B4-BE49-F238E27FC236}">
                <a16:creationId xmlns:a16="http://schemas.microsoft.com/office/drawing/2014/main" id="{2BDB7219-27A3-716A-9880-AEE157BCBCE3}"/>
              </a:ext>
            </a:extLst>
          </p:cNvPr>
          <p:cNvPicPr>
            <a:picLocks noChangeAspect="1"/>
          </p:cNvPicPr>
          <p:nvPr/>
        </p:nvPicPr>
        <p:blipFill>
          <a:blip r:embed="rId2"/>
          <a:stretch>
            <a:fillRect/>
          </a:stretch>
        </p:blipFill>
        <p:spPr>
          <a:xfrm>
            <a:off x="3509472" y="3589316"/>
            <a:ext cx="3930852" cy="2025754"/>
          </a:xfrm>
          <a:prstGeom prst="rect">
            <a:avLst/>
          </a:prstGeom>
        </p:spPr>
      </p:pic>
    </p:spTree>
    <p:extLst>
      <p:ext uri="{BB962C8B-B14F-4D97-AF65-F5344CB8AC3E}">
        <p14:creationId xmlns:p14="http://schemas.microsoft.com/office/powerpoint/2010/main" val="16660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7732A-EEC8-0CAB-2869-2014A0E947F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Else keyword</a:t>
            </a:r>
          </a:p>
        </p:txBody>
      </p:sp>
      <p:sp>
        <p:nvSpPr>
          <p:cNvPr id="3" name="Content Placeholder 2">
            <a:extLst>
              <a:ext uri="{FF2B5EF4-FFF2-40B4-BE49-F238E27FC236}">
                <a16:creationId xmlns:a16="http://schemas.microsoft.com/office/drawing/2014/main" id="{7FF49DB0-1226-CE64-223D-FDBCCD32DF21}"/>
              </a:ext>
            </a:extLst>
          </p:cNvPr>
          <p:cNvSpPr>
            <a:spLocks noGrp="1"/>
          </p:cNvSpPr>
          <p:nvPr>
            <p:ph idx="1"/>
          </p:nvPr>
        </p:nvSpPr>
        <p:spPr/>
        <p:txBody>
          <a:bodyPr/>
          <a:lstStyle/>
          <a:p>
            <a:pPr marL="0" indent="0" algn="just">
              <a:buNone/>
            </a:pPr>
            <a:r>
              <a:rPr lang="en-US" dirty="0"/>
              <a:t>The else keyword in PHP is used with the if construct to define an alternative block of code that will execute if the condition in the if statement is false. Essentially, it provides a fallback option when the if condition is not met.</a:t>
            </a:r>
          </a:p>
          <a:p>
            <a:pPr marL="0" indent="0">
              <a:buNone/>
            </a:pPr>
            <a:endParaRPr lang="en-US" dirty="0"/>
          </a:p>
        </p:txBody>
      </p:sp>
      <p:pic>
        <p:nvPicPr>
          <p:cNvPr id="6" name="Picture 5">
            <a:extLst>
              <a:ext uri="{FF2B5EF4-FFF2-40B4-BE49-F238E27FC236}">
                <a16:creationId xmlns:a16="http://schemas.microsoft.com/office/drawing/2014/main" id="{FD733CFF-B36E-FC42-4C4F-9D429238FAF6}"/>
              </a:ext>
            </a:extLst>
          </p:cNvPr>
          <p:cNvPicPr>
            <a:picLocks noChangeAspect="1"/>
          </p:cNvPicPr>
          <p:nvPr/>
        </p:nvPicPr>
        <p:blipFill>
          <a:blip r:embed="rId2"/>
          <a:stretch>
            <a:fillRect/>
          </a:stretch>
        </p:blipFill>
        <p:spPr>
          <a:xfrm>
            <a:off x="3300219" y="3696372"/>
            <a:ext cx="4038808" cy="1828894"/>
          </a:xfrm>
          <a:prstGeom prst="rect">
            <a:avLst/>
          </a:prstGeom>
        </p:spPr>
      </p:pic>
    </p:spTree>
    <p:extLst>
      <p:ext uri="{BB962C8B-B14F-4D97-AF65-F5344CB8AC3E}">
        <p14:creationId xmlns:p14="http://schemas.microsoft.com/office/powerpoint/2010/main" val="140699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17ACC-863E-B96F-D2D7-27DDBD5AA47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Else If keyword</a:t>
            </a:r>
          </a:p>
        </p:txBody>
      </p:sp>
      <p:sp>
        <p:nvSpPr>
          <p:cNvPr id="3" name="Content Placeholder 2">
            <a:extLst>
              <a:ext uri="{FF2B5EF4-FFF2-40B4-BE49-F238E27FC236}">
                <a16:creationId xmlns:a16="http://schemas.microsoft.com/office/drawing/2014/main" id="{827666CA-82EC-F160-1C3B-7629FA162BAB}"/>
              </a:ext>
            </a:extLst>
          </p:cNvPr>
          <p:cNvSpPr>
            <a:spLocks noGrp="1"/>
          </p:cNvSpPr>
          <p:nvPr>
            <p:ph idx="1"/>
          </p:nvPr>
        </p:nvSpPr>
        <p:spPr>
          <a:xfrm>
            <a:off x="677334" y="2160589"/>
            <a:ext cx="6150849" cy="3880773"/>
          </a:xfrm>
        </p:spPr>
        <p:txBody>
          <a:bodyPr/>
          <a:lstStyle/>
          <a:p>
            <a:pPr algn="just"/>
            <a:r>
              <a:rPr lang="en-US" sz="2000" dirty="0">
                <a:latin typeface="Times New Roman" panose="02020603050405020304" pitchFamily="18" charset="0"/>
                <a:cs typeface="Times New Roman" panose="02020603050405020304" pitchFamily="18" charset="0"/>
              </a:rPr>
              <a:t>In PHP, the else if keyword is used in combination with the if construct to check multiple conditions in a sequence. </a:t>
            </a:r>
          </a:p>
          <a:p>
            <a:pPr algn="just"/>
            <a:r>
              <a:rPr lang="en-US" sz="2000" dirty="0">
                <a:latin typeface="Times New Roman" panose="02020603050405020304" pitchFamily="18" charset="0"/>
                <a:cs typeface="Times New Roman" panose="02020603050405020304" pitchFamily="18" charset="0"/>
              </a:rPr>
              <a:t>If the if condition is false, it checks the else if condition. You can use multiple else if statements to create a chain of conditions, and if all conditions are false, an optional else block can execute a default action.</a:t>
            </a:r>
          </a:p>
          <a:p>
            <a:endParaRPr lang="en-US" dirty="0"/>
          </a:p>
        </p:txBody>
      </p:sp>
      <p:pic>
        <p:nvPicPr>
          <p:cNvPr id="6" name="Picture 5">
            <a:extLst>
              <a:ext uri="{FF2B5EF4-FFF2-40B4-BE49-F238E27FC236}">
                <a16:creationId xmlns:a16="http://schemas.microsoft.com/office/drawing/2014/main" id="{6B4F0E03-0715-45F1-438E-34E49ECE8F50}"/>
              </a:ext>
            </a:extLst>
          </p:cNvPr>
          <p:cNvPicPr>
            <a:picLocks noChangeAspect="1"/>
          </p:cNvPicPr>
          <p:nvPr/>
        </p:nvPicPr>
        <p:blipFill>
          <a:blip r:embed="rId2"/>
          <a:stretch>
            <a:fillRect/>
          </a:stretch>
        </p:blipFill>
        <p:spPr>
          <a:xfrm>
            <a:off x="7428685" y="2160589"/>
            <a:ext cx="3511730" cy="3245017"/>
          </a:xfrm>
          <a:prstGeom prst="rect">
            <a:avLst/>
          </a:prstGeom>
        </p:spPr>
      </p:pic>
    </p:spTree>
    <p:extLst>
      <p:ext uri="{BB962C8B-B14F-4D97-AF65-F5344CB8AC3E}">
        <p14:creationId xmlns:p14="http://schemas.microsoft.com/office/powerpoint/2010/main" val="27977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443A2-4825-A9E0-13BC-6FDF90BF698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Looping Constructs</a:t>
            </a:r>
          </a:p>
        </p:txBody>
      </p:sp>
      <p:sp>
        <p:nvSpPr>
          <p:cNvPr id="3" name="Content Placeholder 2">
            <a:extLst>
              <a:ext uri="{FF2B5EF4-FFF2-40B4-BE49-F238E27FC236}">
                <a16:creationId xmlns:a16="http://schemas.microsoft.com/office/drawing/2014/main" id="{C531D824-A8B8-B79D-408F-A4D83F7C5601}"/>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In PHP, </a:t>
            </a:r>
            <a:r>
              <a:rPr lang="en-US" sz="2000" b="1" dirty="0">
                <a:latin typeface="Times New Roman" panose="02020603050405020304" pitchFamily="18" charset="0"/>
                <a:cs typeface="Times New Roman" panose="02020603050405020304" pitchFamily="18" charset="0"/>
              </a:rPr>
              <a:t>loop constructs</a:t>
            </a:r>
            <a:r>
              <a:rPr lang="en-US" sz="2000" dirty="0">
                <a:latin typeface="Times New Roman" panose="02020603050405020304" pitchFamily="18" charset="0"/>
                <a:cs typeface="Times New Roman" panose="02020603050405020304" pitchFamily="18" charset="0"/>
              </a:rPr>
              <a:t> allow you to repeatedly execute a block of code as long as a specific condition is met.</a:t>
            </a:r>
          </a:p>
          <a:p>
            <a:r>
              <a:rPr lang="en-US" sz="2000" dirty="0">
                <a:latin typeface="Times New Roman" panose="02020603050405020304" pitchFamily="18" charset="0"/>
                <a:cs typeface="Times New Roman" panose="02020603050405020304" pitchFamily="18" charset="0"/>
              </a:rPr>
              <a:t>There are 4 types of loop constructs:</a:t>
            </a:r>
          </a:p>
          <a:p>
            <a:pPr marL="0" indent="0">
              <a:buNone/>
            </a:pPr>
            <a:r>
              <a:rPr lang="en-US" dirty="0"/>
              <a:t>    </a:t>
            </a:r>
          </a:p>
        </p:txBody>
      </p:sp>
      <p:sp>
        <p:nvSpPr>
          <p:cNvPr id="4" name="Rectangle 3">
            <a:extLst>
              <a:ext uri="{FF2B5EF4-FFF2-40B4-BE49-F238E27FC236}">
                <a16:creationId xmlns:a16="http://schemas.microsoft.com/office/drawing/2014/main" id="{DF810011-8C6C-50D7-D2F6-61786454AB04}"/>
              </a:ext>
            </a:extLst>
          </p:cNvPr>
          <p:cNvSpPr/>
          <p:nvPr/>
        </p:nvSpPr>
        <p:spPr>
          <a:xfrm>
            <a:off x="2182483" y="3429000"/>
            <a:ext cx="4226944" cy="140610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dirty="0">
                <a:latin typeface="Times New Roman" panose="02020603050405020304" pitchFamily="18" charset="0"/>
                <a:cs typeface="Times New Roman" panose="02020603050405020304" pitchFamily="18" charset="0"/>
              </a:rPr>
              <a:t>While loop</a:t>
            </a:r>
          </a:p>
          <a:p>
            <a:pPr marL="342900" indent="-342900">
              <a:buAutoNum type="arabicPeriod"/>
            </a:pPr>
            <a:r>
              <a:rPr lang="en-US" dirty="0">
                <a:latin typeface="Times New Roman" panose="02020603050405020304" pitchFamily="18" charset="0"/>
                <a:cs typeface="Times New Roman" panose="02020603050405020304" pitchFamily="18" charset="0"/>
              </a:rPr>
              <a:t>Do while loop</a:t>
            </a:r>
          </a:p>
          <a:p>
            <a:pPr marL="342900" indent="-342900">
              <a:buAutoNum type="arabicPeriod"/>
            </a:pPr>
            <a:r>
              <a:rPr lang="en-US" dirty="0">
                <a:latin typeface="Times New Roman" panose="02020603050405020304" pitchFamily="18" charset="0"/>
                <a:cs typeface="Times New Roman" panose="02020603050405020304" pitchFamily="18" charset="0"/>
              </a:rPr>
              <a:t>For loop</a:t>
            </a:r>
          </a:p>
          <a:p>
            <a:pPr marL="342900" indent="-342900">
              <a:buAutoNum type="arabicPeriod"/>
            </a:pPr>
            <a:r>
              <a:rPr lang="en-US" dirty="0">
                <a:latin typeface="Times New Roman" panose="02020603050405020304" pitchFamily="18" charset="0"/>
                <a:cs typeface="Times New Roman" panose="02020603050405020304" pitchFamily="18" charset="0"/>
              </a:rPr>
              <a:t>Foreach loop</a:t>
            </a:r>
          </a:p>
        </p:txBody>
      </p:sp>
    </p:spTree>
    <p:extLst>
      <p:ext uri="{BB962C8B-B14F-4D97-AF65-F5344CB8AC3E}">
        <p14:creationId xmlns:p14="http://schemas.microsoft.com/office/powerpoint/2010/main" val="2047581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5CC5D-7C51-75F6-7874-20C976A67DE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While Loop</a:t>
            </a:r>
          </a:p>
        </p:txBody>
      </p:sp>
      <p:sp>
        <p:nvSpPr>
          <p:cNvPr id="3" name="Content Placeholder 2">
            <a:extLst>
              <a:ext uri="{FF2B5EF4-FFF2-40B4-BE49-F238E27FC236}">
                <a16:creationId xmlns:a16="http://schemas.microsoft.com/office/drawing/2014/main" id="{3FC2A6EC-A48F-0261-A12E-A2208E354DEB}"/>
              </a:ext>
            </a:extLst>
          </p:cNvPr>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A while loop in PHP is used to repeatedly execute a block of code as long as a specified condition is true. </a:t>
            </a:r>
          </a:p>
          <a:p>
            <a:pPr algn="just"/>
            <a:r>
              <a:rPr lang="en-US" sz="2000" dirty="0">
                <a:latin typeface="Times New Roman" panose="02020603050405020304" pitchFamily="18" charset="0"/>
                <a:cs typeface="Times New Roman" panose="02020603050405020304" pitchFamily="18" charset="0"/>
              </a:rPr>
              <a:t>The condition is evaluated before each iteration, and if it returns true, the loop continues. If the condition becomes false, the loop stops.</a:t>
            </a:r>
          </a:p>
          <a:p>
            <a:pPr marL="0" indent="0">
              <a:buNone/>
            </a:pPr>
            <a:endParaRPr lang="en-US" dirty="0"/>
          </a:p>
        </p:txBody>
      </p:sp>
      <p:pic>
        <p:nvPicPr>
          <p:cNvPr id="6" name="Picture 5">
            <a:extLst>
              <a:ext uri="{FF2B5EF4-FFF2-40B4-BE49-F238E27FC236}">
                <a16:creationId xmlns:a16="http://schemas.microsoft.com/office/drawing/2014/main" id="{6D2F27E2-62E9-7F75-2799-D4970171A6F6}"/>
              </a:ext>
            </a:extLst>
          </p:cNvPr>
          <p:cNvPicPr>
            <a:picLocks noChangeAspect="1"/>
          </p:cNvPicPr>
          <p:nvPr/>
        </p:nvPicPr>
        <p:blipFill>
          <a:blip r:embed="rId3"/>
          <a:stretch>
            <a:fillRect/>
          </a:stretch>
        </p:blipFill>
        <p:spPr>
          <a:xfrm>
            <a:off x="3524021" y="4100975"/>
            <a:ext cx="4838949" cy="2368672"/>
          </a:xfrm>
          <a:prstGeom prst="rect">
            <a:avLst/>
          </a:prstGeom>
        </p:spPr>
      </p:pic>
    </p:spTree>
    <p:extLst>
      <p:ext uri="{BB962C8B-B14F-4D97-AF65-F5344CB8AC3E}">
        <p14:creationId xmlns:p14="http://schemas.microsoft.com/office/powerpoint/2010/main" val="3621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EA009-9E6D-1F1B-8675-E119C80F08B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Do-while Loop</a:t>
            </a:r>
          </a:p>
        </p:txBody>
      </p:sp>
      <p:sp>
        <p:nvSpPr>
          <p:cNvPr id="3" name="Content Placeholder 2">
            <a:extLst>
              <a:ext uri="{FF2B5EF4-FFF2-40B4-BE49-F238E27FC236}">
                <a16:creationId xmlns:a16="http://schemas.microsoft.com/office/drawing/2014/main" id="{FA791FD6-8CE5-8E9E-2A7A-71036A548BB0}"/>
              </a:ext>
            </a:extLst>
          </p:cNvPr>
          <p:cNvSpPr>
            <a:spLocks noGrp="1"/>
          </p:cNvSpPr>
          <p:nvPr>
            <p:ph idx="1"/>
          </p:nvPr>
        </p:nvSpPr>
        <p:spPr>
          <a:xfrm>
            <a:off x="677334" y="2160589"/>
            <a:ext cx="4150698" cy="3880773"/>
          </a:xfrm>
        </p:spPr>
        <p:txBody>
          <a:bodyPr>
            <a:normAutofit/>
          </a:bodyPr>
          <a:lstStyle/>
          <a:p>
            <a:pPr algn="just"/>
            <a:r>
              <a:rPr lang="en-US" sz="2000" dirty="0">
                <a:latin typeface="Times New Roman" panose="02020603050405020304" pitchFamily="18" charset="0"/>
                <a:cs typeface="Times New Roman" panose="02020603050405020304" pitchFamily="18" charset="0"/>
              </a:rPr>
              <a:t>A do-while loop in PHP is a type of control structure that repeatedly executes a block of code as long as a specified condition is true.</a:t>
            </a:r>
          </a:p>
          <a:p>
            <a:pPr algn="just"/>
            <a:r>
              <a:rPr lang="en-US" sz="2000" dirty="0">
                <a:latin typeface="Times New Roman" panose="02020603050405020304" pitchFamily="18" charset="0"/>
                <a:cs typeface="Times New Roman" panose="02020603050405020304" pitchFamily="18" charset="0"/>
              </a:rPr>
              <a:t> The key difference between a do-while loop and a while loop is that the do-while loop guarantees that the code block will execute at least once, even if the condition is false from the start. This is because the condition is checked after the code block has been executed.</a:t>
            </a:r>
          </a:p>
        </p:txBody>
      </p:sp>
      <p:pic>
        <p:nvPicPr>
          <p:cNvPr id="6" name="Picture 5">
            <a:extLst>
              <a:ext uri="{FF2B5EF4-FFF2-40B4-BE49-F238E27FC236}">
                <a16:creationId xmlns:a16="http://schemas.microsoft.com/office/drawing/2014/main" id="{ECF410CB-B5C2-BEB6-6C24-D3B7243504DE}"/>
              </a:ext>
            </a:extLst>
          </p:cNvPr>
          <p:cNvPicPr>
            <a:picLocks noChangeAspect="1"/>
          </p:cNvPicPr>
          <p:nvPr/>
        </p:nvPicPr>
        <p:blipFill>
          <a:blip r:embed="rId2"/>
          <a:stretch>
            <a:fillRect/>
          </a:stretch>
        </p:blipFill>
        <p:spPr>
          <a:xfrm>
            <a:off x="6311142" y="2160588"/>
            <a:ext cx="4781796" cy="3179507"/>
          </a:xfrm>
          <a:prstGeom prst="rect">
            <a:avLst/>
          </a:prstGeom>
        </p:spPr>
      </p:pic>
    </p:spTree>
    <p:extLst>
      <p:ext uri="{BB962C8B-B14F-4D97-AF65-F5344CB8AC3E}">
        <p14:creationId xmlns:p14="http://schemas.microsoft.com/office/powerpoint/2010/main" val="51905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A836C-CB08-2131-37F7-C3DAD368714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For Loop</a:t>
            </a:r>
          </a:p>
        </p:txBody>
      </p:sp>
      <p:sp>
        <p:nvSpPr>
          <p:cNvPr id="3" name="Content Placeholder 2">
            <a:extLst>
              <a:ext uri="{FF2B5EF4-FFF2-40B4-BE49-F238E27FC236}">
                <a16:creationId xmlns:a16="http://schemas.microsoft.com/office/drawing/2014/main" id="{9D02303F-AD7D-F8C6-400F-17686EBC4376}"/>
              </a:ext>
            </a:extLst>
          </p:cNvPr>
          <p:cNvSpPr>
            <a:spLocks noGrp="1"/>
          </p:cNvSpPr>
          <p:nvPr>
            <p:ph idx="1"/>
          </p:nvPr>
        </p:nvSpPr>
        <p:spPr/>
        <p:txBody>
          <a:bodyPr/>
          <a:lstStyle/>
          <a:p>
            <a:pPr marL="0" indent="0" algn="just">
              <a:buNone/>
            </a:pPr>
            <a:r>
              <a:rPr lang="en-US" sz="2000" dirty="0">
                <a:latin typeface="Times New Roman" panose="02020603050405020304" pitchFamily="18" charset="0"/>
                <a:cs typeface="Times New Roman" panose="02020603050405020304" pitchFamily="18" charset="0"/>
              </a:rPr>
              <a:t>A for loop in PHP is used to repeatedly execute a block of code a specific number of times. It is commonly used when you know in advance how many times you want to run the loop.</a:t>
            </a:r>
          </a:p>
          <a:p>
            <a:pPr marL="0" indent="0" algn="just">
              <a:buNone/>
            </a:pPr>
            <a:r>
              <a:rPr lang="en-US" sz="2000" b="1" dirty="0">
                <a:latin typeface="Times New Roman" panose="02020603050405020304" pitchFamily="18" charset="0"/>
                <a:cs typeface="Times New Roman" panose="02020603050405020304" pitchFamily="18" charset="0"/>
              </a:rPr>
              <a:t>    Structure: for (initialization; condition; increment/decrement) {</a:t>
            </a:r>
          </a:p>
          <a:p>
            <a:pPr marL="0" indent="0" algn="just">
              <a:buNone/>
            </a:pPr>
            <a:r>
              <a:rPr lang="en-US" sz="2000" b="1" dirty="0">
                <a:latin typeface="Times New Roman" panose="02020603050405020304" pitchFamily="18" charset="0"/>
                <a:cs typeface="Times New Roman" panose="02020603050405020304" pitchFamily="18" charset="0"/>
              </a:rPr>
              <a:t>            // Code to be executed</a:t>
            </a:r>
          </a:p>
          <a:p>
            <a:pPr marL="0" indent="0" algn="just">
              <a:buNone/>
            </a:pPr>
            <a:r>
              <a:rPr lang="en-US" sz="2000" b="1" dirty="0">
                <a:latin typeface="Times New Roman" panose="02020603050405020304" pitchFamily="18" charset="0"/>
                <a:cs typeface="Times New Roman" panose="02020603050405020304" pitchFamily="18" charset="0"/>
              </a:rPr>
              <a:t>         }</a:t>
            </a:r>
          </a:p>
          <a:p>
            <a:endParaRPr lang="en-US" dirty="0"/>
          </a:p>
        </p:txBody>
      </p:sp>
      <p:pic>
        <p:nvPicPr>
          <p:cNvPr id="6" name="Picture 5">
            <a:extLst>
              <a:ext uri="{FF2B5EF4-FFF2-40B4-BE49-F238E27FC236}">
                <a16:creationId xmlns:a16="http://schemas.microsoft.com/office/drawing/2014/main" id="{EF0E4B2B-69FD-B09C-5BA6-003E4723FB0D}"/>
              </a:ext>
            </a:extLst>
          </p:cNvPr>
          <p:cNvPicPr>
            <a:picLocks noChangeAspect="1"/>
          </p:cNvPicPr>
          <p:nvPr/>
        </p:nvPicPr>
        <p:blipFill>
          <a:blip r:embed="rId2"/>
          <a:stretch>
            <a:fillRect/>
          </a:stretch>
        </p:blipFill>
        <p:spPr>
          <a:xfrm>
            <a:off x="5844352" y="4131491"/>
            <a:ext cx="3153344" cy="2140060"/>
          </a:xfrm>
          <a:prstGeom prst="rect">
            <a:avLst/>
          </a:prstGeom>
        </p:spPr>
      </p:pic>
    </p:spTree>
    <p:extLst>
      <p:ext uri="{BB962C8B-B14F-4D97-AF65-F5344CB8AC3E}">
        <p14:creationId xmlns:p14="http://schemas.microsoft.com/office/powerpoint/2010/main" val="360912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266</TotalTime>
  <Words>654</Words>
  <Application>Microsoft Office PowerPoint</Application>
  <PresentationFormat>Widescreen</PresentationFormat>
  <Paragraphs>48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 3</vt:lpstr>
      <vt:lpstr>Facet</vt:lpstr>
      <vt:lpstr>Control Structures </vt:lpstr>
      <vt:lpstr>Statement Blocks</vt:lpstr>
      <vt:lpstr>IF Construct</vt:lpstr>
      <vt:lpstr>Else keyword</vt:lpstr>
      <vt:lpstr>Else If keyword</vt:lpstr>
      <vt:lpstr>Looping Constructs</vt:lpstr>
      <vt:lpstr>While Loop</vt:lpstr>
      <vt:lpstr>Do-while Loop</vt:lpstr>
      <vt:lpstr>For Loop</vt:lpstr>
      <vt:lpstr>Foreach Loop</vt:lpstr>
      <vt:lpstr>Loop control words</vt:lpstr>
      <vt:lpstr>Break</vt:lpstr>
      <vt:lpstr>Continue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dc:creator>
  <cp:lastModifiedBy>Hi</cp:lastModifiedBy>
  <cp:revision>4</cp:revision>
  <dcterms:created xsi:type="dcterms:W3CDTF">2024-09-18T04:52:33Z</dcterms:created>
  <dcterms:modified xsi:type="dcterms:W3CDTF">2024-09-20T18:36:35Z</dcterms:modified>
</cp:coreProperties>
</file>