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4" r:id="rId3"/>
    <p:sldId id="295" r:id="rId4"/>
    <p:sldId id="29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1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9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0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0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18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2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7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0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5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894B-F11B-4A92-B8EA-0C6157C88D7F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1BF9-5F13-40BA-95FE-B3D7BB58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273" y="3238846"/>
            <a:ext cx="84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2021. 06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0268" y="1828801"/>
            <a:ext cx="248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청약 교육자료</a:t>
            </a:r>
            <a:endParaRPr lang="ko-KR" altLang="en-US" sz="2400" b="1" dirty="0"/>
          </a:p>
        </p:txBody>
      </p:sp>
      <p:sp>
        <p:nvSpPr>
          <p:cNvPr id="6" name="object 13"/>
          <p:cNvSpPr/>
          <p:nvPr/>
        </p:nvSpPr>
        <p:spPr>
          <a:xfrm rot="10800000">
            <a:off x="1045028" y="1010339"/>
            <a:ext cx="3543300" cy="4820411"/>
          </a:xfrm>
          <a:custGeom>
            <a:avLst/>
            <a:gdLst/>
            <a:ahLst/>
            <a:cxnLst/>
            <a:rect l="l" t="t" r="r" b="b"/>
            <a:pathLst>
              <a:path w="5716905" h="4566285">
                <a:moveTo>
                  <a:pt x="0" y="0"/>
                </a:moveTo>
                <a:lnTo>
                  <a:pt x="5716524" y="0"/>
                </a:lnTo>
                <a:lnTo>
                  <a:pt x="5716524" y="4565904"/>
                </a:lnTo>
                <a:lnTo>
                  <a:pt x="0" y="4565904"/>
                </a:lnTo>
              </a:path>
            </a:pathLst>
          </a:custGeom>
          <a:ln w="127000"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13"/>
          <p:cNvSpPr/>
          <p:nvPr/>
        </p:nvSpPr>
        <p:spPr>
          <a:xfrm>
            <a:off x="4588328" y="1010340"/>
            <a:ext cx="3543300" cy="4820411"/>
          </a:xfrm>
          <a:custGeom>
            <a:avLst/>
            <a:gdLst/>
            <a:ahLst/>
            <a:cxnLst/>
            <a:rect l="l" t="t" r="r" b="b"/>
            <a:pathLst>
              <a:path w="5716905" h="4566285">
                <a:moveTo>
                  <a:pt x="0" y="0"/>
                </a:moveTo>
                <a:lnTo>
                  <a:pt x="5716524" y="0"/>
                </a:lnTo>
                <a:lnTo>
                  <a:pt x="5716524" y="4565904"/>
                </a:lnTo>
                <a:lnTo>
                  <a:pt x="0" y="4565904"/>
                </a:lnTo>
              </a:path>
            </a:pathLst>
          </a:custGeom>
          <a:ln w="127000"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8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137124" cy="276999"/>
            <a:chOff x="304800" y="695496"/>
            <a:chExt cx="2849499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2849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특별공급 유형별 공급 </a:t>
              </a:r>
              <a:r>
                <a:rPr lang="ko-KR" altLang="en-US" sz="1200" b="1" dirty="0" err="1"/>
                <a:t>세대수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84491"/>
              </p:ext>
            </p:extLst>
          </p:nvPr>
        </p:nvGraphicFramePr>
        <p:xfrm>
          <a:off x="114300" y="1700744"/>
          <a:ext cx="7196771" cy="597906"/>
        </p:xfrm>
        <a:graphic>
          <a:graphicData uri="http://schemas.openxmlformats.org/drawingml/2006/table">
            <a:tbl>
              <a:tblPr/>
              <a:tblGrid>
                <a:gridCol w="3572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8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8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94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■ 특별공급 유형별 </a:t>
                      </a:r>
                      <a:r>
                        <a:rPr kumimoji="1" lang="ko-KR" altLang="en-US" sz="600" b="0" kern="1200" spc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공급세대수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59A</a:t>
                      </a: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59B</a:t>
                      </a: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84</a:t>
                      </a: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합계</a:t>
                      </a: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다자녀 가구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전체 공급세대수의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10%)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4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노부모 부양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전체 공급세대수의 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%)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4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</a:t>
                      </a: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1912" marR="41912" marT="11588" marB="11588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B09BF0-3CE7-4A38-AACB-D670172BE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8193"/>
              </p:ext>
            </p:extLst>
          </p:nvPr>
        </p:nvGraphicFramePr>
        <p:xfrm>
          <a:off x="114300" y="2357214"/>
          <a:ext cx="7185341" cy="1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■ 다자녀 특별공급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비고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05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공급비율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건설량의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10%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범위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주택공급에 관한 규칙 제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입주자모집승인권자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일부 증감 가능</a:t>
                      </a: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830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신청자격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수도권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서울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경기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거주하며 아래 조건을 모두 갖춘  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무주택세대구성원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 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19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미만인 미성년 자녀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 이상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태아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입양자녀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 청약통장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 이상 경과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지역별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면적별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예치금액 이상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임신의 경우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임신진단서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]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입양의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경우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입양관계 증명서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]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│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입주시까지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자격 유지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재혼으로 직계가 아닌 자녀를 부양하는 경우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또는 배우자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의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가족관계증명서 제출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공급신청자의 세대별 주민등록등본에 등재된 경우에 한함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.)</a:t>
                      </a: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이혼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재혼의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공급신청자의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친자녀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 또는 배우자의 등본에 등재된 경우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자녀수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인정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재혼배우자의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친자녀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전혼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배우자의 자녀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신청자의 등본에 등재된 경우만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자녀수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인정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15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당첨자 선정방법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[1]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경쟁 시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서울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경기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(5 : 5)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[2] ‘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다자녀가구 특별공급 배점기준표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’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점수 순서대로 대상자를 선정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[3]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동일점수로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경쟁이 있을 경우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 미성년 자녀수가 많은 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태아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입양자녀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 자녀수가 같을 경우 공급신청자의 연령이 많은 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월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계산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452FED-6E83-4C96-B5ED-3A4466F0E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6089"/>
              </p:ext>
            </p:extLst>
          </p:nvPr>
        </p:nvGraphicFramePr>
        <p:xfrm>
          <a:off x="114300" y="4207122"/>
          <a:ext cx="7206854" cy="150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9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■ 노부모 특별공급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비고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05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공급비율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건설량의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3%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범위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주택공급에 관한 규칙 제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입주자모집승인권자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일부 증감 가능</a:t>
                      </a: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514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신청자격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수도권에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거주하며 아래 조건을 모두 갖춘 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무주택세대구성원 중 세대주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 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65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이상의 직계존속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계속하여 부양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피부양자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 직계존속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및 세대구성원 전원이 무주택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③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순위자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청약통장 가입하여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24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 이상 경과되고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 예치금 이상인 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이상의 직계존속이 주택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분양권등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을 소유한 경우 유주택자로 신청불가</a:t>
                      </a:r>
                      <a:endParaRPr kumimoji="1" lang="en-US" altLang="ko-KR" sz="700" b="0" u="none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저가주택을 소유한 경우도 신청불가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소형저가주택은 민영 일반공급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산정 시 적용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10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당첨자 선정방법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[1]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경쟁 시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인천광역시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거주자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우선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[2] ‘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청약가점 산정기준표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’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의한 점수 기준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동점일 경우 추첨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5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1451038" cy="276999"/>
            <a:chOff x="304800" y="695496"/>
            <a:chExt cx="1934716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1934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다자녀 </a:t>
              </a:r>
              <a:r>
                <a:rPr lang="ko-KR" altLang="en-US" sz="1200" b="1" dirty="0" err="1"/>
                <a:t>배점기준표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60193"/>
              </p:ext>
            </p:extLst>
          </p:nvPr>
        </p:nvGraphicFramePr>
        <p:xfrm>
          <a:off x="137115" y="1714499"/>
          <a:ext cx="7120935" cy="3956693"/>
        </p:xfrm>
        <a:graphic>
          <a:graphicData uri="http://schemas.openxmlformats.org/drawingml/2006/table">
            <a:tbl>
              <a:tblPr/>
              <a:tblGrid>
                <a:gridCol w="76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632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평점요소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총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90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배점기준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90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비 고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 준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점수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632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(1)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미성년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자녀수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40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 이상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40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38100" marR="381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태아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입양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전혼자녀를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포함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는 공고일 현재 미성년자인 경우만 포함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632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(2)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영유아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자녀수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 이상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38100" marR="381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영유아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태아를 포함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는 공고일 현재 만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미만의 자녀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632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(3)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세대구성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 이상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청약자와 직계존속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배우자의 직계존속을 포함하며 무주택자로 한정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 공고일 현재부터 과거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계속 동일 등본에 등재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한부모 가족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한부모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가족으로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년이 경과된 자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632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(4)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 기간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10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38100" marR="381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배우자의 직계존속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 또는 배우자와 동일 등본상 등재된 경우에 한정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 무주택자여야 함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38100" marR="381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 기간은 공급신청자 및 배우자의 무주택기간을 산정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632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(5)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거주 기간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38100" marR="381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신청자가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성년자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혼인한 미성년자는 혼인신고일 기준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로서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현재까지 계속하여 거주한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기간</a:t>
                      </a:r>
                      <a:endParaRPr kumimoji="1" lang="en-US" altLang="ko-KR" sz="6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38100" marR="381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초본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말소사실이 있는 경우에는 재등록일 이후부터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산정</a:t>
                      </a:r>
                      <a:endParaRPr kumimoji="1" lang="en-US" altLang="ko-KR" sz="6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38100" marR="381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수도권의 경우 서울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경기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인천지역 전체를 해당 시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도로 본다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~10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632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(6)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통장가입기간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8740" marR="10668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254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신청자의 가입기간을 기준으로 하며 통장의 종류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금액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가입자 명의 변경을 한 경우에도 최초 가입일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기준으로 산정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31949">
                <a:tc gridSpan="5">
                  <a:txBody>
                    <a:bodyPr/>
                    <a:lstStyle/>
                    <a:p>
                      <a:pPr marL="0" marR="0" indent="-63500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(1), (2) 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등본이나 가족관계증명서로 확인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이혼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재혼의 경우 자녀가 동일한 주민등록표상에 등재된 경우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공급신청자와 동일한 세대별 주민등록표상에 등재되어 있지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아니한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공급신청자의 배우자와 동일한 세대를 이루고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있는</a:t>
                      </a:r>
                      <a:endParaRPr kumimoji="1" lang="en-US" altLang="ko-KR" sz="6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-63500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                                                           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경우도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한함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(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전혼자녀의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경우 공급신청자와 동일한 등본상에 등재된 경우에 한함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]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-63500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(3) :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한부모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가족의 경우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한부모가족증명서로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확인                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(3), (4) 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주택소유여부 판단 시 「주택공급에 관한 규칙」 제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조를 적용</a:t>
                      </a:r>
                    </a:p>
                    <a:p>
                      <a:pPr marL="0" marR="0" indent="-63500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(4), (5) 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등본이나 초본으로 확인      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                               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(6) 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입주자저축 가입확인서로 확인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동점자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처리 기준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 미성년 자녀수가 많은 분 ② 미성년 자녀수가 같을 경우 청약자의 연령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연월일 계산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 많은 분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(4)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 기간 산정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청약자가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혼인한 미성년자는 혼인신고일 기준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이후의 기간을 계산하되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 및 배우자가 주택을 소유한 사실이 있는 경우에는 그 주택을 처분한 후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무주택자가 된 날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회 이상 주택을 소유한 사실이 있는 경우에는 최근에 무주택자가 된 날을 말함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부터 산정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예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세인 청약자와 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28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세인 배우자가 모두 현재까지 주택을 소유한 적이 없는 경우 무주택기간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10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예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세인 무주택인 청약자와 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세인 배우자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소유하던 주택을 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세에 처분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 현재 주택을 소유하지 않은 경우 무주택기간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(5)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 시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 거주기간 산정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청약자가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혼인한 미성년자는 혼인신고일 기준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이후에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도에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계속해서 거주한 기간으로 판단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예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세인 청약자 계속해서 해당 시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․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도에 거주한 경우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10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       예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28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세인 청약자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전부터 계속해서 해당 시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․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도에 거주한 경우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9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예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3)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세인 청약자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전부터 계속해서 해당 시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․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도에 거주한 경우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8165" marR="8165" marT="8165" marB="816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04B85FD-B44A-4128-9620-8CC9467AED5B}"/>
              </a:ext>
            </a:extLst>
          </p:cNvPr>
          <p:cNvSpPr/>
          <p:nvPr/>
        </p:nvSpPr>
        <p:spPr>
          <a:xfrm>
            <a:off x="63114" y="5647897"/>
            <a:ext cx="711497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※ 유주택인 계부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,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계모는 직계존속 관계가 아니므로 무주택기간에 영향 없음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.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청약자 직계존속의 주택소유 여부만 판단</a:t>
            </a:r>
            <a:endParaRPr kumimoji="1" lang="en-US" altLang="ko-KR" sz="675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※ 직계존속의 배우자가 유주택자로 세대분리 되어 있는 경우도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3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세대구성 및 무주택기간에 영향 없음</a:t>
            </a:r>
          </a:p>
        </p:txBody>
      </p:sp>
    </p:spTree>
    <p:extLst>
      <p:ext uri="{BB962C8B-B14F-4D97-AF65-F5344CB8AC3E}">
        <p14:creationId xmlns:p14="http://schemas.microsoft.com/office/powerpoint/2010/main" val="39074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932213" cy="276999"/>
            <a:chOff x="304800" y="695496"/>
            <a:chExt cx="3909617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3909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청약가점 </a:t>
              </a:r>
              <a:r>
                <a:rPr lang="ko-KR" altLang="en-US" sz="1200" b="1" dirty="0" err="1"/>
                <a:t>산정기준표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노부모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일반</a:t>
              </a:r>
              <a:r>
                <a:rPr lang="en-US" altLang="ko-KR" sz="1200" b="1" dirty="0"/>
                <a:t>1</a:t>
              </a:r>
              <a:r>
                <a:rPr lang="ko-KR" altLang="en-US" sz="1200" b="1" dirty="0"/>
                <a:t>순위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52277"/>
              </p:ext>
            </p:extLst>
          </p:nvPr>
        </p:nvGraphicFramePr>
        <p:xfrm>
          <a:off x="114300" y="1714503"/>
          <a:ext cx="7200900" cy="4070809"/>
        </p:xfrm>
        <a:graphic>
          <a:graphicData uri="http://schemas.openxmlformats.org/drawingml/2006/table">
            <a:tbl>
              <a:tblPr/>
              <a:tblGrid>
                <a:gridCol w="642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3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48">
                <a:tc>
                  <a:txBody>
                    <a:bodyPr/>
                    <a:lstStyle/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항목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총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가점상한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가점구분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점수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가점구분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점수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확인 사항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48">
                <a:tc rowSpan="9">
                  <a:txBody>
                    <a:bodyPr/>
                    <a:lstStyle/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 무주택기간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32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미만 미혼자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9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18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196850" marR="63500" indent="-1905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 공고일 현재 청약자 및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세대원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전원이 무주택이어야 함 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196850" marR="63500" indent="-1905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 청약자 및 그 배우자를 기준으로 무주택기간 산정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196850" marR="63500" indent="-1905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 청약자 나이 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이후부터 산정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이전 혼인한 경우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혼인신고일 이후부터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196850" marR="63500" lvl="0" indent="-1905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신청자의 배우자가 결혼 전 매도한 주택은 무주택기간 산정에서 제외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22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24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26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28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12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7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14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32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8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16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364">
                <a:tc rowSpan="4">
                  <a:txBody>
                    <a:bodyPr/>
                    <a:lstStyle/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35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 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25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635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청약신청자 본인은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부양가족수에서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제외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635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재혼배우자의 미혼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친자녀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전혼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배우자의 자녀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는 청약자 본인의 등본에 등재되어야 인정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청약자가 세대주여야 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계속하여 등재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              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 분리세대의 경우 배우자도 세대주여야 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 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 미혼 직계비속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계속하여 등재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36830" marR="63500" indent="-3683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 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18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 미혼 직계비속 부양가족인정 신청 시 추가확인서류</a:t>
                      </a:r>
                    </a:p>
                    <a:p>
                      <a:pPr marL="36830" marR="63500" indent="-3683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⑴ 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18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미만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자녀의 혼인관계증명서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가족관계증명서</a:t>
                      </a:r>
                    </a:p>
                    <a:p>
                      <a:pPr marL="36830" marR="63500" indent="-3683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⑵ 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자녀의 혼인관계증명서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가족관계증명서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초본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등재여부확인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36830" marR="63500" indent="-3683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직계존속을 부양가족인정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산정시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추가확인서류</a:t>
                      </a:r>
                    </a:p>
                    <a:p>
                      <a:pPr marL="36830" marR="63500" indent="-3683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⑴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계속 부양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직계존속의 주민등록초본</a:t>
                      </a:r>
                    </a:p>
                    <a:p>
                      <a:pPr marL="36830" marR="63500" indent="-3683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⑵ 직계존속의 배우자 확인이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필요시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 가족관계증명서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 이상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35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4448">
                <a:tc rowSpan="9">
                  <a:txBody>
                    <a:bodyPr/>
                    <a:lstStyle/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③ 입주자 저축</a:t>
                      </a:r>
                    </a:p>
                    <a:p>
                      <a:pPr marL="93980" marR="0" indent="-9398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가입기간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17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9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6350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청약통장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인터넷 청약 시에 자동 계산됨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11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12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13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14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15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16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7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17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8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6751">
                <a:tc gridSpan="7">
                  <a:txBody>
                    <a:bodyPr/>
                    <a:lstStyle/>
                    <a:p>
                      <a:pPr marL="154940" marR="86360" indent="-15494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노부모특별공급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피부양자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 주택 또는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분양권등을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소유한 경우와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소형저가 주택을 소유한 경우도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유주택으로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봄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 불가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154940" marR="86360" indent="-15494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                      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등본상 분리된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피부양자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직계존속의 배우자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계모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 무주택이어야 함</a:t>
                      </a:r>
                    </a:p>
                    <a:p>
                      <a:pPr marL="154940" marR="86360" indent="-15494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일반공급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 직계존속 소유주택은 주택소유여부 판단 시 무주택으로 인정함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판단 시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배우자의 직계존속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과 그 배우자 중 한 명이라도 주택 또는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분양권등을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154940" marR="86360" indent="-15494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         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소유하고 있는 경우에는 직계존속 모두 부양가족으로 보지 않음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10053" marR="10053" marT="10053" marB="1005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83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480166" cy="276999"/>
            <a:chOff x="304800" y="695496"/>
            <a:chExt cx="3306887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330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일반공급 및 청약 </a:t>
              </a:r>
              <a:r>
                <a:rPr lang="ko-KR" altLang="en-US" sz="1200" b="1" dirty="0" err="1"/>
                <a:t>가점제</a:t>
              </a:r>
              <a:r>
                <a:rPr lang="ko-KR" altLang="en-US" sz="1200" b="1" dirty="0"/>
                <a:t> 적용기준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5393AD-A27D-46F3-A549-4FBBC037E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406"/>
              </p:ext>
            </p:extLst>
          </p:nvPr>
        </p:nvGraphicFramePr>
        <p:xfrm>
          <a:off x="114300" y="1709437"/>
          <a:ext cx="7200900" cy="162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60">
                  <a:extLst>
                    <a:ext uri="{9D8B030D-6E8A-4147-A177-3AD203B41FA5}">
                      <a16:colId xmlns:a16="http://schemas.microsoft.com/office/drawing/2014/main" val="33679665"/>
                    </a:ext>
                  </a:extLst>
                </a:gridCol>
                <a:gridCol w="29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788"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■ 일반공급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27000" marB="27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endParaRPr kumimoji="1" lang="ko-KR" altLang="en-US" sz="8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F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비고</a:t>
                      </a: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10">
                <a:tc row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자격</a:t>
                      </a:r>
                    </a:p>
                  </a:txBody>
                  <a:tcPr marL="27000" marR="27000" marT="27000" marB="27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공통</a:t>
                      </a: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현재 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인천광약시에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거주하는 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이상인 자 또는 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세대주인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미성년자</a:t>
                      </a:r>
                      <a:r>
                        <a:rPr kumimoji="1" lang="en-US" altLang="ko-KR" sz="700" b="0" kern="1200" spc="-100" baseline="30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(1)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로서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청약통장에 가입한 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세대주인 미성년자</a:t>
                      </a:r>
                      <a:r>
                        <a:rPr kumimoji="1" lang="en-US" altLang="ko-KR" sz="700" b="0" kern="1200" spc="-100" baseline="30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(1)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자녀를 양육하거나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직계존속의 사망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실종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행방불명등으로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형제자매를 부양하는 경우에 한함</a:t>
                      </a: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265830"/>
                  </a:ext>
                </a:extLst>
              </a:tr>
              <a:tr h="362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순위</a:t>
                      </a: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㎡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이하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공급비율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75% 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│ 추첨제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25%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fontAlgn="base" latinLnBrk="1">
                        <a:lnSpc>
                          <a:spcPct val="150000"/>
                        </a:lnSpc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청약통장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24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이상 경과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지역별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면적별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예치금액 이상</a:t>
                      </a: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청약통장 종류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청약예금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청약부금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청약종합저축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지역별 예치금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인천광역시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250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만원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서울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300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경기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200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만원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1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순위</a:t>
                      </a: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공급비율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추첨제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100%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청약통장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가입자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가입기간 및 예치금액 상관 없음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10"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유의사항</a:t>
                      </a:r>
                    </a:p>
                  </a:txBody>
                  <a:tcPr marL="27000" marR="27000" marT="27000" marB="27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동일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순위내 경쟁 시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인천광역시  거주자 우선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추첨제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무주택우선공급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75%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│ 무주택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+ 1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처분조건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25%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27000" marB="27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CB1F9E-FBC6-4218-AFF7-D5294E0C5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63193"/>
              </p:ext>
            </p:extLst>
          </p:nvPr>
        </p:nvGraphicFramePr>
        <p:xfrm>
          <a:off x="122108" y="3371850"/>
          <a:ext cx="7210578" cy="23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■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적용기준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비고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20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무주택기간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적용기준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청약자 및 그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세대원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전원이 무주택이어야 함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 기간은 청약자와 배우자를 기준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-.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적이 없는 경우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이후부터 산정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이전 혼인한 경우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혼인신고일 이후부터 산정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-.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적이 있는 경우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 처분 후 무주택자가 된 날과 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세가 되는 날 중 늦은 날부터 산정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청약자의 배우자가 결혼 전 매도한 주택은 무주택기간 산정에서 제외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외국인은 무주택기간을 산정할 수 없으므로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점 처리함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570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인정기준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산정 시 청약자 본인은 제외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 등본에 등재된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 직계존속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미혼인 직계비속</a:t>
                      </a:r>
                      <a:r>
                        <a:rPr kumimoji="1" lang="en-US" altLang="ko-KR" sz="700" b="0" kern="1200" spc="-100" baseline="30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en-US" altLang="ko-KR" sz="700" b="0" kern="1200" spc="-100" baseline="300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300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손자녀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)]</a:t>
                      </a: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국내외 거주구분 및 외국인여부 관계없이 배우자는 부양가족 인정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청약자가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세대주여야함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계속하여 등재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          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 분리세대의 경우 배우자도 세대주여야 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 미혼 직계비속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계속하여 등재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직계비속</a:t>
                      </a:r>
                      <a:r>
                        <a:rPr kumimoji="1" lang="en-US" altLang="ko-KR" sz="700" b="0" kern="1200" spc="-100" baseline="30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중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미혼인 손자녀는 부모가 모두 사망한 경우만 해당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주택을 소유한 직계존속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그 배우자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등본 분리여부 관계없음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은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산정에서 제외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둘 중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한명만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가지고 있어도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둘다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산정 안됨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72000" lv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 주택공급규칙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(60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세이상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직계존속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700" b="0" strike="sngStrike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및 </a:t>
                      </a:r>
                      <a:endParaRPr kumimoji="1" lang="en-US" altLang="ko-KR" sz="700" b="0" strike="sngStrike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72000" lv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ko-KR" altLang="en-US" sz="700" b="0" strike="sngStrike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제</a:t>
                      </a:r>
                      <a:r>
                        <a:rPr kumimoji="1" lang="en-US" altLang="ko-KR" sz="700" b="0" strike="sngStrike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</a:t>
                      </a:r>
                      <a:r>
                        <a:rPr kumimoji="1" lang="ko-KR" altLang="en-US" sz="700" b="0" strike="sngStrike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</a:t>
                      </a:r>
                      <a:r>
                        <a:rPr kumimoji="1" lang="en-US" altLang="ko-KR" sz="700" b="0" strike="sngStrike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strike="sngStrike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소형저가주택</a:t>
                      </a:r>
                      <a:r>
                        <a:rPr kumimoji="1" lang="en-US" altLang="ko-KR" sz="700" b="0" strike="sngStrike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strike="sngStrike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를 소유한 경우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부양가족 산정에서 제외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72000" lv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 주택공급규칙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 </a:t>
                      </a:r>
                      <a:r>
                        <a:rPr kumimoji="1" lang="ko-KR" altLang="en-US" sz="700" b="0" strike="sngStrike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및 </a:t>
                      </a:r>
                      <a:r>
                        <a:rPr kumimoji="1" lang="en-US" altLang="ko-KR" sz="700" b="0" strike="sngStrike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</a:t>
                      </a:r>
                      <a:r>
                        <a:rPr kumimoji="1" lang="ko-KR" altLang="en-US" sz="700" b="0" strike="sngStrike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제외한 각호를 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72000" lv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소유한 경우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 인정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 직계존속은 부양가족 인정불가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내국인이라도 요양시설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해외체류중인 경우에는 제외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 직계비속은 부양가족 인정불가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내국인이라도 해외체류중인 경우에는 제외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재혼의 경우 재혼 배우자의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친자녀는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공급신청자의 등본에 등재되어야 인정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740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입주자저축 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가입기간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입주자저축 가입기간은 청약 시 자동으로 산정됨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</a:t>
                      </a: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B5284A-5A3B-4865-B9DB-0B9E8F31AF8C}"/>
              </a:ext>
            </a:extLst>
          </p:cNvPr>
          <p:cNvSpPr txBox="1"/>
          <p:nvPr/>
        </p:nvSpPr>
        <p:spPr>
          <a:xfrm>
            <a:off x="114300" y="5656176"/>
            <a:ext cx="2701381" cy="19620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675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*</a:t>
            </a:r>
            <a:r>
              <a:rPr kumimoji="1" lang="ko-KR" altLang="en-US" sz="675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</a:t>
            </a:r>
            <a:r>
              <a:rPr kumimoji="1" lang="ko-KR" altLang="en-US" sz="675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가점산정기준표는 「 노부모 특별공급 」가점산정 기준표와 동일</a:t>
            </a:r>
          </a:p>
        </p:txBody>
      </p:sp>
    </p:spTree>
    <p:extLst>
      <p:ext uri="{BB962C8B-B14F-4D97-AF65-F5344CB8AC3E}">
        <p14:creationId xmlns:p14="http://schemas.microsoft.com/office/powerpoint/2010/main" val="106674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1640193" cy="276999"/>
            <a:chOff x="304800" y="695496"/>
            <a:chExt cx="2186924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2186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무주택기간 산정 사례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6F0F77-9673-4EC2-AC73-5F21A6C36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14883"/>
              </p:ext>
            </p:extLst>
          </p:nvPr>
        </p:nvGraphicFramePr>
        <p:xfrm>
          <a:off x="57150" y="1662187"/>
          <a:ext cx="7258050" cy="2786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2743">
                  <a:extLst>
                    <a:ext uri="{9D8B030D-6E8A-4147-A177-3AD203B41FA5}">
                      <a16:colId xmlns:a16="http://schemas.microsoft.com/office/drawing/2014/main" val="1184824792"/>
                    </a:ext>
                  </a:extLst>
                </a:gridCol>
              </a:tblGrid>
              <a:tr h="307711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과거 주택소유 여부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공급신청자 기준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이전 결혼여부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비고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00"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공급신청자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 포함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주택을 소유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분양권등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한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적이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없는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분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이전에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혼인하지 않은 분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세가 된 날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이전에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혼인한 분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혼인신고일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907552"/>
                  </a:ext>
                </a:extLst>
              </a:tr>
              <a:tr h="41310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공급신청자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 포함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주택을 소유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분양권등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한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적이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있는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이전에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혼인하지 않은 분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세가 된 날과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본인 및 배우자가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b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무주택자가 된 날 중 늦은 날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73135"/>
                  </a:ext>
                </a:extLst>
              </a:tr>
              <a:tr h="4131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endParaRPr kumimoji="1" lang="en-US" altLang="ko-KR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이전에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혼인한 분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혼인신고일과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본인 및 배우자가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무주택자가 된 날 중 늦은 날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모집공고일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1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91684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097A1C2-B1DB-48B6-B39C-7C39E2061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6" y="1990381"/>
            <a:ext cx="1927629" cy="373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2BCB11-45B5-48FF-A04E-BB77FF6B1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6" y="2403370"/>
            <a:ext cx="1927629" cy="3792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F19387-FE3A-454D-B69B-495453FF8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6" y="2816543"/>
            <a:ext cx="1927629" cy="373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E20937-E127-4F73-9D16-D856E2B5EB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7" y="3233272"/>
            <a:ext cx="1927629" cy="373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1B2A9F-D02B-4A01-8D2D-00D72CE158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6" y="3638648"/>
            <a:ext cx="1927629" cy="3792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24F4A9-F30A-4588-9F32-8460676C3F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6" y="4053586"/>
            <a:ext cx="1975820" cy="37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45218A-5D84-47D7-866F-DBA452229F61}"/>
              </a:ext>
            </a:extLst>
          </p:cNvPr>
          <p:cNvSpPr/>
          <p:nvPr/>
        </p:nvSpPr>
        <p:spPr>
          <a:xfrm>
            <a:off x="57150" y="4543478"/>
            <a:ext cx="7258050" cy="3000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128588" indent="-128588">
              <a:buFont typeface="Wingdings" panose="05000000000000000000" pitchFamily="2" charset="2"/>
              <a:buChar char="v"/>
            </a:pP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회 이상 주택을 소유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분양권등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포함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한 사실이 있는 경우에는 가장 최근에 무주택자가 된 날 기준</a:t>
            </a:r>
            <a:endParaRPr kumimoji="1" lang="en-US" altLang="ko-KR" sz="675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pPr marL="128588" indent="-128588">
              <a:buFont typeface="Wingdings" panose="05000000000000000000" pitchFamily="2" charset="2"/>
              <a:buChar char="v"/>
            </a:pP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청약자의 배우자가 결혼 전 매도한 주택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분양권등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은 제외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청약자의 무주택기간에 영향 없음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,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노부모부양 특별공급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동일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적용</a:t>
            </a:r>
            <a:endParaRPr kumimoji="1" lang="ko-KR" altLang="en-US" sz="675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25637B-75A4-4FC2-8BE2-F4D11DBC5852}"/>
              </a:ext>
            </a:extLst>
          </p:cNvPr>
          <p:cNvSpPr/>
          <p:nvPr/>
        </p:nvSpPr>
        <p:spPr>
          <a:xfrm>
            <a:off x="57175" y="4825179"/>
            <a:ext cx="7258024" cy="102720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just"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※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주택 처분 기준일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주택공급에 관한 규칙 제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23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조 제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4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항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 : </a:t>
            </a:r>
          </a:p>
          <a:p>
            <a:pPr algn="just"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 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무주택기간 또는 주택 소유는 다음 각 호 서류의 해당일을 기준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제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1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호와 제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호의 처리일자가 다를 경우에는 먼저 처리된 날을 기준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 </a:t>
            </a:r>
            <a:endParaRPr kumimoji="1"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pPr marL="104775" algn="just"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1.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건물 등기사항증명서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등기접수일</a:t>
            </a:r>
          </a:p>
          <a:p>
            <a:pPr marL="104775" algn="just"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2.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건축물대장등본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처리일</a:t>
            </a:r>
          </a:p>
          <a:p>
            <a:pPr marL="104775" algn="just"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3.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분양권등에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관한 계약서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실거래신고서상의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공급계약체결일</a:t>
            </a:r>
          </a:p>
          <a:p>
            <a:pPr marL="104775" algn="just"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4.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매매를 통해 취득하고 있는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분양권등의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매매계약서</a:t>
            </a:r>
          </a:p>
          <a:p>
            <a:pPr marL="447675" lvl="1" algn="just" fontAlgn="base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가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.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분양권등의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매매 후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실거래신고된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경우에는 실거래신고서상 매매대금 완납일</a:t>
            </a:r>
          </a:p>
          <a:p>
            <a:pPr marL="447675" lvl="1" algn="just" fontAlgn="base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나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.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분양권등을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증여나 그 밖의 사유로 처분한 경우에는 사업주체와의 계약서상 명의변경일</a:t>
            </a:r>
          </a:p>
          <a:p>
            <a:pPr marL="104775" algn="just"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5.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그 밖에 주택소유여부를 증명할 수 있는 서류인 경우에는 시장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,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군수 등 공공기관이 인정하는 날</a:t>
            </a:r>
          </a:p>
        </p:txBody>
      </p:sp>
    </p:spTree>
    <p:extLst>
      <p:ext uri="{BB962C8B-B14F-4D97-AF65-F5344CB8AC3E}">
        <p14:creationId xmlns:p14="http://schemas.microsoft.com/office/powerpoint/2010/main" val="224614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1" y="1346663"/>
            <a:ext cx="1675459" cy="276999"/>
            <a:chOff x="304800" y="695496"/>
            <a:chExt cx="2233946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2233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부양 </a:t>
              </a:r>
              <a:r>
                <a:rPr lang="ko-KR" altLang="en-US" sz="1200" b="1" dirty="0" err="1"/>
                <a:t>가족수</a:t>
              </a:r>
              <a:r>
                <a:rPr lang="ko-KR" altLang="en-US" sz="1200" b="1" dirty="0"/>
                <a:t> 판단 기준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6A354F-1473-40DE-B09D-9071F5C6D5C7}"/>
              </a:ext>
            </a:extLst>
          </p:cNvPr>
          <p:cNvSpPr/>
          <p:nvPr/>
        </p:nvSpPr>
        <p:spPr>
          <a:xfrm>
            <a:off x="536976" y="2139834"/>
            <a:ext cx="3007454" cy="145900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9AE5BF-7D82-426F-A273-17C5CB401A4D}"/>
              </a:ext>
            </a:extLst>
          </p:cNvPr>
          <p:cNvSpPr/>
          <p:nvPr/>
        </p:nvSpPr>
        <p:spPr>
          <a:xfrm>
            <a:off x="851268" y="2434706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조부</a:t>
            </a:r>
          </a:p>
        </p:txBody>
      </p:sp>
      <p:cxnSp>
        <p:nvCxnSpPr>
          <p:cNvPr id="7" name="연결선: 꺾임 8">
            <a:extLst>
              <a:ext uri="{FF2B5EF4-FFF2-40B4-BE49-F238E27FC236}">
                <a16:creationId xmlns:a16="http://schemas.microsoft.com/office/drawing/2014/main" id="{EEC0ABDC-7363-47E8-9BE8-AF52A8B4E5FB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1380715" y="2283543"/>
            <a:ext cx="4330" cy="654260"/>
          </a:xfrm>
          <a:prstGeom prst="bentConnector3">
            <a:avLst>
              <a:gd name="adj1" fmla="val -3959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AA4BA-14C7-44C7-8BAA-228EC7E001A7}"/>
              </a:ext>
            </a:extLst>
          </p:cNvPr>
          <p:cNvSpPr/>
          <p:nvPr/>
        </p:nvSpPr>
        <p:spPr>
          <a:xfrm>
            <a:off x="1505528" y="2430377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0229D1-D038-4F71-A702-EE54C65664F9}"/>
              </a:ext>
            </a:extLst>
          </p:cNvPr>
          <p:cNvSpPr/>
          <p:nvPr/>
        </p:nvSpPr>
        <p:spPr>
          <a:xfrm>
            <a:off x="2158819" y="2427575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조부</a:t>
            </a:r>
          </a:p>
        </p:txBody>
      </p:sp>
      <p:cxnSp>
        <p:nvCxnSpPr>
          <p:cNvPr id="10" name="연결선: 꺾임 13">
            <a:extLst>
              <a:ext uri="{FF2B5EF4-FFF2-40B4-BE49-F238E27FC236}">
                <a16:creationId xmlns:a16="http://schemas.microsoft.com/office/drawing/2014/main" id="{4CFD1F17-360D-45EA-8B6E-70D4F81E3E69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rot="16200000" flipH="1">
            <a:off x="2690431" y="2278576"/>
            <a:ext cx="9525" cy="6542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D425C5-21D4-4C3E-B401-B636BC19449B}"/>
              </a:ext>
            </a:extLst>
          </p:cNvPr>
          <p:cNvSpPr/>
          <p:nvPr/>
        </p:nvSpPr>
        <p:spPr>
          <a:xfrm>
            <a:off x="2813079" y="2427575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469CAD-5B86-45AD-897A-E7F3D6AD92CF}"/>
              </a:ext>
            </a:extLst>
          </p:cNvPr>
          <p:cNvSpPr/>
          <p:nvPr/>
        </p:nvSpPr>
        <p:spPr>
          <a:xfrm>
            <a:off x="1178397" y="3080233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</a:p>
        </p:txBody>
      </p:sp>
      <p:cxnSp>
        <p:nvCxnSpPr>
          <p:cNvPr id="13" name="연결선: 꺾임 16">
            <a:extLst>
              <a:ext uri="{FF2B5EF4-FFF2-40B4-BE49-F238E27FC236}">
                <a16:creationId xmlns:a16="http://schemas.microsoft.com/office/drawing/2014/main" id="{DFBC7AA8-FB65-4160-AD58-2EB51A2D861E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16200000" flipH="1">
            <a:off x="2046566" y="2594677"/>
            <a:ext cx="9525" cy="132737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00344-6B52-478E-BEA7-C63C880F1CED}"/>
              </a:ext>
            </a:extLst>
          </p:cNvPr>
          <p:cNvSpPr/>
          <p:nvPr/>
        </p:nvSpPr>
        <p:spPr>
          <a:xfrm>
            <a:off x="2505771" y="3080233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E59EC1-A768-431C-B170-BCE363290EA1}"/>
              </a:ext>
            </a:extLst>
          </p:cNvPr>
          <p:cNvSpPr/>
          <p:nvPr/>
        </p:nvSpPr>
        <p:spPr>
          <a:xfrm>
            <a:off x="1604943" y="3681554"/>
            <a:ext cx="892772" cy="274071"/>
          </a:xfrm>
          <a:prstGeom prst="rect">
            <a:avLst/>
          </a:prstGeom>
          <a:solidFill>
            <a:srgbClr val="3726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청약자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927046-491F-46F5-A2C9-CE6F95CB1017}"/>
              </a:ext>
            </a:extLst>
          </p:cNvPr>
          <p:cNvSpPr/>
          <p:nvPr/>
        </p:nvSpPr>
        <p:spPr>
          <a:xfrm>
            <a:off x="849050" y="3729524"/>
            <a:ext cx="546377" cy="1781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형제자매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312A78-01A3-4085-AE13-5EF03C46DFF7}"/>
              </a:ext>
            </a:extLst>
          </p:cNvPr>
          <p:cNvSpPr/>
          <p:nvPr/>
        </p:nvSpPr>
        <p:spPr>
          <a:xfrm>
            <a:off x="2675667" y="3729524"/>
            <a:ext cx="546377" cy="1781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동거인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9FA4DB-6457-4605-BF77-A390A0C0AE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82879" y="2794889"/>
            <a:ext cx="0" cy="285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D20830-ED3D-409A-B746-C9A8C442288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710253" y="2779074"/>
            <a:ext cx="0" cy="301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51A8C2-941B-45A2-AEDC-BEB90C29A4A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051329" y="3430234"/>
            <a:ext cx="0" cy="251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17F1BFD-FB5B-4143-930F-F6A61A571302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1395427" y="3818590"/>
            <a:ext cx="209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B00F6A-36D4-4E5A-9AA5-9E837E7B78A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497714" y="3818590"/>
            <a:ext cx="177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78">
            <a:extLst>
              <a:ext uri="{FF2B5EF4-FFF2-40B4-BE49-F238E27FC236}">
                <a16:creationId xmlns:a16="http://schemas.microsoft.com/office/drawing/2014/main" id="{F24D35EA-68F2-44EC-A44D-48246D8B9F80}"/>
              </a:ext>
            </a:extLst>
          </p:cNvPr>
          <p:cNvSpPr/>
          <p:nvPr/>
        </p:nvSpPr>
        <p:spPr>
          <a:xfrm>
            <a:off x="1193289" y="2004827"/>
            <a:ext cx="1745299" cy="286696"/>
          </a:xfrm>
          <a:prstGeom prst="roundRect">
            <a:avLst>
              <a:gd name="adj" fmla="val 24476"/>
            </a:avLst>
          </a:prstGeom>
          <a:solidFill>
            <a:srgbClr val="D2B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청약자가 </a:t>
            </a:r>
            <a:r>
              <a: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세대주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부모가 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이상 </a:t>
            </a:r>
            <a:endParaRPr lang="en-US" altLang="ko-KR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등본에 연속 등재된 경우에 한함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94D27E-5220-4F55-9A4F-2D7EB3F7D407}"/>
              </a:ext>
            </a:extLst>
          </p:cNvPr>
          <p:cNvSpPr/>
          <p:nvPr/>
        </p:nvSpPr>
        <p:spPr>
          <a:xfrm>
            <a:off x="3680377" y="2139834"/>
            <a:ext cx="3007454" cy="145900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FF31D5-4951-4070-B073-4FEF8D4B1D21}"/>
              </a:ext>
            </a:extLst>
          </p:cNvPr>
          <p:cNvSpPr/>
          <p:nvPr/>
        </p:nvSpPr>
        <p:spPr>
          <a:xfrm>
            <a:off x="3994669" y="2434706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조부</a:t>
            </a:r>
          </a:p>
        </p:txBody>
      </p:sp>
      <p:cxnSp>
        <p:nvCxnSpPr>
          <p:cNvPr id="26" name="연결선: 꺾임 82">
            <a:extLst>
              <a:ext uri="{FF2B5EF4-FFF2-40B4-BE49-F238E27FC236}">
                <a16:creationId xmlns:a16="http://schemas.microsoft.com/office/drawing/2014/main" id="{2235EC35-FB0C-45E1-BE8C-CED9504FCDE3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5400000" flipH="1" flipV="1">
            <a:off x="4524117" y="2283543"/>
            <a:ext cx="4330" cy="654260"/>
          </a:xfrm>
          <a:prstGeom prst="bentConnector3">
            <a:avLst>
              <a:gd name="adj1" fmla="val -3959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C31C31-30FC-4572-B3DA-A50722D9D5D3}"/>
              </a:ext>
            </a:extLst>
          </p:cNvPr>
          <p:cNvSpPr/>
          <p:nvPr/>
        </p:nvSpPr>
        <p:spPr>
          <a:xfrm>
            <a:off x="4648930" y="2430377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879B6C-62BC-4060-A19C-E004E3F87D5E}"/>
              </a:ext>
            </a:extLst>
          </p:cNvPr>
          <p:cNvSpPr/>
          <p:nvPr/>
        </p:nvSpPr>
        <p:spPr>
          <a:xfrm>
            <a:off x="5302220" y="2427575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조부</a:t>
            </a:r>
          </a:p>
        </p:txBody>
      </p:sp>
      <p:cxnSp>
        <p:nvCxnSpPr>
          <p:cNvPr id="29" name="연결선: 꺾임 85">
            <a:extLst>
              <a:ext uri="{FF2B5EF4-FFF2-40B4-BE49-F238E27FC236}">
                <a16:creationId xmlns:a16="http://schemas.microsoft.com/office/drawing/2014/main" id="{3E0955C0-DF26-4349-8A77-A54121DBB674}"/>
              </a:ext>
            </a:extLst>
          </p:cNvPr>
          <p:cNvCxnSpPr>
            <a:cxnSpLocks/>
            <a:stCxn id="28" idx="2"/>
            <a:endCxn id="30" idx="2"/>
          </p:cNvCxnSpPr>
          <p:nvPr/>
        </p:nvCxnSpPr>
        <p:spPr>
          <a:xfrm rot="16200000" flipH="1">
            <a:off x="5833832" y="2278576"/>
            <a:ext cx="9525" cy="6542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BCC9EB-2840-46BD-A4BA-7CA3C03AFC7D}"/>
              </a:ext>
            </a:extLst>
          </p:cNvPr>
          <p:cNvSpPr/>
          <p:nvPr/>
        </p:nvSpPr>
        <p:spPr>
          <a:xfrm>
            <a:off x="5956480" y="2427575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DD2F93-8352-4CC7-B085-3E7C661BB54F}"/>
              </a:ext>
            </a:extLst>
          </p:cNvPr>
          <p:cNvSpPr/>
          <p:nvPr/>
        </p:nvSpPr>
        <p:spPr>
          <a:xfrm>
            <a:off x="4321798" y="3080233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</a:p>
        </p:txBody>
      </p:sp>
      <p:cxnSp>
        <p:nvCxnSpPr>
          <p:cNvPr id="32" name="연결선: 꺾임 88">
            <a:extLst>
              <a:ext uri="{FF2B5EF4-FFF2-40B4-BE49-F238E27FC236}">
                <a16:creationId xmlns:a16="http://schemas.microsoft.com/office/drawing/2014/main" id="{83A6A05C-55A3-485A-B32E-56D19252D080}"/>
              </a:ext>
            </a:extLst>
          </p:cNvPr>
          <p:cNvCxnSpPr>
            <a:cxnSpLocks/>
            <a:stCxn id="31" idx="2"/>
            <a:endCxn id="33" idx="2"/>
          </p:cNvCxnSpPr>
          <p:nvPr/>
        </p:nvCxnSpPr>
        <p:spPr>
          <a:xfrm rot="16200000" flipH="1">
            <a:off x="5189968" y="2594677"/>
            <a:ext cx="9525" cy="132737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BACC22-F47E-42F5-9E06-90CCF61F58F1}"/>
              </a:ext>
            </a:extLst>
          </p:cNvPr>
          <p:cNvSpPr/>
          <p:nvPr/>
        </p:nvSpPr>
        <p:spPr>
          <a:xfrm>
            <a:off x="5649172" y="3080233"/>
            <a:ext cx="408965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B369A8-E5A0-4B46-843A-36BAE3C95C52}"/>
              </a:ext>
            </a:extLst>
          </p:cNvPr>
          <p:cNvSpPr/>
          <p:nvPr/>
        </p:nvSpPr>
        <p:spPr>
          <a:xfrm>
            <a:off x="4748344" y="3681554"/>
            <a:ext cx="892772" cy="27407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배우자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3D0C9-5ED2-4A98-B75A-A2B42A97F8F2}"/>
              </a:ext>
            </a:extLst>
          </p:cNvPr>
          <p:cNvSpPr/>
          <p:nvPr/>
        </p:nvSpPr>
        <p:spPr>
          <a:xfrm>
            <a:off x="5819068" y="3729524"/>
            <a:ext cx="546377" cy="1781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형제자매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E4C2EC-BF29-4796-A209-26C3A0C1614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526281" y="2794889"/>
            <a:ext cx="0" cy="285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8237529-2B3B-4478-93D1-B9E07BDCA31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853655" y="2779074"/>
            <a:ext cx="0" cy="301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3E240A-D8C8-4F3A-8491-BBA254D0826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194730" y="3430234"/>
            <a:ext cx="0" cy="251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1BA0258-050F-4C76-9DEF-94D55A022B4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5641116" y="3818590"/>
            <a:ext cx="177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98">
            <a:extLst>
              <a:ext uri="{FF2B5EF4-FFF2-40B4-BE49-F238E27FC236}">
                <a16:creationId xmlns:a16="http://schemas.microsoft.com/office/drawing/2014/main" id="{1FD343EF-AC0F-4EF7-AF9B-4384D490A6BD}"/>
              </a:ext>
            </a:extLst>
          </p:cNvPr>
          <p:cNvSpPr/>
          <p:nvPr/>
        </p:nvSpPr>
        <p:spPr>
          <a:xfrm>
            <a:off x="4321798" y="2004827"/>
            <a:ext cx="1717463" cy="286696"/>
          </a:xfrm>
          <a:prstGeom prst="roundRect">
            <a:avLst>
              <a:gd name="adj" fmla="val 24476"/>
            </a:avLst>
          </a:prstGeom>
          <a:solidFill>
            <a:srgbClr val="D2B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배우자가 </a:t>
            </a:r>
            <a:r>
              <a: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세대주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부모가 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이상 </a:t>
            </a:r>
            <a:endParaRPr lang="en-US" altLang="ko-KR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등본에 연속 등재된 경우에 한함</a:t>
            </a:r>
          </a:p>
        </p:txBody>
      </p:sp>
      <p:cxnSp>
        <p:nvCxnSpPr>
          <p:cNvPr id="41" name="연결선: 꺾임 100">
            <a:extLst>
              <a:ext uri="{FF2B5EF4-FFF2-40B4-BE49-F238E27FC236}">
                <a16:creationId xmlns:a16="http://schemas.microsoft.com/office/drawing/2014/main" id="{64CDDEFE-8C4D-4712-9433-B190938B9231}"/>
              </a:ext>
            </a:extLst>
          </p:cNvPr>
          <p:cNvCxnSpPr>
            <a:cxnSpLocks/>
            <a:stCxn id="15" idx="2"/>
            <a:endCxn id="34" idx="2"/>
          </p:cNvCxnSpPr>
          <p:nvPr/>
        </p:nvCxnSpPr>
        <p:spPr>
          <a:xfrm rot="16200000" flipH="1">
            <a:off x="3623030" y="2383924"/>
            <a:ext cx="9525" cy="3143402"/>
          </a:xfrm>
          <a:prstGeom prst="bentConnector3">
            <a:avLst>
              <a:gd name="adj1" fmla="val 28568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3267FF-318B-49D5-8D9F-292D7C209157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548908" y="4231893"/>
            <a:ext cx="0" cy="29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EA1FE4-CD00-4FBC-B668-B010307B6C47}"/>
              </a:ext>
            </a:extLst>
          </p:cNvPr>
          <p:cNvSpPr/>
          <p:nvPr/>
        </p:nvSpPr>
        <p:spPr>
          <a:xfrm>
            <a:off x="2247338" y="4524474"/>
            <a:ext cx="603140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미혼자녀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6CFD5A-65A8-476B-B628-5E862B790561}"/>
              </a:ext>
            </a:extLst>
          </p:cNvPr>
          <p:cNvSpPr/>
          <p:nvPr/>
        </p:nvSpPr>
        <p:spPr>
          <a:xfrm>
            <a:off x="2966862" y="5088560"/>
            <a:ext cx="781507" cy="17813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미혼손자녀</a:t>
            </a:r>
            <a:endParaRPr lang="ko-KR" altLang="en-US" sz="7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D2E4F5-921F-46C9-842D-21E33D990453}"/>
              </a:ext>
            </a:extLst>
          </p:cNvPr>
          <p:cNvSpPr/>
          <p:nvPr/>
        </p:nvSpPr>
        <p:spPr>
          <a:xfrm>
            <a:off x="3925963" y="4524474"/>
            <a:ext cx="546377" cy="1781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혼인자녀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7313F03-1359-4A38-BF8A-3647892B95BF}"/>
              </a:ext>
            </a:extLst>
          </p:cNvPr>
          <p:cNvSpPr/>
          <p:nvPr/>
        </p:nvSpPr>
        <p:spPr>
          <a:xfrm>
            <a:off x="4960326" y="4527665"/>
            <a:ext cx="546377" cy="1781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배우자</a:t>
            </a:r>
          </a:p>
        </p:txBody>
      </p:sp>
      <p:sp>
        <p:nvSpPr>
          <p:cNvPr id="47" name="사각형: 둥근 모서리 110">
            <a:extLst>
              <a:ext uri="{FF2B5EF4-FFF2-40B4-BE49-F238E27FC236}">
                <a16:creationId xmlns:a16="http://schemas.microsoft.com/office/drawing/2014/main" id="{6AD2FFC8-E8B8-439F-B2F9-8ED59F495BB6}"/>
              </a:ext>
            </a:extLst>
          </p:cNvPr>
          <p:cNvSpPr/>
          <p:nvPr/>
        </p:nvSpPr>
        <p:spPr>
          <a:xfrm>
            <a:off x="915006" y="4715189"/>
            <a:ext cx="2371895" cy="238380"/>
          </a:xfrm>
          <a:prstGeom prst="roundRect">
            <a:avLst>
              <a:gd name="adj" fmla="val 24476"/>
            </a:avLst>
          </a:prstGeom>
          <a:solidFill>
            <a:srgbClr val="D2B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만 </a:t>
            </a:r>
            <a:r>
              <a:rPr lang="en-US" altLang="ko-KR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30</a:t>
            </a:r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세 미만 </a:t>
            </a:r>
            <a:r>
              <a:rPr lang="en-US" altLang="ko-KR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등본에 등재 된 경우</a:t>
            </a:r>
            <a:endParaRPr lang="en-US" altLang="ko-KR" sz="675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만 </a:t>
            </a:r>
            <a:r>
              <a:rPr lang="en-US" altLang="ko-KR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30</a:t>
            </a:r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세 이상 </a:t>
            </a:r>
            <a:r>
              <a:rPr lang="en-US" altLang="ko-KR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등본에 </a:t>
            </a:r>
            <a:r>
              <a:rPr lang="en-US" altLang="ko-KR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</a:rPr>
              <a:t>년 이상 연속으로 등재 된 경우</a:t>
            </a:r>
          </a:p>
        </p:txBody>
      </p:sp>
      <p:sp>
        <p:nvSpPr>
          <p:cNvPr id="48" name="사각형: 둥근 모서리 111">
            <a:extLst>
              <a:ext uri="{FF2B5EF4-FFF2-40B4-BE49-F238E27FC236}">
                <a16:creationId xmlns:a16="http://schemas.microsoft.com/office/drawing/2014/main" id="{B982EDE3-2EE9-48A3-91DD-6BD10EACCF7C}"/>
              </a:ext>
            </a:extLst>
          </p:cNvPr>
          <p:cNvSpPr/>
          <p:nvPr/>
        </p:nvSpPr>
        <p:spPr>
          <a:xfrm>
            <a:off x="2663180" y="5284363"/>
            <a:ext cx="1408023" cy="238380"/>
          </a:xfrm>
          <a:prstGeom prst="roundRect">
            <a:avLst>
              <a:gd name="adj" fmla="val 24476"/>
            </a:avLst>
          </a:prstGeom>
          <a:solidFill>
            <a:srgbClr val="D2B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모두 사망하고 </a:t>
            </a:r>
            <a:endParaRPr lang="en-US" altLang="ko-KR" sz="675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미혼인 경우에 한함</a:t>
            </a:r>
          </a:p>
        </p:txBody>
      </p:sp>
      <p:sp>
        <p:nvSpPr>
          <p:cNvPr id="49" name="사각형: 둥근 모서리 112">
            <a:extLst>
              <a:ext uri="{FF2B5EF4-FFF2-40B4-BE49-F238E27FC236}">
                <a16:creationId xmlns:a16="http://schemas.microsoft.com/office/drawing/2014/main" id="{117E2705-56D8-47A0-9342-EF2D73B95EFA}"/>
              </a:ext>
            </a:extLst>
          </p:cNvPr>
          <p:cNvSpPr/>
          <p:nvPr/>
        </p:nvSpPr>
        <p:spPr>
          <a:xfrm>
            <a:off x="3712409" y="4733302"/>
            <a:ext cx="973484" cy="238380"/>
          </a:xfrm>
          <a:prstGeom prst="roundRect">
            <a:avLst>
              <a:gd name="adj" fmla="val 244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혼인자녀는 </a:t>
            </a:r>
            <a:endParaRPr lang="en-US" altLang="ko-KR" sz="675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부양가족 제외</a:t>
            </a:r>
          </a:p>
        </p:txBody>
      </p:sp>
      <p:sp>
        <p:nvSpPr>
          <p:cNvPr id="50" name="사각형: 둥근 모서리 113">
            <a:extLst>
              <a:ext uri="{FF2B5EF4-FFF2-40B4-BE49-F238E27FC236}">
                <a16:creationId xmlns:a16="http://schemas.microsoft.com/office/drawing/2014/main" id="{93866172-A591-4F5B-B16E-925A3A71735A}"/>
              </a:ext>
            </a:extLst>
          </p:cNvPr>
          <p:cNvSpPr/>
          <p:nvPr/>
        </p:nvSpPr>
        <p:spPr>
          <a:xfrm>
            <a:off x="4756609" y="4737663"/>
            <a:ext cx="973484" cy="238380"/>
          </a:xfrm>
          <a:prstGeom prst="roundRect">
            <a:avLst>
              <a:gd name="adj" fmla="val 244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사위</a:t>
            </a:r>
            <a:r>
              <a:rPr lang="en-US" altLang="ko-KR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며느리는 </a:t>
            </a:r>
            <a:endParaRPr lang="en-US" altLang="ko-KR" sz="675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부양가족 제외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9FA2476-EEC5-47F4-B969-D1ED6B37BF9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357616" y="4229696"/>
            <a:ext cx="0" cy="858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47F3C92-2ACF-42CD-8EFA-7A6D2CAC3F0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199151" y="4229695"/>
            <a:ext cx="0" cy="294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A82CEDB-E788-4569-B031-C845C078A73B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4472340" y="4613540"/>
            <a:ext cx="487987" cy="3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0F9EBE-171E-401C-B4A0-AEBB2E6B2095}"/>
              </a:ext>
            </a:extLst>
          </p:cNvPr>
          <p:cNvSpPr/>
          <p:nvPr/>
        </p:nvSpPr>
        <p:spPr>
          <a:xfrm>
            <a:off x="57151" y="5552301"/>
            <a:ext cx="71225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*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혼인자녀는 부양가족에서 제외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청약자의 주택소유여부 판정을 위한 세대원에는 포함됨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</a:p>
          <a:p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*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재혼 배우자의 미혼인 </a:t>
            </a:r>
            <a:r>
              <a:rPr kumimoji="1" lang="ko-KR" altLang="en-US" sz="67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친자녀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전혼자녀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는 청약자 본인의 등본에 등재되어야 부양가족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인정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재혼 배우자가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분리 세대이고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재혼 배우자의 </a:t>
            </a:r>
            <a:r>
              <a:rPr kumimoji="1" lang="ko-KR" altLang="en-US" sz="67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친자녀가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배우자와 등본을 같이 할 경우 부양가족 인정불가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5FC7D7-DC0D-45C5-A661-1BE0EED9481F}"/>
              </a:ext>
            </a:extLst>
          </p:cNvPr>
          <p:cNvSpPr/>
          <p:nvPr/>
        </p:nvSpPr>
        <p:spPr>
          <a:xfrm>
            <a:off x="5955776" y="1438370"/>
            <a:ext cx="537555" cy="2174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세대원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</a:p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부양가족 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D35D58-63CC-4080-81DF-ED4387D5FB90}"/>
              </a:ext>
            </a:extLst>
          </p:cNvPr>
          <p:cNvSpPr/>
          <p:nvPr/>
        </p:nvSpPr>
        <p:spPr>
          <a:xfrm>
            <a:off x="5379621" y="1447396"/>
            <a:ext cx="537556" cy="217451"/>
          </a:xfrm>
          <a:prstGeom prst="rect">
            <a:avLst/>
          </a:prstGeom>
          <a:solidFill>
            <a:srgbClr val="D2B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세대원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</a:p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부양가족 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사각형: 둥근 모서리 60">
            <a:extLst>
              <a:ext uri="{FF2B5EF4-FFF2-40B4-BE49-F238E27FC236}">
                <a16:creationId xmlns:a16="http://schemas.microsoft.com/office/drawing/2014/main" id="{89C3B48C-F8D9-4DF3-A943-927A0A073B0B}"/>
              </a:ext>
            </a:extLst>
          </p:cNvPr>
          <p:cNvSpPr/>
          <p:nvPr/>
        </p:nvSpPr>
        <p:spPr>
          <a:xfrm>
            <a:off x="1018786" y="4003193"/>
            <a:ext cx="973484" cy="256272"/>
          </a:xfrm>
          <a:prstGeom prst="roundRect">
            <a:avLst>
              <a:gd name="adj" fmla="val 244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청약자 본인은</a:t>
            </a:r>
            <a:endParaRPr lang="en-US" altLang="ko-KR" sz="675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75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부양가족수</a:t>
            </a:r>
            <a:r>
              <a:rPr lang="ko-KR" altLang="en-US" sz="67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200393-54EC-4246-9FC3-995DCB643D54}"/>
              </a:ext>
            </a:extLst>
          </p:cNvPr>
          <p:cNvSpPr/>
          <p:nvPr/>
        </p:nvSpPr>
        <p:spPr>
          <a:xfrm>
            <a:off x="6555290" y="1438755"/>
            <a:ext cx="537554" cy="2174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세대원</a:t>
            </a:r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부양가족 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1B99E5-E29A-47E5-A356-1A53B3484C16}"/>
              </a:ext>
            </a:extLst>
          </p:cNvPr>
          <p:cNvSpPr/>
          <p:nvPr/>
        </p:nvSpPr>
        <p:spPr>
          <a:xfrm>
            <a:off x="57151" y="1704508"/>
            <a:ext cx="71225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*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직계존속이 주택을 소유하고 있는 경우에는 부양가족 제외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계부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,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계모도 포함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.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세대 분리된 직계존속의 배우자가 주택소유시에도 부양가족 제외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</a:p>
          <a:p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*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직계존속이 이혼한 경우에는 주택을 소유하지 않은 직계존속이 세대에 속한 경우에만 부양가족 인정</a:t>
            </a:r>
            <a:endParaRPr kumimoji="1" lang="en-US" altLang="ko-KR" sz="675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1805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3227165" cy="276999"/>
            <a:chOff x="304800" y="720435"/>
            <a:chExt cx="4302886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720435"/>
              <a:ext cx="4302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주택소유 판단 기준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주택으로 보지 않는 경우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0640E3-D0EB-4A5A-B4C5-F2D911B2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89557"/>
              </p:ext>
            </p:extLst>
          </p:nvPr>
        </p:nvGraphicFramePr>
        <p:xfrm>
          <a:off x="82089" y="1628623"/>
          <a:ext cx="7233111" cy="327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259">
                  <a:extLst>
                    <a:ext uri="{9D8B030D-6E8A-4147-A177-3AD203B41FA5}">
                      <a16:colId xmlns:a16="http://schemas.microsoft.com/office/drawing/2014/main" val="645024970"/>
                    </a:ext>
                  </a:extLst>
                </a:gridCol>
                <a:gridCol w="1543019">
                  <a:extLst>
                    <a:ext uri="{9D8B030D-6E8A-4147-A177-3AD203B41FA5}">
                      <a16:colId xmlns:a16="http://schemas.microsoft.com/office/drawing/2014/main" val="184706350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■ 주택공급에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관한 규칙 제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확인서류</a:t>
                      </a: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비고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 상속으로 인한 공유지분을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취득사실이 판명되어 사업주체로부터 부적격 통보 후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 이내 처분한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건물 등기부등본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단독상속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또는 증여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는 해당 없음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도시지역이 아닌 지역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또는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면의 행정구역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수도권 제외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건축되어 있는 주택으로서 다음 중 하나에 해당하는 주택의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소유자가 해당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주택건설지역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거주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상속으로 취득한 경우 피상속인이 거주한 것을 상속인이 거주한 것으로 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하다가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다른 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주택건설지역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으로 이주한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사용검사 후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경과된 단독주택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                                            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85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㎡ 이하의 단독주택 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다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소유자의 최초 등록기준지에 등록되어 있는 주택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 또는 배우자로부터 상속 등 이전 받은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단독주택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건물 등기부등본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건축물대장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토지이용계획확인원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초본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해당주택건설지역에 거주한 사실이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확인되어야 함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03248"/>
                  </a:ext>
                </a:extLst>
              </a:tr>
              <a:tr h="336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③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개인주택사업자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 분양을 목적으로 주택을 건설하여 분양을 완료하였거나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사업주체로부터 부적격자로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통보 받은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날로부터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 이내 처분한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건물 등기부등본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개인사업자등록증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해당주택을 개인사업자가 건설한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경우에 한함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423312"/>
                  </a:ext>
                </a:extLst>
              </a:tr>
              <a:tr h="336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④ 개인사업자가 그 소속 근로자의 숙소로 사용하기 위하여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주택을 건설하여 소유하고 있거나 사업주체가 정부시책의 일환으로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근로자에게 공급할 목적으로 사업계획승인을 얻어 건설한 주택을 공급받아 소유하고 있는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건물 등기부등본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개인사업자등록증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매수한 경우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해당없음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06177"/>
                  </a:ext>
                </a:extLst>
              </a:tr>
              <a:tr h="20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⑤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㎡ 이하의 주택 또는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 등을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소유하고 있는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건물 등기부등본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 이상 소유는 해당 없음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279302"/>
                  </a:ext>
                </a:extLst>
              </a:tr>
              <a:tr h="20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⑥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이상의 직계존속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배우자의 직계존속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 주택 또는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 등을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소유하고 있는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가족관계증명서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보유수에 관계없이 무주택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729892"/>
                  </a:ext>
                </a:extLst>
              </a:tr>
              <a:tr h="336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⑦ 공부상 주택으로 등재되어 있으나 사람이 살지 않는 폐가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멸실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이거나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주택이 다른 용도로 사용되고 있는 경우로서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부적격자로 통보 받은 날부터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 이내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멸실하거나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공부를 정리한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건물 등기부등본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건축물대장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거주 중인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경우 해당 없음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41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⑧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무허가 건물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을 소유하고 있는 경우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소유자는 해당 건물이 건축 당시의 법령에 따른 적법한 건물임을 증명해야 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건축물대장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재산세납부증명원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토지이용계획확인원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해당연도항공사진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또는 해당 지자체에서 무허가건물임을 입증하는 서류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846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⑨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소형저가주택 등을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소유한 사람이 민영주택 일반공급에 신청하는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건물 등기부등본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건축물대장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전용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㎡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8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천만원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수도권은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억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천만원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이하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654532"/>
                  </a:ext>
                </a:extLst>
              </a:tr>
              <a:tr h="20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⑩ 입주자 선정 후 남은 주택을 선착순의 방법으로 공급받아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 등을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소유한 경우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 매수자는 제외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실거래신고서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계약일 확인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4290" marR="3429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2065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AC47CD7-EB74-44E4-85C0-B22CA4159B71}"/>
              </a:ext>
            </a:extLst>
          </p:cNvPr>
          <p:cNvSpPr/>
          <p:nvPr/>
        </p:nvSpPr>
        <p:spPr>
          <a:xfrm>
            <a:off x="57150" y="4914901"/>
            <a:ext cx="722696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fontAlgn="base"/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※ ‘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도시지역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’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판단기준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  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: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토지이용계획확인원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내 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‘[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국토의 계획 및 이용에 관한 법률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]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에 따른 지역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,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지구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’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상 용도가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도시지역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주거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,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상업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,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공업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,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녹지지역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)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인 경우 도시지역으로 판단</a:t>
            </a:r>
            <a:endParaRPr kumimoji="1" lang="en-US" altLang="ko-KR" sz="525" spc="-75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AngsanaUPC" panose="02020603050405020304" pitchFamily="18" charset="-34"/>
            </a:endParaRPr>
          </a:p>
          <a:p>
            <a:pPr marL="0" lvl="1" algn="just" fontAlgn="base"/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※ 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토지이용계획확인원 </a:t>
            </a:r>
            <a:r>
              <a:rPr kumimoji="1" lang="ko-KR" altLang="en-US" sz="52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발급처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: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동사무소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,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구청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,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또는 사이트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토지이용규제정보서비스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,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민원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24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시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)</a:t>
            </a:r>
          </a:p>
          <a:p>
            <a:pPr marL="309563" indent="-309563" algn="just" fontAlgn="base"/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※ 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+mn-ea"/>
                <a:cs typeface="AngsanaUPC" panose="02020603050405020304" pitchFamily="18" charset="-34"/>
              </a:rPr>
              <a:t>‘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+mn-ea"/>
                <a:cs typeface="AngsanaUPC" panose="02020603050405020304" pitchFamily="18" charset="-34"/>
              </a:rPr>
              <a:t>주택건설지역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+mn-ea"/>
                <a:cs typeface="AngsanaUPC" panose="02020603050405020304" pitchFamily="18" charset="-34"/>
              </a:rPr>
              <a:t>’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이란 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: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주택을 건설하는 특별시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/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광역시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/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특별자치시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/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특별자치시도 또는 시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/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군의 행정구역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.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인천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내 이동은 다른 주택건설지역으로 이주한 것이 아님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.</a:t>
            </a:r>
            <a:endParaRPr kumimoji="1" lang="en-US" altLang="ko-KR" sz="525" spc="-75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FF"/>
              </a:solidFill>
              <a:latin typeface="+mn-ea"/>
              <a:cs typeface="AngsanaUPC" panose="02020603050405020304" pitchFamily="18" charset="-34"/>
            </a:endParaRPr>
          </a:p>
          <a:p>
            <a:pPr marL="309563" indent="-309563" algn="just" fontAlgn="base"/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※ 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+mn-ea"/>
                <a:cs typeface="AngsanaUPC" panose="02020603050405020304" pitchFamily="18" charset="-34"/>
              </a:rPr>
              <a:t>‘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+mn-ea"/>
                <a:cs typeface="AngsanaUPC" panose="02020603050405020304" pitchFamily="18" charset="-34"/>
              </a:rPr>
              <a:t>개인주택사업자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+mn-ea"/>
                <a:cs typeface="AngsanaUPC" panose="02020603050405020304" pitchFamily="18" charset="-34"/>
              </a:rPr>
              <a:t>’ 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: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세무서에 등록된 사업자 등록자로서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해당 업무분야에 주택 판매 또는 분양을 목적으로 기재된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것</a:t>
            </a:r>
            <a:endParaRPr kumimoji="1" lang="en-US" altLang="ko-KR" sz="525" spc="-75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AngsanaUPC" panose="02020603050405020304" pitchFamily="18" charset="-34"/>
            </a:endParaRPr>
          </a:p>
          <a:p>
            <a:pPr algn="just" fontAlgn="base"/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※ ‘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무허가 건물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’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을 소유하고 있는 경우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’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란</a:t>
            </a:r>
          </a:p>
          <a:p>
            <a:pPr marL="243000" indent="-128588">
              <a:buFont typeface="Wingdings" panose="05000000000000000000" pitchFamily="2" charset="2"/>
              <a:buChar char="§"/>
            </a:pP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종전 건축법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[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제7696호 건축법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,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‘06.5.8일 이전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]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 제8조 및 제9조에 따라 도시지역 이외의 지역에서 건축허가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또는 신고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)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없이 건축한 건물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을 소유하고 있는 경우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  <a:cs typeface="AngsanaUPC" panose="02020603050405020304" pitchFamily="18" charset="-34"/>
              </a:rPr>
              <a:t>(연면적 200㎡ 미만이거나 2층이하)</a:t>
            </a:r>
            <a:endParaRPr kumimoji="1" lang="en-US" altLang="ko-KR" sz="525" spc="-75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+mn-ea"/>
              <a:cs typeface="AngsanaUPC" panose="02020603050405020304" pitchFamily="18" charset="-34"/>
            </a:endParaRPr>
          </a:p>
          <a:p>
            <a:pPr marL="243000" indent="-128588">
              <a:buFont typeface="Wingdings" panose="05000000000000000000" pitchFamily="2" charset="2"/>
              <a:buChar char="§"/>
            </a:pP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도시지역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에서 건축허가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또는 신고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)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없이 건축된 건물은 무허가건물이 아닌 불법건물임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적용대상 아님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)</a:t>
            </a:r>
          </a:p>
          <a:p>
            <a:pPr marL="243000" indent="-128588">
              <a:buFont typeface="Wingdings" panose="05000000000000000000" pitchFamily="2" charset="2"/>
              <a:buChar char="§"/>
            </a:pP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증명은 청약자가 직접 해당 건축물이 위 조문에 따른 건축물임을 입증해야 함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서울시 제외 전국 </a:t>
            </a:r>
            <a:r>
              <a:rPr kumimoji="1" lang="ko-KR" altLang="en-US" sz="52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지자체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건축과에서는 무허가 건축물 확인 어려움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).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만일 가능하다면 해당 </a:t>
            </a:r>
            <a:r>
              <a:rPr kumimoji="1" lang="ko-KR" altLang="en-US" sz="52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지자체의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무허가건물 </a:t>
            </a:r>
            <a:r>
              <a:rPr kumimoji="1" lang="ko-KR" altLang="en-US" sz="52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확인원으로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소명 가능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단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,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건물등기사항증명서나 건축물대장에 등재여부의 회신내용은 무허가건물을 확인하는 내용이 아님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)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AngsanaUPC" panose="02020603050405020304" pitchFamily="18" charset="-34"/>
              </a:rPr>
              <a:t> </a:t>
            </a:r>
          </a:p>
          <a:p>
            <a:pPr marL="243000" indent="-128588">
              <a:buFont typeface="Wingdings" panose="05000000000000000000" pitchFamily="2" charset="2"/>
              <a:buChar char="§"/>
            </a:pP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무허가 건물 입증 서류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: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 건축물대장 등재여부 확인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등재되어 있으면 안됨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), 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면적은 재산세 부과 면적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재산세납부증명원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),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 도시지역 여부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토지이용계획확인원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)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, 건축시기 확인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(</a:t>
            </a:r>
            <a:r>
              <a:rPr kumimoji="1" lang="ko-KR" altLang="en-US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국토지리정보원 등의 해당 연도 항공사진 등</a:t>
            </a:r>
            <a:r>
              <a:rPr kumimoji="1" lang="en-US" altLang="ko-KR" sz="52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ngsanaUPC" panose="02020603050405020304" pitchFamily="18" charset="-34"/>
              </a:rPr>
              <a:t>)</a:t>
            </a:r>
            <a:endParaRPr kumimoji="1" lang="ko-KR" altLang="en-US" sz="525" spc="-75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016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233304" cy="276999"/>
            <a:chOff x="304800" y="695496"/>
            <a:chExt cx="2977739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297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주택소유 판단 기준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분양권 등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18590"/>
              </p:ext>
            </p:extLst>
          </p:nvPr>
        </p:nvGraphicFramePr>
        <p:xfrm>
          <a:off x="114300" y="4509523"/>
          <a:ext cx="7200900" cy="1307308"/>
        </p:xfrm>
        <a:graphic>
          <a:graphicData uri="http://schemas.openxmlformats.org/drawingml/2006/table">
            <a:tbl>
              <a:tblPr/>
              <a:tblGrid>
                <a:gridCol w="58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01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6758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구 분</a:t>
                      </a:r>
                      <a:endParaRPr kumimoji="1" lang="en-US" altLang="ko-KR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주택형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접수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당첨자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정당계약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잔여세대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잔여세대 추가계약*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 현황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 판단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미분양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미계약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5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A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타입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200(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경쟁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×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×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×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 :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주택소유로 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5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B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타입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200(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경쟁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×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전체 분양권 주택소유로 봄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미분양 아님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5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C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타입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50(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미달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70(50+20)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 :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        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 :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전체 주택소유 아님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5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D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타입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50(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미달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×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 :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        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 :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 아님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58">
                <a:tc gridSpan="9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*사전예약접수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사후추가접수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사업주체 선착순 모집에 의한 계약을 말함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D452FED-6E83-4C96-B5ED-3A4466F0E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83798"/>
              </p:ext>
            </p:extLst>
          </p:nvPr>
        </p:nvGraphicFramePr>
        <p:xfrm>
          <a:off x="114300" y="3771901"/>
          <a:ext cx="7200900" cy="69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731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■ 선착순 </a:t>
                      </a:r>
                      <a:r>
                        <a:rPr kumimoji="1" lang="ko-KR" altLang="en-US" sz="700" b="0" kern="1200" spc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계약시</a:t>
                      </a:r>
                      <a:r>
                        <a:rPr kumimoji="1" lang="ko-KR" altLang="en-US" sz="7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주택소유판단기준</a:t>
                      </a:r>
                      <a:endParaRPr kumimoji="1" lang="en-US" altLang="ko-KR" sz="700" b="0" kern="1200" spc="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192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경쟁여부에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따른 판단</a:t>
                      </a:r>
                      <a:endParaRPr kumimoji="1" lang="en-US" altLang="ko-KR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최초 접수경쟁률 기준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접수결과 경쟁발생시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정계약자 및 잔여세대 추가계약자 모두 주택소유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O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접수결과 미달발생시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정계약자는 주택소유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O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/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잔여세대 추가계약자는 주택소유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X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정당계약을 포기한 자가 잔여세대 계약 시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주택소유로 간주함</a:t>
                      </a:r>
                      <a:endParaRPr kumimoji="1" lang="en-US" altLang="ko-KR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정당당첨자가 취소한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‘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계약취소주택의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재공급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’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에 따른 계약자는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모두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유주택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간주</a:t>
                      </a:r>
                      <a:endParaRPr kumimoji="1" lang="en-US" altLang="ko-KR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5F04D2-4576-4302-BCE9-E92E09A33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96649"/>
              </p:ext>
            </p:extLst>
          </p:nvPr>
        </p:nvGraphicFramePr>
        <p:xfrm>
          <a:off x="120422" y="1682463"/>
          <a:ext cx="7194876" cy="11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30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■ </a:t>
                      </a:r>
                      <a:r>
                        <a:rPr kumimoji="1" lang="ko-KR" altLang="en-US" sz="700" b="0" kern="1200" spc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분양권등</a:t>
                      </a:r>
                      <a:endParaRPr kumimoji="1" lang="ko-KR" altLang="en-US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기준일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08"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신규</a:t>
                      </a:r>
                      <a:endParaRPr kumimoji="1" lang="en-US" altLang="ko-KR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계약자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2018.12.11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 계약 시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 간주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23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85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2018.12.11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이후 계약 시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규칙 시행일 이후 입주자모집공고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관리처분계획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정비사업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),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사업계획승인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지역주택조합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승인신청된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건을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계약시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유주택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간주</a:t>
                      </a:r>
                      <a:endParaRPr kumimoji="1" lang="en-US" altLang="ko-KR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692"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매수자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2018.12.11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 매수 시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시행일 이전 매매대금 완납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실거래신고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 무주택 간주</a:t>
                      </a:r>
                      <a:endParaRPr kumimoji="1" lang="en-US" altLang="ko-KR" sz="7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kumimoji="1" lang="en-US" altLang="ko-KR" sz="7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시행일 이전 매수하였으나 </a:t>
                      </a:r>
                      <a:r>
                        <a:rPr kumimoji="1" lang="ko-KR" altLang="en-US" sz="7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매매대금 완납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실거래신고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을 시행일 이후 하였으면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유주택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간주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08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85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2018.12.11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이후 매수 시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매매대금 완납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실거래신고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부터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유주택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간주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E034B3E-EDC8-49E7-B3FE-CCC7F408A7ED}"/>
              </a:ext>
            </a:extLst>
          </p:cNvPr>
          <p:cNvSpPr/>
          <p:nvPr/>
        </p:nvSpPr>
        <p:spPr>
          <a:xfrm>
            <a:off x="120483" y="2918379"/>
            <a:ext cx="711018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※ 시행 이후라도 분양권을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상속, 증여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등으로 양도받은 경우에는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주택소유로 보지 않음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, 그러나 양수인이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세대원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일 경우 그 세대는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유주택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간주</a:t>
            </a:r>
            <a:endParaRPr kumimoji="1" lang="en-US" altLang="ko-KR" sz="675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  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증여한 자가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해당 주택을 소유한 것으로 간주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</a:p>
          <a:p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※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부부간 증여의 방법으로 공동명의 한 경우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양도한 사람이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주택을 소유한 것이 되어 1세대 1주택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간주</a:t>
            </a:r>
            <a:endParaRPr kumimoji="1" lang="en-US" altLang="ko-KR" sz="675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    예시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) A가 B에게 증여한 경우</a:t>
            </a:r>
          </a:p>
          <a:p>
            <a:pPr lvl="1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① A와 B가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세대원이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 아니면 A,B 모두 무주택</a:t>
            </a:r>
          </a:p>
          <a:p>
            <a:pPr lvl="1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② A와 B가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세대원이면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cs typeface="AngsanaUPC" panose="02020603050405020304" pitchFamily="18" charset="-34"/>
              </a:rPr>
              <a:t>A는 해당 주택에 입주할 때까지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cs typeface="AngsanaUPC" panose="02020603050405020304" pitchFamily="18" charset="-34"/>
              </a:rPr>
              <a:t>유주택자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cs typeface="AngsanaUPC" panose="02020603050405020304" pitchFamily="18" charset="-34"/>
              </a:rPr>
              <a:t>,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B는 무주택자</a:t>
            </a:r>
            <a:endParaRPr kumimoji="1" lang="en-US" altLang="ko-KR" sz="675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cs typeface="AngsanaUPC" panose="02020603050405020304" pitchFamily="18" charset="-34"/>
            </a:endParaRPr>
          </a:p>
          <a:p>
            <a:pPr lvl="1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※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분양권 취득 후 한번이라도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세대원이었으면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 모두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세대원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 간주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이혼한 경우는 제외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)</a:t>
            </a:r>
            <a:endParaRPr kumimoji="1" lang="ko-KR" altLang="en-US" sz="675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517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505814" cy="276999"/>
            <a:chOff x="304800" y="695496"/>
            <a:chExt cx="3341084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334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주택소유 판단 기준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소형저가주택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68CC6F2-A226-46C4-81A1-92C1645DDE39}"/>
              </a:ext>
            </a:extLst>
          </p:cNvPr>
          <p:cNvSpPr txBox="1"/>
          <p:nvPr/>
        </p:nvSpPr>
        <p:spPr>
          <a:xfrm>
            <a:off x="58393" y="2851270"/>
            <a:ext cx="2103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900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소형저가주택</a:t>
            </a:r>
            <a:r>
              <a:rPr lang="ko-KR" altLang="en-US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특례기준 </a:t>
            </a:r>
            <a:r>
              <a:rPr lang="ko-KR" altLang="en-US" sz="900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경합시</a:t>
            </a:r>
            <a:r>
              <a:rPr lang="ko-KR" altLang="en-US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적용기준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F099E9-52DB-4172-8432-B706593CE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63118"/>
              </p:ext>
            </p:extLst>
          </p:nvPr>
        </p:nvGraphicFramePr>
        <p:xfrm>
          <a:off x="67456" y="3082103"/>
          <a:ext cx="7247744" cy="9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2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경합 조건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주택수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53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 각호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(5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6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제외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+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저가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저가 특례 </a:t>
                      </a:r>
                      <a:r>
                        <a:rPr kumimoji="1" lang="ko-KR" altLang="en-US" sz="6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미적용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53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 제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+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저가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 </a:t>
                      </a:r>
                      <a:r>
                        <a:rPr kumimoji="1" lang="ko-KR" altLang="en-US" sz="6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미적용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및 소형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저가  특례 </a:t>
                      </a:r>
                      <a:r>
                        <a:rPr kumimoji="1" lang="ko-KR" altLang="en-US" sz="6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미적용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53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 각호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+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 </a:t>
                      </a:r>
                      <a:r>
                        <a:rPr kumimoji="1" lang="ko-KR" altLang="en-US" sz="6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미적용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53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 각호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 제외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+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모두 적용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53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 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각호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+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+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저가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저가 특례 </a:t>
                      </a:r>
                      <a:r>
                        <a:rPr kumimoji="1" lang="ko-KR" altLang="en-US" sz="600" b="0" kern="1200" spc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미적용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A7568788-A224-4972-918F-657FDC023BC8}"/>
              </a:ext>
            </a:extLst>
          </p:cNvPr>
          <p:cNvSpPr/>
          <p:nvPr/>
        </p:nvSpPr>
        <p:spPr>
          <a:xfrm>
            <a:off x="67456" y="4618872"/>
            <a:ext cx="7247744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사례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1)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입주자모집공고일 현재 소형저가주택 기 매각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+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제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53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조 각 호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(5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호는 제외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기매각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시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입주자모집공고일 현재 무주택자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소형 저가특례 및 각 호 적용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</a:p>
          <a:p>
            <a:pPr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※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결론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무주택자 인정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,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무주택기간 산정가능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소형저가주택 및 제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53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조 각 호의 주택 보유기간은 전부 무주택기간으로 산정 가능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</a:p>
          <a:p>
            <a:pPr marL="128588" indent="-128588" fontAlgn="base">
              <a:buFont typeface="Arial" charset="0"/>
              <a:buChar char="•"/>
            </a:pPr>
            <a:endParaRPr kumimoji="1" lang="ko-KR" altLang="en-US" sz="675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pPr fontAlgn="base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사례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2)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입주자모집공고일 현재 소형저가주택 보유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+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제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53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조 각 호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(5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호는 제외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기매각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시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입주자모집공고일 현재 무주택자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소형 저가특례 및 각호 적용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  </a:t>
            </a:r>
          </a:p>
          <a:p>
            <a:pPr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※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결론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무주택자 인정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,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무주택기간 산정가능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소형저가주택 및 제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53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조 각 호의 주택 보유기간은 전부 무주택기간으로 산정 가능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</a:p>
          <a:p>
            <a:pPr marL="128588" indent="-128588" fontAlgn="base">
              <a:buFont typeface="Arial" charset="0"/>
              <a:buChar char="•"/>
            </a:pPr>
            <a:endParaRPr kumimoji="1" lang="ko-KR" altLang="en-US" sz="675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pPr fontAlgn="base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사례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3)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입주자모집공고일 현재 제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53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조 각 호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(5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호는 제외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보유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+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소형저가주택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기매각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시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입주자모집공고일 현재 무주택자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소형 저가특례 및 각호 적용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  </a:t>
            </a:r>
          </a:p>
          <a:p>
            <a:pPr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※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결론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무주택자 인정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,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무주택기간 산정가능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소형저가주택 및 제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53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조 각 호의 주택 보유기간은 전부 무주택기간으로 산정 가능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</a:p>
          <a:p>
            <a:pPr marL="128588" indent="-128588" fontAlgn="base">
              <a:buFont typeface="Arial" charset="0"/>
              <a:buChar char="•"/>
            </a:pPr>
            <a:endParaRPr kumimoji="1" lang="ko-KR" altLang="en-US" sz="675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pPr fontAlgn="base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사례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4)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소형저가주택을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채 소유하고 있다가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채를 기매각한 경우</a:t>
            </a:r>
            <a:endParaRPr kumimoji="1" lang="en-US" altLang="ko-KR" sz="675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pPr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※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무주택기간은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채 소유했을 경우에는 소형저가주택 특례 미 적용됨으로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1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채가 된 시점부터 무주택기간으로 인정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4E0AFB-F19E-4FA9-A781-CC83A2B7ABF1}"/>
              </a:ext>
            </a:extLst>
          </p:cNvPr>
          <p:cNvSpPr/>
          <p:nvPr/>
        </p:nvSpPr>
        <p:spPr>
          <a:xfrm>
            <a:off x="153309" y="4085881"/>
            <a:ext cx="40936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* 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제 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53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조 제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5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호 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20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㎡이하 주택 또는 </a:t>
            </a:r>
            <a:r>
              <a:rPr kumimoji="1" lang="ko-KR" altLang="en-US" sz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분양권등을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소유하는 경우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(2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호 소유시는 제외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</a:p>
          <a:p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* 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제 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53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조 제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6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호 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: 60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세 이상의 직계존속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배우자의 직계존속 포함</a:t>
            </a:r>
            <a:r>
              <a:rPr kumimoji="1"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)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이 주택 또는 분양권 등을 소유하고 있는 </a:t>
            </a:r>
            <a:r>
              <a:rPr kumimoji="1"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cs typeface="AngsanaUPC" panose="02020603050405020304" pitchFamily="18" charset="-34"/>
              </a:rPr>
              <a:t>경우</a:t>
            </a:r>
            <a:endParaRPr kumimoji="1"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cs typeface="AngsanaUPC" panose="02020603050405020304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F18D-02E7-4946-B0FF-DF6B1D9C572B}"/>
              </a:ext>
            </a:extLst>
          </p:cNvPr>
          <p:cNvSpPr txBox="1"/>
          <p:nvPr/>
        </p:nvSpPr>
        <p:spPr>
          <a:xfrm>
            <a:off x="67066" y="4402377"/>
            <a:ext cx="2705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900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소형저가주택</a:t>
            </a:r>
            <a:r>
              <a:rPr lang="ko-KR" altLang="en-US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en-US" altLang="ko-KR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조 각호의 주택을 기처분한 경우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E4110-7D4A-48DA-830D-5742E6346601}"/>
              </a:ext>
            </a:extLst>
          </p:cNvPr>
          <p:cNvSpPr/>
          <p:nvPr/>
        </p:nvSpPr>
        <p:spPr>
          <a:xfrm>
            <a:off x="59627" y="2296565"/>
            <a:ext cx="7255731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57150" algn="just" fontAlgn="base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가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.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공고일 후에 주택을 처분하는 경우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공고일에 가장 가까운 날에 공시된 주택공시가격</a:t>
            </a:r>
          </a:p>
          <a:p>
            <a:pPr marL="57150" algn="just" fontAlgn="base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나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.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공고일 이전에 주택이 처분된 경우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처분일 이전에 공시된 주택공시가격 중 처분일에 가장 가까운 날에 공시된 주택공시가격</a:t>
            </a:r>
          </a:p>
          <a:p>
            <a:pPr marL="57150" algn="just" fontAlgn="base"/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다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.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분양권 등의 경우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공급계약서의 공급가격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선택품목에 대한 가격은 제외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</a:p>
          <a:p>
            <a:pPr marL="57150" algn="just" fontAlgn="base"/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*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다만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, 07’09.01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전 주택 처분한 경우에는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07’09.01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전에 공시된 주택공시가격 중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07’09.01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에 가장 가까운 날에 공시된 주택공시가격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9CBFB-E09F-49B6-BA71-ED8588324A91}"/>
              </a:ext>
            </a:extLst>
          </p:cNvPr>
          <p:cNvSpPr txBox="1"/>
          <p:nvPr/>
        </p:nvSpPr>
        <p:spPr>
          <a:xfrm>
            <a:off x="57837" y="2113936"/>
            <a:ext cx="1637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900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소형저가주택의</a:t>
            </a:r>
            <a:r>
              <a:rPr lang="ko-KR" altLang="en-US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가격산정기준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784F8-696F-4A43-841F-F38FBDB4BA44}"/>
              </a:ext>
            </a:extLst>
          </p:cNvPr>
          <p:cNvSpPr txBox="1"/>
          <p:nvPr/>
        </p:nvSpPr>
        <p:spPr>
          <a:xfrm>
            <a:off x="57837" y="1574224"/>
            <a:ext cx="11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900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소형저가주택</a:t>
            </a:r>
            <a:r>
              <a:rPr lang="ko-KR" altLang="en-US" sz="9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B93C05-126C-46B6-9D40-B6B0D7897B10}"/>
              </a:ext>
            </a:extLst>
          </p:cNvPr>
          <p:cNvSpPr/>
          <p:nvPr/>
        </p:nvSpPr>
        <p:spPr>
          <a:xfrm>
            <a:off x="57150" y="1782164"/>
            <a:ext cx="7258259" cy="3000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28588" indent="-128588" algn="just" fontAlgn="base">
              <a:buFont typeface="Arial" panose="020B0604020202020204" pitchFamily="34" charset="0"/>
              <a:buChar char="•"/>
            </a:pP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공고일 현재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전용면적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60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㎡ 이하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로서 주택가격이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1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억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3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천만원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그외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8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천만원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이하인 주택 또는 </a:t>
            </a:r>
            <a:r>
              <a:rPr kumimoji="1" lang="ko-KR" altLang="en-US" sz="6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분양권등</a:t>
            </a:r>
            <a:endParaRPr kumimoji="1" lang="ko-KR" altLang="en-US" sz="675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pPr marL="128588" indent="-128588" algn="just" fontAlgn="base">
              <a:buFont typeface="Arial" panose="020B0604020202020204" pitchFamily="34" charset="0"/>
              <a:buChar char="•"/>
            </a:pP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소형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·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저가 주택 등을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1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호 또는 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1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세대만을 소유한 세대에 속한 자로서 제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28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조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민영주택의 일반공급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에 따라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가점제로 신청하는 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경우에만 적용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무주택기간 산정 시 적용</a:t>
            </a:r>
            <a:r>
              <a:rPr kumimoji="1" lang="en-US" altLang="ko-KR" sz="6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  <a:endParaRPr kumimoji="1" lang="ko-KR" altLang="en-US" sz="675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474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1" y="1346663"/>
            <a:ext cx="1604927" cy="276999"/>
            <a:chOff x="304800" y="695496"/>
            <a:chExt cx="2139903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2139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예비입주자 선정방식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452FED-6E83-4C96-B5ED-3A4466F0E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9792"/>
              </p:ext>
            </p:extLst>
          </p:nvPr>
        </p:nvGraphicFramePr>
        <p:xfrm>
          <a:off x="57150" y="1673200"/>
          <a:ext cx="7104009" cy="421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9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■ 예비입주자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공통사항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예비입주자 지위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최초 공급계약일로부터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경과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후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소멸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공급순서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이전기관제외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잔여 발생시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-&gt;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추첨으로 결정된 예비입주자 순번에 따라 선정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-&gt;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일반공급 예비입주자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최초로 예비입주자를 당첨자로 선정하는 경우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동호배정시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당첨자로 관리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추가 예비입주자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선정시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공급계약서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체결시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당첨자로 관리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일반공급 당첨자가 특공 예비입주자로 중복당첨일 경우 일반공급 당첨 인정(특공 예비입주자 선정기회는 제공 안함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일반공급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특공 모두 예비입주자가 된 경우 특별공급이 우선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선택불가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일반공급 예비입주자 당첨은 무효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 예비세대가 모두 소진되어 추첨기회가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없을 경우에는 일반공급 예비입주자 지위 인정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예비입주자로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선정된 후 다른 주택에 신청하여 입주자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정당당첨자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로 선정된 경우 당사 예비입주자로서 주택공급 불가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동호수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배정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불가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예비입주자의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당첨일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동호수배정일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 다른 주택의 입주자선정일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당첨자발표일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보다 빠른 경우 예비입주자의 계약 체결 가능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다른 주택의 당첨내역은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무효처리 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78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배정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세대수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 및 일반공급 배정 세대수의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300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%</a:t>
                      </a: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689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선정방식</a:t>
                      </a: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 각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주택형별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특별공급 유형별로 입주자 선정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 선정 후 남는 세대가 있는 경우 타 유형의 같은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주택형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신청자 중 입주자로 선정되지 아니한 자에게 동일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주택형별로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추첨의 방법으로 공급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③ 이후에도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낙첨자가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발생한 경우 추첨의 방법으로 특별공급 세대수의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300%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를 예비입주자 선정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④ 신청자 수가 대상 세대수의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400%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미달하는 경우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낙첨자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모두를 예비입주자로 선정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(※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②번 선정 후에도 잔여 세대가 있는 경우 일반공급 세대수로 전환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689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일반공급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선정방식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주택형별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특별공급 잔여물량과 일반공급 물량을 합산한 물량의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300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%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까지 예비입주자를 선정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소수점 이하 절상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각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주택형별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신청자 수가 특별공급 잔여물량과 일반공급 물량을 합산한 물량의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400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%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미달할 경우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낙첨자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전원을 예비입주자로 선정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순위 중 추첨의 방식으로 선정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75%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무주택우선공급 │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25%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+1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주택처분조건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48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49035"/>
              </p:ext>
            </p:extLst>
          </p:nvPr>
        </p:nvGraphicFramePr>
        <p:xfrm>
          <a:off x="121572" y="1523308"/>
          <a:ext cx="7193627" cy="3960642"/>
        </p:xfrm>
        <a:graphic>
          <a:graphicData uri="http://schemas.openxmlformats.org/drawingml/2006/table">
            <a:tbl>
              <a:tblPr/>
              <a:tblGrid>
                <a:gridCol w="1027661">
                  <a:extLst>
                    <a:ext uri="{9D8B030D-6E8A-4147-A177-3AD203B41FA5}">
                      <a16:colId xmlns:a16="http://schemas.microsoft.com/office/drawing/2014/main" val="3386318292"/>
                    </a:ext>
                  </a:extLst>
                </a:gridCol>
                <a:gridCol w="1027661">
                  <a:extLst>
                    <a:ext uri="{9D8B030D-6E8A-4147-A177-3AD203B41FA5}">
                      <a16:colId xmlns:a16="http://schemas.microsoft.com/office/drawing/2014/main" val="2981973720"/>
                    </a:ext>
                  </a:extLst>
                </a:gridCol>
                <a:gridCol w="1027661">
                  <a:extLst>
                    <a:ext uri="{9D8B030D-6E8A-4147-A177-3AD203B41FA5}">
                      <a16:colId xmlns:a16="http://schemas.microsoft.com/office/drawing/2014/main" val="3533679384"/>
                    </a:ext>
                  </a:extLst>
                </a:gridCol>
                <a:gridCol w="1027661">
                  <a:extLst>
                    <a:ext uri="{9D8B030D-6E8A-4147-A177-3AD203B41FA5}">
                      <a16:colId xmlns:a16="http://schemas.microsoft.com/office/drawing/2014/main" val="3163858427"/>
                    </a:ext>
                  </a:extLst>
                </a:gridCol>
                <a:gridCol w="1027661">
                  <a:extLst>
                    <a:ext uri="{9D8B030D-6E8A-4147-A177-3AD203B41FA5}">
                      <a16:colId xmlns:a16="http://schemas.microsoft.com/office/drawing/2014/main" val="4184983988"/>
                    </a:ext>
                  </a:extLst>
                </a:gridCol>
                <a:gridCol w="1027661">
                  <a:extLst>
                    <a:ext uri="{9D8B030D-6E8A-4147-A177-3AD203B41FA5}">
                      <a16:colId xmlns:a16="http://schemas.microsoft.com/office/drawing/2014/main" val="1218507542"/>
                    </a:ext>
                  </a:extLst>
                </a:gridCol>
                <a:gridCol w="1027661">
                  <a:extLst>
                    <a:ext uri="{9D8B030D-6E8A-4147-A177-3AD203B41FA5}">
                      <a16:colId xmlns:a16="http://schemas.microsoft.com/office/drawing/2014/main" val="573508490"/>
                    </a:ext>
                  </a:extLst>
                </a:gridCol>
              </a:tblGrid>
              <a:tr h="384197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2020.07~08</a:t>
                      </a:r>
                      <a:r>
                        <a:rPr lang="ko-KR" altLang="en-US" sz="11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45" marR="2353" marT="23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78533"/>
                  </a:ext>
                </a:extLst>
              </a:tr>
              <a:tr h="2082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93182"/>
                  </a:ext>
                </a:extLst>
              </a:tr>
              <a:tr h="224544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193119"/>
                  </a:ext>
                </a:extLst>
              </a:tr>
              <a:tr h="449088"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22128"/>
                  </a:ext>
                </a:extLst>
              </a:tr>
              <a:tr h="224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65901"/>
                  </a:ext>
                </a:extLst>
              </a:tr>
              <a:tr h="449088"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특별공급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 청약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당해지역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 청약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기타지역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 청약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755741"/>
                  </a:ext>
                </a:extLst>
              </a:tr>
              <a:tr h="224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808695"/>
                  </a:ext>
                </a:extLst>
              </a:tr>
              <a:tr h="449088"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당첨자 발표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입주대상자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서류제출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76275"/>
                  </a:ext>
                </a:extLst>
              </a:tr>
              <a:tr h="224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08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9088"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체결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3" marR="2353" marT="23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14300" y="1346663"/>
            <a:ext cx="2443298" cy="276999"/>
            <a:chOff x="304800" y="695496"/>
            <a:chExt cx="325773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695496"/>
              <a:ext cx="3257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분양 일정 </a:t>
              </a:r>
              <a:r>
                <a:rPr lang="en-US" altLang="ko-KR" sz="1200" b="1" dirty="0"/>
                <a:t>- </a:t>
              </a:r>
              <a:r>
                <a:rPr lang="ko-KR" altLang="en-US" sz="1200" b="1" dirty="0">
                  <a:solidFill>
                    <a:srgbClr val="0070C0"/>
                  </a:solidFill>
                </a:rPr>
                <a:t>정확한 일정 추후 확인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357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3284874" cy="276999"/>
            <a:chOff x="304800" y="695496"/>
            <a:chExt cx="437983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437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해외거주 인정기준 및 </a:t>
              </a:r>
              <a:r>
                <a:rPr lang="ko-KR" altLang="en-US" sz="1200" b="1" dirty="0" err="1"/>
                <a:t>가점제</a:t>
              </a:r>
              <a:r>
                <a:rPr lang="ko-KR" altLang="en-US" sz="1200" b="1" dirty="0"/>
                <a:t> 당첨자 관리기준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2520" y="1780401"/>
            <a:ext cx="72026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·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동일 순위 내 </a:t>
            </a:r>
            <a:r>
              <a:rPr kumimoji="1" lang="ko-KR" altLang="en-US" sz="67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경쟁시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해당지역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우선공급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당첨자의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경우 출입국사실증명원을 </a:t>
            </a:r>
            <a:r>
              <a:rPr kumimoji="1" lang="ko-KR" altLang="en-US" sz="67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생년월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.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일부터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~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현재</a:t>
            </a:r>
            <a:endParaRPr kumimoji="1" lang="en-US" altLang="ko-KR" sz="675" spc="-75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  <a:p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 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전국 출입국관리사무소 및 출장소민원실 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/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시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·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군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·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구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·</a:t>
            </a:r>
            <a:r>
              <a:rPr kumimoji="1" lang="ko-KR" altLang="en-US" sz="675" spc="-75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읍면동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 주민센터 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/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재외공관 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/ </a:t>
            </a:r>
            <a:r>
              <a:rPr kumimoji="1" lang="ko-KR" altLang="en-US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정부</a:t>
            </a:r>
            <a:r>
              <a:rPr kumimoji="1" lang="en-US" altLang="ko-KR" sz="675" spc="-75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24)</a:t>
            </a:r>
            <a:endParaRPr kumimoji="1" lang="ko-KR" altLang="en-US" sz="675" spc="-75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ngsanaUPC" panose="02020603050405020304" pitchFamily="18" charset="-34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26A3D7-6703-4C17-B121-B97CD4C76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61485"/>
              </p:ext>
            </p:extLst>
          </p:nvPr>
        </p:nvGraphicFramePr>
        <p:xfrm>
          <a:off x="108662" y="2064543"/>
          <a:ext cx="7206538" cy="142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247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구분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7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해외거주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인정기준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여행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출장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파견 등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체류목적을 불문하고 출국 후 계속하여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일을 초과하여 거주한 경우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입국 후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내 동일국가 재출국시 계속 거주로 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② 누적일수가 연간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183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일을 초과하여 국외에 거주한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2020.09.29.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개정된 「주택공급에 관한 규칙」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항에 따라 해외근무 등 생업사정으로 인하여 세대구성원 중 혼자 국외에 체류하고 있는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경우에는 국내에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거주하고 있는 것으로 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.)</a:t>
                      </a: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상기 해당기간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①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②)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동안 국내거주로 인정 불가하여 해당지역 우선공급 대상자로 청약 불가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단순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(90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미만의 여행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출장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파견 등 해외체류는 국내거주로 간주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52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적용예시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▷ 예시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해당지역에 거주하고 있으나 </a:t>
                      </a:r>
                      <a:r>
                        <a:rPr kumimoji="1" lang="ko-KR" altLang="en-US" sz="700" b="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최근 </a:t>
                      </a:r>
                      <a:r>
                        <a:rPr kumimoji="1" lang="en-US" altLang="ko-KR" sz="700" b="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내 </a:t>
                      </a:r>
                      <a:r>
                        <a:rPr kumimoji="1" lang="en-US" altLang="ko-KR" sz="700" b="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90</a:t>
                      </a:r>
                      <a:r>
                        <a:rPr kumimoji="1" lang="ko-KR" altLang="en-US" sz="700" b="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일을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초과하여 해외체류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한 경력이 있는 경우 </a:t>
                      </a:r>
                      <a:r>
                        <a:rPr kumimoji="1" lang="en-US" altLang="ko-KR" sz="700" b="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우선공급 대상자 불가</a:t>
                      </a:r>
                      <a:r>
                        <a:rPr kumimoji="1" lang="en-US" altLang="ko-KR" sz="700" b="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기타지역 거주자로 청약 가능</a:t>
                      </a:r>
                      <a:endParaRPr kumimoji="1" lang="en-US" altLang="ko-KR" sz="700" b="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700" b="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▷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예시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해당지역에 거주하고 있으며 최근 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동안 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회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(80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70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를 해외체류한 경우 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우선공급 대상자 불가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기타지역 거주자로 청약 가능</a:t>
                      </a:r>
                      <a:endParaRPr kumimoji="1" lang="en-US" altLang="ko-KR" sz="700" b="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▷ 예시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3)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해외에 있는 대상자로 체류기간이 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90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초과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할 경우 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우선공급 대상자 불가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기타지역 거주자로도 청약 불가</a:t>
                      </a:r>
                      <a:endParaRPr kumimoji="1" lang="en-US" altLang="ko-KR" sz="700" b="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▷ 예시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4)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 해외에 있는 대상자로 체류기간이 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90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이하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경우 </a:t>
                      </a:r>
                      <a:r>
                        <a:rPr kumimoji="1" lang="en-US" altLang="ko-KR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우선공급 대상자 가능</a:t>
                      </a:r>
                      <a:endParaRPr kumimoji="1" lang="en-US" altLang="ko-KR" sz="700" b="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09"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적용시점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19.7.25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이후 청약신청 분부터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13500" marB="1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F71EE3-7F60-45B8-BA01-96353ACA3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83478"/>
              </p:ext>
            </p:extLst>
          </p:nvPr>
        </p:nvGraphicFramePr>
        <p:xfrm>
          <a:off x="121229" y="3725937"/>
          <a:ext cx="7193802" cy="2103363"/>
        </p:xfrm>
        <a:graphic>
          <a:graphicData uri="http://schemas.openxmlformats.org/drawingml/2006/table">
            <a:tbl>
              <a:tblPr/>
              <a:tblGrid>
                <a:gridCol w="183146">
                  <a:extLst>
                    <a:ext uri="{9D8B030D-6E8A-4147-A177-3AD203B41FA5}">
                      <a16:colId xmlns:a16="http://schemas.microsoft.com/office/drawing/2014/main" val="4008344057"/>
                    </a:ext>
                  </a:extLst>
                </a:gridCol>
                <a:gridCol w="327103">
                  <a:extLst>
                    <a:ext uri="{9D8B030D-6E8A-4147-A177-3AD203B41FA5}">
                      <a16:colId xmlns:a16="http://schemas.microsoft.com/office/drawing/2014/main" val="35728874"/>
                    </a:ext>
                  </a:extLst>
                </a:gridCol>
                <a:gridCol w="421418">
                  <a:extLst>
                    <a:ext uri="{9D8B030D-6E8A-4147-A177-3AD203B41FA5}">
                      <a16:colId xmlns:a16="http://schemas.microsoft.com/office/drawing/2014/main" val="633569956"/>
                    </a:ext>
                  </a:extLst>
                </a:gridCol>
                <a:gridCol w="341994">
                  <a:extLst>
                    <a:ext uri="{9D8B030D-6E8A-4147-A177-3AD203B41FA5}">
                      <a16:colId xmlns:a16="http://schemas.microsoft.com/office/drawing/2014/main" val="314231280"/>
                    </a:ext>
                  </a:extLst>
                </a:gridCol>
                <a:gridCol w="341994">
                  <a:extLst>
                    <a:ext uri="{9D8B030D-6E8A-4147-A177-3AD203B41FA5}">
                      <a16:colId xmlns:a16="http://schemas.microsoft.com/office/drawing/2014/main" val="802804927"/>
                    </a:ext>
                  </a:extLst>
                </a:gridCol>
                <a:gridCol w="889276">
                  <a:extLst>
                    <a:ext uri="{9D8B030D-6E8A-4147-A177-3AD203B41FA5}">
                      <a16:colId xmlns:a16="http://schemas.microsoft.com/office/drawing/2014/main" val="1358379814"/>
                    </a:ext>
                  </a:extLst>
                </a:gridCol>
                <a:gridCol w="326488">
                  <a:extLst>
                    <a:ext uri="{9D8B030D-6E8A-4147-A177-3AD203B41FA5}">
                      <a16:colId xmlns:a16="http://schemas.microsoft.com/office/drawing/2014/main" val="2388531087"/>
                    </a:ext>
                  </a:extLst>
                </a:gridCol>
                <a:gridCol w="354300">
                  <a:extLst>
                    <a:ext uri="{9D8B030D-6E8A-4147-A177-3AD203B41FA5}">
                      <a16:colId xmlns:a16="http://schemas.microsoft.com/office/drawing/2014/main" val="1221137128"/>
                    </a:ext>
                  </a:extLst>
                </a:gridCol>
                <a:gridCol w="341994">
                  <a:extLst>
                    <a:ext uri="{9D8B030D-6E8A-4147-A177-3AD203B41FA5}">
                      <a16:colId xmlns:a16="http://schemas.microsoft.com/office/drawing/2014/main" val="3798634008"/>
                    </a:ext>
                  </a:extLst>
                </a:gridCol>
                <a:gridCol w="1041579">
                  <a:extLst>
                    <a:ext uri="{9D8B030D-6E8A-4147-A177-3AD203B41FA5}">
                      <a16:colId xmlns:a16="http://schemas.microsoft.com/office/drawing/2014/main" val="2649660567"/>
                    </a:ext>
                  </a:extLst>
                </a:gridCol>
                <a:gridCol w="341994">
                  <a:extLst>
                    <a:ext uri="{9D8B030D-6E8A-4147-A177-3AD203B41FA5}">
                      <a16:colId xmlns:a16="http://schemas.microsoft.com/office/drawing/2014/main" val="769161355"/>
                    </a:ext>
                  </a:extLst>
                </a:gridCol>
                <a:gridCol w="341994">
                  <a:extLst>
                    <a:ext uri="{9D8B030D-6E8A-4147-A177-3AD203B41FA5}">
                      <a16:colId xmlns:a16="http://schemas.microsoft.com/office/drawing/2014/main" val="494430647"/>
                    </a:ext>
                  </a:extLst>
                </a:gridCol>
                <a:gridCol w="830948">
                  <a:extLst>
                    <a:ext uri="{9D8B030D-6E8A-4147-A177-3AD203B41FA5}">
                      <a16:colId xmlns:a16="http://schemas.microsoft.com/office/drawing/2014/main" val="158460107"/>
                    </a:ext>
                  </a:extLst>
                </a:gridCol>
                <a:gridCol w="1109574">
                  <a:extLst>
                    <a:ext uri="{9D8B030D-6E8A-4147-A177-3AD203B41FA5}">
                      <a16:colId xmlns:a16="http://schemas.microsoft.com/office/drawing/2014/main" val="2253201577"/>
                    </a:ext>
                  </a:extLst>
                </a:gridCol>
              </a:tblGrid>
              <a:tr h="125852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■ 당첨자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관리기준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지역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순위 접수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배정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가구수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경쟁현황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당첨자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예비입주자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당첨자 관리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017256"/>
                  </a:ext>
                </a:extLst>
              </a:tr>
              <a:tr h="1258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추첨제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당첨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예비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추첨제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추첨제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당첨자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예비자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133282"/>
                  </a:ext>
                </a:extLst>
              </a:tr>
              <a:tr h="231458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조정지역대상지역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미달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397501"/>
                  </a:ext>
                </a:extLst>
              </a:tr>
              <a:tr h="231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기타지역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 미달세대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미달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973581"/>
                  </a:ext>
                </a:extLst>
              </a:tr>
              <a:tr h="231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미달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136617"/>
                  </a:ext>
                </a:extLst>
              </a:tr>
              <a:tr h="231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기타지역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 미달세대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경쟁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미달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(3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(20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945384"/>
                  </a:ext>
                </a:extLst>
              </a:tr>
              <a:tr h="231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미달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236790"/>
                  </a:ext>
                </a:extLst>
              </a:tr>
              <a:tr h="231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기타지역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450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 미달세대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경쟁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경쟁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21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∝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300-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∝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(9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∝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기타지역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신청자 중 추첨제로 당첨된 자를 뺀 수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110592"/>
                  </a:ext>
                </a:extLst>
              </a:tr>
              <a:tr h="231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450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경쟁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경쟁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70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300</a:t>
                      </a:r>
                      <a:endParaRPr kumimoji="1" 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(30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당첨자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(300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948651"/>
                  </a:ext>
                </a:extLst>
              </a:tr>
              <a:tr h="231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기타지역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9635" marR="39635" marT="10958" marB="1095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1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9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989373" cy="276999"/>
            <a:chOff x="304800" y="695496"/>
            <a:chExt cx="1319164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1319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기산일 기준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17E681-97A4-4C66-9E92-B1A4C9596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16090"/>
              </p:ext>
            </p:extLst>
          </p:nvPr>
        </p:nvGraphicFramePr>
        <p:xfrm>
          <a:off x="106163" y="1714503"/>
          <a:ext cx="7209036" cy="4057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248">
                  <a:extLst>
                    <a:ext uri="{9D8B030D-6E8A-4147-A177-3AD203B41FA5}">
                      <a16:colId xmlns:a16="http://schemas.microsoft.com/office/drawing/2014/main" val="1848419663"/>
                    </a:ext>
                  </a:extLst>
                </a:gridCol>
                <a:gridCol w="992042">
                  <a:extLst>
                    <a:ext uri="{9D8B030D-6E8A-4147-A177-3AD203B41FA5}">
                      <a16:colId xmlns:a16="http://schemas.microsoft.com/office/drawing/2014/main" val="1668037846"/>
                    </a:ext>
                  </a:extLst>
                </a:gridCol>
                <a:gridCol w="227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08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기준일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비고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99"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신혼부부 특별공급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무주택기간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경과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2019.03.24.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 처분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순위자격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540260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혼인신고일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이내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2014.03.24.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이후 혼인신고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553792"/>
                  </a:ext>
                </a:extLst>
              </a:tr>
              <a:tr h="169199">
                <a:tc rowSpan="1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다자녀 특별공급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미성년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미만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2002.03.24.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이후 출생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영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유아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미만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2015.03.24.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이후 출생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세대구성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세대구성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(3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2018.03.24.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부터 등재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계속 등재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249274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한부모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년경과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2016.03.24.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 등록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715472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무주택기간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2011.03.24.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이전부터 무주택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601947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~10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2016.03.24.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이전부터 무주택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438040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2020.03.24.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이전부터 무주택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875601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거주기간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2011.03.24.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이전부터 거주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935294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~10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 전입일 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2011.03.25.~2016.03.24.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 전입일 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2016.03.25.~2002.03.24.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미만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2020.03.24.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부터 전입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kumimoji="1" lang="ko-KR" altLang="en-US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입주자저축가입기간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2011.03.24.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 가입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99"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노부모 특별공급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부모연령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65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1956.03.24.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 출생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777688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부양기간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2018.03.24.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 등재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958278"/>
                  </a:ext>
                </a:extLst>
              </a:tr>
              <a:tr h="169199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1961.03.24.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 출생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62046"/>
                  </a:ext>
                </a:extLst>
              </a:tr>
              <a:tr h="169199">
                <a:tc rowSpan="6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순위 청약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무주택기간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계속無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미혼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된 날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모집공고일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419708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이전 혼인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혼인신고일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모집공고일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961623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과거 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latinLnBrk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주택소유有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미혼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or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 된 날 中 늦은 날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모집공고일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24194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이전 혼인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혼인신고일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or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 된 날 中 늦은 날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~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모집공고일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07898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부양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2018.03.24.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부터 계속 등재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 직계존속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732872"/>
                  </a:ext>
                </a:extLst>
              </a:tr>
              <a:tr h="16919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DE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kumimoji="1" lang="ko-KR" altLang="en-US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6D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부양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2024.03.24.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부터 계속 등재</a:t>
                      </a:r>
                      <a:r>
                        <a:rPr kumimoji="1" lang="en-US" altLang="ko-KR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(24</a:t>
                      </a:r>
                      <a:r>
                        <a:rPr kumimoji="1" lang="ko-KR" altLang="en-US" sz="6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 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포함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6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 미혼자녀</a:t>
                      </a:r>
                      <a:endParaRPr kumimoji="1" lang="en-US" altLang="ko-KR" sz="6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137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62510FC-A4B9-4239-A657-09EABE413E68}"/>
              </a:ext>
            </a:extLst>
          </p:cNvPr>
          <p:cNvSpPr/>
          <p:nvPr/>
        </p:nvSpPr>
        <p:spPr>
          <a:xfrm>
            <a:off x="4944091" y="1552917"/>
            <a:ext cx="229316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sz="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(</a:t>
            </a:r>
            <a:r>
              <a:rPr kumimoji="1" lang="ko-KR" altLang="en-US" sz="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기준 </a:t>
            </a:r>
            <a:r>
              <a:rPr kumimoji="1" lang="en-US" altLang="ko-KR" sz="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: </a:t>
            </a:r>
            <a:r>
              <a:rPr kumimoji="1" lang="ko-KR" altLang="en-US" sz="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입주자모집공고일 </a:t>
            </a:r>
            <a:r>
              <a:rPr kumimoji="1" lang="en-US" altLang="ko-KR" sz="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2021.00.00</a:t>
            </a:r>
            <a:r>
              <a:rPr kumimoji="1" lang="en-US" altLang="ko-KR" sz="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ngsanaUPC" panose="02020603050405020304" pitchFamily="18" charset="-34"/>
              </a:rPr>
              <a:t>)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797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1261884" cy="276999"/>
            <a:chOff x="304800" y="695496"/>
            <a:chExt cx="1682512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1682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자금조달계획서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10226" y="1622983"/>
            <a:ext cx="3098925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825" spc="-75" dirty="0">
                <a:latin typeface="+mn-ea"/>
              </a:rPr>
              <a:t>■ 「</a:t>
            </a:r>
            <a:r>
              <a:rPr lang="ko-KR" altLang="en-US" sz="825" spc="-75" dirty="0" err="1">
                <a:latin typeface="+mn-ea"/>
              </a:rPr>
              <a:t>부동산거래신고법</a:t>
            </a:r>
            <a:r>
              <a:rPr lang="ko-KR" altLang="en-US" sz="825" spc="-75" dirty="0">
                <a:latin typeface="+mn-ea"/>
              </a:rPr>
              <a:t> 시행령</a:t>
            </a:r>
            <a:r>
              <a:rPr lang="en-US" altLang="ko-KR" sz="825" spc="-75" dirty="0">
                <a:latin typeface="+mn-ea"/>
              </a:rPr>
              <a:t>‧</a:t>
            </a:r>
            <a:r>
              <a:rPr lang="ko-KR" altLang="en-US" sz="825" spc="-75" dirty="0">
                <a:latin typeface="+mn-ea"/>
              </a:rPr>
              <a:t>시행규칙</a:t>
            </a:r>
            <a:r>
              <a:rPr lang="ko-KR" altLang="en-US" sz="825" spc="-75" dirty="0">
                <a:latin typeface="+mn-ea"/>
              </a:rPr>
              <a:t>」 </a:t>
            </a:r>
            <a:r>
              <a:rPr lang="ko-KR" altLang="en-US" sz="675" spc="-75" dirty="0">
                <a:latin typeface="+mn-ea"/>
              </a:rPr>
              <a:t>개정</a:t>
            </a:r>
            <a:r>
              <a:rPr lang="en-US" altLang="ko-KR" sz="675" spc="-75" dirty="0">
                <a:latin typeface="+mn-ea"/>
              </a:rPr>
              <a:t>(10.27. </a:t>
            </a:r>
            <a:r>
              <a:rPr lang="ko-KR" altLang="en-US" sz="675" spc="-75" dirty="0">
                <a:latin typeface="+mn-ea"/>
              </a:rPr>
              <a:t>시행</a:t>
            </a:r>
            <a:r>
              <a:rPr lang="en-US" altLang="ko-KR" sz="675" spc="-75" dirty="0">
                <a:latin typeface="+mn-ea"/>
              </a:rPr>
              <a:t>)</a:t>
            </a:r>
          </a:p>
          <a:p>
            <a:pPr fontAlgn="base"/>
            <a:r>
              <a:rPr lang="ko-KR" altLang="en-US" sz="750" spc="-75" dirty="0">
                <a:latin typeface="+mn-ea"/>
              </a:rPr>
              <a:t>      규제지역</a:t>
            </a:r>
            <a:r>
              <a:rPr lang="en-US" altLang="ko-KR" sz="750" spc="-75" dirty="0">
                <a:latin typeface="+mn-ea"/>
              </a:rPr>
              <a:t>(</a:t>
            </a:r>
            <a:r>
              <a:rPr lang="ko-KR" altLang="en-US" sz="750" spc="-75" dirty="0">
                <a:latin typeface="+mn-ea"/>
              </a:rPr>
              <a:t>투기과열</a:t>
            </a:r>
            <a:r>
              <a:rPr lang="en-US" altLang="ko-KR" sz="750" spc="-75" dirty="0">
                <a:latin typeface="+mn-ea"/>
              </a:rPr>
              <a:t>‧</a:t>
            </a:r>
            <a:r>
              <a:rPr lang="ko-KR" altLang="en-US" sz="750" spc="-75" dirty="0">
                <a:latin typeface="+mn-ea"/>
              </a:rPr>
              <a:t>조정대상</a:t>
            </a:r>
            <a:r>
              <a:rPr lang="en-US" altLang="ko-KR" sz="750" spc="-75" dirty="0">
                <a:latin typeface="+mn-ea"/>
              </a:rPr>
              <a:t>)</a:t>
            </a:r>
            <a:r>
              <a:rPr lang="ko-KR" altLang="en-US" sz="750" spc="-75" dirty="0">
                <a:latin typeface="+mn-ea"/>
              </a:rPr>
              <a:t> </a:t>
            </a:r>
            <a:r>
              <a:rPr lang="ko-KR" altLang="en-US" sz="750" spc="-75" dirty="0">
                <a:latin typeface="+mn-ea"/>
              </a:rPr>
              <a:t>거래가격과 관계없이 자금조달계획서 제출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91" y="2577025"/>
            <a:ext cx="3007555" cy="450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825" spc="-75" dirty="0">
                <a:latin typeface="+mn-ea"/>
              </a:rPr>
              <a:t>■ 자금조달계획서 및 증빙서류 제출 의무자</a:t>
            </a:r>
            <a:r>
              <a:rPr lang="en-US" altLang="ko-KR" sz="825" spc="-75" dirty="0">
                <a:latin typeface="+mn-ea"/>
              </a:rPr>
              <a:t>_</a:t>
            </a:r>
            <a:r>
              <a:rPr lang="ko-KR" altLang="en-US" sz="825" spc="-75" dirty="0">
                <a:solidFill>
                  <a:srgbClr val="FF0000"/>
                </a:solidFill>
                <a:latin typeface="+mn-ea"/>
              </a:rPr>
              <a:t>매수인</a:t>
            </a:r>
            <a:endParaRPr lang="en-US" altLang="ko-KR" sz="825" spc="-75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lang="ko-KR" altLang="en-US" sz="750" spc="-75" dirty="0">
                <a:latin typeface="+mn-ea"/>
              </a:rPr>
              <a:t>      자금조달계획서 및 증빙서류는 거래계약 체결일로부터 </a:t>
            </a:r>
            <a:r>
              <a:rPr lang="en-US" altLang="ko-KR" sz="750" u="sng" spc="-75" dirty="0">
                <a:latin typeface="+mn-ea"/>
              </a:rPr>
              <a:t>30</a:t>
            </a:r>
            <a:r>
              <a:rPr lang="ko-KR" altLang="en-US" sz="750" u="sng" spc="-75" dirty="0">
                <a:latin typeface="+mn-ea"/>
              </a:rPr>
              <a:t>일 이내 제출</a:t>
            </a:r>
            <a:endParaRPr lang="en-US" altLang="ko-KR" sz="750" u="sng" spc="-75" dirty="0">
              <a:latin typeface="+mn-ea"/>
            </a:endParaRPr>
          </a:p>
          <a:p>
            <a:pPr fontAlgn="base"/>
            <a:r>
              <a:rPr lang="en-US" altLang="ko-KR" sz="750" spc="-75" dirty="0">
                <a:latin typeface="+mn-ea"/>
              </a:rPr>
              <a:t> </a:t>
            </a:r>
            <a:r>
              <a:rPr lang="en-US" altLang="ko-KR" sz="750" spc="-75" dirty="0">
                <a:latin typeface="+mn-ea"/>
              </a:rPr>
              <a:t>     </a:t>
            </a:r>
            <a:r>
              <a:rPr lang="en-US" altLang="ko-KR" sz="750" spc="-75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750" spc="-75" dirty="0">
                <a:solidFill>
                  <a:srgbClr val="FF0000"/>
                </a:solidFill>
                <a:latin typeface="+mn-ea"/>
              </a:rPr>
              <a:t>투기과열지구 소재 주택거래는 자금조달 증빙서류 제출 대상 </a:t>
            </a:r>
            <a:endParaRPr lang="en-US" altLang="ko-KR" sz="750" spc="-75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7821" y="1622983"/>
            <a:ext cx="217239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825" spc="-75" dirty="0">
                <a:latin typeface="+mn-ea"/>
              </a:rPr>
              <a:t>■ </a:t>
            </a:r>
            <a:r>
              <a:rPr lang="ko-KR" altLang="en-US" sz="825" spc="-75" dirty="0">
                <a:latin typeface="+mn-ea"/>
              </a:rPr>
              <a:t>「</a:t>
            </a:r>
            <a:r>
              <a:rPr lang="ko-KR" altLang="en-US" sz="825" spc="-75" dirty="0" err="1">
                <a:latin typeface="+mn-ea"/>
              </a:rPr>
              <a:t>부동산거래신고법</a:t>
            </a:r>
            <a:r>
              <a:rPr lang="ko-KR" altLang="en-US" sz="825" spc="-75" dirty="0">
                <a:latin typeface="+mn-ea"/>
              </a:rPr>
              <a:t> </a:t>
            </a:r>
            <a:r>
              <a:rPr lang="ko-KR" altLang="en-US" sz="825" spc="-75" dirty="0">
                <a:latin typeface="+mn-ea"/>
              </a:rPr>
              <a:t>시행규칙</a:t>
            </a:r>
            <a:r>
              <a:rPr lang="ko-KR" altLang="en-US" sz="825" spc="-75" dirty="0">
                <a:latin typeface="+mn-ea"/>
              </a:rPr>
              <a:t>」 </a:t>
            </a:r>
            <a:r>
              <a:rPr lang="ko-KR" altLang="en-US" sz="600" spc="-75" dirty="0">
                <a:latin typeface="+mn-ea"/>
              </a:rPr>
              <a:t>별표 제</a:t>
            </a:r>
            <a:r>
              <a:rPr lang="en-US" altLang="ko-KR" sz="600" spc="-75" dirty="0">
                <a:latin typeface="+mn-ea"/>
              </a:rPr>
              <a:t>1</a:t>
            </a:r>
            <a:r>
              <a:rPr lang="ko-KR" altLang="en-US" sz="600" spc="-75" dirty="0">
                <a:latin typeface="+mn-ea"/>
              </a:rPr>
              <a:t>호의</a:t>
            </a:r>
            <a:r>
              <a:rPr lang="en-US" altLang="ko-KR" sz="600" spc="-75" dirty="0">
                <a:latin typeface="+mn-ea"/>
              </a:rPr>
              <a:t>3</a:t>
            </a:r>
            <a:r>
              <a:rPr lang="ko-KR" altLang="en-US" sz="600" spc="-75" dirty="0">
                <a:latin typeface="+mn-ea"/>
              </a:rPr>
              <a:t>서식</a:t>
            </a:r>
            <a:endParaRPr lang="en-US" altLang="ko-KR" sz="600" spc="-75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37815"/>
              </p:ext>
            </p:extLst>
          </p:nvPr>
        </p:nvGraphicFramePr>
        <p:xfrm>
          <a:off x="421624" y="2147114"/>
          <a:ext cx="3038754" cy="424053"/>
        </p:xfrm>
        <a:graphic>
          <a:graphicData uri="http://schemas.openxmlformats.org/drawingml/2006/table">
            <a:tbl>
              <a:tblPr/>
              <a:tblGrid>
                <a:gridCol w="60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3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48578" marR="48578" marT="13430" marB="134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6956" marR="26956" marT="13430" marB="1343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 행</a:t>
                      </a:r>
                    </a:p>
                  </a:txBody>
                  <a:tcPr marL="48578" marR="48578" marT="13430" marB="1343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정</a:t>
                      </a:r>
                    </a:p>
                  </a:txBody>
                  <a:tcPr marL="48578" marR="48578" marT="13430" marB="1343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4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조정지역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6956" marR="26956" marT="13430" marB="1343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kern="0" spc="-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억초과</a:t>
                      </a:r>
                      <a:r>
                        <a:rPr lang="ko-KR" altLang="en-US" sz="7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주택거래</a:t>
                      </a:r>
                    </a:p>
                  </a:txBody>
                  <a:tcPr marL="48578" marR="48578" marT="13430" marB="1343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➡</a:t>
                      </a:r>
                    </a:p>
                  </a:txBody>
                  <a:tcPr marL="48578" marR="48578" marT="13430" marB="1343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0020" marR="0" indent="-16002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ㆍ거래가격과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관계없이 모든 </a:t>
                      </a:r>
                      <a:r>
                        <a:rPr lang="ko-KR" altLang="en-US" sz="7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주택거래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3661" y="1960781"/>
            <a:ext cx="151996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825" spc="-75" dirty="0">
                <a:latin typeface="+mn-ea"/>
              </a:rPr>
              <a:t>[ </a:t>
            </a:r>
            <a:r>
              <a:rPr lang="ko-KR" altLang="en-US" sz="825" spc="-75" dirty="0">
                <a:latin typeface="+mn-ea"/>
              </a:rPr>
              <a:t>증빙서류 제출대상 개정 내용 </a:t>
            </a:r>
            <a:r>
              <a:rPr lang="en-US" altLang="ko-KR" sz="825" spc="-75" dirty="0">
                <a:latin typeface="+mn-ea"/>
              </a:rPr>
              <a:t>]</a:t>
            </a:r>
            <a:endParaRPr lang="ko-KR" altLang="en-US" sz="825" spc="-75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2525" y="3676845"/>
            <a:ext cx="165301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900" b="1" kern="0" dirty="0">
                <a:solidFill>
                  <a:srgbClr val="FF0000"/>
                </a:solidFill>
                <a:latin typeface="+mn-ea"/>
              </a:rPr>
              <a:t>【</a:t>
            </a:r>
            <a:r>
              <a:rPr lang="ko-KR" altLang="en-US" sz="900" b="1" kern="0" dirty="0">
                <a:solidFill>
                  <a:srgbClr val="FF0000"/>
                </a:solidFill>
                <a:latin typeface="+mn-ea"/>
              </a:rPr>
              <a:t>자금조달계획서 작성 예시</a:t>
            </a:r>
            <a:r>
              <a:rPr lang="en-US" altLang="ko-KR" sz="900" b="1" kern="0" dirty="0">
                <a:solidFill>
                  <a:srgbClr val="FF0000"/>
                </a:solidFill>
                <a:latin typeface="+mn-ea"/>
              </a:rPr>
              <a:t>】</a:t>
            </a:r>
            <a:endParaRPr lang="ko-KR" altLang="en-US" sz="675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101" y="3125961"/>
            <a:ext cx="3248005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5265" indent="-215265" fontAlgn="base"/>
            <a:r>
              <a:rPr lang="en-US" altLang="ko-KR" sz="675" spc="-75" dirty="0">
                <a:latin typeface="+mn-ea"/>
              </a:rPr>
              <a:t>[</a:t>
            </a:r>
            <a:r>
              <a:rPr lang="ko-KR" altLang="en-US" sz="675" spc="-75" dirty="0">
                <a:latin typeface="+mn-ea"/>
              </a:rPr>
              <a:t>예시</a:t>
            </a:r>
            <a:r>
              <a:rPr lang="en-US" altLang="ko-KR" sz="675" spc="-75" dirty="0">
                <a:latin typeface="+mn-ea"/>
              </a:rPr>
              <a:t>]</a:t>
            </a:r>
            <a:r>
              <a:rPr lang="ko-KR" altLang="en-US" sz="675" spc="-75" dirty="0">
                <a:latin typeface="+mn-ea"/>
              </a:rPr>
              <a:t>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매수인 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는 매도인 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와 ’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20.10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월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광주광역시 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00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구 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00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동 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00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아파트 매매계약을 </a:t>
            </a:r>
            <a:r>
              <a:rPr lang="en-US" altLang="ko-KR" sz="675" kern="0" spc="-75" dirty="0">
                <a:solidFill>
                  <a:srgbClr val="FF0000"/>
                </a:solidFill>
                <a:latin typeface="+mn-ea"/>
              </a:rPr>
              <a:t>10</a:t>
            </a:r>
            <a:r>
              <a:rPr lang="ko-KR" altLang="en-US" sz="675" kern="0" spc="-75" dirty="0" err="1">
                <a:solidFill>
                  <a:srgbClr val="FF0000"/>
                </a:solidFill>
                <a:latin typeface="+mn-ea"/>
              </a:rPr>
              <a:t>억원</a:t>
            </a:r>
            <a:r>
              <a:rPr lang="ko-KR" altLang="en-US" sz="675" kern="0" spc="-75" dirty="0" err="1">
                <a:solidFill>
                  <a:srgbClr val="000000"/>
                </a:solidFill>
                <a:latin typeface="+mn-ea"/>
              </a:rPr>
              <a:t>에</a:t>
            </a:r>
            <a:endParaRPr lang="en-US" altLang="ko-KR" sz="675" kern="0" spc="-75" dirty="0">
              <a:solidFill>
                <a:srgbClr val="000000"/>
              </a:solidFill>
              <a:latin typeface="+mn-ea"/>
            </a:endParaRPr>
          </a:p>
          <a:p>
            <a:pPr marL="215265" indent="-215265" fontAlgn="base"/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체결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((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계약금 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675" kern="0" spc="-75" dirty="0" err="1">
                <a:solidFill>
                  <a:srgbClr val="0000FF"/>
                </a:solidFill>
                <a:latin typeface="+mn-ea"/>
              </a:rPr>
              <a:t>억원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중도금은 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3</a:t>
            </a:r>
            <a:r>
              <a:rPr lang="ko-KR" altLang="en-US" sz="675" kern="0" spc="-75" dirty="0" err="1">
                <a:solidFill>
                  <a:srgbClr val="0000FF"/>
                </a:solidFill>
                <a:latin typeface="+mn-ea"/>
              </a:rPr>
              <a:t>억원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(11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월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잔금은 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6</a:t>
            </a:r>
            <a:r>
              <a:rPr lang="ko-KR" altLang="en-US" sz="675" kern="0" spc="-75" dirty="0" err="1">
                <a:solidFill>
                  <a:srgbClr val="0000FF"/>
                </a:solidFill>
                <a:latin typeface="+mn-ea"/>
              </a:rPr>
              <a:t>억원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(12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월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하고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매수인 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는 </a:t>
            </a:r>
            <a:endParaRPr lang="en-US" altLang="ko-KR" sz="675" kern="0" spc="-75" dirty="0">
              <a:solidFill>
                <a:srgbClr val="000000"/>
              </a:solidFill>
              <a:latin typeface="+mn-ea"/>
            </a:endParaRPr>
          </a:p>
          <a:p>
            <a:pPr marL="215265" indent="-215265" fontAlgn="base"/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자기자금 </a:t>
            </a:r>
            <a:r>
              <a:rPr lang="en-US" altLang="ko-KR" sz="675" kern="0" spc="-75" dirty="0">
                <a:solidFill>
                  <a:srgbClr val="FF0000"/>
                </a:solidFill>
                <a:latin typeface="+mn-ea"/>
              </a:rPr>
              <a:t>6</a:t>
            </a:r>
            <a:r>
              <a:rPr lang="ko-KR" altLang="en-US" sz="675" kern="0" spc="-75" dirty="0" err="1">
                <a:solidFill>
                  <a:srgbClr val="FF0000"/>
                </a:solidFill>
                <a:latin typeface="+mn-ea"/>
              </a:rPr>
              <a:t>억원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예금액 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억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 주식매각대금 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억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아버지 증여 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억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기존주택 전세금 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3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억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과</a:t>
            </a:r>
            <a:endParaRPr lang="en-US" altLang="ko-KR" sz="675" kern="0" spc="-75" dirty="0">
              <a:solidFill>
                <a:srgbClr val="000000"/>
              </a:solidFill>
              <a:latin typeface="+mn-ea"/>
            </a:endParaRPr>
          </a:p>
          <a:p>
            <a:pPr marL="215265" indent="-215265" fontAlgn="base"/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금융대출 및 가족 등에게 돈을 빌려 </a:t>
            </a:r>
            <a:r>
              <a:rPr lang="en-US" altLang="ko-KR" sz="675" kern="0" spc="-75" dirty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675" kern="0" spc="-75" dirty="0" err="1">
                <a:solidFill>
                  <a:srgbClr val="FF0000"/>
                </a:solidFill>
                <a:latin typeface="+mn-ea"/>
              </a:rPr>
              <a:t>억원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금융대출 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3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억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친형에게 차용 </a:t>
            </a:r>
            <a:r>
              <a:rPr lang="en-US" altLang="ko-KR" sz="675" kern="0" spc="-75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675" kern="0" spc="-75" dirty="0">
                <a:solidFill>
                  <a:srgbClr val="0000FF"/>
                </a:solidFill>
                <a:latin typeface="+mn-ea"/>
              </a:rPr>
              <a:t>억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마련할</a:t>
            </a:r>
            <a:endParaRPr lang="en-US" altLang="ko-KR" sz="675" kern="0" spc="-75" dirty="0">
              <a:solidFill>
                <a:srgbClr val="000000"/>
              </a:solidFill>
              <a:latin typeface="+mn-ea"/>
            </a:endParaRPr>
          </a:p>
          <a:p>
            <a:pPr marL="215265" indent="-215265" fontAlgn="base"/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75" kern="0" spc="-75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75" kern="0" spc="-75" dirty="0">
                <a:solidFill>
                  <a:srgbClr val="000000"/>
                </a:solidFill>
                <a:latin typeface="+mn-ea"/>
              </a:rPr>
              <a:t>계획을 세우려는 경우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836" y="3906553"/>
            <a:ext cx="2969990" cy="19227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7125" y="1900140"/>
            <a:ext cx="2800875" cy="39863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26223" y="2352501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1"/>
                </a:solidFill>
              </a:rPr>
              <a:t>홍길동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8682" y="2388282"/>
            <a:ext cx="7088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720205-1234567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1062" y="2552140"/>
            <a:ext cx="12378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1"/>
                </a:solidFill>
              </a:rPr>
              <a:t>광주광역시 서구 상무대로 </a:t>
            </a:r>
            <a:r>
              <a:rPr lang="en-US" altLang="ko-KR" sz="600" dirty="0">
                <a:solidFill>
                  <a:schemeClr val="accent1"/>
                </a:solidFill>
              </a:rPr>
              <a:t>1010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1197" y="2550443"/>
            <a:ext cx="6559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010-9289-0000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1431" y="2695871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100,000,000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4211" y="2690203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100,000,000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1431" y="2837530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100,000,000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2554" y="2916926"/>
            <a:ext cx="242374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" dirty="0">
                <a:solidFill>
                  <a:schemeClr val="accent1"/>
                </a:solidFill>
              </a:rPr>
              <a:t>■</a:t>
            </a:r>
            <a:endParaRPr lang="ko-KR" altLang="en-US" sz="45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99496" y="2917805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1"/>
                </a:solidFill>
              </a:rPr>
              <a:t>부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69598" y="3113380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3</a:t>
            </a:r>
            <a:r>
              <a:rPr lang="en-US" altLang="ko-KR" sz="600" dirty="0">
                <a:solidFill>
                  <a:schemeClr val="accent1"/>
                </a:solidFill>
              </a:rPr>
              <a:t>00,000,000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4211" y="310708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600,000,000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6224" y="3412777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3</a:t>
            </a:r>
            <a:r>
              <a:rPr lang="en-US" altLang="ko-KR" sz="600" dirty="0">
                <a:solidFill>
                  <a:schemeClr val="accent1"/>
                </a:solidFill>
              </a:rPr>
              <a:t>00,000,000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5610" y="3206851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3</a:t>
            </a:r>
            <a:r>
              <a:rPr lang="en-US" altLang="ko-KR" sz="600" dirty="0">
                <a:solidFill>
                  <a:schemeClr val="accent1"/>
                </a:solidFill>
              </a:rPr>
              <a:t>00,000,000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99666" y="3582486"/>
            <a:ext cx="242374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" dirty="0">
                <a:solidFill>
                  <a:schemeClr val="accent1"/>
                </a:solidFill>
              </a:rPr>
              <a:t>■</a:t>
            </a:r>
            <a:endParaRPr lang="ko-KR" altLang="en-US" sz="45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4068" y="3829518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100,000,000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9666" y="3981922"/>
            <a:ext cx="242374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" dirty="0">
                <a:solidFill>
                  <a:schemeClr val="accent1"/>
                </a:solidFill>
              </a:rPr>
              <a:t>■</a:t>
            </a:r>
            <a:endParaRPr lang="ko-KR" altLang="en-US" sz="45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84052" y="398815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1"/>
                </a:solidFill>
              </a:rPr>
              <a:t>형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0328" y="3975561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4</a:t>
            </a:r>
            <a:r>
              <a:rPr lang="en-US" altLang="ko-KR" sz="600" dirty="0">
                <a:solidFill>
                  <a:schemeClr val="accent1"/>
                </a:solidFill>
              </a:rPr>
              <a:t>00,000,000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3737" y="4080699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1"/>
                </a:solidFill>
              </a:rPr>
              <a:t>1,000,000,000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85781" y="4657993"/>
            <a:ext cx="242374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" dirty="0">
                <a:solidFill>
                  <a:schemeClr val="accent1"/>
                </a:solidFill>
              </a:rPr>
              <a:t>■</a:t>
            </a:r>
            <a:endParaRPr lang="ko-KR" altLang="en-US" sz="45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4790" y="4729988"/>
            <a:ext cx="319318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5" dirty="0">
                <a:solidFill>
                  <a:schemeClr val="accent1"/>
                </a:solidFill>
              </a:rPr>
              <a:t>2023</a:t>
            </a:r>
            <a:endParaRPr lang="ko-KR" altLang="en-US" sz="525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2357" y="4727243"/>
            <a:ext cx="218330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5" dirty="0">
                <a:solidFill>
                  <a:schemeClr val="accent1"/>
                </a:solidFill>
              </a:rPr>
              <a:t>1</a:t>
            </a:r>
            <a:endParaRPr lang="ko-KR" altLang="en-US" sz="525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8302" y="508635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1"/>
                </a:solidFill>
              </a:rPr>
              <a:t>홍길동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5080" y="508635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1"/>
                </a:solidFill>
              </a:rPr>
              <a:t>홍길동</a:t>
            </a:r>
            <a:endParaRPr lang="ko-KR" altLang="en-US" sz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71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1" y="1346663"/>
            <a:ext cx="1662635" cy="276999"/>
            <a:chOff x="304800" y="695496"/>
            <a:chExt cx="2216847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221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Q&amp;A </a:t>
              </a:r>
              <a:r>
                <a:rPr lang="ko-KR" altLang="en-US" sz="1200" b="1" dirty="0"/>
                <a:t>「주택청약 관련」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1A10BC-CA1F-4BB6-92B3-C871FDD4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34492"/>
              </p:ext>
            </p:extLst>
          </p:nvPr>
        </p:nvGraphicFramePr>
        <p:xfrm>
          <a:off x="135813" y="1657351"/>
          <a:ext cx="7103297" cy="4182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90">
                  <a:extLst>
                    <a:ext uri="{9D8B030D-6E8A-4147-A177-3AD203B41FA5}">
                      <a16:colId xmlns:a16="http://schemas.microsoft.com/office/drawing/2014/main" val="1328463402"/>
                    </a:ext>
                  </a:extLst>
                </a:gridCol>
                <a:gridCol w="382519">
                  <a:extLst>
                    <a:ext uri="{9D8B030D-6E8A-4147-A177-3AD203B41FA5}">
                      <a16:colId xmlns:a16="http://schemas.microsoft.com/office/drawing/2014/main" val="522628474"/>
                    </a:ext>
                  </a:extLst>
                </a:gridCol>
                <a:gridCol w="3234587">
                  <a:extLst>
                    <a:ext uri="{9D8B030D-6E8A-4147-A177-3AD203B41FA5}">
                      <a16:colId xmlns:a16="http://schemas.microsoft.com/office/drawing/2014/main" val="1186816490"/>
                    </a:ext>
                  </a:extLst>
                </a:gridCol>
                <a:gridCol w="3316102">
                  <a:extLst>
                    <a:ext uri="{9D8B030D-6E8A-4147-A177-3AD203B41FA5}">
                      <a16:colId xmlns:a16="http://schemas.microsoft.com/office/drawing/2014/main" val="157085387"/>
                    </a:ext>
                  </a:extLst>
                </a:gridCol>
              </a:tblGrid>
              <a:tr h="209336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No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구분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질문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답변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34872"/>
                  </a:ext>
                </a:extLst>
              </a:tr>
              <a:tr h="2936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결혼으로 인한 새로운 세대를 구성할 경우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결혼 전 세대주 또는 세대원으로 공급받은 특별공급이 결혼후에 영향을 받는지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주택의 원칙에 따라 추가 특별공급은 불가능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67197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오피스텔의 주택소유여부 판단기준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오피스텔은 주택소유에 포함 안됨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/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도시형생활주택은 전용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20㎡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이하인 경우만 제외하고는 주택소유로 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(2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호이상소유는 제외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170753"/>
                  </a:ext>
                </a:extLst>
              </a:tr>
              <a:tr h="2936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부적격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 부적격 당첨자의 경우 당첨일로부터 일정기간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수도권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수도권 외 지역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위축지역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신청하려는 지역기준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청약이 제한되는데 세대원도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년간 청약제한이 되는지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부적격 당첨자로 소명하고 당첨자명단에서 삭제된 경우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세대원에게는 청약자격 제한조치가 해당되지 않음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876439"/>
                  </a:ext>
                </a:extLst>
              </a:tr>
              <a:tr h="2936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직원숙소로 사용하기 위해 근로자주택을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"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매입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"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하여 소유하고 있는 경우 무주택으로 볼 수 있는지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개인사업자가 소속근로자의 숙소로 사용하기 위해 주택을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"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건설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"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하여 소유하고 있는 경우에는 무주택이며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매입한 경우는 해당 안됨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797534"/>
                  </a:ext>
                </a:extLst>
              </a:tr>
              <a:tr h="2936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단독주택을 토지는 본인명의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건물은 세대 분리된 아들명의로 등기한 경우 본인의 주택소유여부는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토지를 소유하고 있는 경우에는 주택소유로 보지 않음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17512"/>
                  </a:ext>
                </a:extLst>
              </a:tr>
              <a:tr h="2936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00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군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00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면에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1945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준공검사를 받은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50㎡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단독주택을 소유하고 있으며 현재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00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군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내에 거주하고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있는 경우 주택소유로 보는지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 주택건설지역에서 이전하지 않고 계속 거주하는 경우 주택소유자로 봄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61865"/>
                  </a:ext>
                </a:extLst>
              </a:tr>
              <a:tr h="149936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임대사업을 하는 주택임대사업자는 무주택자로 보는지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임대사업용 주택도 소유권이나 공유지분을 가지고 있으면 유주택으로 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세법기준과 다름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56444"/>
                  </a:ext>
                </a:extLst>
              </a:tr>
              <a:tr h="2936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아파트를 단독상속 받은 경우 무주택자로 볼 수 있는지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상속으로 인해 주택의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"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공유지분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"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을 취득한 사실이 판명되어 부적격통보 후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개월이내 처분한 경우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주택소유로 보지 않으나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"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단독상속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"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 경우에는 주택소유로 봄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151301"/>
                  </a:ext>
                </a:extLst>
              </a:tr>
              <a:tr h="2936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입주자선정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위장전입 세대의 계약해지 후 재공급을 위해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전 예비당첨자의 개인정보 사용 가능여부와 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기존 예비당첨자에게 우선적으로 진행되어야 하는지 사업주체가 임의분양 가능한지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사업주체는 예비입주자 현황을 최초계약일부터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일까지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공개하고 기간이 지난 후에는 예비입주자에 대한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개인정보를 파기해야 하므로 임의분양이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가능함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817152"/>
                  </a:ext>
                </a:extLst>
              </a:tr>
              <a:tr h="149936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부적격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 추첨제 당첨자의 경우에도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오류로 부적격 처리될 수 있는지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가점제가 아닌 추첨제로 당첨된 경우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오류에 의한 부적격 당첨 처리는 불가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7305"/>
                  </a:ext>
                </a:extLst>
              </a:tr>
              <a:tr h="149936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11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단독주택의 전용면적 산정방법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본 건축물과 분리된 창고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차고 및 화장실 면적을 제외한 면적으로 규정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85830"/>
                  </a:ext>
                </a:extLst>
              </a:tr>
              <a:tr h="2936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12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외국인에 대한 특별공급이 가능한지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 요건인 무주택세대구성원은 주민등록표를 기준으로 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외국인은 주민등록법상 의무등록대상이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아닌 점 등을 감안하여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외국인에 대한 특별공급은 불가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56224"/>
                  </a:ext>
                </a:extLst>
              </a:tr>
              <a:tr h="2936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13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다자녀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현 거주지가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00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시인데 인천지역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아파트의 다자녀특별공급 신청 시 시도거주기간 인정여부는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등본상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00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거주자 일 경우 인정불가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해당지역인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인천에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공고일까지 거주한 기간을 산정해야 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12162"/>
                  </a:ext>
                </a:extLst>
              </a:tr>
              <a:tr h="149936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14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주택의 법원경매시 주택소유여부 판단 기준시점은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매각대금 완납일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580501"/>
                  </a:ext>
                </a:extLst>
              </a:tr>
              <a:tr h="2936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15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당초 주택의 소유자가 본인의 주택 경매에 참여하여 낙찰 받은 경우 주택소유 판단 기준일은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당초 주택 등기접수일인지 또는 경매에 의한 소유권이전일인지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최초 주택등기접수일임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당초 소유자 주택에 본인이 낙찰 받은 경우에는 소유권변동 없음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1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81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1A10BC-CA1F-4BB6-92B3-C871FDD4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23363"/>
              </p:ext>
            </p:extLst>
          </p:nvPr>
        </p:nvGraphicFramePr>
        <p:xfrm>
          <a:off x="114300" y="1657353"/>
          <a:ext cx="7103513" cy="4171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92">
                  <a:extLst>
                    <a:ext uri="{9D8B030D-6E8A-4147-A177-3AD203B41FA5}">
                      <a16:colId xmlns:a16="http://schemas.microsoft.com/office/drawing/2014/main" val="1328463402"/>
                    </a:ext>
                  </a:extLst>
                </a:gridCol>
                <a:gridCol w="381623">
                  <a:extLst>
                    <a:ext uri="{9D8B030D-6E8A-4147-A177-3AD203B41FA5}">
                      <a16:colId xmlns:a16="http://schemas.microsoft.com/office/drawing/2014/main" val="522628474"/>
                    </a:ext>
                  </a:extLst>
                </a:gridCol>
                <a:gridCol w="3143345">
                  <a:extLst>
                    <a:ext uri="{9D8B030D-6E8A-4147-A177-3AD203B41FA5}">
                      <a16:colId xmlns:a16="http://schemas.microsoft.com/office/drawing/2014/main" val="1186816490"/>
                    </a:ext>
                  </a:extLst>
                </a:gridCol>
                <a:gridCol w="3408852">
                  <a:extLst>
                    <a:ext uri="{9D8B030D-6E8A-4147-A177-3AD203B41FA5}">
                      <a16:colId xmlns:a16="http://schemas.microsoft.com/office/drawing/2014/main" val="157085387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No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구분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질문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답변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34872"/>
                  </a:ext>
                </a:extLst>
              </a:tr>
              <a:tr h="393012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16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청약통장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관리처분인가 이전에 재개발 입주권을 소유하고 있는 경우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소유하고 있는 청약통장을 사용한 것으로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간주하는지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관리처분인가의 입주자 선정 시 청약통장 사용하지 않을 경우 추후 사용은 가능</a:t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다만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관리처분 계획인가일 당시 입주대상자 확정자는 당첨자로 전산관리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</a:p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관리처분인가일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입주권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매입자는 당첨자 아님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67197"/>
                  </a:ext>
                </a:extLst>
              </a:tr>
              <a:tr h="398087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17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무주택기간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이혼했다가 재혼한 경우 무주택기간 산정 방법은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이전에 결혼 후 이혼했다가 그 후 다시 재혼한 경우 적용되는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혼인 기산점은 최초 혼인신고일임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재혼일 아님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현재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단독세대주인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경우에도 최초 혼인신고일을 기준으로 산정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170753"/>
                  </a:ext>
                </a:extLst>
              </a:tr>
              <a:tr h="267287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18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동일한 주택을 아버지와 아들이 공유지분 상태로 소유한 경우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주택인지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주택인지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아버지와 아들이 전유부분을 구분 소유하지 않고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전체를 공유지분으로 소유한 경우에는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주택에 해당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876439"/>
                  </a:ext>
                </a:extLst>
              </a:tr>
              <a:tr h="393012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기존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A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주택을 팔고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B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주택을 신규 구입했을 경우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A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 및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B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 모두 건물 등기사항증명서의 등기접수일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(4.8)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과 건축물 대장등본 처리일이 모두 동일한 경우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등기접수일 기준으로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주택을 소유한 것인지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A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주택의 매도일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건물 등기사항증명서의 등기접수일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현재는 해당주택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매도주택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을 소유하지 않은 것으로 판단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</a:t>
                      </a: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따라서 주택의 소유권 이전 등기접수일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(4.8)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은  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A’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주택은 소유하지 않은 것으로 보아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 또는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호의 주택만을 소유한 것으로 인정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797534"/>
                  </a:ext>
                </a:extLst>
              </a:tr>
              <a:tr h="267287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</a:t>
                      </a: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노부모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계모를 부양할 경우 노부모부양 특별공급 신청가능 여부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계모는 직계존속이 아니므로 노부모부양 특별공급 또는 청약가점제 부양가족 대상에서 제외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17512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21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청약자의 직계존속은 세대주 변경시점부터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인지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등본상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등재된 날부터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이상인지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 계산은 주민등록표 등재 기준으로 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세대주 변경일은 관계없음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 모집공고일 현재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청약자가 세대주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이어야 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56444"/>
                  </a:ext>
                </a:extLst>
              </a:tr>
              <a:tr h="470322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22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각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타입별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최하층 우선배정 신청분은 미달된 상황이나 서류확인결과 자격요건이 미달되는 신청자가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당첨된 경우에 어떻게 처리하는지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 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층을 희망한 당첨자가 적은 경우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층 주택수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&gt; 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층을 희망한 당첨자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 배정호수 인정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/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 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층을 희망한 당첨자가 많은 경우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층 주택수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&lt; 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층을 희망한 당첨자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: 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층 희망자 중 다른 층에 배정된 자들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중에서 희망하는 자에게 배정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교환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함을 원칙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(*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구체적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처리 방법은 협의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151301"/>
                  </a:ext>
                </a:extLst>
              </a:tr>
              <a:tr h="320099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23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민영주택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및 다자녀 특공 시 재혼배우자의 미혼자녀를 부양가족으로 인정받을 수 있는지 여부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청약자의 세대별 주민등록표상에 같이 등재된 경우에 한해 부양가족으로 인정</a:t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남편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청약신청자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)+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부인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분리세대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)+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배우자등본에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전혼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배우자 자녀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=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전혼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배우자 자녀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 부양가족 불가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817152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24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다가구주택을 상속받았는데 건물은 부친 명의로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100%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등기하고 토지부분만 상속받았을 경우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주택소유여부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토지와 주택을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분리등기하여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토지만을 소유한 경우 주택소유로 보지 않으나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분리등기가 불가능하다면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주택소유로 봄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7305"/>
                  </a:ext>
                </a:extLst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25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아내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 세대주이며 남편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과 결혼전부터 시어머니와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같은 등본에 등재되었고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전 혼인한 경우 시부모님 부양가족 인정여부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기준 청약자는 세대주이며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이상 청약가입자의 배우자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남편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와 동일한 주민등록표상 등재된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경우이므로 부양가족으로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인정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남편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와 직계존속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시어머니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초본으로 확인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]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85830"/>
                  </a:ext>
                </a:extLst>
              </a:tr>
              <a:tr h="320099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26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상속 후 공유지분 등기하지 않고 납세의무자로 재산세를 납부중인 주택에 대한 무주택 인정기준 문의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상속임을 입증하는 서류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사망진단서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가족관계증명서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등기부등본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재산세납부자료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등초본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등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제출하여 입증 후 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부적격통보일로부터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 이내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지분 처분한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사실을 증빙하는 서류 제출 후 계약가능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56224"/>
                  </a:ext>
                </a:extLst>
              </a:tr>
              <a:tr h="267287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27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기타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공시가격 산정 시 토지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건물 각각의 공시지가를 분리하여 금액산정이 가능한가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현행 주택가격공시제도는 토지와 건물을 통합평가 하므로 분리하지 않음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1216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14301" y="1340428"/>
            <a:ext cx="1662635" cy="276999"/>
            <a:chOff x="304800" y="695496"/>
            <a:chExt cx="2216847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695496"/>
              <a:ext cx="221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Q&amp;A </a:t>
              </a:r>
              <a:r>
                <a:rPr lang="ko-KR" altLang="en-US" sz="1200" b="1" dirty="0"/>
                <a:t>「주택청약 관련」</a:t>
              </a:r>
              <a:endParaRPr lang="ko-KR" altLang="en-US" sz="12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79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1A10BC-CA1F-4BB6-92B3-C871FDD4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68422"/>
              </p:ext>
            </p:extLst>
          </p:nvPr>
        </p:nvGraphicFramePr>
        <p:xfrm>
          <a:off x="57150" y="1628623"/>
          <a:ext cx="7104125" cy="4321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55">
                  <a:extLst>
                    <a:ext uri="{9D8B030D-6E8A-4147-A177-3AD203B41FA5}">
                      <a16:colId xmlns:a16="http://schemas.microsoft.com/office/drawing/2014/main" val="1328463402"/>
                    </a:ext>
                  </a:extLst>
                </a:gridCol>
                <a:gridCol w="382440">
                  <a:extLst>
                    <a:ext uri="{9D8B030D-6E8A-4147-A177-3AD203B41FA5}">
                      <a16:colId xmlns:a16="http://schemas.microsoft.com/office/drawing/2014/main" val="522628474"/>
                    </a:ext>
                  </a:extLst>
                </a:gridCol>
                <a:gridCol w="3006583">
                  <a:extLst>
                    <a:ext uri="{9D8B030D-6E8A-4147-A177-3AD203B41FA5}">
                      <a16:colId xmlns:a16="http://schemas.microsoft.com/office/drawing/2014/main" val="1186816490"/>
                    </a:ext>
                  </a:extLst>
                </a:gridCol>
                <a:gridCol w="3545047">
                  <a:extLst>
                    <a:ext uri="{9D8B030D-6E8A-4147-A177-3AD203B41FA5}">
                      <a16:colId xmlns:a16="http://schemas.microsoft.com/office/drawing/2014/main" val="157085387"/>
                    </a:ext>
                  </a:extLst>
                </a:gridCol>
              </a:tblGrid>
              <a:tr h="311929"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No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구분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질문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답변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34872"/>
                  </a:ext>
                </a:extLst>
              </a:tr>
              <a:tr h="31192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28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주택청약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무주택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로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청약신청을 하였으나 공급물량보다 신청자가 적어 미달된 경우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당첨자로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적용되는지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공급물량보다 신청자가 적어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미달된 경우에는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가점제로 신청하였더라도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당첨자에 해당하지 않아서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향후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재당첨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제한 대상자에 해당되지 않음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67197"/>
                  </a:ext>
                </a:extLst>
              </a:tr>
              <a:tr h="31192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29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주택청약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세대원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중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17.10.18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시행이후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당첨이력이 있으나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청약신청시 없다고 표시하여 청약 신청 후 신청자가 적어 미달로 당첨된 경우 계약체결이 가능한지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미달된 경우에는 부적격이 되지않고 정당 당첨자로 공급계약 체결 가능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계약을 포기한 경우에도 당첨자로 관리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170753"/>
                  </a:ext>
                </a:extLst>
              </a:tr>
              <a:tr h="31192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예비입주자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예비입주자 서류검토 결과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오류 신청한 예비입주자 처리방안은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재산정한 가점점수가 다음 순위 예비 입주자의 점수를 초과하는 경우에만 인정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다음순위의 예비입주자 점수와 비교하여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낮은 경우 예비입주자 선정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취소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kumimoji="1" lang="ko-KR" altLang="en-US" sz="6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동점인정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876439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31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외국인이 국내에 등록하다가 한국국적을 취득했을 경우 다자녀특별공급의 해당시도 거주기간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인정방법은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 당시 외국인 등록증 사본상 거주지에 해당시도 거주기간 입증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+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내국인 자격취득 후 해당시도 거주 합산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(※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 등록증 사본상 해당 시도의 거주기간이 입증되지 않을 경우 합산 불가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797534"/>
                  </a:ext>
                </a:extLst>
              </a:tr>
              <a:tr h="31192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32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ctr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노부모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동일한 노부모를 자녀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 세대주로서 특별공급 당첨 후 자녀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 세대주로서 특별공급 신청이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가능한지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재당첨제한 및 특별공급횟수 제한에 위반되지 않을 경우 가능함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17512"/>
                  </a:ext>
                </a:extLst>
              </a:tr>
              <a:tr h="677431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33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청약통장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통장예치금을 공고일 당일 넣어도 되나요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청약통장 전환 관련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공고일까지 해당주택의 예치기준 금액이상 납입되어야 가능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But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면적변경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통장전환은 전일기준임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/>
                      </a:r>
                      <a:b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-.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청약예금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전일까지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주택면적을 변경하여야 변경된 면적으로 청약 가능</a:t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-.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청약저축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전일까지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청약예금 전환 시 민영주택 청약 가능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-.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청약종합저축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공고일 현재까지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예치금을 증액하여 예치금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충족시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청약 가능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7305"/>
                  </a:ext>
                </a:extLst>
              </a:tr>
              <a:tr h="31192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34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직계존속이 분리 배우자의 등본에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동안 거주 후 청약자의 등본에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년 동안 전입할 경우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합산하여 인정 가능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합산 인정함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 또는 배우자가 아닌 다른 세대에 전입 후 청약자 또는 배우자로 다시 전입한 경우는 다시 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전입한 때부터 부양기간 산정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85830"/>
                  </a:ext>
                </a:extLst>
              </a:tr>
              <a:tr h="464573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35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부적격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당해지역 거주자가 아님에도 당해지역 가점제로 신청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상향지원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하여 예비입주자로 선정된 경우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예비입주자의 지위가 유효한지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비록 예비로 선정되었더라도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상향지원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하여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당해지역 거주자들의 입주자 선정과정에 영향을 미쳤고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여러 번의 당첨기회를 거친 후 당첨된 것이므로 부적격 처리</a:t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(*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당해지역거주자가 기타지역으로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하향지원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하여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당첨된 경우에는 대법원판례에 의거 인정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12162"/>
                  </a:ext>
                </a:extLst>
              </a:tr>
              <a:tr h="31192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36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주택소유 판단 시 전용면적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90㎡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주택의 공유지분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을 소유한 경우에 주택소유 부분은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9㎡(1/10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로 소형저가주택으로 인정되는지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 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공유지분을 소유한 경우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전체 면적 기준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전체 면적이 기준면적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60㎡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를 초과하면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소형저가주택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인정불가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580501"/>
                  </a:ext>
                </a:extLst>
              </a:tr>
              <a:tr h="677431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37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펜션 이용권을 보유하고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있는 경우 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‘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다세대주택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공유지분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소유자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’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로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간주되는데 펜션은 주택이 아닌 숙박시설이기 때문에 무주택자로 봐야하는 것이 아닌지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건축물 대장상 주택인 경우 주택소유로 봄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다만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7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호규정에 따라 주택이 아닌 다른 용도로 사용되는 경우로 부적격자 통보 후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개월 이내에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멸실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또는 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실제 사용하고 있는 용도로 공부를 정리한 경우에는 주택을 소유하지 않은 것으로 봄</a:t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건축물대장상 펜션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다세대주택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을 숙박시설로 변경할 경우 주택을 소유하지 않은 것으로 볼 수 있음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1924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14301" y="1340428"/>
            <a:ext cx="1662635" cy="276999"/>
            <a:chOff x="304800" y="695496"/>
            <a:chExt cx="2216847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695496"/>
              <a:ext cx="221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Q&amp;A </a:t>
              </a:r>
              <a:r>
                <a:rPr lang="ko-KR" altLang="en-US" sz="1200" b="1" dirty="0"/>
                <a:t>「주택청약 관련」</a:t>
              </a:r>
              <a:endParaRPr lang="ko-KR" altLang="en-US" sz="12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218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1" y="1340428"/>
            <a:ext cx="1662635" cy="276999"/>
            <a:chOff x="304800" y="712122"/>
            <a:chExt cx="2216847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712122"/>
              <a:ext cx="221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Q&amp;A </a:t>
              </a:r>
              <a:r>
                <a:rPr lang="ko-KR" altLang="en-US" sz="1200" b="1" dirty="0"/>
                <a:t>「주택청약 관련」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1A10BC-CA1F-4BB6-92B3-C871FDD4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52235"/>
              </p:ext>
            </p:extLst>
          </p:nvPr>
        </p:nvGraphicFramePr>
        <p:xfrm>
          <a:off x="114300" y="1628623"/>
          <a:ext cx="7200900" cy="4257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72">
                  <a:extLst>
                    <a:ext uri="{9D8B030D-6E8A-4147-A177-3AD203B41FA5}">
                      <a16:colId xmlns:a16="http://schemas.microsoft.com/office/drawing/2014/main" val="1328463402"/>
                    </a:ext>
                  </a:extLst>
                </a:gridCol>
                <a:gridCol w="387649">
                  <a:extLst>
                    <a:ext uri="{9D8B030D-6E8A-4147-A177-3AD203B41FA5}">
                      <a16:colId xmlns:a16="http://schemas.microsoft.com/office/drawing/2014/main" val="522628474"/>
                    </a:ext>
                  </a:extLst>
                </a:gridCol>
                <a:gridCol w="3047540">
                  <a:extLst>
                    <a:ext uri="{9D8B030D-6E8A-4147-A177-3AD203B41FA5}">
                      <a16:colId xmlns:a16="http://schemas.microsoft.com/office/drawing/2014/main" val="1186816490"/>
                    </a:ext>
                  </a:extLst>
                </a:gridCol>
                <a:gridCol w="3593339">
                  <a:extLst>
                    <a:ext uri="{9D8B030D-6E8A-4147-A177-3AD203B41FA5}">
                      <a16:colId xmlns:a16="http://schemas.microsoft.com/office/drawing/2014/main" val="157085387"/>
                    </a:ext>
                  </a:extLst>
                </a:gridCol>
              </a:tblGrid>
              <a:tr h="406745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No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구분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질문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답변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34872"/>
                  </a:ext>
                </a:extLst>
              </a:tr>
              <a:tr h="40674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38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소형저가주택이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신규주택이라 공시가격이 없는 경우 가격 산정은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부동산 가격공시 및 감정평가에 관련 법률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]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17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 제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항에 따라 지자체에서 결정하고 확인한 가격에 따라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소형저가 주택 여부를 판단할 수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있음</a:t>
                      </a: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즉 가격 산정을 받지 못하는 경우는 소형저가주택으로 인정되지 않음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67197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39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외국인이 세대에 포함된 경우 부양가족 인정여부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외국인 배우자를 제외한 외국인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직계존비속은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부양가족 인정 안됨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170753"/>
                  </a:ext>
                </a:extLst>
              </a:tr>
              <a:tr h="1003873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40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18.12.11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분양권등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을 동일 세대원에게 증여한 경우 주택소유로 보는지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양도받은 자가 같은 세대원일 경우는 주택소유로 간주</a:t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예시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A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B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에게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증여한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경우</a:t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①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A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B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 세대원이 아니면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A, B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모두 무주택자</a:t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②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A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와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B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 세대원이면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A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는 해당 주택에 입주할 때까지 유주택자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B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는 무주택자</a:t>
                      </a:r>
                      <a:b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분양권 취득 후 한 번이라도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세대원이었으면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모두 세대원으로 간주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이혼한 경우는 제외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876439"/>
                  </a:ext>
                </a:extLst>
              </a:tr>
              <a:tr h="605787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41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예비입주자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개 주택에 중복 청약하여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A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단지 당첨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B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단지 예비입주자 선정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A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단지 당첨일과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B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단지 예비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동호수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추첨일이 같은 날인 경우 어떻게 처리되는지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B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단지 예비입주자 추첨 참여 불가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(A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단지 계약은 가능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b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</a:br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B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 예비입주자 동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호수 추첨에 참여시 공급규칙위반으로 주택법에 따라 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500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만원 이하의 과태료가 부과될 수 있음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61865"/>
                  </a:ext>
                </a:extLst>
              </a:tr>
              <a:tr h="40674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42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주택청약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거주요건이 있는 지역에서 당해지역과 기타지역의 청약일이 구분되어 있는 경우 당해지역에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청약하지 못한 사람이 기타지역으로 청약가능한지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청약일이 서로 상이할 경우는 </a:t>
                      </a:r>
                      <a:r>
                        <a:rPr kumimoji="1" lang="ko-KR" altLang="en-US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불가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56444"/>
                  </a:ext>
                </a:extLst>
              </a:tr>
              <a:tr h="40674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43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부양가족수</a:t>
                      </a:r>
                      <a:endParaRPr kumimoji="1" lang="ko-KR" altLang="en-US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가족관계증명원에는 생모가 등재되어 있지 않으나 초본에는 등재되어 있는 경우 직계존속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부양가족 인정여부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가족관계증명서 상 등재확인이 안될 시에는 부양가족 인정불가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817152"/>
                  </a:ext>
                </a:extLst>
              </a:tr>
              <a:tr h="40674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44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-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노부모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청약자의 어머니는 청약자와 동일한 등본에 등재되어 있으나 아버지는 </a:t>
                      </a:r>
                      <a:r>
                        <a:rPr kumimoji="1" lang="ko-KR" altLang="en-US" sz="6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세대분리되어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있는 경우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</a:p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아버지도 무주택이어야 하는지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주민등록이 분리된 피부양자의 배우자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계모도 포함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 무주택이어야 함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85830"/>
                  </a:ext>
                </a:extLst>
              </a:tr>
              <a:tr h="40674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6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45</a:t>
                      </a:r>
                      <a:endParaRPr kumimoji="1" lang="en-US" altLang="ko-KR" sz="6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475" marR="4475" marT="447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4475" marR="4475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건축물대장 기재신청에 의해 신규 작성된 건축물대장이 존재하는 주택을 무허가건물로 인정할 수 있는지</a:t>
                      </a:r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?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ko-KR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2006. 5. 8. </a:t>
                      </a:r>
                      <a:r>
                        <a:rPr kumimoji="1" lang="ko-KR" altLang="en-US" sz="6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이전에 건축허가나 신고 없이 건축된 건축물이라 하더라도 현재 건축물대장에 등재되었다면 무허가건물로 인정 불가</a:t>
                      </a:r>
                    </a:p>
                  </a:txBody>
                  <a:tcPr marL="27000" marR="27000" marT="447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5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0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1595309" cy="276999"/>
            <a:chOff x="304800" y="695496"/>
            <a:chExt cx="2127078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2127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취득세 </a:t>
              </a:r>
              <a:r>
                <a:rPr lang="en-US" altLang="ko-KR" sz="1200" b="1" dirty="0"/>
                <a:t>&amp; </a:t>
              </a:r>
              <a:r>
                <a:rPr lang="ko-KR" altLang="en-US" sz="1200" b="1" dirty="0"/>
                <a:t>양도소득세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EB4E98-CD76-4EAA-B22A-A1F246227D05}"/>
              </a:ext>
            </a:extLst>
          </p:cNvPr>
          <p:cNvSpPr/>
          <p:nvPr/>
        </p:nvSpPr>
        <p:spPr>
          <a:xfrm>
            <a:off x="35305" y="1607802"/>
            <a:ext cx="330444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40000"/>
              </a:lnSpc>
            </a:pP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①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600" b="1" kern="0" spc="-75" dirty="0">
                <a:solidFill>
                  <a:srgbClr val="000000"/>
                </a:solidFill>
                <a:latin typeface="+mn-ea"/>
              </a:rPr>
              <a:t>다주택자 부담 인상</a:t>
            </a:r>
            <a:r>
              <a:rPr lang="en-US" altLang="ko-KR" sz="600" kern="0" spc="-75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다주택자</a:t>
            </a:r>
            <a:r>
              <a:rPr lang="en-US" altLang="ko-KR" sz="600" kern="0" spc="-75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법인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등에 대한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취득세율 인상 </a:t>
            </a:r>
            <a:endParaRPr lang="ko-KR" altLang="en-US" sz="600" kern="0" spc="-75" dirty="0">
              <a:solidFill>
                <a:srgbClr val="FF0000"/>
              </a:solidFill>
              <a:latin typeface="+mn-ea"/>
            </a:endParaRPr>
          </a:p>
          <a:p>
            <a:pPr marL="262890" indent="-262890" algn="just" fontAlgn="base">
              <a:lnSpc>
                <a:spcPct val="140000"/>
              </a:lnSpc>
            </a:pP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    *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8% / 3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 이상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법인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12%</a:t>
            </a:r>
            <a:endParaRPr lang="ko-KR" altLang="en-US" sz="600" kern="0" spc="-75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5366140-5F47-4277-8400-63144ED2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54103"/>
              </p:ext>
            </p:extLst>
          </p:nvPr>
        </p:nvGraphicFramePr>
        <p:xfrm>
          <a:off x="101727" y="4374855"/>
          <a:ext cx="3275096" cy="14958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6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002">
                  <a:extLst>
                    <a:ext uri="{9D8B030D-6E8A-4147-A177-3AD203B41FA5}">
                      <a16:colId xmlns:a16="http://schemas.microsoft.com/office/drawing/2014/main" val="4185126555"/>
                    </a:ext>
                  </a:extLst>
                </a:gridCol>
                <a:gridCol w="571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002">
                  <a:extLst>
                    <a:ext uri="{9D8B030D-6E8A-4147-A177-3AD203B41FA5}">
                      <a16:colId xmlns:a16="http://schemas.microsoft.com/office/drawing/2014/main" val="2773309293"/>
                    </a:ext>
                  </a:extLst>
                </a:gridCol>
                <a:gridCol w="571002">
                  <a:extLst>
                    <a:ext uri="{9D8B030D-6E8A-4147-A177-3AD203B41FA5}">
                      <a16:colId xmlns:a16="http://schemas.microsoft.com/office/drawing/2014/main" val="3944044291"/>
                    </a:ext>
                  </a:extLst>
                </a:gridCol>
              </a:tblGrid>
              <a:tr h="18698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주택가액</a:t>
                      </a:r>
                    </a:p>
                  </a:txBody>
                  <a:tcPr marL="4934" marR="4934" marT="4934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취득세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600" b="0" i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농특세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지방교육세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합계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87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억 이하</a:t>
                      </a:r>
                    </a:p>
                  </a:txBody>
                  <a:tcPr marL="4934" marR="4934" marT="4934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85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㎡이하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비과세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0.1%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1.1%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85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㎡초과</a:t>
                      </a:r>
                      <a:endParaRPr kumimoji="1" lang="en-US" altLang="ko-KR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0.1%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1.3%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987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억</a:t>
                      </a:r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~9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억 이하</a:t>
                      </a:r>
                    </a:p>
                  </a:txBody>
                  <a:tcPr marL="4934" marR="4934" marT="4934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85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㎡이하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비과세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0.2%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2.2%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9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578" marR="6578" marT="6578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85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㎡초과</a:t>
                      </a:r>
                      <a:endParaRPr kumimoji="1" lang="en-US" altLang="ko-KR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0.2%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0.2%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2.4%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987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억 초과</a:t>
                      </a:r>
                    </a:p>
                  </a:txBody>
                  <a:tcPr marL="4934" marR="4934" marT="4934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85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㎡이하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비과세</a:t>
                      </a:r>
                      <a:endParaRPr kumimoji="1" lang="en-US" altLang="ko-KR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3.3%</a:t>
                      </a: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9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578" marR="6578" marT="6578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85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㎡초과</a:t>
                      </a:r>
                      <a:endParaRPr kumimoji="1" lang="en-US" altLang="ko-KR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0.2%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0.3%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3.5%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987"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600" b="0" i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주택외</a:t>
                      </a:r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토지</a:t>
                      </a:r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600" b="0" i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건물등</a:t>
                      </a:r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578" marR="6578" marT="657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0.2%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0.4%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600" b="0" i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4.6%</a:t>
                      </a:r>
                      <a:endParaRPr kumimoji="1" lang="ko-KR" altLang="en-US" sz="600" b="0" i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34" marR="4934" marT="4934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741FE3-C2F3-40D2-8D2F-596E3CB2532B}"/>
              </a:ext>
            </a:extLst>
          </p:cNvPr>
          <p:cNvSpPr txBox="1"/>
          <p:nvPr/>
        </p:nvSpPr>
        <p:spPr>
          <a:xfrm>
            <a:off x="33762" y="4201732"/>
            <a:ext cx="9852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■  주택 가액에 따른 세율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B3E181-1E00-4337-8A56-ACD6829CB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48983"/>
              </p:ext>
            </p:extLst>
          </p:nvPr>
        </p:nvGraphicFramePr>
        <p:xfrm>
          <a:off x="114082" y="1917705"/>
          <a:ext cx="3268916" cy="1138084"/>
        </p:xfrm>
        <a:graphic>
          <a:graphicData uri="http://schemas.openxmlformats.org/drawingml/2006/table">
            <a:tbl>
              <a:tblPr/>
              <a:tblGrid>
                <a:gridCol w="653783">
                  <a:extLst>
                    <a:ext uri="{9D8B030D-6E8A-4147-A177-3AD203B41FA5}">
                      <a16:colId xmlns:a16="http://schemas.microsoft.com/office/drawing/2014/main" val="133465101"/>
                    </a:ext>
                  </a:extLst>
                </a:gridCol>
                <a:gridCol w="653784">
                  <a:extLst>
                    <a:ext uri="{9D8B030D-6E8A-4147-A177-3AD203B41FA5}">
                      <a16:colId xmlns:a16="http://schemas.microsoft.com/office/drawing/2014/main" val="1547207864"/>
                    </a:ext>
                  </a:extLst>
                </a:gridCol>
                <a:gridCol w="653783">
                  <a:extLst>
                    <a:ext uri="{9D8B030D-6E8A-4147-A177-3AD203B41FA5}">
                      <a16:colId xmlns:a16="http://schemas.microsoft.com/office/drawing/2014/main" val="1427059887"/>
                    </a:ext>
                  </a:extLst>
                </a:gridCol>
                <a:gridCol w="653784">
                  <a:extLst>
                    <a:ext uri="{9D8B030D-6E8A-4147-A177-3AD203B41FA5}">
                      <a16:colId xmlns:a16="http://schemas.microsoft.com/office/drawing/2014/main" val="1646509817"/>
                    </a:ext>
                  </a:extLst>
                </a:gridCol>
                <a:gridCol w="653783">
                  <a:extLst>
                    <a:ext uri="{9D8B030D-6E8A-4147-A177-3AD203B41FA5}">
                      <a16:colId xmlns:a16="http://schemas.microsoft.com/office/drawing/2014/main" val="1574716963"/>
                    </a:ext>
                  </a:extLst>
                </a:gridCol>
              </a:tblGrid>
              <a:tr h="166374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-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취득세율</a:t>
                      </a:r>
                      <a:endParaRPr lang="ko-KR" altLang="en-US" sz="600" b="0" kern="0" spc="-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95863"/>
                  </a:ext>
                </a:extLst>
              </a:tr>
              <a:tr h="313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 </a:t>
                      </a: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 4</a:t>
                      </a:r>
                      <a:r>
                        <a:rPr lang="ko-KR" altLang="en-US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02941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</a:t>
                      </a:r>
                      <a:endParaRPr lang="en-US" altLang="ko-KR" sz="700" b="0" kern="0" spc="-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1~3%</a:t>
                      </a:r>
                      <a:endParaRPr lang="ko-KR" altLang="en-US" sz="700" b="0" kern="0" spc="-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8%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4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일시적   </a:t>
                      </a:r>
                      <a:r>
                        <a:rPr lang="en-US" altLang="ko-KR" sz="4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4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주택   제외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12%</a:t>
                      </a:r>
                      <a:endParaRPr lang="ko-KR" altLang="en-US" sz="700" b="0" kern="0" spc="-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12%</a:t>
                      </a:r>
                      <a:endParaRPr lang="ko-KR" altLang="en-US" sz="700" b="0" kern="0" spc="-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58639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非조정</a:t>
                      </a:r>
                      <a:endParaRPr lang="en-US" altLang="ko-KR" sz="700" b="0" kern="0" spc="-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1~3%</a:t>
                      </a:r>
                      <a:endParaRPr lang="ko-KR" altLang="en-US" sz="700" b="0" kern="0" spc="-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1~3%</a:t>
                      </a:r>
                      <a:endParaRPr lang="ko-KR" altLang="en-US" sz="700" b="0" kern="0" spc="-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8%</a:t>
                      </a:r>
                      <a:endParaRPr lang="ko-KR" altLang="en-US" sz="700" b="0" kern="0" spc="-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12%</a:t>
                      </a:r>
                      <a:endParaRPr lang="ko-KR" altLang="en-US" sz="700" b="0" kern="0" spc="-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102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A3D431C-DA01-4CF0-BB3C-EA2C2CF3443D}"/>
              </a:ext>
            </a:extLst>
          </p:cNvPr>
          <p:cNvSpPr/>
          <p:nvPr/>
        </p:nvSpPr>
        <p:spPr>
          <a:xfrm>
            <a:off x="34418" y="3357222"/>
            <a:ext cx="3385653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180" indent="-297180" algn="just" fontAlgn="base">
              <a:lnSpc>
                <a:spcPct val="140000"/>
              </a:lnSpc>
            </a:pP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② 증여 취득에 대한 취득세 강화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조정지역 내 일정가액</a:t>
            </a:r>
            <a:r>
              <a:rPr lang="en-US" altLang="ko-KR" sz="600" kern="0" spc="-75" dirty="0">
                <a:solidFill>
                  <a:srgbClr val="FF0000"/>
                </a:solidFill>
                <a:latin typeface="+mn-ea"/>
              </a:rPr>
              <a:t>(3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억원</a:t>
            </a:r>
            <a:r>
              <a:rPr lang="en-US" altLang="ko-KR" sz="600" kern="0" spc="-75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이상 주택 증여 시 세율 </a:t>
            </a:r>
            <a:r>
              <a:rPr lang="en-US" altLang="ko-KR" sz="600" kern="0" spc="-75" dirty="0">
                <a:solidFill>
                  <a:srgbClr val="FF0000"/>
                </a:solidFill>
                <a:latin typeface="+mn-ea"/>
              </a:rPr>
              <a:t>12%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로 인상</a:t>
            </a:r>
            <a:endParaRPr lang="en-US" altLang="ko-KR" sz="600" kern="0" spc="-75" dirty="0">
              <a:solidFill>
                <a:srgbClr val="FF0000"/>
              </a:solidFill>
              <a:latin typeface="+mn-ea"/>
            </a:endParaRPr>
          </a:p>
          <a:p>
            <a:pPr marL="297180" indent="-297180" algn="just" fontAlgn="base">
              <a:lnSpc>
                <a:spcPct val="140000"/>
              </a:lnSpc>
            </a:pP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 (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단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 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세대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주택자가 배우자 및 </a:t>
            </a:r>
            <a:r>
              <a:rPr lang="ko-KR" altLang="en-US" sz="600" kern="0" spc="-75" dirty="0" err="1">
                <a:solidFill>
                  <a:srgbClr val="000000"/>
                </a:solidFill>
                <a:latin typeface="+mn-ea"/>
              </a:rPr>
              <a:t>직계존비속에게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 증여하는 경우 등은 제외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600" kern="0" spc="-75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C6115D-8E4E-4814-B97D-B679C3DC4354}"/>
              </a:ext>
            </a:extLst>
          </p:cNvPr>
          <p:cNvSpPr/>
          <p:nvPr/>
        </p:nvSpPr>
        <p:spPr>
          <a:xfrm>
            <a:off x="42178" y="3054322"/>
            <a:ext cx="34211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※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이사 등의 사유로 일시적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주택이 되는 경우에는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주택으로 과세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처분기간 내 종전주택 미처분시 차액 추징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atinLnBrk="1"/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   *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처분기간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: 3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년 이내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신규주택과 종전주택이 모두 조정지역인 경우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년 이내</a:t>
            </a:r>
            <a:endParaRPr lang="en-US" altLang="ko-KR" sz="600" kern="0" spc="-75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7EF394-CCFF-453D-A50F-52EC47CB657D}"/>
              </a:ext>
            </a:extLst>
          </p:cNvPr>
          <p:cNvSpPr/>
          <p:nvPr/>
        </p:nvSpPr>
        <p:spPr>
          <a:xfrm>
            <a:off x="34418" y="3695785"/>
            <a:ext cx="338565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180" indent="-297180" algn="just" fontAlgn="base">
              <a:lnSpc>
                <a:spcPct val="140000"/>
              </a:lnSpc>
            </a:pP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③ </a:t>
            </a:r>
            <a:r>
              <a:rPr lang="en-US" altLang="ko-KR" sz="600" kern="0" spc="-75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세대 범위 </a:t>
            </a:r>
            <a:r>
              <a:rPr lang="en-US" altLang="ko-KR" sz="600" kern="0" spc="-75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세대별 주민등록표에 함께 기재된 가족</a:t>
            </a:r>
            <a:endParaRPr lang="en-US" altLang="ko-KR" sz="600" kern="0" spc="-75" dirty="0">
              <a:solidFill>
                <a:srgbClr val="FF0000"/>
              </a:solidFill>
              <a:latin typeface="+mn-ea"/>
            </a:endParaRPr>
          </a:p>
          <a:p>
            <a:pPr marL="297180" indent="-297180" algn="just" fontAlgn="base">
              <a:lnSpc>
                <a:spcPct val="140000"/>
              </a:lnSpc>
            </a:pP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 (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단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배우자와 미혼인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30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세 미만의 자녀는 세대를 분리하여 거주하더라도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세대로 간주함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97180" indent="-297180" algn="just" fontAlgn="base">
              <a:lnSpc>
                <a:spcPct val="140000"/>
              </a:lnSpc>
            </a:pP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＊ 미혼인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30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세 미만인 자녀가 취업하여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인 가구 중위 소득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월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175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만원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이상으로 분기한 경우 별도세대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4AEB8-510F-4884-AC55-F28F02AF756A}"/>
              </a:ext>
            </a:extLst>
          </p:cNvPr>
          <p:cNvSpPr txBox="1"/>
          <p:nvPr/>
        </p:nvSpPr>
        <p:spPr>
          <a:xfrm>
            <a:off x="33762" y="1509165"/>
            <a:ext cx="15722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■ 취득세</a:t>
            </a:r>
            <a:r>
              <a:rPr lang="en-US" altLang="ko-KR" sz="675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3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적용시기 </a:t>
            </a:r>
            <a:r>
              <a:rPr lang="en-US" altLang="ko-KR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지방세법</a:t>
            </a:r>
            <a:r>
              <a:rPr lang="en-US" altLang="ko-KR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20.08.12 </a:t>
            </a:r>
            <a:r>
              <a:rPr lang="ko-KR" altLang="en-US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ko-KR" altLang="en-US" sz="600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취득분</a:t>
            </a:r>
            <a:r>
              <a:rPr lang="en-US" altLang="ko-KR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75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C6F00-DC5A-4845-AA27-0878DD10E23A}"/>
              </a:ext>
            </a:extLst>
          </p:cNvPr>
          <p:cNvSpPr txBox="1"/>
          <p:nvPr/>
        </p:nvSpPr>
        <p:spPr>
          <a:xfrm>
            <a:off x="3646072" y="1428750"/>
            <a:ext cx="63305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■ 양도소득세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768E15-F446-4955-B75E-49BC2DD0A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07492"/>
              </p:ext>
            </p:extLst>
          </p:nvPr>
        </p:nvGraphicFramePr>
        <p:xfrm>
          <a:off x="3690115" y="1608749"/>
          <a:ext cx="3249688" cy="191453"/>
        </p:xfrm>
        <a:graphic>
          <a:graphicData uri="http://schemas.openxmlformats.org/drawingml/2006/table">
            <a:tbl>
              <a:tblPr/>
              <a:tblGrid>
                <a:gridCol w="3249688">
                  <a:extLst>
                    <a:ext uri="{9D8B030D-6E8A-4147-A177-3AD203B41FA5}">
                      <a16:colId xmlns:a16="http://schemas.microsoft.com/office/drawing/2014/main" val="435732652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[1]</a:t>
                      </a:r>
                      <a:r>
                        <a:rPr lang="ko-KR" altLang="en-US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미만 보유 주택에 대한 양도소득세율 인상</a:t>
                      </a:r>
                    </a:p>
                  </a:txBody>
                  <a:tcPr marL="13430" marR="13430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5653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DEEA9B-8ABD-47D0-91F1-24B71180BCAE}"/>
              </a:ext>
            </a:extLst>
          </p:cNvPr>
          <p:cNvSpPr/>
          <p:nvPr/>
        </p:nvSpPr>
        <p:spPr>
          <a:xfrm>
            <a:off x="3690116" y="1807097"/>
            <a:ext cx="244677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605" indent="-268605" algn="just" fontAlgn="base">
              <a:lnSpc>
                <a:spcPct val="120000"/>
              </a:lnSpc>
            </a:pP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ㅇ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년 미만 보유 주택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조합원입주권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‧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분양권 포함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에 대한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양도소득세율 인상</a:t>
            </a:r>
            <a:endParaRPr lang="ko-KR" altLang="en-US" sz="600" kern="0" spc="-75" dirty="0">
              <a:solidFill>
                <a:srgbClr val="FF0000"/>
              </a:solidFill>
              <a:latin typeface="+mn-ea"/>
            </a:endParaRPr>
          </a:p>
          <a:p>
            <a:pPr marL="677228" indent="-677228" algn="just" fontAlgn="base">
              <a:lnSpc>
                <a:spcPct val="120000"/>
              </a:lnSpc>
            </a:pP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   -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년 미만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보유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40%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→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70%</a:t>
            </a:r>
            <a:r>
              <a:rPr lang="en-US" altLang="ko-KR" sz="600" kern="0" spc="-75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1~2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년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보유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기본세율 →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60%</a:t>
            </a:r>
            <a:endParaRPr lang="ko-KR" altLang="en-US" sz="600" kern="0" spc="-75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7B02D6-8F7F-4BA7-84DF-CD969D9C1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57043"/>
              </p:ext>
            </p:extLst>
          </p:nvPr>
        </p:nvGraphicFramePr>
        <p:xfrm>
          <a:off x="3727073" y="2087830"/>
          <a:ext cx="3486294" cy="811201"/>
        </p:xfrm>
        <a:graphic>
          <a:graphicData uri="http://schemas.openxmlformats.org/drawingml/2006/table">
            <a:tbl>
              <a:tblPr/>
              <a:tblGrid>
                <a:gridCol w="239178">
                  <a:extLst>
                    <a:ext uri="{9D8B030D-6E8A-4147-A177-3AD203B41FA5}">
                      <a16:colId xmlns:a16="http://schemas.microsoft.com/office/drawing/2014/main" val="3845561713"/>
                    </a:ext>
                  </a:extLst>
                </a:gridCol>
                <a:gridCol w="432421">
                  <a:extLst>
                    <a:ext uri="{9D8B030D-6E8A-4147-A177-3AD203B41FA5}">
                      <a16:colId xmlns:a16="http://schemas.microsoft.com/office/drawing/2014/main" val="1016228273"/>
                    </a:ext>
                  </a:extLst>
                </a:gridCol>
                <a:gridCol w="441925">
                  <a:extLst>
                    <a:ext uri="{9D8B030D-6E8A-4147-A177-3AD203B41FA5}">
                      <a16:colId xmlns:a16="http://schemas.microsoft.com/office/drawing/2014/main" val="3364134987"/>
                    </a:ext>
                  </a:extLst>
                </a:gridCol>
                <a:gridCol w="441925">
                  <a:extLst>
                    <a:ext uri="{9D8B030D-6E8A-4147-A177-3AD203B41FA5}">
                      <a16:colId xmlns:a16="http://schemas.microsoft.com/office/drawing/2014/main" val="1804080959"/>
                    </a:ext>
                  </a:extLst>
                </a:gridCol>
                <a:gridCol w="983638">
                  <a:extLst>
                    <a:ext uri="{9D8B030D-6E8A-4147-A177-3AD203B41FA5}">
                      <a16:colId xmlns:a16="http://schemas.microsoft.com/office/drawing/2014/main" val="460686593"/>
                    </a:ext>
                  </a:extLst>
                </a:gridCol>
                <a:gridCol w="606656">
                  <a:extLst>
                    <a:ext uri="{9D8B030D-6E8A-4147-A177-3AD203B41FA5}">
                      <a16:colId xmlns:a16="http://schemas.microsoft.com/office/drawing/2014/main" val="4274353071"/>
                    </a:ext>
                  </a:extLst>
                </a:gridCol>
                <a:gridCol w="340552">
                  <a:extLst>
                    <a:ext uri="{9D8B030D-6E8A-4147-A177-3AD203B41FA5}">
                      <a16:colId xmlns:a16="http://schemas.microsoft.com/office/drawing/2014/main" val="762230650"/>
                    </a:ext>
                  </a:extLst>
                </a:gridCol>
              </a:tblGrid>
              <a:tr h="133731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 행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정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78036"/>
                  </a:ext>
                </a:extLst>
              </a:tr>
              <a:tr h="26746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주택 외</a:t>
                      </a:r>
                      <a:endParaRPr lang="en-US" altLang="ko-KR" sz="700" b="0" kern="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부동산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주택</a:t>
                      </a: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입주권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분양권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주택</a:t>
                      </a: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7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입주권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분양권</a:t>
                      </a:r>
                    </a:p>
                  </a:txBody>
                  <a:tcPr marL="0" marR="0" marT="0" marB="0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322602"/>
                  </a:ext>
                </a:extLst>
              </a:tr>
              <a:tr h="13373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보유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 미만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조정대상지역</a:t>
                      </a: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기타지역</a:t>
                      </a: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기본세율 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70%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70%</a:t>
                      </a:r>
                    </a:p>
                  </a:txBody>
                  <a:tcPr marL="0" marR="0" marT="0" marB="0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104494"/>
                  </a:ext>
                </a:extLst>
              </a:tr>
              <a:tr h="13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 미만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기본세율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60%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60%</a:t>
                      </a:r>
                    </a:p>
                  </a:txBody>
                  <a:tcPr marL="0" marR="0" marT="0" marB="0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7000382"/>
                  </a:ext>
                </a:extLst>
              </a:tr>
              <a:tr h="142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 이상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기본세율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기본세율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기본세율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0392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1400FA2-85A0-4447-812A-A51D3BC72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77492"/>
              </p:ext>
            </p:extLst>
          </p:nvPr>
        </p:nvGraphicFramePr>
        <p:xfrm>
          <a:off x="3690115" y="2849008"/>
          <a:ext cx="3249688" cy="191453"/>
        </p:xfrm>
        <a:graphic>
          <a:graphicData uri="http://schemas.openxmlformats.org/drawingml/2006/table">
            <a:tbl>
              <a:tblPr/>
              <a:tblGrid>
                <a:gridCol w="3249688">
                  <a:extLst>
                    <a:ext uri="{9D8B030D-6E8A-4147-A177-3AD203B41FA5}">
                      <a16:colId xmlns:a16="http://schemas.microsoft.com/office/drawing/2014/main" val="10451212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[2]</a:t>
                      </a:r>
                      <a:r>
                        <a:rPr lang="ko-KR" altLang="en-US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다주택자에 대한 중과세율 인상</a:t>
                      </a:r>
                    </a:p>
                  </a:txBody>
                  <a:tcPr marL="13430" marR="13430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85539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C7CC5C-911D-4031-A0D1-C136A833ABFB}"/>
              </a:ext>
            </a:extLst>
          </p:cNvPr>
          <p:cNvSpPr/>
          <p:nvPr/>
        </p:nvSpPr>
        <p:spPr>
          <a:xfrm>
            <a:off x="3683812" y="3028160"/>
            <a:ext cx="325599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178" indent="-277178" algn="just" fontAlgn="base">
              <a:lnSpc>
                <a:spcPct val="120000"/>
              </a:lnSpc>
            </a:pPr>
            <a:r>
              <a:rPr lang="ko-KR" altLang="en-US" sz="600" kern="0" spc="-60" dirty="0">
                <a:solidFill>
                  <a:srgbClr val="000000"/>
                </a:solidFill>
                <a:latin typeface="+mn-ea"/>
              </a:rPr>
              <a:t>ㅇ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조정대상지역 다주택자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에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대한</a:t>
            </a:r>
            <a:r>
              <a:rPr lang="ko-KR" altLang="en-US" sz="600" b="1" kern="0" spc="-75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양도소득세 중과세율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10%p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인상</a:t>
            </a:r>
            <a:endParaRPr lang="ko-KR" altLang="en-US" sz="600" kern="0" spc="-75" dirty="0">
              <a:solidFill>
                <a:srgbClr val="FF0000"/>
              </a:solidFill>
              <a:latin typeface="+mn-ea"/>
            </a:endParaRPr>
          </a:p>
          <a:p>
            <a:pPr marL="266700" indent="-266700" algn="just" fontAlgn="base">
              <a:lnSpc>
                <a:spcPct val="120000"/>
              </a:lnSpc>
            </a:pP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- (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현행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600" b="1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기본세율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10%p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(2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 또는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20%p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(3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 이상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 </a:t>
            </a:r>
            <a:endParaRPr lang="ko-KR" altLang="en-US" sz="600" kern="0" spc="-75" dirty="0">
              <a:solidFill>
                <a:srgbClr val="000000"/>
              </a:solidFill>
              <a:latin typeface="+mn-ea"/>
            </a:endParaRPr>
          </a:p>
          <a:p>
            <a:pPr marL="266700" indent="-266700" algn="just" fontAlgn="base">
              <a:lnSpc>
                <a:spcPct val="120000"/>
              </a:lnSpc>
            </a:pP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 (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개정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 기본세율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20%p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(2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 또는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30%p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(3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 이상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600" kern="0" spc="-75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3BBEAA4-DDB8-4CD8-A9A7-299C0A78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4591"/>
              </p:ext>
            </p:extLst>
          </p:nvPr>
        </p:nvGraphicFramePr>
        <p:xfrm>
          <a:off x="3690116" y="3428494"/>
          <a:ext cx="3249689" cy="191453"/>
        </p:xfrm>
        <a:graphic>
          <a:graphicData uri="http://schemas.openxmlformats.org/drawingml/2006/table">
            <a:tbl>
              <a:tblPr/>
              <a:tblGrid>
                <a:gridCol w="3249689">
                  <a:extLst>
                    <a:ext uri="{9D8B030D-6E8A-4147-A177-3AD203B41FA5}">
                      <a16:colId xmlns:a16="http://schemas.microsoft.com/office/drawing/2014/main" val="941918242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[3]</a:t>
                      </a:r>
                      <a:r>
                        <a:rPr lang="ko-KR" altLang="en-US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세대 </a:t>
                      </a:r>
                      <a:r>
                        <a:rPr lang="en-US" altLang="ko-KR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kern="0" spc="-10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주택자</a:t>
                      </a:r>
                      <a:r>
                        <a:rPr lang="ko-KR" altLang="en-US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장기보유특별공제에 거주기간 요건 추가</a:t>
                      </a:r>
                    </a:p>
                  </a:txBody>
                  <a:tcPr marL="13430" marR="13430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12459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3E7E6-8A04-4018-8FA4-EEA578AF9419}"/>
              </a:ext>
            </a:extLst>
          </p:cNvPr>
          <p:cNvSpPr/>
          <p:nvPr/>
        </p:nvSpPr>
        <p:spPr>
          <a:xfrm>
            <a:off x="3683812" y="3592913"/>
            <a:ext cx="325598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178" indent="-277178" algn="just" fontAlgn="base">
              <a:lnSpc>
                <a:spcPct val="120000"/>
              </a:lnSpc>
            </a:pP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ㅇ 1세대 1주택자(</a:t>
            </a:r>
            <a:r>
              <a:rPr lang="en-US" altLang="ko-KR" sz="600" kern="0" spc="-75" dirty="0" err="1">
                <a:solidFill>
                  <a:srgbClr val="000000"/>
                </a:solidFill>
                <a:latin typeface="+mn-ea"/>
              </a:rPr>
              <a:t>실거래가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9억 원 </a:t>
            </a:r>
            <a:r>
              <a:rPr lang="en-US" altLang="ko-KR" sz="600" kern="0" spc="-75" dirty="0" err="1">
                <a:solidFill>
                  <a:srgbClr val="000000"/>
                </a:solidFill>
                <a:latin typeface="+mn-ea"/>
              </a:rPr>
              <a:t>초과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)에 </a:t>
            </a:r>
            <a:r>
              <a:rPr lang="en-US" altLang="ko-KR" sz="600" kern="0" spc="-75" dirty="0" err="1">
                <a:solidFill>
                  <a:srgbClr val="000000"/>
                </a:solidFill>
                <a:latin typeface="+mn-ea"/>
              </a:rPr>
              <a:t>대한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00" b="1" kern="0" spc="-75" dirty="0" err="1">
                <a:solidFill>
                  <a:srgbClr val="FF0000"/>
                </a:solidFill>
                <a:latin typeface="+mn-ea"/>
              </a:rPr>
              <a:t>장기보유특별공제율</a:t>
            </a:r>
            <a:r>
              <a:rPr lang="en-US" altLang="ko-KR" sz="600" kern="0" spc="-75" dirty="0" err="1">
                <a:solidFill>
                  <a:srgbClr val="000000"/>
                </a:solidFill>
                <a:latin typeface="+mn-ea"/>
              </a:rPr>
              <a:t>은</a:t>
            </a:r>
            <a:r>
              <a:rPr lang="en-US" altLang="ko-KR" sz="600" b="1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00" b="1" kern="0" spc="-75" dirty="0" err="1">
                <a:solidFill>
                  <a:srgbClr val="FF0000"/>
                </a:solidFill>
                <a:latin typeface="+mn-ea"/>
              </a:rPr>
              <a:t>최대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 80%</a:t>
            </a:r>
            <a:r>
              <a:rPr lang="en-US" altLang="ko-KR" sz="600" kern="0" spc="-75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10년)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를 </a:t>
            </a:r>
            <a:r>
              <a:rPr lang="en-US" altLang="ko-KR" sz="600" kern="0" spc="-75" dirty="0" err="1">
                <a:solidFill>
                  <a:srgbClr val="000000"/>
                </a:solidFill>
                <a:latin typeface="+mn-ea"/>
              </a:rPr>
              <a:t>유지하되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277178" indent="-277178" algn="just" fontAlgn="base">
              <a:lnSpc>
                <a:spcPct val="120000"/>
              </a:lnSpc>
            </a:pP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600" b="1" kern="0" spc="-75" dirty="0" err="1">
                <a:solidFill>
                  <a:srgbClr val="FF0000"/>
                </a:solidFill>
                <a:latin typeface="+mn-ea"/>
              </a:rPr>
              <a:t>적용요건</a:t>
            </a:r>
            <a:r>
              <a:rPr lang="en-US" altLang="ko-KR" sz="600" kern="0" spc="-75" dirty="0" err="1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00" b="1" kern="0" spc="-75" dirty="0" err="1">
                <a:solidFill>
                  <a:srgbClr val="FF0000"/>
                </a:solidFill>
                <a:latin typeface="+mn-ea"/>
              </a:rPr>
              <a:t>거주기간</a:t>
            </a:r>
            <a:r>
              <a:rPr lang="en-US" altLang="ko-KR" sz="600" kern="0" spc="-75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600" b="1" kern="0" spc="-75" dirty="0" err="1">
                <a:solidFill>
                  <a:srgbClr val="FF0000"/>
                </a:solidFill>
                <a:latin typeface="+mn-ea"/>
              </a:rPr>
              <a:t>추가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600" kern="0" spc="-75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E10DDE-F3E1-4144-858A-5C592F51D47F}"/>
              </a:ext>
            </a:extLst>
          </p:cNvPr>
          <p:cNvSpPr/>
          <p:nvPr/>
        </p:nvSpPr>
        <p:spPr>
          <a:xfrm>
            <a:off x="3683812" y="3848936"/>
            <a:ext cx="3255985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 indent="-276225" algn="just" fontAlgn="base">
              <a:lnSpc>
                <a:spcPct val="120000"/>
              </a:lnSpc>
            </a:pP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600" b="1" kern="0" spc="-75" dirty="0">
                <a:solidFill>
                  <a:srgbClr val="000000"/>
                </a:solidFill>
                <a:latin typeface="+mn-ea"/>
              </a:rPr>
              <a:t>보유기간 연 </a:t>
            </a:r>
            <a:r>
              <a:rPr lang="en-US" altLang="ko-KR" sz="600" b="1" kern="0" spc="-75" dirty="0">
                <a:solidFill>
                  <a:srgbClr val="000000"/>
                </a:solidFill>
                <a:latin typeface="+mn-ea"/>
              </a:rPr>
              <a:t>8%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의 공제율을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「보유기간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4%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+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거주기간 </a:t>
            </a:r>
            <a:r>
              <a:rPr lang="en-US" altLang="ko-KR" sz="600" b="1" kern="0" spc="-75" dirty="0">
                <a:solidFill>
                  <a:srgbClr val="FF0000"/>
                </a:solidFill>
                <a:latin typeface="+mn-ea"/>
              </a:rPr>
              <a:t>4%</a:t>
            </a:r>
            <a:r>
              <a:rPr lang="ko-KR" altLang="en-US" sz="600" b="1" kern="0" spc="-75" dirty="0">
                <a:solidFill>
                  <a:srgbClr val="000000"/>
                </a:solidFill>
                <a:latin typeface="+mn-ea"/>
              </a:rPr>
              <a:t>」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로</a:t>
            </a:r>
            <a:r>
              <a:rPr lang="ko-KR" altLang="en-US" sz="600" b="1" kern="0" spc="-75" dirty="0">
                <a:solidFill>
                  <a:srgbClr val="000000"/>
                </a:solidFill>
                <a:latin typeface="+mn-ea"/>
              </a:rPr>
              <a:t> 조정</a:t>
            </a:r>
            <a:endParaRPr lang="ko-KR" altLang="en-US" sz="600" kern="0" spc="-75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E78AA05-EBBA-4754-B80B-B6206483C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90884"/>
              </p:ext>
            </p:extLst>
          </p:nvPr>
        </p:nvGraphicFramePr>
        <p:xfrm>
          <a:off x="3721007" y="4024295"/>
          <a:ext cx="3492363" cy="631481"/>
        </p:xfrm>
        <a:graphic>
          <a:graphicData uri="http://schemas.openxmlformats.org/drawingml/2006/table">
            <a:tbl>
              <a:tblPr/>
              <a:tblGrid>
                <a:gridCol w="524333">
                  <a:extLst>
                    <a:ext uri="{9D8B030D-6E8A-4147-A177-3AD203B41FA5}">
                      <a16:colId xmlns:a16="http://schemas.microsoft.com/office/drawing/2014/main" val="238158607"/>
                    </a:ext>
                  </a:extLst>
                </a:gridCol>
                <a:gridCol w="319822">
                  <a:extLst>
                    <a:ext uri="{9D8B030D-6E8A-4147-A177-3AD203B41FA5}">
                      <a16:colId xmlns:a16="http://schemas.microsoft.com/office/drawing/2014/main" val="1674932964"/>
                    </a:ext>
                  </a:extLst>
                </a:gridCol>
                <a:gridCol w="302417">
                  <a:extLst>
                    <a:ext uri="{9D8B030D-6E8A-4147-A177-3AD203B41FA5}">
                      <a16:colId xmlns:a16="http://schemas.microsoft.com/office/drawing/2014/main" val="1873304631"/>
                    </a:ext>
                  </a:extLst>
                </a:gridCol>
                <a:gridCol w="302417">
                  <a:extLst>
                    <a:ext uri="{9D8B030D-6E8A-4147-A177-3AD203B41FA5}">
                      <a16:colId xmlns:a16="http://schemas.microsoft.com/office/drawing/2014/main" val="2279772846"/>
                    </a:ext>
                  </a:extLst>
                </a:gridCol>
                <a:gridCol w="302417">
                  <a:extLst>
                    <a:ext uri="{9D8B030D-6E8A-4147-A177-3AD203B41FA5}">
                      <a16:colId xmlns:a16="http://schemas.microsoft.com/office/drawing/2014/main" val="3693197550"/>
                    </a:ext>
                  </a:extLst>
                </a:gridCol>
                <a:gridCol w="302417">
                  <a:extLst>
                    <a:ext uri="{9D8B030D-6E8A-4147-A177-3AD203B41FA5}">
                      <a16:colId xmlns:a16="http://schemas.microsoft.com/office/drawing/2014/main" val="2496715226"/>
                    </a:ext>
                  </a:extLst>
                </a:gridCol>
                <a:gridCol w="302417">
                  <a:extLst>
                    <a:ext uri="{9D8B030D-6E8A-4147-A177-3AD203B41FA5}">
                      <a16:colId xmlns:a16="http://schemas.microsoft.com/office/drawing/2014/main" val="228089981"/>
                    </a:ext>
                  </a:extLst>
                </a:gridCol>
                <a:gridCol w="302417">
                  <a:extLst>
                    <a:ext uri="{9D8B030D-6E8A-4147-A177-3AD203B41FA5}">
                      <a16:colId xmlns:a16="http://schemas.microsoft.com/office/drawing/2014/main" val="2695576824"/>
                    </a:ext>
                  </a:extLst>
                </a:gridCol>
                <a:gridCol w="382915">
                  <a:extLst>
                    <a:ext uri="{9D8B030D-6E8A-4147-A177-3AD203B41FA5}">
                      <a16:colId xmlns:a16="http://schemas.microsoft.com/office/drawing/2014/main" val="98901542"/>
                    </a:ext>
                  </a:extLst>
                </a:gridCol>
                <a:gridCol w="450795">
                  <a:extLst>
                    <a:ext uri="{9D8B030D-6E8A-4147-A177-3AD203B41FA5}">
                      <a16:colId xmlns:a16="http://schemas.microsoft.com/office/drawing/2014/main" val="3074245327"/>
                    </a:ext>
                  </a:extLst>
                </a:gridCol>
              </a:tblGrid>
              <a:tr h="12950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3∼4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4∼5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5∼6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6∼7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7∼8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8∼9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9∼10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이상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773997"/>
                  </a:ext>
                </a:extLst>
              </a:tr>
              <a:tr h="129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현행</a:t>
                      </a: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</a:t>
                      </a:r>
                      <a:endParaRPr lang="ko-KR" alt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8602385"/>
                  </a:ext>
                </a:extLst>
              </a:tr>
              <a:tr h="1241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</a:t>
                      </a:r>
                      <a:r>
                        <a:rPr lang="en-US" altLang="ko-KR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5644"/>
                  </a:ext>
                </a:extLst>
              </a:tr>
              <a:tr h="124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7370357"/>
                  </a:ext>
                </a:extLst>
              </a:tr>
              <a:tr h="124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700" b="0" kern="0" spc="-100" baseline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en-US" sz="700" b="0" kern="0" spc="-100" baseline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90993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01AAA65-D07B-413D-A8B4-C18A0F23A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14956"/>
              </p:ext>
            </p:extLst>
          </p:nvPr>
        </p:nvGraphicFramePr>
        <p:xfrm>
          <a:off x="3690114" y="4681342"/>
          <a:ext cx="3249674" cy="191453"/>
        </p:xfrm>
        <a:graphic>
          <a:graphicData uri="http://schemas.openxmlformats.org/drawingml/2006/table">
            <a:tbl>
              <a:tblPr/>
              <a:tblGrid>
                <a:gridCol w="3249674">
                  <a:extLst>
                    <a:ext uri="{9D8B030D-6E8A-4147-A177-3AD203B41FA5}">
                      <a16:colId xmlns:a16="http://schemas.microsoft.com/office/drawing/2014/main" val="2430623278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[4]</a:t>
                      </a:r>
                      <a:r>
                        <a:rPr lang="ko-KR" altLang="en-US" sz="700" kern="0" spc="-1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양도소득세제상 주택 수에 분양권도 </a:t>
                      </a:r>
                      <a:r>
                        <a:rPr lang="ko-KR" altLang="en-US" sz="700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포함 </a:t>
                      </a:r>
                      <a:r>
                        <a:rPr lang="en-US" altLang="ko-KR" sz="700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600" b="1" kern="0" spc="-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분양권 </a:t>
                      </a:r>
                      <a:r>
                        <a:rPr lang="en-US" altLang="ko-KR" sz="600" b="1" kern="0" spc="-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21.01.01 </a:t>
                      </a:r>
                      <a:r>
                        <a:rPr lang="ko-KR" altLang="en-US" sz="600" b="1" kern="0" spc="-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이후 </a:t>
                      </a:r>
                      <a:r>
                        <a:rPr lang="ko-KR" altLang="en-US" sz="600" b="1" kern="0" spc="-100" baseline="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취득분</a:t>
                      </a:r>
                      <a:r>
                        <a:rPr lang="ko-KR" altLang="en-US" sz="600" b="1" kern="0" spc="-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부터 </a:t>
                      </a:r>
                      <a:r>
                        <a:rPr lang="ko-KR" altLang="en-US" sz="600" b="1" kern="0" spc="-100" baseline="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주택수</a:t>
                      </a:r>
                      <a:r>
                        <a:rPr lang="ko-KR" altLang="en-US" sz="600" b="1" kern="0" spc="-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포함</a:t>
                      </a:r>
                      <a:endParaRPr lang="ko-KR" altLang="en-US" sz="600" b="1" kern="0" spc="-10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30" marR="13430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847873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D77BE-5939-4EB7-9EB4-E55DA86F4ADD}"/>
              </a:ext>
            </a:extLst>
          </p:cNvPr>
          <p:cNvSpPr/>
          <p:nvPr/>
        </p:nvSpPr>
        <p:spPr>
          <a:xfrm>
            <a:off x="3690114" y="4869059"/>
            <a:ext cx="328393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608" indent="-288608" algn="just" fontAlgn="base">
              <a:lnSpc>
                <a:spcPct val="120000"/>
              </a:lnSpc>
            </a:pPr>
            <a:r>
              <a:rPr lang="ko-KR" altLang="en-US" sz="600" kern="0" spc="-8" dirty="0">
                <a:solidFill>
                  <a:srgbClr val="000000"/>
                </a:solidFill>
                <a:latin typeface="+mn-ea"/>
              </a:rPr>
              <a:t>ㅇ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세대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spc="-75" dirty="0" err="1">
                <a:solidFill>
                  <a:srgbClr val="000000"/>
                </a:solidFill>
                <a:latin typeface="+mn-ea"/>
              </a:rPr>
              <a:t>주택자</a:t>
            </a:r>
            <a:r>
              <a:rPr lang="ko-KR" altLang="en-US" sz="600" kern="0" spc="-75" baseline="30000" dirty="0">
                <a:solidFill>
                  <a:srgbClr val="000000"/>
                </a:solidFill>
                <a:latin typeface="+mn-ea"/>
              </a:rPr>
              <a:t>*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조정대상지역 내 다주택자 등 </a:t>
            </a:r>
            <a:r>
              <a:rPr lang="ko-KR" altLang="en-US" sz="600" b="1" kern="0" spc="-75" dirty="0">
                <a:solidFill>
                  <a:srgbClr val="000000"/>
                </a:solidFill>
                <a:latin typeface="+mn-ea"/>
              </a:rPr>
              <a:t>양도소득세제상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주택 수를 계산</a:t>
            </a:r>
            <a:r>
              <a:rPr lang="ko-KR" altLang="en-US" sz="600" kern="0" spc="-75" dirty="0">
                <a:solidFill>
                  <a:srgbClr val="FF0000"/>
                </a:solidFill>
                <a:latin typeface="+mn-ea"/>
              </a:rPr>
              <a:t>할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때 조합원 입주권과 </a:t>
            </a:r>
            <a:endParaRPr lang="en-US" altLang="ko-KR" sz="600" kern="0" spc="-75" dirty="0">
              <a:solidFill>
                <a:srgbClr val="000000"/>
              </a:solidFill>
              <a:latin typeface="+mn-ea"/>
            </a:endParaRPr>
          </a:p>
          <a:p>
            <a:pPr marL="288608" indent="-288608" algn="just" fontAlgn="base">
              <a:lnSpc>
                <a:spcPct val="120000"/>
              </a:lnSpc>
            </a:pP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      동일하게</a:t>
            </a:r>
            <a:r>
              <a:rPr lang="ko-KR" altLang="en-US" sz="600" b="1" kern="0" spc="-75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600" b="1" kern="0" spc="-75" dirty="0">
                <a:solidFill>
                  <a:srgbClr val="FF0000"/>
                </a:solidFill>
                <a:latin typeface="+mn-ea"/>
              </a:rPr>
              <a:t>주택분양권도 포함</a:t>
            </a:r>
            <a:r>
              <a:rPr lang="ko-KR" altLang="en-US" sz="600" kern="0" spc="-75" baseline="30000" dirty="0">
                <a:solidFill>
                  <a:srgbClr val="FF0000"/>
                </a:solidFill>
                <a:latin typeface="+mn-ea"/>
              </a:rPr>
              <a:t>**</a:t>
            </a:r>
            <a:endParaRPr lang="ko-KR" altLang="en-US" sz="600" kern="0" spc="-75" dirty="0">
              <a:solidFill>
                <a:srgbClr val="FF0000"/>
              </a:solidFill>
              <a:latin typeface="+mn-ea"/>
            </a:endParaRPr>
          </a:p>
          <a:p>
            <a:pPr marL="293370" indent="-293370" algn="just" fontAlgn="base">
              <a:lnSpc>
                <a:spcPct val="120000"/>
              </a:lnSpc>
            </a:pP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* 분양권 취득으로 일시적인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세대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+1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분양권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에 해당하는 경우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</a:t>
            </a:r>
            <a:endParaRPr lang="ko-KR" altLang="en-US" sz="600" kern="0" spc="-75" dirty="0">
              <a:solidFill>
                <a:srgbClr val="000000"/>
              </a:solidFill>
              <a:latin typeface="+mn-ea"/>
            </a:endParaRPr>
          </a:p>
          <a:p>
            <a:pPr marL="293370" indent="-293370" algn="just" fontAlgn="base">
              <a:lnSpc>
                <a:spcPct val="120000"/>
              </a:lnSpc>
            </a:pP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  1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주택 비과세 특례 마련 예정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소득세법 시행령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600" kern="0" spc="-75" dirty="0">
              <a:solidFill>
                <a:srgbClr val="000000"/>
              </a:solidFill>
              <a:latin typeface="+mn-ea"/>
            </a:endParaRPr>
          </a:p>
          <a:p>
            <a:pPr marL="293370" indent="-293370" algn="just" fontAlgn="base">
              <a:lnSpc>
                <a:spcPct val="120000"/>
              </a:lnSpc>
            </a:pP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** 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현행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대출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청약 시에는 분양권도 주택 수에 포함하고 있으나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세제상 다주택자 여부 판단 시에는 주택 </a:t>
            </a:r>
            <a:endParaRPr lang="en-US" altLang="ko-KR" sz="600" kern="0" spc="-75" dirty="0">
              <a:solidFill>
                <a:srgbClr val="000000"/>
              </a:solidFill>
              <a:latin typeface="+mn-ea"/>
            </a:endParaRPr>
          </a:p>
          <a:p>
            <a:pPr marL="293370" indent="-293370" algn="just" fontAlgn="base">
              <a:lnSpc>
                <a:spcPct val="120000"/>
              </a:lnSpc>
            </a:pP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수에 미포함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조합원 입주권은 대출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청약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600" kern="0" spc="-75" dirty="0">
                <a:solidFill>
                  <a:srgbClr val="000000"/>
                </a:solidFill>
                <a:latin typeface="+mn-ea"/>
              </a:rPr>
              <a:t>세제상 모두 주택 수에 포함</a:t>
            </a:r>
            <a:r>
              <a:rPr lang="en-US" altLang="ko-KR" sz="600" kern="0" spc="-75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600" kern="0" spc="-75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124F27-7344-42E5-941D-744989BB6D6F}"/>
              </a:ext>
            </a:extLst>
          </p:cNvPr>
          <p:cNvSpPr/>
          <p:nvPr/>
        </p:nvSpPr>
        <p:spPr>
          <a:xfrm>
            <a:off x="3683812" y="5552199"/>
            <a:ext cx="324967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370" indent="-293370" algn="just" fontAlgn="base">
              <a:lnSpc>
                <a:spcPct val="120000"/>
              </a:lnSpc>
            </a:pPr>
            <a:r>
              <a:rPr lang="en-US" altLang="ko-KR" sz="675" b="1" kern="0" spc="-75" dirty="0">
                <a:solidFill>
                  <a:srgbClr val="FF0000"/>
                </a:solidFill>
                <a:latin typeface="+mn-ea"/>
              </a:rPr>
              <a:t>※ (</a:t>
            </a:r>
            <a:r>
              <a:rPr lang="ko-KR" altLang="en-US" sz="675" b="1" kern="0" spc="-75" dirty="0">
                <a:solidFill>
                  <a:srgbClr val="FF0000"/>
                </a:solidFill>
                <a:latin typeface="+mn-ea"/>
              </a:rPr>
              <a:t>적용시기</a:t>
            </a:r>
            <a:r>
              <a:rPr lang="en-US" altLang="ko-KR" sz="675" b="1" kern="0" spc="-75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675" b="1" kern="0" spc="-75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675" b="1" kern="0" spc="-75" dirty="0">
                <a:solidFill>
                  <a:srgbClr val="FF0000"/>
                </a:solidFill>
                <a:latin typeface="+mn-ea"/>
              </a:rPr>
              <a:t>[1]‧[2]</a:t>
            </a:r>
            <a:r>
              <a:rPr lang="ko-KR" altLang="en-US" sz="675" b="1" kern="0" spc="-75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675" b="1" kern="0" spc="-75" dirty="0">
                <a:solidFill>
                  <a:srgbClr val="FF0000"/>
                </a:solidFill>
                <a:latin typeface="+mn-ea"/>
              </a:rPr>
              <a:t>: ‘21.6.1. </a:t>
            </a:r>
            <a:r>
              <a:rPr lang="ko-KR" altLang="en-US" sz="675" b="1" kern="0" spc="-75" dirty="0">
                <a:solidFill>
                  <a:srgbClr val="FF0000"/>
                </a:solidFill>
                <a:latin typeface="+mn-ea"/>
              </a:rPr>
              <a:t>이후 양도분부터 적용</a:t>
            </a:r>
          </a:p>
          <a:p>
            <a:pPr marL="28575" marR="28575" algn="just" fontAlgn="base">
              <a:lnSpc>
                <a:spcPct val="120000"/>
              </a:lnSpc>
            </a:pPr>
            <a:r>
              <a:rPr lang="ko-KR" altLang="en-US" sz="675" b="1" kern="0" spc="-75" dirty="0">
                <a:solidFill>
                  <a:srgbClr val="FF0000"/>
                </a:solidFill>
                <a:latin typeface="+mn-ea"/>
              </a:rPr>
              <a:t>              </a:t>
            </a:r>
            <a:r>
              <a:rPr lang="ko-KR" altLang="en-US" sz="675" b="1" kern="0" spc="-75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en-US" altLang="ko-KR" sz="675" b="1" kern="0" spc="-75" dirty="0">
                <a:solidFill>
                  <a:srgbClr val="FF0000"/>
                </a:solidFill>
                <a:latin typeface="+mn-ea"/>
              </a:rPr>
              <a:t>[3]‧[4]</a:t>
            </a:r>
            <a:r>
              <a:rPr lang="ko-KR" altLang="en-US" sz="675" b="1" kern="0" spc="-75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675" b="1" kern="0" spc="-75" dirty="0">
                <a:solidFill>
                  <a:srgbClr val="FF0000"/>
                </a:solidFill>
                <a:latin typeface="+mn-ea"/>
              </a:rPr>
              <a:t>: ‘21.1.1. </a:t>
            </a:r>
            <a:r>
              <a:rPr lang="ko-KR" altLang="en-US" sz="675" b="1" kern="0" spc="-75" dirty="0">
                <a:solidFill>
                  <a:srgbClr val="FF0000"/>
                </a:solidFill>
                <a:latin typeface="+mn-ea"/>
              </a:rPr>
              <a:t>이후 양도분부터 적용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6614" y="4564359"/>
            <a:ext cx="2817341" cy="17299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직사각형 26"/>
          <p:cNvSpPr/>
          <p:nvPr/>
        </p:nvSpPr>
        <p:spPr>
          <a:xfrm>
            <a:off x="108456" y="2394490"/>
            <a:ext cx="3256008" cy="30891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직사각형 27"/>
          <p:cNvSpPr/>
          <p:nvPr/>
        </p:nvSpPr>
        <p:spPr>
          <a:xfrm>
            <a:off x="6255944" y="2097946"/>
            <a:ext cx="957423" cy="80934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직사각형 28"/>
          <p:cNvSpPr/>
          <p:nvPr/>
        </p:nvSpPr>
        <p:spPr>
          <a:xfrm>
            <a:off x="3715312" y="4291252"/>
            <a:ext cx="3498056" cy="3645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303454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435282" cy="276999"/>
            <a:chOff x="304800" y="720435"/>
            <a:chExt cx="3247042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720435"/>
              <a:ext cx="3247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종합부동산세 </a:t>
              </a:r>
              <a:r>
                <a:rPr lang="en-US" altLang="ko-KR" sz="1200" b="1" dirty="0"/>
                <a:t>&amp; </a:t>
              </a:r>
              <a:r>
                <a:rPr lang="ko-KR" altLang="en-US" sz="1200" b="1" dirty="0"/>
                <a:t>상속세 및 증여세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4AEB8-510F-4884-AC55-F28F02AF756A}"/>
              </a:ext>
            </a:extLst>
          </p:cNvPr>
          <p:cNvSpPr txBox="1"/>
          <p:nvPr/>
        </p:nvSpPr>
        <p:spPr>
          <a:xfrm>
            <a:off x="21351" y="1541376"/>
            <a:ext cx="189885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675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종합부동산세</a:t>
            </a:r>
            <a:r>
              <a:rPr lang="en-US" altLang="ko-KR" sz="675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3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적용시기 </a:t>
            </a:r>
            <a:r>
              <a:rPr lang="en-US" altLang="ko-KR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[‘21</a:t>
            </a:r>
            <a:r>
              <a:rPr lang="ko-KR" altLang="en-US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종합부동산세 </a:t>
            </a:r>
            <a:r>
              <a:rPr lang="ko-KR" altLang="en-US" sz="600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과세분</a:t>
            </a:r>
            <a:r>
              <a:rPr lang="en-US" altLang="ko-KR" sz="6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(‘21.06.01)</a:t>
            </a:r>
            <a:endParaRPr lang="ko-KR" altLang="en-US" sz="675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068808-CA60-4000-B89A-D426F8F5F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71254"/>
              </p:ext>
            </p:extLst>
          </p:nvPr>
        </p:nvGraphicFramePr>
        <p:xfrm>
          <a:off x="47327" y="1722273"/>
          <a:ext cx="3109481" cy="191453"/>
        </p:xfrm>
        <a:graphic>
          <a:graphicData uri="http://schemas.openxmlformats.org/drawingml/2006/table">
            <a:tbl>
              <a:tblPr/>
              <a:tblGrid>
                <a:gridCol w="3109481">
                  <a:extLst>
                    <a:ext uri="{9D8B030D-6E8A-4147-A177-3AD203B41FA5}">
                      <a16:colId xmlns:a16="http://schemas.microsoft.com/office/drawing/2014/main" val="2571707121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lang="ko-KR" altLang="en-US" sz="7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보유 주택에 대한 종합부동산세율 인상</a:t>
                      </a:r>
                      <a:endParaRPr lang="ko-KR" altLang="en-US" sz="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30" marR="13430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32664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6217CA0-BB24-4307-9810-F25CCFAE727A}"/>
              </a:ext>
            </a:extLst>
          </p:cNvPr>
          <p:cNvSpPr/>
          <p:nvPr/>
        </p:nvSpPr>
        <p:spPr>
          <a:xfrm>
            <a:off x="28791" y="1875285"/>
            <a:ext cx="2236829" cy="474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8130" indent="-278130" algn="just" fontAlgn="base">
              <a:lnSpc>
                <a:spcPct val="138000"/>
              </a:lnSpc>
            </a:pPr>
            <a:r>
              <a:rPr lang="ko-KR" altLang="en-US" sz="600" kern="0" spc="-15" dirty="0" err="1">
                <a:solidFill>
                  <a:srgbClr val="000000"/>
                </a:solidFill>
                <a:latin typeface="+mn-ea"/>
              </a:rPr>
              <a:t>ㅇ</a:t>
            </a:r>
            <a:r>
              <a:rPr lang="ko-KR" altLang="en-US" sz="600" b="1" kern="0" spc="-15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00" kern="0" spc="-53" dirty="0">
                <a:latin typeface="+mn-ea"/>
              </a:rPr>
              <a:t>주택보유에 대한 과세형평 제고를 위해 종합부동산세 세율 인상</a:t>
            </a:r>
            <a:endParaRPr lang="ko-KR" altLang="en-US" sz="600" kern="0" dirty="0">
              <a:latin typeface="+mn-ea"/>
            </a:endParaRPr>
          </a:p>
          <a:p>
            <a:pPr marL="332423" indent="-332423" algn="just" fontAlgn="base">
              <a:lnSpc>
                <a:spcPct val="138000"/>
              </a:lnSpc>
            </a:pPr>
            <a:r>
              <a:rPr lang="en-US" altLang="ko-KR" sz="600" kern="0" dirty="0">
                <a:latin typeface="+mn-ea"/>
              </a:rPr>
              <a:t> - (</a:t>
            </a:r>
            <a:r>
              <a:rPr lang="ko-KR" altLang="en-US" sz="600" kern="0" dirty="0">
                <a:latin typeface="+mn-ea"/>
              </a:rPr>
              <a:t>일반</a:t>
            </a:r>
            <a:r>
              <a:rPr lang="en-US" altLang="ko-KR" sz="600" kern="0" dirty="0">
                <a:latin typeface="+mn-ea"/>
              </a:rPr>
              <a:t>)</a:t>
            </a:r>
            <a:r>
              <a:rPr lang="ko-KR" altLang="en-US" sz="600" kern="0" dirty="0">
                <a:latin typeface="+mn-ea"/>
              </a:rPr>
              <a:t> 과세표준 구간별로 </a:t>
            </a:r>
            <a:r>
              <a:rPr lang="en-US" altLang="ko-KR" sz="600" kern="0" dirty="0">
                <a:latin typeface="+mn-ea"/>
              </a:rPr>
              <a:t>0.1</a:t>
            </a:r>
            <a:r>
              <a:rPr lang="ko-KR" altLang="en-US" sz="600" kern="0" dirty="0">
                <a:latin typeface="+mn-ea"/>
              </a:rPr>
              <a:t>∼</a:t>
            </a:r>
            <a:r>
              <a:rPr lang="en-US" altLang="ko-KR" sz="600" kern="0" dirty="0">
                <a:latin typeface="+mn-ea"/>
              </a:rPr>
              <a:t>0.3%p </a:t>
            </a:r>
            <a:r>
              <a:rPr lang="ko-KR" altLang="en-US" sz="600" kern="0" dirty="0">
                <a:latin typeface="+mn-ea"/>
              </a:rPr>
              <a:t>인상</a:t>
            </a:r>
          </a:p>
          <a:p>
            <a:pPr marL="332423" indent="-332423" algn="just" fontAlgn="base">
              <a:lnSpc>
                <a:spcPct val="138000"/>
              </a:lnSpc>
            </a:pPr>
            <a:r>
              <a:rPr lang="en-US" altLang="ko-KR" sz="600" kern="0" dirty="0">
                <a:latin typeface="+mn-ea"/>
              </a:rPr>
              <a:t> - (3</a:t>
            </a:r>
            <a:r>
              <a:rPr lang="ko-KR" altLang="en-US" sz="600" kern="0" dirty="0">
                <a:latin typeface="+mn-ea"/>
              </a:rPr>
              <a:t>주택 이상 및 조정대상지역 </a:t>
            </a:r>
            <a:r>
              <a:rPr lang="en-US" altLang="ko-KR" sz="600" kern="0" dirty="0">
                <a:latin typeface="+mn-ea"/>
              </a:rPr>
              <a:t>2</a:t>
            </a:r>
            <a:r>
              <a:rPr lang="ko-KR" altLang="en-US" sz="600" kern="0" dirty="0">
                <a:latin typeface="+mn-ea"/>
              </a:rPr>
              <a:t>주택</a:t>
            </a:r>
            <a:r>
              <a:rPr lang="en-US" altLang="ko-KR" sz="600" kern="0" dirty="0">
                <a:latin typeface="+mn-ea"/>
              </a:rPr>
              <a:t>)</a:t>
            </a:r>
            <a:r>
              <a:rPr lang="ko-KR" altLang="en-US" sz="600" kern="0" dirty="0">
                <a:latin typeface="+mn-ea"/>
              </a:rPr>
              <a:t> </a:t>
            </a:r>
            <a:r>
              <a:rPr lang="en-US" altLang="ko-KR" sz="600" kern="0" dirty="0">
                <a:latin typeface="+mn-ea"/>
              </a:rPr>
              <a:t>0.6</a:t>
            </a:r>
            <a:r>
              <a:rPr lang="ko-KR" altLang="en-US" sz="600" kern="0" dirty="0">
                <a:latin typeface="+mn-ea"/>
              </a:rPr>
              <a:t>∼</a:t>
            </a:r>
            <a:r>
              <a:rPr lang="en-US" altLang="ko-KR" sz="600" kern="0" dirty="0">
                <a:latin typeface="+mn-ea"/>
              </a:rPr>
              <a:t>2.8%p </a:t>
            </a:r>
            <a:r>
              <a:rPr lang="ko-KR" altLang="en-US" sz="600" kern="0" dirty="0">
                <a:latin typeface="+mn-ea"/>
              </a:rPr>
              <a:t>인상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625741-3752-4509-A578-1B1804CE4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65285"/>
              </p:ext>
            </p:extLst>
          </p:nvPr>
        </p:nvGraphicFramePr>
        <p:xfrm>
          <a:off x="102933" y="2355048"/>
          <a:ext cx="3109493" cy="1164908"/>
        </p:xfrm>
        <a:graphic>
          <a:graphicData uri="http://schemas.openxmlformats.org/drawingml/2006/table">
            <a:tbl>
              <a:tblPr/>
              <a:tblGrid>
                <a:gridCol w="565042">
                  <a:extLst>
                    <a:ext uri="{9D8B030D-6E8A-4147-A177-3AD203B41FA5}">
                      <a16:colId xmlns:a16="http://schemas.microsoft.com/office/drawing/2014/main" val="3617322817"/>
                    </a:ext>
                  </a:extLst>
                </a:gridCol>
                <a:gridCol w="362189">
                  <a:extLst>
                    <a:ext uri="{9D8B030D-6E8A-4147-A177-3AD203B41FA5}">
                      <a16:colId xmlns:a16="http://schemas.microsoft.com/office/drawing/2014/main" val="2653922291"/>
                    </a:ext>
                  </a:extLst>
                </a:gridCol>
                <a:gridCol w="362189">
                  <a:extLst>
                    <a:ext uri="{9D8B030D-6E8A-4147-A177-3AD203B41FA5}">
                      <a16:colId xmlns:a16="http://schemas.microsoft.com/office/drawing/2014/main" val="997631633"/>
                    </a:ext>
                  </a:extLst>
                </a:gridCol>
                <a:gridCol w="419330">
                  <a:extLst>
                    <a:ext uri="{9D8B030D-6E8A-4147-A177-3AD203B41FA5}">
                      <a16:colId xmlns:a16="http://schemas.microsoft.com/office/drawing/2014/main" val="1943855666"/>
                    </a:ext>
                  </a:extLst>
                </a:gridCol>
                <a:gridCol w="539624">
                  <a:extLst>
                    <a:ext uri="{9D8B030D-6E8A-4147-A177-3AD203B41FA5}">
                      <a16:colId xmlns:a16="http://schemas.microsoft.com/office/drawing/2014/main" val="3624373904"/>
                    </a:ext>
                  </a:extLst>
                </a:gridCol>
                <a:gridCol w="362189">
                  <a:extLst>
                    <a:ext uri="{9D8B030D-6E8A-4147-A177-3AD203B41FA5}">
                      <a16:colId xmlns:a16="http://schemas.microsoft.com/office/drawing/2014/main" val="618910828"/>
                    </a:ext>
                  </a:extLst>
                </a:gridCol>
                <a:gridCol w="498931">
                  <a:extLst>
                    <a:ext uri="{9D8B030D-6E8A-4147-A177-3AD203B41FA5}">
                      <a16:colId xmlns:a16="http://schemas.microsoft.com/office/drawing/2014/main" val="3978185667"/>
                    </a:ext>
                  </a:extLst>
                </a:gridCol>
              </a:tblGrid>
              <a:tr h="158687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세 표 준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반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주택 이상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조정대상지역 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주택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31444"/>
                  </a:ext>
                </a:extLst>
              </a:tr>
              <a:tr h="158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현행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</a:t>
                      </a: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p)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현행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</a:t>
                      </a: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p)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461734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  <a:r>
                        <a:rPr lang="ko-KR" altLang="en-US" sz="6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2785984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3~6</a:t>
                      </a:r>
                      <a:r>
                        <a:rPr lang="ko-KR" altLang="en-US" sz="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290317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∼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2752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∼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 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 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 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544653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∼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  <a:r>
                        <a:rPr lang="ko-KR" altLang="en-US" sz="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921354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  <a:r>
                        <a:rPr lang="ko-KR" altLang="en-US" sz="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  <a:r>
                        <a:rPr lang="ko-KR" altLang="en-US" sz="6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 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 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</a:t>
                      </a:r>
                      <a:endParaRPr lang="en-US" sz="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endParaRPr lang="en-US" sz="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00" marR="270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6942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EBFFE3-F08D-4A06-B04B-586A246D0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08636"/>
              </p:ext>
            </p:extLst>
          </p:nvPr>
        </p:nvGraphicFramePr>
        <p:xfrm>
          <a:off x="47331" y="3579400"/>
          <a:ext cx="3109477" cy="191453"/>
        </p:xfrm>
        <a:graphic>
          <a:graphicData uri="http://schemas.openxmlformats.org/drawingml/2006/table">
            <a:tbl>
              <a:tblPr/>
              <a:tblGrid>
                <a:gridCol w="3109477">
                  <a:extLst>
                    <a:ext uri="{9D8B030D-6E8A-4147-A177-3AD203B41FA5}">
                      <a16:colId xmlns:a16="http://schemas.microsoft.com/office/drawing/2014/main" val="2884174570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□ 조정대상지역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주택자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종합부동산세 세부담 상한 상향 </a:t>
                      </a:r>
                    </a:p>
                  </a:txBody>
                  <a:tcPr marL="13430" marR="13430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18822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EFB5A26-6502-46AA-BCE1-6BB69A5B3E07}"/>
              </a:ext>
            </a:extLst>
          </p:cNvPr>
          <p:cNvSpPr/>
          <p:nvPr/>
        </p:nvSpPr>
        <p:spPr>
          <a:xfrm>
            <a:off x="28792" y="3729116"/>
            <a:ext cx="2591606" cy="474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 fontAlgn="base">
              <a:lnSpc>
                <a:spcPct val="138000"/>
              </a:lnSpc>
            </a:pPr>
            <a:r>
              <a:rPr lang="ko-KR" altLang="en-US" sz="600" kern="0" spc="-60" dirty="0" err="1">
                <a:solidFill>
                  <a:srgbClr val="000000"/>
                </a:solidFill>
                <a:latin typeface="+mn-ea"/>
              </a:rPr>
              <a:t>ㅇ</a:t>
            </a:r>
            <a:r>
              <a:rPr lang="ko-KR" altLang="en-US" sz="600" kern="0" spc="-6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00" kern="0" spc="-15" dirty="0">
                <a:solidFill>
                  <a:srgbClr val="000000"/>
                </a:solidFill>
                <a:latin typeface="+mn-ea"/>
              </a:rPr>
              <a:t>조정대상지역 </a:t>
            </a:r>
            <a:r>
              <a:rPr lang="en-US" altLang="ko-KR" sz="600" kern="0" spc="-15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600" kern="0" spc="-15" dirty="0" err="1">
                <a:solidFill>
                  <a:srgbClr val="000000"/>
                </a:solidFill>
                <a:latin typeface="+mn-ea"/>
              </a:rPr>
              <a:t>주택자</a:t>
            </a:r>
            <a:r>
              <a:rPr lang="ko-KR" altLang="en-US" sz="600" kern="0" spc="-15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00" kern="0" spc="-15" dirty="0">
                <a:solidFill>
                  <a:srgbClr val="FF0000"/>
                </a:solidFill>
                <a:latin typeface="+mn-ea"/>
              </a:rPr>
              <a:t>세부담 상한</a:t>
            </a:r>
            <a:r>
              <a:rPr lang="ko-KR" altLang="en-US" sz="600" kern="0" spc="-45" baseline="30000" dirty="0">
                <a:solidFill>
                  <a:srgbClr val="000000"/>
                </a:solidFill>
                <a:latin typeface="+mn-ea"/>
              </a:rPr>
              <a:t>*</a:t>
            </a:r>
            <a:r>
              <a:rPr lang="ko-KR" altLang="en-US" sz="600" kern="0" spc="-15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en-US" altLang="ko-KR" sz="600" kern="0" spc="-15" dirty="0">
                <a:solidFill>
                  <a:srgbClr val="FF0000"/>
                </a:solidFill>
                <a:latin typeface="+mn-ea"/>
              </a:rPr>
              <a:t>200% </a:t>
            </a:r>
            <a:r>
              <a:rPr lang="ko-KR" altLang="en-US" sz="600" kern="0" spc="-15" dirty="0">
                <a:solidFill>
                  <a:srgbClr val="FF0000"/>
                </a:solidFill>
                <a:latin typeface="+mn-ea"/>
              </a:rPr>
              <a:t>→ </a:t>
            </a:r>
            <a:r>
              <a:rPr lang="en-US" altLang="ko-KR" sz="600" kern="0" spc="-15" dirty="0">
                <a:solidFill>
                  <a:srgbClr val="FF0000"/>
                </a:solidFill>
                <a:latin typeface="+mn-ea"/>
              </a:rPr>
              <a:t>300%</a:t>
            </a:r>
            <a:r>
              <a:rPr lang="ko-KR" altLang="en-US" sz="600" kern="0" spc="-15" dirty="0">
                <a:solidFill>
                  <a:srgbClr val="000000"/>
                </a:solidFill>
                <a:latin typeface="+mn-ea"/>
              </a:rPr>
              <a:t>로 인상</a:t>
            </a:r>
            <a:endParaRPr lang="ko-KR" altLang="en-US" sz="600" kern="0" spc="-60" dirty="0">
              <a:solidFill>
                <a:srgbClr val="000000"/>
              </a:solidFill>
              <a:latin typeface="+mn-ea"/>
            </a:endParaRPr>
          </a:p>
          <a:p>
            <a:pPr marL="424815" indent="-424815" algn="just" fontAlgn="base">
              <a:lnSpc>
                <a:spcPct val="138000"/>
              </a:lnSpc>
            </a:pPr>
            <a:r>
              <a:rPr lang="ko-KR" altLang="en-US" sz="600" kern="0" spc="-53" dirty="0">
                <a:solidFill>
                  <a:srgbClr val="000000"/>
                </a:solidFill>
                <a:latin typeface="+mn-ea"/>
              </a:rPr>
              <a:t> * 전년 대비 당해 연도의 「종합부동산세액과 </a:t>
            </a:r>
            <a:r>
              <a:rPr lang="ko-KR" altLang="en-US" sz="600" kern="0" spc="-53" dirty="0" err="1">
                <a:solidFill>
                  <a:srgbClr val="000000"/>
                </a:solidFill>
                <a:latin typeface="+mn-ea"/>
              </a:rPr>
              <a:t>재산세액」의</a:t>
            </a:r>
            <a:r>
              <a:rPr lang="ko-KR" altLang="en-US" sz="600" kern="0" spc="-53" dirty="0">
                <a:solidFill>
                  <a:srgbClr val="000000"/>
                </a:solidFill>
                <a:latin typeface="+mn-ea"/>
              </a:rPr>
              <a:t> 합산세액 증가 한도 </a:t>
            </a:r>
          </a:p>
          <a:p>
            <a:pPr marL="424815" indent="-424815" algn="just" fontAlgn="base">
              <a:lnSpc>
                <a:spcPct val="138000"/>
              </a:lnSpc>
            </a:pP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 : </a:t>
            </a:r>
            <a:r>
              <a:rPr lang="ko-KR" altLang="en-US" sz="600" kern="0" baseline="30000" dirty="0">
                <a:solidFill>
                  <a:srgbClr val="000000"/>
                </a:solidFill>
                <a:latin typeface="+mn-ea"/>
              </a:rPr>
              <a:t>①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일반 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150%, </a:t>
            </a:r>
            <a:r>
              <a:rPr lang="ko-KR" altLang="en-US" sz="600" kern="0" baseline="30000" dirty="0">
                <a:solidFill>
                  <a:srgbClr val="000000"/>
                </a:solidFill>
                <a:latin typeface="+mn-ea"/>
              </a:rPr>
              <a:t>②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조정대상지역 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600" kern="0" dirty="0" err="1">
                <a:solidFill>
                  <a:srgbClr val="000000"/>
                </a:solidFill>
                <a:latin typeface="+mn-ea"/>
              </a:rPr>
              <a:t>주택자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200%, </a:t>
            </a:r>
            <a:r>
              <a:rPr lang="ko-KR" altLang="en-US" sz="600" kern="0" baseline="30000" dirty="0">
                <a:solidFill>
                  <a:srgbClr val="000000"/>
                </a:solidFill>
                <a:latin typeface="+mn-ea"/>
              </a:rPr>
              <a:t>③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주택 이상 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300%</a:t>
            </a:r>
            <a:endParaRPr lang="ko-KR" altLang="en-US" sz="600" kern="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868C1A-ABC1-4AD5-82A5-720FA93CE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81191"/>
              </p:ext>
            </p:extLst>
          </p:nvPr>
        </p:nvGraphicFramePr>
        <p:xfrm>
          <a:off x="47332" y="4286928"/>
          <a:ext cx="3109477" cy="191453"/>
        </p:xfrm>
        <a:graphic>
          <a:graphicData uri="http://schemas.openxmlformats.org/drawingml/2006/table">
            <a:tbl>
              <a:tblPr/>
              <a:tblGrid>
                <a:gridCol w="3109477">
                  <a:extLst>
                    <a:ext uri="{9D8B030D-6E8A-4147-A177-3AD203B41FA5}">
                      <a16:colId xmlns:a16="http://schemas.microsoft.com/office/drawing/2014/main" val="183331234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주택 보유 고령자 세액공제율 및 합산공제율 한도 상향 </a:t>
                      </a:r>
                    </a:p>
                  </a:txBody>
                  <a:tcPr marL="13430" marR="13430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545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291C9C-3FD3-4374-8318-A6DAB4B944EF}"/>
              </a:ext>
            </a:extLst>
          </p:cNvPr>
          <p:cNvSpPr/>
          <p:nvPr/>
        </p:nvSpPr>
        <p:spPr>
          <a:xfrm>
            <a:off x="28792" y="4435658"/>
            <a:ext cx="2790503" cy="474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 fontAlgn="base">
              <a:lnSpc>
                <a:spcPct val="138000"/>
              </a:lnSpc>
            </a:pPr>
            <a:r>
              <a:rPr lang="ko-KR" altLang="en-US" sz="600" kern="0" spc="-45" dirty="0" err="1">
                <a:solidFill>
                  <a:srgbClr val="000000"/>
                </a:solidFill>
                <a:latin typeface="+mn-ea"/>
              </a:rPr>
              <a:t>ㅇ</a:t>
            </a:r>
            <a:r>
              <a:rPr lang="ko-KR" altLang="en-US" sz="600" kern="0" spc="-45" dirty="0">
                <a:solidFill>
                  <a:srgbClr val="000000"/>
                </a:solidFill>
                <a:latin typeface="+mn-ea"/>
              </a:rPr>
              <a:t> 실수요 </a:t>
            </a:r>
            <a:r>
              <a:rPr lang="en-US" altLang="ko-KR" sz="600" kern="0" spc="-45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spc="-45" dirty="0">
                <a:solidFill>
                  <a:srgbClr val="000000"/>
                </a:solidFill>
                <a:latin typeface="+mn-ea"/>
              </a:rPr>
              <a:t>주택자의 부담 경감을 위해</a:t>
            </a:r>
            <a:r>
              <a:rPr lang="ko-KR" altLang="en-US" sz="600" kern="0" spc="-45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600" kern="0" spc="-83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600" kern="0" spc="-83" dirty="0">
                <a:solidFill>
                  <a:srgbClr val="FF0000"/>
                </a:solidFill>
                <a:latin typeface="+mn-ea"/>
              </a:rPr>
              <a:t>세대 </a:t>
            </a:r>
            <a:r>
              <a:rPr lang="en-US" altLang="ko-KR" sz="600" kern="0" spc="-83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600" kern="0" spc="-83" dirty="0">
                <a:solidFill>
                  <a:srgbClr val="FF0000"/>
                </a:solidFill>
                <a:latin typeface="+mn-ea"/>
              </a:rPr>
              <a:t>주택 보유 고령자</a:t>
            </a:r>
            <a:r>
              <a:rPr lang="ko-KR" altLang="en-US" sz="600" kern="0" spc="-83" dirty="0">
                <a:solidFill>
                  <a:srgbClr val="000000"/>
                </a:solidFill>
                <a:latin typeface="+mn-ea"/>
              </a:rPr>
              <a:t>의</a:t>
            </a:r>
            <a:r>
              <a:rPr lang="ko-KR" altLang="en-US" sz="600" kern="0" spc="-38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00" kern="0" dirty="0">
                <a:solidFill>
                  <a:srgbClr val="FF0000"/>
                </a:solidFill>
                <a:latin typeface="+mn-ea"/>
              </a:rPr>
              <a:t>세액공제율</a:t>
            </a:r>
            <a:endParaRPr lang="en-US" altLang="ko-KR" sz="600" kern="0" dirty="0">
              <a:solidFill>
                <a:srgbClr val="FF0000"/>
              </a:solidFill>
              <a:latin typeface="+mn-ea"/>
            </a:endParaRPr>
          </a:p>
          <a:p>
            <a:pPr marL="271463" indent="-271463" algn="just" fontAlgn="base">
              <a:lnSpc>
                <a:spcPct val="138000"/>
              </a:lnSpc>
            </a:pPr>
            <a:r>
              <a:rPr lang="en-US" altLang="ko-KR" sz="600" kern="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구간별 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+10%p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↑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ko-KR" altLang="en-US" sz="600" kern="0" dirty="0">
                <a:solidFill>
                  <a:srgbClr val="FF0000"/>
                </a:solidFill>
                <a:latin typeface="+mn-ea"/>
              </a:rPr>
              <a:t>합산공제율</a:t>
            </a:r>
            <a:r>
              <a:rPr lang="ko-KR" altLang="en-US" sz="600" kern="0" baseline="30000" dirty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600" kern="0" dirty="0">
                <a:solidFill>
                  <a:srgbClr val="FF0000"/>
                </a:solidFill>
                <a:latin typeface="+mn-ea"/>
              </a:rPr>
              <a:t> 한도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(70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→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80%)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00" kern="0" dirty="0">
                <a:solidFill>
                  <a:srgbClr val="FF0000"/>
                </a:solidFill>
                <a:latin typeface="+mn-ea"/>
              </a:rPr>
              <a:t>상향</a:t>
            </a:r>
          </a:p>
          <a:p>
            <a:pPr marL="424815" indent="-424815" algn="just" fontAlgn="base">
              <a:lnSpc>
                <a:spcPct val="138000"/>
              </a:lnSpc>
            </a:pP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* 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세대 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주택 보유자 합산공제율 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고령자 </a:t>
            </a:r>
            <a:r>
              <a:rPr lang="ko-KR" altLang="en-US" sz="600" kern="0" dirty="0" err="1">
                <a:solidFill>
                  <a:srgbClr val="000000"/>
                </a:solidFill>
                <a:latin typeface="+mn-ea"/>
              </a:rPr>
              <a:t>공제율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00" kern="0" dirty="0">
                <a:solidFill>
                  <a:srgbClr val="000000"/>
                </a:solidFill>
                <a:latin typeface="+mn-ea"/>
              </a:rPr>
              <a:t>+ </a:t>
            </a:r>
            <a:r>
              <a:rPr lang="ko-KR" altLang="en-US" sz="600" kern="0" dirty="0">
                <a:solidFill>
                  <a:srgbClr val="000000"/>
                </a:solidFill>
                <a:latin typeface="+mn-ea"/>
              </a:rPr>
              <a:t>장기보유 </a:t>
            </a:r>
            <a:r>
              <a:rPr lang="ko-KR" altLang="en-US" sz="600" kern="0" dirty="0" err="1">
                <a:solidFill>
                  <a:srgbClr val="000000"/>
                </a:solidFill>
                <a:latin typeface="+mn-ea"/>
              </a:rPr>
              <a:t>공제율</a:t>
            </a:r>
            <a:endParaRPr lang="ko-KR" altLang="en-US" sz="600" kern="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772680A-2CC2-48F9-89E1-318DCF74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07363"/>
              </p:ext>
            </p:extLst>
          </p:nvPr>
        </p:nvGraphicFramePr>
        <p:xfrm>
          <a:off x="102932" y="4896080"/>
          <a:ext cx="3109487" cy="983581"/>
        </p:xfrm>
        <a:graphic>
          <a:graphicData uri="http://schemas.openxmlformats.org/drawingml/2006/table">
            <a:tbl>
              <a:tblPr/>
              <a:tblGrid>
                <a:gridCol w="681653">
                  <a:extLst>
                    <a:ext uri="{9D8B030D-6E8A-4147-A177-3AD203B41FA5}">
                      <a16:colId xmlns:a16="http://schemas.microsoft.com/office/drawing/2014/main" val="3441077651"/>
                    </a:ext>
                  </a:extLst>
                </a:gridCol>
                <a:gridCol w="385090">
                  <a:extLst>
                    <a:ext uri="{9D8B030D-6E8A-4147-A177-3AD203B41FA5}">
                      <a16:colId xmlns:a16="http://schemas.microsoft.com/office/drawing/2014/main" val="4288995586"/>
                    </a:ext>
                  </a:extLst>
                </a:gridCol>
                <a:gridCol w="385090">
                  <a:extLst>
                    <a:ext uri="{9D8B030D-6E8A-4147-A177-3AD203B41FA5}">
                      <a16:colId xmlns:a16="http://schemas.microsoft.com/office/drawing/2014/main" val="4149604173"/>
                    </a:ext>
                  </a:extLst>
                </a:gridCol>
                <a:gridCol w="681653">
                  <a:extLst>
                    <a:ext uri="{9D8B030D-6E8A-4147-A177-3AD203B41FA5}">
                      <a16:colId xmlns:a16="http://schemas.microsoft.com/office/drawing/2014/main" val="631999292"/>
                    </a:ext>
                  </a:extLst>
                </a:gridCol>
                <a:gridCol w="976002">
                  <a:extLst>
                    <a:ext uri="{9D8B030D-6E8A-4147-A177-3AD203B41FA5}">
                      <a16:colId xmlns:a16="http://schemas.microsoft.com/office/drawing/2014/main" val="1778228176"/>
                    </a:ext>
                  </a:extLst>
                </a:gridCol>
              </a:tblGrid>
              <a:tr h="163468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고령자 공제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장기보유 공제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현행 유지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76651"/>
                  </a:ext>
                </a:extLst>
              </a:tr>
              <a:tr h="163468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공제율</a:t>
                      </a:r>
                      <a:r>
                        <a:rPr lang="en-US" altLang="ko-KR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ko-KR" altLang="en-US" sz="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보유기간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공제율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430763"/>
                  </a:ext>
                </a:extLst>
              </a:tr>
              <a:tr h="16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행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정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34940"/>
                  </a:ext>
                </a:extLst>
              </a:tr>
              <a:tr h="1643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60~65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0" marR="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5~10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0" marR="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644551"/>
                  </a:ext>
                </a:extLst>
              </a:tr>
              <a:tr h="1643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65~70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0" marR="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10~15</a:t>
                      </a: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0" marR="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260977"/>
                  </a:ext>
                </a:extLst>
              </a:tr>
              <a:tr h="1643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 이상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0" marR="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이상</a:t>
                      </a:r>
                    </a:p>
                  </a:txBody>
                  <a:tcPr marL="0" marR="0" marT="0" marB="0" anchor="ctr">
                    <a:lnL w="2514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0" marR="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1726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4AEB8-510F-4884-AC55-F28F02AF756A}"/>
              </a:ext>
            </a:extLst>
          </p:cNvPr>
          <p:cNvSpPr txBox="1"/>
          <p:nvPr/>
        </p:nvSpPr>
        <p:spPr>
          <a:xfrm>
            <a:off x="3635709" y="1485900"/>
            <a:ext cx="80913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3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675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3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상속세 및 증여세</a:t>
            </a:r>
            <a:endParaRPr lang="ko-KR" altLang="en-US" sz="675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1068808-CA60-4000-B89A-D426F8F5F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55535"/>
              </p:ext>
            </p:extLst>
          </p:nvPr>
        </p:nvGraphicFramePr>
        <p:xfrm>
          <a:off x="3674042" y="1648211"/>
          <a:ext cx="3109481" cy="191453"/>
        </p:xfrm>
        <a:graphic>
          <a:graphicData uri="http://schemas.openxmlformats.org/drawingml/2006/table">
            <a:tbl>
              <a:tblPr/>
              <a:tblGrid>
                <a:gridCol w="3109481">
                  <a:extLst>
                    <a:ext uri="{9D8B030D-6E8A-4147-A177-3AD203B41FA5}">
                      <a16:colId xmlns:a16="http://schemas.microsoft.com/office/drawing/2014/main" val="2571707121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상속세 및 증여세 세율</a:t>
                      </a:r>
                      <a:endParaRPr lang="ko-KR" altLang="en-US" sz="3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30" marR="13430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32664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16630"/>
              </p:ext>
            </p:extLst>
          </p:nvPr>
        </p:nvGraphicFramePr>
        <p:xfrm>
          <a:off x="3704227" y="1836214"/>
          <a:ext cx="348981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과세표준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세율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세율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억원</a:t>
                      </a:r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 이하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10%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과세표준 </a:t>
                      </a:r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* 10%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억원</a:t>
                      </a:r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 초과 </a:t>
                      </a:r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억원</a:t>
                      </a:r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 이하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20%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과세표준 </a:t>
                      </a:r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* 20% - 1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억원</a:t>
                      </a:r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 초과 </a:t>
                      </a:r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억원</a:t>
                      </a:r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 이하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30%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과세표준 </a:t>
                      </a:r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* 30% - 6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억원</a:t>
                      </a:r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 초과 </a:t>
                      </a:r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억원</a:t>
                      </a:r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 이하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40%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과세표준 </a:t>
                      </a:r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* 40% - 1</a:t>
                      </a:r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억원</a:t>
                      </a:r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 초과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50%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과세표준 </a:t>
                      </a:r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* 50% - 4</a:t>
                      </a:r>
                      <a:r>
                        <a:rPr lang="ko-KR" altLang="en-US" sz="600" b="0" dirty="0" smtClean="0"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6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6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endParaRPr lang="ko-KR" altLang="en-US" sz="6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1068808-CA60-4000-B89A-D426F8F5F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45741"/>
              </p:ext>
            </p:extLst>
          </p:nvPr>
        </p:nvGraphicFramePr>
        <p:xfrm>
          <a:off x="3674042" y="2760204"/>
          <a:ext cx="3109481" cy="191453"/>
        </p:xfrm>
        <a:graphic>
          <a:graphicData uri="http://schemas.openxmlformats.org/drawingml/2006/table">
            <a:tbl>
              <a:tblPr/>
              <a:tblGrid>
                <a:gridCol w="3109481">
                  <a:extLst>
                    <a:ext uri="{9D8B030D-6E8A-4147-A177-3AD203B41FA5}">
                      <a16:colId xmlns:a16="http://schemas.microsoft.com/office/drawing/2014/main" val="2571707121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상속세 및 증여세 면제한도</a:t>
                      </a:r>
                      <a:endParaRPr lang="ko-KR" altLang="en-US" sz="3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30" marR="13430" marT="13430" marB="1343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32664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45551"/>
              </p:ext>
            </p:extLst>
          </p:nvPr>
        </p:nvGraphicFramePr>
        <p:xfrm>
          <a:off x="3710405" y="2914650"/>
          <a:ext cx="3496730" cy="218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5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◎ 상속세 면제한도</a:t>
                      </a:r>
                      <a:endParaRPr lang="ko-KR" altLang="en-US" sz="5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공제금액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면제한도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기초 공제 및</a:t>
                      </a:r>
                      <a:endParaRPr lang="en-US" altLang="ko-KR" sz="5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 인적 공제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기초 공제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억원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자녀 공제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인원수 제한 없음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9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미성년자 공제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세까지 도달연수 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* 1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9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연로자공제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인당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(65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세이상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) * 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9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장애인 공제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장애인의 기대 여명 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* 1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5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일괄 공제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억원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기초공제 등과 선택 적용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63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배우자 상속공제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억원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5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이상인 경우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Min(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①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②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① 실제 상속받은 금액</a:t>
                      </a:r>
                      <a:endParaRPr lang="en-US" altLang="ko-KR" sz="5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상속재산 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법정상속지분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) –</a:t>
                      </a:r>
                    </a:p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    (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상속개시 전 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년 이내 배우자가</a:t>
                      </a:r>
                      <a:endParaRPr lang="en-US" altLang="ko-KR" sz="5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 사전 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증여받은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 재산의 과세표준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억원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억원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5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미만인 경우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억원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억원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9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금융재산 상속공제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 이하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순 금융자산의 가액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9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 초과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20% 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 중 큰 금액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억원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동거주택상속공제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상속주택가액 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* 80%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억원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47397"/>
              </p:ext>
            </p:extLst>
          </p:nvPr>
        </p:nvGraphicFramePr>
        <p:xfrm>
          <a:off x="3710404" y="5154926"/>
          <a:ext cx="3496730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◎ 증여세 면제한도</a:t>
                      </a:r>
                      <a:endParaRPr lang="ko-KR" altLang="en-US" sz="5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면제한도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배우자로부터 증여 받는 경우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억원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년간 합산한 금액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직계존속으로부터 증여 받는 경우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미성년은 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직계비속으로부터 증여 받는 경우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 smtClean="0">
                          <a:latin typeface="+mn-ea"/>
                          <a:ea typeface="+mn-ea"/>
                        </a:rPr>
                        <a:t>기타 친족으로부터 증여 받는 경우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500" b="0" dirty="0" err="1" smtClean="0">
                          <a:latin typeface="+mn-ea"/>
                          <a:ea typeface="+mn-ea"/>
                        </a:rPr>
                        <a:t>천만원</a:t>
                      </a:r>
                      <a:endParaRPr lang="ko-KR" altLang="en-US" sz="500" b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991911" y="2511781"/>
            <a:ext cx="315098" cy="100485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/>
          <p:cNvSpPr/>
          <p:nvPr/>
        </p:nvSpPr>
        <p:spPr>
          <a:xfrm>
            <a:off x="2315047" y="2511781"/>
            <a:ext cx="315098" cy="100485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/>
          <p:cNvSpPr/>
          <p:nvPr/>
        </p:nvSpPr>
        <p:spPr>
          <a:xfrm>
            <a:off x="1115479" y="5245353"/>
            <a:ext cx="407774" cy="61694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19417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291012" cy="276999"/>
            <a:chOff x="304800" y="720435"/>
            <a:chExt cx="3054683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720435"/>
              <a:ext cx="305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무주택자 우선공급 방안 </a:t>
              </a:r>
              <a:r>
                <a:rPr lang="ko-KR" altLang="en-US" sz="1200" b="1" dirty="0" err="1"/>
                <a:t>변경등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17" y="1842022"/>
            <a:ext cx="7399367" cy="39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634054" cy="276999"/>
            <a:chOff x="304800" y="695496"/>
            <a:chExt cx="351207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3512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주택공급에 관한 규칙 개정 주요내용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516324-982D-409A-94B8-6A901915C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04525"/>
              </p:ext>
            </p:extLst>
          </p:nvPr>
        </p:nvGraphicFramePr>
        <p:xfrm>
          <a:off x="114301" y="1885950"/>
          <a:ext cx="7200899" cy="382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66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항목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시행일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내용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세대구성원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변경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청약자격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18/12/11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공급신청자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공급신청자의 배우자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공급신청자의 등본상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직계존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비속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직계비속의 배우자 포함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│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동거인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사위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며느리 청약가능 ▶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세대원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자격 부여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직계존속의 부양가족 인정여부</a:t>
                      </a:r>
                      <a:endParaRPr kumimoji="1" lang="en-US" altLang="ko-KR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민영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18/12/11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직계존속 주택소유 시 부양가족 제외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(※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청약자와 등본을 달리하는 직계존속의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배우자 포함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부적격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당첨자 청약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자격 제한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18/12/11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향후 신청하려는 주택의 입주자모집공고일 기준으로 당첨일로부터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수도권 및 투기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청약과열지역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년 │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수도권 외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개월 │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위축지역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개월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’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주택소유 인정범위 확대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18/12/11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시행일 이후 입주자모집공고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관리처분인가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사업계획승인 신청한 주택에 공급계약을 체결할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경우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분양권 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&amp;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입주권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주택소유로 인정</a:t>
                      </a:r>
                      <a:endParaRPr kumimoji="1" lang="en-US" altLang="ko-KR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분양권등을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매수하는 경우에는 매매잔금 완납 시점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실거래신고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부터 주택소유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※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미분양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청약경쟁율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미달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계약시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무주택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│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미계약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청약경쟁율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초과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계약시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유주택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60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지하주차장 </a:t>
                      </a:r>
                      <a:r>
                        <a:rPr kumimoji="1" lang="ko-KR" altLang="en-US" sz="600" b="0" kern="1200" spc="-1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층고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정보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60960" lvl="0" indent="-4826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18/12/11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6096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입주자모집공고에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포함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주차공간에서의 최저 높이 공개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1170"/>
                  </a:ext>
                </a:extLst>
              </a:tr>
              <a:tr h="24560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공급신청 제출서류 명확화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18/12/11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주소변동사항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세대구성일 등 세부내역이 포함된 서류 제출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명확화 │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'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출입국사실증명원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’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기본제출 서류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청약자 및 해당자 모두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2070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무순위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청약업무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19/02/01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투기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·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청약과열지역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]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예비당첨자 계약 이후 잔여세대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20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 이상이면 </a:t>
                      </a:r>
                      <a:r>
                        <a:rPr kumimoji="1" lang="ko-KR" altLang="en-US" sz="600" b="0" kern="1200" spc="-1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청약홈으로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무순위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접수 │ 자격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해당지역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/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무주택자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/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만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19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 이상인 자  │ 당첨자로 관리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16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해외거주 인정기준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변경</a:t>
                      </a:r>
                      <a:endParaRPr kumimoji="1" lang="en-US" altLang="ko-KR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19/7/25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 typeface="+mj-ea"/>
                        <a:buNone/>
                      </a:pP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출국 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후 계속하여 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90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일을 초과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또는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연간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183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일을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초과하여 국외에 거주한  경우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국내거주로 불인정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입국일로부터 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7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일이내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동일국가로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출국시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계속 거주로 봄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endParaRPr kumimoji="1" lang="en-US" altLang="ko-KR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16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청약신청접수일 변경</a:t>
                      </a:r>
                      <a:endParaRPr kumimoji="1" lang="en-US" altLang="ko-KR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19/11/01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 typeface="+mj-ea"/>
                        <a:buNone/>
                      </a:pP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입주자모집공고는 최초 청약신청 접수일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10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일 전에 공고해야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함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.</a:t>
                      </a:r>
                      <a:endParaRPr kumimoji="1" lang="en-US" altLang="ko-KR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민영주택 일반청약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예비당첨자 선정기준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19/12/06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적용주택은 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순위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미달시에도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가점순으로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예비순번 선정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예비입주자 선정 비율 상향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20/02/28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투기과열지구 </a:t>
                      </a:r>
                      <a:r>
                        <a:rPr kumimoji="1" lang="en-US" altLang="ko-KR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500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%,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│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청약과열지구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조정지역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),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수도권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인천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경기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),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지방 광역시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300%_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당 </a:t>
                      </a:r>
                      <a:r>
                        <a:rPr kumimoji="1" lang="ko-KR" altLang="en-US" sz="600" b="0" kern="1200" spc="-12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사업지</a:t>
                      </a:r>
                      <a:r>
                        <a:rPr kumimoji="1" lang="ko-KR" altLang="en-US" sz="600" b="0" kern="1200" spc="-12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적용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비율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│ 기타지역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40%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자금조달 및 입주계획서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20/10/27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투기과열지구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자금조달계획서 및 증빙서류 제출 │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청약과열지구 </a:t>
                      </a:r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자금조달계획서 제출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한국감정원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→ </a:t>
                      </a:r>
                      <a:r>
                        <a:rPr kumimoji="1" lang="ko-KR" altLang="en-US" sz="600" b="0" kern="1200" spc="-1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한국부동산원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변경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en-US" altLang="ko-KR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21/02/02</a:t>
                      </a:r>
                      <a:endParaRPr kumimoji="1" lang="ko-KR" altLang="en-US" sz="600" b="0" kern="1200" spc="-1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600" b="0" kern="1200" spc="-1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청약홈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관리기관 명칭 </a:t>
                      </a:r>
                      <a:r>
                        <a:rPr kumimoji="1" lang="ko-KR" altLang="en-US" sz="600" b="0" kern="1200" spc="-1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한국부동산원으로</a:t>
                      </a:r>
                      <a:r>
                        <a:rPr kumimoji="1" lang="ko-KR" altLang="en-US" sz="600" b="0" kern="1200" spc="-1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변경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39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1" y="1346663"/>
            <a:ext cx="2787943" cy="276999"/>
            <a:chOff x="304800" y="695496"/>
            <a:chExt cx="3717258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371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무순위</a:t>
              </a:r>
              <a:r>
                <a:rPr lang="ko-KR" altLang="en-US" sz="1200" b="1" dirty="0"/>
                <a:t> 청약관련 </a:t>
              </a:r>
              <a:r>
                <a:rPr lang="ko-KR" altLang="en-US" sz="1200" b="1" dirty="0" err="1"/>
                <a:t>국토부</a:t>
              </a:r>
              <a:r>
                <a:rPr lang="ko-KR" altLang="en-US" sz="1200" b="1" dirty="0"/>
                <a:t> </a:t>
              </a:r>
              <a:r>
                <a:rPr lang="ko-KR" altLang="en-US" sz="1200" b="1" dirty="0" err="1"/>
                <a:t>질의사항</a:t>
              </a:r>
              <a:r>
                <a:rPr lang="ko-KR" altLang="en-US" sz="1200" b="1" dirty="0"/>
                <a:t> 참조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5248" y="1714500"/>
            <a:ext cx="7159952" cy="4171951"/>
            <a:chOff x="489442" y="586033"/>
            <a:chExt cx="8990155" cy="570536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442" y="586033"/>
              <a:ext cx="4391550" cy="570536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88047" y="586033"/>
              <a:ext cx="4391550" cy="570536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3478004" y="1377940"/>
              <a:ext cx="1167599" cy="10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30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486578" cy="276999"/>
            <a:chOff x="304800" y="695496"/>
            <a:chExt cx="3315436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331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청약자격 및 신청</a:t>
              </a:r>
              <a:r>
                <a:rPr lang="en-US" altLang="ko-KR" sz="1200" b="1" dirty="0"/>
                <a:t>.</a:t>
              </a:r>
              <a:r>
                <a:rPr lang="ko-KR" altLang="en-US" sz="1200" b="1" dirty="0" err="1"/>
                <a:t>당첨자선정</a:t>
              </a:r>
              <a:r>
                <a:rPr lang="ko-KR" altLang="en-US" sz="1200" b="1" dirty="0"/>
                <a:t> 방식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9DDADB-B38E-4170-B02B-EBA98FC83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84709"/>
              </p:ext>
            </p:extLst>
          </p:nvPr>
        </p:nvGraphicFramePr>
        <p:xfrm>
          <a:off x="114300" y="1900878"/>
          <a:ext cx="7200901" cy="3821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865">
                  <a:extLst>
                    <a:ext uri="{9D8B030D-6E8A-4147-A177-3AD203B41FA5}">
                      <a16:colId xmlns:a16="http://schemas.microsoft.com/office/drawing/2014/main" val="4259357535"/>
                    </a:ext>
                  </a:extLst>
                </a:gridCol>
                <a:gridCol w="2077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7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6195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다자녀가구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노부모부양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일반공급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3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거주지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나이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모집공고일 현재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인천광역시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및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전라남도에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거주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등본상 기준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하는 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19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 이상인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성년자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lnSpc>
                          <a:spcPct val="120000"/>
                        </a:lnSpc>
                      </a:pP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청약자격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미성년 자녀가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명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인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무주택세대구성원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세 이상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직계존속을 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년 이상 연속하여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부양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등본상 기준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하고 있는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무주택인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순위자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19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 이상인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3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세대주여부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관계없음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세대주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만 청약가능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관계없음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단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순위는 세대주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청약통장 요건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청약예금│청약부금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ㅣ청약종합저축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개월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이상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평형별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예치금액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인천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서울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경기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이상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청약예금│청약부금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ㅣ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청약종합저축 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년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이상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평형별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예치금액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인천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서울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경기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이상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lnSpc>
                          <a:spcPct val="120000"/>
                        </a:lnSpc>
                      </a:pPr>
                      <a:endParaRPr kumimoji="1" lang="en-US" altLang="ko-KR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주택소유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rtl="0" fontAlgn="ctr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본인 및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세대원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전원 무주택자만 가능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가을체" panose="02030600000101010101" pitchFamily="18" charset="-127"/>
                        <a:ea typeface="가을체" panose="0203060000010101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주택 이상 소유한 자는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순위 청약 불가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901765"/>
                  </a:ext>
                </a:extLst>
              </a:tr>
              <a:tr h="502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순위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 제한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순위와 무관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1.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세대주일 것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2.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세대원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전원이 과거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5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년 內 당첨사실이 없을 것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.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3.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세대원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전원의 주택수가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주택 이상 소유하지 않을 것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.</a:t>
                      </a:r>
                      <a:endParaRPr kumimoji="1" lang="ko-KR" altLang="en-US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9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청약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신청시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유의사항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특별공급 신청자 中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순위 청약자격이 되는 자는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순위 청약 가능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인 중복청약 가능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특별공급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+ 1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순위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914400" marR="0" lvl="2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무주택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신청 │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주택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추첨제 신청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민영주택 추첨제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공급시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algn="l" latinLnBrk="1"/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무주택자 우선공급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특별공급의 추첨제는 적용 배제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1. 75% :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무주택세대주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2. 25% :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무주택세대주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+ 1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주택 처분조건 신청자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3. 1, 2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호 공급 후 남은 주택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 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주택  처분조건 미신청자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225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당첨자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선정방법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[1]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지역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우선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(50% /50%) –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인천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서울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경기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인천미선정자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2]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다자녀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배점표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점수순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동점 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]  1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미성년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자녀수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 2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신청자 연령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[1]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지역 우선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2]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가점산정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점수순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동점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] 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추첨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순위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85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㎡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이하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: 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가점제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75% 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│ 추첨제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25%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  <a:p>
                      <a:pPr algn="l" rtl="0" fontAlgn="ctr">
                        <a:lnSpc>
                          <a:spcPct val="120000"/>
                        </a:lnSpc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2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순위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( 85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㎡ 이하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 : 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추첨제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100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%(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무주택 우선공급 </a:t>
                      </a:r>
                      <a:r>
                        <a:rPr kumimoji="1" lang="ko-KR" altLang="en-US" sz="700" b="0" kern="1200" spc="-1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미적용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739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해당지역우선공급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동일순위 내 경쟁 시 모집공고일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현재 해당주택건설지역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인천광역시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에 거주자 우선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ngsanaUPC" panose="02020603050405020304" pitchFamily="18" charset="-34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lnSpc>
                          <a:spcPct val="120000"/>
                        </a:lnSpc>
                      </a:pPr>
                      <a:endParaRPr kumimoji="1" lang="en-US" altLang="ko-KR" sz="9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>
                        <a:lnSpc>
                          <a:spcPct val="120000"/>
                        </a:lnSpc>
                      </a:pPr>
                      <a:endParaRPr kumimoji="1" lang="en-US" altLang="ko-KR" sz="8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을체" pitchFamily="18" charset="-127"/>
                        <a:ea typeface="가을체" pitchFamily="18" charset="-127"/>
                        <a:cs typeface="AngsanaUPC" panose="02020603050405020304" pitchFamily="18" charset="-34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부적격당첨자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당첨자 발표일로부터 최대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년간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[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수도권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수도권외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개월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투기과열지구 및 청약과열지역은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위축지역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개월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공급 신청하려는 지역 기준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다른 분양주택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분양전환공공임대주택을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ngsanaUPC" panose="02020603050405020304" pitchFamily="18" charset="-34"/>
                        </a:rPr>
                        <a:t>의 청약제한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21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14300" y="1346663"/>
            <a:ext cx="1451038" cy="276999"/>
            <a:chOff x="304800" y="695496"/>
            <a:chExt cx="193471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04800" y="695496"/>
              <a:ext cx="1934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청약과열지구 지정</a:t>
              </a:r>
              <a:endParaRPr lang="ko-KR" altLang="en-US" sz="12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49031"/>
              </p:ext>
            </p:extLst>
          </p:nvPr>
        </p:nvGraphicFramePr>
        <p:xfrm>
          <a:off x="44682" y="1737360"/>
          <a:ext cx="585468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▣ </a:t>
                      </a:r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일 인천광역시 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조정대상지역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청약과열지구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으로 지정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21461"/>
              </p:ext>
            </p:extLst>
          </p:nvPr>
        </p:nvGraphicFramePr>
        <p:xfrm>
          <a:off x="44682" y="2171700"/>
          <a:ext cx="5854687" cy="58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9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▣ 청약과열지구에 따른 달라지는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 청약 자격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 제한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1.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청약통장 가입하여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개월이 지난 자로서 예치기준금액 이상을 납입한 자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2.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세대주일 것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3.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청약자 및 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세대원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전원이 과거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년 이내 당첨된 사실이 없는 세대일 것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4.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청약자 및 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세대원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전원의 주택소유가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주택 이상을 소유하지 않을 것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68163"/>
              </p:ext>
            </p:extLst>
          </p:nvPr>
        </p:nvGraphicFramePr>
        <p:xfrm>
          <a:off x="50859" y="2812818"/>
          <a:ext cx="5854687" cy="37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▣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가점제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비율 변경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1. 85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㎡ 이하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가점제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75%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│ 추첨제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25%</a:t>
                      </a: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622"/>
              </p:ext>
            </p:extLst>
          </p:nvPr>
        </p:nvGraphicFramePr>
        <p:xfrm>
          <a:off x="44682" y="3268980"/>
          <a:ext cx="585468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▣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 청약 신청 시 유의사항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※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무주택자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가점제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신청 │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주택자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추첨제 신청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주택자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처분조건 신청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99092"/>
              </p:ext>
            </p:extLst>
          </p:nvPr>
        </p:nvGraphicFramePr>
        <p:xfrm>
          <a:off x="44682" y="3669030"/>
          <a:ext cx="5854687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▣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 추첨 시 선정방식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(75%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무주택 우선공급 적용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75%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추첨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무주택자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추첨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무주택자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+ 1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주택자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처분조건 신청자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 ①항과 ②항을 진행 후 남은 주택이 있을 경우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처분조건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미신청자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59362"/>
              </p:ext>
            </p:extLst>
          </p:nvPr>
        </p:nvGraphicFramePr>
        <p:xfrm>
          <a:off x="44681" y="4240530"/>
          <a:ext cx="5854687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▣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 자격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 청약통장 가입자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미만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예치기준금액 미만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순위자 중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 제한 항목에 해당하는 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세대원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내 당첨사실이 있는 세대구성원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다주택자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72617"/>
              </p:ext>
            </p:extLst>
          </p:nvPr>
        </p:nvGraphicFramePr>
        <p:xfrm>
          <a:off x="50859" y="4926330"/>
          <a:ext cx="6898834" cy="37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▣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재당첨제한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※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청약과열지구에서 당첨된 사실이 있는 경우 일정기간 동안 청약자격 제한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당사의 청약 후 당첨되면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재당첨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청약 신청하려는 아파트가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재당첨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제한의 규제를 받는 경우에 한함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]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64014"/>
              </p:ext>
            </p:extLst>
          </p:nvPr>
        </p:nvGraphicFramePr>
        <p:xfrm>
          <a:off x="50859" y="5440680"/>
          <a:ext cx="68988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▣ 전매제한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※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당첨일로 부터 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입주시까지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전매제한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공사기간이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년이 넘을 경우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년으로 제한 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8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4300" y="1346663"/>
            <a:ext cx="2480166" cy="276999"/>
            <a:chOff x="304800" y="695496"/>
            <a:chExt cx="3306887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695496"/>
              <a:ext cx="330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세대구성원</a:t>
              </a:r>
              <a:r>
                <a:rPr lang="ko-KR" altLang="en-US" sz="1200" b="1" dirty="0"/>
                <a:t> 정의 및 기타 유의사항</a:t>
              </a:r>
              <a:endParaRPr lang="ko-KR" altLang="en-US" sz="12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CEDB1E-B122-4323-8E8D-09937D713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88934"/>
              </p:ext>
            </p:extLst>
          </p:nvPr>
        </p:nvGraphicFramePr>
        <p:xfrm>
          <a:off x="114300" y="1885951"/>
          <a:ext cx="7200900" cy="383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29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700" b="0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95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 및 세대구성원</a:t>
                      </a:r>
                    </a:p>
                  </a:txBody>
                  <a:tcPr marL="3023" marR="3023" marT="3023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각목의 사람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이하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“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”)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으로 구성된 집단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신청자가 등본상 등재되어 있지 않은 경우는 제외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fontAlgn="base" latinLnBrk="1"/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fontAlgn="base" latinLnBrk="1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주택공급신청자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이하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“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”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라 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fontAlgn="base" latinLnBrk="1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신청자의 배우자</a:t>
                      </a:r>
                    </a:p>
                    <a:p>
                      <a:pPr fontAlgn="base" latinLnBrk="1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 또는 배우자의 세대별 등본에 등재된 신청자의 직계존속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배우자의 직계존속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장인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장모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외조부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외조모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등 │ 계모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계부 제외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fontAlgn="base" latinLnBrk="1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 또는 배우자의 세대별 등본에 등재된 신청자의 직계비속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직계비속의 배우자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: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아들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며느리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손자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손녀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외손자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외손녀 등</a:t>
                      </a:r>
                    </a:p>
                    <a:p>
                      <a:pPr fontAlgn="base" latinLnBrk="1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마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.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신청자의 등본에 등재된 신청자의 배우자의 직계비속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직계비속의 배우자 포함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전혼자녀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 배우자와의 혼인관계에서 출산 입양한 미성년자녀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등</a:t>
                      </a:r>
                    </a:p>
                  </a:txBody>
                  <a:tcPr marL="27000" marR="3023" marT="302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69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성년자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023" marR="3023" marT="3023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민법상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성년자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19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algn="l" fontAlgn="ctr"/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자녀를 양육하거나 직계존속의 사망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실종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행방불명 등으로 형제자매를 부양하는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세대주인 미성년자</a:t>
                      </a:r>
                    </a:p>
                  </a:txBody>
                  <a:tcPr marL="27000" marR="3023" marT="302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53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고령자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장애인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다자녀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최하층 우선배정</a:t>
                      </a:r>
                    </a:p>
                    <a:p>
                      <a:pPr algn="l" fontAlgn="ctr"/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023" marR="3023" marT="3023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다음에 해당하는 세대에 속한 신청자는 청약 시 최하층 우선배정 선택 가능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fontAlgn="base" latinLnBrk="1"/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1)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만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65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세 이상인 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│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장애인등록증이 발급된 자  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│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미성년인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명 이상의 자녀를 둔 자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fontAlgn="base" latinLnBrk="1"/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※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신청자가 많은 경우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1), 2)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번이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번보다 우선</a:t>
                      </a:r>
                    </a:p>
                  </a:txBody>
                  <a:tcPr marL="27000" marR="3023" marT="302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428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청약통장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fontAlgn="ctr"/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fontAlgn="ctr"/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지역별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 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면적별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예치금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fontAlgn="ctr"/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변경관련기준사항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3023" marR="3023" marT="3023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27000" marR="3023" marT="302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428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특별공급횟수제한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fontAlgn="ctr"/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예외사항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algn="l" fontAlgn="ctr"/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공급규칙 제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55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</a:p>
                    <a:p>
                      <a:pPr algn="l" fontAlgn="ctr"/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* 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2),3)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은 당사 해당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x</a:t>
                      </a:r>
                    </a:p>
                  </a:txBody>
                  <a:tcPr marL="3023" marR="3023" marT="3023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 latinLnBrk="1">
                        <a:lnSpc>
                          <a:spcPct val="100000"/>
                        </a:lnSpc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사업주체가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항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12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호부터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14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호까지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공공개발목적 또는 재해로 인해 철거되는 주택을 소유한자 또는 주거환경개선사업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재개발사업으로 철거되는 주택의 세입자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), </a:t>
                      </a:r>
                    </a:p>
                    <a:p>
                      <a:pPr marL="0" indent="0" fontAlgn="base" latinLnBrk="1">
                        <a:lnSpc>
                          <a:spcPct val="100000"/>
                        </a:lnSpc>
                        <a:buNone/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27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공공임대 또는 도시재생기반시설이 공급될 목적으로 철거되는 토지 또는 건축물 소유자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),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철거되는 해당주택의 철거민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및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호의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공공임대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또는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0" indent="0" fontAlgn="base" latinLnBrk="1">
                        <a:lnSpc>
                          <a:spcPct val="100000"/>
                        </a:lnSpc>
                        <a:buNone/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도시재생기반시설이 공급될 목적으로 철거되는 토지 또는 건축물 소유자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따라 주택을 특별공급 하는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marL="228600" indent="-228600" fontAlgn="base" latinLnBrk="1">
                        <a:lnSpc>
                          <a:spcPct val="100000"/>
                        </a:lnSpc>
                        <a:buAutoNum type="arabicPeriod"/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사업주체가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조에서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46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조까지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48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 및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49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조에 따라 주택을 특별공급 하여 입주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주민등록표상에 올라 있는 경우를 말한다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한 사람에게 같은 주택건설지역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외의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지역에서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47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조에 따라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주택을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 하는 경우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: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일반특별공급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기관추천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다자녀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노부모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신혼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생애최초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을 받은 자가 입주 이후 타 지역에서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이전기관특별공급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을 받을 경우</a:t>
                      </a:r>
                      <a:endParaRPr kumimoji="1" lang="en-US" altLang="ko-KR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사업주체가 제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47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이전기관특별공급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따라 주택을 특별공급 한 사람에게 같은 주택건설지역 외의 지역에서 같은 조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이전기관특별공급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에 따른 다른 특별공급 사유로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주택을</a:t>
                      </a:r>
                      <a:endParaRPr kumimoji="1" lang="en-US" altLang="ko-KR" sz="700" b="0" kern="1200" spc="-1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 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특별공급 하는 경우</a:t>
                      </a:r>
                    </a:p>
                  </a:txBody>
                  <a:tcPr marL="27000" marR="3023" marT="302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0BA4AFE-C898-4674-9F26-473A99D0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28673"/>
              </p:ext>
            </p:extLst>
          </p:nvPr>
        </p:nvGraphicFramePr>
        <p:xfrm>
          <a:off x="1368961" y="3702280"/>
          <a:ext cx="2294817" cy="942539"/>
        </p:xfrm>
        <a:graphic>
          <a:graphicData uri="http://schemas.openxmlformats.org/drawingml/2006/table">
            <a:tbl>
              <a:tblPr/>
              <a:tblGrid>
                <a:gridCol w="1093667">
                  <a:extLst>
                    <a:ext uri="{9D8B030D-6E8A-4147-A177-3AD203B41FA5}">
                      <a16:colId xmlns:a16="http://schemas.microsoft.com/office/drawing/2014/main" val="1856012627"/>
                    </a:ext>
                  </a:extLst>
                </a:gridCol>
                <a:gridCol w="544223">
                  <a:extLst>
                    <a:ext uri="{9D8B030D-6E8A-4147-A177-3AD203B41FA5}">
                      <a16:colId xmlns:a16="http://schemas.microsoft.com/office/drawing/2014/main" val="3965804448"/>
                    </a:ext>
                  </a:extLst>
                </a:gridCol>
                <a:gridCol w="656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1)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지역별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/</a:t>
                      </a:r>
                      <a:r>
                        <a:rPr kumimoji="1" lang="ko-KR" altLang="en-US" sz="700" b="0" kern="1200" spc="-1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면적별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 예치금액</a:t>
                      </a:r>
                    </a:p>
                  </a:txBody>
                  <a:tcPr marL="47625" marR="47625" marT="13167" marB="13167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인천광역시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7625" marR="47625" marT="13167" marB="1316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서울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, 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경기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7625" marR="47625" marT="13167" marB="1316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289284"/>
                  </a:ext>
                </a:extLst>
              </a:tr>
              <a:tr h="51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전용면적 </a:t>
                      </a: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85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㎡ 이하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7625" marR="47625" marT="13167" marB="13167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250</a:t>
                      </a:r>
                      <a:r>
                        <a:rPr kumimoji="1" lang="ko-KR" altLang="en-US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만원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7625" marR="47625" marT="13167" marB="1316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300   200</a:t>
                      </a:r>
                      <a:endParaRPr kumimoji="1" lang="ko-KR" altLang="en-US" sz="700" b="0" kern="1200" spc="-1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ngsanaUPC" panose="02020603050405020304" pitchFamily="18" charset="-34"/>
                      </a:endParaRPr>
                    </a:p>
                  </a:txBody>
                  <a:tcPr marL="47625" marR="47625" marT="13167" marB="1316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58451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FBCF4DE-563D-4D32-8739-630E5DE96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55108"/>
              </p:ext>
            </p:extLst>
          </p:nvPr>
        </p:nvGraphicFramePr>
        <p:xfrm>
          <a:off x="3795333" y="3700542"/>
          <a:ext cx="3519867" cy="944820"/>
        </p:xfrm>
        <a:graphic>
          <a:graphicData uri="http://schemas.openxmlformats.org/drawingml/2006/table">
            <a:tbl>
              <a:tblPr/>
              <a:tblGrid>
                <a:gridCol w="2088506">
                  <a:extLst>
                    <a:ext uri="{9D8B030D-6E8A-4147-A177-3AD203B41FA5}">
                      <a16:colId xmlns:a16="http://schemas.microsoft.com/office/drawing/2014/main" val="99671472"/>
                    </a:ext>
                  </a:extLst>
                </a:gridCol>
                <a:gridCol w="1431361">
                  <a:extLst>
                    <a:ext uri="{9D8B030D-6E8A-4147-A177-3AD203B41FA5}">
                      <a16:colId xmlns:a16="http://schemas.microsoft.com/office/drawing/2014/main" val="2310869374"/>
                    </a:ext>
                  </a:extLst>
                </a:gridCol>
              </a:tblGrid>
              <a:tr h="15747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2)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변경관련 기준사항</a:t>
                      </a:r>
                    </a:p>
                  </a:txBody>
                  <a:tcPr marL="42932" marR="42932" marT="11870" marB="1187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충족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변경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기한</a:t>
                      </a:r>
                    </a:p>
                  </a:txBody>
                  <a:tcPr marL="42932" marR="42932" marT="11870" marB="1187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815618"/>
                  </a:ext>
                </a:extLst>
              </a:tr>
              <a:tr h="15747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청약예금 증액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작은 면적 → 큰 면적 변경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</a:t>
                      </a:r>
                    </a:p>
                  </a:txBody>
                  <a:tcPr marL="42932" marR="42932" marT="11870" marB="1187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입주자모집공고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전일까지</a:t>
                      </a:r>
                    </a:p>
                  </a:txBody>
                  <a:tcPr marL="42932" marR="42932" marT="11870" marB="1187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85437"/>
                  </a:ext>
                </a:extLst>
              </a:tr>
              <a:tr h="15747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청약부금 ⇒ 청약예금으로 전환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(85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㎡ 초과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시</a:t>
                      </a:r>
                    </a:p>
                  </a:txBody>
                  <a:tcPr marL="42932" marR="42932" marT="11870" marB="1187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입주자모집공고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전일까지</a:t>
                      </a:r>
                    </a:p>
                  </a:txBody>
                  <a:tcPr marL="42932" marR="42932" marT="11870" marB="1187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72039"/>
                  </a:ext>
                </a:extLst>
              </a:tr>
              <a:tr h="15747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청약저축 ⇒ 청약예금으로 전환은</a:t>
                      </a:r>
                    </a:p>
                  </a:txBody>
                  <a:tcPr marL="42932" marR="42932" marT="11870" marB="1187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입주자모집공고 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전일까지</a:t>
                      </a:r>
                    </a:p>
                  </a:txBody>
                  <a:tcPr marL="42932" marR="42932" marT="11870" marB="1187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98465"/>
                  </a:ext>
                </a:extLst>
              </a:tr>
              <a:tr h="15747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청약부금의 납입인정금액 충족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(85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㎡ 이하</a:t>
                      </a:r>
                      <a:r>
                        <a:rPr kumimoji="1" lang="en-US" altLang="ko-KR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)</a:t>
                      </a: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은</a:t>
                      </a:r>
                    </a:p>
                  </a:txBody>
                  <a:tcPr marL="42932" marR="42932" marT="11870" marB="1187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입주자모집공고 당일까지</a:t>
                      </a:r>
                    </a:p>
                  </a:txBody>
                  <a:tcPr marL="42932" marR="42932" marT="11870" marB="1187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59954"/>
                  </a:ext>
                </a:extLst>
              </a:tr>
              <a:tr h="15747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주택청약종합저축의 납입인정금액 충족은</a:t>
                      </a:r>
                    </a:p>
                  </a:txBody>
                  <a:tcPr marL="42932" marR="42932" marT="11870" marB="11870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ngsanaUPC" panose="02020603050405020304" pitchFamily="18" charset="-34"/>
                        </a:rPr>
                        <a:t>입주자모집공고 당일까지</a:t>
                      </a:r>
                    </a:p>
                  </a:txBody>
                  <a:tcPr marL="42932" marR="42932" marT="11870" marB="1187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22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60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137124" cy="276999"/>
            <a:chOff x="304800" y="695496"/>
            <a:chExt cx="2849499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2849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특별공급 유형별 공급 </a:t>
              </a:r>
              <a:r>
                <a:rPr lang="ko-KR" altLang="en-US" sz="1200" b="1" dirty="0" err="1"/>
                <a:t>세대수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16970A-8F19-44F5-9706-904DE336FFBA}"/>
              </a:ext>
            </a:extLst>
          </p:cNvPr>
          <p:cNvGrpSpPr/>
          <p:nvPr/>
        </p:nvGrpSpPr>
        <p:grpSpPr>
          <a:xfrm>
            <a:off x="210418" y="1866882"/>
            <a:ext cx="1372701" cy="253916"/>
            <a:chOff x="260852" y="627025"/>
            <a:chExt cx="1830267" cy="338555"/>
          </a:xfrm>
        </p:grpSpPr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47919741-8D56-4C35-AE09-FA8718EDD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88" y="627025"/>
              <a:ext cx="1746631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marL="0" indent="0" defTabSz="685800">
                <a:defRPr/>
              </a:pPr>
              <a:r>
                <a:rPr lang="ko-KR" altLang="en-US" sz="1050" kern="0" dirty="0">
                  <a:ln w="3175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기관추천 특별공급</a:t>
              </a:r>
              <a:endParaRPr lang="ko-KR" altLang="en-US" sz="1050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F0C3C-41E2-46CF-9CD1-A67261BB0F25}"/>
                </a:ext>
              </a:extLst>
            </p:cNvPr>
            <p:cNvSpPr/>
            <p:nvPr/>
          </p:nvSpPr>
          <p:spPr>
            <a:xfrm>
              <a:off x="260852" y="687170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51A9799-680D-45A3-8A40-A71A2D61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65583"/>
              </p:ext>
            </p:extLst>
          </p:nvPr>
        </p:nvGraphicFramePr>
        <p:xfrm>
          <a:off x="22933" y="2227271"/>
          <a:ext cx="7399493" cy="1982799"/>
        </p:xfrm>
        <a:graphic>
          <a:graphicData uri="http://schemas.openxmlformats.org/drawingml/2006/table">
            <a:tbl>
              <a:tblPr/>
              <a:tblGrid>
                <a:gridCol w="983139">
                  <a:extLst>
                    <a:ext uri="{9D8B030D-6E8A-4147-A177-3AD203B41FA5}">
                      <a16:colId xmlns:a16="http://schemas.microsoft.com/office/drawing/2014/main" val="110107693"/>
                    </a:ext>
                  </a:extLst>
                </a:gridCol>
                <a:gridCol w="6416354">
                  <a:extLst>
                    <a:ext uri="{9D8B030D-6E8A-4147-A177-3AD203B41FA5}">
                      <a16:colId xmlns:a16="http://schemas.microsoft.com/office/drawing/2014/main" val="261641814"/>
                    </a:ext>
                  </a:extLst>
                </a:gridCol>
              </a:tblGrid>
              <a:tr h="137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 분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내 용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6765"/>
                  </a:ext>
                </a:extLst>
              </a:tr>
              <a:tr h="251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관련법령 </a:t>
                      </a:r>
                      <a:endParaRPr lang="en-US" altLang="ko-KR" sz="800" b="1" kern="120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공급비율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「주택공급에 관한 </a:t>
                      </a: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규칙」제</a:t>
                      </a:r>
                      <a:r>
                        <a:rPr lang="en-US" altLang="ko-KR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36</a:t>
                      </a:r>
                      <a:r>
                        <a:rPr lang="ko-KR" altLang="en-US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  <a:r>
                        <a:rPr lang="en-US" altLang="ko-KR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85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㎡이하 </a:t>
                      </a: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건설량의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10% 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범위</a:t>
                      </a:r>
                      <a:endParaRPr lang="en-US" altLang="ko-KR" sz="8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11465"/>
                  </a:ext>
                </a:extLst>
              </a:tr>
              <a:tr h="594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 상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입주자모집공고일 현재 무주택세대구성원으로 관계기관의 장이 정하는 우선순위에 따라 선정</a:t>
                      </a:r>
                      <a:r>
                        <a:rPr lang="en-US" altLang="ko-KR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추천을 받은 자</a:t>
                      </a:r>
                      <a:r>
                        <a:rPr lang="en-US" altLang="ko-KR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국가유공자</a:t>
                      </a:r>
                      <a:r>
                        <a:rPr lang="en-US" altLang="ko-KR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국가보훈대상자</a:t>
                      </a:r>
                      <a:r>
                        <a:rPr lang="en-US" altLang="ko-KR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800" b="0" kern="1200" dirty="0" err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복무군인</a:t>
                      </a:r>
                      <a:endParaRPr lang="en-US" altLang="ko-KR" sz="800" b="0" kern="120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장기복무 제대군인</a:t>
                      </a:r>
                      <a:r>
                        <a:rPr lang="en-US" altLang="ko-KR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중소기업근로자</a:t>
                      </a:r>
                      <a:endParaRPr lang="en-US" altLang="ko-KR" sz="800" b="0" kern="120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장애인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890644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당첨자 선정방법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추천기관에서 자체 기준에 따라 대상자를 확정</a:t>
                      </a:r>
                      <a:r>
                        <a:rPr lang="en-US" altLang="ko-KR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예비자 포함</a:t>
                      </a:r>
                      <a:r>
                        <a:rPr lang="en-US" altLang="ko-KR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확정자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예비자를  사업주체로 통보</a:t>
                      </a:r>
                      <a:endParaRPr lang="en-US" altLang="ko-KR" sz="8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확정자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예비자만 청약접수 가능</a:t>
                      </a:r>
                      <a:endParaRPr lang="en-US" altLang="ko-KR" sz="8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755210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당첨자 선정절차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사업주체 기관별 특별공급 </a:t>
                      </a: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주택형별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배정 세대 안내 → 자격요건을 갖춘 자 해당기관에 신청 → 기관별 우선순위에 따라 선정</a:t>
                      </a:r>
                      <a:endParaRPr lang="en-US" altLang="ko-KR" sz="8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사업주체에 </a:t>
                      </a: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확정자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예비자 명단 통보 → 사업주체 </a:t>
                      </a:r>
                      <a:r>
                        <a:rPr lang="ko-KR" altLang="en-US" sz="8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한국부동산원에 </a:t>
                      </a: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확정자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예비자 명단 통보 → </a:t>
                      </a: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확정자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예비자 특별공급 신청 가능</a:t>
                      </a:r>
                      <a:endParaRPr lang="en-US" altLang="ko-KR" sz="8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※ 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기관에서 </a:t>
                      </a: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확정자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예비자로 선정되었더라도 해당 주택 특별공급 신청일에 </a:t>
                      </a: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청약홈으로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신청하여야만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인정</a:t>
                      </a:r>
                      <a:r>
                        <a:rPr lang="en-US" altLang="ko-KR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미신청시</a:t>
                      </a:r>
                      <a:r>
                        <a:rPr lang="en-US" altLang="ko-KR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무효처리됨</a:t>
                      </a:r>
                      <a:endParaRPr lang="en-US" altLang="ko-KR" sz="8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770913"/>
                  </a:ext>
                </a:extLst>
              </a:tr>
              <a:tr h="251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 고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8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 기관추천 예비대상자로 선정되어 인터넷 청약을 신청하였더라도 특별공급 입주자를 선정하고 남은 주택수는 다른 유형의 특별공급 신청자 中 선정되지 않은 자를 포함하여 무작위 추첨으로 선정하므로 입주자 및 예비입주자로 선정되지 않을 수 있음 </a:t>
                      </a:r>
                      <a:endParaRPr lang="en-US" altLang="ko-KR" sz="8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51335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622937" y="4322028"/>
            <a:ext cx="1080000" cy="976122"/>
            <a:chOff x="759021" y="4721384"/>
            <a:chExt cx="1440000" cy="13014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C13BC2-1817-4764-89E4-DA629901EECA}"/>
                </a:ext>
              </a:extLst>
            </p:cNvPr>
            <p:cNvSpPr txBox="1"/>
            <p:nvPr/>
          </p:nvSpPr>
          <p:spPr>
            <a:xfrm>
              <a:off x="759795" y="4721384"/>
              <a:ext cx="1439226" cy="28895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  <a:alpha val="69804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algn="ctr" defTabSz="685800" fontAlgn="base" latinLnBrk="0">
                <a:lnSpc>
                  <a:spcPct val="130000"/>
                </a:lnSpc>
                <a:defRPr/>
              </a:pPr>
              <a:r>
                <a:rPr lang="ko-KR" altLang="en-US" sz="675" kern="0" dirty="0">
                  <a:solidFill>
                    <a:prstClr val="white"/>
                  </a:solidFill>
                  <a:latin typeface="+mn-ea"/>
                </a:rPr>
                <a:t>①장애인</a:t>
              </a:r>
            </a:p>
          </p:txBody>
        </p:sp>
        <p:sp>
          <p:nvSpPr>
            <p:cNvPr id="11" name="모서리가 둥근 직사각형 14">
              <a:extLst>
                <a:ext uri="{FF2B5EF4-FFF2-40B4-BE49-F238E27FC236}">
                  <a16:creationId xmlns:a16="http://schemas.microsoft.com/office/drawing/2014/main" id="{0257245A-F061-4D59-83E1-0F27FDEEF5D4}"/>
                </a:ext>
              </a:extLst>
            </p:cNvPr>
            <p:cNvSpPr/>
            <p:nvPr/>
          </p:nvSpPr>
          <p:spPr>
            <a:xfrm>
              <a:off x="759021" y="5045900"/>
              <a:ext cx="1440000" cy="976980"/>
            </a:xfrm>
            <a:prstGeom prst="roundRect">
              <a:avLst>
                <a:gd name="adj" fmla="val 7047"/>
              </a:avLst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 anchorCtr="0"/>
            <a:lstStyle/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장애인 등록증 </a:t>
              </a:r>
              <a:r>
                <a:rPr lang="ko-KR" altLang="en-US" sz="675" kern="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교부자로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ko-KR" altLang="en-US" sz="675" kern="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기관추천을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</a:t>
              </a:r>
              <a:r>
                <a:rPr lang="ko-KR" altLang="en-US" sz="675" kern="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받은자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정신지체인</a:t>
              </a: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, 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정신장애인</a:t>
              </a: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,</a:t>
              </a:r>
            </a:p>
            <a:p>
              <a:pPr algn="ctr" defTabSz="685800" latinLnBrk="0">
                <a:defRPr/>
              </a:pP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3</a:t>
              </a:r>
              <a:r>
                <a:rPr lang="ko-KR" altLang="en-US" sz="675" kern="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급이상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</a:t>
              </a:r>
              <a:r>
                <a:rPr lang="ko-KR" altLang="en-US" sz="675" kern="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뇌병변장애인은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배우자 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포함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310629" y="4322028"/>
            <a:ext cx="1085853" cy="976122"/>
            <a:chOff x="2876437" y="4721384"/>
            <a:chExt cx="1447804" cy="13014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3A7B84-530A-479A-85EB-09EFA345DA50}"/>
                </a:ext>
              </a:extLst>
            </p:cNvPr>
            <p:cNvSpPr txBox="1">
              <a:spLocks/>
            </p:cNvSpPr>
            <p:nvPr/>
          </p:nvSpPr>
          <p:spPr>
            <a:xfrm>
              <a:off x="2884241" y="4721384"/>
              <a:ext cx="1440000" cy="28895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  <a:alpha val="69804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algn="ctr" defTabSz="685800" fontAlgn="base" latinLnBrk="0">
                <a:lnSpc>
                  <a:spcPct val="130000"/>
                </a:lnSpc>
                <a:defRPr/>
              </a:pPr>
              <a:r>
                <a:rPr lang="ko-KR" altLang="en-US" sz="675" kern="0" dirty="0">
                  <a:solidFill>
                    <a:prstClr val="white"/>
                  </a:solidFill>
                  <a:latin typeface="+mn-ea"/>
                </a:rPr>
                <a:t>②국가유공자</a:t>
              </a: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073E3F4F-F5DC-49CF-B4B6-239BCD67A80D}"/>
                </a:ext>
              </a:extLst>
            </p:cNvPr>
            <p:cNvSpPr/>
            <p:nvPr/>
          </p:nvSpPr>
          <p:spPr>
            <a:xfrm>
              <a:off x="2876437" y="5045899"/>
              <a:ext cx="1440000" cy="976981"/>
            </a:xfrm>
            <a:prstGeom prst="roundRect">
              <a:avLst>
                <a:gd name="adj" fmla="val 7047"/>
              </a:avLst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 anchorCtr="0"/>
            <a:lstStyle/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기관추천을 </a:t>
              </a:r>
              <a:r>
                <a:rPr lang="ko-KR" altLang="en-US" sz="675" kern="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받은자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(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보훈처</a:t>
              </a: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)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국가 유공자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국가 보훈대상자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장기복무</a:t>
              </a: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제대군인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</p:txBody>
        </p:sp>
      </p:grp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DCB4519-8837-44AA-87A4-6F7E48DB5870}"/>
              </a:ext>
            </a:extLst>
          </p:cNvPr>
          <p:cNvSpPr/>
          <p:nvPr/>
        </p:nvSpPr>
        <p:spPr>
          <a:xfrm>
            <a:off x="500597" y="5405202"/>
            <a:ext cx="3014035" cy="344161"/>
          </a:xfrm>
          <a:prstGeom prst="roundRect">
            <a:avLst>
              <a:gd name="adj" fmla="val 9612"/>
            </a:avLst>
          </a:prstGeom>
          <a:solidFill>
            <a:sysClr val="windowText" lastClr="000000">
              <a:lumMod val="75000"/>
              <a:lumOff val="2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fontAlgn="base" latinLnBrk="0">
              <a:lnSpc>
                <a:spcPct val="130000"/>
              </a:lnSpc>
              <a:buFont typeface="Wingdings" pitchFamily="2" charset="2"/>
              <a:buChar char="ü"/>
              <a:defRPr/>
            </a:pPr>
            <a:r>
              <a:rPr lang="ko-KR" altLang="en-US" sz="675" kern="0" dirty="0">
                <a:solidFill>
                  <a:prstClr val="white"/>
                </a:solidFill>
                <a:latin typeface="+mn-ea"/>
              </a:rPr>
              <a:t> 청약통장가입 무관</a:t>
            </a:r>
          </a:p>
        </p:txBody>
      </p:sp>
      <p:sp>
        <p:nvSpPr>
          <p:cNvPr id="16" name="모서리가 둥근 직사각형 21">
            <a:extLst>
              <a:ext uri="{FF2B5EF4-FFF2-40B4-BE49-F238E27FC236}">
                <a16:creationId xmlns:a16="http://schemas.microsoft.com/office/drawing/2014/main" id="{1BCAAB88-156A-4791-97E2-84749AB3050F}"/>
              </a:ext>
            </a:extLst>
          </p:cNvPr>
          <p:cNvSpPr/>
          <p:nvPr/>
        </p:nvSpPr>
        <p:spPr>
          <a:xfrm>
            <a:off x="3894151" y="5405202"/>
            <a:ext cx="3023755" cy="344161"/>
          </a:xfrm>
          <a:prstGeom prst="roundRect">
            <a:avLst>
              <a:gd name="adj" fmla="val 9612"/>
            </a:avLst>
          </a:prstGeom>
          <a:solidFill>
            <a:srgbClr val="3886B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685800" fontAlgn="base" latinLnBrk="0">
              <a:lnSpc>
                <a:spcPct val="130000"/>
              </a:lnSpc>
              <a:buFont typeface="Wingdings" pitchFamily="2" charset="2"/>
              <a:buChar char="ü"/>
              <a:defRPr/>
            </a:pPr>
            <a:r>
              <a:rPr lang="ko-KR" altLang="en-US" sz="675" kern="0" dirty="0">
                <a:solidFill>
                  <a:prstClr val="white"/>
                </a:solidFill>
                <a:latin typeface="+mn-ea"/>
              </a:rPr>
              <a:t> 통장가입 후 </a:t>
            </a:r>
            <a:r>
              <a:rPr lang="en-US" altLang="ko-KR" sz="675" kern="0" dirty="0">
                <a:solidFill>
                  <a:prstClr val="white"/>
                </a:solidFill>
                <a:latin typeface="+mn-ea"/>
              </a:rPr>
              <a:t>6</a:t>
            </a:r>
            <a:r>
              <a:rPr lang="ko-KR" altLang="en-US" sz="675" kern="0" dirty="0">
                <a:solidFill>
                  <a:prstClr val="white"/>
                </a:solidFill>
                <a:latin typeface="+mn-ea"/>
              </a:rPr>
              <a:t>개월 경과 </a:t>
            </a:r>
            <a:endParaRPr lang="en-US" altLang="ko-KR" sz="675" kern="0" dirty="0">
              <a:solidFill>
                <a:prstClr val="white"/>
              </a:solidFill>
              <a:latin typeface="+mn-ea"/>
            </a:endParaRPr>
          </a:p>
          <a:p>
            <a:pPr algn="ctr" defTabSz="685800" fontAlgn="base" latinLnBrk="0">
              <a:lnSpc>
                <a:spcPct val="130000"/>
              </a:lnSpc>
              <a:buFont typeface="Wingdings" pitchFamily="2" charset="2"/>
              <a:buChar char="ü"/>
              <a:defRPr/>
            </a:pPr>
            <a:r>
              <a:rPr lang="ko-KR" altLang="en-US" sz="675" kern="0" dirty="0">
                <a:solidFill>
                  <a:prstClr val="white"/>
                </a:solidFill>
                <a:latin typeface="+mn-ea"/>
              </a:rPr>
              <a:t> 지역별 청약예치금 이상인 자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004175" y="4322028"/>
            <a:ext cx="1080000" cy="990833"/>
            <a:chOff x="4486776" y="4721384"/>
            <a:chExt cx="1440000" cy="1321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7C1CF6-D72A-404A-9369-429DCB44659D}"/>
                </a:ext>
              </a:extLst>
            </p:cNvPr>
            <p:cNvSpPr txBox="1">
              <a:spLocks/>
            </p:cNvSpPr>
            <p:nvPr/>
          </p:nvSpPr>
          <p:spPr>
            <a:xfrm>
              <a:off x="4502384" y="4721384"/>
              <a:ext cx="1398965" cy="310576"/>
            </a:xfrm>
            <a:prstGeom prst="rect">
              <a:avLst/>
            </a:prstGeom>
            <a:solidFill>
              <a:srgbClr val="0070C0">
                <a:alpha val="69804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algn="ctr" defTabSz="685800" fontAlgn="base" latinLnBrk="0">
                <a:lnSpc>
                  <a:spcPct val="130000"/>
                </a:lnSpc>
                <a:defRPr/>
              </a:pPr>
              <a:r>
                <a:rPr lang="ko-KR" altLang="en-US" sz="675" kern="0" dirty="0">
                  <a:solidFill>
                    <a:prstClr val="white"/>
                  </a:solidFill>
                  <a:latin typeface="+mn-ea"/>
                </a:rPr>
                <a:t>③ 군인</a:t>
              </a:r>
            </a:p>
          </p:txBody>
        </p:sp>
        <p:sp>
          <p:nvSpPr>
            <p:cNvPr id="19" name="모서리가 둥근 직사각형 23">
              <a:extLst>
                <a:ext uri="{FF2B5EF4-FFF2-40B4-BE49-F238E27FC236}">
                  <a16:creationId xmlns:a16="http://schemas.microsoft.com/office/drawing/2014/main" id="{DDC21525-CC21-4675-BE22-C6B3207CC989}"/>
                </a:ext>
              </a:extLst>
            </p:cNvPr>
            <p:cNvSpPr/>
            <p:nvPr/>
          </p:nvSpPr>
          <p:spPr>
            <a:xfrm>
              <a:off x="4486776" y="5066541"/>
              <a:ext cx="1440000" cy="975953"/>
            </a:xfrm>
            <a:prstGeom prst="roundRect">
              <a:avLst>
                <a:gd name="adj" fmla="val 7047"/>
              </a:avLst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 anchorCtr="0"/>
            <a:lstStyle/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기관추천을 </a:t>
              </a:r>
              <a:r>
                <a:rPr lang="ko-KR" altLang="en-US" sz="675" kern="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받은자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장기복무군인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(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장기복무 </a:t>
              </a: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: 10</a:t>
              </a:r>
              <a:r>
                <a:rPr lang="ko-KR" altLang="en-US" sz="675" kern="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년이상</a:t>
              </a: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)</a:t>
              </a:r>
            </a:p>
            <a:p>
              <a:pPr algn="ctr" defTabSz="685800" latinLnBrk="0">
                <a:defRPr/>
              </a:pP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※ 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부사관</a:t>
              </a: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(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하사관</a:t>
              </a: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)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이상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91868" y="4322028"/>
            <a:ext cx="1093217" cy="990833"/>
            <a:chOff x="7517596" y="4721384"/>
            <a:chExt cx="1457623" cy="1321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9AC63F-54AE-4663-8D65-93E9FB77AEAD}"/>
                </a:ext>
              </a:extLst>
            </p:cNvPr>
            <p:cNvSpPr txBox="1">
              <a:spLocks/>
            </p:cNvSpPr>
            <p:nvPr/>
          </p:nvSpPr>
          <p:spPr>
            <a:xfrm>
              <a:off x="7517596" y="4721384"/>
              <a:ext cx="1440000" cy="310576"/>
            </a:xfrm>
            <a:prstGeom prst="rect">
              <a:avLst/>
            </a:prstGeom>
            <a:solidFill>
              <a:srgbClr val="0070C0">
                <a:alpha val="69804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algn="ctr" defTabSz="685800" fontAlgn="base" latinLnBrk="0">
                <a:lnSpc>
                  <a:spcPct val="130000"/>
                </a:lnSpc>
                <a:defRPr/>
              </a:pPr>
              <a:r>
                <a:rPr lang="ko-KR" altLang="en-US" sz="675" kern="0" dirty="0">
                  <a:solidFill>
                    <a:prstClr val="white"/>
                  </a:solidFill>
                  <a:latin typeface="+mn-ea"/>
                </a:rPr>
                <a:t>⑤중소기업근로자</a:t>
              </a:r>
            </a:p>
          </p:txBody>
        </p:sp>
        <p:sp>
          <p:nvSpPr>
            <p:cNvPr id="22" name="모서리가 둥근 직사각형 25">
              <a:extLst>
                <a:ext uri="{FF2B5EF4-FFF2-40B4-BE49-F238E27FC236}">
                  <a16:creationId xmlns:a16="http://schemas.microsoft.com/office/drawing/2014/main" id="{6B56BCCF-B1F3-4FFC-8828-908B95A8ED89}"/>
                </a:ext>
              </a:extLst>
            </p:cNvPr>
            <p:cNvSpPr/>
            <p:nvPr/>
          </p:nvSpPr>
          <p:spPr>
            <a:xfrm>
              <a:off x="7535219" y="5066541"/>
              <a:ext cx="1440000" cy="975953"/>
            </a:xfrm>
            <a:prstGeom prst="roundRect">
              <a:avLst>
                <a:gd name="adj" fmla="val 7047"/>
              </a:avLst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 anchorCtr="0"/>
            <a:lstStyle/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기관추천을 </a:t>
              </a:r>
              <a:r>
                <a:rPr lang="ko-KR" altLang="en-US" sz="675" kern="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받은자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제조업만 해당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상시 근로자수 </a:t>
              </a: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300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명 미만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또는 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algn="ctr" defTabSz="685800" latinLnBrk="0">
                <a:defRPr/>
              </a:pP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자본금 </a:t>
              </a:r>
              <a:r>
                <a:rPr lang="en-US" altLang="ko-KR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80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억원 </a:t>
              </a:r>
              <a:r>
                <a:rPr lang="ko-KR" altLang="en-US" sz="675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이하</a:t>
              </a:r>
              <a:endParaRPr lang="en-US" altLang="ko-KR" sz="675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3A7FC7-A6C5-4C58-8DF2-F009D8D979F2}"/>
              </a:ext>
            </a:extLst>
          </p:cNvPr>
          <p:cNvSpPr/>
          <p:nvPr/>
        </p:nvSpPr>
        <p:spPr>
          <a:xfrm>
            <a:off x="500597" y="4258499"/>
            <a:ext cx="6417309" cy="109520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latinLnBrk="0">
              <a:defRPr/>
            </a:pPr>
            <a:endParaRPr lang="ko-KR" altLang="en-US" sz="135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73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137124" cy="276999"/>
            <a:chOff x="304800" y="695496"/>
            <a:chExt cx="2849499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2849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특별공급 유형별 공급 </a:t>
              </a:r>
              <a:r>
                <a:rPr lang="ko-KR" altLang="en-US" sz="1200" b="1" dirty="0" err="1"/>
                <a:t>세대수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16970A-8F19-44F5-9706-904DE336FFBA}"/>
              </a:ext>
            </a:extLst>
          </p:cNvPr>
          <p:cNvGrpSpPr/>
          <p:nvPr/>
        </p:nvGrpSpPr>
        <p:grpSpPr>
          <a:xfrm>
            <a:off x="210418" y="1866882"/>
            <a:ext cx="1372701" cy="253916"/>
            <a:chOff x="260852" y="627025"/>
            <a:chExt cx="1830267" cy="338555"/>
          </a:xfrm>
        </p:grpSpPr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47919741-8D56-4C35-AE09-FA8718EDD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88" y="627025"/>
              <a:ext cx="1746631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marL="0" indent="0" defTabSz="685800">
                <a:defRPr/>
              </a:pPr>
              <a:r>
                <a:rPr lang="ko-KR" altLang="en-US" sz="1050" kern="0" dirty="0">
                  <a:ln w="3175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신혼부부 특별공급</a:t>
              </a:r>
              <a:endParaRPr lang="ko-KR" altLang="en-US" sz="1050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F0C3C-41E2-46CF-9CD1-A67261BB0F25}"/>
                </a:ext>
              </a:extLst>
            </p:cNvPr>
            <p:cNvSpPr/>
            <p:nvPr/>
          </p:nvSpPr>
          <p:spPr>
            <a:xfrm>
              <a:off x="260852" y="687170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E682E5-F5B0-4F5E-BFD6-47332C16B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52134"/>
              </p:ext>
            </p:extLst>
          </p:nvPr>
        </p:nvGraphicFramePr>
        <p:xfrm>
          <a:off x="204360" y="2128211"/>
          <a:ext cx="7129463" cy="2080256"/>
        </p:xfrm>
        <a:graphic>
          <a:graphicData uri="http://schemas.openxmlformats.org/drawingml/2006/table">
            <a:tbl>
              <a:tblPr/>
              <a:tblGrid>
                <a:gridCol w="1026114">
                  <a:extLst>
                    <a:ext uri="{9D8B030D-6E8A-4147-A177-3AD203B41FA5}">
                      <a16:colId xmlns:a16="http://schemas.microsoft.com/office/drawing/2014/main" val="110107693"/>
                    </a:ext>
                  </a:extLst>
                </a:gridCol>
                <a:gridCol w="6103349">
                  <a:extLst>
                    <a:ext uri="{9D8B030D-6E8A-4147-A177-3AD203B41FA5}">
                      <a16:colId xmlns:a16="http://schemas.microsoft.com/office/drawing/2014/main" val="261641814"/>
                    </a:ext>
                  </a:extLst>
                </a:gridCol>
              </a:tblGrid>
              <a:tr h="137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 분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내 용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6765"/>
                  </a:ext>
                </a:extLst>
              </a:tr>
              <a:tr h="137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관련법령 및 공급비율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「주택공급에 관한 </a:t>
                      </a:r>
                      <a:r>
                        <a:rPr lang="ko-KR" altLang="en-US" sz="7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규칙」제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85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㎡이하 주택 </a:t>
                      </a:r>
                      <a:r>
                        <a:rPr lang="ko-KR" altLang="en-US" sz="7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건설량의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20%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범위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11465"/>
                  </a:ext>
                </a:extLst>
              </a:tr>
              <a:tr h="565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 상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입주자모집공고일 현재 혼인기간이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이내인 무주택세대구성원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혼인신고일 부터 입주자모집공고일 현재까지 계속하여 무주택자이며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해당세대의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월평균소득이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전년도 도시근로자 가구당 월평균소득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120%(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배우자 소득이 있는 경우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130%)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이하일 것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세대에 속한 자가 과거 주택을 소유한 사실이 없는 경우로 주택가격이 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억원 초과 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억원 이하인 주택을 공급하는 경우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월평균소득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기준의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140%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이하인자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배우자 소득이 있는 경우 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160%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이하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혼인기간 중 자녀를 출산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임신 또는 입양 포함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하여 자녀가 있는 경우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무자녀 또는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2018.12.11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이전에 소유 주택을 처분하여 무주택기간이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년이 경과한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경우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890644"/>
                  </a:ext>
                </a:extLst>
              </a:tr>
              <a:tr h="674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당첨자 선정방법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인천광역시 거주자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우선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미달 시 경기도 및 기타지역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거주자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당첨자를 선정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순위별 경쟁이 있을 경우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① 해당 주택건설지역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거주자 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인천광역시 거주자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우선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② 자녀수가 많은 자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③ 자녀수가 같은 경우 추첨으로 선정된 자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입주자 선정 순서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소득 → 순위 → 거주지역 →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미성년자녀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추첨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755210"/>
                  </a:ext>
                </a:extLst>
              </a:tr>
              <a:tr h="565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 고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혼인신고일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입주자모집공고일 주택을 소유한 적이 없어야 하며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18.12.11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소유 주택을 매각하여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년이 경과한 자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 청약 가능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혼인신고일 주택 소유한 자는 특별공급 접수 불가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혼인기간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년에 대한 유권해석 변경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2012.05.25~2019.05.24(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혼인신고일 당일 기준으로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산정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2012.05.24~2019.05.24(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혼인신고일 익일 기준으로 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산정</a:t>
                      </a:r>
                      <a:r>
                        <a:rPr lang="en-US" altLang="ko-KR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51335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4" y="4296988"/>
            <a:ext cx="7183469" cy="14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5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346663"/>
            <a:ext cx="2137124" cy="276999"/>
            <a:chOff x="304800" y="695496"/>
            <a:chExt cx="2849499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95496"/>
              <a:ext cx="2849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특별공급 유형별 공급 </a:t>
              </a:r>
              <a:r>
                <a:rPr lang="ko-KR" altLang="en-US" sz="1200" b="1" dirty="0" err="1"/>
                <a:t>세대수</a:t>
              </a:r>
              <a:endParaRPr lang="ko-KR" altLang="en-US" sz="12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DE415-5AE1-4D92-8604-21422A580ED4}"/>
                </a:ext>
              </a:extLst>
            </p:cNvPr>
            <p:cNvSpPr/>
            <p:nvPr/>
          </p:nvSpPr>
          <p:spPr>
            <a:xfrm>
              <a:off x="307571" y="757831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16970A-8F19-44F5-9706-904DE336FFBA}"/>
              </a:ext>
            </a:extLst>
          </p:cNvPr>
          <p:cNvGrpSpPr/>
          <p:nvPr/>
        </p:nvGrpSpPr>
        <p:grpSpPr>
          <a:xfrm>
            <a:off x="210418" y="1866882"/>
            <a:ext cx="1372701" cy="253916"/>
            <a:chOff x="260852" y="627025"/>
            <a:chExt cx="1830267" cy="338555"/>
          </a:xfrm>
        </p:grpSpPr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47919741-8D56-4C35-AE09-FA8718EDD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88" y="627025"/>
              <a:ext cx="1746631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marL="0" indent="0" defTabSz="685800">
                <a:defRPr/>
              </a:pPr>
              <a:r>
                <a:rPr lang="ko-KR" altLang="en-US" sz="1050" kern="0" dirty="0">
                  <a:ln w="3175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생애최초 특별공급</a:t>
              </a:r>
              <a:endParaRPr lang="ko-KR" altLang="en-US" sz="1050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F0C3C-41E2-46CF-9CD1-A67261BB0F25}"/>
                </a:ext>
              </a:extLst>
            </p:cNvPr>
            <p:cNvSpPr/>
            <p:nvPr/>
          </p:nvSpPr>
          <p:spPr>
            <a:xfrm>
              <a:off x="260852" y="687170"/>
              <a:ext cx="51826" cy="198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E682E5-F5B0-4F5E-BFD6-47332C16B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5526"/>
              </p:ext>
            </p:extLst>
          </p:nvPr>
        </p:nvGraphicFramePr>
        <p:xfrm>
          <a:off x="203689" y="2150532"/>
          <a:ext cx="7129463" cy="2903490"/>
        </p:xfrm>
        <a:graphic>
          <a:graphicData uri="http://schemas.openxmlformats.org/drawingml/2006/table">
            <a:tbl>
              <a:tblPr/>
              <a:tblGrid>
                <a:gridCol w="1541411">
                  <a:extLst>
                    <a:ext uri="{9D8B030D-6E8A-4147-A177-3AD203B41FA5}">
                      <a16:colId xmlns:a16="http://schemas.microsoft.com/office/drawing/2014/main" val="110107693"/>
                    </a:ext>
                  </a:extLst>
                </a:gridCol>
                <a:gridCol w="5588051">
                  <a:extLst>
                    <a:ext uri="{9D8B030D-6E8A-4147-A177-3AD203B41FA5}">
                      <a16:colId xmlns:a16="http://schemas.microsoft.com/office/drawing/2014/main" val="261641814"/>
                    </a:ext>
                  </a:extLst>
                </a:gridCol>
              </a:tblGrid>
              <a:tr h="1943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 분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내 용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6765"/>
                  </a:ext>
                </a:extLst>
              </a:tr>
              <a:tr h="1943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관련법령 및 공급비율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「주택공급에 관한 </a:t>
                      </a:r>
                      <a:r>
                        <a:rPr lang="ko-KR" altLang="en-US" sz="7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규칙」제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43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주택 </a:t>
                      </a:r>
                      <a:r>
                        <a:rPr lang="ko-KR" altLang="en-US" sz="700" b="0" kern="1200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건설량의</a:t>
                      </a:r>
                      <a:r>
                        <a:rPr lang="ko-KR" altLang="en-US" sz="700" b="0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7%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범위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11465"/>
                  </a:ext>
                </a:extLst>
              </a:tr>
              <a:tr h="18745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 상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입주자모집공고일 현재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인천광역시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거주하거나 서울특별시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경기도에 거주하면서 생애최초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세대에 속한 모든 자가 과거 주택을 소유한 사실이 없는 경우로 한정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주택을 구입하는 자로서 다음의 요건을 모두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만족하는자</a:t>
                      </a:r>
                      <a:endParaRPr lang="en-US" altLang="ko-KR" sz="700" b="0" kern="120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무주택세대구성원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입주자모집공고일 현재 혼인 중이거나 미혼인 자녀가 있는 자</a:t>
                      </a:r>
                      <a:endParaRPr lang="en-US" altLang="ko-KR" sz="700" b="0" kern="1200" baseline="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입주자모집공고일 현재 근로자 또는 자영업자로서 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이상 소득세를 납부한 자</a:t>
                      </a:r>
                      <a:endParaRPr lang="en-US" altLang="ko-KR" sz="700" b="0" kern="1200" baseline="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월평균 소득이 전년도 도시근로자 </a:t>
                      </a:r>
                      <a:r>
                        <a:rPr lang="ko-KR" altLang="en-US" sz="700" b="0" kern="1200" baseline="0" dirty="0" err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가구원수별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월평균소득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 이상 세대는 </a:t>
                      </a:r>
                      <a:r>
                        <a:rPr lang="ko-KR" altLang="en-US" sz="700" b="0" kern="1200" baseline="0" dirty="0" err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가구원수별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가구당 월평균소득을 말한다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기준의 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160% 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이하인 자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baseline="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입주자저축에 가입하여 청약통장 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 가입요건을 갖춘 자</a:t>
                      </a:r>
                      <a:endParaRPr lang="en-US" altLang="ko-KR" sz="700" b="0" kern="1200" baseline="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(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투기과열지구 및 청약과열지역에서 공급하는 경우 아래의 일반공급 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 조건을 모두 만족해야 청약이 가능함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청약통장에 가입하여 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년이 지난 자로서 예치기준금액을 납입 할 것</a:t>
                      </a:r>
                      <a:endParaRPr lang="en-US" altLang="ko-KR" sz="700" b="0" kern="1200" baseline="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세대주일 것</a:t>
                      </a:r>
                      <a:endParaRPr lang="en-US" altLang="ko-KR" sz="700" b="0" kern="1200" baseline="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과거 </a:t>
                      </a:r>
                      <a:r>
                        <a:rPr lang="en-US" altLang="ko-KR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700" b="0" kern="1200" baseline="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이내 당첨된 자의 세대에 속하지 않을 것</a:t>
                      </a:r>
                      <a:endParaRPr lang="en-US" altLang="ko-KR" sz="700" b="0" kern="1200" baseline="0" dirty="0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890644"/>
                  </a:ext>
                </a:extLst>
              </a:tr>
              <a:tr h="6401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당첨자 선정방법</a:t>
                      </a: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2021.02.02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개정된「주택공급에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관한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규칙」에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의거 민영주택 생애최초 특별공급 대상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세대수의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를 전년도 도시근로자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가구원수별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월평균 소득 기준의 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130%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이하인 자에게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우선공급하며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나머지 주택은 소득기준을 완화하여 전년도 도시근로자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가구원수별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월평균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소득기준의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160%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이하인 자까지 확대하여 선정함</a:t>
                      </a:r>
                      <a:endParaRPr lang="en-US" altLang="ko-KR" sz="700" b="0" kern="1200" dirty="0" smtClean="0">
                        <a:ln w="3175">
                          <a:noFill/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인천광역시 거주자 우선하며 </a:t>
                      </a:r>
                      <a:r>
                        <a:rPr lang="ko-KR" altLang="en-US" sz="700" b="0" kern="1200" dirty="0" err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동일지역내</a:t>
                      </a:r>
                      <a:r>
                        <a:rPr lang="ko-KR" altLang="en-US" sz="700" b="0" kern="1200" dirty="0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경쟁이 있는 경우 추첨으로 결정</a:t>
                      </a:r>
                      <a:endParaRPr lang="en-US" altLang="ko-KR" sz="700" b="0" kern="12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464" marR="41464" marT="11464" marB="1146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755210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9" y="5015569"/>
            <a:ext cx="7129463" cy="7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10424</Words>
  <Application>Microsoft Office PowerPoint</Application>
  <PresentationFormat>화면 슬라이드 쇼(4:3)</PresentationFormat>
  <Paragraphs>1727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AngsanaUPC</vt:lpstr>
      <vt:lpstr>맑은 고딕</vt:lpstr>
      <vt:lpstr>함초롬바탕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2021-06-26T02:15:27Z</dcterms:created>
  <dcterms:modified xsi:type="dcterms:W3CDTF">2021-06-26T02:29:04Z</dcterms:modified>
</cp:coreProperties>
</file>