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67"/>
  </p:notesMasterIdLst>
  <p:sldIdLst>
    <p:sldId id="256" r:id="rId5"/>
    <p:sldId id="257" r:id="rId6"/>
    <p:sldId id="258"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1" r:id="rId32"/>
    <p:sldId id="312" r:id="rId33"/>
    <p:sldId id="313" r:id="rId34"/>
    <p:sldId id="314" r:id="rId35"/>
    <p:sldId id="310" r:id="rId36"/>
    <p:sldId id="315" r:id="rId37"/>
    <p:sldId id="316" r:id="rId38"/>
    <p:sldId id="317" r:id="rId39"/>
    <p:sldId id="318" r:id="rId40"/>
    <p:sldId id="319" r:id="rId41"/>
    <p:sldId id="320" r:id="rId42"/>
    <p:sldId id="321" r:id="rId43"/>
    <p:sldId id="322" r:id="rId44"/>
    <p:sldId id="323" r:id="rId45"/>
    <p:sldId id="325" r:id="rId46"/>
    <p:sldId id="324"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71620" autoAdjust="0"/>
  </p:normalViewPr>
  <p:slideViewPr>
    <p:cSldViewPr snapToGrid="0">
      <p:cViewPr varScale="1">
        <p:scale>
          <a:sx n="59" d="100"/>
          <a:sy n="59" d="100"/>
        </p:scale>
        <p:origin x="9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D7908-9A59-4348-8EDE-17FE68256256}" type="datetimeFigureOut">
              <a:rPr lang="es-ES" smtClean="0"/>
              <a:t>10/02/2022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C9D61-AAFE-4F7F-A48F-B730438E34AB}" type="slidenum">
              <a:rPr lang="es-ES" smtClean="0"/>
              <a:t>‹Nº›</a:t>
            </a:fld>
            <a:endParaRPr lang="es-ES"/>
          </a:p>
        </p:txBody>
      </p:sp>
    </p:spTree>
    <p:extLst>
      <p:ext uri="{BB962C8B-B14F-4D97-AF65-F5344CB8AC3E}">
        <p14:creationId xmlns:p14="http://schemas.microsoft.com/office/powerpoint/2010/main" val="416884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D7C9D61-AAFE-4F7F-A48F-B730438E34AB}" type="slidenum">
              <a:rPr lang="es-ES" smtClean="0"/>
              <a:t>2</a:t>
            </a:fld>
            <a:endParaRPr lang="es-ES"/>
          </a:p>
        </p:txBody>
      </p:sp>
    </p:spTree>
    <p:extLst>
      <p:ext uri="{BB962C8B-B14F-4D97-AF65-F5344CB8AC3E}">
        <p14:creationId xmlns:p14="http://schemas.microsoft.com/office/powerpoint/2010/main" val="363947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11</a:t>
            </a:fld>
            <a:endParaRPr lang="es-ES"/>
          </a:p>
        </p:txBody>
      </p:sp>
    </p:spTree>
    <p:extLst>
      <p:ext uri="{BB962C8B-B14F-4D97-AF65-F5344CB8AC3E}">
        <p14:creationId xmlns:p14="http://schemas.microsoft.com/office/powerpoint/2010/main" val="362208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12</a:t>
            </a:fld>
            <a:endParaRPr lang="es-ES"/>
          </a:p>
        </p:txBody>
      </p:sp>
    </p:spTree>
    <p:extLst>
      <p:ext uri="{BB962C8B-B14F-4D97-AF65-F5344CB8AC3E}">
        <p14:creationId xmlns:p14="http://schemas.microsoft.com/office/powerpoint/2010/main" val="281538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13</a:t>
            </a:fld>
            <a:endParaRPr lang="es-ES"/>
          </a:p>
        </p:txBody>
      </p:sp>
    </p:spTree>
    <p:extLst>
      <p:ext uri="{BB962C8B-B14F-4D97-AF65-F5344CB8AC3E}">
        <p14:creationId xmlns:p14="http://schemas.microsoft.com/office/powerpoint/2010/main" val="238462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14</a:t>
            </a:fld>
            <a:endParaRPr lang="es-ES"/>
          </a:p>
        </p:txBody>
      </p:sp>
    </p:spTree>
    <p:extLst>
      <p:ext uri="{BB962C8B-B14F-4D97-AF65-F5344CB8AC3E}">
        <p14:creationId xmlns:p14="http://schemas.microsoft.com/office/powerpoint/2010/main" val="1672490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15</a:t>
            </a:fld>
            <a:endParaRPr lang="es-ES"/>
          </a:p>
        </p:txBody>
      </p:sp>
    </p:spTree>
    <p:extLst>
      <p:ext uri="{BB962C8B-B14F-4D97-AF65-F5344CB8AC3E}">
        <p14:creationId xmlns:p14="http://schemas.microsoft.com/office/powerpoint/2010/main" val="82734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16</a:t>
            </a:fld>
            <a:endParaRPr lang="es-ES"/>
          </a:p>
        </p:txBody>
      </p:sp>
    </p:spTree>
    <p:extLst>
      <p:ext uri="{BB962C8B-B14F-4D97-AF65-F5344CB8AC3E}">
        <p14:creationId xmlns:p14="http://schemas.microsoft.com/office/powerpoint/2010/main" val="419251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17</a:t>
            </a:fld>
            <a:endParaRPr lang="es-ES"/>
          </a:p>
        </p:txBody>
      </p:sp>
    </p:spTree>
    <p:extLst>
      <p:ext uri="{BB962C8B-B14F-4D97-AF65-F5344CB8AC3E}">
        <p14:creationId xmlns:p14="http://schemas.microsoft.com/office/powerpoint/2010/main" val="1932900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18</a:t>
            </a:fld>
            <a:endParaRPr lang="es-ES"/>
          </a:p>
        </p:txBody>
      </p:sp>
    </p:spTree>
    <p:extLst>
      <p:ext uri="{BB962C8B-B14F-4D97-AF65-F5344CB8AC3E}">
        <p14:creationId xmlns:p14="http://schemas.microsoft.com/office/powerpoint/2010/main" val="926021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19</a:t>
            </a:fld>
            <a:endParaRPr lang="es-ES"/>
          </a:p>
        </p:txBody>
      </p:sp>
    </p:spTree>
    <p:extLst>
      <p:ext uri="{BB962C8B-B14F-4D97-AF65-F5344CB8AC3E}">
        <p14:creationId xmlns:p14="http://schemas.microsoft.com/office/powerpoint/2010/main" val="766099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20</a:t>
            </a:fld>
            <a:endParaRPr lang="es-ES"/>
          </a:p>
        </p:txBody>
      </p:sp>
    </p:spTree>
    <p:extLst>
      <p:ext uri="{BB962C8B-B14F-4D97-AF65-F5344CB8AC3E}">
        <p14:creationId xmlns:p14="http://schemas.microsoft.com/office/powerpoint/2010/main" val="373944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a:t>
            </a:fld>
            <a:endParaRPr lang="es-ES"/>
          </a:p>
        </p:txBody>
      </p:sp>
    </p:spTree>
    <p:extLst>
      <p:ext uri="{BB962C8B-B14F-4D97-AF65-F5344CB8AC3E}">
        <p14:creationId xmlns:p14="http://schemas.microsoft.com/office/powerpoint/2010/main" val="176872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21</a:t>
            </a:fld>
            <a:endParaRPr lang="es-ES"/>
          </a:p>
        </p:txBody>
      </p:sp>
    </p:spTree>
    <p:extLst>
      <p:ext uri="{BB962C8B-B14F-4D97-AF65-F5344CB8AC3E}">
        <p14:creationId xmlns:p14="http://schemas.microsoft.com/office/powerpoint/2010/main" val="4108907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22</a:t>
            </a:fld>
            <a:endParaRPr lang="es-ES"/>
          </a:p>
        </p:txBody>
      </p:sp>
    </p:spTree>
    <p:extLst>
      <p:ext uri="{BB962C8B-B14F-4D97-AF65-F5344CB8AC3E}">
        <p14:creationId xmlns:p14="http://schemas.microsoft.com/office/powerpoint/2010/main" val="952806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23</a:t>
            </a:fld>
            <a:endParaRPr lang="es-ES"/>
          </a:p>
        </p:txBody>
      </p:sp>
    </p:spTree>
    <p:extLst>
      <p:ext uri="{BB962C8B-B14F-4D97-AF65-F5344CB8AC3E}">
        <p14:creationId xmlns:p14="http://schemas.microsoft.com/office/powerpoint/2010/main" val="2863745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24</a:t>
            </a:fld>
            <a:endParaRPr lang="es-ES"/>
          </a:p>
        </p:txBody>
      </p:sp>
    </p:spTree>
    <p:extLst>
      <p:ext uri="{BB962C8B-B14F-4D97-AF65-F5344CB8AC3E}">
        <p14:creationId xmlns:p14="http://schemas.microsoft.com/office/powerpoint/2010/main" val="250737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25</a:t>
            </a:fld>
            <a:endParaRPr lang="es-ES"/>
          </a:p>
        </p:txBody>
      </p:sp>
    </p:spTree>
    <p:extLst>
      <p:ext uri="{BB962C8B-B14F-4D97-AF65-F5344CB8AC3E}">
        <p14:creationId xmlns:p14="http://schemas.microsoft.com/office/powerpoint/2010/main" val="3550418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26</a:t>
            </a:fld>
            <a:endParaRPr lang="es-ES"/>
          </a:p>
        </p:txBody>
      </p:sp>
    </p:spTree>
    <p:extLst>
      <p:ext uri="{BB962C8B-B14F-4D97-AF65-F5344CB8AC3E}">
        <p14:creationId xmlns:p14="http://schemas.microsoft.com/office/powerpoint/2010/main" val="180715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27</a:t>
            </a:fld>
            <a:endParaRPr lang="es-ES"/>
          </a:p>
        </p:txBody>
      </p:sp>
    </p:spTree>
    <p:extLst>
      <p:ext uri="{BB962C8B-B14F-4D97-AF65-F5344CB8AC3E}">
        <p14:creationId xmlns:p14="http://schemas.microsoft.com/office/powerpoint/2010/main" val="1441731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28</a:t>
            </a:fld>
            <a:endParaRPr lang="es-ES"/>
          </a:p>
        </p:txBody>
      </p:sp>
    </p:spTree>
    <p:extLst>
      <p:ext uri="{BB962C8B-B14F-4D97-AF65-F5344CB8AC3E}">
        <p14:creationId xmlns:p14="http://schemas.microsoft.com/office/powerpoint/2010/main" val="495879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29</a:t>
            </a:fld>
            <a:endParaRPr lang="es-ES"/>
          </a:p>
        </p:txBody>
      </p:sp>
    </p:spTree>
    <p:extLst>
      <p:ext uri="{BB962C8B-B14F-4D97-AF65-F5344CB8AC3E}">
        <p14:creationId xmlns:p14="http://schemas.microsoft.com/office/powerpoint/2010/main" val="2472491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30</a:t>
            </a:fld>
            <a:endParaRPr lang="es-ES"/>
          </a:p>
        </p:txBody>
      </p:sp>
    </p:spTree>
    <p:extLst>
      <p:ext uri="{BB962C8B-B14F-4D97-AF65-F5344CB8AC3E}">
        <p14:creationId xmlns:p14="http://schemas.microsoft.com/office/powerpoint/2010/main" val="265236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a:t>
            </a:fld>
            <a:endParaRPr lang="es-ES"/>
          </a:p>
        </p:txBody>
      </p:sp>
    </p:spTree>
    <p:extLst>
      <p:ext uri="{BB962C8B-B14F-4D97-AF65-F5344CB8AC3E}">
        <p14:creationId xmlns:p14="http://schemas.microsoft.com/office/powerpoint/2010/main" val="27831666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31</a:t>
            </a:fld>
            <a:endParaRPr lang="es-ES"/>
          </a:p>
        </p:txBody>
      </p:sp>
    </p:spTree>
    <p:extLst>
      <p:ext uri="{BB962C8B-B14F-4D97-AF65-F5344CB8AC3E}">
        <p14:creationId xmlns:p14="http://schemas.microsoft.com/office/powerpoint/2010/main" val="1596137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32</a:t>
            </a:fld>
            <a:endParaRPr lang="es-ES"/>
          </a:p>
        </p:txBody>
      </p:sp>
    </p:spTree>
    <p:extLst>
      <p:ext uri="{BB962C8B-B14F-4D97-AF65-F5344CB8AC3E}">
        <p14:creationId xmlns:p14="http://schemas.microsoft.com/office/powerpoint/2010/main" val="3624820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33</a:t>
            </a:fld>
            <a:endParaRPr lang="es-ES"/>
          </a:p>
        </p:txBody>
      </p:sp>
    </p:spTree>
    <p:extLst>
      <p:ext uri="{BB962C8B-B14F-4D97-AF65-F5344CB8AC3E}">
        <p14:creationId xmlns:p14="http://schemas.microsoft.com/office/powerpoint/2010/main" val="1942856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34</a:t>
            </a:fld>
            <a:endParaRPr lang="es-ES"/>
          </a:p>
        </p:txBody>
      </p:sp>
    </p:spTree>
    <p:extLst>
      <p:ext uri="{BB962C8B-B14F-4D97-AF65-F5344CB8AC3E}">
        <p14:creationId xmlns:p14="http://schemas.microsoft.com/office/powerpoint/2010/main" val="919651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35</a:t>
            </a:fld>
            <a:endParaRPr lang="es-ES"/>
          </a:p>
        </p:txBody>
      </p:sp>
    </p:spTree>
    <p:extLst>
      <p:ext uri="{BB962C8B-B14F-4D97-AF65-F5344CB8AC3E}">
        <p14:creationId xmlns:p14="http://schemas.microsoft.com/office/powerpoint/2010/main" val="2645932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36</a:t>
            </a:fld>
            <a:endParaRPr lang="es-ES"/>
          </a:p>
        </p:txBody>
      </p:sp>
    </p:spTree>
    <p:extLst>
      <p:ext uri="{BB962C8B-B14F-4D97-AF65-F5344CB8AC3E}">
        <p14:creationId xmlns:p14="http://schemas.microsoft.com/office/powerpoint/2010/main" val="1711221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37</a:t>
            </a:fld>
            <a:endParaRPr lang="es-ES"/>
          </a:p>
        </p:txBody>
      </p:sp>
    </p:spTree>
    <p:extLst>
      <p:ext uri="{BB962C8B-B14F-4D97-AF65-F5344CB8AC3E}">
        <p14:creationId xmlns:p14="http://schemas.microsoft.com/office/powerpoint/2010/main" val="479754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38</a:t>
            </a:fld>
            <a:endParaRPr lang="es-ES"/>
          </a:p>
        </p:txBody>
      </p:sp>
    </p:spTree>
    <p:extLst>
      <p:ext uri="{BB962C8B-B14F-4D97-AF65-F5344CB8AC3E}">
        <p14:creationId xmlns:p14="http://schemas.microsoft.com/office/powerpoint/2010/main" val="2657296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39</a:t>
            </a:fld>
            <a:endParaRPr lang="es-ES"/>
          </a:p>
        </p:txBody>
      </p:sp>
    </p:spTree>
    <p:extLst>
      <p:ext uri="{BB962C8B-B14F-4D97-AF65-F5344CB8AC3E}">
        <p14:creationId xmlns:p14="http://schemas.microsoft.com/office/powerpoint/2010/main" val="3415063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40</a:t>
            </a:fld>
            <a:endParaRPr lang="es-ES"/>
          </a:p>
        </p:txBody>
      </p:sp>
    </p:spTree>
    <p:extLst>
      <p:ext uri="{BB962C8B-B14F-4D97-AF65-F5344CB8AC3E}">
        <p14:creationId xmlns:p14="http://schemas.microsoft.com/office/powerpoint/2010/main" val="74333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a:t>
            </a:fld>
            <a:endParaRPr lang="es-ES"/>
          </a:p>
        </p:txBody>
      </p:sp>
    </p:spTree>
    <p:extLst>
      <p:ext uri="{BB962C8B-B14F-4D97-AF65-F5344CB8AC3E}">
        <p14:creationId xmlns:p14="http://schemas.microsoft.com/office/powerpoint/2010/main" val="3124904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41</a:t>
            </a:fld>
            <a:endParaRPr lang="es-ES"/>
          </a:p>
        </p:txBody>
      </p:sp>
    </p:spTree>
    <p:extLst>
      <p:ext uri="{BB962C8B-B14F-4D97-AF65-F5344CB8AC3E}">
        <p14:creationId xmlns:p14="http://schemas.microsoft.com/office/powerpoint/2010/main" val="4003842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42</a:t>
            </a:fld>
            <a:endParaRPr lang="es-ES"/>
          </a:p>
        </p:txBody>
      </p:sp>
    </p:spTree>
    <p:extLst>
      <p:ext uri="{BB962C8B-B14F-4D97-AF65-F5344CB8AC3E}">
        <p14:creationId xmlns:p14="http://schemas.microsoft.com/office/powerpoint/2010/main" val="3872694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43</a:t>
            </a:fld>
            <a:endParaRPr lang="es-ES"/>
          </a:p>
        </p:txBody>
      </p:sp>
    </p:spTree>
    <p:extLst>
      <p:ext uri="{BB962C8B-B14F-4D97-AF65-F5344CB8AC3E}">
        <p14:creationId xmlns:p14="http://schemas.microsoft.com/office/powerpoint/2010/main" val="3990974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44</a:t>
            </a:fld>
            <a:endParaRPr lang="es-ES"/>
          </a:p>
        </p:txBody>
      </p:sp>
    </p:spTree>
    <p:extLst>
      <p:ext uri="{BB962C8B-B14F-4D97-AF65-F5344CB8AC3E}">
        <p14:creationId xmlns:p14="http://schemas.microsoft.com/office/powerpoint/2010/main" val="3123365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45</a:t>
            </a:fld>
            <a:endParaRPr lang="es-ES"/>
          </a:p>
        </p:txBody>
      </p:sp>
    </p:spTree>
    <p:extLst>
      <p:ext uri="{BB962C8B-B14F-4D97-AF65-F5344CB8AC3E}">
        <p14:creationId xmlns:p14="http://schemas.microsoft.com/office/powerpoint/2010/main" val="2424503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46</a:t>
            </a:fld>
            <a:endParaRPr lang="es-ES"/>
          </a:p>
        </p:txBody>
      </p:sp>
    </p:spTree>
    <p:extLst>
      <p:ext uri="{BB962C8B-B14F-4D97-AF65-F5344CB8AC3E}">
        <p14:creationId xmlns:p14="http://schemas.microsoft.com/office/powerpoint/2010/main" val="3925990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47</a:t>
            </a:fld>
            <a:endParaRPr lang="es-ES"/>
          </a:p>
        </p:txBody>
      </p:sp>
    </p:spTree>
    <p:extLst>
      <p:ext uri="{BB962C8B-B14F-4D97-AF65-F5344CB8AC3E}">
        <p14:creationId xmlns:p14="http://schemas.microsoft.com/office/powerpoint/2010/main" val="448291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48</a:t>
            </a:fld>
            <a:endParaRPr lang="es-ES"/>
          </a:p>
        </p:txBody>
      </p:sp>
    </p:spTree>
    <p:extLst>
      <p:ext uri="{BB962C8B-B14F-4D97-AF65-F5344CB8AC3E}">
        <p14:creationId xmlns:p14="http://schemas.microsoft.com/office/powerpoint/2010/main" val="4785880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49</a:t>
            </a:fld>
            <a:endParaRPr lang="es-ES"/>
          </a:p>
        </p:txBody>
      </p:sp>
    </p:spTree>
    <p:extLst>
      <p:ext uri="{BB962C8B-B14F-4D97-AF65-F5344CB8AC3E}">
        <p14:creationId xmlns:p14="http://schemas.microsoft.com/office/powerpoint/2010/main" val="69232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50</a:t>
            </a:fld>
            <a:endParaRPr lang="es-ES"/>
          </a:p>
        </p:txBody>
      </p:sp>
    </p:spTree>
    <p:extLst>
      <p:ext uri="{BB962C8B-B14F-4D97-AF65-F5344CB8AC3E}">
        <p14:creationId xmlns:p14="http://schemas.microsoft.com/office/powerpoint/2010/main" val="155000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6</a:t>
            </a:fld>
            <a:endParaRPr lang="es-ES"/>
          </a:p>
        </p:txBody>
      </p:sp>
    </p:spTree>
    <p:extLst>
      <p:ext uri="{BB962C8B-B14F-4D97-AF65-F5344CB8AC3E}">
        <p14:creationId xmlns:p14="http://schemas.microsoft.com/office/powerpoint/2010/main" val="1081980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51</a:t>
            </a:fld>
            <a:endParaRPr lang="es-ES"/>
          </a:p>
        </p:txBody>
      </p:sp>
    </p:spTree>
    <p:extLst>
      <p:ext uri="{BB962C8B-B14F-4D97-AF65-F5344CB8AC3E}">
        <p14:creationId xmlns:p14="http://schemas.microsoft.com/office/powerpoint/2010/main" val="2056195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52</a:t>
            </a:fld>
            <a:endParaRPr lang="es-ES"/>
          </a:p>
        </p:txBody>
      </p:sp>
    </p:spTree>
    <p:extLst>
      <p:ext uri="{BB962C8B-B14F-4D97-AF65-F5344CB8AC3E}">
        <p14:creationId xmlns:p14="http://schemas.microsoft.com/office/powerpoint/2010/main" val="17161805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53</a:t>
            </a:fld>
            <a:endParaRPr lang="es-ES"/>
          </a:p>
        </p:txBody>
      </p:sp>
    </p:spTree>
    <p:extLst>
      <p:ext uri="{BB962C8B-B14F-4D97-AF65-F5344CB8AC3E}">
        <p14:creationId xmlns:p14="http://schemas.microsoft.com/office/powerpoint/2010/main" val="15234846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54</a:t>
            </a:fld>
            <a:endParaRPr lang="es-ES"/>
          </a:p>
        </p:txBody>
      </p:sp>
    </p:spTree>
    <p:extLst>
      <p:ext uri="{BB962C8B-B14F-4D97-AF65-F5344CB8AC3E}">
        <p14:creationId xmlns:p14="http://schemas.microsoft.com/office/powerpoint/2010/main" val="716673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55</a:t>
            </a:fld>
            <a:endParaRPr lang="es-ES"/>
          </a:p>
        </p:txBody>
      </p:sp>
    </p:spTree>
    <p:extLst>
      <p:ext uri="{BB962C8B-B14F-4D97-AF65-F5344CB8AC3E}">
        <p14:creationId xmlns:p14="http://schemas.microsoft.com/office/powerpoint/2010/main" val="667530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56</a:t>
            </a:fld>
            <a:endParaRPr lang="es-ES"/>
          </a:p>
        </p:txBody>
      </p:sp>
    </p:spTree>
    <p:extLst>
      <p:ext uri="{BB962C8B-B14F-4D97-AF65-F5344CB8AC3E}">
        <p14:creationId xmlns:p14="http://schemas.microsoft.com/office/powerpoint/2010/main" val="5574168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57</a:t>
            </a:fld>
            <a:endParaRPr lang="es-ES"/>
          </a:p>
        </p:txBody>
      </p:sp>
    </p:spTree>
    <p:extLst>
      <p:ext uri="{BB962C8B-B14F-4D97-AF65-F5344CB8AC3E}">
        <p14:creationId xmlns:p14="http://schemas.microsoft.com/office/powerpoint/2010/main" val="1901655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58</a:t>
            </a:fld>
            <a:endParaRPr lang="es-ES"/>
          </a:p>
        </p:txBody>
      </p:sp>
    </p:spTree>
    <p:extLst>
      <p:ext uri="{BB962C8B-B14F-4D97-AF65-F5344CB8AC3E}">
        <p14:creationId xmlns:p14="http://schemas.microsoft.com/office/powerpoint/2010/main" val="3892060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59</a:t>
            </a:fld>
            <a:endParaRPr lang="es-ES"/>
          </a:p>
        </p:txBody>
      </p:sp>
    </p:spTree>
    <p:extLst>
      <p:ext uri="{BB962C8B-B14F-4D97-AF65-F5344CB8AC3E}">
        <p14:creationId xmlns:p14="http://schemas.microsoft.com/office/powerpoint/2010/main" val="29421984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60</a:t>
            </a:fld>
            <a:endParaRPr lang="es-ES"/>
          </a:p>
        </p:txBody>
      </p:sp>
    </p:spTree>
    <p:extLst>
      <p:ext uri="{BB962C8B-B14F-4D97-AF65-F5344CB8AC3E}">
        <p14:creationId xmlns:p14="http://schemas.microsoft.com/office/powerpoint/2010/main" val="350865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7</a:t>
            </a:fld>
            <a:endParaRPr lang="es-ES"/>
          </a:p>
        </p:txBody>
      </p:sp>
    </p:spTree>
    <p:extLst>
      <p:ext uri="{BB962C8B-B14F-4D97-AF65-F5344CB8AC3E}">
        <p14:creationId xmlns:p14="http://schemas.microsoft.com/office/powerpoint/2010/main" val="284740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61</a:t>
            </a:fld>
            <a:endParaRPr lang="es-ES"/>
          </a:p>
        </p:txBody>
      </p:sp>
    </p:spTree>
    <p:extLst>
      <p:ext uri="{BB962C8B-B14F-4D97-AF65-F5344CB8AC3E}">
        <p14:creationId xmlns:p14="http://schemas.microsoft.com/office/powerpoint/2010/main" val="25192498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62</a:t>
            </a:fld>
            <a:endParaRPr lang="es-ES"/>
          </a:p>
        </p:txBody>
      </p:sp>
    </p:spTree>
    <p:extLst>
      <p:ext uri="{BB962C8B-B14F-4D97-AF65-F5344CB8AC3E}">
        <p14:creationId xmlns:p14="http://schemas.microsoft.com/office/powerpoint/2010/main" val="90380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8</a:t>
            </a:fld>
            <a:endParaRPr lang="es-ES"/>
          </a:p>
        </p:txBody>
      </p:sp>
    </p:spTree>
    <p:extLst>
      <p:ext uri="{BB962C8B-B14F-4D97-AF65-F5344CB8AC3E}">
        <p14:creationId xmlns:p14="http://schemas.microsoft.com/office/powerpoint/2010/main" val="75235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9</a:t>
            </a:fld>
            <a:endParaRPr lang="es-ES"/>
          </a:p>
        </p:txBody>
      </p:sp>
    </p:spTree>
    <p:extLst>
      <p:ext uri="{BB962C8B-B14F-4D97-AF65-F5344CB8AC3E}">
        <p14:creationId xmlns:p14="http://schemas.microsoft.com/office/powerpoint/2010/main" val="396029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8D7C9D61-AAFE-4F7F-A48F-B730438E34AB}" type="slidenum">
              <a:rPr lang="es-ES" smtClean="0"/>
              <a:t>10</a:t>
            </a:fld>
            <a:endParaRPr lang="es-ES"/>
          </a:p>
        </p:txBody>
      </p:sp>
    </p:spTree>
    <p:extLst>
      <p:ext uri="{BB962C8B-B14F-4D97-AF65-F5344CB8AC3E}">
        <p14:creationId xmlns:p14="http://schemas.microsoft.com/office/powerpoint/2010/main" val="1226446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ítulo 1">
            <a:extLst>
              <a:ext uri="{FF2B5EF4-FFF2-40B4-BE49-F238E27FC236}">
                <a16:creationId xmlns:a16="http://schemas.microsoft.com/office/drawing/2014/main" id="{AE4F3A64-A695-4953-8865-715D76C0A614}"/>
              </a:ext>
            </a:extLst>
          </p:cNvPr>
          <p:cNvSpPr>
            <a:spLocks noGrp="1"/>
          </p:cNvSpPr>
          <p:nvPr>
            <p:ph type="ctrTitle"/>
          </p:nvPr>
        </p:nvSpPr>
        <p:spPr>
          <a:xfrm>
            <a:off x="1889652" y="1112837"/>
            <a:ext cx="5198918" cy="4287836"/>
          </a:xfrm>
        </p:spPr>
        <p:txBody>
          <a:bodyPr anchor="ctr">
            <a:normAutofit/>
          </a:bodyPr>
          <a:lstStyle/>
          <a:p>
            <a:pPr algn="ctr"/>
            <a:r>
              <a:rPr lang="es-ES" sz="4700" dirty="0"/>
              <a:t>Seguridad</a:t>
            </a:r>
            <a:br>
              <a:rPr lang="es-ES" sz="4700" dirty="0"/>
            </a:br>
            <a:r>
              <a:rPr lang="es-ES" sz="4700" dirty="0"/>
              <a:t>Informática</a:t>
            </a:r>
          </a:p>
        </p:txBody>
      </p:sp>
      <p:sp>
        <p:nvSpPr>
          <p:cNvPr id="3" name="Subtítulo 2">
            <a:extLst>
              <a:ext uri="{FF2B5EF4-FFF2-40B4-BE49-F238E27FC236}">
                <a16:creationId xmlns:a16="http://schemas.microsoft.com/office/drawing/2014/main" id="{33CA22DE-419C-46D8-8C3B-D5EE90EDC0B2}"/>
              </a:ext>
            </a:extLst>
          </p:cNvPr>
          <p:cNvSpPr>
            <a:spLocks noGrp="1"/>
          </p:cNvSpPr>
          <p:nvPr>
            <p:ph type="subTitle" idx="1"/>
          </p:nvPr>
        </p:nvSpPr>
        <p:spPr>
          <a:xfrm>
            <a:off x="9237519" y="2176463"/>
            <a:ext cx="2816368" cy="4287834"/>
          </a:xfrm>
        </p:spPr>
        <p:txBody>
          <a:bodyPr anchor="ctr">
            <a:normAutofit/>
          </a:bodyPr>
          <a:lstStyle/>
          <a:p>
            <a:endParaRPr lang="es-ES" sz="2400" dirty="0"/>
          </a:p>
          <a:p>
            <a:endParaRPr lang="es-ES" sz="2400" dirty="0"/>
          </a:p>
          <a:p>
            <a:endParaRPr lang="es-ES" sz="2400" dirty="0"/>
          </a:p>
          <a:p>
            <a:endParaRPr lang="es-ES" sz="2400" dirty="0"/>
          </a:p>
          <a:p>
            <a:endParaRPr lang="es-ES" sz="2400" dirty="0"/>
          </a:p>
          <a:p>
            <a:pPr algn="ctr"/>
            <a:r>
              <a:rPr lang="es-ES" sz="2400" dirty="0"/>
              <a:t>José Pablo Hernández</a:t>
            </a:r>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52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2. Ámbito de aplicación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400" b="1" dirty="0">
                <a:solidFill>
                  <a:schemeClr val="bg1">
                    <a:lumMod val="50000"/>
                    <a:lumOff val="50000"/>
                  </a:schemeClr>
                </a:solidFill>
              </a:rPr>
              <a:t>NO APLICA</a:t>
            </a:r>
          </a:p>
          <a:p>
            <a:pPr marL="457200" lvl="1" indent="0">
              <a:buNone/>
            </a:pPr>
            <a:r>
              <a:rPr lang="es-MX" sz="2400" b="1" dirty="0">
                <a:solidFill>
                  <a:schemeClr val="bg1">
                    <a:lumMod val="50000"/>
                    <a:lumOff val="50000"/>
                  </a:schemeClr>
                </a:solidFill>
              </a:rPr>
              <a:t>•	</a:t>
            </a:r>
            <a:r>
              <a:rPr lang="es-MX" sz="2400" dirty="0">
                <a:solidFill>
                  <a:schemeClr val="bg1">
                    <a:lumMod val="50000"/>
                    <a:lumOff val="50000"/>
                  </a:schemeClr>
                </a:solidFill>
              </a:rPr>
              <a:t>Tratamiento de datos de </a:t>
            </a:r>
            <a:r>
              <a:rPr lang="es-MX" sz="2400" b="1" dirty="0">
                <a:solidFill>
                  <a:schemeClr val="bg1">
                    <a:lumMod val="50000"/>
                    <a:lumOff val="50000"/>
                  </a:schemeClr>
                </a:solidFill>
              </a:rPr>
              <a:t>personas fallecidas</a:t>
            </a:r>
            <a:r>
              <a:rPr lang="es-MX" sz="2400" dirty="0">
                <a:solidFill>
                  <a:schemeClr val="bg1">
                    <a:lumMod val="50000"/>
                    <a:lumOff val="50000"/>
                  </a:schemeClr>
                </a:solidFill>
              </a:rPr>
              <a:t>.</a:t>
            </a:r>
          </a:p>
          <a:p>
            <a:pPr marL="457200" lvl="1" indent="0">
              <a:buNone/>
            </a:pPr>
            <a:r>
              <a:rPr lang="es-MX" sz="2400" dirty="0">
                <a:solidFill>
                  <a:schemeClr val="bg1">
                    <a:lumMod val="50000"/>
                    <a:lumOff val="50000"/>
                  </a:schemeClr>
                </a:solidFill>
              </a:rPr>
              <a:t>•	Cuestiones de protección de los derechos y libertades fundamentales o</a:t>
            </a:r>
          </a:p>
          <a:p>
            <a:pPr marL="457200" lvl="1" indent="0">
              <a:buNone/>
            </a:pPr>
            <a:r>
              <a:rPr lang="es-MX" sz="2400" dirty="0">
                <a:solidFill>
                  <a:schemeClr val="bg1">
                    <a:lumMod val="50000"/>
                    <a:lumOff val="50000"/>
                  </a:schemeClr>
                </a:solidFill>
              </a:rPr>
              <a:t>la libre circulación de datos personales relacionadas con </a:t>
            </a:r>
            <a:r>
              <a:rPr lang="es-MX" sz="2400" b="1" dirty="0">
                <a:solidFill>
                  <a:schemeClr val="bg1">
                    <a:lumMod val="50000"/>
                    <a:lumOff val="50000"/>
                  </a:schemeClr>
                </a:solidFill>
              </a:rPr>
              <a:t>actividades</a:t>
            </a:r>
          </a:p>
          <a:p>
            <a:pPr marL="457200" lvl="1" indent="0">
              <a:buNone/>
            </a:pPr>
            <a:r>
              <a:rPr lang="es-MX" sz="2400" b="1" dirty="0">
                <a:solidFill>
                  <a:schemeClr val="bg1">
                    <a:lumMod val="50000"/>
                    <a:lumOff val="50000"/>
                  </a:schemeClr>
                </a:solidFill>
              </a:rPr>
              <a:t>excluidas del ámbito del derecho de la Unión Europea </a:t>
            </a:r>
            <a:r>
              <a:rPr lang="es-MX" sz="2400" dirty="0">
                <a:solidFill>
                  <a:schemeClr val="bg1">
                    <a:lumMod val="50000"/>
                    <a:lumOff val="50000"/>
                  </a:schemeClr>
                </a:solidFill>
              </a:rPr>
              <a:t>(p.ej.,</a:t>
            </a:r>
          </a:p>
          <a:p>
            <a:pPr marL="457200" lvl="1" indent="0">
              <a:buNone/>
            </a:pPr>
            <a:r>
              <a:rPr lang="es-MX" sz="2400" dirty="0">
                <a:solidFill>
                  <a:schemeClr val="bg1">
                    <a:lumMod val="50000"/>
                    <a:lumOff val="50000"/>
                  </a:schemeClr>
                </a:solidFill>
              </a:rPr>
              <a:t>Actividades relativas a la Seguridad Nacional)</a:t>
            </a:r>
          </a:p>
          <a:p>
            <a:pPr marL="457200" lvl="1" indent="0">
              <a:buNone/>
            </a:pPr>
            <a:r>
              <a:rPr lang="es-MX" sz="2400" dirty="0">
                <a:solidFill>
                  <a:schemeClr val="bg1">
                    <a:lumMod val="50000"/>
                    <a:lumOff val="50000"/>
                  </a:schemeClr>
                </a:solidFill>
              </a:rPr>
              <a:t>•	Tratamiento de datos personales relativos a </a:t>
            </a:r>
            <a:r>
              <a:rPr lang="es-MX" sz="2400" b="1" dirty="0">
                <a:solidFill>
                  <a:schemeClr val="bg1">
                    <a:lumMod val="50000"/>
                    <a:lumOff val="50000"/>
                  </a:schemeClr>
                </a:solidFill>
              </a:rPr>
              <a:t>personas jurídicas</a:t>
            </a:r>
            <a:r>
              <a:rPr lang="es-MX" sz="2400" dirty="0">
                <a:solidFill>
                  <a:schemeClr val="bg1">
                    <a:lumMod val="50000"/>
                    <a:lumOff val="50000"/>
                  </a:schemeClr>
                </a:solidFill>
              </a:rPr>
              <a:t>, incluido el</a:t>
            </a:r>
          </a:p>
          <a:p>
            <a:pPr marL="457200" lvl="1" indent="0">
              <a:buNone/>
            </a:pPr>
            <a:r>
              <a:rPr lang="es-MX" sz="2400" dirty="0">
                <a:solidFill>
                  <a:schemeClr val="bg1">
                    <a:lumMod val="50000"/>
                    <a:lumOff val="50000"/>
                  </a:schemeClr>
                </a:solidFill>
              </a:rPr>
              <a:t>nombre y la forma de la persona jurídica</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427222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3. Datos de carácter personal</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400" b="1" dirty="0">
                <a:solidFill>
                  <a:schemeClr val="bg1">
                    <a:lumMod val="50000"/>
                    <a:lumOff val="50000"/>
                  </a:schemeClr>
                </a:solidFill>
              </a:rPr>
              <a:t>¿Qué es un dato de carácter personal?</a:t>
            </a:r>
          </a:p>
          <a:p>
            <a:pPr marL="457200" lvl="1" indent="0">
              <a:buNone/>
            </a:pPr>
            <a:endParaRPr lang="es-MX" sz="2400" b="1" dirty="0">
              <a:solidFill>
                <a:schemeClr val="bg1">
                  <a:lumMod val="50000"/>
                  <a:lumOff val="50000"/>
                </a:schemeClr>
              </a:solidFill>
            </a:endParaRPr>
          </a:p>
          <a:p>
            <a:pPr marL="457200" lvl="1" indent="0" algn="ctr">
              <a:buNone/>
            </a:pPr>
            <a:r>
              <a:rPr lang="es-MX" sz="2400" b="1" dirty="0">
                <a:solidFill>
                  <a:schemeClr val="bg1">
                    <a:lumMod val="50000"/>
                    <a:lumOff val="50000"/>
                  </a:schemeClr>
                </a:solidFill>
              </a:rPr>
              <a:t>"Toda información sobre una</a:t>
            </a:r>
          </a:p>
          <a:p>
            <a:pPr marL="457200" lvl="1" indent="0" algn="ctr">
              <a:buNone/>
            </a:pPr>
            <a:r>
              <a:rPr lang="es-MX" sz="2400" b="1" dirty="0">
                <a:solidFill>
                  <a:schemeClr val="bg1">
                    <a:lumMod val="50000"/>
                    <a:lumOff val="50000"/>
                  </a:schemeClr>
                </a:solidFill>
              </a:rPr>
              <a:t>persona física identificada o</a:t>
            </a:r>
          </a:p>
          <a:p>
            <a:pPr marL="457200" lvl="1" indent="0" algn="ctr">
              <a:buNone/>
            </a:pPr>
            <a:r>
              <a:rPr lang="es-MX" sz="2400" b="1" dirty="0">
                <a:solidFill>
                  <a:schemeClr val="bg1">
                    <a:lumMod val="50000"/>
                    <a:lumOff val="50000"/>
                  </a:schemeClr>
                </a:solidFill>
              </a:rPr>
              <a:t>identificable"</a:t>
            </a:r>
          </a:p>
          <a:p>
            <a:pPr marL="457200" lvl="1" indent="0">
              <a:buNone/>
            </a:pPr>
            <a:endParaRPr lang="es-MX" b="1" dirty="0">
              <a:solidFill>
                <a:schemeClr val="bg1">
                  <a:lumMod val="50000"/>
                  <a:lumOff val="50000"/>
                </a:schemeClr>
              </a:solidFill>
            </a:endParaRPr>
          </a:p>
          <a:p>
            <a:pPr marL="457200" lvl="1" indent="0">
              <a:buNone/>
            </a:pPr>
            <a:endParaRPr lang="es-MX" b="1" dirty="0">
              <a:solidFill>
                <a:schemeClr val="bg1">
                  <a:lumMod val="50000"/>
                  <a:lumOff val="50000"/>
                </a:schemeClr>
              </a:solidFill>
            </a:endParaRPr>
          </a:p>
          <a:p>
            <a:pPr marL="457200" lvl="1" indent="0">
              <a:buNone/>
            </a:pPr>
            <a:endParaRPr lang="es-MX" b="1" dirty="0">
              <a:solidFill>
                <a:schemeClr val="bg1">
                  <a:lumMod val="50000"/>
                  <a:lumOff val="50000"/>
                </a:schemeClr>
              </a:solidFill>
            </a:endParaRPr>
          </a:p>
          <a:p>
            <a:pPr marL="457200" lvl="1" indent="0">
              <a:buNone/>
            </a:pPr>
            <a:endParaRPr lang="es-MX" b="1" dirty="0">
              <a:solidFill>
                <a:schemeClr val="bg1">
                  <a:lumMod val="50000"/>
                  <a:lumOff val="50000"/>
                </a:schemeClr>
              </a:solidFill>
            </a:endParaRPr>
          </a:p>
          <a:p>
            <a:pPr marL="457200" lvl="1" indent="0">
              <a:buNone/>
            </a:pPr>
            <a:r>
              <a:rPr lang="es-MX" b="1" dirty="0">
                <a:solidFill>
                  <a:schemeClr val="bg1">
                    <a:lumMod val="50000"/>
                    <a:lumOff val="50000"/>
                  </a:schemeClr>
                </a:solidFill>
              </a:rPr>
              <a:t>Es importante apuntar que el afectado o titular del dato será calificado por el RGPD como "el interesado"</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152791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3. Datos de carácter personal</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92500" lnSpcReduction="20000"/>
          </a:bodyPr>
          <a:lstStyle/>
          <a:p>
            <a:pPr marL="457200" lvl="1" indent="0">
              <a:buNone/>
            </a:pPr>
            <a:r>
              <a:rPr lang="es-MX" sz="2400" b="1" dirty="0">
                <a:solidFill>
                  <a:schemeClr val="bg1">
                    <a:lumMod val="50000"/>
                    <a:lumOff val="50000"/>
                  </a:schemeClr>
                </a:solidFill>
              </a:rPr>
              <a:t>¿Qué es persona física identificada o identificable?</a:t>
            </a:r>
          </a:p>
          <a:p>
            <a:pPr marL="457200" lvl="1" indent="0">
              <a:buNone/>
            </a:pPr>
            <a:r>
              <a:rPr lang="es-MX" sz="2400" dirty="0">
                <a:solidFill>
                  <a:schemeClr val="bg1">
                    <a:lumMod val="50000"/>
                    <a:lumOff val="50000"/>
                  </a:schemeClr>
                </a:solidFill>
              </a:rPr>
              <a:t>En el RGPD, la identificación de una persona a los efectos de protección de datos se realiza cuando puede determinarse la identidad directa o  indirectamente a través de:</a:t>
            </a:r>
          </a:p>
          <a:p>
            <a:pPr lvl="1"/>
            <a:r>
              <a:rPr lang="es-MX" sz="2400" b="1" dirty="0">
                <a:solidFill>
                  <a:schemeClr val="bg1">
                    <a:lumMod val="50000"/>
                    <a:lumOff val="50000"/>
                  </a:schemeClr>
                </a:solidFill>
              </a:rPr>
              <a:t>Elementos propios de la identidad </a:t>
            </a:r>
            <a:r>
              <a:rPr lang="es-MX" sz="2400" dirty="0">
                <a:solidFill>
                  <a:schemeClr val="bg1">
                    <a:lumMod val="50000"/>
                    <a:lumOff val="50000"/>
                  </a:schemeClr>
                </a:solidFill>
              </a:rPr>
              <a:t>física, fisiológica, psíquica, económica y cultural o social, a los cuales añade el elemento genético:</a:t>
            </a:r>
          </a:p>
          <a:p>
            <a:pPr lvl="2"/>
            <a:r>
              <a:rPr lang="es-MX" sz="2200" dirty="0">
                <a:solidFill>
                  <a:schemeClr val="bg1">
                    <a:lumMod val="50000"/>
                    <a:lumOff val="50000"/>
                  </a:schemeClr>
                </a:solidFill>
              </a:rPr>
              <a:t>«datos genéticos»: datos personales relativos a las características genéticas heredadas o adquiridas de una persona física que proporcionen una información única sobre la fisiología o la salud de esa persona, obtenidos en particular del análisis de una muestra biológica de tal persona.</a:t>
            </a:r>
          </a:p>
          <a:p>
            <a:pPr lvl="1"/>
            <a:r>
              <a:rPr lang="es-MX" sz="2400" b="1" dirty="0">
                <a:solidFill>
                  <a:schemeClr val="bg1">
                    <a:lumMod val="50000"/>
                    <a:lumOff val="50000"/>
                  </a:schemeClr>
                </a:solidFill>
              </a:rPr>
              <a:t>Por identificadores</a:t>
            </a:r>
            <a:r>
              <a:rPr lang="es-MX" sz="2400" dirty="0">
                <a:solidFill>
                  <a:schemeClr val="bg1">
                    <a:lumMod val="50000"/>
                    <a:lumOff val="50000"/>
                  </a:schemeClr>
                </a:solidFill>
              </a:rPr>
              <a:t>, como, por ejemplo, el nombre, un número de identificación, datos de localización o un identificador en línea.</a:t>
            </a:r>
          </a:p>
          <a:p>
            <a:pPr marL="457200" lvl="1" indent="0">
              <a:buNone/>
            </a:pPr>
            <a:endParaRPr lang="es-MX" sz="2400" dirty="0">
              <a:solidFill>
                <a:schemeClr val="bg1">
                  <a:lumMod val="50000"/>
                  <a:lumOff val="50000"/>
                </a:schemeClr>
              </a:solidFill>
            </a:endParaRPr>
          </a:p>
          <a:p>
            <a:pPr marL="457200" lvl="1" indent="0">
              <a:buNone/>
            </a:pPr>
            <a:r>
              <a:rPr lang="es-MX" sz="2400" dirty="0">
                <a:solidFill>
                  <a:schemeClr val="bg1">
                    <a:lumMod val="50000"/>
                    <a:lumOff val="50000"/>
                  </a:schemeClr>
                </a:solidFill>
              </a:rPr>
              <a:t>Para conseguir identificar a una persona identificable, tener en cuenta:</a:t>
            </a:r>
          </a:p>
          <a:p>
            <a:pPr marL="457200" lvl="1" indent="0">
              <a:buNone/>
            </a:pPr>
            <a:r>
              <a:rPr lang="es-MX" sz="2400" dirty="0">
                <a:solidFill>
                  <a:schemeClr val="bg1">
                    <a:lumMod val="50000"/>
                    <a:lumOff val="50000"/>
                  </a:schemeClr>
                </a:solidFill>
              </a:rPr>
              <a:t>costes, tiempo, tecnología disponible...</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301737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3. Datos de carácter personal</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400" b="1" dirty="0">
                <a:solidFill>
                  <a:schemeClr val="bg1">
                    <a:lumMod val="50000"/>
                    <a:lumOff val="50000"/>
                  </a:schemeClr>
                </a:solidFill>
              </a:rPr>
              <a:t>Tipo de información</a:t>
            </a:r>
          </a:p>
          <a:p>
            <a:pPr marL="457200" lvl="1" indent="0">
              <a:buNone/>
            </a:pPr>
            <a:r>
              <a:rPr lang="es-MX" sz="2400" dirty="0">
                <a:solidFill>
                  <a:schemeClr val="bg1">
                    <a:lumMod val="50000"/>
                    <a:lumOff val="50000"/>
                  </a:schemeClr>
                </a:solidFill>
              </a:rPr>
              <a:t>•	</a:t>
            </a:r>
            <a:r>
              <a:rPr lang="es-MX" sz="2400" b="1" dirty="0">
                <a:solidFill>
                  <a:schemeClr val="bg1">
                    <a:lumMod val="50000"/>
                    <a:lumOff val="50000"/>
                  </a:schemeClr>
                </a:solidFill>
              </a:rPr>
              <a:t>Alfabética</a:t>
            </a:r>
            <a:r>
              <a:rPr lang="es-MX" sz="2400" dirty="0">
                <a:solidFill>
                  <a:schemeClr val="bg1">
                    <a:lumMod val="50000"/>
                    <a:lumOff val="50000"/>
                  </a:schemeClr>
                </a:solidFill>
              </a:rPr>
              <a:t>: nombre y apellidos, dirección de email...</a:t>
            </a:r>
          </a:p>
          <a:p>
            <a:pPr marL="457200" lvl="1" indent="0">
              <a:buNone/>
            </a:pPr>
            <a:r>
              <a:rPr lang="es-MX" sz="2400" dirty="0">
                <a:solidFill>
                  <a:schemeClr val="bg1">
                    <a:lumMod val="50000"/>
                    <a:lumOff val="50000"/>
                  </a:schemeClr>
                </a:solidFill>
              </a:rPr>
              <a:t>•	</a:t>
            </a:r>
            <a:r>
              <a:rPr lang="es-MX" sz="2400" b="1" dirty="0">
                <a:solidFill>
                  <a:schemeClr val="bg1">
                    <a:lumMod val="50000"/>
                    <a:lumOff val="50000"/>
                  </a:schemeClr>
                </a:solidFill>
              </a:rPr>
              <a:t>Numérica</a:t>
            </a:r>
            <a:r>
              <a:rPr lang="es-MX" sz="2400" dirty="0">
                <a:solidFill>
                  <a:schemeClr val="bg1">
                    <a:lumMod val="50000"/>
                    <a:lumOff val="50000"/>
                  </a:schemeClr>
                </a:solidFill>
              </a:rPr>
              <a:t>: DNI, IP, número de teléfono...</a:t>
            </a:r>
          </a:p>
          <a:p>
            <a:pPr marL="457200" lvl="1" indent="0">
              <a:buNone/>
            </a:pPr>
            <a:r>
              <a:rPr lang="es-MX" sz="2400" dirty="0">
                <a:solidFill>
                  <a:schemeClr val="bg1">
                    <a:lumMod val="50000"/>
                    <a:lumOff val="50000"/>
                  </a:schemeClr>
                </a:solidFill>
              </a:rPr>
              <a:t>•	</a:t>
            </a:r>
            <a:r>
              <a:rPr lang="es-MX" sz="2400" b="1" dirty="0">
                <a:solidFill>
                  <a:schemeClr val="bg1">
                    <a:lumMod val="50000"/>
                    <a:lumOff val="50000"/>
                  </a:schemeClr>
                </a:solidFill>
              </a:rPr>
              <a:t>Fotográfica</a:t>
            </a:r>
            <a:r>
              <a:rPr lang="es-MX" sz="2400" dirty="0">
                <a:solidFill>
                  <a:schemeClr val="bg1">
                    <a:lumMod val="50000"/>
                    <a:lumOff val="50000"/>
                  </a:schemeClr>
                </a:solidFill>
              </a:rPr>
              <a:t>: imágenes captadas por cámara o vídeo...</a:t>
            </a:r>
          </a:p>
          <a:p>
            <a:pPr marL="457200" lvl="1" indent="0">
              <a:buNone/>
            </a:pPr>
            <a:r>
              <a:rPr lang="es-MX" sz="2400" dirty="0">
                <a:solidFill>
                  <a:schemeClr val="bg1">
                    <a:lumMod val="50000"/>
                    <a:lumOff val="50000"/>
                  </a:schemeClr>
                </a:solidFill>
              </a:rPr>
              <a:t>•	</a:t>
            </a:r>
            <a:r>
              <a:rPr lang="es-MX" sz="2400" b="1" dirty="0">
                <a:solidFill>
                  <a:schemeClr val="bg1">
                    <a:lumMod val="50000"/>
                    <a:lumOff val="50000"/>
                  </a:schemeClr>
                </a:solidFill>
              </a:rPr>
              <a:t>Acústica</a:t>
            </a:r>
            <a:r>
              <a:rPr lang="es-MX" sz="2400" dirty="0">
                <a:solidFill>
                  <a:schemeClr val="bg1">
                    <a:lumMod val="50000"/>
                    <a:lumOff val="50000"/>
                  </a:schemeClr>
                </a:solidFill>
              </a:rPr>
              <a:t>: voz humana</a:t>
            </a:r>
          </a:p>
          <a:p>
            <a:pPr marL="457200" lvl="1" indent="0">
              <a:buNone/>
            </a:pPr>
            <a:r>
              <a:rPr lang="es-MX" sz="2400" dirty="0">
                <a:solidFill>
                  <a:schemeClr val="bg1">
                    <a:lumMod val="50000"/>
                    <a:lumOff val="50000"/>
                  </a:schemeClr>
                </a:solidFill>
              </a:rPr>
              <a:t>•	Datos </a:t>
            </a:r>
            <a:r>
              <a:rPr lang="es-MX" sz="2400" b="1" dirty="0">
                <a:solidFill>
                  <a:schemeClr val="bg1">
                    <a:lumMod val="50000"/>
                    <a:lumOff val="50000"/>
                  </a:schemeClr>
                </a:solidFill>
              </a:rPr>
              <a:t>genéticos</a:t>
            </a:r>
            <a:r>
              <a:rPr lang="es-MX" sz="2400" dirty="0">
                <a:solidFill>
                  <a:schemeClr val="bg1">
                    <a:lumMod val="50000"/>
                    <a:lumOff val="50000"/>
                  </a:schemeClr>
                </a:solidFill>
              </a:rPr>
              <a:t> y </a:t>
            </a:r>
            <a:r>
              <a:rPr lang="es-MX" sz="2400" b="1" dirty="0">
                <a:solidFill>
                  <a:schemeClr val="bg1">
                    <a:lumMod val="50000"/>
                    <a:lumOff val="50000"/>
                  </a:schemeClr>
                </a:solidFill>
              </a:rPr>
              <a:t>biométricos</a:t>
            </a:r>
            <a:r>
              <a:rPr lang="es-MX" sz="2400" dirty="0">
                <a:solidFill>
                  <a:schemeClr val="bg1">
                    <a:lumMod val="50000"/>
                    <a:lumOff val="50000"/>
                  </a:schemeClr>
                </a:solidFill>
              </a:rPr>
              <a:t> (ADN, huella digital)</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326458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3.1 Categorías especiales de datos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400" b="1" dirty="0">
                <a:solidFill>
                  <a:schemeClr val="bg1">
                    <a:lumMod val="50000"/>
                    <a:lumOff val="50000"/>
                  </a:schemeClr>
                </a:solidFill>
              </a:rPr>
              <a:t>Categorías especiales de datos</a:t>
            </a:r>
          </a:p>
          <a:p>
            <a:pPr marL="457200" lvl="1" indent="0">
              <a:buNone/>
            </a:pPr>
            <a:r>
              <a:rPr lang="es-MX" dirty="0">
                <a:solidFill>
                  <a:schemeClr val="bg1">
                    <a:lumMod val="50000"/>
                    <a:lumOff val="50000"/>
                  </a:schemeClr>
                </a:solidFill>
              </a:rPr>
              <a:t>•	</a:t>
            </a:r>
            <a:r>
              <a:rPr lang="es-MX" b="1" dirty="0">
                <a:solidFill>
                  <a:schemeClr val="bg1">
                    <a:lumMod val="50000"/>
                    <a:lumOff val="50000"/>
                  </a:schemeClr>
                </a:solidFill>
              </a:rPr>
              <a:t>Origen racial -&gt; </a:t>
            </a:r>
            <a:r>
              <a:rPr lang="es-MX" dirty="0">
                <a:solidFill>
                  <a:schemeClr val="bg1">
                    <a:lumMod val="50000"/>
                    <a:lumOff val="50000"/>
                  </a:schemeClr>
                </a:solidFill>
              </a:rPr>
              <a:t>Origen étnico o racial</a:t>
            </a:r>
          </a:p>
          <a:p>
            <a:pPr marL="457200" lvl="1" indent="0">
              <a:buNone/>
            </a:pPr>
            <a:r>
              <a:rPr lang="es-MX" b="1" dirty="0">
                <a:solidFill>
                  <a:schemeClr val="bg1">
                    <a:lumMod val="50000"/>
                    <a:lumOff val="50000"/>
                  </a:schemeClr>
                </a:solidFill>
              </a:rPr>
              <a:t>•	Ideología -&gt; </a:t>
            </a:r>
            <a:r>
              <a:rPr lang="es-MX" dirty="0">
                <a:solidFill>
                  <a:schemeClr val="bg1">
                    <a:lumMod val="50000"/>
                    <a:lumOff val="50000"/>
                  </a:schemeClr>
                </a:solidFill>
              </a:rPr>
              <a:t>Opiniones políticas</a:t>
            </a:r>
          </a:p>
          <a:p>
            <a:pPr marL="457200" lvl="1" indent="0">
              <a:buNone/>
            </a:pPr>
            <a:r>
              <a:rPr lang="es-MX" b="1" dirty="0">
                <a:solidFill>
                  <a:schemeClr val="bg1">
                    <a:lumMod val="50000"/>
                    <a:lumOff val="50000"/>
                  </a:schemeClr>
                </a:solidFill>
              </a:rPr>
              <a:t>•	Religión o Creencias -&gt; </a:t>
            </a:r>
            <a:r>
              <a:rPr lang="es-MX" dirty="0">
                <a:solidFill>
                  <a:schemeClr val="bg1">
                    <a:lumMod val="50000"/>
                    <a:lumOff val="50000"/>
                  </a:schemeClr>
                </a:solidFill>
              </a:rPr>
              <a:t>Convicciones religiosas o filosóficas</a:t>
            </a:r>
          </a:p>
          <a:p>
            <a:pPr marL="457200" lvl="1" indent="0">
              <a:buNone/>
            </a:pPr>
            <a:r>
              <a:rPr lang="es-MX" b="1" dirty="0">
                <a:solidFill>
                  <a:schemeClr val="bg1">
                    <a:lumMod val="50000"/>
                    <a:lumOff val="50000"/>
                  </a:schemeClr>
                </a:solidFill>
              </a:rPr>
              <a:t>•	Afiliación sindical -&gt; </a:t>
            </a:r>
            <a:r>
              <a:rPr lang="es-MX" dirty="0">
                <a:solidFill>
                  <a:schemeClr val="bg1">
                    <a:lumMod val="50000"/>
                    <a:lumOff val="50000"/>
                  </a:schemeClr>
                </a:solidFill>
              </a:rPr>
              <a:t>Afiliación sindical</a:t>
            </a:r>
          </a:p>
          <a:p>
            <a:pPr marL="457200" lvl="1" indent="0">
              <a:buNone/>
            </a:pPr>
            <a:r>
              <a:rPr lang="es-MX" b="1" dirty="0">
                <a:solidFill>
                  <a:schemeClr val="bg1">
                    <a:lumMod val="50000"/>
                    <a:lumOff val="50000"/>
                  </a:schemeClr>
                </a:solidFill>
              </a:rPr>
              <a:t>•	Salud -&gt; </a:t>
            </a:r>
            <a:r>
              <a:rPr lang="es-MX" dirty="0">
                <a:solidFill>
                  <a:schemeClr val="bg1">
                    <a:lumMod val="50000"/>
                    <a:lumOff val="50000"/>
                  </a:schemeClr>
                </a:solidFill>
              </a:rPr>
              <a:t>Datos relativos a la Salud</a:t>
            </a:r>
          </a:p>
          <a:p>
            <a:pPr marL="457200" lvl="1" indent="0">
              <a:buNone/>
            </a:pPr>
            <a:r>
              <a:rPr lang="es-MX" b="1" dirty="0">
                <a:solidFill>
                  <a:schemeClr val="bg1">
                    <a:lumMod val="50000"/>
                    <a:lumOff val="50000"/>
                  </a:schemeClr>
                </a:solidFill>
              </a:rPr>
              <a:t>•	Vida sexual -&gt; </a:t>
            </a:r>
            <a:r>
              <a:rPr lang="es-MX" dirty="0">
                <a:solidFill>
                  <a:schemeClr val="bg1">
                    <a:lumMod val="50000"/>
                    <a:lumOff val="50000"/>
                  </a:schemeClr>
                </a:solidFill>
              </a:rPr>
              <a:t>Datos relativos a la vida sexual o las orientaciones sexuales</a:t>
            </a:r>
          </a:p>
          <a:p>
            <a:pPr marL="457200" lvl="1" indent="0">
              <a:buNone/>
            </a:pPr>
            <a:r>
              <a:rPr lang="es-MX" b="1" dirty="0">
                <a:solidFill>
                  <a:schemeClr val="bg1">
                    <a:lumMod val="50000"/>
                    <a:lumOff val="50000"/>
                  </a:schemeClr>
                </a:solidFill>
              </a:rPr>
              <a:t> •	Datos genéticos: </a:t>
            </a:r>
            <a:r>
              <a:rPr lang="es-MX" dirty="0">
                <a:solidFill>
                  <a:schemeClr val="bg1">
                    <a:lumMod val="50000"/>
                    <a:lumOff val="50000"/>
                  </a:schemeClr>
                </a:solidFill>
              </a:rPr>
              <a:t>información única sobre su fisiología o salud obtenidos a partir de una muestra biológica (ej. ADN)</a:t>
            </a:r>
          </a:p>
          <a:p>
            <a:pPr marL="457200" lvl="1" indent="0">
              <a:buNone/>
            </a:pPr>
            <a:r>
              <a:rPr lang="es-MX" b="1" dirty="0">
                <a:solidFill>
                  <a:schemeClr val="bg1">
                    <a:lumMod val="50000"/>
                    <a:lumOff val="50000"/>
                  </a:schemeClr>
                </a:solidFill>
              </a:rPr>
              <a:t>•	Datos biométricos: </a:t>
            </a:r>
            <a:r>
              <a:rPr lang="es-MX" dirty="0">
                <a:solidFill>
                  <a:schemeClr val="bg1">
                    <a:lumMod val="50000"/>
                    <a:lumOff val="50000"/>
                  </a:schemeClr>
                </a:solidFill>
              </a:rPr>
              <a:t>obtenidos a partir de un tratamiento técnico específico (huella digital, el iris del ojo, etc.)</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424265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3.1 Categorías especiales de datos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400" b="1" dirty="0">
                <a:solidFill>
                  <a:schemeClr val="bg1">
                    <a:lumMod val="50000"/>
                    <a:lumOff val="50000"/>
                  </a:schemeClr>
                </a:solidFill>
              </a:rPr>
              <a:t>Se prohíbe el tratamiento de estos datos, salvo:</a:t>
            </a:r>
          </a:p>
          <a:p>
            <a:pPr marL="457200" lvl="1" indent="0">
              <a:buNone/>
            </a:pPr>
            <a:r>
              <a:rPr lang="es-MX" sz="2400" b="1" dirty="0">
                <a:solidFill>
                  <a:schemeClr val="bg1">
                    <a:lumMod val="50000"/>
                    <a:lumOff val="50000"/>
                  </a:schemeClr>
                </a:solidFill>
              </a:rPr>
              <a:t>•</a:t>
            </a:r>
            <a:r>
              <a:rPr lang="es-MX" sz="2400" dirty="0">
                <a:solidFill>
                  <a:schemeClr val="bg1">
                    <a:lumMod val="50000"/>
                    <a:lumOff val="50000"/>
                  </a:schemeClr>
                </a:solidFill>
              </a:rPr>
              <a:t>	Consentimiento explícito</a:t>
            </a:r>
          </a:p>
          <a:p>
            <a:pPr marL="457200" lvl="1" indent="0">
              <a:buNone/>
            </a:pPr>
            <a:r>
              <a:rPr lang="es-MX" sz="2400" dirty="0">
                <a:solidFill>
                  <a:schemeClr val="bg1">
                    <a:lumMod val="50000"/>
                    <a:lumOff val="50000"/>
                  </a:schemeClr>
                </a:solidFill>
              </a:rPr>
              <a:t>•	Obligación legal: por ejemplo, en derecho laboral (accidentalidad / Mutuas)</a:t>
            </a:r>
          </a:p>
          <a:p>
            <a:pPr marL="457200" lvl="1" indent="0">
              <a:buNone/>
            </a:pPr>
            <a:r>
              <a:rPr lang="es-MX" sz="2400" dirty="0">
                <a:solidFill>
                  <a:schemeClr val="bg1">
                    <a:lumMod val="50000"/>
                    <a:lumOff val="50000"/>
                  </a:schemeClr>
                </a:solidFill>
              </a:rPr>
              <a:t>•	Interés vital del interesado: por ejemplo, en un hospital</a:t>
            </a:r>
          </a:p>
          <a:p>
            <a:pPr marL="457200" lvl="1" indent="0">
              <a:buNone/>
            </a:pPr>
            <a:r>
              <a:rPr lang="es-MX" sz="2400" dirty="0">
                <a:solidFill>
                  <a:schemeClr val="bg1">
                    <a:lumMod val="50000"/>
                    <a:lumOff val="50000"/>
                  </a:schemeClr>
                </a:solidFill>
              </a:rPr>
              <a:t>•	Fundaciones o asociaciones políticas, filosóficas, religiosas o sindicales</a:t>
            </a:r>
          </a:p>
          <a:p>
            <a:pPr marL="457200" lvl="1" indent="0">
              <a:buNone/>
            </a:pPr>
            <a:r>
              <a:rPr lang="es-MX" sz="2400" dirty="0">
                <a:solidFill>
                  <a:schemeClr val="bg1">
                    <a:lumMod val="50000"/>
                    <a:lumOff val="50000"/>
                  </a:schemeClr>
                </a:solidFill>
              </a:rPr>
              <a:t>•	Datos manifiestamente públicos</a:t>
            </a:r>
          </a:p>
          <a:p>
            <a:pPr marL="457200" lvl="1" indent="0">
              <a:buNone/>
            </a:pPr>
            <a:r>
              <a:rPr lang="es-MX" sz="2400" dirty="0">
                <a:solidFill>
                  <a:schemeClr val="bg1">
                    <a:lumMod val="50000"/>
                    <a:lumOff val="50000"/>
                  </a:schemeClr>
                </a:solidFill>
              </a:rPr>
              <a:t>•	Formulación, ejercicio o defensa de reclamaciones / tribunales</a:t>
            </a:r>
          </a:p>
          <a:p>
            <a:pPr marL="457200" lvl="1" indent="0">
              <a:buNone/>
            </a:pPr>
            <a:r>
              <a:rPr lang="es-MX" sz="2400" dirty="0">
                <a:solidFill>
                  <a:schemeClr val="bg1">
                    <a:lumMod val="50000"/>
                    <a:lumOff val="50000"/>
                  </a:schemeClr>
                </a:solidFill>
              </a:rPr>
              <a:t>•	Interés público en el ámbito de la salud pública, investigación científica, histórica... (Ley 14/2007 de investigación biomédica y el Real Decreto 1716/2011</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2003160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3.2 tratamiento de datos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Tratamiento de datos: </a:t>
            </a:r>
            <a:r>
              <a:rPr lang="es-MX" sz="2800" dirty="0">
                <a:solidFill>
                  <a:schemeClr val="bg1">
                    <a:lumMod val="50000"/>
                    <a:lumOff val="50000"/>
                  </a:schemeClr>
                </a:solidFill>
              </a:rPr>
              <a:t>cualquier operación o conjunto de operaciones realizadas sobre datos personales o conjuntos de datos personales, ya sea por procedimientos automatizados o no, como la recogida, registro, organización, estructuración, conservación, adaptación o modificación, extracción, consulta, utilización, comunicación por transmisión, difusión o cualquier otra forma de habilitación de acceso, cotejo o interconexión, limitación, supresión o destrucción</a:t>
            </a:r>
            <a:endParaRPr lang="es-MX" sz="2400" dirty="0">
              <a:solidFill>
                <a:schemeClr val="bg1">
                  <a:lumMod val="50000"/>
                  <a:lumOff val="50000"/>
                </a:schemeClr>
              </a:solidFill>
            </a:endParaRPr>
          </a:p>
        </p:txBody>
      </p:sp>
    </p:spTree>
    <p:extLst>
      <p:ext uri="{BB962C8B-B14F-4D97-AF65-F5344CB8AC3E}">
        <p14:creationId xmlns:p14="http://schemas.microsoft.com/office/powerpoint/2010/main" val="1163709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3.2 tratamiento de datos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Responsable del tratamiento o Responsable: </a:t>
            </a:r>
            <a:r>
              <a:rPr lang="es-MX" sz="2800" dirty="0">
                <a:solidFill>
                  <a:schemeClr val="bg1">
                    <a:lumMod val="50000"/>
                    <a:lumOff val="50000"/>
                  </a:schemeClr>
                </a:solidFill>
              </a:rPr>
              <a:t>la persona física o jurídica, autoridad pública, servicio u otro organismo que, solo o junto con otros, determine los fines y medios del tratamiento; si el Derecho de la Unión o de los Estados miembros determina los fines y medios del tratamiento, el responsable del tratamiento o los criterios específicos para su nombramiento podrá establecerlos el Derecho de la Unión o de los Estados miembros</a:t>
            </a:r>
            <a:endParaRPr lang="es-MX" sz="2400" dirty="0">
              <a:solidFill>
                <a:schemeClr val="bg1">
                  <a:lumMod val="50000"/>
                  <a:lumOff val="50000"/>
                </a:schemeClr>
              </a:solidFill>
            </a:endParaRPr>
          </a:p>
        </p:txBody>
      </p:sp>
    </p:spTree>
    <p:extLst>
      <p:ext uri="{BB962C8B-B14F-4D97-AF65-F5344CB8AC3E}">
        <p14:creationId xmlns:p14="http://schemas.microsoft.com/office/powerpoint/2010/main" val="334486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3.2 tratamiento de datos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Encargado del tratamiento o Encargado: </a:t>
            </a:r>
            <a:r>
              <a:rPr lang="es-MX" sz="2800" dirty="0">
                <a:solidFill>
                  <a:schemeClr val="bg1">
                    <a:lumMod val="50000"/>
                    <a:lumOff val="50000"/>
                  </a:schemeClr>
                </a:solidFill>
              </a:rPr>
              <a:t>la persona física o jurídica, autoridad pública, servicio u otro organismo que trate datos personales por cuenta del responsable del tratamiento</a:t>
            </a:r>
            <a:endParaRPr lang="es-MX" sz="2400" dirty="0">
              <a:solidFill>
                <a:schemeClr val="bg1">
                  <a:lumMod val="50000"/>
                  <a:lumOff val="50000"/>
                </a:schemeClr>
              </a:solidFill>
            </a:endParaRPr>
          </a:p>
        </p:txBody>
      </p:sp>
    </p:spTree>
    <p:extLst>
      <p:ext uri="{BB962C8B-B14F-4D97-AF65-F5344CB8AC3E}">
        <p14:creationId xmlns:p14="http://schemas.microsoft.com/office/powerpoint/2010/main" val="152206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4. principios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92500" lnSpcReduction="20000"/>
          </a:bodyPr>
          <a:lstStyle/>
          <a:p>
            <a:pPr marL="457200" lvl="1" indent="0">
              <a:buNone/>
            </a:pPr>
            <a:r>
              <a:rPr lang="es-MX" sz="2800" b="1" dirty="0">
                <a:solidFill>
                  <a:schemeClr val="bg1">
                    <a:lumMod val="50000"/>
                    <a:lumOff val="50000"/>
                  </a:schemeClr>
                </a:solidFill>
              </a:rPr>
              <a:t>1.	Principio de licitud, lealtad y transparencia</a:t>
            </a:r>
          </a:p>
          <a:p>
            <a:pPr marL="457200" lvl="1" indent="0">
              <a:buNone/>
            </a:pPr>
            <a:r>
              <a:rPr lang="es-MX" sz="2800" dirty="0">
                <a:solidFill>
                  <a:schemeClr val="bg1">
                    <a:lumMod val="50000"/>
                    <a:lumOff val="50000"/>
                  </a:schemeClr>
                </a:solidFill>
              </a:rPr>
              <a:t>El tratamiento deberá ser lícito, leal y transparente.</a:t>
            </a:r>
            <a:r>
              <a:rPr lang="es-MX" sz="2800" b="1" dirty="0">
                <a:solidFill>
                  <a:schemeClr val="bg1">
                    <a:lumMod val="50000"/>
                    <a:lumOff val="50000"/>
                  </a:schemeClr>
                </a:solidFill>
              </a:rPr>
              <a:t>	</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2.	Principio de limitación de la finalidad</a:t>
            </a:r>
          </a:p>
          <a:p>
            <a:pPr marL="457200" lvl="1" indent="0">
              <a:buNone/>
            </a:pPr>
            <a:r>
              <a:rPr lang="es-MX" sz="2800" dirty="0">
                <a:solidFill>
                  <a:schemeClr val="bg1">
                    <a:lumMod val="50000"/>
                    <a:lumOff val="50000"/>
                  </a:schemeClr>
                </a:solidFill>
              </a:rPr>
              <a:t>Los datos deberán ser recogidos con fines determinados, explícitos y</a:t>
            </a:r>
          </a:p>
          <a:p>
            <a:pPr marL="457200" lvl="1" indent="0">
              <a:buNone/>
            </a:pPr>
            <a:r>
              <a:rPr lang="es-MX" sz="2800" dirty="0">
                <a:solidFill>
                  <a:schemeClr val="bg1">
                    <a:lumMod val="50000"/>
                    <a:lumOff val="50000"/>
                  </a:schemeClr>
                </a:solidFill>
              </a:rPr>
              <a:t>legítimos, y no serán tratados posteriormente de manera incompatible</a:t>
            </a:r>
          </a:p>
          <a:p>
            <a:pPr marL="457200" lvl="1" indent="0">
              <a:buNone/>
            </a:pPr>
            <a:r>
              <a:rPr lang="es-MX" sz="2800" dirty="0">
                <a:solidFill>
                  <a:schemeClr val="bg1">
                    <a:lumMod val="50000"/>
                    <a:lumOff val="50000"/>
                  </a:schemeClr>
                </a:solidFill>
              </a:rPr>
              <a:t>con dichos fines.</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3.	Principio de minimización de datos</a:t>
            </a:r>
          </a:p>
          <a:p>
            <a:pPr marL="457200" lvl="1" indent="0">
              <a:buNone/>
            </a:pPr>
            <a:r>
              <a:rPr lang="es-MX" sz="2800" dirty="0">
                <a:solidFill>
                  <a:schemeClr val="bg1">
                    <a:lumMod val="50000"/>
                    <a:lumOff val="50000"/>
                  </a:schemeClr>
                </a:solidFill>
              </a:rPr>
              <a:t>Los datos deberán ser adecuados, pertinentes y limitados a lo</a:t>
            </a:r>
          </a:p>
          <a:p>
            <a:pPr marL="457200" lvl="1" indent="0">
              <a:buNone/>
            </a:pPr>
            <a:r>
              <a:rPr lang="es-MX" sz="2800" dirty="0">
                <a:solidFill>
                  <a:schemeClr val="bg1">
                    <a:lumMod val="50000"/>
                    <a:lumOff val="50000"/>
                  </a:schemeClr>
                </a:solidFill>
              </a:rPr>
              <a:t>necesario en relación con los fines para los que son tratados.</a:t>
            </a:r>
          </a:p>
        </p:txBody>
      </p:sp>
    </p:spTree>
    <p:extLst>
      <p:ext uri="{BB962C8B-B14F-4D97-AF65-F5344CB8AC3E}">
        <p14:creationId xmlns:p14="http://schemas.microsoft.com/office/powerpoint/2010/main" val="263262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9"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1" name="Group 140">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2" name="Group 141">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4"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6"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1"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3" name="Group 142">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4"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2" name="Título 1">
            <a:extLst>
              <a:ext uri="{FF2B5EF4-FFF2-40B4-BE49-F238E27FC236}">
                <a16:creationId xmlns:a16="http://schemas.microsoft.com/office/drawing/2014/main" id="{AE4F3A64-A695-4953-8865-715D76C0A614}"/>
              </a:ext>
            </a:extLst>
          </p:cNvPr>
          <p:cNvSpPr>
            <a:spLocks noGrp="1"/>
          </p:cNvSpPr>
          <p:nvPr>
            <p:ph type="ctrTitle"/>
          </p:nvPr>
        </p:nvSpPr>
        <p:spPr>
          <a:xfrm>
            <a:off x="6569957" y="618518"/>
            <a:ext cx="4747088" cy="1478570"/>
          </a:xfrm>
        </p:spPr>
        <p:txBody>
          <a:bodyPr vert="horz" lIns="91440" tIns="45720" rIns="91440" bIns="45720" rtlCol="0" anchor="ctr">
            <a:normAutofit/>
          </a:bodyPr>
          <a:lstStyle/>
          <a:p>
            <a:r>
              <a:rPr lang="en-US" sz="3600" dirty="0"/>
              <a:t>Seguridad</a:t>
            </a:r>
            <a:br>
              <a:rPr lang="en-US" sz="3600" dirty="0"/>
            </a:br>
            <a:r>
              <a:rPr lang="es-ES" sz="3600" dirty="0"/>
              <a:t>Informática</a:t>
            </a:r>
          </a:p>
        </p:txBody>
      </p:sp>
      <p:sp>
        <p:nvSpPr>
          <p:cNvPr id="182"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yla Footer Logo2">
            <a:extLst>
              <a:ext uri="{FF2B5EF4-FFF2-40B4-BE49-F238E27FC236}">
                <a16:creationId xmlns:a16="http://schemas.microsoft.com/office/drawing/2014/main" id="{7EB408DF-0E01-42B0-8B05-4D2D7D4768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988" y="3777375"/>
            <a:ext cx="4635583" cy="1673495"/>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33CA22DE-419C-46D8-8C3B-D5EE90EDC0B2}"/>
              </a:ext>
            </a:extLst>
          </p:cNvPr>
          <p:cNvSpPr>
            <a:spLocks noGrp="1"/>
          </p:cNvSpPr>
          <p:nvPr>
            <p:ph type="subTitle" idx="1"/>
          </p:nvPr>
        </p:nvSpPr>
        <p:spPr>
          <a:xfrm>
            <a:off x="6569957" y="2249487"/>
            <a:ext cx="4747087" cy="3541714"/>
          </a:xfrm>
        </p:spPr>
        <p:txBody>
          <a:bodyPr vert="horz" lIns="91440" tIns="45720" rIns="91440" bIns="45720" rtlCol="0">
            <a:normAutofit/>
          </a:bodyPr>
          <a:lstStyle/>
          <a:p>
            <a:pPr indent="-228600">
              <a:buFont typeface="Arial" panose="020B0604020202020204" pitchFamily="34" charset="0"/>
              <a:buChar char="•"/>
            </a:pPr>
            <a:endParaRPr lang="en-US" dirty="0">
              <a:solidFill>
                <a:schemeClr val="tx1"/>
              </a:solidFill>
            </a:endParaRPr>
          </a:p>
          <a:p>
            <a:pPr indent="-228600">
              <a:buFont typeface="Arial" panose="020B0604020202020204" pitchFamily="34" charset="0"/>
              <a:buChar char="•"/>
            </a:pPr>
            <a:endParaRPr lang="en-US" dirty="0">
              <a:solidFill>
                <a:schemeClr val="tx1"/>
              </a:solidFill>
            </a:endParaRPr>
          </a:p>
          <a:p>
            <a:pPr indent="-228600">
              <a:buFont typeface="Arial" panose="020B0604020202020204" pitchFamily="34" charset="0"/>
              <a:buChar char="•"/>
            </a:pPr>
            <a:endParaRPr lang="en-US" dirty="0">
              <a:solidFill>
                <a:schemeClr val="tx1"/>
              </a:solidFill>
            </a:endParaRPr>
          </a:p>
          <a:p>
            <a:pPr indent="-228600">
              <a:buFont typeface="Arial" panose="020B0604020202020204" pitchFamily="34" charset="0"/>
              <a:buChar char="•"/>
            </a:pPr>
            <a:endParaRPr lang="en-US" dirty="0">
              <a:solidFill>
                <a:schemeClr val="tx1"/>
              </a:solidFill>
            </a:endParaRPr>
          </a:p>
          <a:p>
            <a:pPr indent="-228600">
              <a:buFont typeface="Arial" panose="020B0604020202020204" pitchFamily="34" charset="0"/>
              <a:buChar char="•"/>
            </a:pPr>
            <a:endParaRPr lang="en-US" dirty="0">
              <a:solidFill>
                <a:schemeClr val="tx1"/>
              </a:solidFill>
            </a:endParaRPr>
          </a:p>
          <a:p>
            <a:pPr algn="ctr"/>
            <a:r>
              <a:rPr lang="en-US" dirty="0">
                <a:solidFill>
                  <a:schemeClr val="tx1"/>
                </a:solidFill>
              </a:rPr>
              <a:t>José Pablo Hernández</a:t>
            </a:r>
          </a:p>
        </p:txBody>
      </p:sp>
      <p:sp>
        <p:nvSpPr>
          <p:cNvPr id="5" name="CuadroTexto 4">
            <a:extLst>
              <a:ext uri="{FF2B5EF4-FFF2-40B4-BE49-F238E27FC236}">
                <a16:creationId xmlns:a16="http://schemas.microsoft.com/office/drawing/2014/main" id="{EC9B432D-13FE-4909-B299-F76D7798FAA5}"/>
              </a:ext>
            </a:extLst>
          </p:cNvPr>
          <p:cNvSpPr txBox="1"/>
          <p:nvPr/>
        </p:nvSpPr>
        <p:spPr>
          <a:xfrm>
            <a:off x="1087438" y="3420824"/>
            <a:ext cx="4676658" cy="923330"/>
          </a:xfrm>
          <a:prstGeom prst="rect">
            <a:avLst/>
          </a:prstGeom>
          <a:noFill/>
        </p:spPr>
        <p:txBody>
          <a:bodyPr wrap="square" rtlCol="0">
            <a:spAutoFit/>
          </a:bodyPr>
          <a:lstStyle/>
          <a:p>
            <a:pPr algn="ctr"/>
            <a:r>
              <a:rPr lang="es-ES" dirty="0">
                <a:solidFill>
                  <a:schemeClr val="bg1">
                    <a:lumMod val="50000"/>
                    <a:lumOff val="50000"/>
                  </a:schemeClr>
                </a:solidFill>
              </a:rPr>
              <a:t>1.5.0. </a:t>
            </a:r>
            <a:r>
              <a:rPr lang="es-MX" dirty="0">
                <a:solidFill>
                  <a:schemeClr val="bg1">
                    <a:lumMod val="50000"/>
                    <a:lumOff val="50000"/>
                  </a:schemeClr>
                </a:solidFill>
              </a:rPr>
              <a:t>Capítulo 5 </a:t>
            </a:r>
          </a:p>
          <a:p>
            <a:pPr algn="ctr"/>
            <a:endParaRPr lang="es-MX" dirty="0">
              <a:solidFill>
                <a:schemeClr val="bg1">
                  <a:lumMod val="50000"/>
                  <a:lumOff val="50000"/>
                </a:schemeClr>
              </a:solidFill>
            </a:endParaRPr>
          </a:p>
          <a:p>
            <a:pPr algn="ctr"/>
            <a:r>
              <a:rPr lang="es-MX" dirty="0">
                <a:solidFill>
                  <a:schemeClr val="bg1">
                    <a:lumMod val="50000"/>
                    <a:lumOff val="50000"/>
                  </a:schemeClr>
                </a:solidFill>
              </a:rPr>
              <a:t>Protección de datos de carácter personal</a:t>
            </a:r>
            <a:endParaRPr lang="es-ES" dirty="0">
              <a:solidFill>
                <a:schemeClr val="bg1">
                  <a:lumMod val="50000"/>
                  <a:lumOff val="50000"/>
                </a:schemeClr>
              </a:solidFill>
            </a:endParaRPr>
          </a:p>
        </p:txBody>
      </p:sp>
    </p:spTree>
    <p:extLst>
      <p:ext uri="{BB962C8B-B14F-4D97-AF65-F5344CB8AC3E}">
        <p14:creationId xmlns:p14="http://schemas.microsoft.com/office/powerpoint/2010/main" val="367358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4. principios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77500" lnSpcReduction="20000"/>
          </a:bodyPr>
          <a:lstStyle/>
          <a:p>
            <a:pPr marL="457200" lvl="1" indent="0">
              <a:buNone/>
            </a:pPr>
            <a:r>
              <a:rPr lang="es-MX" sz="2800" b="1" dirty="0">
                <a:solidFill>
                  <a:schemeClr val="bg1">
                    <a:lumMod val="50000"/>
                    <a:lumOff val="50000"/>
                  </a:schemeClr>
                </a:solidFill>
              </a:rPr>
              <a:t>4.	Principio de exactitud</a:t>
            </a:r>
          </a:p>
          <a:p>
            <a:pPr marL="457200" lvl="1" indent="0">
              <a:buNone/>
            </a:pPr>
            <a:r>
              <a:rPr lang="es-MX" sz="2800" dirty="0">
                <a:solidFill>
                  <a:schemeClr val="bg1">
                    <a:lumMod val="50000"/>
                    <a:lumOff val="50000"/>
                  </a:schemeClr>
                </a:solidFill>
              </a:rPr>
              <a:t>Los datos deberán ser exactos, y, si fuera necesario, actualizados; se adoptarán todas las medidas razonables para que se supriman o rectifiquen sin dilación los datos personales que sean inexactos con respecto a los fines para los que se tratan.</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5.	Principio de limitación del plazo de conservación</a:t>
            </a:r>
          </a:p>
          <a:p>
            <a:pPr marL="457200" lvl="1" indent="0">
              <a:buNone/>
            </a:pPr>
            <a:r>
              <a:rPr lang="es-MX" sz="2800" dirty="0">
                <a:solidFill>
                  <a:schemeClr val="bg1">
                    <a:lumMod val="50000"/>
                    <a:lumOff val="50000"/>
                  </a:schemeClr>
                </a:solidFill>
              </a:rPr>
              <a:t>Los datos deberán ser mantenidos de forma que se permita la identificación de los interesados durante no más tiempo del necesario para los fines del tratamiento.</a:t>
            </a:r>
          </a:p>
          <a:p>
            <a:pPr marL="457200" lvl="1" indent="0">
              <a:buNone/>
            </a:pPr>
            <a:r>
              <a:rPr lang="es-MX" sz="2800" dirty="0">
                <a:solidFill>
                  <a:schemeClr val="bg1">
                    <a:lumMod val="50000"/>
                    <a:lumOff val="50000"/>
                  </a:schemeClr>
                </a:solidFill>
              </a:rPr>
              <a:t>Plazos legales establecidos para la conservación de determinados datos y documentos por motivos fiscales, probatorios del cumplimiento de obligaciones,</a:t>
            </a:r>
          </a:p>
          <a:p>
            <a:pPr marL="457200" lvl="1" indent="0">
              <a:buNone/>
            </a:pPr>
            <a:r>
              <a:rPr lang="es-MX" sz="2800" dirty="0">
                <a:solidFill>
                  <a:schemeClr val="bg1">
                    <a:lumMod val="50000"/>
                    <a:lumOff val="50000"/>
                  </a:schemeClr>
                </a:solidFill>
              </a:rPr>
              <a:t>etc.</a:t>
            </a:r>
          </a:p>
          <a:p>
            <a:pPr marL="457200" lvl="1" indent="0">
              <a:buNone/>
            </a:pPr>
            <a:r>
              <a:rPr lang="es-MX" sz="2800" dirty="0">
                <a:solidFill>
                  <a:schemeClr val="bg1">
                    <a:lumMod val="50000"/>
                    <a:lumOff val="50000"/>
                  </a:schemeClr>
                </a:solidFill>
              </a:rPr>
              <a:t>Excepción: fines de archivo, investigación científica, estadística etc., que podrán conservarse más tiempo</a:t>
            </a:r>
          </a:p>
        </p:txBody>
      </p:sp>
    </p:spTree>
    <p:extLst>
      <p:ext uri="{BB962C8B-B14F-4D97-AF65-F5344CB8AC3E}">
        <p14:creationId xmlns:p14="http://schemas.microsoft.com/office/powerpoint/2010/main" val="1639903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4. principios</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6. Principio de integridad y confidencialidad</a:t>
            </a:r>
          </a:p>
          <a:p>
            <a:pPr marL="457200" lvl="1" indent="0">
              <a:buNone/>
            </a:pPr>
            <a:r>
              <a:rPr lang="es-MX" sz="2800" dirty="0">
                <a:solidFill>
                  <a:schemeClr val="bg1">
                    <a:lumMod val="50000"/>
                    <a:lumOff val="50000"/>
                  </a:schemeClr>
                </a:solidFill>
              </a:rPr>
              <a:t>Los datos serán tratados de manera que se garantice una seguridad adecuada de los datos personales, incluida la  protección contra el tratamiento no autorizado o lícito y contra su pérdida, destrucción o daño accidental, mediante la aplicación de medidas técnicas u organizativas apropiadas.</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7. Principio de responsabilidad proactiva</a:t>
            </a:r>
          </a:p>
          <a:p>
            <a:pPr marL="457200" lvl="1" indent="0">
              <a:buNone/>
            </a:pPr>
            <a:r>
              <a:rPr lang="es-MX" sz="2800" dirty="0">
                <a:solidFill>
                  <a:schemeClr val="bg1">
                    <a:lumMod val="50000"/>
                    <a:lumOff val="50000"/>
                  </a:schemeClr>
                </a:solidFill>
              </a:rPr>
              <a:t>El Responsable debe cumplir con el RGPD y debe ser capaz de demostrarlo.</a:t>
            </a:r>
          </a:p>
        </p:txBody>
      </p:sp>
    </p:spTree>
    <p:extLst>
      <p:ext uri="{BB962C8B-B14F-4D97-AF65-F5344CB8AC3E}">
        <p14:creationId xmlns:p14="http://schemas.microsoft.com/office/powerpoint/2010/main" val="101730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5. </a:t>
            </a:r>
            <a:r>
              <a:rPr lang="es-MX" dirty="0">
                <a:solidFill>
                  <a:schemeClr val="bg1">
                    <a:lumMod val="65000"/>
                    <a:lumOff val="35000"/>
                  </a:schemeClr>
                </a:solidFill>
              </a:rPr>
              <a:t>PRIVACIDAD POR DEFECTO Y DESDE EL DISEÑO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Privacidad desde el diseño: </a:t>
            </a:r>
            <a:r>
              <a:rPr lang="es-MX" sz="2800" dirty="0">
                <a:solidFill>
                  <a:schemeClr val="bg1">
                    <a:lumMod val="50000"/>
                    <a:lumOff val="50000"/>
                  </a:schemeClr>
                </a:solidFill>
              </a:rPr>
              <a:t>en el momento de determinar los medios (soportes) para el tratamiento de los datos y también en el momento del tratamiento, así como a la hora de diseñar y desarrollar aplicaciones, servicios y productos, deberá tenerse en cuenta la protección de datos y considerarse la aplicación de medidas técnicas	y	organizativas	adecuadas,	como la </a:t>
            </a:r>
            <a:r>
              <a:rPr lang="es-MX" sz="2800" dirty="0" err="1">
                <a:solidFill>
                  <a:schemeClr val="bg1">
                    <a:lumMod val="50000"/>
                    <a:lumOff val="50000"/>
                  </a:schemeClr>
                </a:solidFill>
              </a:rPr>
              <a:t>seudonimización</a:t>
            </a:r>
            <a:r>
              <a:rPr lang="es-MX" sz="2800" dirty="0">
                <a:solidFill>
                  <a:schemeClr val="bg1">
                    <a:lumMod val="50000"/>
                    <a:lumOff val="50000"/>
                  </a:schemeClr>
                </a:solidFill>
              </a:rPr>
              <a:t>, el cifrado o la minimización de los datos.</a:t>
            </a:r>
          </a:p>
        </p:txBody>
      </p:sp>
    </p:spTree>
    <p:extLst>
      <p:ext uri="{BB962C8B-B14F-4D97-AF65-F5344CB8AC3E}">
        <p14:creationId xmlns:p14="http://schemas.microsoft.com/office/powerpoint/2010/main" val="162343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5. </a:t>
            </a:r>
            <a:r>
              <a:rPr lang="es-MX" dirty="0">
                <a:solidFill>
                  <a:schemeClr val="bg1">
                    <a:lumMod val="65000"/>
                    <a:lumOff val="35000"/>
                  </a:schemeClr>
                </a:solidFill>
              </a:rPr>
              <a:t>PRIVACIDAD POR DEFECTO Y DESDE EL DISEÑO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Privacidad por defecto: </a:t>
            </a:r>
            <a:r>
              <a:rPr lang="es-MX" sz="2800" dirty="0">
                <a:solidFill>
                  <a:schemeClr val="bg1">
                    <a:lumMod val="50000"/>
                    <a:lumOff val="50000"/>
                  </a:schemeClr>
                </a:solidFill>
              </a:rPr>
              <a:t>sólo serán objeto de tratamiento:</a:t>
            </a:r>
          </a:p>
          <a:p>
            <a:pPr marL="457200" lvl="1" indent="0">
              <a:buNone/>
            </a:pPr>
            <a:r>
              <a:rPr lang="es-MX" sz="2800" dirty="0">
                <a:solidFill>
                  <a:schemeClr val="bg1">
                    <a:lumMod val="50000"/>
                    <a:lumOff val="50000"/>
                  </a:schemeClr>
                </a:solidFill>
              </a:rPr>
              <a:t>•	Los datos personales que sean necesarios</a:t>
            </a:r>
          </a:p>
          <a:p>
            <a:pPr marL="457200" lvl="1" indent="0">
              <a:buNone/>
            </a:pPr>
            <a:r>
              <a:rPr lang="es-MX" sz="2800" dirty="0">
                <a:solidFill>
                  <a:schemeClr val="bg1">
                    <a:lumMod val="50000"/>
                    <a:lumOff val="50000"/>
                  </a:schemeClr>
                </a:solidFill>
              </a:rPr>
              <a:t>•	Para cada uno de los fines específicos del tratamiento</a:t>
            </a:r>
          </a:p>
          <a:p>
            <a:pPr marL="457200" lvl="1" indent="0">
              <a:buNone/>
            </a:pPr>
            <a:r>
              <a:rPr lang="es-MX" sz="2800" dirty="0">
                <a:solidFill>
                  <a:schemeClr val="bg1">
                    <a:lumMod val="50000"/>
                    <a:lumOff val="50000"/>
                  </a:schemeClr>
                </a:solidFill>
              </a:rPr>
              <a:t>•	Se limitará la extensión del tratamiento (plazos de conservación)</a:t>
            </a:r>
          </a:p>
          <a:p>
            <a:pPr marL="457200" lvl="1" indent="0">
              <a:buNone/>
            </a:pPr>
            <a:r>
              <a:rPr lang="es-MX" sz="2800" dirty="0">
                <a:solidFill>
                  <a:schemeClr val="bg1">
                    <a:lumMod val="50000"/>
                    <a:lumOff val="50000"/>
                  </a:schemeClr>
                </a:solidFill>
              </a:rPr>
              <a:t>•	No deberán ser accesibles a un número indeterminado de</a:t>
            </a:r>
          </a:p>
          <a:p>
            <a:pPr marL="457200" lvl="1" indent="0">
              <a:buNone/>
            </a:pPr>
            <a:r>
              <a:rPr lang="es-MX" sz="2800" dirty="0">
                <a:solidFill>
                  <a:schemeClr val="bg1">
                    <a:lumMod val="50000"/>
                    <a:lumOff val="50000"/>
                  </a:schemeClr>
                </a:solidFill>
              </a:rPr>
              <a:t>personas físicas</a:t>
            </a:r>
          </a:p>
        </p:txBody>
      </p:sp>
    </p:spTree>
    <p:extLst>
      <p:ext uri="{BB962C8B-B14F-4D97-AF65-F5344CB8AC3E}">
        <p14:creationId xmlns:p14="http://schemas.microsoft.com/office/powerpoint/2010/main" val="1726756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ES" dirty="0">
                <a:solidFill>
                  <a:schemeClr val="bg1">
                    <a:lumMod val="65000"/>
                    <a:lumOff val="35000"/>
                  </a:schemeClr>
                </a:solidFill>
              </a:rPr>
              <a:t>5. </a:t>
            </a:r>
            <a:r>
              <a:rPr lang="es-MX" dirty="0">
                <a:solidFill>
                  <a:schemeClr val="bg1">
                    <a:lumMod val="65000"/>
                    <a:lumOff val="35000"/>
                  </a:schemeClr>
                </a:solidFill>
              </a:rPr>
              <a:t>PRIVACIDAD POR DEFECTO Y DESDE EL DISEÑO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85000" lnSpcReduction="20000"/>
          </a:bodyPr>
          <a:lstStyle/>
          <a:p>
            <a:pPr marL="457200" lvl="1" indent="0">
              <a:buNone/>
            </a:pPr>
            <a:r>
              <a:rPr lang="es-MX" sz="2800" b="1" dirty="0">
                <a:solidFill>
                  <a:schemeClr val="bg1">
                    <a:lumMod val="50000"/>
                    <a:lumOff val="50000"/>
                  </a:schemeClr>
                </a:solidFill>
              </a:rPr>
              <a:t>¿Cómo cumplir con estos principios?</a:t>
            </a:r>
          </a:p>
          <a:p>
            <a:pPr marL="457200" lvl="1" indent="0">
              <a:buNone/>
            </a:pPr>
            <a:r>
              <a:rPr lang="es-MX" sz="2800" b="1" dirty="0">
                <a:solidFill>
                  <a:schemeClr val="bg1">
                    <a:lumMod val="50000"/>
                    <a:lumOff val="50000"/>
                  </a:schemeClr>
                </a:solidFill>
              </a:rPr>
              <a:t>•	</a:t>
            </a:r>
            <a:r>
              <a:rPr lang="es-MX" sz="2800" dirty="0">
                <a:solidFill>
                  <a:schemeClr val="bg1">
                    <a:lumMod val="50000"/>
                    <a:lumOff val="50000"/>
                  </a:schemeClr>
                </a:solidFill>
              </a:rPr>
              <a:t>Teniendo presentes todos los principios de protección de datos durante  todo el ciclo de vida del tratamiento: desde el diseño, pasando por la puesta en práctica, hasta la supresión de los datos.</a:t>
            </a:r>
          </a:p>
          <a:p>
            <a:pPr marL="457200" lvl="1" indent="0">
              <a:buNone/>
            </a:pPr>
            <a:r>
              <a:rPr lang="es-MX" sz="2800" dirty="0">
                <a:solidFill>
                  <a:schemeClr val="bg1">
                    <a:lumMod val="50000"/>
                    <a:lumOff val="50000"/>
                  </a:schemeClr>
                </a:solidFill>
              </a:rPr>
              <a:t>•	Reduciendo al máximo el tratamiento de los datos personales: por ejemplo, utilizar una única aplicación y no muchos </a:t>
            </a:r>
            <a:r>
              <a:rPr lang="es-MX" sz="2800" dirty="0" err="1">
                <a:solidFill>
                  <a:schemeClr val="bg1">
                    <a:lumMod val="50000"/>
                    <a:lumOff val="50000"/>
                  </a:schemeClr>
                </a:solidFill>
              </a:rPr>
              <a:t>excel</a:t>
            </a:r>
            <a:r>
              <a:rPr lang="es-MX" sz="2800" dirty="0">
                <a:solidFill>
                  <a:schemeClr val="bg1">
                    <a:lumMod val="50000"/>
                    <a:lumOff val="50000"/>
                  </a:schemeClr>
                </a:solidFill>
              </a:rPr>
              <a:t>, no duplicar información, no recoger más datos de los necesarios...</a:t>
            </a:r>
          </a:p>
          <a:p>
            <a:pPr marL="457200" lvl="1" indent="0">
              <a:buNone/>
            </a:pPr>
            <a:r>
              <a:rPr lang="es-MX" sz="2800" dirty="0">
                <a:solidFill>
                  <a:schemeClr val="bg1">
                    <a:lumMod val="50000"/>
                    <a:lumOff val="50000"/>
                  </a:schemeClr>
                </a:solidFill>
              </a:rPr>
              <a:t>•	Dando acceso únicamente a las personas necesarias e imprescindibles para realzar el tratamiento</a:t>
            </a:r>
          </a:p>
          <a:p>
            <a:pPr marL="457200" lvl="1" indent="0">
              <a:buNone/>
            </a:pPr>
            <a:r>
              <a:rPr lang="es-MX" sz="2800" dirty="0">
                <a:solidFill>
                  <a:schemeClr val="bg1">
                    <a:lumMod val="50000"/>
                    <a:lumOff val="50000"/>
                  </a:schemeClr>
                </a:solidFill>
              </a:rPr>
              <a:t>•	</a:t>
            </a:r>
            <a:r>
              <a:rPr lang="es-MX" sz="2800" dirty="0" err="1">
                <a:solidFill>
                  <a:schemeClr val="bg1">
                    <a:lumMod val="50000"/>
                    <a:lumOff val="50000"/>
                  </a:schemeClr>
                </a:solidFill>
              </a:rPr>
              <a:t>Seudonimizar</a:t>
            </a:r>
            <a:r>
              <a:rPr lang="es-MX" sz="2800" dirty="0">
                <a:solidFill>
                  <a:schemeClr val="bg1">
                    <a:lumMod val="50000"/>
                    <a:lumOff val="50000"/>
                  </a:schemeClr>
                </a:solidFill>
              </a:rPr>
              <a:t> lo antes posible los datos personales; cifrar la información o las comunicaciones; otras medidas que ayuden a proteger los datos</a:t>
            </a:r>
          </a:p>
          <a:p>
            <a:pPr marL="457200" lvl="1" indent="0">
              <a:buNone/>
            </a:pPr>
            <a:r>
              <a:rPr lang="es-MX" sz="2800" dirty="0">
                <a:solidFill>
                  <a:schemeClr val="bg1">
                    <a:lumMod val="50000"/>
                    <a:lumOff val="50000"/>
                  </a:schemeClr>
                </a:solidFill>
              </a:rPr>
              <a:t>•	Dar transparencia al tratamiento de datos, permitiendo a los interesados supervisarlo</a:t>
            </a:r>
          </a:p>
        </p:txBody>
      </p:sp>
    </p:spTree>
    <p:extLst>
      <p:ext uri="{BB962C8B-B14F-4D97-AF65-F5344CB8AC3E}">
        <p14:creationId xmlns:p14="http://schemas.microsoft.com/office/powerpoint/2010/main" val="109085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6. PRINCIPIO DE RESPONSABILIDAD PROACTIVA</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El Reglamento entiende que actuar sólo  cuando ya se ha producido una  infracción 	es	insuficiente	como estrategia, dado que esa infracción puede causar daños a los interesados</a:t>
            </a:r>
          </a:p>
          <a:p>
            <a:pPr marL="457200" lvl="1" indent="0">
              <a:buNone/>
            </a:pPr>
            <a:r>
              <a:rPr lang="es-MX" sz="2800" b="1" dirty="0">
                <a:solidFill>
                  <a:schemeClr val="bg1">
                    <a:lumMod val="50000"/>
                    <a:lumOff val="50000"/>
                  </a:schemeClr>
                </a:solidFill>
              </a:rPr>
              <a:t>que pueden ser muy difíciles de compensar o reparar.</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Por ello, el Reglamento prevé una batería completa de medidas:</a:t>
            </a:r>
          </a:p>
        </p:txBody>
      </p:sp>
    </p:spTree>
    <p:extLst>
      <p:ext uri="{BB962C8B-B14F-4D97-AF65-F5344CB8AC3E}">
        <p14:creationId xmlns:p14="http://schemas.microsoft.com/office/powerpoint/2010/main" val="777733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6. PRINCIPIO DE RESPONSABILIDAD PROACTIVA</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47500" lnSpcReduction="20000"/>
          </a:bodyPr>
          <a:lstStyle/>
          <a:p>
            <a:pPr marL="457200" lvl="1" indent="0">
              <a:buNone/>
            </a:pPr>
            <a:r>
              <a:rPr lang="es-MX" sz="3800" b="1" dirty="0">
                <a:solidFill>
                  <a:schemeClr val="bg1">
                    <a:lumMod val="50000"/>
                    <a:lumOff val="50000"/>
                  </a:schemeClr>
                </a:solidFill>
              </a:rPr>
              <a:t>Medidas de responsabilidad proactiva</a:t>
            </a:r>
          </a:p>
          <a:p>
            <a:pPr marL="457200" lvl="1" indent="0">
              <a:buNone/>
            </a:pPr>
            <a:r>
              <a:rPr lang="es-MX" sz="3800" b="1" dirty="0">
                <a:solidFill>
                  <a:schemeClr val="bg1">
                    <a:lumMod val="50000"/>
                    <a:lumOff val="50000"/>
                  </a:schemeClr>
                </a:solidFill>
              </a:rPr>
              <a:t>•	</a:t>
            </a:r>
            <a:r>
              <a:rPr lang="es-MX" sz="3800" dirty="0">
                <a:solidFill>
                  <a:schemeClr val="bg1">
                    <a:lumMod val="50000"/>
                    <a:lumOff val="50000"/>
                  </a:schemeClr>
                </a:solidFill>
              </a:rPr>
              <a:t>Mantener un registro de actividades de tratamiento</a:t>
            </a:r>
          </a:p>
          <a:p>
            <a:pPr marL="457200" lvl="1" indent="0">
              <a:buNone/>
            </a:pPr>
            <a:r>
              <a:rPr lang="es-MX" sz="3800" dirty="0">
                <a:solidFill>
                  <a:schemeClr val="bg1">
                    <a:lumMod val="50000"/>
                    <a:lumOff val="50000"/>
                  </a:schemeClr>
                </a:solidFill>
              </a:rPr>
              <a:t>•	Nombrar a un DPO (Data </a:t>
            </a:r>
            <a:r>
              <a:rPr lang="es-MX" sz="3800" dirty="0" err="1">
                <a:solidFill>
                  <a:schemeClr val="bg1">
                    <a:lumMod val="50000"/>
                    <a:lumOff val="50000"/>
                  </a:schemeClr>
                </a:solidFill>
              </a:rPr>
              <a:t>Protection</a:t>
            </a:r>
            <a:r>
              <a:rPr lang="es-MX" sz="3800" dirty="0">
                <a:solidFill>
                  <a:schemeClr val="bg1">
                    <a:lumMod val="50000"/>
                    <a:lumOff val="50000"/>
                  </a:schemeClr>
                </a:solidFill>
              </a:rPr>
              <a:t> </a:t>
            </a:r>
            <a:r>
              <a:rPr lang="es-MX" sz="3800" dirty="0" err="1">
                <a:solidFill>
                  <a:schemeClr val="bg1">
                    <a:lumMod val="50000"/>
                    <a:lumOff val="50000"/>
                  </a:schemeClr>
                </a:solidFill>
              </a:rPr>
              <a:t>Officer</a:t>
            </a:r>
            <a:r>
              <a:rPr lang="es-MX" sz="3800" dirty="0">
                <a:solidFill>
                  <a:schemeClr val="bg1">
                    <a:lumMod val="50000"/>
                    <a:lumOff val="50000"/>
                  </a:schemeClr>
                </a:solidFill>
              </a:rPr>
              <a:t> – Delegado de Protección de Datos)</a:t>
            </a:r>
          </a:p>
          <a:p>
            <a:pPr marL="457200" lvl="1" indent="0">
              <a:buNone/>
            </a:pPr>
            <a:r>
              <a:rPr lang="es-MX" sz="3800" dirty="0">
                <a:solidFill>
                  <a:schemeClr val="bg1">
                    <a:lumMod val="50000"/>
                    <a:lumOff val="50000"/>
                  </a:schemeClr>
                </a:solidFill>
              </a:rPr>
              <a:t>•	Privacidad por defecto</a:t>
            </a:r>
          </a:p>
          <a:p>
            <a:pPr marL="457200" lvl="1" indent="0">
              <a:buNone/>
            </a:pPr>
            <a:r>
              <a:rPr lang="es-MX" sz="3800" dirty="0">
                <a:solidFill>
                  <a:schemeClr val="bg1">
                    <a:lumMod val="50000"/>
                    <a:lumOff val="50000"/>
                  </a:schemeClr>
                </a:solidFill>
              </a:rPr>
              <a:t>•	Privacidad desde el diseño</a:t>
            </a:r>
          </a:p>
          <a:p>
            <a:pPr marL="457200" lvl="1" indent="0">
              <a:buNone/>
            </a:pPr>
            <a:r>
              <a:rPr lang="es-MX" sz="3800" dirty="0">
                <a:solidFill>
                  <a:schemeClr val="bg1">
                    <a:lumMod val="50000"/>
                    <a:lumOff val="50000"/>
                  </a:schemeClr>
                </a:solidFill>
              </a:rPr>
              <a:t>•	Notificación de brechas de seguridad</a:t>
            </a:r>
          </a:p>
          <a:p>
            <a:pPr marL="457200" lvl="1" indent="0">
              <a:buNone/>
            </a:pPr>
            <a:r>
              <a:rPr lang="es-MX" sz="3800" dirty="0">
                <a:solidFill>
                  <a:schemeClr val="bg1">
                    <a:lumMod val="50000"/>
                    <a:lumOff val="50000"/>
                  </a:schemeClr>
                </a:solidFill>
              </a:rPr>
              <a:t>•	Aplicar medidas de seguridad adecuadas (enfoque del riesgo)</a:t>
            </a:r>
          </a:p>
          <a:p>
            <a:pPr marL="457200" lvl="1" indent="0">
              <a:buNone/>
            </a:pPr>
            <a:r>
              <a:rPr lang="es-MX" sz="3800" dirty="0">
                <a:solidFill>
                  <a:schemeClr val="bg1">
                    <a:lumMod val="50000"/>
                    <a:lumOff val="50000"/>
                  </a:schemeClr>
                </a:solidFill>
              </a:rPr>
              <a:t>•	Realizar Evaluaciones de impacto (EIPD o PIA) </a:t>
            </a:r>
            <a:r>
              <a:rPr lang="es-MX" sz="3800" baseline="30000" dirty="0">
                <a:solidFill>
                  <a:schemeClr val="bg1">
                    <a:lumMod val="50000"/>
                    <a:lumOff val="50000"/>
                  </a:schemeClr>
                </a:solidFill>
              </a:rPr>
              <a:t>1</a:t>
            </a:r>
          </a:p>
          <a:p>
            <a:pPr marL="457200" lvl="1" indent="0">
              <a:buNone/>
            </a:pPr>
            <a:r>
              <a:rPr lang="es-MX" sz="3800" dirty="0">
                <a:solidFill>
                  <a:schemeClr val="bg1">
                    <a:lumMod val="50000"/>
                    <a:lumOff val="50000"/>
                  </a:schemeClr>
                </a:solidFill>
              </a:rPr>
              <a:t>•	Promoción de códigos de conducta y esquemas de certificación, política y procedimientos de protección de datos</a:t>
            </a:r>
          </a:p>
          <a:p>
            <a:pPr marL="457200" lvl="1" indent="0">
              <a:buNone/>
            </a:pPr>
            <a:r>
              <a:rPr lang="es-MX" sz="3800" dirty="0">
                <a:solidFill>
                  <a:schemeClr val="bg1">
                    <a:lumMod val="50000"/>
                    <a:lumOff val="50000"/>
                  </a:schemeClr>
                </a:solidFill>
              </a:rPr>
              <a:t>•	Diligencia debida en la selección de los encargados del tratamiento</a:t>
            </a:r>
          </a:p>
          <a:p>
            <a:pPr marL="457200" lvl="1" indent="0">
              <a:buNone/>
            </a:pPr>
            <a:r>
              <a:rPr lang="es-MX" sz="3800" dirty="0">
                <a:solidFill>
                  <a:schemeClr val="bg1">
                    <a:lumMod val="50000"/>
                    <a:lumOff val="50000"/>
                  </a:schemeClr>
                </a:solidFill>
              </a:rPr>
              <a:t>•	Autorizaciones o consultas previas con la AEPD</a:t>
            </a:r>
          </a:p>
          <a:p>
            <a:pPr marL="457200" lvl="1" indent="0">
              <a:buNone/>
            </a:pPr>
            <a:r>
              <a:rPr lang="es-MX" sz="3800" dirty="0">
                <a:solidFill>
                  <a:schemeClr val="bg1">
                    <a:lumMod val="50000"/>
                    <a:lumOff val="50000"/>
                  </a:schemeClr>
                </a:solidFill>
              </a:rPr>
              <a:t>•	Formación</a:t>
            </a:r>
          </a:p>
          <a:p>
            <a:pPr marL="457200" lvl="1" indent="0">
              <a:buNone/>
            </a:pPr>
            <a:endParaRPr lang="es-MX" sz="2800" dirty="0">
              <a:solidFill>
                <a:schemeClr val="bg1">
                  <a:lumMod val="50000"/>
                  <a:lumOff val="50000"/>
                </a:schemeClr>
              </a:solidFill>
            </a:endParaRPr>
          </a:p>
          <a:p>
            <a:pPr marL="457200" lvl="1" indent="0">
              <a:buNone/>
            </a:pPr>
            <a:r>
              <a:rPr lang="es-MX" sz="2800" dirty="0">
                <a:solidFill>
                  <a:schemeClr val="bg1">
                    <a:lumMod val="50000"/>
                    <a:lumOff val="50000"/>
                  </a:schemeClr>
                </a:solidFill>
              </a:rPr>
              <a:t>1. https://www.securityartwork.es/2017/01/10/evaluaciones-impacto-la-proteccion-datos-personales-eipd-pia/#:~:text=Un%20blog%20de-,Evaluaciones%20de%20Impacto%20en%20la,Datos%20Personales%20(EIPD%20o%20PIA)&amp;text=Estos%20informes%20son%20muy%20comunes,de%20informaci%C3%B3n%20desde%20sus%20inicios.</a:t>
            </a:r>
          </a:p>
        </p:txBody>
      </p:sp>
    </p:spTree>
    <p:extLst>
      <p:ext uri="{BB962C8B-B14F-4D97-AF65-F5344CB8AC3E}">
        <p14:creationId xmlns:p14="http://schemas.microsoft.com/office/powerpoint/2010/main" val="3995468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7. Licitud del tratamiento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92500" lnSpcReduction="20000"/>
          </a:bodyPr>
          <a:lstStyle/>
          <a:p>
            <a:pPr marL="457200" lvl="1" indent="0">
              <a:buNone/>
            </a:pPr>
            <a:r>
              <a:rPr lang="es-MX" sz="2800" b="1" dirty="0">
                <a:solidFill>
                  <a:schemeClr val="bg1">
                    <a:lumMod val="50000"/>
                    <a:lumOff val="50000"/>
                  </a:schemeClr>
                </a:solidFill>
              </a:rPr>
              <a:t>El tratamiento de datos personales solo se considerará lícito si cumple una de las siguientes condiciones:</a:t>
            </a:r>
          </a:p>
          <a:p>
            <a:pPr marL="457200" lvl="1" indent="0">
              <a:buNone/>
            </a:pPr>
            <a:r>
              <a:rPr lang="es-MX" sz="2800" b="1" dirty="0">
                <a:solidFill>
                  <a:schemeClr val="bg1">
                    <a:lumMod val="50000"/>
                    <a:lumOff val="50000"/>
                  </a:schemeClr>
                </a:solidFill>
              </a:rPr>
              <a:t>•	</a:t>
            </a:r>
            <a:r>
              <a:rPr lang="es-MX" sz="2800" dirty="0">
                <a:solidFill>
                  <a:schemeClr val="bg1">
                    <a:lumMod val="50000"/>
                    <a:lumOff val="50000"/>
                  </a:schemeClr>
                </a:solidFill>
              </a:rPr>
              <a:t>El interesado ha prestado su consentimiento.</a:t>
            </a:r>
          </a:p>
          <a:p>
            <a:pPr marL="457200" lvl="1" indent="0">
              <a:buNone/>
            </a:pPr>
            <a:r>
              <a:rPr lang="es-MX" sz="2800" dirty="0">
                <a:solidFill>
                  <a:schemeClr val="bg1">
                    <a:lumMod val="50000"/>
                    <a:lumOff val="50000"/>
                  </a:schemeClr>
                </a:solidFill>
              </a:rPr>
              <a:t>•	El tratamiento es necesario para:</a:t>
            </a:r>
          </a:p>
          <a:p>
            <a:pPr marL="914400" lvl="2" indent="0">
              <a:buNone/>
            </a:pPr>
            <a:r>
              <a:rPr lang="es-MX" sz="2600" dirty="0">
                <a:solidFill>
                  <a:schemeClr val="bg1">
                    <a:lumMod val="50000"/>
                    <a:lumOff val="50000"/>
                  </a:schemeClr>
                </a:solidFill>
              </a:rPr>
              <a:t>• La ejecución de un contrato.</a:t>
            </a:r>
          </a:p>
          <a:p>
            <a:pPr marL="914400" lvl="2" indent="0">
              <a:buNone/>
            </a:pPr>
            <a:r>
              <a:rPr lang="es-MX" sz="2600" dirty="0">
                <a:solidFill>
                  <a:schemeClr val="bg1">
                    <a:lumMod val="50000"/>
                    <a:lumOff val="50000"/>
                  </a:schemeClr>
                </a:solidFill>
              </a:rPr>
              <a:t>• Una obligación legal.</a:t>
            </a:r>
          </a:p>
          <a:p>
            <a:pPr marL="914400" lvl="2" indent="0">
              <a:buNone/>
            </a:pPr>
            <a:r>
              <a:rPr lang="es-MX" sz="2600" dirty="0">
                <a:solidFill>
                  <a:schemeClr val="bg1">
                    <a:lumMod val="50000"/>
                    <a:lumOff val="50000"/>
                  </a:schemeClr>
                </a:solidFill>
              </a:rPr>
              <a:t>• Proteger los intereses vitales del interesado o de otra persona física.</a:t>
            </a:r>
          </a:p>
          <a:p>
            <a:pPr marL="914400" lvl="2" indent="0">
              <a:buNone/>
            </a:pPr>
            <a:r>
              <a:rPr lang="es-MX" sz="2600" dirty="0">
                <a:solidFill>
                  <a:schemeClr val="bg1">
                    <a:lumMod val="50000"/>
                    <a:lumOff val="50000"/>
                  </a:schemeClr>
                </a:solidFill>
              </a:rPr>
              <a:t>• El cumplimiento de una misión realizada en interés público o en el ejercicio de poderes públicos conferidos al responsable del tratamiento.</a:t>
            </a:r>
          </a:p>
          <a:p>
            <a:pPr marL="914400" lvl="2" indent="0">
              <a:buNone/>
            </a:pPr>
            <a:r>
              <a:rPr lang="es-MX" sz="2600" dirty="0">
                <a:solidFill>
                  <a:schemeClr val="bg1">
                    <a:lumMod val="50000"/>
                    <a:lumOff val="50000"/>
                  </a:schemeClr>
                </a:solidFill>
              </a:rPr>
              <a:t>• La satisfacción de un interés legitimo siempre que, sobre dichos intereses, no prevalezcan los intereses o los derechos y libertades fundamentales del interesado que requieran la protección de datos personales.</a:t>
            </a:r>
          </a:p>
        </p:txBody>
      </p:sp>
    </p:spTree>
    <p:extLst>
      <p:ext uri="{BB962C8B-B14F-4D97-AF65-F5344CB8AC3E}">
        <p14:creationId xmlns:p14="http://schemas.microsoft.com/office/powerpoint/2010/main" val="3649307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8. consentimiento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Art. 4.11 RGPD</a:t>
            </a:r>
          </a:p>
          <a:p>
            <a:pPr marL="457200" lvl="1" indent="0">
              <a:buNone/>
            </a:pPr>
            <a:r>
              <a:rPr lang="es-MX" sz="2800" b="1" dirty="0">
                <a:solidFill>
                  <a:schemeClr val="bg1">
                    <a:lumMod val="50000"/>
                    <a:lumOff val="50000"/>
                  </a:schemeClr>
                </a:solidFill>
              </a:rPr>
              <a:t>Toda manifestación de voluntad, libre, específica, informada e inequívoca, por la que el interesado acepta, ya sea mediante una declaración o una clara acción afirmativa, el tratamiento de datos personales que le conciernen.</a:t>
            </a:r>
          </a:p>
        </p:txBody>
      </p:sp>
    </p:spTree>
    <p:extLst>
      <p:ext uri="{BB962C8B-B14F-4D97-AF65-F5344CB8AC3E}">
        <p14:creationId xmlns:p14="http://schemas.microsoft.com/office/powerpoint/2010/main" val="268152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8. consentimiento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85000" lnSpcReduction="10000"/>
          </a:bodyPr>
          <a:lstStyle/>
          <a:p>
            <a:pPr marL="457200" lvl="1" indent="0">
              <a:buNone/>
            </a:pPr>
            <a:r>
              <a:rPr lang="es-MX" sz="2800" b="1" dirty="0">
                <a:solidFill>
                  <a:schemeClr val="bg1">
                    <a:lumMod val="50000"/>
                    <a:lumOff val="50000"/>
                  </a:schemeClr>
                </a:solidFill>
              </a:rPr>
              <a:t>El consentimiento debe ser "inequívoco"</a:t>
            </a:r>
          </a:p>
          <a:p>
            <a:pPr marL="457200" lvl="1" indent="0">
              <a:buNone/>
            </a:pPr>
            <a:r>
              <a:rPr lang="es-MX" sz="2800" b="1" dirty="0">
                <a:solidFill>
                  <a:schemeClr val="bg1">
                    <a:lumMod val="50000"/>
                    <a:lumOff val="50000"/>
                  </a:schemeClr>
                </a:solidFill>
              </a:rPr>
              <a:t>.</a:t>
            </a:r>
          </a:p>
          <a:p>
            <a:pPr marL="457200" lvl="1" indent="0">
              <a:buNone/>
            </a:pPr>
            <a:r>
              <a:rPr lang="es-MX" sz="2800" b="1" dirty="0">
                <a:solidFill>
                  <a:schemeClr val="bg1">
                    <a:lumMod val="50000"/>
                    <a:lumOff val="50000"/>
                  </a:schemeClr>
                </a:solidFill>
              </a:rPr>
              <a:t>El consentimiento Inequívoco es aquel que se ha prestado mediante una manifestación del interesado o mediante una clara acción afirmativa. </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A diferencia del RLOPD, el RGPD no admite formas de consentimiento tácito o por omisión, ya que se basan en la inacción.</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El consentimiento puede ser inequívoco y otorgarse de forma implícita cuando se deduzca de una acción del interesado (por ejemplo, cuando el interesado continúa navegando por una web y acepta así el que se utilicen cookies para monitorizar su navegación).</a:t>
            </a:r>
          </a:p>
        </p:txBody>
      </p:sp>
    </p:spTree>
    <p:extLst>
      <p:ext uri="{BB962C8B-B14F-4D97-AF65-F5344CB8AC3E}">
        <p14:creationId xmlns:p14="http://schemas.microsoft.com/office/powerpoint/2010/main" val="3316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1. Introducción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endParaRPr lang="es-MX"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La primera fuente para determinar los requisitos de seguridad, el primer criterio para elegir salvaguardas, y el primer objetivo que estas deben alcanzar, es el cumplimiento de la legislación que afecte a la empresa.</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3243231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8. consentimiento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85000" lnSpcReduction="10000"/>
          </a:bodyPr>
          <a:lstStyle/>
          <a:p>
            <a:pPr marL="457200" lvl="1" indent="0">
              <a:buNone/>
            </a:pPr>
            <a:r>
              <a:rPr lang="es-MX" sz="2800" b="1" dirty="0">
                <a:solidFill>
                  <a:schemeClr val="bg1">
                    <a:lumMod val="50000"/>
                    <a:lumOff val="50000"/>
                  </a:schemeClr>
                </a:solidFill>
              </a:rPr>
              <a:t>Situaciones en las que el consentimiento, además de inequívoco, ha de ser explícito:</a:t>
            </a:r>
          </a:p>
          <a:p>
            <a:pPr marL="457200" lvl="1" indent="0">
              <a:buNone/>
            </a:pPr>
            <a:r>
              <a:rPr lang="es-MX" sz="2800" b="1" dirty="0">
                <a:solidFill>
                  <a:schemeClr val="bg1">
                    <a:lumMod val="50000"/>
                    <a:lumOff val="50000"/>
                  </a:schemeClr>
                </a:solidFill>
              </a:rPr>
              <a:t>•	Tratamiento de datos sensibles</a:t>
            </a:r>
          </a:p>
          <a:p>
            <a:pPr marL="457200" lvl="1" indent="0">
              <a:buNone/>
            </a:pPr>
            <a:r>
              <a:rPr lang="es-MX" sz="2800" b="1" dirty="0">
                <a:solidFill>
                  <a:schemeClr val="bg1">
                    <a:lumMod val="50000"/>
                    <a:lumOff val="50000"/>
                  </a:schemeClr>
                </a:solidFill>
              </a:rPr>
              <a:t>•	Adopción de decisiones automatizadas</a:t>
            </a:r>
          </a:p>
          <a:p>
            <a:pPr marL="457200" lvl="1" indent="0">
              <a:buNone/>
            </a:pPr>
            <a:r>
              <a:rPr lang="es-MX" sz="2800" b="1" dirty="0">
                <a:solidFill>
                  <a:schemeClr val="bg1">
                    <a:lumMod val="50000"/>
                    <a:lumOff val="50000"/>
                  </a:schemeClr>
                </a:solidFill>
              </a:rPr>
              <a:t>•	Transferencias internacionales de datos</a:t>
            </a:r>
          </a:p>
          <a:p>
            <a:pPr marL="457200" lvl="1" indent="0">
              <a:buNone/>
            </a:pPr>
            <a:endParaRPr lang="es-MX" sz="2800" dirty="0">
              <a:solidFill>
                <a:schemeClr val="bg1">
                  <a:lumMod val="50000"/>
                  <a:lumOff val="50000"/>
                </a:schemeClr>
              </a:solidFill>
            </a:endParaRPr>
          </a:p>
          <a:p>
            <a:pPr marL="457200" lvl="1" indent="0">
              <a:buNone/>
            </a:pPr>
            <a:r>
              <a:rPr lang="es-MX" sz="2800" dirty="0">
                <a:solidFill>
                  <a:schemeClr val="bg1">
                    <a:lumMod val="50000"/>
                    <a:lumOff val="50000"/>
                  </a:schemeClr>
                </a:solidFill>
              </a:rPr>
              <a:t>Los tratamientos iniciados con anterioridad al inicio de la aplicación del RGPD sobre la base del consentimiento seguirán siendo legítimos siempre que ese consentimiento se hubiera prestado del modo en que prevé el propio RGPD, es decir, mediante una manifestación o acción afirmativa.</a:t>
            </a:r>
          </a:p>
          <a:p>
            <a:pPr marL="457200" lvl="1" indent="0">
              <a:buNone/>
            </a:pPr>
            <a:endParaRPr lang="es-MX" sz="2800" dirty="0">
              <a:solidFill>
                <a:schemeClr val="bg1">
                  <a:lumMod val="50000"/>
                  <a:lumOff val="50000"/>
                </a:schemeClr>
              </a:solidFill>
            </a:endParaRPr>
          </a:p>
          <a:p>
            <a:pPr marL="457200" lvl="1" indent="0">
              <a:buNone/>
            </a:pPr>
            <a:r>
              <a:rPr lang="es-MX" sz="2800" dirty="0">
                <a:solidFill>
                  <a:schemeClr val="bg1">
                    <a:lumMod val="50000"/>
                    <a:lumOff val="50000"/>
                  </a:schemeClr>
                </a:solidFill>
              </a:rPr>
              <a:t>El interesado tiene derecho a retirar su consentimiento en cualquier momento.</a:t>
            </a:r>
          </a:p>
        </p:txBody>
      </p:sp>
    </p:spTree>
    <p:extLst>
      <p:ext uri="{BB962C8B-B14F-4D97-AF65-F5344CB8AC3E}">
        <p14:creationId xmlns:p14="http://schemas.microsoft.com/office/powerpoint/2010/main" val="2420971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8. consentimiento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70000" lnSpcReduction="20000"/>
          </a:bodyPr>
          <a:lstStyle/>
          <a:p>
            <a:pPr marL="457200" lvl="1" indent="0">
              <a:buNone/>
            </a:pPr>
            <a:r>
              <a:rPr lang="es-MX" sz="3600" b="1" dirty="0">
                <a:solidFill>
                  <a:schemeClr val="bg1">
                    <a:lumMod val="50000"/>
                    <a:lumOff val="50000"/>
                  </a:schemeClr>
                </a:solidFill>
              </a:rPr>
              <a:t>Recogida de datos personales a través de páginas web (formularios)</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La prestación del consentimiento por el interesado en un sitio web debe realizarse</a:t>
            </a:r>
          </a:p>
          <a:p>
            <a:pPr marL="457200" lvl="1" indent="0">
              <a:buNone/>
            </a:pPr>
            <a:r>
              <a:rPr lang="es-MX" sz="2800" b="1" dirty="0">
                <a:solidFill>
                  <a:schemeClr val="bg1">
                    <a:lumMod val="50000"/>
                    <a:lumOff val="50000"/>
                  </a:schemeClr>
                </a:solidFill>
              </a:rPr>
              <a:t>mediante una acción afirmativa:</a:t>
            </a:r>
          </a:p>
          <a:p>
            <a:pPr marL="457200" lvl="1" indent="0">
              <a:buNone/>
            </a:pPr>
            <a:r>
              <a:rPr lang="es-MX" sz="2800" b="1" dirty="0">
                <a:solidFill>
                  <a:schemeClr val="bg1">
                    <a:lumMod val="50000"/>
                    <a:lumOff val="50000"/>
                  </a:schemeClr>
                </a:solidFill>
              </a:rPr>
              <a:t>•	Marcar una casilla</a:t>
            </a:r>
          </a:p>
          <a:p>
            <a:pPr marL="457200" lvl="1" indent="0">
              <a:buNone/>
            </a:pPr>
            <a:r>
              <a:rPr lang="es-MX" sz="2800" b="1" dirty="0">
                <a:solidFill>
                  <a:schemeClr val="bg1">
                    <a:lumMod val="50000"/>
                    <a:lumOff val="50000"/>
                  </a:schemeClr>
                </a:solidFill>
              </a:rPr>
              <a:t>•	Seleccionar la configuración técnica de los servicios de sociedad de la información</a:t>
            </a:r>
          </a:p>
          <a:p>
            <a:pPr marL="457200" lvl="1" indent="0">
              <a:buNone/>
            </a:pPr>
            <a:r>
              <a:rPr lang="es-MX" sz="2800" b="1" dirty="0">
                <a:solidFill>
                  <a:schemeClr val="bg1">
                    <a:lumMod val="50000"/>
                    <a:lumOff val="50000"/>
                  </a:schemeClr>
                </a:solidFill>
              </a:rPr>
              <a:t>•	Cualquier otra declaración o conducta por la que el usuario acepta el tratamiento</a:t>
            </a:r>
          </a:p>
          <a:p>
            <a:pPr marL="457200" lvl="1" indent="0">
              <a:buNone/>
            </a:pPr>
            <a:r>
              <a:rPr lang="es-MX" sz="2800" b="1" dirty="0">
                <a:solidFill>
                  <a:schemeClr val="bg1">
                    <a:lumMod val="50000"/>
                    <a:lumOff val="50000"/>
                  </a:schemeClr>
                </a:solidFill>
              </a:rPr>
              <a:t> </a:t>
            </a:r>
          </a:p>
          <a:p>
            <a:pPr marL="457200" lvl="1" indent="0">
              <a:buNone/>
            </a:pPr>
            <a:r>
              <a:rPr lang="es-MX" sz="3600" b="1" dirty="0">
                <a:solidFill>
                  <a:schemeClr val="bg1">
                    <a:lumMod val="50000"/>
                    <a:lumOff val="50000"/>
                  </a:schemeClr>
                </a:solidFill>
              </a:rPr>
              <a:t>NO constituirá obtención del consentimiento:</a:t>
            </a:r>
          </a:p>
          <a:p>
            <a:pPr marL="457200" lvl="1" indent="0">
              <a:buNone/>
            </a:pPr>
            <a:r>
              <a:rPr lang="es-MX" sz="2800" b="1" dirty="0">
                <a:solidFill>
                  <a:schemeClr val="bg1">
                    <a:lumMod val="50000"/>
                    <a:lumOff val="50000"/>
                  </a:schemeClr>
                </a:solidFill>
              </a:rPr>
              <a:t>•	El silencio</a:t>
            </a:r>
          </a:p>
          <a:p>
            <a:pPr marL="457200" lvl="1" indent="0">
              <a:buNone/>
            </a:pPr>
            <a:r>
              <a:rPr lang="es-MX" sz="2800" b="1" dirty="0">
                <a:solidFill>
                  <a:schemeClr val="bg1">
                    <a:lumMod val="50000"/>
                    <a:lumOff val="50000"/>
                  </a:schemeClr>
                </a:solidFill>
              </a:rPr>
              <a:t>•	Las casillas </a:t>
            </a:r>
            <a:r>
              <a:rPr lang="es-MX" sz="2800" b="1" dirty="0" err="1">
                <a:solidFill>
                  <a:schemeClr val="bg1">
                    <a:lumMod val="50000"/>
                    <a:lumOff val="50000"/>
                  </a:schemeClr>
                </a:solidFill>
              </a:rPr>
              <a:t>premarcadas</a:t>
            </a: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	La inacción (p.ej., plazo de 30 días)</a:t>
            </a:r>
          </a:p>
        </p:txBody>
      </p:sp>
    </p:spTree>
    <p:extLst>
      <p:ext uri="{BB962C8B-B14F-4D97-AF65-F5344CB8AC3E}">
        <p14:creationId xmlns:p14="http://schemas.microsoft.com/office/powerpoint/2010/main" val="1618097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8. consentimiento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800" b="1" dirty="0">
                <a:solidFill>
                  <a:schemeClr val="bg1">
                    <a:lumMod val="50000"/>
                    <a:lumOff val="50000"/>
                  </a:schemeClr>
                </a:solidFill>
              </a:rPr>
              <a:t>Carga de prueba en cuanto a la obtención del consentimiento.</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Cuando el tratamiento se base en el consentimiento del interesado, corresponderá al responsable del tratamiento  demostrar que el interesado prestó el consentimiento por cualquier medio de prueba admisible en derecho.</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Por lo tanto, la carga de la prueba recae en el responsable del</a:t>
            </a:r>
          </a:p>
          <a:p>
            <a:pPr marL="457200" lvl="1" indent="0">
              <a:buNone/>
            </a:pPr>
            <a:r>
              <a:rPr lang="es-MX" sz="2800" b="1" dirty="0">
                <a:solidFill>
                  <a:schemeClr val="bg1">
                    <a:lumMod val="50000"/>
                    <a:lumOff val="50000"/>
                  </a:schemeClr>
                </a:solidFill>
              </a:rPr>
              <a:t>tratamiento.</a:t>
            </a:r>
          </a:p>
        </p:txBody>
      </p:sp>
    </p:spTree>
    <p:extLst>
      <p:ext uri="{BB962C8B-B14F-4D97-AF65-F5344CB8AC3E}">
        <p14:creationId xmlns:p14="http://schemas.microsoft.com/office/powerpoint/2010/main" val="1141220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7500" lnSpcReduction="20000"/>
          </a:bodyPr>
          <a:lstStyle/>
          <a:p>
            <a:pPr marL="457200" lvl="1" indent="0">
              <a:buNone/>
            </a:pPr>
            <a:r>
              <a:rPr lang="es-MX" sz="3800" b="1" dirty="0">
                <a:solidFill>
                  <a:schemeClr val="bg1">
                    <a:lumMod val="50000"/>
                    <a:lumOff val="50000"/>
                  </a:schemeClr>
                </a:solidFill>
              </a:rPr>
              <a:t>Cuando los datos se obtengan del interesado se deberá informar sobre:</a:t>
            </a:r>
          </a:p>
          <a:p>
            <a:pPr marL="457200" lvl="1" indent="0">
              <a:buNone/>
            </a:pPr>
            <a:r>
              <a:rPr lang="es-MX" sz="3800" b="1" dirty="0">
                <a:solidFill>
                  <a:schemeClr val="bg1">
                    <a:lumMod val="50000"/>
                    <a:lumOff val="50000"/>
                  </a:schemeClr>
                </a:solidFill>
              </a:rPr>
              <a:t>•	</a:t>
            </a:r>
            <a:r>
              <a:rPr lang="es-MX" sz="3800" dirty="0">
                <a:solidFill>
                  <a:schemeClr val="bg1">
                    <a:lumMod val="50000"/>
                    <a:lumOff val="50000"/>
                  </a:schemeClr>
                </a:solidFill>
              </a:rPr>
              <a:t>la identidad y los datos de contacto del responsable y, en su caso, de su representante</a:t>
            </a:r>
          </a:p>
          <a:p>
            <a:pPr marL="457200" lvl="1" indent="0">
              <a:buNone/>
            </a:pPr>
            <a:r>
              <a:rPr lang="es-MX" sz="3800" dirty="0">
                <a:solidFill>
                  <a:schemeClr val="bg1">
                    <a:lumMod val="50000"/>
                    <a:lumOff val="50000"/>
                  </a:schemeClr>
                </a:solidFill>
              </a:rPr>
              <a:t>•	los datos de contacto del DPO, en su caso</a:t>
            </a:r>
          </a:p>
          <a:p>
            <a:pPr marL="457200" lvl="1" indent="0">
              <a:buNone/>
            </a:pPr>
            <a:r>
              <a:rPr lang="es-MX" sz="3800" dirty="0">
                <a:solidFill>
                  <a:schemeClr val="bg1">
                    <a:lumMod val="50000"/>
                    <a:lumOff val="50000"/>
                  </a:schemeClr>
                </a:solidFill>
              </a:rPr>
              <a:t>•	los fines del tratamiento a que se destinan los datos personales</a:t>
            </a:r>
          </a:p>
          <a:p>
            <a:pPr marL="457200" lvl="1" indent="0">
              <a:buNone/>
            </a:pPr>
            <a:r>
              <a:rPr lang="es-MX" sz="3800" dirty="0">
                <a:solidFill>
                  <a:schemeClr val="bg1">
                    <a:lumMod val="50000"/>
                    <a:lumOff val="50000"/>
                  </a:schemeClr>
                </a:solidFill>
              </a:rPr>
              <a:t>•	la base jurídica del tratamiento (fundamento: consentimiento, ley, contrato, interés legítimo...)</a:t>
            </a:r>
          </a:p>
          <a:p>
            <a:pPr marL="457200" lvl="1" indent="0">
              <a:buNone/>
            </a:pPr>
            <a:r>
              <a:rPr lang="es-MX" sz="3800" dirty="0">
                <a:solidFill>
                  <a:schemeClr val="bg1">
                    <a:lumMod val="50000"/>
                    <a:lumOff val="50000"/>
                  </a:schemeClr>
                </a:solidFill>
              </a:rPr>
              <a:t>•	los intereses legítimos del responsable o de un tercero;</a:t>
            </a:r>
          </a:p>
          <a:p>
            <a:pPr marL="457200" lvl="1" indent="0">
              <a:buNone/>
            </a:pPr>
            <a:r>
              <a:rPr lang="es-MX" sz="3800" dirty="0">
                <a:solidFill>
                  <a:schemeClr val="bg1">
                    <a:lumMod val="50000"/>
                    <a:lumOff val="50000"/>
                  </a:schemeClr>
                </a:solidFill>
              </a:rPr>
              <a:t>•	los destinatarios o las categorías de destinatarios de los datos personales, en su caso;</a:t>
            </a:r>
          </a:p>
          <a:p>
            <a:pPr marL="457200" lvl="1" indent="0">
              <a:buNone/>
            </a:pPr>
            <a:r>
              <a:rPr lang="es-MX" sz="3800" dirty="0">
                <a:solidFill>
                  <a:schemeClr val="bg1">
                    <a:lumMod val="50000"/>
                    <a:lumOff val="50000"/>
                  </a:schemeClr>
                </a:solidFill>
              </a:rPr>
              <a:t>•	la intención del responsable de transferir datos personales a un tercer país u organización internacional y la existencia o ausencia de una decisión de adecuación de la Comisión</a:t>
            </a:r>
          </a:p>
          <a:p>
            <a:pPr marL="457200" lvl="1" indent="0">
              <a:buNone/>
            </a:pPr>
            <a:r>
              <a:rPr lang="es-MX" sz="3800" dirty="0">
                <a:solidFill>
                  <a:schemeClr val="bg1">
                    <a:lumMod val="50000"/>
                    <a:lumOff val="50000"/>
                  </a:schemeClr>
                </a:solidFill>
              </a:rPr>
              <a:t>•	el plazo durante el cual se conservarán los datos personales o, cuando no sea posible, los criterios utilizados para determinarlo</a:t>
            </a:r>
          </a:p>
          <a:p>
            <a:pPr marL="457200" lvl="1" indent="0">
              <a:buNone/>
            </a:pPr>
            <a:r>
              <a:rPr lang="es-MX" sz="3800" dirty="0">
                <a:solidFill>
                  <a:schemeClr val="bg1">
                    <a:lumMod val="50000"/>
                    <a:lumOff val="50000"/>
                  </a:schemeClr>
                </a:solidFill>
              </a:rPr>
              <a:t>•	la existencia de derechos de acceso, rectificación, supresión, limitación del tratamiento, oposición y portabilidad</a:t>
            </a:r>
          </a:p>
          <a:p>
            <a:pPr marL="457200" lvl="1" indent="0">
              <a:buNone/>
            </a:pPr>
            <a:r>
              <a:rPr lang="es-MX" sz="3800" dirty="0">
                <a:solidFill>
                  <a:schemeClr val="bg1">
                    <a:lumMod val="50000"/>
                    <a:lumOff val="50000"/>
                  </a:schemeClr>
                </a:solidFill>
              </a:rPr>
              <a:t>•	el derecho a retirar el consentimiento</a:t>
            </a:r>
          </a:p>
          <a:p>
            <a:pPr marL="457200" lvl="1" indent="0">
              <a:buNone/>
            </a:pPr>
            <a:r>
              <a:rPr lang="es-MX" sz="3800" dirty="0">
                <a:solidFill>
                  <a:schemeClr val="bg1">
                    <a:lumMod val="50000"/>
                    <a:lumOff val="50000"/>
                  </a:schemeClr>
                </a:solidFill>
              </a:rPr>
              <a:t>•	el derecho a presentar una reclamación ante la AEPD</a:t>
            </a:r>
          </a:p>
          <a:p>
            <a:pPr marL="457200" lvl="1" indent="0">
              <a:buNone/>
            </a:pPr>
            <a:r>
              <a:rPr lang="es-MX" sz="3800" dirty="0">
                <a:solidFill>
                  <a:schemeClr val="bg1">
                    <a:lumMod val="50000"/>
                    <a:lumOff val="50000"/>
                  </a:schemeClr>
                </a:solidFill>
              </a:rPr>
              <a:t>•	si el interesado está obligado a facilitar los datos o las consecuencias de no hacerlo</a:t>
            </a:r>
          </a:p>
          <a:p>
            <a:pPr marL="457200" lvl="1" indent="0">
              <a:buNone/>
            </a:pPr>
            <a:r>
              <a:rPr lang="es-MX" sz="3800" dirty="0">
                <a:solidFill>
                  <a:schemeClr val="bg1">
                    <a:lumMod val="50000"/>
                    <a:lumOff val="50000"/>
                  </a:schemeClr>
                </a:solidFill>
              </a:rPr>
              <a:t>•	la existencia de decisiones automatizadas, incluida la elaboración de perfiles</a:t>
            </a:r>
            <a:endParaRPr lang="es-MX" sz="2800" dirty="0">
              <a:solidFill>
                <a:schemeClr val="bg1">
                  <a:lumMod val="50000"/>
                  <a:lumOff val="50000"/>
                </a:schemeClr>
              </a:solidFill>
            </a:endParaRPr>
          </a:p>
        </p:txBody>
      </p:sp>
    </p:spTree>
    <p:extLst>
      <p:ext uri="{BB962C8B-B14F-4D97-AF65-F5344CB8AC3E}">
        <p14:creationId xmlns:p14="http://schemas.microsoft.com/office/powerpoint/2010/main" val="332546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a:bodyPr>
          <a:lstStyle/>
          <a:p>
            <a:pPr marL="457200" lvl="1" indent="0">
              <a:buNone/>
            </a:pPr>
            <a:r>
              <a:rPr lang="es-MX" sz="3800" b="1" dirty="0">
                <a:solidFill>
                  <a:schemeClr val="bg1">
                    <a:lumMod val="50000"/>
                    <a:lumOff val="50000"/>
                  </a:schemeClr>
                </a:solidFill>
              </a:rPr>
              <a:t>Cuando los datos no se obtengan del interesado se deberá informar también de:</a:t>
            </a:r>
          </a:p>
          <a:p>
            <a:pPr marL="457200" lvl="1" indent="0">
              <a:buNone/>
            </a:pPr>
            <a:r>
              <a:rPr lang="es-MX" sz="3800" dirty="0">
                <a:solidFill>
                  <a:schemeClr val="bg1">
                    <a:lumMod val="50000"/>
                    <a:lumOff val="50000"/>
                  </a:schemeClr>
                </a:solidFill>
              </a:rPr>
              <a:t>•	la procedencia de los datos</a:t>
            </a:r>
          </a:p>
          <a:p>
            <a:pPr marL="457200" lvl="1" indent="0">
              <a:buNone/>
            </a:pPr>
            <a:r>
              <a:rPr lang="es-MX" sz="3800" dirty="0">
                <a:solidFill>
                  <a:schemeClr val="bg1">
                    <a:lumMod val="50000"/>
                    <a:lumOff val="50000"/>
                  </a:schemeClr>
                </a:solidFill>
              </a:rPr>
              <a:t>•	las categorías de datos</a:t>
            </a:r>
          </a:p>
        </p:txBody>
      </p:sp>
    </p:spTree>
    <p:extLst>
      <p:ext uri="{BB962C8B-B14F-4D97-AF65-F5344CB8AC3E}">
        <p14:creationId xmlns:p14="http://schemas.microsoft.com/office/powerpoint/2010/main" val="3898449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55000" lnSpcReduction="20000"/>
          </a:bodyPr>
          <a:lstStyle/>
          <a:p>
            <a:pPr marL="457200" lvl="1" indent="0">
              <a:buNone/>
            </a:pPr>
            <a:r>
              <a:rPr lang="es-MX" sz="5100" b="1" dirty="0">
                <a:solidFill>
                  <a:schemeClr val="bg1">
                    <a:lumMod val="50000"/>
                    <a:lumOff val="50000"/>
                  </a:schemeClr>
                </a:solidFill>
              </a:rPr>
              <a:t>Derecho de acceso</a:t>
            </a:r>
          </a:p>
          <a:p>
            <a:pPr marL="457200" lvl="1" indent="0">
              <a:buNone/>
            </a:pPr>
            <a:r>
              <a:rPr lang="es-MX" sz="3800" b="1" dirty="0">
                <a:solidFill>
                  <a:schemeClr val="bg1">
                    <a:lumMod val="50000"/>
                    <a:lumOff val="50000"/>
                  </a:schemeClr>
                </a:solidFill>
              </a:rPr>
              <a:t>Comprende el acceso a la siguiente información:</a:t>
            </a:r>
          </a:p>
          <a:p>
            <a:pPr marL="457200" lvl="1" indent="0">
              <a:buNone/>
            </a:pPr>
            <a:r>
              <a:rPr lang="es-MX" sz="3800" b="1" dirty="0">
                <a:solidFill>
                  <a:schemeClr val="bg1">
                    <a:lumMod val="50000"/>
                    <a:lumOff val="50000"/>
                  </a:schemeClr>
                </a:solidFill>
              </a:rPr>
              <a:t>•	</a:t>
            </a:r>
            <a:r>
              <a:rPr lang="es-MX" sz="3800" dirty="0">
                <a:solidFill>
                  <a:schemeClr val="bg1">
                    <a:lumMod val="50000"/>
                    <a:lumOff val="50000"/>
                  </a:schemeClr>
                </a:solidFill>
              </a:rPr>
              <a:t>Fines del tratamiento.</a:t>
            </a:r>
          </a:p>
          <a:p>
            <a:pPr marL="457200" lvl="1" indent="0">
              <a:buNone/>
            </a:pPr>
            <a:r>
              <a:rPr lang="es-MX" sz="3800" dirty="0">
                <a:solidFill>
                  <a:schemeClr val="bg1">
                    <a:lumMod val="50000"/>
                    <a:lumOff val="50000"/>
                  </a:schemeClr>
                </a:solidFill>
              </a:rPr>
              <a:t>•	Categoría de datos que se traten por la empresa.</a:t>
            </a:r>
          </a:p>
          <a:p>
            <a:pPr marL="457200" lvl="1" indent="0">
              <a:buNone/>
            </a:pPr>
            <a:r>
              <a:rPr lang="es-MX" sz="3800" dirty="0">
                <a:solidFill>
                  <a:schemeClr val="bg1">
                    <a:lumMod val="50000"/>
                    <a:lumOff val="50000"/>
                  </a:schemeClr>
                </a:solidFill>
              </a:rPr>
              <a:t>•	Los destinatarios de los datos en caso de comunicaciones y/o transferencias</a:t>
            </a:r>
          </a:p>
          <a:p>
            <a:pPr marL="457200" lvl="1" indent="0">
              <a:buNone/>
            </a:pPr>
            <a:r>
              <a:rPr lang="es-MX" sz="3800" dirty="0">
                <a:solidFill>
                  <a:schemeClr val="bg1">
                    <a:lumMod val="50000"/>
                    <a:lumOff val="50000"/>
                  </a:schemeClr>
                </a:solidFill>
              </a:rPr>
              <a:t>internacionales.</a:t>
            </a:r>
          </a:p>
          <a:p>
            <a:pPr marL="457200" lvl="1" indent="0">
              <a:buNone/>
            </a:pPr>
            <a:r>
              <a:rPr lang="es-MX" sz="3800" dirty="0">
                <a:solidFill>
                  <a:schemeClr val="bg1">
                    <a:lumMod val="50000"/>
                    <a:lumOff val="50000"/>
                  </a:schemeClr>
                </a:solidFill>
              </a:rPr>
              <a:t>•	El plazo de conservación de los datos cuando sea posible y/o de no ser posible los</a:t>
            </a:r>
          </a:p>
          <a:p>
            <a:pPr marL="457200" lvl="1" indent="0">
              <a:buNone/>
            </a:pPr>
            <a:r>
              <a:rPr lang="es-MX" sz="3800" dirty="0">
                <a:solidFill>
                  <a:schemeClr val="bg1">
                    <a:lumMod val="50000"/>
                    <a:lumOff val="50000"/>
                  </a:schemeClr>
                </a:solidFill>
              </a:rPr>
              <a:t>criterios utilizados para determinar este plazo.</a:t>
            </a:r>
          </a:p>
          <a:p>
            <a:pPr marL="457200" lvl="1" indent="0">
              <a:buNone/>
            </a:pPr>
            <a:r>
              <a:rPr lang="es-MX" sz="3800" dirty="0">
                <a:solidFill>
                  <a:schemeClr val="bg1">
                    <a:lumMod val="50000"/>
                    <a:lumOff val="50000"/>
                  </a:schemeClr>
                </a:solidFill>
              </a:rPr>
              <a:t>•	La existencia del derecho de rectificación, cancelación u oposición.</a:t>
            </a:r>
          </a:p>
          <a:p>
            <a:pPr marL="457200" lvl="1" indent="0">
              <a:buNone/>
            </a:pPr>
            <a:r>
              <a:rPr lang="es-MX" sz="3800" dirty="0">
                <a:solidFill>
                  <a:schemeClr val="bg1">
                    <a:lumMod val="50000"/>
                    <a:lumOff val="50000"/>
                  </a:schemeClr>
                </a:solidFill>
              </a:rPr>
              <a:t>•	Derecho a presentar reclamación ante una autoridad de control.</a:t>
            </a:r>
          </a:p>
          <a:p>
            <a:pPr marL="457200" lvl="1" indent="0">
              <a:buNone/>
            </a:pPr>
            <a:r>
              <a:rPr lang="es-MX" sz="3800" dirty="0">
                <a:solidFill>
                  <a:schemeClr val="bg1">
                    <a:lumMod val="50000"/>
                    <a:lumOff val="50000"/>
                  </a:schemeClr>
                </a:solidFill>
              </a:rPr>
              <a:t>•	En el caso de que los datos no se hayan obtenido del interesado, cualquier</a:t>
            </a:r>
          </a:p>
          <a:p>
            <a:pPr marL="457200" lvl="1" indent="0">
              <a:buNone/>
            </a:pPr>
            <a:r>
              <a:rPr lang="es-MX" sz="3800" dirty="0">
                <a:solidFill>
                  <a:schemeClr val="bg1">
                    <a:lumMod val="50000"/>
                    <a:lumOff val="50000"/>
                  </a:schemeClr>
                </a:solidFill>
              </a:rPr>
              <a:t>información sobre su origen.</a:t>
            </a:r>
          </a:p>
          <a:p>
            <a:pPr marL="457200" lvl="1" indent="0">
              <a:buNone/>
            </a:pPr>
            <a:r>
              <a:rPr lang="es-MX" sz="3800" dirty="0">
                <a:solidFill>
                  <a:schemeClr val="bg1">
                    <a:lumMod val="50000"/>
                    <a:lumOff val="50000"/>
                  </a:schemeClr>
                </a:solidFill>
              </a:rPr>
              <a:t>•	La existencia de decisiones automatizadas (incluye elaboración de perfiles).</a:t>
            </a:r>
          </a:p>
        </p:txBody>
      </p:sp>
    </p:spTree>
    <p:extLst>
      <p:ext uri="{BB962C8B-B14F-4D97-AF65-F5344CB8AC3E}">
        <p14:creationId xmlns:p14="http://schemas.microsoft.com/office/powerpoint/2010/main" val="181848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55000" lnSpcReduction="20000"/>
          </a:bodyPr>
          <a:lstStyle/>
          <a:p>
            <a:pPr marL="457200" lvl="1" indent="0">
              <a:buNone/>
            </a:pPr>
            <a:r>
              <a:rPr lang="es-MX" sz="5100" b="1" dirty="0">
                <a:solidFill>
                  <a:schemeClr val="bg1">
                    <a:lumMod val="50000"/>
                    <a:lumOff val="50000"/>
                  </a:schemeClr>
                </a:solidFill>
              </a:rPr>
              <a:t>Derecho de rectificación</a:t>
            </a:r>
          </a:p>
          <a:p>
            <a:pPr marL="457200" lvl="1" indent="0">
              <a:buNone/>
            </a:pPr>
            <a:endParaRPr lang="es-MX" sz="3800" b="1" dirty="0">
              <a:solidFill>
                <a:schemeClr val="bg1">
                  <a:lumMod val="50000"/>
                  <a:lumOff val="50000"/>
                </a:schemeClr>
              </a:solidFill>
            </a:endParaRPr>
          </a:p>
          <a:p>
            <a:pPr marL="457200" lvl="1" indent="0">
              <a:buNone/>
            </a:pPr>
            <a:r>
              <a:rPr lang="es-MX" sz="3800" b="1" dirty="0">
                <a:solidFill>
                  <a:schemeClr val="bg1">
                    <a:lumMod val="50000"/>
                    <a:lumOff val="50000"/>
                  </a:schemeClr>
                </a:solidFill>
              </a:rPr>
              <a:t>El derecho de rectificación es el derecho del interesado a que se modifiquen los datos que resulten ser inexactos o incompletos.</a:t>
            </a:r>
          </a:p>
          <a:p>
            <a:pPr marL="457200" lvl="1" indent="0">
              <a:buNone/>
            </a:pPr>
            <a:endParaRPr lang="es-MX" sz="3800" b="1" dirty="0">
              <a:solidFill>
                <a:schemeClr val="bg1">
                  <a:lumMod val="50000"/>
                  <a:lumOff val="50000"/>
                </a:schemeClr>
              </a:solidFill>
            </a:endParaRPr>
          </a:p>
          <a:p>
            <a:pPr marL="457200" lvl="1" indent="0">
              <a:buNone/>
            </a:pPr>
            <a:r>
              <a:rPr lang="es-MX" sz="3800" b="1" dirty="0">
                <a:solidFill>
                  <a:schemeClr val="bg1">
                    <a:lumMod val="50000"/>
                    <a:lumOff val="50000"/>
                  </a:schemeClr>
                </a:solidFill>
              </a:rPr>
              <a:t>La solicitud de rectificación deberá indicar a qué datos se refiere, así como la corrección que haya de realizarse y deberá ir acompañada de la documentación justificativa de lo solicitado.</a:t>
            </a:r>
          </a:p>
          <a:p>
            <a:pPr marL="457200" lvl="1" indent="0">
              <a:buNone/>
            </a:pPr>
            <a:endParaRPr lang="es-MX" sz="3800" b="1" dirty="0">
              <a:solidFill>
                <a:schemeClr val="bg1">
                  <a:lumMod val="50000"/>
                  <a:lumOff val="50000"/>
                </a:schemeClr>
              </a:solidFill>
            </a:endParaRPr>
          </a:p>
          <a:p>
            <a:pPr marL="457200" lvl="1" indent="0">
              <a:buNone/>
            </a:pPr>
            <a:r>
              <a:rPr lang="es-MX" sz="3800" b="1" dirty="0">
                <a:solidFill>
                  <a:schemeClr val="bg1">
                    <a:lumMod val="50000"/>
                    <a:lumOff val="50000"/>
                  </a:schemeClr>
                </a:solidFill>
              </a:rPr>
              <a:t>El responsable del tratamiento resolverá sobre la solicitud de rectificación sin dilación indebida o como máximo en el plazo de 1 mes a contar desde  a recepción de la solicitud.</a:t>
            </a:r>
          </a:p>
          <a:p>
            <a:pPr marL="457200" lvl="1" indent="0">
              <a:buNone/>
            </a:pPr>
            <a:endParaRPr lang="es-MX" sz="3800" b="1" dirty="0">
              <a:solidFill>
                <a:schemeClr val="bg1">
                  <a:lumMod val="50000"/>
                  <a:lumOff val="50000"/>
                </a:schemeClr>
              </a:solidFill>
            </a:endParaRPr>
          </a:p>
          <a:p>
            <a:pPr marL="457200" lvl="1" indent="0">
              <a:buNone/>
            </a:pPr>
            <a:r>
              <a:rPr lang="es-MX" sz="3800" b="1" dirty="0">
                <a:solidFill>
                  <a:schemeClr val="bg1">
                    <a:lumMod val="50000"/>
                    <a:lumOff val="50000"/>
                  </a:schemeClr>
                </a:solidFill>
              </a:rPr>
              <a:t>El responsable del tratamiento deberá conservar bloqueados los datos rectificados.</a:t>
            </a:r>
          </a:p>
        </p:txBody>
      </p:sp>
    </p:spTree>
    <p:extLst>
      <p:ext uri="{BB962C8B-B14F-4D97-AF65-F5344CB8AC3E}">
        <p14:creationId xmlns:p14="http://schemas.microsoft.com/office/powerpoint/2010/main" val="204500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7200" b="1" dirty="0">
                <a:solidFill>
                  <a:schemeClr val="bg1">
                    <a:lumMod val="50000"/>
                    <a:lumOff val="50000"/>
                  </a:schemeClr>
                </a:solidFill>
              </a:rPr>
              <a:t>Derecho de supresión</a:t>
            </a:r>
          </a:p>
          <a:p>
            <a:pPr marL="457200" lvl="1" indent="0">
              <a:buNone/>
            </a:pPr>
            <a:endParaRPr lang="es-MX" sz="5400" b="1" dirty="0">
              <a:solidFill>
                <a:schemeClr val="bg1">
                  <a:lumMod val="50000"/>
                  <a:lumOff val="50000"/>
                </a:schemeClr>
              </a:solidFill>
            </a:endParaRPr>
          </a:p>
          <a:p>
            <a:pPr marL="457200" lvl="1" indent="0">
              <a:buNone/>
            </a:pPr>
            <a:r>
              <a:rPr lang="es-MX" sz="5400" b="1" dirty="0">
                <a:solidFill>
                  <a:schemeClr val="bg1">
                    <a:lumMod val="50000"/>
                    <a:lumOff val="50000"/>
                  </a:schemeClr>
                </a:solidFill>
              </a:rPr>
              <a:t>Exige que los datos sean suprimidos en los siguientes supuestos:</a:t>
            </a:r>
          </a:p>
          <a:p>
            <a:pPr marL="457200" lvl="1" indent="0">
              <a:buNone/>
            </a:pPr>
            <a:r>
              <a:rPr lang="es-MX" sz="5400" b="1" dirty="0">
                <a:solidFill>
                  <a:schemeClr val="bg1">
                    <a:lumMod val="50000"/>
                    <a:lumOff val="50000"/>
                  </a:schemeClr>
                </a:solidFill>
              </a:rPr>
              <a:t>•	Dejen de ser necesarios</a:t>
            </a:r>
          </a:p>
          <a:p>
            <a:pPr marL="457200" lvl="1" indent="0">
              <a:buNone/>
            </a:pPr>
            <a:r>
              <a:rPr lang="es-MX" sz="5400" b="1" dirty="0">
                <a:solidFill>
                  <a:schemeClr val="bg1">
                    <a:lumMod val="50000"/>
                    <a:lumOff val="50000"/>
                  </a:schemeClr>
                </a:solidFill>
              </a:rPr>
              <a:t>•	El consentimiento haya sido retirado por el interesado</a:t>
            </a:r>
          </a:p>
          <a:p>
            <a:pPr marL="457200" lvl="1" indent="0">
              <a:buNone/>
            </a:pPr>
            <a:r>
              <a:rPr lang="es-MX" sz="5400" b="1" dirty="0">
                <a:solidFill>
                  <a:schemeClr val="bg1">
                    <a:lumMod val="50000"/>
                    <a:lumOff val="50000"/>
                  </a:schemeClr>
                </a:solidFill>
              </a:rPr>
              <a:t>•	El interesado se oponga al tratamiento</a:t>
            </a:r>
          </a:p>
          <a:p>
            <a:pPr marL="457200" lvl="1" indent="0">
              <a:buNone/>
            </a:pPr>
            <a:r>
              <a:rPr lang="es-MX" sz="5400" b="1" dirty="0">
                <a:solidFill>
                  <a:schemeClr val="bg1">
                    <a:lumMod val="50000"/>
                    <a:lumOff val="50000"/>
                  </a:schemeClr>
                </a:solidFill>
              </a:rPr>
              <a:t>•	Los datos hayan sido tratados ilícitamente</a:t>
            </a:r>
          </a:p>
          <a:p>
            <a:pPr marL="457200" lvl="1" indent="0">
              <a:buNone/>
            </a:pPr>
            <a:r>
              <a:rPr lang="es-MX" sz="5400" b="1" dirty="0">
                <a:solidFill>
                  <a:schemeClr val="bg1">
                    <a:lumMod val="50000"/>
                    <a:lumOff val="50000"/>
                  </a:schemeClr>
                </a:solidFill>
              </a:rPr>
              <a:t>•	Para el cumplimiento de un obligación legal</a:t>
            </a:r>
          </a:p>
          <a:p>
            <a:pPr marL="457200" lvl="1" indent="0">
              <a:buNone/>
            </a:pPr>
            <a:r>
              <a:rPr lang="es-MX" sz="5400" b="1" dirty="0">
                <a:solidFill>
                  <a:schemeClr val="bg1">
                    <a:lumMod val="50000"/>
                    <a:lumOff val="50000"/>
                  </a:schemeClr>
                </a:solidFill>
              </a:rPr>
              <a:t>•	Se hayan obtenido en relación a una oferta de servicios de la sociedad de la información efectuada a menores de edad</a:t>
            </a:r>
          </a:p>
          <a:p>
            <a:pPr marL="457200" lvl="1" indent="0">
              <a:buNone/>
            </a:pPr>
            <a:endParaRPr lang="es-MX" sz="5400" b="1" dirty="0">
              <a:solidFill>
                <a:schemeClr val="bg1">
                  <a:lumMod val="50000"/>
                  <a:lumOff val="50000"/>
                </a:schemeClr>
              </a:solidFill>
            </a:endParaRPr>
          </a:p>
          <a:p>
            <a:pPr marL="457200" lvl="1" indent="0">
              <a:buNone/>
            </a:pPr>
            <a:r>
              <a:rPr lang="es-MX" sz="5400" b="1" dirty="0">
                <a:solidFill>
                  <a:schemeClr val="bg1">
                    <a:lumMod val="50000"/>
                    <a:lumOff val="50000"/>
                  </a:schemeClr>
                </a:solidFill>
              </a:rPr>
              <a:t>En determinados casos, el responsable del tratamiento deberá conservar</a:t>
            </a:r>
          </a:p>
          <a:p>
            <a:pPr marL="457200" lvl="1" indent="0">
              <a:buNone/>
            </a:pPr>
            <a:r>
              <a:rPr lang="es-MX" sz="5400" b="1" dirty="0">
                <a:solidFill>
                  <a:schemeClr val="bg1">
                    <a:lumMod val="50000"/>
                    <a:lumOff val="50000"/>
                  </a:schemeClr>
                </a:solidFill>
              </a:rPr>
              <a:t>bloqueados los datos afectados por la solicitud de supresión</a:t>
            </a:r>
          </a:p>
        </p:txBody>
      </p:sp>
    </p:spTree>
    <p:extLst>
      <p:ext uri="{BB962C8B-B14F-4D97-AF65-F5344CB8AC3E}">
        <p14:creationId xmlns:p14="http://schemas.microsoft.com/office/powerpoint/2010/main" val="2666056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7200" b="1" dirty="0">
                <a:solidFill>
                  <a:schemeClr val="bg1">
                    <a:lumMod val="50000"/>
                    <a:lumOff val="50000"/>
                  </a:schemeClr>
                </a:solidFill>
              </a:rPr>
              <a:t>Derecho al olvido</a:t>
            </a:r>
          </a:p>
          <a:p>
            <a:pPr marL="457200" lvl="1" indent="0">
              <a:buNone/>
            </a:pPr>
            <a:r>
              <a:rPr lang="es-MX" sz="5400" dirty="0">
                <a:solidFill>
                  <a:schemeClr val="bg1">
                    <a:lumMod val="50000"/>
                    <a:lumOff val="50000"/>
                  </a:schemeClr>
                </a:solidFill>
              </a:rPr>
              <a:t>El derecho al olvido o el derecho a la supresión de los datos en Internet es el</a:t>
            </a:r>
          </a:p>
          <a:p>
            <a:pPr marL="457200" lvl="1" indent="0">
              <a:buNone/>
            </a:pPr>
            <a:r>
              <a:rPr lang="es-MX" sz="5400" dirty="0">
                <a:solidFill>
                  <a:schemeClr val="bg1">
                    <a:lumMod val="50000"/>
                    <a:lumOff val="50000"/>
                  </a:schemeClr>
                </a:solidFill>
              </a:rPr>
              <a:t>derecho a solicitar que se bloqueen o eliminen en las listas de resultados de los</a:t>
            </a:r>
          </a:p>
          <a:p>
            <a:pPr marL="457200" lvl="1" indent="0">
              <a:buNone/>
            </a:pPr>
            <a:r>
              <a:rPr lang="es-MX" sz="5400" dirty="0">
                <a:solidFill>
                  <a:schemeClr val="bg1">
                    <a:lumMod val="50000"/>
                    <a:lumOff val="50000"/>
                  </a:schemeClr>
                </a:solidFill>
              </a:rPr>
              <a:t>buscadores los vínculos que conduzcan a informaciones que le afecten y que</a:t>
            </a:r>
          </a:p>
          <a:p>
            <a:pPr marL="457200" lvl="1" indent="0">
              <a:buNone/>
            </a:pPr>
            <a:r>
              <a:rPr lang="es-MX" sz="5400" dirty="0">
                <a:solidFill>
                  <a:schemeClr val="bg1">
                    <a:lumMod val="50000"/>
                    <a:lumOff val="50000"/>
                  </a:schemeClr>
                </a:solidFill>
              </a:rPr>
              <a:t>resulten obsoletas, incompletas, falsas o irrelevantes, y no sean de interés</a:t>
            </a:r>
          </a:p>
          <a:p>
            <a:pPr marL="457200" lvl="1" indent="0">
              <a:buNone/>
            </a:pPr>
            <a:r>
              <a:rPr lang="es-MX" sz="5400" dirty="0">
                <a:solidFill>
                  <a:schemeClr val="bg1">
                    <a:lumMod val="50000"/>
                    <a:lumOff val="50000"/>
                  </a:schemeClr>
                </a:solidFill>
              </a:rPr>
              <a:t>público, entre otros motivos.</a:t>
            </a:r>
          </a:p>
          <a:p>
            <a:pPr marL="457200" lvl="1" indent="0">
              <a:buNone/>
            </a:pPr>
            <a:endParaRPr lang="es-MX" sz="5400" dirty="0">
              <a:solidFill>
                <a:schemeClr val="bg1">
                  <a:lumMod val="50000"/>
                  <a:lumOff val="50000"/>
                </a:schemeClr>
              </a:solidFill>
            </a:endParaRPr>
          </a:p>
          <a:p>
            <a:pPr marL="457200" lvl="1" indent="0">
              <a:buNone/>
            </a:pPr>
            <a:r>
              <a:rPr lang="es-MX" sz="5400" dirty="0">
                <a:solidFill>
                  <a:schemeClr val="bg1">
                    <a:lumMod val="50000"/>
                    <a:lumOff val="50000"/>
                  </a:schemeClr>
                </a:solidFill>
              </a:rPr>
              <a:t>Si el interesado ejerce un derecho de supresión y el responsable del</a:t>
            </a:r>
          </a:p>
          <a:p>
            <a:pPr marL="457200" lvl="1" indent="0">
              <a:buNone/>
            </a:pPr>
            <a:r>
              <a:rPr lang="es-MX" sz="5400" dirty="0">
                <a:solidFill>
                  <a:schemeClr val="bg1">
                    <a:lumMod val="50000"/>
                    <a:lumOff val="50000"/>
                  </a:schemeClr>
                </a:solidFill>
              </a:rPr>
              <a:t>tratamiento ha hecho públicos los datos en internet, debe solicitar a los</a:t>
            </a:r>
          </a:p>
          <a:p>
            <a:pPr marL="457200" lvl="1" indent="0">
              <a:buNone/>
            </a:pPr>
            <a:r>
              <a:rPr lang="es-MX" sz="5400" dirty="0">
                <a:solidFill>
                  <a:schemeClr val="bg1">
                    <a:lumMod val="50000"/>
                    <a:lumOff val="50000"/>
                  </a:schemeClr>
                </a:solidFill>
              </a:rPr>
              <a:t>buscadores correspondientes que eliminen los datos indexados.</a:t>
            </a:r>
          </a:p>
          <a:p>
            <a:pPr marL="457200" lvl="1" indent="0">
              <a:buNone/>
            </a:pPr>
            <a:endParaRPr lang="es-MX" sz="5400" dirty="0">
              <a:solidFill>
                <a:schemeClr val="bg1">
                  <a:lumMod val="50000"/>
                  <a:lumOff val="50000"/>
                </a:schemeClr>
              </a:solidFill>
            </a:endParaRPr>
          </a:p>
          <a:p>
            <a:pPr marL="457200" lvl="1" indent="0">
              <a:buNone/>
            </a:pPr>
            <a:r>
              <a:rPr lang="es-MX" sz="5400" dirty="0">
                <a:solidFill>
                  <a:schemeClr val="bg1">
                    <a:lumMod val="50000"/>
                    <a:lumOff val="50000"/>
                  </a:schemeClr>
                </a:solidFill>
              </a:rPr>
              <a:t>El interesado puede ejercer este derecho ante los buscadores o ante el</a:t>
            </a:r>
          </a:p>
          <a:p>
            <a:pPr marL="457200" lvl="1" indent="0">
              <a:buNone/>
            </a:pPr>
            <a:r>
              <a:rPr lang="es-MX" sz="5400" dirty="0">
                <a:solidFill>
                  <a:schemeClr val="bg1">
                    <a:lumMod val="50000"/>
                    <a:lumOff val="50000"/>
                  </a:schemeClr>
                </a:solidFill>
              </a:rPr>
              <a:t>responsable del tratamiento</a:t>
            </a:r>
          </a:p>
        </p:txBody>
      </p:sp>
    </p:spTree>
    <p:extLst>
      <p:ext uri="{BB962C8B-B14F-4D97-AF65-F5344CB8AC3E}">
        <p14:creationId xmlns:p14="http://schemas.microsoft.com/office/powerpoint/2010/main" val="3938769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7200" b="1">
                <a:solidFill>
                  <a:schemeClr val="bg1">
                    <a:lumMod val="50000"/>
                    <a:lumOff val="50000"/>
                  </a:schemeClr>
                </a:solidFill>
              </a:rPr>
              <a:t>Derecho a la </a:t>
            </a:r>
            <a:r>
              <a:rPr lang="es-MX" sz="7200" b="1" dirty="0">
                <a:solidFill>
                  <a:schemeClr val="bg1">
                    <a:lumMod val="50000"/>
                    <a:lumOff val="50000"/>
                  </a:schemeClr>
                </a:solidFill>
              </a:rPr>
              <a:t>portabilidad de los datos</a:t>
            </a:r>
          </a:p>
          <a:p>
            <a:pPr marL="457200" lvl="1" indent="0">
              <a:buNone/>
            </a:pPr>
            <a:r>
              <a:rPr lang="es-MX" sz="5400" dirty="0">
                <a:solidFill>
                  <a:schemeClr val="bg1">
                    <a:lumMod val="50000"/>
                    <a:lumOff val="50000"/>
                  </a:schemeClr>
                </a:solidFill>
              </a:rPr>
              <a:t>El interesado tiene derecho a:</a:t>
            </a:r>
          </a:p>
          <a:p>
            <a:pPr marL="457200" lvl="1" indent="0">
              <a:buNone/>
            </a:pPr>
            <a:r>
              <a:rPr lang="es-MX" sz="5400" dirty="0">
                <a:solidFill>
                  <a:schemeClr val="bg1">
                    <a:lumMod val="50000"/>
                    <a:lumOff val="50000"/>
                  </a:schemeClr>
                </a:solidFill>
              </a:rPr>
              <a:t>•	recibir/recuperar los datos personas que previamente haya facilitado al responsable</a:t>
            </a:r>
          </a:p>
          <a:p>
            <a:pPr marL="457200" lvl="1" indent="0">
              <a:buNone/>
            </a:pPr>
            <a:r>
              <a:rPr lang="es-MX" sz="5400" dirty="0">
                <a:solidFill>
                  <a:schemeClr val="bg1">
                    <a:lumMod val="50000"/>
                    <a:lumOff val="50000"/>
                  </a:schemeClr>
                </a:solidFill>
              </a:rPr>
              <a:t>•	y los que se deriven directamente del uso del servicio prestado (los generados por su actividad)</a:t>
            </a:r>
          </a:p>
          <a:p>
            <a:pPr marL="457200" lvl="1" indent="0">
              <a:buNone/>
            </a:pPr>
            <a:r>
              <a:rPr lang="es-MX" sz="5400" dirty="0">
                <a:solidFill>
                  <a:schemeClr val="bg1">
                    <a:lumMod val="50000"/>
                    <a:lumOff val="50000"/>
                  </a:schemeClr>
                </a:solidFill>
              </a:rPr>
              <a:t>•	en un formato estructurado, de uso común y lectura mecánica</a:t>
            </a:r>
          </a:p>
          <a:p>
            <a:pPr marL="457200" lvl="1" indent="0">
              <a:buNone/>
            </a:pPr>
            <a:r>
              <a:rPr lang="es-MX" sz="5400" dirty="0">
                <a:solidFill>
                  <a:schemeClr val="bg1">
                    <a:lumMod val="50000"/>
                    <a:lumOff val="50000"/>
                  </a:schemeClr>
                </a:solidFill>
              </a:rPr>
              <a:t>•	así como a solicitar el traslado de dichos datos a otro responsable (siempre que sea técnicamente factible), cuando:</a:t>
            </a:r>
          </a:p>
          <a:p>
            <a:pPr lvl="2">
              <a:buFont typeface="Wingdings" panose="05000000000000000000" pitchFamily="2" charset="2"/>
              <a:buChar char="§"/>
            </a:pPr>
            <a:r>
              <a:rPr lang="es-MX" sz="5200" dirty="0">
                <a:solidFill>
                  <a:schemeClr val="bg1">
                    <a:lumMod val="50000"/>
                    <a:lumOff val="50000"/>
                  </a:schemeClr>
                </a:solidFill>
              </a:rPr>
              <a:t>El tratamiento se basa en el consentimiento o en un contrato.</a:t>
            </a:r>
          </a:p>
          <a:p>
            <a:pPr lvl="2">
              <a:buFont typeface="Wingdings" panose="05000000000000000000" pitchFamily="2" charset="2"/>
              <a:buChar char="§"/>
            </a:pPr>
            <a:r>
              <a:rPr lang="es-MX" sz="5200" dirty="0">
                <a:solidFill>
                  <a:schemeClr val="bg1">
                    <a:lumMod val="50000"/>
                    <a:lumOff val="50000"/>
                  </a:schemeClr>
                </a:solidFill>
              </a:rPr>
              <a:t>El tratamiento se haga a través de medios automatizados. No cubre los archivos en papel.</a:t>
            </a:r>
          </a:p>
          <a:p>
            <a:pPr marL="457200" lvl="1" indent="0">
              <a:buNone/>
            </a:pPr>
            <a:r>
              <a:rPr lang="es-MX" sz="5400" dirty="0">
                <a:solidFill>
                  <a:schemeClr val="bg1">
                    <a:lumMod val="50000"/>
                    <a:lumOff val="50000"/>
                  </a:schemeClr>
                </a:solidFill>
              </a:rPr>
              <a:t>No se incluyen los datos inferidos o deducidos (ej. los resultados de un examen de salud, la elaboración de un perfil...)</a:t>
            </a:r>
          </a:p>
        </p:txBody>
      </p:sp>
    </p:spTree>
    <p:extLst>
      <p:ext uri="{BB962C8B-B14F-4D97-AF65-F5344CB8AC3E}">
        <p14:creationId xmlns:p14="http://schemas.microsoft.com/office/powerpoint/2010/main" val="154666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1. Introducción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5356923" cy="5450660"/>
          </a:xfrm>
        </p:spPr>
        <p:txBody>
          <a:bodyPr>
            <a:normAutofit/>
          </a:bodyPr>
          <a:lstStyle/>
          <a:p>
            <a:pPr marL="457200" lvl="1" indent="0">
              <a:buNone/>
            </a:pPr>
            <a:r>
              <a:rPr lang="es-MX" sz="2400" dirty="0">
                <a:solidFill>
                  <a:schemeClr val="bg1">
                    <a:lumMod val="50000"/>
                    <a:lumOff val="50000"/>
                  </a:schemeClr>
                </a:solidFill>
              </a:rPr>
              <a:t>La protección de datos carácter personal es un </a:t>
            </a:r>
            <a:r>
              <a:rPr lang="es-MX" sz="2400" b="1" dirty="0">
                <a:solidFill>
                  <a:schemeClr val="bg1">
                    <a:lumMod val="50000"/>
                    <a:lumOff val="50000"/>
                  </a:schemeClr>
                </a:solidFill>
              </a:rPr>
              <a:t>derecho fundamental.</a:t>
            </a:r>
            <a:endParaRPr lang="es-MX" sz="2800" b="1" dirty="0">
              <a:solidFill>
                <a:schemeClr val="bg1">
                  <a:lumMod val="50000"/>
                  <a:lumOff val="50000"/>
                </a:schemeClr>
              </a:solidFill>
            </a:endParaRPr>
          </a:p>
          <a:p>
            <a:pPr marL="457200" lvl="1" indent="0">
              <a:buNone/>
            </a:pPr>
            <a:endParaRPr lang="es-MX" sz="2400" dirty="0">
              <a:solidFill>
                <a:schemeClr val="bg1">
                  <a:lumMod val="50000"/>
                  <a:lumOff val="50000"/>
                </a:schemeClr>
              </a:solidFill>
            </a:endParaRPr>
          </a:p>
          <a:p>
            <a:pPr marL="457200" lvl="1" indent="0">
              <a:buNone/>
            </a:pPr>
            <a:r>
              <a:rPr lang="es-MX" sz="2400" dirty="0">
                <a:solidFill>
                  <a:schemeClr val="bg1">
                    <a:lumMod val="50000"/>
                    <a:lumOff val="50000"/>
                  </a:schemeClr>
                </a:solidFill>
              </a:rPr>
              <a:t>La Constitución Española de 1978 (CE), establece en su artículo 18.4 que “la ley limitará el uso de la informática para garantizar el honor y la intimidad personal y familiar de los ciudadanos, y el pleno ejercicio de sus derechos”.</a:t>
            </a:r>
          </a:p>
        </p:txBody>
      </p:sp>
      <p:pic>
        <p:nvPicPr>
          <p:cNvPr id="5" name="Imagen 4">
            <a:extLst>
              <a:ext uri="{FF2B5EF4-FFF2-40B4-BE49-F238E27FC236}">
                <a16:creationId xmlns:a16="http://schemas.microsoft.com/office/drawing/2014/main" id="{279ADBBB-BC1C-4518-86B6-8617DA9C730C}"/>
              </a:ext>
            </a:extLst>
          </p:cNvPr>
          <p:cNvPicPr>
            <a:picLocks noChangeAspect="1"/>
          </p:cNvPicPr>
          <p:nvPr/>
        </p:nvPicPr>
        <p:blipFill>
          <a:blip r:embed="rId3"/>
          <a:srcRect/>
          <a:stretch/>
        </p:blipFill>
        <p:spPr>
          <a:xfrm>
            <a:off x="7189039" y="874712"/>
            <a:ext cx="3836324" cy="5626608"/>
          </a:xfrm>
          <a:prstGeom prst="rect">
            <a:avLst/>
          </a:prstGeom>
          <a:effectLst>
            <a:softEdge rad="101600"/>
          </a:effectLst>
        </p:spPr>
      </p:pic>
    </p:spTree>
    <p:extLst>
      <p:ext uri="{BB962C8B-B14F-4D97-AF65-F5344CB8AC3E}">
        <p14:creationId xmlns:p14="http://schemas.microsoft.com/office/powerpoint/2010/main" val="2202617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7200" b="1" dirty="0">
                <a:solidFill>
                  <a:schemeClr val="bg1">
                    <a:lumMod val="50000"/>
                    <a:lumOff val="50000"/>
                  </a:schemeClr>
                </a:solidFill>
              </a:rPr>
              <a:t>Derecho la limitación del tratamiento</a:t>
            </a:r>
          </a:p>
          <a:p>
            <a:pPr marL="457200" lvl="1" indent="0">
              <a:buNone/>
            </a:pPr>
            <a:r>
              <a:rPr lang="es-MX" sz="5400" dirty="0">
                <a:solidFill>
                  <a:schemeClr val="bg1">
                    <a:lumMod val="50000"/>
                    <a:lumOff val="50000"/>
                  </a:schemeClr>
                </a:solidFill>
              </a:rPr>
              <a:t>El interesado tendrá derecho al "bloqueo o marcado" de los datos por propia voluntad en los siguientes supuestos:</a:t>
            </a:r>
          </a:p>
          <a:p>
            <a:pPr marL="457200" lvl="1" indent="0">
              <a:buNone/>
            </a:pPr>
            <a:r>
              <a:rPr lang="es-MX" sz="5400" dirty="0">
                <a:solidFill>
                  <a:schemeClr val="bg1">
                    <a:lumMod val="50000"/>
                    <a:lumOff val="50000"/>
                  </a:schemeClr>
                </a:solidFill>
              </a:rPr>
              <a:t>•	Cuando el tratamiento sea ilícito y el interesado se oponga a la supresión de los datos.</a:t>
            </a:r>
          </a:p>
          <a:p>
            <a:pPr marL="457200" lvl="1" indent="0">
              <a:buNone/>
            </a:pPr>
            <a:r>
              <a:rPr lang="es-MX" sz="5400" dirty="0">
                <a:solidFill>
                  <a:schemeClr val="bg1">
                    <a:lumMod val="50000"/>
                    <a:lumOff val="50000"/>
                  </a:schemeClr>
                </a:solidFill>
              </a:rPr>
              <a:t>•	En el caso de que el responsable ya no necesite los datos personales, pero el interesado los necesite para la formulación, el ejercicio o la defensa de reclamaciones.</a:t>
            </a:r>
          </a:p>
          <a:p>
            <a:pPr marL="457200" lvl="1" indent="0">
              <a:buNone/>
            </a:pPr>
            <a:endParaRPr lang="es-MX" sz="5400" dirty="0">
              <a:solidFill>
                <a:schemeClr val="bg1">
                  <a:lumMod val="50000"/>
                  <a:lumOff val="50000"/>
                </a:schemeClr>
              </a:solidFill>
            </a:endParaRPr>
          </a:p>
          <a:p>
            <a:pPr marL="457200" lvl="1" indent="0">
              <a:buNone/>
            </a:pPr>
            <a:r>
              <a:rPr lang="es-MX" sz="5400" dirty="0">
                <a:solidFill>
                  <a:schemeClr val="bg1">
                    <a:lumMod val="50000"/>
                    <a:lumOff val="50000"/>
                  </a:schemeClr>
                </a:solidFill>
              </a:rPr>
              <a:t>El responsable podrá "bloquear o marcar " los datos para verificar la licitud del tratamiento en los siguientes supuestos :</a:t>
            </a:r>
          </a:p>
          <a:p>
            <a:pPr marL="457200" lvl="1" indent="0">
              <a:buNone/>
            </a:pPr>
            <a:r>
              <a:rPr lang="es-MX" sz="5400" dirty="0">
                <a:solidFill>
                  <a:schemeClr val="bg1">
                    <a:lumMod val="50000"/>
                    <a:lumOff val="50000"/>
                  </a:schemeClr>
                </a:solidFill>
              </a:rPr>
              <a:t>•	Cuando el interesado impugne la exactitud de los datos personales: para verificar la inexactitud</a:t>
            </a:r>
          </a:p>
          <a:p>
            <a:pPr marL="457200" lvl="1" indent="0">
              <a:buNone/>
            </a:pPr>
            <a:r>
              <a:rPr lang="es-MX" sz="5400" dirty="0">
                <a:solidFill>
                  <a:schemeClr val="bg1">
                    <a:lumMod val="50000"/>
                    <a:lumOff val="50000"/>
                  </a:schemeClr>
                </a:solidFill>
              </a:rPr>
              <a:t>•	Cuando el interesado se opongo al tratamiento: mientras se verifica el interés legítimo del responsable</a:t>
            </a:r>
          </a:p>
        </p:txBody>
      </p:sp>
    </p:spTree>
    <p:extLst>
      <p:ext uri="{BB962C8B-B14F-4D97-AF65-F5344CB8AC3E}">
        <p14:creationId xmlns:p14="http://schemas.microsoft.com/office/powerpoint/2010/main" val="1333950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9. derechos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7500" lnSpcReduction="20000"/>
          </a:bodyPr>
          <a:lstStyle/>
          <a:p>
            <a:pPr marL="457200" lvl="1" indent="0">
              <a:buNone/>
            </a:pPr>
            <a:r>
              <a:rPr lang="es-MX" sz="7200" b="1" dirty="0">
                <a:solidFill>
                  <a:schemeClr val="bg1">
                    <a:lumMod val="50000"/>
                    <a:lumOff val="50000"/>
                  </a:schemeClr>
                </a:solidFill>
              </a:rPr>
              <a:t>Derecho de oposición</a:t>
            </a:r>
          </a:p>
          <a:p>
            <a:pPr marL="457200" lvl="1" indent="0">
              <a:buNone/>
            </a:pPr>
            <a:r>
              <a:rPr lang="es-MX" sz="5400" dirty="0">
                <a:solidFill>
                  <a:schemeClr val="bg1">
                    <a:lumMod val="50000"/>
                    <a:lumOff val="50000"/>
                  </a:schemeClr>
                </a:solidFill>
              </a:rPr>
              <a:t>El interesado tendrá derecho a oposición, en cualquier momento, por motivos relacionados con su situación particular sobre aquellos datos personales suyos que sean objeto de un tratamiento basado en el interés público o en el interés legítimo del responsable, incluida la elaboración de perfiles.</a:t>
            </a:r>
          </a:p>
          <a:p>
            <a:pPr marL="457200" lvl="1" indent="0">
              <a:buNone/>
            </a:pPr>
            <a:endParaRPr lang="es-MX" sz="5400" dirty="0">
              <a:solidFill>
                <a:schemeClr val="bg1">
                  <a:lumMod val="50000"/>
                  <a:lumOff val="50000"/>
                </a:schemeClr>
              </a:solidFill>
            </a:endParaRPr>
          </a:p>
          <a:p>
            <a:pPr marL="457200" lvl="1" indent="0">
              <a:buNone/>
            </a:pPr>
            <a:r>
              <a:rPr lang="es-MX" sz="5400" dirty="0">
                <a:solidFill>
                  <a:schemeClr val="bg1">
                    <a:lumMod val="50000"/>
                    <a:lumOff val="50000"/>
                  </a:schemeClr>
                </a:solidFill>
              </a:rPr>
              <a:t>El responsable del tratamiento dejará de tratar los datos personales, salvo que acredite motivos legítimos imperiosos para el tratamiento que prevalezcan sobre los intereses, los  derechos y las libertades del interesado, o para la formulación, el ejercicio o la defensa de reclamaciones</a:t>
            </a:r>
          </a:p>
        </p:txBody>
      </p:sp>
    </p:spTree>
    <p:extLst>
      <p:ext uri="{BB962C8B-B14F-4D97-AF65-F5344CB8AC3E}">
        <p14:creationId xmlns:p14="http://schemas.microsoft.com/office/powerpoint/2010/main" val="2893912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10. sanciones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5400" dirty="0">
                <a:solidFill>
                  <a:schemeClr val="bg1">
                    <a:lumMod val="50000"/>
                    <a:lumOff val="50000"/>
                  </a:schemeClr>
                </a:solidFill>
              </a:rPr>
              <a:t>10.000.000 € o el 2% como máximo del volumen de negocio total anual global</a:t>
            </a:r>
          </a:p>
          <a:p>
            <a:pPr marL="457200" lvl="1" indent="0">
              <a:buNone/>
            </a:pPr>
            <a:r>
              <a:rPr lang="es-MX" sz="5400" dirty="0">
                <a:solidFill>
                  <a:schemeClr val="bg1">
                    <a:lumMod val="50000"/>
                    <a:lumOff val="50000"/>
                  </a:schemeClr>
                </a:solidFill>
              </a:rPr>
              <a:t>del ejercicio financiero anterior. Ej.: incumplimiento de obligaciones relacionadas</a:t>
            </a:r>
          </a:p>
          <a:p>
            <a:pPr marL="457200" lvl="1" indent="0">
              <a:buNone/>
            </a:pPr>
            <a:r>
              <a:rPr lang="es-MX" sz="5400" dirty="0">
                <a:solidFill>
                  <a:schemeClr val="bg1">
                    <a:lumMod val="50000"/>
                    <a:lumOff val="50000"/>
                  </a:schemeClr>
                </a:solidFill>
              </a:rPr>
              <a:t>con la seguridad de los datos.</a:t>
            </a:r>
          </a:p>
          <a:p>
            <a:pPr marL="457200" lvl="1" indent="0">
              <a:buNone/>
            </a:pPr>
            <a:endParaRPr lang="es-MX" sz="5400" dirty="0">
              <a:solidFill>
                <a:schemeClr val="bg1">
                  <a:lumMod val="50000"/>
                  <a:lumOff val="50000"/>
                </a:schemeClr>
              </a:solidFill>
            </a:endParaRPr>
          </a:p>
          <a:p>
            <a:pPr marL="457200" lvl="1" indent="0">
              <a:buNone/>
            </a:pPr>
            <a:r>
              <a:rPr lang="es-MX" sz="5400" dirty="0">
                <a:solidFill>
                  <a:schemeClr val="bg1">
                    <a:lumMod val="50000"/>
                    <a:lumOff val="50000"/>
                  </a:schemeClr>
                </a:solidFill>
              </a:rPr>
              <a:t>20.000.000 € o el 4% como máximo del volumen de negocio total anual global</a:t>
            </a:r>
          </a:p>
          <a:p>
            <a:pPr marL="457200" lvl="1" indent="0">
              <a:buNone/>
            </a:pPr>
            <a:r>
              <a:rPr lang="es-MX" sz="5400" dirty="0">
                <a:solidFill>
                  <a:schemeClr val="bg1">
                    <a:lumMod val="50000"/>
                    <a:lumOff val="50000"/>
                  </a:schemeClr>
                </a:solidFill>
              </a:rPr>
              <a:t>del ejercicio financiero anterior. Ej.: incumplimiento de los principios de</a:t>
            </a:r>
          </a:p>
          <a:p>
            <a:pPr marL="457200" lvl="1" indent="0">
              <a:buNone/>
            </a:pPr>
            <a:r>
              <a:rPr lang="es-MX" sz="5400" dirty="0">
                <a:solidFill>
                  <a:schemeClr val="bg1">
                    <a:lumMod val="50000"/>
                    <a:lumOff val="50000"/>
                  </a:schemeClr>
                </a:solidFill>
              </a:rPr>
              <a:t>protección de datos y los derechos de los individuos.</a:t>
            </a:r>
          </a:p>
          <a:p>
            <a:pPr marL="457200" lvl="1" indent="0">
              <a:buNone/>
            </a:pPr>
            <a:endParaRPr lang="es-MX" sz="5400" dirty="0">
              <a:solidFill>
                <a:schemeClr val="bg1">
                  <a:lumMod val="50000"/>
                  <a:lumOff val="50000"/>
                </a:schemeClr>
              </a:solidFill>
            </a:endParaRPr>
          </a:p>
          <a:p>
            <a:pPr marL="457200" lvl="1" indent="0">
              <a:buNone/>
            </a:pPr>
            <a:r>
              <a:rPr lang="es-MX" sz="5400" dirty="0">
                <a:solidFill>
                  <a:schemeClr val="bg1">
                    <a:lumMod val="50000"/>
                    <a:lumOff val="50000"/>
                  </a:schemeClr>
                </a:solidFill>
              </a:rPr>
              <a:t>Responsable de las sanciones: la empresa</a:t>
            </a:r>
          </a:p>
          <a:p>
            <a:pPr marL="457200" lvl="1" indent="0">
              <a:buNone/>
            </a:pPr>
            <a:r>
              <a:rPr lang="es-MX" sz="5400" dirty="0">
                <a:solidFill>
                  <a:schemeClr val="bg1">
                    <a:lumMod val="50000"/>
                    <a:lumOff val="50000"/>
                  </a:schemeClr>
                </a:solidFill>
              </a:rPr>
              <a:t>Pero... existen procedimientos disciplinarios internos y la obligación de</a:t>
            </a:r>
          </a:p>
          <a:p>
            <a:pPr marL="457200" lvl="1" indent="0">
              <a:buNone/>
            </a:pPr>
            <a:r>
              <a:rPr lang="es-MX" sz="5400" dirty="0">
                <a:solidFill>
                  <a:schemeClr val="bg1">
                    <a:lumMod val="50000"/>
                    <a:lumOff val="50000"/>
                  </a:schemeClr>
                </a:solidFill>
              </a:rPr>
              <a:t>todo el personal con acceso a datos de carácter personal de conocer la</a:t>
            </a:r>
          </a:p>
          <a:p>
            <a:pPr marL="457200" lvl="1" indent="0">
              <a:buNone/>
            </a:pPr>
            <a:r>
              <a:rPr lang="es-MX" sz="5400" dirty="0">
                <a:solidFill>
                  <a:schemeClr val="bg1">
                    <a:lumMod val="50000"/>
                    <a:lumOff val="50000"/>
                  </a:schemeClr>
                </a:solidFill>
              </a:rPr>
              <a:t>política de seguridad de la empresa.</a:t>
            </a:r>
          </a:p>
        </p:txBody>
      </p:sp>
    </p:spTree>
    <p:extLst>
      <p:ext uri="{BB962C8B-B14F-4D97-AF65-F5344CB8AC3E}">
        <p14:creationId xmlns:p14="http://schemas.microsoft.com/office/powerpoint/2010/main" val="66041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11. Autoridades de control</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55000" lnSpcReduction="20000"/>
          </a:bodyPr>
          <a:lstStyle/>
          <a:p>
            <a:pPr marL="457200" lvl="1" indent="0">
              <a:buNone/>
            </a:pPr>
            <a:r>
              <a:rPr lang="es-MX" sz="7200" b="1" dirty="0">
                <a:solidFill>
                  <a:schemeClr val="bg1">
                    <a:lumMod val="50000"/>
                    <a:lumOff val="50000"/>
                  </a:schemeClr>
                </a:solidFill>
              </a:rPr>
              <a:t>Con el RGPD se mantienen, como es el caso de la AEPD (Agencia Española de Protección de Datos), las autoridades independientes de control y con competencia en el territorio de su Estado miembro.</a:t>
            </a:r>
          </a:p>
          <a:p>
            <a:pPr marL="457200" lvl="1" indent="0">
              <a:buNone/>
            </a:pPr>
            <a:endParaRPr lang="es-MX" sz="7200" b="1" dirty="0">
              <a:solidFill>
                <a:schemeClr val="bg1">
                  <a:lumMod val="50000"/>
                  <a:lumOff val="50000"/>
                </a:schemeClr>
              </a:solidFill>
            </a:endParaRPr>
          </a:p>
          <a:p>
            <a:pPr marL="457200" lvl="1" indent="0">
              <a:buNone/>
            </a:pPr>
            <a:r>
              <a:rPr lang="es-MX" sz="7200" b="1" dirty="0">
                <a:solidFill>
                  <a:schemeClr val="bg1">
                    <a:lumMod val="50000"/>
                    <a:lumOff val="50000"/>
                  </a:schemeClr>
                </a:solidFill>
              </a:rPr>
              <a:t>Las autoridades de control supervisarán el cumplimiento de la normativa de protección de datos.</a:t>
            </a:r>
          </a:p>
        </p:txBody>
      </p:sp>
    </p:spTree>
    <p:extLst>
      <p:ext uri="{BB962C8B-B14F-4D97-AF65-F5344CB8AC3E}">
        <p14:creationId xmlns:p14="http://schemas.microsoft.com/office/powerpoint/2010/main" val="636427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12. Contratos con encargados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32500" lnSpcReduction="20000"/>
          </a:bodyPr>
          <a:lstStyle/>
          <a:p>
            <a:pPr marL="457200" lvl="1" indent="0">
              <a:buNone/>
            </a:pPr>
            <a:r>
              <a:rPr lang="es-MX" sz="7200" b="1" dirty="0">
                <a:solidFill>
                  <a:schemeClr val="bg1">
                    <a:lumMod val="50000"/>
                    <a:lumOff val="50000"/>
                  </a:schemeClr>
                </a:solidFill>
              </a:rPr>
              <a:t>Contratos entre Responsables y Encargados de Tratamiento — art. 28 RGPD</a:t>
            </a:r>
          </a:p>
          <a:p>
            <a:pPr marL="457200" lvl="1" indent="0">
              <a:buNone/>
            </a:pPr>
            <a:endParaRPr lang="es-MX" sz="7200" b="1" dirty="0">
              <a:solidFill>
                <a:schemeClr val="bg1">
                  <a:lumMod val="50000"/>
                  <a:lumOff val="50000"/>
                </a:schemeClr>
              </a:solidFill>
            </a:endParaRPr>
          </a:p>
          <a:p>
            <a:pPr marL="457200" lvl="1" indent="0">
              <a:buNone/>
            </a:pPr>
            <a:r>
              <a:rPr lang="es-MX" sz="7200" b="1" dirty="0">
                <a:solidFill>
                  <a:schemeClr val="bg1">
                    <a:lumMod val="50000"/>
                    <a:lumOff val="50000"/>
                  </a:schemeClr>
                </a:solidFill>
              </a:rPr>
              <a:t>Debe regirse por un contrato o acto jurídico, escrito (inclusive en formato electrónico)</a:t>
            </a:r>
          </a:p>
          <a:p>
            <a:pPr marL="457200" lvl="1" indent="0">
              <a:buNone/>
            </a:pPr>
            <a:endParaRPr lang="es-MX" sz="7200" b="1" dirty="0">
              <a:solidFill>
                <a:schemeClr val="bg1">
                  <a:lumMod val="50000"/>
                  <a:lumOff val="50000"/>
                </a:schemeClr>
              </a:solidFill>
            </a:endParaRPr>
          </a:p>
          <a:p>
            <a:pPr marL="457200" lvl="1" indent="0">
              <a:buNone/>
            </a:pPr>
            <a:r>
              <a:rPr lang="es-MX" sz="7200" b="1" dirty="0">
                <a:solidFill>
                  <a:schemeClr val="bg1">
                    <a:lumMod val="50000"/>
                    <a:lumOff val="50000"/>
                  </a:schemeClr>
                </a:solidFill>
              </a:rPr>
              <a:t>Debe establecer:</a:t>
            </a:r>
          </a:p>
          <a:p>
            <a:pPr marL="457200" lvl="1" indent="0">
              <a:buNone/>
            </a:pPr>
            <a:r>
              <a:rPr lang="es-MX" sz="7200" b="1" dirty="0">
                <a:solidFill>
                  <a:schemeClr val="bg1">
                    <a:lumMod val="50000"/>
                    <a:lumOff val="50000"/>
                  </a:schemeClr>
                </a:solidFill>
              </a:rPr>
              <a:t>•	Objeto</a:t>
            </a:r>
          </a:p>
          <a:p>
            <a:pPr marL="457200" lvl="1" indent="0">
              <a:buNone/>
            </a:pPr>
            <a:r>
              <a:rPr lang="es-MX" sz="7200" b="1" dirty="0">
                <a:solidFill>
                  <a:schemeClr val="bg1">
                    <a:lumMod val="50000"/>
                    <a:lumOff val="50000"/>
                  </a:schemeClr>
                </a:solidFill>
              </a:rPr>
              <a:t>•	Duración</a:t>
            </a:r>
          </a:p>
          <a:p>
            <a:pPr marL="457200" lvl="1" indent="0">
              <a:buNone/>
            </a:pPr>
            <a:r>
              <a:rPr lang="es-MX" sz="7200" b="1" dirty="0">
                <a:solidFill>
                  <a:schemeClr val="bg1">
                    <a:lumMod val="50000"/>
                    <a:lumOff val="50000"/>
                  </a:schemeClr>
                </a:solidFill>
              </a:rPr>
              <a:t>•	Naturaleza y finalidad</a:t>
            </a:r>
          </a:p>
          <a:p>
            <a:pPr marL="457200" lvl="1" indent="0">
              <a:buNone/>
            </a:pPr>
            <a:r>
              <a:rPr lang="es-MX" sz="7200" b="1" dirty="0">
                <a:solidFill>
                  <a:schemeClr val="bg1">
                    <a:lumMod val="50000"/>
                    <a:lumOff val="50000"/>
                  </a:schemeClr>
                </a:solidFill>
              </a:rPr>
              <a:t>•	Tipo de datos personales</a:t>
            </a:r>
          </a:p>
          <a:p>
            <a:pPr marL="457200" lvl="1" indent="0">
              <a:buNone/>
            </a:pPr>
            <a:r>
              <a:rPr lang="es-MX" sz="7200" b="1" dirty="0">
                <a:solidFill>
                  <a:schemeClr val="bg1">
                    <a:lumMod val="50000"/>
                    <a:lumOff val="50000"/>
                  </a:schemeClr>
                </a:solidFill>
              </a:rPr>
              <a:t>•	Categorías de interesados</a:t>
            </a:r>
          </a:p>
          <a:p>
            <a:pPr marL="457200" lvl="1" indent="0">
              <a:buNone/>
            </a:pPr>
            <a:r>
              <a:rPr lang="es-MX" sz="7200" b="1" dirty="0">
                <a:solidFill>
                  <a:schemeClr val="bg1">
                    <a:lumMod val="50000"/>
                    <a:lumOff val="50000"/>
                  </a:schemeClr>
                </a:solidFill>
              </a:rPr>
              <a:t>•	Obligaciones y derechos del Responsable</a:t>
            </a:r>
          </a:p>
          <a:p>
            <a:pPr marL="457200" lvl="1" indent="0">
              <a:buNone/>
            </a:pPr>
            <a:r>
              <a:rPr lang="es-MX" sz="7200" b="1" dirty="0">
                <a:solidFill>
                  <a:schemeClr val="bg1">
                    <a:lumMod val="50000"/>
                    <a:lumOff val="50000"/>
                  </a:schemeClr>
                </a:solidFill>
              </a:rPr>
              <a:t>•	Obligaciones del Encargado del Tratamiento</a:t>
            </a:r>
          </a:p>
        </p:txBody>
      </p:sp>
    </p:spTree>
    <p:extLst>
      <p:ext uri="{BB962C8B-B14F-4D97-AF65-F5344CB8AC3E}">
        <p14:creationId xmlns:p14="http://schemas.microsoft.com/office/powerpoint/2010/main" val="3842842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12. Contratos con encargados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32500" lnSpcReduction="20000"/>
          </a:bodyPr>
          <a:lstStyle/>
          <a:p>
            <a:pPr marL="457200" lvl="1" indent="0">
              <a:buNone/>
            </a:pPr>
            <a:r>
              <a:rPr lang="es-MX" sz="8600" b="1" dirty="0">
                <a:solidFill>
                  <a:schemeClr val="bg1">
                    <a:lumMod val="50000"/>
                    <a:lumOff val="50000"/>
                  </a:schemeClr>
                </a:solidFill>
              </a:rPr>
              <a:t>Obligaciones del Encargado del Tratamiento</a:t>
            </a:r>
          </a:p>
          <a:p>
            <a:pPr marL="457200" lvl="1" indent="0">
              <a:buNone/>
            </a:pPr>
            <a:r>
              <a:rPr lang="es-MX" sz="7200" b="1" dirty="0">
                <a:solidFill>
                  <a:schemeClr val="bg1">
                    <a:lumMod val="50000"/>
                    <a:lumOff val="50000"/>
                  </a:schemeClr>
                </a:solidFill>
              </a:rPr>
              <a:t>El contrato debe recoger las obligaciones del Encargado del Tratamiento</a:t>
            </a:r>
          </a:p>
          <a:p>
            <a:pPr marL="457200" lvl="1" indent="0">
              <a:buNone/>
            </a:pPr>
            <a:r>
              <a:rPr lang="es-MX" sz="7200" b="1" dirty="0">
                <a:solidFill>
                  <a:schemeClr val="bg1">
                    <a:lumMod val="50000"/>
                    <a:lumOff val="50000"/>
                  </a:schemeClr>
                </a:solidFill>
              </a:rPr>
              <a:t>•	Seguir las instrucciones del responsable</a:t>
            </a:r>
          </a:p>
          <a:p>
            <a:pPr marL="457200" lvl="1" indent="0">
              <a:buNone/>
            </a:pPr>
            <a:r>
              <a:rPr lang="es-MX" sz="7200" b="1" dirty="0">
                <a:solidFill>
                  <a:schemeClr val="bg1">
                    <a:lumMod val="50000"/>
                    <a:lumOff val="50000"/>
                  </a:schemeClr>
                </a:solidFill>
              </a:rPr>
              <a:t>•	Confidencialidad de todas las personas con acceso</a:t>
            </a:r>
          </a:p>
          <a:p>
            <a:pPr marL="457200" lvl="1" indent="0">
              <a:buNone/>
            </a:pPr>
            <a:r>
              <a:rPr lang="es-MX" sz="7200" b="1" dirty="0">
                <a:solidFill>
                  <a:schemeClr val="bg1">
                    <a:lumMod val="50000"/>
                    <a:lumOff val="50000"/>
                  </a:schemeClr>
                </a:solidFill>
              </a:rPr>
              <a:t>•	Cumplir con las medidas de seguridad (conforme a art. 32 RGPD)</a:t>
            </a:r>
          </a:p>
          <a:p>
            <a:pPr marL="457200" lvl="1" indent="0">
              <a:buNone/>
            </a:pPr>
            <a:r>
              <a:rPr lang="es-MX" sz="7200" b="1" dirty="0">
                <a:solidFill>
                  <a:schemeClr val="bg1">
                    <a:lumMod val="50000"/>
                    <a:lumOff val="50000"/>
                  </a:schemeClr>
                </a:solidFill>
              </a:rPr>
              <a:t>•	Solicitar la autorización, específica o general para subcontratar.</a:t>
            </a:r>
          </a:p>
          <a:p>
            <a:pPr marL="457200" lvl="1" indent="0">
              <a:buNone/>
            </a:pPr>
            <a:r>
              <a:rPr lang="es-MX" sz="7200" b="1" dirty="0">
                <a:solidFill>
                  <a:schemeClr val="bg1">
                    <a:lumMod val="50000"/>
                    <a:lumOff val="50000"/>
                  </a:schemeClr>
                </a:solidFill>
              </a:rPr>
              <a:t>•	Si es general: informar previamente</a:t>
            </a:r>
          </a:p>
          <a:p>
            <a:pPr marL="457200" lvl="1" indent="0">
              <a:buNone/>
            </a:pPr>
            <a:r>
              <a:rPr lang="es-MX" sz="7200" b="1" dirty="0">
                <a:solidFill>
                  <a:schemeClr val="bg1">
                    <a:lumMod val="50000"/>
                    <a:lumOff val="50000"/>
                  </a:schemeClr>
                </a:solidFill>
              </a:rPr>
              <a:t>•	Asistir al responsable en el ejercicio de derechos</a:t>
            </a:r>
          </a:p>
          <a:p>
            <a:pPr marL="457200" lvl="1" indent="0">
              <a:buNone/>
            </a:pPr>
            <a:r>
              <a:rPr lang="es-MX" sz="7200" b="1" dirty="0">
                <a:solidFill>
                  <a:schemeClr val="bg1">
                    <a:lumMod val="50000"/>
                    <a:lumOff val="50000"/>
                  </a:schemeClr>
                </a:solidFill>
              </a:rPr>
              <a:t>•	Devolver o destruir los datos al fin de la prestación</a:t>
            </a:r>
          </a:p>
          <a:p>
            <a:pPr marL="457200" lvl="1" indent="0">
              <a:buNone/>
            </a:pPr>
            <a:r>
              <a:rPr lang="es-MX" sz="7200" b="1" dirty="0">
                <a:solidFill>
                  <a:schemeClr val="bg1">
                    <a:lumMod val="50000"/>
                    <a:lumOff val="50000"/>
                  </a:schemeClr>
                </a:solidFill>
              </a:rPr>
              <a:t>•	Poner a disposición del responsable la información necesaria para demostrar su cumplimiento, así como permitirle auditorías o inspecciones, o códigos de conducta...</a:t>
            </a:r>
          </a:p>
        </p:txBody>
      </p:sp>
    </p:spTree>
    <p:extLst>
      <p:ext uri="{BB962C8B-B14F-4D97-AF65-F5344CB8AC3E}">
        <p14:creationId xmlns:p14="http://schemas.microsoft.com/office/powerpoint/2010/main" val="1141795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12. Contratos con encargados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8600" b="1" dirty="0">
                <a:solidFill>
                  <a:schemeClr val="bg1">
                    <a:lumMod val="50000"/>
                    <a:lumOff val="50000"/>
                  </a:schemeClr>
                </a:solidFill>
              </a:rPr>
              <a:t>Principio de responsabilidad proactiva</a:t>
            </a:r>
          </a:p>
          <a:p>
            <a:pPr marL="457200" lvl="1" indent="0">
              <a:buNone/>
            </a:pPr>
            <a:r>
              <a:rPr lang="es-MX" sz="8600" b="1" dirty="0">
                <a:solidFill>
                  <a:schemeClr val="bg1">
                    <a:lumMod val="50000"/>
                    <a:lumOff val="50000"/>
                  </a:schemeClr>
                </a:solidFill>
              </a:rPr>
              <a:t>Diligencia debida en la selección de encargados</a:t>
            </a:r>
          </a:p>
          <a:p>
            <a:pPr marL="457200" lvl="1" indent="0">
              <a:buNone/>
            </a:pPr>
            <a:endParaRPr lang="es-MX" sz="7000" b="1" dirty="0">
              <a:solidFill>
                <a:schemeClr val="bg1">
                  <a:lumMod val="50000"/>
                  <a:lumOff val="50000"/>
                </a:schemeClr>
              </a:solidFill>
            </a:endParaRPr>
          </a:p>
          <a:p>
            <a:pPr marL="457200" lvl="1" indent="0">
              <a:buNone/>
            </a:pPr>
            <a:r>
              <a:rPr lang="es-MX" sz="7000" b="1" dirty="0">
                <a:solidFill>
                  <a:schemeClr val="bg1">
                    <a:lumMod val="50000"/>
                    <a:lumOff val="50000"/>
                  </a:schemeClr>
                </a:solidFill>
              </a:rPr>
              <a:t>Los responsables habrán de elegir únicamente encargados que ofrezcan garantías suficientes para aplicar medidas técnicas y organizativas apropiadas, de manera que el tratamiento sea conforme con los requisitos del Reglamento.</a:t>
            </a:r>
          </a:p>
          <a:p>
            <a:pPr marL="457200" lvl="1" indent="0">
              <a:buNone/>
            </a:pPr>
            <a:endParaRPr lang="es-MX" sz="7000" b="1" dirty="0">
              <a:solidFill>
                <a:schemeClr val="bg1">
                  <a:lumMod val="50000"/>
                  <a:lumOff val="50000"/>
                </a:schemeClr>
              </a:solidFill>
            </a:endParaRPr>
          </a:p>
          <a:p>
            <a:pPr marL="457200" lvl="1" indent="0">
              <a:buNone/>
            </a:pPr>
            <a:r>
              <a:rPr lang="es-MX" sz="7000" b="1" dirty="0">
                <a:solidFill>
                  <a:schemeClr val="bg1">
                    <a:lumMod val="50000"/>
                    <a:lumOff val="50000"/>
                  </a:schemeClr>
                </a:solidFill>
              </a:rPr>
              <a:t>Esta previsión se extiende también a los encargados cuando subcontraten operaciones de tratamiento con otros </a:t>
            </a:r>
            <a:r>
              <a:rPr lang="es-MX" sz="7000" b="1" dirty="0" err="1">
                <a:solidFill>
                  <a:schemeClr val="bg1">
                    <a:lumMod val="50000"/>
                    <a:lumOff val="50000"/>
                  </a:schemeClr>
                </a:solidFill>
              </a:rPr>
              <a:t>subencargados</a:t>
            </a:r>
            <a:r>
              <a:rPr lang="es-MX" sz="7000" b="1" dirty="0">
                <a:solidFill>
                  <a:schemeClr val="bg1">
                    <a:lumMod val="50000"/>
                    <a:lumOff val="50000"/>
                  </a:schemeClr>
                </a:solidFill>
              </a:rPr>
              <a:t>.</a:t>
            </a:r>
          </a:p>
        </p:txBody>
      </p:sp>
    </p:spTree>
    <p:extLst>
      <p:ext uri="{BB962C8B-B14F-4D97-AF65-F5344CB8AC3E}">
        <p14:creationId xmlns:p14="http://schemas.microsoft.com/office/powerpoint/2010/main" val="3004524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13. TRANSFERENCIAS INTERNACIONALES DE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0000" lnSpcReduction="20000"/>
          </a:bodyPr>
          <a:lstStyle/>
          <a:p>
            <a:pPr marL="457200" lvl="1" indent="0">
              <a:buNone/>
            </a:pPr>
            <a:r>
              <a:rPr lang="es-MX" sz="8600" b="1" dirty="0">
                <a:solidFill>
                  <a:schemeClr val="bg1">
                    <a:lumMod val="50000"/>
                    <a:lumOff val="50000"/>
                  </a:schemeClr>
                </a:solidFill>
              </a:rPr>
              <a:t>•	TID basadas en una decisión de adecuación (Art. 45 RGPD): podrá realizarse cuando Comisión haya decidido que garantiza nivel de protección adecuado, sin que requiera autorización específica</a:t>
            </a:r>
          </a:p>
          <a:p>
            <a:pPr marL="457200" lvl="1" indent="0">
              <a:buNone/>
            </a:pPr>
            <a:endParaRPr lang="es-MX" sz="8600" b="1" dirty="0">
              <a:solidFill>
                <a:schemeClr val="bg1">
                  <a:lumMod val="50000"/>
                  <a:lumOff val="50000"/>
                </a:schemeClr>
              </a:solidFill>
            </a:endParaRPr>
          </a:p>
          <a:p>
            <a:pPr marL="457200" lvl="1" indent="0">
              <a:buNone/>
            </a:pPr>
            <a:r>
              <a:rPr lang="es-MX" sz="8600" b="1" dirty="0">
                <a:solidFill>
                  <a:schemeClr val="bg1">
                    <a:lumMod val="50000"/>
                    <a:lumOff val="50000"/>
                  </a:schemeClr>
                </a:solidFill>
              </a:rPr>
              <a:t>•	TID mediante garantías adecuadas: a falta de decisión, solo cabe TID si ofreciera garantías adecuadas y a condición de que los interesados cuenten con derechos exigibles y acciones legales efectivas</a:t>
            </a:r>
          </a:p>
        </p:txBody>
      </p:sp>
    </p:spTree>
    <p:extLst>
      <p:ext uri="{BB962C8B-B14F-4D97-AF65-F5344CB8AC3E}">
        <p14:creationId xmlns:p14="http://schemas.microsoft.com/office/powerpoint/2010/main" val="48016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13. TRANSFERENCIAS INTERNACIONALES DE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25000" lnSpcReduction="20000"/>
          </a:bodyPr>
          <a:lstStyle/>
          <a:p>
            <a:pPr marL="457200" lvl="1" indent="0">
              <a:buNone/>
            </a:pPr>
            <a:r>
              <a:rPr lang="es-MX" sz="8600" b="1" dirty="0">
                <a:solidFill>
                  <a:schemeClr val="bg1">
                    <a:lumMod val="50000"/>
                    <a:lumOff val="50000"/>
                  </a:schemeClr>
                </a:solidFill>
              </a:rPr>
              <a:t>Nota: las autorizaciones otorgadas con anterioridad a la entrada en vigor del RGPD seguirán siendo válidas hasta que sean derogadas, modificadas o sustituidas por la autoridad de control y la comisión</a:t>
            </a:r>
          </a:p>
          <a:p>
            <a:pPr marL="457200" lvl="1" indent="0">
              <a:buNone/>
            </a:pPr>
            <a:endParaRPr lang="es-MX" sz="8600" b="1" dirty="0">
              <a:solidFill>
                <a:schemeClr val="bg1">
                  <a:lumMod val="50000"/>
                  <a:lumOff val="50000"/>
                </a:schemeClr>
              </a:solidFill>
            </a:endParaRPr>
          </a:p>
          <a:p>
            <a:pPr marL="457200" lvl="1" indent="0">
              <a:buNone/>
            </a:pPr>
            <a:r>
              <a:rPr lang="es-MX" sz="8600" b="1" dirty="0">
                <a:solidFill>
                  <a:schemeClr val="bg1">
                    <a:lumMod val="50000"/>
                    <a:lumOff val="50000"/>
                  </a:schemeClr>
                </a:solidFill>
              </a:rPr>
              <a:t>Excepciones TID en ausencia de anteriores:</a:t>
            </a:r>
          </a:p>
          <a:p>
            <a:pPr marL="457200" lvl="1" indent="0">
              <a:buNone/>
            </a:pPr>
            <a:r>
              <a:rPr lang="es-MX" sz="8600" b="1" dirty="0">
                <a:solidFill>
                  <a:schemeClr val="bg1">
                    <a:lumMod val="50000"/>
                    <a:lumOff val="50000"/>
                  </a:schemeClr>
                </a:solidFill>
              </a:rPr>
              <a:t>•	Consentimiento explícito del interesado</a:t>
            </a:r>
          </a:p>
          <a:p>
            <a:pPr marL="457200" lvl="1" indent="0">
              <a:buNone/>
            </a:pPr>
            <a:r>
              <a:rPr lang="es-MX" sz="8600" b="1" dirty="0">
                <a:solidFill>
                  <a:schemeClr val="bg1">
                    <a:lumMod val="50000"/>
                    <a:lumOff val="50000"/>
                  </a:schemeClr>
                </a:solidFill>
              </a:rPr>
              <a:t>•	Necesario para ejecución contrato entre interesado y responsable</a:t>
            </a:r>
          </a:p>
          <a:p>
            <a:pPr marL="457200" lvl="1" indent="0">
              <a:buNone/>
            </a:pPr>
            <a:r>
              <a:rPr lang="es-MX" sz="8600" b="1" dirty="0">
                <a:solidFill>
                  <a:schemeClr val="bg1">
                    <a:lumMod val="50000"/>
                    <a:lumOff val="50000"/>
                  </a:schemeClr>
                </a:solidFill>
              </a:rPr>
              <a:t>•	Necesario para celebración o ejecución contrato en interés del interesado</a:t>
            </a:r>
          </a:p>
          <a:p>
            <a:pPr marL="457200" lvl="1" indent="0">
              <a:buNone/>
            </a:pPr>
            <a:r>
              <a:rPr lang="es-MX" sz="8600" b="1" dirty="0">
                <a:solidFill>
                  <a:schemeClr val="bg1">
                    <a:lumMod val="50000"/>
                    <a:lumOff val="50000"/>
                  </a:schemeClr>
                </a:solidFill>
              </a:rPr>
              <a:t>•	Interés público</a:t>
            </a:r>
          </a:p>
          <a:p>
            <a:pPr marL="457200" lvl="1" indent="0">
              <a:buNone/>
            </a:pPr>
            <a:r>
              <a:rPr lang="es-MX" sz="8600" b="1" dirty="0">
                <a:solidFill>
                  <a:schemeClr val="bg1">
                    <a:lumMod val="50000"/>
                    <a:lumOff val="50000"/>
                  </a:schemeClr>
                </a:solidFill>
              </a:rPr>
              <a:t>•	Formulación, ejercicio o defensa reclamaciones</a:t>
            </a:r>
          </a:p>
          <a:p>
            <a:pPr marL="457200" lvl="1" indent="0">
              <a:buNone/>
            </a:pPr>
            <a:r>
              <a:rPr lang="es-MX" sz="8600" b="1" dirty="0">
                <a:solidFill>
                  <a:schemeClr val="bg1">
                    <a:lumMod val="50000"/>
                    <a:lumOff val="50000"/>
                  </a:schemeClr>
                </a:solidFill>
              </a:rPr>
              <a:t>•	Proteger intereses vitales</a:t>
            </a:r>
          </a:p>
          <a:p>
            <a:pPr marL="457200" lvl="1" indent="0">
              <a:buNone/>
            </a:pPr>
            <a:r>
              <a:rPr lang="es-MX" sz="8600" b="1" dirty="0">
                <a:solidFill>
                  <a:schemeClr val="bg1">
                    <a:lumMod val="50000"/>
                    <a:lumOff val="50000"/>
                  </a:schemeClr>
                </a:solidFill>
              </a:rPr>
              <a:t>•	Registro Público determinadas condiciones</a:t>
            </a:r>
          </a:p>
          <a:p>
            <a:pPr marL="457200" lvl="1" indent="0">
              <a:buNone/>
            </a:pPr>
            <a:endParaRPr lang="es-MX" sz="8600" b="1" dirty="0">
              <a:solidFill>
                <a:schemeClr val="bg1">
                  <a:lumMod val="50000"/>
                  <a:lumOff val="50000"/>
                </a:schemeClr>
              </a:solidFill>
            </a:endParaRPr>
          </a:p>
          <a:p>
            <a:pPr marL="457200" lvl="1" indent="0">
              <a:buNone/>
            </a:pPr>
            <a:r>
              <a:rPr lang="es-MX" sz="8600" b="1" dirty="0">
                <a:solidFill>
                  <a:schemeClr val="bg1">
                    <a:lumMod val="50000"/>
                    <a:lumOff val="50000"/>
                  </a:schemeClr>
                </a:solidFill>
              </a:rPr>
              <a:t>TID a EEUU: permitidas TID con entidades certificadas en el marco del Escudo de Privacidad UE-EEUU</a:t>
            </a:r>
          </a:p>
        </p:txBody>
      </p:sp>
    </p:spTree>
    <p:extLst>
      <p:ext uri="{BB962C8B-B14F-4D97-AF65-F5344CB8AC3E}">
        <p14:creationId xmlns:p14="http://schemas.microsoft.com/office/powerpoint/2010/main" val="2716154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14. REGISTRO DE ACTIVIDADES DE TRATAMIENTO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32500" lnSpcReduction="20000"/>
          </a:bodyPr>
          <a:lstStyle/>
          <a:p>
            <a:pPr marL="457200" lvl="1" indent="0">
              <a:buNone/>
            </a:pPr>
            <a:r>
              <a:rPr lang="es-MX" sz="8600" b="1" dirty="0">
                <a:solidFill>
                  <a:schemeClr val="bg1">
                    <a:lumMod val="50000"/>
                    <a:lumOff val="50000"/>
                  </a:schemeClr>
                </a:solidFill>
              </a:rPr>
              <a:t>Contenido</a:t>
            </a:r>
          </a:p>
          <a:p>
            <a:pPr marL="457200" lvl="1" indent="0">
              <a:buNone/>
            </a:pPr>
            <a:r>
              <a:rPr lang="es-MX" sz="8600" b="1" dirty="0">
                <a:solidFill>
                  <a:schemeClr val="bg1">
                    <a:lumMod val="50000"/>
                    <a:lumOff val="50000"/>
                  </a:schemeClr>
                </a:solidFill>
              </a:rPr>
              <a:t>•	Nombre y datos de contacto del responsable y del DPO</a:t>
            </a:r>
          </a:p>
          <a:p>
            <a:pPr marL="457200" lvl="1" indent="0">
              <a:buNone/>
            </a:pPr>
            <a:r>
              <a:rPr lang="es-MX" sz="8600" b="1" dirty="0">
                <a:solidFill>
                  <a:schemeClr val="bg1">
                    <a:lumMod val="50000"/>
                    <a:lumOff val="50000"/>
                  </a:schemeClr>
                </a:solidFill>
              </a:rPr>
              <a:t>•	Finalidades del tratamiento</a:t>
            </a:r>
          </a:p>
          <a:p>
            <a:pPr marL="457200" lvl="1" indent="0">
              <a:buNone/>
            </a:pPr>
            <a:r>
              <a:rPr lang="es-MX" sz="8600" b="1" dirty="0">
                <a:solidFill>
                  <a:schemeClr val="bg1">
                    <a:lumMod val="50000"/>
                    <a:lumOff val="50000"/>
                  </a:schemeClr>
                </a:solidFill>
              </a:rPr>
              <a:t>•	Categorías de interesados</a:t>
            </a:r>
          </a:p>
          <a:p>
            <a:pPr marL="457200" lvl="1" indent="0">
              <a:buNone/>
            </a:pPr>
            <a:r>
              <a:rPr lang="es-MX" sz="8600" b="1" dirty="0">
                <a:solidFill>
                  <a:schemeClr val="bg1">
                    <a:lumMod val="50000"/>
                    <a:lumOff val="50000"/>
                  </a:schemeClr>
                </a:solidFill>
              </a:rPr>
              <a:t>•	Categorías de datos</a:t>
            </a:r>
          </a:p>
          <a:p>
            <a:pPr marL="457200" lvl="1" indent="0">
              <a:buNone/>
            </a:pPr>
            <a:r>
              <a:rPr lang="es-MX" sz="8600" b="1" dirty="0">
                <a:solidFill>
                  <a:schemeClr val="bg1">
                    <a:lumMod val="50000"/>
                    <a:lumOff val="50000"/>
                  </a:schemeClr>
                </a:solidFill>
              </a:rPr>
              <a:t>•	Categorías de destinatarios</a:t>
            </a:r>
          </a:p>
          <a:p>
            <a:pPr marL="457200" lvl="1" indent="0">
              <a:buNone/>
            </a:pPr>
            <a:r>
              <a:rPr lang="es-MX" sz="8600" b="1" dirty="0">
                <a:solidFill>
                  <a:schemeClr val="bg1">
                    <a:lumMod val="50000"/>
                    <a:lumOff val="50000"/>
                  </a:schemeClr>
                </a:solidFill>
              </a:rPr>
              <a:t>•	Transferencias internaciones de datos</a:t>
            </a:r>
          </a:p>
          <a:p>
            <a:pPr marL="457200" lvl="1" indent="0">
              <a:buNone/>
            </a:pPr>
            <a:r>
              <a:rPr lang="es-MX" sz="8600" b="1" dirty="0">
                <a:solidFill>
                  <a:schemeClr val="bg1">
                    <a:lumMod val="50000"/>
                    <a:lumOff val="50000"/>
                  </a:schemeClr>
                </a:solidFill>
              </a:rPr>
              <a:t>•	Plazos de conservación de los datos</a:t>
            </a:r>
          </a:p>
          <a:p>
            <a:pPr marL="457200" lvl="1" indent="0">
              <a:buNone/>
            </a:pPr>
            <a:r>
              <a:rPr lang="es-MX" sz="8600" b="1" dirty="0">
                <a:solidFill>
                  <a:schemeClr val="bg1">
                    <a:lumMod val="50000"/>
                    <a:lumOff val="50000"/>
                  </a:schemeClr>
                </a:solidFill>
              </a:rPr>
              <a:t>•	Descripción general de las medidas técnicas y organizativas de seguridad</a:t>
            </a:r>
          </a:p>
        </p:txBody>
      </p:sp>
    </p:spTree>
    <p:extLst>
      <p:ext uri="{BB962C8B-B14F-4D97-AF65-F5344CB8AC3E}">
        <p14:creationId xmlns:p14="http://schemas.microsoft.com/office/powerpoint/2010/main" val="281683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1. Introducción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3" y="1141026"/>
            <a:ext cx="7073673" cy="5450660"/>
          </a:xfrm>
        </p:spPr>
        <p:txBody>
          <a:bodyPr>
            <a:normAutofit/>
          </a:bodyPr>
          <a:lstStyle/>
          <a:p>
            <a:pPr marL="457200" lvl="1" indent="0">
              <a:buNone/>
            </a:pPr>
            <a:r>
              <a:rPr lang="es-MX" sz="2800" b="1" dirty="0">
                <a:solidFill>
                  <a:schemeClr val="bg1">
                    <a:lumMod val="50000"/>
                    <a:lumOff val="50000"/>
                  </a:schemeClr>
                </a:solidFill>
              </a:rPr>
              <a:t>El Reglamento Europeo 2016/679 de Protección de Datos (RGPD) es el nuevo marco jurídico de la UE que rige el uso de los datos personales.</a:t>
            </a:r>
          </a:p>
          <a:p>
            <a:pPr marL="457200" lvl="1" indent="0">
              <a:buNone/>
            </a:pPr>
            <a:endParaRPr lang="es-MX" sz="1800" b="1" dirty="0">
              <a:solidFill>
                <a:schemeClr val="bg1">
                  <a:lumMod val="50000"/>
                  <a:lumOff val="50000"/>
                </a:schemeClr>
              </a:solidFill>
            </a:endParaRPr>
          </a:p>
          <a:p>
            <a:pPr marL="457200" lvl="1" indent="0">
              <a:buNone/>
            </a:pPr>
            <a:r>
              <a:rPr lang="es-MX" sz="1800" b="1" dirty="0">
                <a:solidFill>
                  <a:schemeClr val="bg1">
                    <a:lumMod val="50000"/>
                    <a:lumOff val="50000"/>
                  </a:schemeClr>
                </a:solidFill>
              </a:rPr>
              <a:t>Deroga la Directiva 95/46/CE de protección de datos</a:t>
            </a:r>
          </a:p>
          <a:p>
            <a:pPr marL="457200" lvl="1" indent="0">
              <a:buNone/>
            </a:pPr>
            <a:r>
              <a:rPr lang="es-MX" sz="1800" b="1" dirty="0">
                <a:solidFill>
                  <a:schemeClr val="bg1">
                    <a:lumMod val="50000"/>
                    <a:lumOff val="50000"/>
                  </a:schemeClr>
                </a:solidFill>
              </a:rPr>
              <a:t>Sustituye en aquello que lo contradiga a la LOPD y al RLOPD</a:t>
            </a:r>
          </a:p>
          <a:p>
            <a:pPr marL="457200" lvl="1" indent="0">
              <a:buNone/>
            </a:pPr>
            <a:r>
              <a:rPr lang="es-MX" sz="1800" b="1" dirty="0">
                <a:solidFill>
                  <a:schemeClr val="bg1">
                    <a:lumMod val="50000"/>
                    <a:lumOff val="50000"/>
                  </a:schemeClr>
                </a:solidFill>
              </a:rPr>
              <a:t>Se aplica en toda la Unión Europea desde el 25 de mayo de 2018</a:t>
            </a:r>
          </a:p>
          <a:p>
            <a:pPr marL="457200" lvl="1" indent="0">
              <a:buNone/>
            </a:pPr>
            <a:r>
              <a:rPr lang="es-MX" sz="1800" b="1" dirty="0">
                <a:solidFill>
                  <a:schemeClr val="bg1">
                    <a:lumMod val="50000"/>
                    <a:lumOff val="50000"/>
                  </a:schemeClr>
                </a:solidFill>
              </a:rPr>
              <a:t>Hasta el 25 de mayo de 2018 se aplicaba la LOPD y el RLOPD</a:t>
            </a:r>
          </a:p>
          <a:p>
            <a:pPr marL="457200" lvl="1" indent="0">
              <a:buNone/>
            </a:pPr>
            <a:endParaRPr lang="es-MX" b="1" dirty="0">
              <a:solidFill>
                <a:schemeClr val="bg1">
                  <a:lumMod val="50000"/>
                  <a:lumOff val="50000"/>
                </a:schemeClr>
              </a:solidFill>
            </a:endParaRPr>
          </a:p>
        </p:txBody>
      </p:sp>
      <p:pic>
        <p:nvPicPr>
          <p:cNvPr id="5" name="Imagen 4">
            <a:extLst>
              <a:ext uri="{FF2B5EF4-FFF2-40B4-BE49-F238E27FC236}">
                <a16:creationId xmlns:a16="http://schemas.microsoft.com/office/drawing/2014/main" id="{93F1F883-CB27-4704-AFF7-8957D7E35E49}"/>
              </a:ext>
            </a:extLst>
          </p:cNvPr>
          <p:cNvPicPr>
            <a:picLocks noChangeAspect="1"/>
          </p:cNvPicPr>
          <p:nvPr/>
        </p:nvPicPr>
        <p:blipFill>
          <a:blip r:embed="rId3"/>
          <a:stretch>
            <a:fillRect/>
          </a:stretch>
        </p:blipFill>
        <p:spPr>
          <a:xfrm>
            <a:off x="8617461" y="2409372"/>
            <a:ext cx="3236173" cy="1988458"/>
          </a:xfrm>
          <a:prstGeom prst="rect">
            <a:avLst/>
          </a:prstGeom>
        </p:spPr>
      </p:pic>
    </p:spTree>
    <p:extLst>
      <p:ext uri="{BB962C8B-B14F-4D97-AF65-F5344CB8AC3E}">
        <p14:creationId xmlns:p14="http://schemas.microsoft.com/office/powerpoint/2010/main" val="670350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14. REGISTRO DE ACTIVIDADES DE TRATAMIENTO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47500" lnSpcReduction="20000"/>
          </a:bodyPr>
          <a:lstStyle/>
          <a:p>
            <a:pPr marL="457200" lvl="1" indent="0">
              <a:buNone/>
            </a:pPr>
            <a:r>
              <a:rPr lang="es-MX" sz="8600" b="1" dirty="0">
                <a:solidFill>
                  <a:schemeClr val="bg1">
                    <a:lumMod val="50000"/>
                    <a:lumOff val="50000"/>
                  </a:schemeClr>
                </a:solidFill>
              </a:rPr>
              <a:t>Los registros deberán constar por escrito,</a:t>
            </a:r>
          </a:p>
          <a:p>
            <a:pPr marL="457200" lvl="1" indent="0">
              <a:buNone/>
            </a:pPr>
            <a:r>
              <a:rPr lang="es-MX" sz="8600" b="1" dirty="0">
                <a:solidFill>
                  <a:schemeClr val="bg1">
                    <a:lumMod val="50000"/>
                    <a:lumOff val="50000"/>
                  </a:schemeClr>
                </a:solidFill>
              </a:rPr>
              <a:t>incluso en formato electrónico.</a:t>
            </a:r>
          </a:p>
          <a:p>
            <a:pPr marL="457200" lvl="1" indent="0">
              <a:buNone/>
            </a:pPr>
            <a:endParaRPr lang="es-MX" sz="8600" b="1" dirty="0">
              <a:solidFill>
                <a:schemeClr val="bg1">
                  <a:lumMod val="50000"/>
                  <a:lumOff val="50000"/>
                </a:schemeClr>
              </a:solidFill>
            </a:endParaRPr>
          </a:p>
          <a:p>
            <a:pPr marL="457200" lvl="1" indent="0">
              <a:buNone/>
            </a:pPr>
            <a:r>
              <a:rPr lang="es-MX" sz="8600" b="1" dirty="0">
                <a:solidFill>
                  <a:schemeClr val="bg1">
                    <a:lumMod val="50000"/>
                    <a:lumOff val="50000"/>
                  </a:schemeClr>
                </a:solidFill>
              </a:rPr>
              <a:t>Se recomienda que los Departamentos correspondientes sean los responsables de mantener actualizado este RAT y comunicar al DPO las modificaciones que se realicen en el mismo.</a:t>
            </a:r>
          </a:p>
        </p:txBody>
      </p:sp>
    </p:spTree>
    <p:extLst>
      <p:ext uri="{BB962C8B-B14F-4D97-AF65-F5344CB8AC3E}">
        <p14:creationId xmlns:p14="http://schemas.microsoft.com/office/powerpoint/2010/main" val="2936586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15. Medidas técnicas y organizativas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874712"/>
            <a:ext cx="10379405" cy="5716974"/>
          </a:xfrm>
        </p:spPr>
        <p:txBody>
          <a:bodyPr>
            <a:normAutofit fontScale="92500"/>
          </a:bodyPr>
          <a:lstStyle/>
          <a:p>
            <a:pPr marL="457200" lvl="1" indent="0">
              <a:buNone/>
            </a:pPr>
            <a:r>
              <a:rPr lang="es-MX" sz="3200" b="1" dirty="0">
                <a:solidFill>
                  <a:schemeClr val="bg1">
                    <a:lumMod val="50000"/>
                    <a:lumOff val="50000"/>
                  </a:schemeClr>
                </a:solidFill>
              </a:rPr>
              <a:t>Art. 32 RGPD</a:t>
            </a:r>
            <a:r>
              <a:rPr lang="es-MX" sz="3200" dirty="0">
                <a:solidFill>
                  <a:schemeClr val="bg1">
                    <a:lumMod val="50000"/>
                    <a:lumOff val="50000"/>
                  </a:schemeClr>
                </a:solidFill>
              </a:rPr>
              <a:t>: Teniendo en cuenta el estado de la técnica, los</a:t>
            </a:r>
          </a:p>
          <a:p>
            <a:pPr marL="457200" lvl="1" indent="0">
              <a:buNone/>
            </a:pPr>
            <a:r>
              <a:rPr lang="es-MX" sz="3200" dirty="0">
                <a:solidFill>
                  <a:schemeClr val="bg1">
                    <a:lumMod val="50000"/>
                    <a:lumOff val="50000"/>
                  </a:schemeClr>
                </a:solidFill>
              </a:rPr>
              <a:t>costes de aplicación, y la naturaleza, el alcance, el contexto y</a:t>
            </a:r>
          </a:p>
          <a:p>
            <a:pPr marL="457200" lvl="1" indent="0">
              <a:buNone/>
            </a:pPr>
            <a:r>
              <a:rPr lang="es-MX" sz="3200" dirty="0">
                <a:solidFill>
                  <a:schemeClr val="bg1">
                    <a:lumMod val="50000"/>
                    <a:lumOff val="50000"/>
                  </a:schemeClr>
                </a:solidFill>
              </a:rPr>
              <a:t>los fines del tratamiento, así como riesgos de probabilidad y</a:t>
            </a:r>
          </a:p>
          <a:p>
            <a:pPr marL="457200" lvl="1" indent="0">
              <a:buNone/>
            </a:pPr>
            <a:r>
              <a:rPr lang="es-MX" sz="3200" dirty="0">
                <a:solidFill>
                  <a:schemeClr val="bg1">
                    <a:lumMod val="50000"/>
                    <a:lumOff val="50000"/>
                  </a:schemeClr>
                </a:solidFill>
              </a:rPr>
              <a:t>gravedad variables para los derechos y libertades de las</a:t>
            </a:r>
          </a:p>
          <a:p>
            <a:pPr marL="457200" lvl="1" indent="0">
              <a:buNone/>
            </a:pPr>
            <a:r>
              <a:rPr lang="es-MX" sz="3200" dirty="0">
                <a:solidFill>
                  <a:schemeClr val="bg1">
                    <a:lumMod val="50000"/>
                    <a:lumOff val="50000"/>
                  </a:schemeClr>
                </a:solidFill>
              </a:rPr>
              <a:t>personas físicas, el responsable y el encargado del</a:t>
            </a:r>
          </a:p>
          <a:p>
            <a:pPr marL="457200" lvl="1" indent="0">
              <a:buNone/>
            </a:pPr>
            <a:r>
              <a:rPr lang="es-MX" sz="3200" dirty="0">
                <a:solidFill>
                  <a:schemeClr val="bg1">
                    <a:lumMod val="50000"/>
                    <a:lumOff val="50000"/>
                  </a:schemeClr>
                </a:solidFill>
              </a:rPr>
              <a:t>tratamiento aplicarán medidas técnicas y organizativas</a:t>
            </a:r>
          </a:p>
          <a:p>
            <a:pPr marL="457200" lvl="1" indent="0">
              <a:buNone/>
            </a:pPr>
            <a:r>
              <a:rPr lang="es-MX" sz="3200" dirty="0">
                <a:solidFill>
                  <a:schemeClr val="bg1">
                    <a:lumMod val="50000"/>
                    <a:lumOff val="50000"/>
                  </a:schemeClr>
                </a:solidFill>
              </a:rPr>
              <a:t>apropiadas para garantizar un nivel de seguridad adecuado</a:t>
            </a:r>
          </a:p>
          <a:p>
            <a:pPr marL="457200" lvl="1" indent="0">
              <a:buNone/>
            </a:pPr>
            <a:r>
              <a:rPr lang="es-MX" sz="3200" dirty="0">
                <a:solidFill>
                  <a:schemeClr val="bg1">
                    <a:lumMod val="50000"/>
                    <a:lumOff val="50000"/>
                  </a:schemeClr>
                </a:solidFill>
              </a:rPr>
              <a:t>al riesgo</a:t>
            </a:r>
          </a:p>
        </p:txBody>
      </p:sp>
    </p:spTree>
    <p:extLst>
      <p:ext uri="{BB962C8B-B14F-4D97-AF65-F5344CB8AC3E}">
        <p14:creationId xmlns:p14="http://schemas.microsoft.com/office/powerpoint/2010/main" val="2703897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fontScale="90000"/>
          </a:bodyPr>
          <a:lstStyle/>
          <a:p>
            <a:r>
              <a:rPr lang="es-MX" dirty="0">
                <a:solidFill>
                  <a:schemeClr val="bg1">
                    <a:lumMod val="65000"/>
                    <a:lumOff val="35000"/>
                  </a:schemeClr>
                </a:solidFill>
              </a:rPr>
              <a:t>16. Obligaciones de los empleados (con acceso a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fontScale="92500" lnSpcReduction="20000"/>
          </a:bodyPr>
          <a:lstStyle/>
          <a:p>
            <a:pPr marL="457200" lvl="1" indent="0">
              <a:buNone/>
            </a:pPr>
            <a:r>
              <a:rPr lang="es-MX" dirty="0">
                <a:solidFill>
                  <a:schemeClr val="bg1">
                    <a:lumMod val="50000"/>
                    <a:lumOff val="50000"/>
                  </a:schemeClr>
                </a:solidFill>
              </a:rPr>
              <a:t>•	Llevar a cabo el Registro de Actividades de Tratamiento y mantenerlo actualizado.</a:t>
            </a:r>
          </a:p>
          <a:p>
            <a:pPr marL="457200" lvl="1" indent="0">
              <a:buNone/>
            </a:pPr>
            <a:r>
              <a:rPr lang="es-MX" dirty="0">
                <a:solidFill>
                  <a:schemeClr val="bg1">
                    <a:lumMod val="50000"/>
                    <a:lumOff val="50000"/>
                  </a:schemeClr>
                </a:solidFill>
              </a:rPr>
              <a:t>•	Comunicar las modificaciones realizadas en el registro al DPO.</a:t>
            </a:r>
          </a:p>
          <a:p>
            <a:pPr marL="457200" lvl="1" indent="0">
              <a:buNone/>
            </a:pPr>
            <a:r>
              <a:rPr lang="es-MX" dirty="0">
                <a:solidFill>
                  <a:schemeClr val="bg1">
                    <a:lumMod val="50000"/>
                    <a:lumOff val="50000"/>
                  </a:schemeClr>
                </a:solidFill>
              </a:rPr>
              <a:t>•	Comunicar al DPO los proyectos que implican tratamiento de datos personales</a:t>
            </a:r>
          </a:p>
          <a:p>
            <a:pPr marL="457200" lvl="1" indent="0">
              <a:buNone/>
            </a:pPr>
            <a:r>
              <a:rPr lang="es-MX" dirty="0">
                <a:solidFill>
                  <a:schemeClr val="bg1">
                    <a:lumMod val="50000"/>
                    <a:lumOff val="50000"/>
                  </a:schemeClr>
                </a:solidFill>
              </a:rPr>
              <a:t>•	Recoger el consentimiento siempre que sea necesario.</a:t>
            </a:r>
          </a:p>
          <a:p>
            <a:pPr marL="457200" lvl="1" indent="0">
              <a:buNone/>
            </a:pPr>
            <a:r>
              <a:rPr lang="es-MX" dirty="0">
                <a:solidFill>
                  <a:schemeClr val="bg1">
                    <a:lumMod val="50000"/>
                    <a:lumOff val="50000"/>
                  </a:schemeClr>
                </a:solidFill>
              </a:rPr>
              <a:t>•	Cumplir con el derecho de información, utilizando los modelos de cláusulas aprobados en la empresa.</a:t>
            </a:r>
          </a:p>
          <a:p>
            <a:pPr marL="457200" lvl="1" indent="0">
              <a:buNone/>
            </a:pPr>
            <a:r>
              <a:rPr lang="es-MX" dirty="0">
                <a:solidFill>
                  <a:schemeClr val="bg1">
                    <a:lumMod val="50000"/>
                    <a:lumOff val="50000"/>
                  </a:schemeClr>
                </a:solidFill>
              </a:rPr>
              <a:t>•	Seleccionar diligentemente a los encargados de tratamiento y firmar los modelos de contratos aprobados en la empresa.</a:t>
            </a:r>
          </a:p>
          <a:p>
            <a:pPr marL="457200" lvl="1" indent="0">
              <a:buNone/>
            </a:pPr>
            <a:r>
              <a:rPr lang="es-MX" dirty="0">
                <a:solidFill>
                  <a:schemeClr val="bg1">
                    <a:lumMod val="50000"/>
                    <a:lumOff val="50000"/>
                  </a:schemeClr>
                </a:solidFill>
              </a:rPr>
              <a:t>•	Atender y/o comunicar al DPO las solicitudes de ejercicio de derechos.</a:t>
            </a:r>
          </a:p>
          <a:p>
            <a:pPr marL="457200" lvl="1" indent="0">
              <a:buNone/>
            </a:pPr>
            <a:r>
              <a:rPr lang="es-MX" dirty="0">
                <a:solidFill>
                  <a:schemeClr val="bg1">
                    <a:lumMod val="50000"/>
                    <a:lumOff val="50000"/>
                  </a:schemeClr>
                </a:solidFill>
              </a:rPr>
              <a:t>•	Cumplir con los procedimientos de protección de datos y utilizar los modelos facilitados.</a:t>
            </a:r>
          </a:p>
          <a:p>
            <a:pPr marL="457200" lvl="1" indent="0">
              <a:buNone/>
            </a:pPr>
            <a:r>
              <a:rPr lang="es-MX" dirty="0">
                <a:solidFill>
                  <a:schemeClr val="bg1">
                    <a:lumMod val="50000"/>
                    <a:lumOff val="50000"/>
                  </a:schemeClr>
                </a:solidFill>
              </a:rPr>
              <a:t>•	Cumplir con las medidas de seguridad establecidas.</a:t>
            </a:r>
          </a:p>
          <a:p>
            <a:pPr marL="457200" lvl="1" indent="0">
              <a:buNone/>
            </a:pPr>
            <a:r>
              <a:rPr lang="es-MX" dirty="0">
                <a:solidFill>
                  <a:schemeClr val="bg1">
                    <a:lumMod val="50000"/>
                    <a:lumOff val="50000"/>
                  </a:schemeClr>
                </a:solidFill>
              </a:rPr>
              <a:t>•	Comunicar al DPO las brechas de seguridad.</a:t>
            </a:r>
          </a:p>
          <a:p>
            <a:pPr marL="457200" lvl="1" indent="0">
              <a:buNone/>
            </a:pPr>
            <a:r>
              <a:rPr lang="es-MX" dirty="0">
                <a:solidFill>
                  <a:schemeClr val="bg1">
                    <a:lumMod val="50000"/>
                    <a:lumOff val="50000"/>
                  </a:schemeClr>
                </a:solidFill>
              </a:rPr>
              <a:t>•	Guardar confidencialidad sobre toda la información con datos personales.</a:t>
            </a:r>
          </a:p>
          <a:p>
            <a:pPr marL="457200" lvl="1" indent="0">
              <a:buNone/>
            </a:pPr>
            <a:r>
              <a:rPr lang="es-MX" dirty="0">
                <a:solidFill>
                  <a:schemeClr val="bg1">
                    <a:lumMod val="50000"/>
                    <a:lumOff val="50000"/>
                  </a:schemeClr>
                </a:solidFill>
              </a:rPr>
              <a:t>•	Consultar al DPO siempre que tenga dudas en la aplicación de estas obligaciones.</a:t>
            </a:r>
          </a:p>
          <a:p>
            <a:pPr marL="457200" lvl="1" indent="0">
              <a:buNone/>
            </a:pPr>
            <a:r>
              <a:rPr lang="es-MX" dirty="0">
                <a:solidFill>
                  <a:schemeClr val="bg1">
                    <a:lumMod val="50000"/>
                    <a:lumOff val="50000"/>
                  </a:schemeClr>
                </a:solidFill>
              </a:rPr>
              <a:t>•	Guardar evidencias del cumplimiento de sus obligaciones.</a:t>
            </a:r>
          </a:p>
        </p:txBody>
      </p:sp>
    </p:spTree>
    <p:extLst>
      <p:ext uri="{BB962C8B-B14F-4D97-AF65-F5344CB8AC3E}">
        <p14:creationId xmlns:p14="http://schemas.microsoft.com/office/powerpoint/2010/main" val="740315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17. Medidas de seguridad</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b="1" dirty="0">
                <a:solidFill>
                  <a:schemeClr val="bg1">
                    <a:lumMod val="50000"/>
                    <a:lumOff val="50000"/>
                  </a:schemeClr>
                </a:solidFill>
              </a:rPr>
              <a:t>Enfoque de aproximación al riesgo</a:t>
            </a:r>
          </a:p>
          <a:p>
            <a:pPr marL="457200" lvl="1" indent="0">
              <a:buNone/>
            </a:pPr>
            <a:r>
              <a:rPr lang="es-MX" sz="2400" b="1" dirty="0">
                <a:solidFill>
                  <a:schemeClr val="bg1">
                    <a:lumMod val="50000"/>
                    <a:lumOff val="50000"/>
                  </a:schemeClr>
                </a:solidFill>
              </a:rPr>
              <a:t>¿Qué medidas son adecuadas para garantizar un nivel adecuado de riesgo?</a:t>
            </a:r>
          </a:p>
          <a:p>
            <a:pPr lvl="1"/>
            <a:r>
              <a:rPr lang="es-MX" dirty="0" err="1">
                <a:solidFill>
                  <a:schemeClr val="bg1">
                    <a:lumMod val="50000"/>
                    <a:lumOff val="50000"/>
                  </a:schemeClr>
                </a:solidFill>
              </a:rPr>
              <a:t>Seudonimización</a:t>
            </a:r>
            <a:r>
              <a:rPr lang="es-MX" dirty="0">
                <a:solidFill>
                  <a:schemeClr val="bg1">
                    <a:lumMod val="50000"/>
                    <a:lumOff val="50000"/>
                  </a:schemeClr>
                </a:solidFill>
              </a:rPr>
              <a:t> y cifrado de datos</a:t>
            </a:r>
          </a:p>
          <a:p>
            <a:pPr lvl="1"/>
            <a:r>
              <a:rPr lang="es-MX" dirty="0">
                <a:solidFill>
                  <a:schemeClr val="bg1">
                    <a:lumMod val="50000"/>
                    <a:lumOff val="50000"/>
                  </a:schemeClr>
                </a:solidFill>
              </a:rPr>
              <a:t>Aquellas que garanticen confidencialidad, integridad, disponibilidad de los sistemas y servicios</a:t>
            </a:r>
          </a:p>
          <a:p>
            <a:pPr lvl="1"/>
            <a:r>
              <a:rPr lang="es-MX" dirty="0">
                <a:solidFill>
                  <a:schemeClr val="bg1">
                    <a:lumMod val="50000"/>
                    <a:lumOff val="50000"/>
                  </a:schemeClr>
                </a:solidFill>
              </a:rPr>
              <a:t>Aquellas que permitan recuperar la disponibilidad de los datos en caso de incidencia</a:t>
            </a:r>
          </a:p>
          <a:p>
            <a:pPr lvl="1"/>
            <a:r>
              <a:rPr lang="es-MX" dirty="0">
                <a:solidFill>
                  <a:schemeClr val="bg1">
                    <a:lumMod val="50000"/>
                    <a:lumOff val="50000"/>
                  </a:schemeClr>
                </a:solidFill>
              </a:rPr>
              <a:t>Establecer procesos de verificación, evaluación y valoración que midan la eficacia de las medidas técnicas y organizativas para garantizar el cumplimiento del RGPD</a:t>
            </a:r>
          </a:p>
          <a:p>
            <a:pPr lvl="1"/>
            <a:r>
              <a:rPr lang="es-MX" dirty="0">
                <a:solidFill>
                  <a:schemeClr val="bg1">
                    <a:lumMod val="50000"/>
                    <a:lumOff val="50000"/>
                  </a:schemeClr>
                </a:solidFill>
              </a:rPr>
              <a:t>Auditorías regulares de la eficacia de estas medidas</a:t>
            </a:r>
          </a:p>
          <a:p>
            <a:pPr lvl="1"/>
            <a:r>
              <a:rPr lang="es-MX" dirty="0">
                <a:solidFill>
                  <a:schemeClr val="bg1">
                    <a:lumMod val="50000"/>
                    <a:lumOff val="50000"/>
                  </a:schemeClr>
                </a:solidFill>
              </a:rPr>
              <a:t>Otras medidas: nombrar un DPO, registro de actividades de tratamiento…</a:t>
            </a:r>
          </a:p>
        </p:txBody>
      </p:sp>
    </p:spTree>
    <p:extLst>
      <p:ext uri="{BB962C8B-B14F-4D97-AF65-F5344CB8AC3E}">
        <p14:creationId xmlns:p14="http://schemas.microsoft.com/office/powerpoint/2010/main" val="2425272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18. </a:t>
            </a:r>
            <a:r>
              <a:rPr lang="es-MX" dirty="0" err="1">
                <a:solidFill>
                  <a:schemeClr val="bg1">
                    <a:lumMod val="65000"/>
                    <a:lumOff val="35000"/>
                  </a:schemeClr>
                </a:solidFill>
              </a:rPr>
              <a:t>Seudonimización</a:t>
            </a:r>
            <a:r>
              <a:rPr lang="es-MX" dirty="0">
                <a:solidFill>
                  <a:schemeClr val="bg1">
                    <a:lumMod val="65000"/>
                    <a:lumOff val="35000"/>
                  </a:schemeClr>
                </a:solidFill>
              </a:rPr>
              <a:t> y </a:t>
            </a:r>
            <a:r>
              <a:rPr lang="es-MX" dirty="0" err="1">
                <a:solidFill>
                  <a:schemeClr val="bg1">
                    <a:lumMod val="65000"/>
                    <a:lumOff val="35000"/>
                  </a:schemeClr>
                </a:solidFill>
              </a:rPr>
              <a:t>anonimización</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b="1" dirty="0" err="1">
                <a:solidFill>
                  <a:schemeClr val="bg1">
                    <a:lumMod val="50000"/>
                    <a:lumOff val="50000"/>
                  </a:schemeClr>
                </a:solidFill>
              </a:rPr>
              <a:t>Seudonimización</a:t>
            </a:r>
            <a:r>
              <a:rPr lang="es-MX" sz="2400" b="1" dirty="0">
                <a:solidFill>
                  <a:schemeClr val="bg1">
                    <a:lumMod val="50000"/>
                    <a:lumOff val="50000"/>
                  </a:schemeClr>
                </a:solidFill>
              </a:rPr>
              <a:t>: </a:t>
            </a:r>
            <a:r>
              <a:rPr lang="es-MX" sz="2400" dirty="0">
                <a:solidFill>
                  <a:schemeClr val="bg1">
                    <a:lumMod val="50000"/>
                    <a:lumOff val="50000"/>
                  </a:schemeClr>
                </a:solidFill>
              </a:rPr>
              <a:t>es el tratamiento de datos de carácter personal, de manera que ya no puedan atribuirse a un interesado sin utilizar información adicional.</a:t>
            </a:r>
          </a:p>
          <a:p>
            <a:pPr marL="457200" lvl="1" indent="0">
              <a:buNone/>
            </a:pPr>
            <a:r>
              <a:rPr lang="es-MX" sz="2400" dirty="0">
                <a:solidFill>
                  <a:schemeClr val="bg1">
                    <a:lumMod val="50000"/>
                    <a:lumOff val="50000"/>
                  </a:schemeClr>
                </a:solidFill>
              </a:rPr>
              <a:t>Reduce el vínculo que existe entre los datos de carácter personal y la persona a la que identifican.</a:t>
            </a:r>
          </a:p>
          <a:p>
            <a:pPr marL="457200" lvl="1" indent="0">
              <a:buNone/>
            </a:pPr>
            <a:endParaRPr lang="es-MX" sz="2400" dirty="0">
              <a:solidFill>
                <a:schemeClr val="bg1">
                  <a:lumMod val="50000"/>
                  <a:lumOff val="50000"/>
                </a:schemeClr>
              </a:solidFill>
            </a:endParaRPr>
          </a:p>
          <a:p>
            <a:pPr marL="457200" lvl="1" indent="0">
              <a:buNone/>
            </a:pPr>
            <a:r>
              <a:rPr lang="es-MX" sz="2400" b="1" dirty="0" err="1">
                <a:solidFill>
                  <a:schemeClr val="bg1">
                    <a:lumMod val="50000"/>
                    <a:lumOff val="50000"/>
                  </a:schemeClr>
                </a:solidFill>
              </a:rPr>
              <a:t>Anonimización</a:t>
            </a:r>
            <a:r>
              <a:rPr lang="es-MX" sz="2400" dirty="0">
                <a:solidFill>
                  <a:schemeClr val="bg1">
                    <a:lumMod val="50000"/>
                    <a:lumOff val="50000"/>
                  </a:schemeClr>
                </a:solidFill>
              </a:rPr>
              <a:t>: cuando en ningún caso es posible la vinculación del dato con la persona a la que hubiese identificado.</a:t>
            </a:r>
            <a:endParaRPr lang="es-MX" dirty="0">
              <a:solidFill>
                <a:schemeClr val="bg1">
                  <a:lumMod val="50000"/>
                  <a:lumOff val="50000"/>
                </a:schemeClr>
              </a:solidFill>
            </a:endParaRPr>
          </a:p>
        </p:txBody>
      </p:sp>
    </p:spTree>
    <p:extLst>
      <p:ext uri="{BB962C8B-B14F-4D97-AF65-F5344CB8AC3E}">
        <p14:creationId xmlns:p14="http://schemas.microsoft.com/office/powerpoint/2010/main" val="1749324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19. Cifrado de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b="1" dirty="0">
                <a:solidFill>
                  <a:schemeClr val="bg1">
                    <a:lumMod val="50000"/>
                    <a:lumOff val="50000"/>
                  </a:schemeClr>
                </a:solidFill>
              </a:rPr>
              <a:t>El cifrado de datos reduce el riesgo en el tratamiento de datos personales.</a:t>
            </a:r>
          </a:p>
          <a:p>
            <a:pPr marL="457200" lvl="1" indent="0">
              <a:buNone/>
            </a:pPr>
            <a:r>
              <a:rPr lang="es-MX" sz="2400" b="1" dirty="0">
                <a:solidFill>
                  <a:schemeClr val="bg1">
                    <a:lumMod val="50000"/>
                    <a:lumOff val="50000"/>
                  </a:schemeClr>
                </a:solidFill>
              </a:rPr>
              <a:t>No se establece en qué supuestos es obligatorio, pero sí se considera una buena práctica.</a:t>
            </a:r>
          </a:p>
          <a:p>
            <a:pPr marL="457200" lvl="1" indent="0">
              <a:buNone/>
            </a:pPr>
            <a:endParaRPr lang="es-MX" sz="2400" b="1" dirty="0">
              <a:solidFill>
                <a:schemeClr val="bg1">
                  <a:lumMod val="50000"/>
                  <a:lumOff val="50000"/>
                </a:schemeClr>
              </a:solidFill>
            </a:endParaRPr>
          </a:p>
          <a:p>
            <a:pPr marL="457200" lvl="1" indent="0">
              <a:buNone/>
            </a:pPr>
            <a:r>
              <a:rPr lang="es-MX" dirty="0">
                <a:solidFill>
                  <a:schemeClr val="bg1">
                    <a:lumMod val="50000"/>
                    <a:lumOff val="50000"/>
                  </a:schemeClr>
                </a:solidFill>
              </a:rPr>
              <a:t>Las medidas técnicas y organizativas deberán establecerse teniendo en cuenta:</a:t>
            </a:r>
          </a:p>
          <a:p>
            <a:pPr marL="457200" lvl="1" indent="0">
              <a:buNone/>
            </a:pPr>
            <a:r>
              <a:rPr lang="es-MX" dirty="0">
                <a:solidFill>
                  <a:schemeClr val="bg1">
                    <a:lumMod val="50000"/>
                    <a:lumOff val="50000"/>
                  </a:schemeClr>
                </a:solidFill>
              </a:rPr>
              <a:t>• El coste de la técnica</a:t>
            </a:r>
          </a:p>
          <a:p>
            <a:pPr marL="457200" lvl="1" indent="0">
              <a:buNone/>
            </a:pPr>
            <a:r>
              <a:rPr lang="es-MX" dirty="0">
                <a:solidFill>
                  <a:schemeClr val="bg1">
                    <a:lumMod val="50000"/>
                    <a:lumOff val="50000"/>
                  </a:schemeClr>
                </a:solidFill>
              </a:rPr>
              <a:t>• Los costes de aplicación</a:t>
            </a:r>
          </a:p>
          <a:p>
            <a:pPr marL="457200" lvl="1" indent="0">
              <a:buNone/>
            </a:pPr>
            <a:r>
              <a:rPr lang="es-MX" dirty="0">
                <a:solidFill>
                  <a:schemeClr val="bg1">
                    <a:lumMod val="50000"/>
                    <a:lumOff val="50000"/>
                  </a:schemeClr>
                </a:solidFill>
              </a:rPr>
              <a:t>• La naturaleza, el alcance, el contexto y los fines del tratamiento</a:t>
            </a:r>
          </a:p>
          <a:p>
            <a:pPr marL="457200" lvl="1" indent="0">
              <a:buNone/>
            </a:pPr>
            <a:r>
              <a:rPr lang="es-MX" dirty="0">
                <a:solidFill>
                  <a:schemeClr val="bg1">
                    <a:lumMod val="50000"/>
                    <a:lumOff val="50000"/>
                  </a:schemeClr>
                </a:solidFill>
              </a:rPr>
              <a:t>• Los riesgos para los derechos y libertades</a:t>
            </a:r>
          </a:p>
        </p:txBody>
      </p:sp>
    </p:spTree>
    <p:extLst>
      <p:ext uri="{BB962C8B-B14F-4D97-AF65-F5344CB8AC3E}">
        <p14:creationId xmlns:p14="http://schemas.microsoft.com/office/powerpoint/2010/main" val="498684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20. Evaluación de impacto</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lvl="1"/>
            <a:r>
              <a:rPr lang="es-MX" dirty="0">
                <a:solidFill>
                  <a:schemeClr val="bg1">
                    <a:lumMod val="50000"/>
                    <a:lumOff val="50000"/>
                  </a:schemeClr>
                </a:solidFill>
              </a:rPr>
              <a:t>Los responsables de tratamiento deberán realizar una Evaluación de Impacto sobre la Protección de Datos (EIPD) con carácter previo a la puesta en marcha de aquellos tratamientos que sea probable que conlleven un alto riesgo para los derechos y libertades de los interesados. </a:t>
            </a:r>
          </a:p>
          <a:p>
            <a:pPr lvl="1"/>
            <a:r>
              <a:rPr lang="es-MX" dirty="0">
                <a:solidFill>
                  <a:schemeClr val="bg1">
                    <a:lumMod val="50000"/>
                    <a:lumOff val="50000"/>
                  </a:schemeClr>
                </a:solidFill>
              </a:rPr>
              <a:t>El RGPD establece un contenido mínimo de las Evaluaciones de Impacto sobre la Protección de Datos, aunque no contempla ninguna metodología específica para su realización.</a:t>
            </a:r>
          </a:p>
          <a:p>
            <a:pPr lvl="1"/>
            <a:r>
              <a:rPr lang="es-MX" dirty="0">
                <a:solidFill>
                  <a:schemeClr val="bg1">
                    <a:lumMod val="50000"/>
                    <a:lumOff val="50000"/>
                  </a:schemeClr>
                </a:solidFill>
              </a:rPr>
              <a:t>Cuando el análisis de riesgo que las organizaciones lleven a cabo sobre los tratamientos iniciados con anterioridad a la fecha de aplicación del RGPD indiquen que esos tratamientos presentan alto riesgo para los derechos o libertades de los interesados, los responsables deberán realizar una EIPD sobre esos tratamientos.</a:t>
            </a:r>
          </a:p>
          <a:p>
            <a:pPr lvl="1"/>
            <a:r>
              <a:rPr lang="es-MX" dirty="0">
                <a:solidFill>
                  <a:schemeClr val="bg1">
                    <a:lumMod val="50000"/>
                    <a:lumOff val="50000"/>
                  </a:schemeClr>
                </a:solidFill>
              </a:rPr>
              <a:t>En los casos en que las EIPD hayan identificado un alto riesgo que, a juicio del responsable de tratamiento no pueda mitigarse por medios razonables en términos de tecnología disponible y costes de aplicación, el responsable deberá consultar a la autoridad de protección de datos competente. </a:t>
            </a:r>
          </a:p>
        </p:txBody>
      </p:sp>
    </p:spTree>
    <p:extLst>
      <p:ext uri="{BB962C8B-B14F-4D97-AF65-F5344CB8AC3E}">
        <p14:creationId xmlns:p14="http://schemas.microsoft.com/office/powerpoint/2010/main" val="2916662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21. Violaciones de seguridad de los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dirty="0">
                <a:solidFill>
                  <a:schemeClr val="bg1">
                    <a:lumMod val="50000"/>
                    <a:lumOff val="50000"/>
                  </a:schemeClr>
                </a:solidFill>
              </a:rPr>
              <a:t>El RGPD define las violaciones de seguridad de los datos, más comúnmente conocidas como “quiebras de seguridad”, de una forma muy amplia, que incluye todo incidente que ocasione la destrucción, pérdida o alteración accidental o ilícita de datos personales transmitidos, conservados o tratados de otra forma, o la comunicación o acceso no autorizados a dichos datos. </a:t>
            </a:r>
          </a:p>
          <a:p>
            <a:pPr marL="457200" lvl="1" indent="0">
              <a:buNone/>
            </a:pPr>
            <a:endParaRPr lang="es-MX" dirty="0">
              <a:solidFill>
                <a:schemeClr val="bg1">
                  <a:lumMod val="50000"/>
                  <a:lumOff val="50000"/>
                </a:schemeClr>
              </a:solidFill>
            </a:endParaRPr>
          </a:p>
          <a:p>
            <a:pPr marL="457200" lvl="1" indent="0">
              <a:buNone/>
            </a:pPr>
            <a:r>
              <a:rPr lang="es-MX" dirty="0">
                <a:solidFill>
                  <a:schemeClr val="bg1">
                    <a:lumMod val="50000"/>
                    <a:lumOff val="50000"/>
                  </a:schemeClr>
                </a:solidFill>
              </a:rPr>
              <a:t>Sucesos como la pérdida de un ordenador portátil, el acceso no autorizado a las bases de datos de una organización (incluso por su propio personal) o el borrado accidental de algunos registros constituyen violaciones de seguridad a la luz del RGPD y deben ser tratadas como el Reglamento establece.</a:t>
            </a:r>
          </a:p>
        </p:txBody>
      </p:sp>
    </p:spTree>
    <p:extLst>
      <p:ext uri="{BB962C8B-B14F-4D97-AF65-F5344CB8AC3E}">
        <p14:creationId xmlns:p14="http://schemas.microsoft.com/office/powerpoint/2010/main" val="3731111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fontScale="90000"/>
          </a:bodyPr>
          <a:lstStyle/>
          <a:p>
            <a:r>
              <a:rPr lang="es-MX" dirty="0">
                <a:solidFill>
                  <a:schemeClr val="bg1">
                    <a:lumMod val="65000"/>
                    <a:lumOff val="35000"/>
                  </a:schemeClr>
                </a:solidFill>
              </a:rPr>
              <a:t>21.1 notificación de Violaciones de seguridad</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endParaRPr lang="es-MX" dirty="0">
              <a:solidFill>
                <a:schemeClr val="bg1">
                  <a:lumMod val="50000"/>
                  <a:lumOff val="50000"/>
                </a:schemeClr>
              </a:solidFill>
            </a:endParaRPr>
          </a:p>
          <a:p>
            <a:pPr marL="457200" lvl="1" indent="0">
              <a:buNone/>
            </a:pPr>
            <a:r>
              <a:rPr lang="es-MX" sz="2400" dirty="0">
                <a:solidFill>
                  <a:schemeClr val="bg1">
                    <a:lumMod val="50000"/>
                    <a:lumOff val="50000"/>
                  </a:schemeClr>
                </a:solidFill>
              </a:rPr>
              <a:t>Cuando se produzca una violación de la seguridad de los datos, el responsable debe notificarla a la autoridad de protección de datos competente, a menos que sea improbable que la violación suponga un riesgo para los derechos y libertades de los afectados.</a:t>
            </a:r>
          </a:p>
          <a:p>
            <a:pPr marL="457200" lvl="1" indent="0">
              <a:buNone/>
            </a:pPr>
            <a:endParaRPr lang="es-MX" sz="2400" dirty="0">
              <a:solidFill>
                <a:schemeClr val="bg1">
                  <a:lumMod val="50000"/>
                  <a:lumOff val="50000"/>
                </a:schemeClr>
              </a:solidFill>
            </a:endParaRPr>
          </a:p>
          <a:p>
            <a:pPr marL="457200" lvl="1" indent="0">
              <a:buNone/>
            </a:pPr>
            <a:r>
              <a:rPr lang="es-MX" sz="2400" dirty="0">
                <a:solidFill>
                  <a:schemeClr val="bg1">
                    <a:lumMod val="50000"/>
                    <a:lumOff val="50000"/>
                  </a:schemeClr>
                </a:solidFill>
              </a:rPr>
              <a:t>La notificación de la quiebra a las autoridades debe producirse sin dilación indebida y, a ser posible, dentro de las 72 horas siguientes a que el  responsable tenga constancia de ella. </a:t>
            </a:r>
          </a:p>
        </p:txBody>
      </p:sp>
    </p:spTree>
    <p:extLst>
      <p:ext uri="{BB962C8B-B14F-4D97-AF65-F5344CB8AC3E}">
        <p14:creationId xmlns:p14="http://schemas.microsoft.com/office/powerpoint/2010/main" val="2536580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fontScale="90000"/>
          </a:bodyPr>
          <a:lstStyle/>
          <a:p>
            <a:r>
              <a:rPr lang="es-MX" dirty="0">
                <a:solidFill>
                  <a:schemeClr val="bg1">
                    <a:lumMod val="65000"/>
                    <a:lumOff val="35000"/>
                  </a:schemeClr>
                </a:solidFill>
              </a:rPr>
              <a:t>21.1 notificación de Violaciones de seguridad</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dirty="0">
                <a:solidFill>
                  <a:schemeClr val="bg1">
                    <a:lumMod val="50000"/>
                    <a:lumOff val="50000"/>
                  </a:schemeClr>
                </a:solidFill>
              </a:rPr>
              <a:t>La notificación ha de incluir un contenido mínimo:</a:t>
            </a:r>
          </a:p>
          <a:p>
            <a:pPr marL="457200" lvl="1" indent="0">
              <a:buNone/>
            </a:pPr>
            <a:r>
              <a:rPr lang="es-MX" sz="2400" dirty="0">
                <a:solidFill>
                  <a:schemeClr val="bg1">
                    <a:lumMod val="50000"/>
                    <a:lumOff val="50000"/>
                  </a:schemeClr>
                </a:solidFill>
              </a:rPr>
              <a:t>• la naturaleza de la violación</a:t>
            </a:r>
          </a:p>
          <a:p>
            <a:pPr marL="457200" lvl="1" indent="0">
              <a:buNone/>
            </a:pPr>
            <a:r>
              <a:rPr lang="es-MX" sz="2400" dirty="0">
                <a:solidFill>
                  <a:schemeClr val="bg1">
                    <a:lumMod val="50000"/>
                    <a:lumOff val="50000"/>
                  </a:schemeClr>
                </a:solidFill>
              </a:rPr>
              <a:t>• categorías de datos y de interesados afectados</a:t>
            </a:r>
          </a:p>
          <a:p>
            <a:pPr marL="457200" lvl="1" indent="0">
              <a:buNone/>
            </a:pPr>
            <a:r>
              <a:rPr lang="es-MX" sz="2400" dirty="0">
                <a:solidFill>
                  <a:schemeClr val="bg1">
                    <a:lumMod val="50000"/>
                    <a:lumOff val="50000"/>
                  </a:schemeClr>
                </a:solidFill>
              </a:rPr>
              <a:t>• medidas adoptadas por el responsable para solventar la quiebra</a:t>
            </a:r>
          </a:p>
          <a:p>
            <a:pPr marL="457200" lvl="1" indent="0">
              <a:buNone/>
            </a:pPr>
            <a:r>
              <a:rPr lang="es-MX" sz="2400" dirty="0">
                <a:solidFill>
                  <a:schemeClr val="bg1">
                    <a:lumMod val="50000"/>
                    <a:lumOff val="50000"/>
                  </a:schemeClr>
                </a:solidFill>
              </a:rPr>
              <a:t>• si procede, las medidas aplicadas para paliar los posibles efectos negativos sobre los interesados</a:t>
            </a:r>
          </a:p>
          <a:p>
            <a:pPr marL="457200" lvl="1" indent="0">
              <a:buNone/>
            </a:pPr>
            <a:endParaRPr lang="es-MX" sz="2400" dirty="0">
              <a:solidFill>
                <a:schemeClr val="bg1">
                  <a:lumMod val="50000"/>
                  <a:lumOff val="50000"/>
                </a:schemeClr>
              </a:solidFill>
            </a:endParaRPr>
          </a:p>
          <a:p>
            <a:pPr marL="457200" lvl="1" indent="0">
              <a:buNone/>
            </a:pPr>
            <a:r>
              <a:rPr lang="es-MX" sz="2400" dirty="0">
                <a:solidFill>
                  <a:schemeClr val="bg1">
                    <a:lumMod val="50000"/>
                    <a:lumOff val="50000"/>
                  </a:schemeClr>
                </a:solidFill>
              </a:rPr>
              <a:t>En los casos en que sea probable que la violación de seguridad entrañe un alto riesgo para los derechos o libertades de los interesados, la notificación a la autoridad de supervisión deberá complementarse con una notificación dirigida a estos últimos. </a:t>
            </a:r>
          </a:p>
          <a:p>
            <a:pPr marL="457200" lvl="1" indent="0">
              <a:buNone/>
            </a:pPr>
            <a:endParaRPr lang="es-MX" sz="2400" dirty="0">
              <a:solidFill>
                <a:schemeClr val="bg1">
                  <a:lumMod val="50000"/>
                  <a:lumOff val="50000"/>
                </a:schemeClr>
              </a:solidFill>
            </a:endParaRPr>
          </a:p>
        </p:txBody>
      </p:sp>
    </p:spTree>
    <p:extLst>
      <p:ext uri="{BB962C8B-B14F-4D97-AF65-F5344CB8AC3E}">
        <p14:creationId xmlns:p14="http://schemas.microsoft.com/office/powerpoint/2010/main" val="80629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1. Introducción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endParaRPr lang="es-MX"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El objetivo del RGPD es dar más control a los ciudadanos sobre su información privada en un mundo con cada vez más dependencia a los teléfonos inteligentes, a las redes sociales, a la banca por internet, al internet de las cosas, al </a:t>
            </a:r>
            <a:r>
              <a:rPr lang="es-MX" sz="2800" b="1" dirty="0" err="1">
                <a:solidFill>
                  <a:schemeClr val="bg1">
                    <a:lumMod val="50000"/>
                    <a:lumOff val="50000"/>
                  </a:schemeClr>
                </a:solidFill>
              </a:rPr>
              <a:t>big</a:t>
            </a:r>
            <a:r>
              <a:rPr lang="es-MX" sz="2800" b="1" dirty="0">
                <a:solidFill>
                  <a:schemeClr val="bg1">
                    <a:lumMod val="50000"/>
                    <a:lumOff val="50000"/>
                  </a:schemeClr>
                </a:solidFill>
              </a:rPr>
              <a:t> data y a las transferencias globales.</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1129048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fontScale="90000"/>
          </a:bodyPr>
          <a:lstStyle/>
          <a:p>
            <a:r>
              <a:rPr lang="es-MX" dirty="0">
                <a:solidFill>
                  <a:schemeClr val="bg1">
                    <a:lumMod val="65000"/>
                    <a:lumOff val="35000"/>
                  </a:schemeClr>
                </a:solidFill>
              </a:rPr>
              <a:t>21.1 notificación de Violaciones de seguridad</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dirty="0">
                <a:solidFill>
                  <a:schemeClr val="bg1">
                    <a:lumMod val="50000"/>
                    <a:lumOff val="50000"/>
                  </a:schemeClr>
                </a:solidFill>
              </a:rPr>
              <a:t>La notificación ha de incluir un contenido mínimo:</a:t>
            </a:r>
          </a:p>
          <a:p>
            <a:pPr marL="457200" lvl="1" indent="0">
              <a:buNone/>
            </a:pPr>
            <a:r>
              <a:rPr lang="es-MX" sz="2400" dirty="0">
                <a:solidFill>
                  <a:schemeClr val="bg1">
                    <a:lumMod val="50000"/>
                    <a:lumOff val="50000"/>
                  </a:schemeClr>
                </a:solidFill>
              </a:rPr>
              <a:t>• la naturaleza de la violación</a:t>
            </a:r>
          </a:p>
          <a:p>
            <a:pPr marL="457200" lvl="1" indent="0">
              <a:buNone/>
            </a:pPr>
            <a:r>
              <a:rPr lang="es-MX" sz="2400" dirty="0">
                <a:solidFill>
                  <a:schemeClr val="bg1">
                    <a:lumMod val="50000"/>
                    <a:lumOff val="50000"/>
                  </a:schemeClr>
                </a:solidFill>
              </a:rPr>
              <a:t>• categorías de datos y de interesados afectados</a:t>
            </a:r>
          </a:p>
          <a:p>
            <a:pPr marL="457200" lvl="1" indent="0">
              <a:buNone/>
            </a:pPr>
            <a:r>
              <a:rPr lang="es-MX" sz="2400" dirty="0">
                <a:solidFill>
                  <a:schemeClr val="bg1">
                    <a:lumMod val="50000"/>
                    <a:lumOff val="50000"/>
                  </a:schemeClr>
                </a:solidFill>
              </a:rPr>
              <a:t>• medidas adoptadas por el responsable para solventar la quiebra</a:t>
            </a:r>
          </a:p>
          <a:p>
            <a:pPr marL="457200" lvl="1" indent="0">
              <a:buNone/>
            </a:pPr>
            <a:r>
              <a:rPr lang="es-MX" sz="2400" dirty="0">
                <a:solidFill>
                  <a:schemeClr val="bg1">
                    <a:lumMod val="50000"/>
                    <a:lumOff val="50000"/>
                  </a:schemeClr>
                </a:solidFill>
              </a:rPr>
              <a:t>• si procede, las medidas aplicadas para paliar los posibles efectos negativos sobre los interesados</a:t>
            </a:r>
          </a:p>
          <a:p>
            <a:pPr marL="457200" lvl="1" indent="0">
              <a:buNone/>
            </a:pPr>
            <a:endParaRPr lang="es-MX" sz="2400" dirty="0">
              <a:solidFill>
                <a:schemeClr val="bg1">
                  <a:lumMod val="50000"/>
                  <a:lumOff val="50000"/>
                </a:schemeClr>
              </a:solidFill>
            </a:endParaRPr>
          </a:p>
          <a:p>
            <a:pPr marL="457200" lvl="1" indent="0">
              <a:buNone/>
            </a:pPr>
            <a:r>
              <a:rPr lang="es-MX" sz="2400" dirty="0">
                <a:solidFill>
                  <a:schemeClr val="bg1">
                    <a:lumMod val="50000"/>
                    <a:lumOff val="50000"/>
                  </a:schemeClr>
                </a:solidFill>
              </a:rPr>
              <a:t>En los casos en que sea probable que la violación de seguridad entrañe un alto riesgo para los derechos o libertades de los interesados, la notificación a la autoridad de supervisión deberá complementarse con una notificación dirigida a estos últimos. </a:t>
            </a:r>
          </a:p>
          <a:p>
            <a:pPr marL="457200" lvl="1" indent="0">
              <a:buNone/>
            </a:pPr>
            <a:endParaRPr lang="es-MX" sz="2400" dirty="0">
              <a:solidFill>
                <a:schemeClr val="bg1">
                  <a:lumMod val="50000"/>
                  <a:lumOff val="50000"/>
                </a:schemeClr>
              </a:solidFill>
            </a:endParaRPr>
          </a:p>
        </p:txBody>
      </p:sp>
    </p:spTree>
    <p:extLst>
      <p:ext uri="{BB962C8B-B14F-4D97-AF65-F5344CB8AC3E}">
        <p14:creationId xmlns:p14="http://schemas.microsoft.com/office/powerpoint/2010/main" val="651616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22. Delegado de protección de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dirty="0">
                <a:solidFill>
                  <a:schemeClr val="bg1">
                    <a:lumMod val="50000"/>
                    <a:lumOff val="50000"/>
                  </a:schemeClr>
                </a:solidFill>
              </a:rPr>
              <a:t>El RGPD establece la figura del Delegado de Protección de Datos (DPD), que será obligatorio en:</a:t>
            </a:r>
          </a:p>
          <a:p>
            <a:pPr marL="457200" lvl="1" indent="0">
              <a:buNone/>
            </a:pPr>
            <a:r>
              <a:rPr lang="es-MX" sz="2400" dirty="0">
                <a:solidFill>
                  <a:schemeClr val="bg1">
                    <a:lumMod val="50000"/>
                    <a:lumOff val="50000"/>
                  </a:schemeClr>
                </a:solidFill>
              </a:rPr>
              <a:t>• Autoridades y organismos públicos</a:t>
            </a:r>
          </a:p>
          <a:p>
            <a:pPr marL="457200" lvl="1" indent="0">
              <a:buNone/>
            </a:pPr>
            <a:r>
              <a:rPr lang="es-MX" sz="2400" dirty="0">
                <a:solidFill>
                  <a:schemeClr val="bg1">
                    <a:lumMod val="50000"/>
                    <a:lumOff val="50000"/>
                  </a:schemeClr>
                </a:solidFill>
              </a:rPr>
              <a:t>• Responsables o encargados que tengan entre sus actividades principales las operaciones de tratamiento que requieran una observación habitual y sistemática de interesados a gran escala</a:t>
            </a:r>
          </a:p>
          <a:p>
            <a:pPr marL="457200" lvl="1" indent="0">
              <a:buNone/>
            </a:pPr>
            <a:r>
              <a:rPr lang="es-MX" sz="2400" dirty="0">
                <a:solidFill>
                  <a:schemeClr val="bg1">
                    <a:lumMod val="50000"/>
                    <a:lumOff val="50000"/>
                  </a:schemeClr>
                </a:solidFill>
              </a:rPr>
              <a:t>• Responsables o encargados que tengan entre sus actividades principales el tratamiento a gran escala de datos sensibles</a:t>
            </a:r>
          </a:p>
        </p:txBody>
      </p:sp>
    </p:spTree>
    <p:extLst>
      <p:ext uri="{BB962C8B-B14F-4D97-AF65-F5344CB8AC3E}">
        <p14:creationId xmlns:p14="http://schemas.microsoft.com/office/powerpoint/2010/main" val="820159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normAutofit/>
          </a:bodyPr>
          <a:lstStyle/>
          <a:p>
            <a:r>
              <a:rPr lang="es-MX" dirty="0">
                <a:solidFill>
                  <a:schemeClr val="bg1">
                    <a:lumMod val="65000"/>
                    <a:lumOff val="35000"/>
                  </a:schemeClr>
                </a:solidFill>
              </a:rPr>
              <a:t>22. Delegado de protección de datos</a:t>
            </a:r>
            <a:endParaRPr lang="es-ES" dirty="0">
              <a:solidFill>
                <a:schemeClr val="bg1">
                  <a:lumMod val="65000"/>
                  <a:lumOff val="35000"/>
                </a:schemeClr>
              </a:solidFill>
            </a:endParaRP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975360" y="1141024"/>
            <a:ext cx="10379405" cy="5450661"/>
          </a:xfrm>
        </p:spPr>
        <p:txBody>
          <a:bodyPr>
            <a:normAutofit/>
          </a:bodyPr>
          <a:lstStyle/>
          <a:p>
            <a:pPr marL="457200" lvl="1" indent="0">
              <a:buNone/>
            </a:pPr>
            <a:r>
              <a:rPr lang="es-MX" sz="2400" dirty="0">
                <a:solidFill>
                  <a:schemeClr val="bg1">
                    <a:lumMod val="50000"/>
                    <a:lumOff val="50000"/>
                  </a:schemeClr>
                </a:solidFill>
              </a:rPr>
              <a:t>¿Qué funciones tiene un delegado de protección de datos? </a:t>
            </a:r>
          </a:p>
          <a:p>
            <a:pPr lvl="1"/>
            <a:r>
              <a:rPr lang="es-MX" sz="2400" dirty="0">
                <a:solidFill>
                  <a:schemeClr val="bg1">
                    <a:lumMod val="50000"/>
                    <a:lumOff val="50000"/>
                  </a:schemeClr>
                </a:solidFill>
              </a:rPr>
              <a:t>Informar y asesorar al responsable o al encargado y a los empleados sobre sus obligaciones.</a:t>
            </a:r>
          </a:p>
          <a:p>
            <a:pPr lvl="1"/>
            <a:r>
              <a:rPr lang="es-MX" sz="2400" dirty="0">
                <a:solidFill>
                  <a:schemeClr val="bg1">
                    <a:lumMod val="50000"/>
                    <a:lumOff val="50000"/>
                  </a:schemeClr>
                </a:solidFill>
              </a:rPr>
              <a:t>Supervisar el cumplimiento del RGPD:</a:t>
            </a:r>
          </a:p>
          <a:p>
            <a:pPr lvl="2">
              <a:buFont typeface="Wingdings" panose="05000000000000000000" pitchFamily="2" charset="2"/>
              <a:buChar char="§"/>
            </a:pPr>
            <a:r>
              <a:rPr lang="es-MX" sz="2200" dirty="0">
                <a:solidFill>
                  <a:schemeClr val="bg1">
                    <a:lumMod val="50000"/>
                    <a:lumOff val="50000"/>
                  </a:schemeClr>
                </a:solidFill>
              </a:rPr>
              <a:t>Responsabilidades.</a:t>
            </a:r>
          </a:p>
          <a:p>
            <a:pPr lvl="2">
              <a:buFont typeface="Wingdings" panose="05000000000000000000" pitchFamily="2" charset="2"/>
              <a:buChar char="§"/>
            </a:pPr>
            <a:r>
              <a:rPr lang="es-MX" sz="2200" dirty="0">
                <a:solidFill>
                  <a:schemeClr val="bg1">
                    <a:lumMod val="50000"/>
                    <a:lumOff val="50000"/>
                  </a:schemeClr>
                </a:solidFill>
              </a:rPr>
              <a:t>Concienciación y formación.</a:t>
            </a:r>
          </a:p>
          <a:p>
            <a:pPr lvl="2">
              <a:buFont typeface="Wingdings" panose="05000000000000000000" pitchFamily="2" charset="2"/>
              <a:buChar char="§"/>
            </a:pPr>
            <a:r>
              <a:rPr lang="es-MX" sz="2200" dirty="0">
                <a:solidFill>
                  <a:schemeClr val="bg1">
                    <a:lumMod val="50000"/>
                    <a:lumOff val="50000"/>
                  </a:schemeClr>
                </a:solidFill>
              </a:rPr>
              <a:t>Auditorías</a:t>
            </a:r>
          </a:p>
          <a:p>
            <a:pPr lvl="1"/>
            <a:r>
              <a:rPr lang="es-MX" sz="2400" dirty="0">
                <a:solidFill>
                  <a:schemeClr val="bg1">
                    <a:lumMod val="50000"/>
                    <a:lumOff val="50000"/>
                  </a:schemeClr>
                </a:solidFill>
              </a:rPr>
              <a:t>Asesorar acerca de la evaluación de impacto.</a:t>
            </a:r>
          </a:p>
          <a:p>
            <a:pPr lvl="1"/>
            <a:r>
              <a:rPr lang="es-MX" sz="2400" dirty="0">
                <a:solidFill>
                  <a:schemeClr val="bg1">
                    <a:lumMod val="50000"/>
                    <a:lumOff val="50000"/>
                  </a:schemeClr>
                </a:solidFill>
              </a:rPr>
              <a:t>Cooperar con la autoridad de control.</a:t>
            </a:r>
          </a:p>
          <a:p>
            <a:pPr lvl="1"/>
            <a:r>
              <a:rPr lang="es-MX" sz="2400" dirty="0">
                <a:solidFill>
                  <a:schemeClr val="bg1">
                    <a:lumMod val="50000"/>
                    <a:lumOff val="50000"/>
                  </a:schemeClr>
                </a:solidFill>
              </a:rPr>
              <a:t>Ser un puente de comunicación entre la autoridad de control y la empresa.</a:t>
            </a:r>
          </a:p>
        </p:txBody>
      </p:sp>
    </p:spTree>
    <p:extLst>
      <p:ext uri="{BB962C8B-B14F-4D97-AF65-F5344CB8AC3E}">
        <p14:creationId xmlns:p14="http://schemas.microsoft.com/office/powerpoint/2010/main" val="204171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2. Ámbito de aplicación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endParaRPr lang="es-MX"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	Objetivo: </a:t>
            </a:r>
            <a:r>
              <a:rPr lang="es-MX" sz="2800" dirty="0">
                <a:solidFill>
                  <a:schemeClr val="bg1">
                    <a:lumMod val="50000"/>
                    <a:lumOff val="50000"/>
                  </a:schemeClr>
                </a:solidFill>
              </a:rPr>
              <a:t>protección de las personas físicas en lo que respecta al tratamiento de sus datos personales y a la libre circulación de los mismos.</a:t>
            </a:r>
          </a:p>
          <a:p>
            <a:pPr marL="457200" lvl="1" indent="0">
              <a:buNone/>
            </a:pPr>
            <a:r>
              <a:rPr lang="es-MX" sz="2800" b="1" dirty="0">
                <a:solidFill>
                  <a:schemeClr val="bg1">
                    <a:lumMod val="50000"/>
                    <a:lumOff val="50000"/>
                  </a:schemeClr>
                </a:solidFill>
              </a:rPr>
              <a:t>•	Material: </a:t>
            </a:r>
            <a:r>
              <a:rPr lang="es-MX" sz="2800" dirty="0">
                <a:solidFill>
                  <a:schemeClr val="bg1">
                    <a:lumMod val="50000"/>
                    <a:lumOff val="50000"/>
                  </a:schemeClr>
                </a:solidFill>
              </a:rPr>
              <a:t>se aplica al tratamiento de datos personales, automatizados o no automatizados.</a:t>
            </a:r>
          </a:p>
          <a:p>
            <a:pPr marL="457200" lvl="1" indent="0">
              <a:buNone/>
            </a:pPr>
            <a:r>
              <a:rPr lang="es-MX" sz="2800" b="1" dirty="0">
                <a:solidFill>
                  <a:schemeClr val="bg1">
                    <a:lumMod val="50000"/>
                    <a:lumOff val="50000"/>
                  </a:schemeClr>
                </a:solidFill>
              </a:rPr>
              <a:t>•	Territorial: </a:t>
            </a:r>
            <a:r>
              <a:rPr lang="es-MX" sz="2800" dirty="0">
                <a:solidFill>
                  <a:schemeClr val="bg1">
                    <a:lumMod val="50000"/>
                    <a:lumOff val="50000"/>
                  </a:schemeClr>
                </a:solidFill>
              </a:rPr>
              <a:t>responsables o encargados del tratamiento establecidos en la Unión Europea</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193986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2. Ámbito de aplicación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fontScale="92500"/>
          </a:bodyPr>
          <a:lstStyle/>
          <a:p>
            <a:pPr marL="457200" lvl="1" indent="0">
              <a:buNone/>
            </a:pPr>
            <a:endParaRPr lang="es-MX"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	Responsables y encargados del tratamiento no establecidos en la Unión Europea, siempre que realicen tratamientos derivados de una oferta de bienes o servicios destinados a ciudadanos de la UE (redes sociales, buscadores o comercio electrónico) o como consecuencia de una monitorización y seguimiento de su comportamiento (cookies de</a:t>
            </a:r>
          </a:p>
          <a:p>
            <a:pPr marL="457200" lvl="1" indent="0">
              <a:buNone/>
            </a:pPr>
            <a:r>
              <a:rPr lang="es-MX" sz="2800" b="1" dirty="0">
                <a:solidFill>
                  <a:schemeClr val="bg1">
                    <a:lumMod val="50000"/>
                    <a:lumOff val="50000"/>
                  </a:schemeClr>
                </a:solidFill>
              </a:rPr>
              <a:t>seguimiento de navegación o tracking).</a:t>
            </a:r>
          </a:p>
          <a:p>
            <a:pPr marL="457200" lvl="1" indent="0">
              <a:buNone/>
            </a:pPr>
            <a:endParaRPr lang="es-MX" sz="2800" b="1" dirty="0">
              <a:solidFill>
                <a:schemeClr val="bg1">
                  <a:lumMod val="50000"/>
                  <a:lumOff val="50000"/>
                </a:schemeClr>
              </a:solidFill>
            </a:endParaRPr>
          </a:p>
          <a:p>
            <a:pPr marL="457200" lvl="1" indent="0">
              <a:buNone/>
            </a:pPr>
            <a:r>
              <a:rPr lang="es-MX" sz="2800" b="1" dirty="0">
                <a:solidFill>
                  <a:schemeClr val="bg1">
                    <a:lumMod val="50000"/>
                    <a:lumOff val="50000"/>
                  </a:schemeClr>
                </a:solidFill>
              </a:rPr>
              <a:t>Para ello, estas organizaciones deberán nombrar un representante en la UE, que actuará como punto de contacto entre las Autoridades de Control (como la AEPD) y los ciudadanos</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178180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D22F-B33F-4487-8624-3ED754451567}"/>
              </a:ext>
            </a:extLst>
          </p:cNvPr>
          <p:cNvSpPr>
            <a:spLocks noGrp="1"/>
          </p:cNvSpPr>
          <p:nvPr>
            <p:ph type="title"/>
          </p:nvPr>
        </p:nvSpPr>
        <p:spPr>
          <a:xfrm>
            <a:off x="1141413" y="266314"/>
            <a:ext cx="9905998" cy="608398"/>
          </a:xfrm>
        </p:spPr>
        <p:txBody>
          <a:bodyPr/>
          <a:lstStyle/>
          <a:p>
            <a:r>
              <a:rPr lang="es-ES" dirty="0">
                <a:solidFill>
                  <a:schemeClr val="bg1">
                    <a:lumMod val="65000"/>
                    <a:lumOff val="35000"/>
                  </a:schemeClr>
                </a:solidFill>
              </a:rPr>
              <a:t>2. Ámbito de aplicación</a:t>
            </a:r>
          </a:p>
        </p:txBody>
      </p:sp>
      <p:sp>
        <p:nvSpPr>
          <p:cNvPr id="3" name="Marcador de contenido 2">
            <a:extLst>
              <a:ext uri="{FF2B5EF4-FFF2-40B4-BE49-F238E27FC236}">
                <a16:creationId xmlns:a16="http://schemas.microsoft.com/office/drawing/2014/main" id="{D171922A-EBD4-4E3B-B297-5776D0209B1C}"/>
              </a:ext>
            </a:extLst>
          </p:cNvPr>
          <p:cNvSpPr>
            <a:spLocks noGrp="1"/>
          </p:cNvSpPr>
          <p:nvPr>
            <p:ph idx="1"/>
          </p:nvPr>
        </p:nvSpPr>
        <p:spPr>
          <a:xfrm>
            <a:off x="1141412" y="1141026"/>
            <a:ext cx="10213353" cy="5450660"/>
          </a:xfrm>
        </p:spPr>
        <p:txBody>
          <a:bodyPr>
            <a:normAutofit/>
          </a:bodyPr>
          <a:lstStyle/>
          <a:p>
            <a:pPr marL="457200" lvl="1" indent="0">
              <a:buNone/>
            </a:pPr>
            <a:r>
              <a:rPr lang="es-MX" sz="2400" b="1" dirty="0">
                <a:solidFill>
                  <a:schemeClr val="bg1">
                    <a:lumMod val="50000"/>
                    <a:lumOff val="50000"/>
                  </a:schemeClr>
                </a:solidFill>
              </a:rPr>
              <a:t>NO APLICA</a:t>
            </a:r>
          </a:p>
          <a:p>
            <a:pPr marL="457200" lvl="1" indent="0">
              <a:buNone/>
            </a:pPr>
            <a:r>
              <a:rPr lang="es-MX" sz="2400" b="1" dirty="0">
                <a:solidFill>
                  <a:schemeClr val="bg1">
                    <a:lumMod val="50000"/>
                    <a:lumOff val="50000"/>
                  </a:schemeClr>
                </a:solidFill>
              </a:rPr>
              <a:t>•	</a:t>
            </a:r>
            <a:r>
              <a:rPr lang="es-MX" sz="2400" dirty="0">
                <a:solidFill>
                  <a:schemeClr val="bg1">
                    <a:lumMod val="50000"/>
                    <a:lumOff val="50000"/>
                  </a:schemeClr>
                </a:solidFill>
              </a:rPr>
              <a:t>Tratamiento de datos por Estados Miembros en el ejercicio de actividades relacionadas con el </a:t>
            </a:r>
            <a:r>
              <a:rPr lang="es-MX" sz="2400" b="1" dirty="0">
                <a:solidFill>
                  <a:schemeClr val="bg1">
                    <a:lumMod val="50000"/>
                    <a:lumOff val="50000"/>
                  </a:schemeClr>
                </a:solidFill>
              </a:rPr>
              <a:t>SEBC</a:t>
            </a:r>
            <a:r>
              <a:rPr lang="es-MX" sz="2400" dirty="0">
                <a:solidFill>
                  <a:schemeClr val="bg1">
                    <a:lumMod val="50000"/>
                    <a:lumOff val="50000"/>
                  </a:schemeClr>
                </a:solidFill>
              </a:rPr>
              <a:t> (Sistema Europeo de Bancos Centrales).</a:t>
            </a:r>
          </a:p>
          <a:p>
            <a:pPr marL="457200" lvl="1" indent="0">
              <a:buNone/>
            </a:pPr>
            <a:r>
              <a:rPr lang="es-MX" sz="2400" dirty="0">
                <a:solidFill>
                  <a:schemeClr val="bg1">
                    <a:lumMod val="50000"/>
                    <a:lumOff val="50000"/>
                  </a:schemeClr>
                </a:solidFill>
              </a:rPr>
              <a:t>•	Tratamiento de datos por autoridades competentes para los fines de </a:t>
            </a:r>
            <a:r>
              <a:rPr lang="es-MX" sz="2400" b="1" dirty="0">
                <a:solidFill>
                  <a:schemeClr val="bg1">
                    <a:lumMod val="50000"/>
                    <a:lumOff val="50000"/>
                  </a:schemeClr>
                </a:solidFill>
              </a:rPr>
              <a:t>prevención, investigación, detección o enjuiciamiento de infracciones penales, o de ejecución de sanciones penales, </a:t>
            </a:r>
            <a:r>
              <a:rPr lang="es-MX" sz="2400" dirty="0">
                <a:solidFill>
                  <a:schemeClr val="bg1">
                    <a:lumMod val="50000"/>
                    <a:lumOff val="50000"/>
                  </a:schemeClr>
                </a:solidFill>
              </a:rPr>
              <a:t>incluida la protección frente amenazas a la seguridad pública.</a:t>
            </a:r>
          </a:p>
          <a:p>
            <a:pPr marL="457200" lvl="1" indent="0">
              <a:buNone/>
            </a:pPr>
            <a:r>
              <a:rPr lang="es-MX" sz="2400" dirty="0">
                <a:solidFill>
                  <a:schemeClr val="bg1">
                    <a:lumMod val="50000"/>
                    <a:lumOff val="50000"/>
                  </a:schemeClr>
                </a:solidFill>
              </a:rPr>
              <a:t>•	Persona física en el ejercicio de actividades </a:t>
            </a:r>
            <a:r>
              <a:rPr lang="es-MX" sz="2400" b="1" dirty="0">
                <a:solidFill>
                  <a:schemeClr val="bg1">
                    <a:lumMod val="50000"/>
                    <a:lumOff val="50000"/>
                  </a:schemeClr>
                </a:solidFill>
              </a:rPr>
              <a:t>exclusivamente personales o domésticas.</a:t>
            </a:r>
            <a:r>
              <a:rPr lang="es-MX" sz="2400" dirty="0">
                <a:solidFill>
                  <a:schemeClr val="bg1">
                    <a:lumMod val="50000"/>
                    <a:lumOff val="50000"/>
                  </a:schemeClr>
                </a:solidFill>
              </a:rPr>
              <a:t> Sin embargo se aplica el Reglamento a los responsables de tratamiento que proporcionen los medios para tratar datos personales para actividades personales o domésticas (</a:t>
            </a:r>
            <a:r>
              <a:rPr lang="es-MX" sz="2400" dirty="0" err="1">
                <a:solidFill>
                  <a:schemeClr val="bg1">
                    <a:lumMod val="50000"/>
                    <a:lumOff val="50000"/>
                  </a:schemeClr>
                </a:solidFill>
              </a:rPr>
              <a:t>p.e</a:t>
            </a:r>
            <a:r>
              <a:rPr lang="es-MX" sz="2400" dirty="0">
                <a:solidFill>
                  <a:schemeClr val="bg1">
                    <a:lumMod val="50000"/>
                    <a:lumOff val="50000"/>
                  </a:schemeClr>
                </a:solidFill>
              </a:rPr>
              <a:t>. Facebook).</a:t>
            </a:r>
          </a:p>
          <a:p>
            <a:pPr marL="457200" lvl="1" indent="0">
              <a:buNone/>
            </a:pPr>
            <a:endParaRPr lang="es-MX" b="1" dirty="0">
              <a:solidFill>
                <a:schemeClr val="bg1">
                  <a:lumMod val="50000"/>
                  <a:lumOff val="50000"/>
                </a:schemeClr>
              </a:solidFill>
            </a:endParaRPr>
          </a:p>
        </p:txBody>
      </p:sp>
    </p:spTree>
    <p:extLst>
      <p:ext uri="{BB962C8B-B14F-4D97-AF65-F5344CB8AC3E}">
        <p14:creationId xmlns:p14="http://schemas.microsoft.com/office/powerpoint/2010/main" val="1245603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A5E517913C64B43A742F48FE3CC6529" ma:contentTypeVersion="4" ma:contentTypeDescription="Crear nuevo documento." ma:contentTypeScope="" ma:versionID="98357c87129a20c4afa0040ec25cdcc7">
  <xsd:schema xmlns:xsd="http://www.w3.org/2001/XMLSchema" xmlns:xs="http://www.w3.org/2001/XMLSchema" xmlns:p="http://schemas.microsoft.com/office/2006/metadata/properties" xmlns:ns3="586b9315-baf4-4763-af36-d31f7672f505" targetNamespace="http://schemas.microsoft.com/office/2006/metadata/properties" ma:root="true" ma:fieldsID="7f1ccf727e21f4d0e42c716626cb161c" ns3:_="">
    <xsd:import namespace="586b9315-baf4-4763-af36-d31f7672f50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6b9315-baf4-4763-af36-d31f7672f5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324A87-BA85-4D7F-830A-3FCEAE1C26B8}">
  <ds:schemaRefs>
    <ds:schemaRef ds:uri="http://schemas.microsoft.com/sharepoint/v3/contenttype/forms"/>
  </ds:schemaRefs>
</ds:datastoreItem>
</file>

<file path=customXml/itemProps2.xml><?xml version="1.0" encoding="utf-8"?>
<ds:datastoreItem xmlns:ds="http://schemas.openxmlformats.org/officeDocument/2006/customXml" ds:itemID="{CFA6C2D2-A396-4829-AC5D-F847A939D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6b9315-baf4-4763-af36-d31f7672f5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BE626F-AFB6-475E-99C3-16C89AA162B7}">
  <ds:schemaRefs>
    <ds:schemaRef ds:uri="http://purl.org/dc/elements/1.1/"/>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www.w3.org/XML/1998/namespace"/>
    <ds:schemaRef ds:uri="http://schemas.microsoft.com/office/infopath/2007/PartnerControls"/>
    <ds:schemaRef ds:uri="http://purl.org/dc/terms/"/>
    <ds:schemaRef ds:uri="586b9315-baf4-4763-af36-d31f7672f505"/>
  </ds:schemaRefs>
</ds:datastoreItem>
</file>

<file path=docProps/app.xml><?xml version="1.0" encoding="utf-8"?>
<Properties xmlns="http://schemas.openxmlformats.org/officeDocument/2006/extended-properties" xmlns:vt="http://schemas.openxmlformats.org/officeDocument/2006/docPropsVTypes">
  <TotalTime>4388</TotalTime>
  <Words>5793</Words>
  <Application>Microsoft Office PowerPoint</Application>
  <PresentationFormat>Panorámica</PresentationFormat>
  <Paragraphs>549</Paragraphs>
  <Slides>62</Slides>
  <Notes>61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62</vt:i4>
      </vt:variant>
    </vt:vector>
  </HeadingPairs>
  <TitlesOfParts>
    <vt:vector size="67" baseType="lpstr">
      <vt:lpstr>Arial</vt:lpstr>
      <vt:lpstr>Calibri</vt:lpstr>
      <vt:lpstr>Tw Cen MT</vt:lpstr>
      <vt:lpstr>Wingdings</vt:lpstr>
      <vt:lpstr>Circuito</vt:lpstr>
      <vt:lpstr>Seguridad Informática</vt:lpstr>
      <vt:lpstr>Seguridad Informática</vt:lpstr>
      <vt:lpstr>1. Introducción</vt:lpstr>
      <vt:lpstr>1. Introducción</vt:lpstr>
      <vt:lpstr>1. Introducción</vt:lpstr>
      <vt:lpstr>1. Introducción</vt:lpstr>
      <vt:lpstr>2. Ámbito de aplicación</vt:lpstr>
      <vt:lpstr>2. Ámbito de aplicación</vt:lpstr>
      <vt:lpstr>2. Ámbito de aplicación</vt:lpstr>
      <vt:lpstr>2. Ámbito de aplicación</vt:lpstr>
      <vt:lpstr>3. Datos de carácter personal</vt:lpstr>
      <vt:lpstr>3. Datos de carácter personal</vt:lpstr>
      <vt:lpstr>3. Datos de carácter personal</vt:lpstr>
      <vt:lpstr>3.1 Categorías especiales de datos</vt:lpstr>
      <vt:lpstr>3.1 Categorías especiales de datos</vt:lpstr>
      <vt:lpstr>3.2 tratamiento de datos</vt:lpstr>
      <vt:lpstr>3.2 tratamiento de datos</vt:lpstr>
      <vt:lpstr>3.2 tratamiento de datos</vt:lpstr>
      <vt:lpstr>4. principios</vt:lpstr>
      <vt:lpstr>4. principios</vt:lpstr>
      <vt:lpstr>4. principios</vt:lpstr>
      <vt:lpstr>5. PRIVACIDAD POR DEFECTO Y DESDE EL DISEÑO</vt:lpstr>
      <vt:lpstr>5. PRIVACIDAD POR DEFECTO Y DESDE EL DISEÑO</vt:lpstr>
      <vt:lpstr>5. PRIVACIDAD POR DEFECTO Y DESDE EL DISEÑO</vt:lpstr>
      <vt:lpstr>6. PRINCIPIO DE RESPONSABILIDAD PROACTIVA</vt:lpstr>
      <vt:lpstr>6. PRINCIPIO DE RESPONSABILIDAD PROACTIVA</vt:lpstr>
      <vt:lpstr>7. Licitud del tratamiento</vt:lpstr>
      <vt:lpstr>8. consentimiento</vt:lpstr>
      <vt:lpstr>8. consentimiento</vt:lpstr>
      <vt:lpstr>8. consentimiento</vt:lpstr>
      <vt:lpstr>8. consentimiento</vt:lpstr>
      <vt:lpstr>8. consentimiento</vt:lpstr>
      <vt:lpstr>9. derechos</vt:lpstr>
      <vt:lpstr>9. derechos</vt:lpstr>
      <vt:lpstr>9. derechos</vt:lpstr>
      <vt:lpstr>9. derechos</vt:lpstr>
      <vt:lpstr>9. derechos</vt:lpstr>
      <vt:lpstr>9. derechos</vt:lpstr>
      <vt:lpstr>9. derechos</vt:lpstr>
      <vt:lpstr>9. derechos</vt:lpstr>
      <vt:lpstr>9. derechos</vt:lpstr>
      <vt:lpstr>10. sanciones</vt:lpstr>
      <vt:lpstr>11. Autoridades de control</vt:lpstr>
      <vt:lpstr>12. Contratos con encargados</vt:lpstr>
      <vt:lpstr>12. Contratos con encargados</vt:lpstr>
      <vt:lpstr>12. Contratos con encargados</vt:lpstr>
      <vt:lpstr>13. TRANSFERENCIAS INTERNACIONALES DE DATOS</vt:lpstr>
      <vt:lpstr>13. TRANSFERENCIAS INTERNACIONALES DE DATOS</vt:lpstr>
      <vt:lpstr>14. REGISTRO DE ACTIVIDADES DE TRATAMIENTO</vt:lpstr>
      <vt:lpstr>14. REGISTRO DE ACTIVIDADES DE TRATAMIENTO</vt:lpstr>
      <vt:lpstr>15. Medidas técnicas y organizativas</vt:lpstr>
      <vt:lpstr>16. Obligaciones de los empleados (con acceso a datos)</vt:lpstr>
      <vt:lpstr>17. Medidas de seguridad</vt:lpstr>
      <vt:lpstr>18. Seudonimización y anonimización</vt:lpstr>
      <vt:lpstr>19. Cifrado de datos</vt:lpstr>
      <vt:lpstr>20. Evaluación de impacto</vt:lpstr>
      <vt:lpstr>21. Violaciones de seguridad de los datos</vt:lpstr>
      <vt:lpstr>21.1 notificación de Violaciones de seguridad</vt:lpstr>
      <vt:lpstr>21.1 notificación de Violaciones de seguridad</vt:lpstr>
      <vt:lpstr>21.1 notificación de Violaciones de seguridad</vt:lpstr>
      <vt:lpstr>22. Delegado de protección de datos</vt:lpstr>
      <vt:lpstr>22. Delegado de protección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Informática</dc:title>
  <dc:creator>José Pablo Hernández</dc:creator>
  <cp:lastModifiedBy>Hp 800 G1</cp:lastModifiedBy>
  <cp:revision>84</cp:revision>
  <dcterms:created xsi:type="dcterms:W3CDTF">2020-11-16T00:02:28Z</dcterms:created>
  <dcterms:modified xsi:type="dcterms:W3CDTF">2022-02-10T08:29:06Z</dcterms:modified>
</cp:coreProperties>
</file>