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38700" cy="428037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14A98CB-5BE3-480E-BF27-ADD34A0EF7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2338560" y="1143000"/>
            <a:ext cx="2180520" cy="308556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9627A7-346B-417D-948D-409E11FED7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27214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27214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1545660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712880" y="1001592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9914120" y="1001592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10712880" y="2298276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19914120" y="2298276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11640" y="10015920"/>
            <a:ext cx="27214200" cy="24825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272142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11640" y="1707480"/>
            <a:ext cx="27213840" cy="3313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5660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27214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1640" y="1707480"/>
            <a:ext cx="27213840" cy="71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slideLayout" Target="../slideLayouts/slideLayout3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rcRect l="17287" t="19125" r="18748" b="27658"/>
          <a:stretch/>
        </p:blipFill>
        <p:spPr>
          <a:xfrm>
            <a:off x="22922280" y="2377440"/>
            <a:ext cx="6112800" cy="2634480"/>
          </a:xfrm>
          <a:prstGeom prst="rect">
            <a:avLst/>
          </a:prstGeom>
          <a:ln w="5472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15359400"/>
            <a:ext cx="14537880" cy="7500240"/>
          </a:xfrm>
          <a:prstGeom prst="roundRect">
            <a:avLst>
              <a:gd name="adj" fmla="val 5428"/>
            </a:avLst>
          </a:prstGeom>
          <a:solidFill>
            <a:srgbClr val="e0c2cd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8160" y="28550160"/>
            <a:ext cx="14398560" cy="14253120"/>
          </a:xfrm>
          <a:prstGeom prst="roundRect">
            <a:avLst>
              <a:gd name="adj" fmla="val 2572"/>
            </a:avLst>
          </a:prstGeom>
          <a:solidFill>
            <a:srgbClr val="fff5ce"/>
          </a:solidFill>
          <a:ln w="12600">
            <a:solidFill>
              <a:srgbClr val="bdd7e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0" y="9073800"/>
            <a:ext cx="14995800" cy="6285240"/>
          </a:xfrm>
          <a:prstGeom prst="roundRect">
            <a:avLst>
              <a:gd name="adj" fmla="val 5428"/>
            </a:avLst>
          </a:prstGeom>
          <a:solidFill>
            <a:srgbClr val="dee6ef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14447520" y="17574840"/>
            <a:ext cx="15790680" cy="20388240"/>
          </a:xfrm>
          <a:prstGeom prst="roundRect">
            <a:avLst>
              <a:gd name="adj" fmla="val 3027"/>
            </a:avLst>
          </a:prstGeom>
          <a:solidFill>
            <a:srgbClr val="c5e0b4"/>
          </a:solidFill>
          <a:ln w="12600">
            <a:solidFill>
              <a:srgbClr val="c5e0b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4989960" y="-144360"/>
            <a:ext cx="20338560" cy="27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000000"/>
                </a:solidFill>
                <a:latin typeface="Luxi Sans"/>
                <a:ea typeface="DejaVu Sans"/>
              </a:rPr>
              <a:t>Atomistic modelling of oxygen solute hardening in titanium alloys.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49" name="Line 6"/>
          <p:cNvSpPr/>
          <p:nvPr/>
        </p:nvSpPr>
        <p:spPr>
          <a:xfrm>
            <a:off x="-39600" y="5029200"/>
            <a:ext cx="30274920" cy="36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7986240" y="3291840"/>
            <a:ext cx="1474704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lang="en-US" sz="5400" spc="-1" strike="noStrike">
                <a:solidFill>
                  <a:srgbClr val="333333"/>
                </a:solidFill>
                <a:latin typeface="Arial"/>
                <a:ea typeface="Times New Roman"/>
              </a:rPr>
              <a:t>Tigany Zarrouk, Tony Paxton and Dave Rugg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-91080" y="3988440"/>
            <a:ext cx="1828728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Email: tigany.zarrouk@kcl.ac.uk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Arial"/>
                <a:ea typeface="MS Mincho"/>
              </a:rPr>
              <a:t>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Mincho"/>
              </a:rPr>
              <a:t>Department of Physics, King's College London, Strand, London WC2R 2LS, UK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2" name="Picture 5" descr=""/>
          <p:cNvPicPr/>
          <p:nvPr/>
        </p:nvPicPr>
        <p:blipFill>
          <a:blip r:embed="rId2"/>
          <a:stretch/>
        </p:blipFill>
        <p:spPr>
          <a:xfrm>
            <a:off x="23400" y="-32400"/>
            <a:ext cx="4966200" cy="3978720"/>
          </a:xfrm>
          <a:prstGeom prst="rect">
            <a:avLst/>
          </a:prstGeom>
          <a:ln>
            <a:noFill/>
          </a:ln>
        </p:spPr>
      </p:pic>
      <p:sp>
        <p:nvSpPr>
          <p:cNvPr id="53" name="CustomShape 9"/>
          <p:cNvSpPr/>
          <p:nvPr/>
        </p:nvSpPr>
        <p:spPr>
          <a:xfrm>
            <a:off x="25912080" y="13602600"/>
            <a:ext cx="106200" cy="115200"/>
          </a:xfrm>
          <a:prstGeom prst="ellipse">
            <a:avLst/>
          </a:prstGeom>
          <a:noFill/>
          <a:ln w="1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28185480" y="12013920"/>
            <a:ext cx="106200" cy="113400"/>
          </a:xfrm>
          <a:prstGeom prst="ellipse">
            <a:avLst/>
          </a:prstGeom>
          <a:noFill/>
          <a:ln w="1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1"/>
          <p:cNvSpPr/>
          <p:nvPr/>
        </p:nvSpPr>
        <p:spPr>
          <a:xfrm>
            <a:off x="15113520" y="18379440"/>
            <a:ext cx="14904360" cy="16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Gamma surfaces are plots of the excess energy of a faulted lattice, compared to an unfaulted one, with respect to fault vector. 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Minima show areas where stable stacking faults occur.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These predict possible dislocation dissociations in the model.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0" y="5104080"/>
            <a:ext cx="30238200" cy="4313880"/>
          </a:xfrm>
          <a:prstGeom prst="roundRect">
            <a:avLst>
              <a:gd name="adj" fmla="val 5428"/>
            </a:avLst>
          </a:prstGeom>
          <a:solidFill>
            <a:srgbClr val="dee6ef"/>
          </a:solidFill>
          <a:ln w="12600">
            <a:solidFill>
              <a:srgbClr val="d6dce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3"/>
          <p:cNvSpPr/>
          <p:nvPr/>
        </p:nvSpPr>
        <p:spPr>
          <a:xfrm>
            <a:off x="457200" y="5012640"/>
            <a:ext cx="29781000" cy="41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Screw dislocations control plasticity in titanium.</a:t>
            </a:r>
            <a:endParaRPr b="0" lang="en-US" sz="4400" spc="-1" strike="noStrike">
              <a:latin typeface="Arial"/>
            </a:endParaRPr>
          </a:p>
          <a:p>
            <a:pPr lvl="1" marL="102888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Solute-hardening is not well understood on an atomistic scale.</a:t>
            </a:r>
            <a:endParaRPr b="0" lang="en-US" sz="4400" spc="-1" strike="noStrike">
              <a:latin typeface="Arial"/>
            </a:endParaRPr>
          </a:p>
          <a:p>
            <a:pPr lvl="1" marL="102888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Ab initio quantum mechanics is too computationally expensive.</a:t>
            </a:r>
            <a:endParaRPr b="0" lang="en-US" sz="4400" spc="-1" strike="noStrike">
              <a:latin typeface="Arial"/>
            </a:endParaRPr>
          </a:p>
          <a:p>
            <a:pPr lvl="1" marL="102888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Tight-binding approximation is quantum mechanical yet less expensive. </a:t>
            </a:r>
            <a:endParaRPr b="0" lang="en-US" sz="4400" spc="-1" strike="noStrike">
              <a:latin typeface="Arial"/>
            </a:endParaRPr>
          </a:p>
          <a:p>
            <a:pPr lvl="1" marL="102888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 have made a tight-binding model for titanium with which we can investigate atomistic mechanisms for oxygen solute-hardening.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14732280" y="38221920"/>
            <a:ext cx="15076800" cy="25279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Applications:</a:t>
            </a:r>
            <a:endParaRPr b="0" lang="en-US" sz="4000" spc="-1" strike="noStrike">
              <a:latin typeface="Arial"/>
            </a:endParaRPr>
          </a:p>
          <a:p>
            <a:pPr marL="1143000" indent="-1142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Alloy design. </a:t>
            </a:r>
            <a:endParaRPr b="0" lang="en-US" sz="4000" spc="-1" strike="noStrike">
              <a:latin typeface="Arial"/>
            </a:endParaRPr>
          </a:p>
          <a:p>
            <a:pPr marL="1143000" indent="-1142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Stress-corrosion cracking.</a:t>
            </a:r>
            <a:endParaRPr b="0" lang="en-US" sz="4000" spc="-1" strike="noStrike">
              <a:latin typeface="Arial"/>
            </a:endParaRPr>
          </a:p>
          <a:p>
            <a:pPr marL="1143000" indent="-1142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Electrochemistry.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rcRect l="1192" t="18249" r="59651" b="3830"/>
          <a:stretch/>
        </p:blipFill>
        <p:spPr>
          <a:xfrm>
            <a:off x="3665520" y="37199520"/>
            <a:ext cx="6392520" cy="5230080"/>
          </a:xfrm>
          <a:prstGeom prst="rect">
            <a:avLst/>
          </a:prstGeom>
          <a:ln w="54720">
            <a:solidFill>
              <a:srgbClr val="000000"/>
            </a:solidFill>
            <a:round/>
          </a:ln>
        </p:spPr>
      </p:pic>
      <p:sp>
        <p:nvSpPr>
          <p:cNvPr id="60" name="CustomShape 15"/>
          <p:cNvSpPr/>
          <p:nvPr/>
        </p:nvSpPr>
        <p:spPr>
          <a:xfrm rot="16200000">
            <a:off x="3877200" y="41017680"/>
            <a:ext cx="35082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27706320" y="365760"/>
            <a:ext cx="2285640" cy="3712680"/>
          </a:xfrm>
          <a:prstGeom prst="rect">
            <a:avLst/>
          </a:prstGeom>
          <a:ln w="54720"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rcRect l="19711" t="12700" r="19286" b="11986"/>
          <a:stretch/>
        </p:blipFill>
        <p:spPr>
          <a:xfrm>
            <a:off x="3665520" y="31710600"/>
            <a:ext cx="6392520" cy="5359320"/>
          </a:xfrm>
          <a:prstGeom prst="rect">
            <a:avLst/>
          </a:prstGeom>
          <a:ln w="54720">
            <a:solidFill>
              <a:srgbClr val="000000"/>
            </a:solidFill>
            <a:round/>
          </a:ln>
        </p:spPr>
      </p:pic>
      <p:sp>
        <p:nvSpPr>
          <p:cNvPr id="63" name="CustomShape 16"/>
          <p:cNvSpPr/>
          <p:nvPr/>
        </p:nvSpPr>
        <p:spPr>
          <a:xfrm>
            <a:off x="6506640" y="34293240"/>
            <a:ext cx="193320" cy="1936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r="5400000" dist="76320">
              <a:srgbClr val="cccccc">
                <a:alpha val="8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17"/>
          <p:cNvSpPr/>
          <p:nvPr/>
        </p:nvSpPr>
        <p:spPr>
          <a:xfrm>
            <a:off x="365760" y="34216560"/>
            <a:ext cx="3200040" cy="60264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Tight-binding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905040" y="39528720"/>
            <a:ext cx="1837800" cy="594000"/>
          </a:xfrm>
          <a:prstGeom prst="rect">
            <a:avLst/>
          </a:prstGeom>
          <a:solidFill>
            <a:srgbClr val="ffdbb6"/>
          </a:solidFill>
          <a:ln w="29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DFT [1]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0" y="29169360"/>
            <a:ext cx="14581440" cy="246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Differential Displacement maps of screw dislocation core upon relaxation in tight-binding (TB) and Density Functional Theory (DFT /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 initio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Arrows denote out-of-plane displacements. 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An arrow joining two columns corresponds to displacement by a full Burger’s vector. 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of elastic centre of dislocation core is marked by the red square.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Good agreement between model and DFT thus validating model.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6"/>
          <a:stretch/>
        </p:blipFill>
        <p:spPr>
          <a:xfrm>
            <a:off x="1324800" y="23591520"/>
            <a:ext cx="5258520" cy="4845240"/>
          </a:xfrm>
          <a:prstGeom prst="rect">
            <a:avLst/>
          </a:prstGeom>
          <a:ln w="54720">
            <a:noFill/>
          </a:ln>
        </p:spPr>
      </p:pic>
      <p:pic>
        <p:nvPicPr>
          <p:cNvPr id="68" name="" descr=""/>
          <p:cNvPicPr/>
          <p:nvPr/>
        </p:nvPicPr>
        <p:blipFill>
          <a:blip r:embed="rId7"/>
          <a:srcRect l="6734" t="19420" r="16960" b="12586"/>
          <a:stretch/>
        </p:blipFill>
        <p:spPr>
          <a:xfrm>
            <a:off x="15231240" y="25720200"/>
            <a:ext cx="6909120" cy="3882240"/>
          </a:xfrm>
          <a:prstGeom prst="rect">
            <a:avLst/>
          </a:prstGeom>
          <a:ln w="54720">
            <a:noFill/>
          </a:ln>
        </p:spPr>
      </p:pic>
      <p:pic>
        <p:nvPicPr>
          <p:cNvPr id="69" name="" descr=""/>
          <p:cNvPicPr/>
          <p:nvPr/>
        </p:nvPicPr>
        <p:blipFill>
          <a:blip r:embed="rId8"/>
          <a:stretch/>
        </p:blipFill>
        <p:spPr>
          <a:xfrm>
            <a:off x="18244080" y="34124760"/>
            <a:ext cx="8844480" cy="2445480"/>
          </a:xfrm>
          <a:prstGeom prst="rect">
            <a:avLst/>
          </a:prstGeom>
          <a:ln w="54720">
            <a:noFill/>
          </a:ln>
        </p:spPr>
      </p:pic>
      <p:pic>
        <p:nvPicPr>
          <p:cNvPr id="70" name="" descr=""/>
          <p:cNvPicPr/>
          <p:nvPr/>
        </p:nvPicPr>
        <p:blipFill>
          <a:blip r:embed="rId9"/>
          <a:stretch/>
        </p:blipFill>
        <p:spPr>
          <a:xfrm>
            <a:off x="22140720" y="25720200"/>
            <a:ext cx="7354800" cy="3942360"/>
          </a:xfrm>
          <a:prstGeom prst="rect">
            <a:avLst/>
          </a:prstGeom>
          <a:ln w="54720">
            <a:noFill/>
          </a:ln>
        </p:spPr>
      </p:pic>
      <p:pic>
        <p:nvPicPr>
          <p:cNvPr id="71" name="" descr=""/>
          <p:cNvPicPr/>
          <p:nvPr/>
        </p:nvPicPr>
        <p:blipFill>
          <a:blip r:embed="rId10"/>
          <a:stretch/>
        </p:blipFill>
        <p:spPr>
          <a:xfrm>
            <a:off x="22145400" y="20644560"/>
            <a:ext cx="7329960" cy="3571560"/>
          </a:xfrm>
          <a:prstGeom prst="rect">
            <a:avLst/>
          </a:prstGeom>
          <a:ln w="54720">
            <a:noFill/>
          </a:ln>
        </p:spPr>
      </p:pic>
      <p:pic>
        <p:nvPicPr>
          <p:cNvPr id="72" name="" descr=""/>
          <p:cNvPicPr/>
          <p:nvPr/>
        </p:nvPicPr>
        <p:blipFill>
          <a:blip r:embed="rId11"/>
          <a:stretch/>
        </p:blipFill>
        <p:spPr>
          <a:xfrm>
            <a:off x="18244080" y="31345560"/>
            <a:ext cx="9397440" cy="2658960"/>
          </a:xfrm>
          <a:prstGeom prst="rect">
            <a:avLst/>
          </a:prstGeom>
          <a:ln w="54720">
            <a:noFill/>
          </a:ln>
        </p:spPr>
      </p:pic>
      <p:pic>
        <p:nvPicPr>
          <p:cNvPr id="73" name="" descr=""/>
          <p:cNvPicPr/>
          <p:nvPr/>
        </p:nvPicPr>
        <p:blipFill>
          <a:blip r:embed="rId12"/>
          <a:srcRect l="7892" t="18034" r="3951" b="7990"/>
          <a:stretch/>
        </p:blipFill>
        <p:spPr>
          <a:xfrm>
            <a:off x="15236280" y="20648160"/>
            <a:ext cx="6908760" cy="3632040"/>
          </a:xfrm>
          <a:prstGeom prst="rect">
            <a:avLst/>
          </a:prstGeom>
          <a:ln w="54720">
            <a:noFill/>
          </a:ln>
        </p:spPr>
      </p:pic>
      <p:sp>
        <p:nvSpPr>
          <p:cNvPr id="74" name="CustomShape 20"/>
          <p:cNvSpPr/>
          <p:nvPr/>
        </p:nvSpPr>
        <p:spPr>
          <a:xfrm>
            <a:off x="20927520" y="23874480"/>
            <a:ext cx="2767320" cy="60228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Basal Plane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" name="CustomShape 21"/>
          <p:cNvSpPr/>
          <p:nvPr/>
        </p:nvSpPr>
        <p:spPr>
          <a:xfrm>
            <a:off x="20563920" y="29262600"/>
            <a:ext cx="3684960" cy="60228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Prismatic Plane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6" name="CustomShape 22"/>
          <p:cNvSpPr/>
          <p:nvPr/>
        </p:nvSpPr>
        <p:spPr>
          <a:xfrm>
            <a:off x="27088920" y="34004880"/>
            <a:ext cx="2302920" cy="15771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First order Pyramidal Plane.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" name="CustomShape 23"/>
          <p:cNvSpPr/>
          <p:nvPr/>
        </p:nvSpPr>
        <p:spPr>
          <a:xfrm>
            <a:off x="17401320" y="20091240"/>
            <a:ext cx="3133080" cy="60228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Tight 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" name="Line 24"/>
          <p:cNvSpPr/>
          <p:nvPr/>
        </p:nvSpPr>
        <p:spPr>
          <a:xfrm flipH="1">
            <a:off x="14956920" y="20388960"/>
            <a:ext cx="2444400" cy="36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25"/>
          <p:cNvSpPr/>
          <p:nvPr/>
        </p:nvSpPr>
        <p:spPr>
          <a:xfrm flipH="1">
            <a:off x="27027000" y="20388960"/>
            <a:ext cx="2669760" cy="36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26"/>
          <p:cNvSpPr/>
          <p:nvPr/>
        </p:nvSpPr>
        <p:spPr>
          <a:xfrm flipV="1">
            <a:off x="14956920" y="20388960"/>
            <a:ext cx="360" cy="1094580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27"/>
          <p:cNvSpPr/>
          <p:nvPr/>
        </p:nvSpPr>
        <p:spPr>
          <a:xfrm flipH="1">
            <a:off x="14956920" y="31334760"/>
            <a:ext cx="548640" cy="36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28"/>
          <p:cNvSpPr/>
          <p:nvPr/>
        </p:nvSpPr>
        <p:spPr>
          <a:xfrm flipV="1">
            <a:off x="29696760" y="20388960"/>
            <a:ext cx="360" cy="1094580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29"/>
          <p:cNvSpPr/>
          <p:nvPr/>
        </p:nvSpPr>
        <p:spPr>
          <a:xfrm flipH="1">
            <a:off x="29148120" y="31334760"/>
            <a:ext cx="548640" cy="36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0"/>
          <p:cNvSpPr/>
          <p:nvPr/>
        </p:nvSpPr>
        <p:spPr>
          <a:xfrm>
            <a:off x="22148280" y="20388960"/>
            <a:ext cx="360" cy="25128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31"/>
          <p:cNvSpPr/>
          <p:nvPr/>
        </p:nvSpPr>
        <p:spPr>
          <a:xfrm flipH="1">
            <a:off x="20534760" y="20388960"/>
            <a:ext cx="1613520" cy="36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32"/>
          <p:cNvSpPr/>
          <p:nvPr/>
        </p:nvSpPr>
        <p:spPr>
          <a:xfrm flipH="1">
            <a:off x="23127480" y="20388960"/>
            <a:ext cx="2162160" cy="36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3"/>
          <p:cNvSpPr/>
          <p:nvPr/>
        </p:nvSpPr>
        <p:spPr>
          <a:xfrm flipV="1">
            <a:off x="23127480" y="20388960"/>
            <a:ext cx="360" cy="25128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4"/>
          <p:cNvSpPr/>
          <p:nvPr/>
        </p:nvSpPr>
        <p:spPr>
          <a:xfrm>
            <a:off x="25289640" y="20087640"/>
            <a:ext cx="1737000" cy="602280"/>
          </a:xfrm>
          <a:prstGeom prst="rect">
            <a:avLst/>
          </a:prstGeom>
          <a:solidFill>
            <a:srgbClr val="ffdbb6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DFT [3]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35"/>
          <p:cNvSpPr/>
          <p:nvPr/>
        </p:nvSpPr>
        <p:spPr>
          <a:xfrm>
            <a:off x="14757840" y="32407560"/>
            <a:ext cx="3130200" cy="60228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Tight 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36"/>
          <p:cNvSpPr/>
          <p:nvPr/>
        </p:nvSpPr>
        <p:spPr>
          <a:xfrm>
            <a:off x="14543640" y="34930080"/>
            <a:ext cx="3561120" cy="602640"/>
          </a:xfrm>
          <a:prstGeom prst="rect">
            <a:avLst/>
          </a:prstGeom>
          <a:solidFill>
            <a:srgbClr val="ffdbb6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Pseudopot. [4]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37"/>
          <p:cNvSpPr/>
          <p:nvPr/>
        </p:nvSpPr>
        <p:spPr>
          <a:xfrm>
            <a:off x="14732280" y="40935960"/>
            <a:ext cx="15076800" cy="16750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[1] Ghazisaeidi, (2012),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Core structure of a screw dislocation in Ti from density functional theory and classical potentials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[2] Stassis, D. Arch, B. (1979),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Lattice Dynamics of hcp Ti.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[3] Rodney, Ventelon (2016),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Ab initio modelling of dislocation core properties in metals and semiconductors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[4] Ready (2019),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Stacking faults and the γ-surface on {1-101} pyramidal planes in α-titanium.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8"/>
          <p:cNvSpPr/>
          <p:nvPr/>
        </p:nvSpPr>
        <p:spPr>
          <a:xfrm>
            <a:off x="19346040" y="24476760"/>
            <a:ext cx="5851800" cy="12729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Predicted Splitting: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DFT: 1/3[1-210]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1/3[1-100] + 1/3[0-110]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TB:   1/3[1-210]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1/3[1-100] + 1/3[0-110]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39"/>
          <p:cNvSpPr/>
          <p:nvPr/>
        </p:nvSpPr>
        <p:spPr>
          <a:xfrm>
            <a:off x="17595000" y="29878920"/>
            <a:ext cx="9888840" cy="12729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Predicted Splitting: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DFT: 1/3[1-210]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1/6[1-210] + 1/6[1-210]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TB:   1/3[1-210]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(1/6[1-210] + 0.15[0001]) + (1/6[1-210] - 0.15[0001])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3"/>
          <a:stretch/>
        </p:blipFill>
        <p:spPr>
          <a:xfrm>
            <a:off x="3765600" y="35578440"/>
            <a:ext cx="2197080" cy="1219320"/>
          </a:xfrm>
          <a:prstGeom prst="rect">
            <a:avLst/>
          </a:prstGeom>
          <a:ln w="54720">
            <a:noFill/>
          </a:ln>
        </p:spPr>
      </p:pic>
      <p:pic>
        <p:nvPicPr>
          <p:cNvPr id="95" name="" descr=""/>
          <p:cNvPicPr/>
          <p:nvPr/>
        </p:nvPicPr>
        <p:blipFill>
          <a:blip r:embed="rId14"/>
          <a:stretch/>
        </p:blipFill>
        <p:spPr>
          <a:xfrm>
            <a:off x="3767400" y="41013000"/>
            <a:ext cx="2197440" cy="1219680"/>
          </a:xfrm>
          <a:prstGeom prst="rect">
            <a:avLst/>
          </a:prstGeom>
          <a:ln w="54720">
            <a:noFill/>
          </a:ln>
        </p:spPr>
      </p:pic>
      <p:sp>
        <p:nvSpPr>
          <p:cNvPr id="96" name="CustomShape 40"/>
          <p:cNvSpPr/>
          <p:nvPr/>
        </p:nvSpPr>
        <p:spPr>
          <a:xfrm>
            <a:off x="17691840" y="36593640"/>
            <a:ext cx="10240920" cy="12733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Predicted Splitting: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Pseudopotential: 1/3[2-1-13]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4/18[1-102] + 4/18[42-62] + 4/18[2-1-13]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TB: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1/3[2-1-13]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4/18[1-102] + 4/18[42-62] + 4/18[2-1-13]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7" name="Table 41"/>
          <p:cNvGraphicFramePr/>
          <p:nvPr/>
        </p:nvGraphicFramePr>
        <p:xfrm>
          <a:off x="236520" y="16583400"/>
          <a:ext cx="7069320" cy="5249160"/>
        </p:xfrm>
        <a:graphic>
          <a:graphicData uri="http://schemas.openxmlformats.org/drawingml/2006/table">
            <a:tbl>
              <a:tblPr/>
              <a:tblGrid>
                <a:gridCol w="1906200"/>
                <a:gridCol w="1455120"/>
                <a:gridCol w="2096280"/>
                <a:gridCol w="1612080"/>
              </a:tblGrid>
              <a:tr h="581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Units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TB model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68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a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α</a:t>
                      </a: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 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[bohr]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5.52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5.57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81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c/a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ratio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1.571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1.587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175.3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176.1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8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33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195.5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190.5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44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59.6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50.8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8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12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70.2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86.9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13</a:t>
                      </a: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67.5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68.3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pic>
        <p:nvPicPr>
          <p:cNvPr id="98" name="" descr=""/>
          <p:cNvPicPr/>
          <p:nvPr/>
        </p:nvPicPr>
        <p:blipFill>
          <a:blip r:embed="rId15"/>
          <a:stretch/>
        </p:blipFill>
        <p:spPr>
          <a:xfrm>
            <a:off x="365760" y="9206640"/>
            <a:ext cx="4179600" cy="6035760"/>
          </a:xfrm>
          <a:prstGeom prst="rect">
            <a:avLst/>
          </a:prstGeom>
          <a:ln w="54720">
            <a:noFill/>
          </a:ln>
        </p:spPr>
      </p:pic>
      <p:graphicFrame>
        <p:nvGraphicFramePr>
          <p:cNvPr id="99" name="Table 42"/>
          <p:cNvGraphicFramePr/>
          <p:nvPr/>
        </p:nvGraphicFramePr>
        <p:xfrm>
          <a:off x="23400" y="16018920"/>
          <a:ext cx="14304240" cy="6374520"/>
        </p:xfrm>
        <a:graphic>
          <a:graphicData uri="http://schemas.openxmlformats.org/drawingml/2006/table">
            <a:tbl>
              <a:tblPr/>
              <a:tblGrid>
                <a:gridCol w="3857040"/>
                <a:gridCol w="2944080"/>
                <a:gridCol w="4241520"/>
                <a:gridCol w="3261960"/>
              </a:tblGrid>
              <a:tr h="703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Units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TB model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82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a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α</a:t>
                      </a: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  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[bohr]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5.52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5.57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03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c/a 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ratio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1.571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1.587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11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175.3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176.1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2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33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195.5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190.5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44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59.6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50.8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2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12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70.2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86.9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13</a:t>
                      </a:r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 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67.5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latin typeface="Arial"/>
                        </a:rPr>
                        <a:t>68.3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43"/>
          <p:cNvSpPr/>
          <p:nvPr/>
        </p:nvSpPr>
        <p:spPr>
          <a:xfrm>
            <a:off x="91440" y="15044400"/>
            <a:ext cx="4845960" cy="760320"/>
          </a:xfrm>
          <a:prstGeom prst="rect">
            <a:avLst/>
          </a:prstGeom>
          <a:solidFill>
            <a:srgbClr val="e0c2cd"/>
          </a:solidFill>
          <a:ln w="12600">
            <a:solidFill>
              <a:srgbClr val="000000"/>
            </a:solidFill>
            <a:miter/>
          </a:ln>
          <a:effectLst>
            <a:outerShdw dir="2700000" dist="342635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Results of Fitting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44"/>
          <p:cNvSpPr/>
          <p:nvPr/>
        </p:nvSpPr>
        <p:spPr>
          <a:xfrm>
            <a:off x="14538240" y="8778240"/>
            <a:ext cx="15699960" cy="8796240"/>
          </a:xfrm>
          <a:prstGeom prst="roundRect">
            <a:avLst>
              <a:gd name="adj" fmla="val 5428"/>
            </a:avLst>
          </a:prstGeom>
          <a:solidFill>
            <a:srgbClr val="fff5ce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2" name="Table 45"/>
          <p:cNvGraphicFramePr/>
          <p:nvPr/>
        </p:nvGraphicFramePr>
        <p:xfrm>
          <a:off x="14896800" y="9837720"/>
          <a:ext cx="14651280" cy="2331000"/>
        </p:xfrm>
        <a:graphic>
          <a:graphicData uri="http://schemas.openxmlformats.org/drawingml/2006/table">
            <a:tbl>
              <a:tblPr/>
              <a:tblGrid>
                <a:gridCol w="4487760"/>
                <a:gridCol w="1756440"/>
                <a:gridCol w="2497320"/>
                <a:gridCol w="5910120"/>
              </a:tblGrid>
              <a:tr h="581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Units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TB model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Literature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1068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E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vacancy formation</a:t>
                      </a: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 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[eV]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1.01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1.27 [Exp. Hashimoto (1984)]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1.95 [DFT Angsten (2013)]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8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ΔE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solution</a:t>
                      </a: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(tetra. - octa.)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[eV]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0.80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latin typeface="Arial"/>
                        </a:rPr>
                        <a:t>1.20 [DFT Kwasniak (2013)]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3" name="CustomShape 46"/>
          <p:cNvSpPr/>
          <p:nvPr/>
        </p:nvSpPr>
        <p:spPr>
          <a:xfrm>
            <a:off x="14613840" y="8487360"/>
            <a:ext cx="4571640" cy="759960"/>
          </a:xfrm>
          <a:prstGeom prst="rect">
            <a:avLst/>
          </a:prstGeom>
          <a:solidFill>
            <a:srgbClr val="fff5ce"/>
          </a:solidFill>
          <a:ln w="12600">
            <a:solidFill>
              <a:srgbClr val="000000"/>
            </a:solidFill>
            <a:miter/>
          </a:ln>
          <a:effectLst>
            <a:outerShdw dir="2700000" dist="342635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Tests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47"/>
          <p:cNvSpPr/>
          <p:nvPr/>
        </p:nvSpPr>
        <p:spPr>
          <a:xfrm>
            <a:off x="0" y="22597920"/>
            <a:ext cx="14447160" cy="5939280"/>
          </a:xfrm>
          <a:prstGeom prst="roundRect">
            <a:avLst>
              <a:gd name="adj" fmla="val 5428"/>
            </a:avLst>
          </a:prstGeom>
          <a:solidFill>
            <a:srgbClr val="bf819e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8"/>
          <p:cNvSpPr/>
          <p:nvPr/>
        </p:nvSpPr>
        <p:spPr>
          <a:xfrm>
            <a:off x="109800" y="22393440"/>
            <a:ext cx="2267280" cy="760320"/>
          </a:xfrm>
          <a:prstGeom prst="rect">
            <a:avLst/>
          </a:prstGeom>
          <a:solidFill>
            <a:srgbClr val="bf819e"/>
          </a:solidFill>
          <a:ln w="12600">
            <a:solidFill>
              <a:srgbClr val="000000"/>
            </a:solidFill>
            <a:miter/>
          </a:ln>
          <a:effectLst>
            <a:outerShdw dir="2700000" dist="342635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49"/>
          <p:cNvSpPr/>
          <p:nvPr/>
        </p:nvSpPr>
        <p:spPr>
          <a:xfrm>
            <a:off x="-15120" y="28273320"/>
            <a:ext cx="7421400" cy="760320"/>
          </a:xfrm>
          <a:prstGeom prst="rect">
            <a:avLst/>
          </a:prstGeom>
          <a:solidFill>
            <a:srgbClr val="fff5ce"/>
          </a:solidFill>
          <a:ln w="12600">
            <a:solidFill>
              <a:srgbClr val="000000"/>
            </a:solidFill>
            <a:miter/>
          </a:ln>
          <a:effectLst>
            <a:outerShdw dir="2700000" dist="342635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Dislocation Core Structure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6"/>
          <a:srcRect l="3151" t="2089" r="0" b="0"/>
          <a:stretch/>
        </p:blipFill>
        <p:spPr>
          <a:xfrm>
            <a:off x="22037040" y="12893040"/>
            <a:ext cx="6400440" cy="4647600"/>
          </a:xfrm>
          <a:prstGeom prst="rect">
            <a:avLst/>
          </a:prstGeom>
          <a:ln w="54720">
            <a:noFill/>
          </a:ln>
        </p:spPr>
      </p:pic>
      <p:pic>
        <p:nvPicPr>
          <p:cNvPr id="108" name="" descr=""/>
          <p:cNvPicPr/>
          <p:nvPr/>
        </p:nvPicPr>
        <p:blipFill>
          <a:blip r:embed="rId17"/>
          <a:srcRect l="8065" t="-252" r="49498" b="13616"/>
          <a:stretch/>
        </p:blipFill>
        <p:spPr>
          <a:xfrm>
            <a:off x="16815960" y="12893040"/>
            <a:ext cx="5228640" cy="4517280"/>
          </a:xfrm>
          <a:prstGeom prst="rect">
            <a:avLst/>
          </a:prstGeom>
          <a:ln w="54720">
            <a:noFill/>
          </a:ln>
        </p:spPr>
      </p:pic>
      <p:sp>
        <p:nvSpPr>
          <p:cNvPr id="109" name="CustomShape 50"/>
          <p:cNvSpPr/>
          <p:nvPr/>
        </p:nvSpPr>
        <p:spPr>
          <a:xfrm>
            <a:off x="17992080" y="12290760"/>
            <a:ext cx="3130200" cy="60228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Tight 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51"/>
          <p:cNvSpPr/>
          <p:nvPr/>
        </p:nvSpPr>
        <p:spPr>
          <a:xfrm>
            <a:off x="23317200" y="12290040"/>
            <a:ext cx="3678840" cy="602640"/>
          </a:xfrm>
          <a:prstGeom prst="rect">
            <a:avLst/>
          </a:prstGeom>
          <a:solidFill>
            <a:srgbClr val="dee7e5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 [2]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52"/>
          <p:cNvSpPr/>
          <p:nvPr/>
        </p:nvSpPr>
        <p:spPr>
          <a:xfrm>
            <a:off x="14744160" y="12179520"/>
            <a:ext cx="2194200" cy="638640"/>
          </a:xfrm>
          <a:prstGeom prst="rect">
            <a:avLst/>
          </a:prstGeom>
          <a:solidFill>
            <a:srgbClr val="fff5ce"/>
          </a:solidFill>
          <a:ln w="12600">
            <a:solidFill>
              <a:srgbClr val="000000"/>
            </a:solidFill>
            <a:miter/>
          </a:ln>
          <a:effectLst>
            <a:outerShdw dir="2700000" dist="342635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Phonons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53"/>
          <p:cNvSpPr/>
          <p:nvPr/>
        </p:nvSpPr>
        <p:spPr>
          <a:xfrm>
            <a:off x="2651760" y="22768560"/>
            <a:ext cx="9143640" cy="12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 dislocation in cell.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Put oxygen into different sites (octahedral) near core.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Relax cell to see how the core structure changes.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3" name="CustomShape 54"/>
          <p:cNvSpPr/>
          <p:nvPr/>
        </p:nvSpPr>
        <p:spPr>
          <a:xfrm>
            <a:off x="4572000" y="9073800"/>
            <a:ext cx="10789560" cy="72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Tight-binding models need parameters.  </a:t>
            </a:r>
            <a:endParaRPr b="0" lang="en-US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Overlaps between atomic orbitals of atoms are parameters. 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titanium model is d-orbital only. 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 initio Density Functional Theory (DFT)  calculations and empirical quantities are fitted to.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Particle swarm algorithm used for fitting.  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achieved by comparison of: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Lattice wave dispersion (phonons).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Generalised stacking fault energy surfaces.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Dislocation core structure.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Dissolution/vacancy formation energies.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14" name="Line 55"/>
          <p:cNvSpPr/>
          <p:nvPr/>
        </p:nvSpPr>
        <p:spPr>
          <a:xfrm>
            <a:off x="18985680" y="13533120"/>
            <a:ext cx="360" cy="35287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56"/>
          <p:cNvSpPr/>
          <p:nvPr/>
        </p:nvSpPr>
        <p:spPr>
          <a:xfrm>
            <a:off x="22008600" y="13533120"/>
            <a:ext cx="360" cy="35186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7"/>
          <p:cNvSpPr/>
          <p:nvPr/>
        </p:nvSpPr>
        <p:spPr>
          <a:xfrm>
            <a:off x="14440680" y="17282160"/>
            <a:ext cx="9882000" cy="759960"/>
          </a:xfrm>
          <a:prstGeom prst="rect">
            <a:avLst/>
          </a:prstGeom>
          <a:solidFill>
            <a:srgbClr val="c5e0b4"/>
          </a:solidFill>
          <a:ln w="12600">
            <a:solidFill>
              <a:srgbClr val="000000"/>
            </a:solidFill>
            <a:miter/>
          </a:ln>
          <a:effectLst>
            <a:outerShdw dir="2700000" dist="342635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Generalised Stacking Fault Energies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58"/>
          <p:cNvSpPr/>
          <p:nvPr/>
        </p:nvSpPr>
        <p:spPr>
          <a:xfrm>
            <a:off x="17077680" y="13240440"/>
            <a:ext cx="478440" cy="35856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59"/>
          <p:cNvSpPr/>
          <p:nvPr/>
        </p:nvSpPr>
        <p:spPr>
          <a:xfrm>
            <a:off x="19513440" y="13240440"/>
            <a:ext cx="478440" cy="35856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60"/>
          <p:cNvSpPr/>
          <p:nvPr/>
        </p:nvSpPr>
        <p:spPr>
          <a:xfrm>
            <a:off x="18708480" y="13240440"/>
            <a:ext cx="478440" cy="35856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" name="CustomShape 61"/>
          <p:cNvSpPr/>
          <p:nvPr/>
        </p:nvSpPr>
        <p:spPr>
          <a:xfrm>
            <a:off x="20939760" y="13240440"/>
            <a:ext cx="478440" cy="35856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62"/>
          <p:cNvSpPr/>
          <p:nvPr/>
        </p:nvSpPr>
        <p:spPr>
          <a:xfrm>
            <a:off x="21708000" y="13240440"/>
            <a:ext cx="478440" cy="35856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Line 63"/>
          <p:cNvSpPr/>
          <p:nvPr/>
        </p:nvSpPr>
        <p:spPr>
          <a:xfrm>
            <a:off x="22008600" y="13533120"/>
            <a:ext cx="360" cy="35186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64"/>
          <p:cNvSpPr/>
          <p:nvPr/>
        </p:nvSpPr>
        <p:spPr>
          <a:xfrm>
            <a:off x="19805760" y="13533120"/>
            <a:ext cx="360" cy="35287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65"/>
          <p:cNvSpPr/>
          <p:nvPr/>
        </p:nvSpPr>
        <p:spPr>
          <a:xfrm>
            <a:off x="21232440" y="13533120"/>
            <a:ext cx="360" cy="35287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8"/>
          <a:stretch/>
        </p:blipFill>
        <p:spPr>
          <a:xfrm>
            <a:off x="1082160" y="24603840"/>
            <a:ext cx="3751560" cy="2580120"/>
          </a:xfrm>
          <a:prstGeom prst="rect">
            <a:avLst/>
          </a:prstGeom>
          <a:ln w="54720">
            <a:noFill/>
          </a:ln>
        </p:spPr>
      </p:pic>
      <p:pic>
        <p:nvPicPr>
          <p:cNvPr id="126" name="" descr=""/>
          <p:cNvPicPr/>
          <p:nvPr/>
        </p:nvPicPr>
        <p:blipFill>
          <a:blip r:embed="rId19"/>
          <a:stretch/>
        </p:blipFill>
        <p:spPr>
          <a:xfrm>
            <a:off x="5553360" y="24496920"/>
            <a:ext cx="3760920" cy="2570400"/>
          </a:xfrm>
          <a:prstGeom prst="rect">
            <a:avLst/>
          </a:prstGeom>
          <a:ln w="54720">
            <a:noFill/>
          </a:ln>
        </p:spPr>
      </p:pic>
      <p:sp>
        <p:nvSpPr>
          <p:cNvPr id="127" name="Line 66"/>
          <p:cNvSpPr/>
          <p:nvPr/>
        </p:nvSpPr>
        <p:spPr>
          <a:xfrm>
            <a:off x="4651200" y="26798400"/>
            <a:ext cx="640080" cy="45720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7"/>
          <p:cNvSpPr/>
          <p:nvPr/>
        </p:nvSpPr>
        <p:spPr>
          <a:xfrm flipH="1">
            <a:off x="5291280" y="26798400"/>
            <a:ext cx="457200" cy="457200"/>
          </a:xfrm>
          <a:prstGeom prst="line">
            <a:avLst/>
          </a:prstGeom>
          <a:ln w="38160">
            <a:solidFill>
              <a:srgbClr val="81d41a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68"/>
          <p:cNvSpPr/>
          <p:nvPr/>
        </p:nvSpPr>
        <p:spPr>
          <a:xfrm flipV="1">
            <a:off x="5029200" y="27237240"/>
            <a:ext cx="262080" cy="537840"/>
          </a:xfrm>
          <a:prstGeom prst="line">
            <a:avLst/>
          </a:prstGeom>
          <a:ln w="3816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9"/>
          <p:cNvSpPr/>
          <p:nvPr/>
        </p:nvSpPr>
        <p:spPr>
          <a:xfrm>
            <a:off x="4102560" y="26706960"/>
            <a:ext cx="548280" cy="60264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70"/>
          <p:cNvSpPr/>
          <p:nvPr/>
        </p:nvSpPr>
        <p:spPr>
          <a:xfrm>
            <a:off x="5553360" y="26744040"/>
            <a:ext cx="548280" cy="60264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81d41a"/>
                </a:solidFill>
                <a:latin typeface="Arial"/>
                <a:ea typeface="DejaVu Sans"/>
              </a:rPr>
              <a:t>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71"/>
          <p:cNvSpPr/>
          <p:nvPr/>
        </p:nvSpPr>
        <p:spPr>
          <a:xfrm>
            <a:off x="5016960" y="27172080"/>
            <a:ext cx="548280" cy="60264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2a6099"/>
                </a:solidFill>
                <a:latin typeface="Arial"/>
                <a:ea typeface="DejaVu Sans"/>
              </a:rPr>
              <a:t>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72"/>
          <p:cNvSpPr/>
          <p:nvPr/>
        </p:nvSpPr>
        <p:spPr>
          <a:xfrm>
            <a:off x="5029200" y="27255600"/>
            <a:ext cx="5120280" cy="54180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a6099"/>
                </a:solidFill>
                <a:latin typeface="Arial"/>
                <a:ea typeface="DejaVu Sans"/>
              </a:rPr>
              <a:t>Periodicity along 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73"/>
          <p:cNvSpPr/>
          <p:nvPr/>
        </p:nvSpPr>
        <p:spPr>
          <a:xfrm rot="18550800">
            <a:off x="7424280" y="25713720"/>
            <a:ext cx="92880" cy="91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20"/>
          <a:stretch/>
        </p:blipFill>
        <p:spPr>
          <a:xfrm>
            <a:off x="9954720" y="24505920"/>
            <a:ext cx="3760920" cy="2570400"/>
          </a:xfrm>
          <a:prstGeom prst="rect">
            <a:avLst/>
          </a:prstGeom>
          <a:ln w="54720">
            <a:noFill/>
          </a:ln>
        </p:spPr>
      </p:pic>
      <p:sp>
        <p:nvSpPr>
          <p:cNvPr id="136" name="CustomShape 74"/>
          <p:cNvSpPr/>
          <p:nvPr/>
        </p:nvSpPr>
        <p:spPr>
          <a:xfrm rot="18550800">
            <a:off x="11813400" y="25713720"/>
            <a:ext cx="92880" cy="91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5"/>
          <p:cNvSpPr/>
          <p:nvPr/>
        </p:nvSpPr>
        <p:spPr>
          <a:xfrm>
            <a:off x="11887200" y="25511760"/>
            <a:ext cx="91080" cy="9108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6"/>
          <p:cNvSpPr/>
          <p:nvPr/>
        </p:nvSpPr>
        <p:spPr>
          <a:xfrm>
            <a:off x="11978640" y="25694640"/>
            <a:ext cx="91080" cy="9108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7"/>
          <p:cNvSpPr/>
          <p:nvPr/>
        </p:nvSpPr>
        <p:spPr>
          <a:xfrm>
            <a:off x="11887200" y="25877520"/>
            <a:ext cx="91080" cy="9108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78"/>
          <p:cNvSpPr/>
          <p:nvPr/>
        </p:nvSpPr>
        <p:spPr>
          <a:xfrm>
            <a:off x="11704320" y="25824600"/>
            <a:ext cx="91080" cy="9108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79"/>
          <p:cNvSpPr/>
          <p:nvPr/>
        </p:nvSpPr>
        <p:spPr>
          <a:xfrm flipH="1">
            <a:off x="4925520" y="25877520"/>
            <a:ext cx="627840" cy="360"/>
          </a:xfrm>
          <a:prstGeom prst="line">
            <a:avLst/>
          </a:prstGeom>
          <a:ln w="76320">
            <a:solidFill>
              <a:srgbClr val="1c1c1c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80"/>
          <p:cNvSpPr/>
          <p:nvPr/>
        </p:nvSpPr>
        <p:spPr>
          <a:xfrm flipH="1">
            <a:off x="9314640" y="25786080"/>
            <a:ext cx="627840" cy="360"/>
          </a:xfrm>
          <a:prstGeom prst="line">
            <a:avLst/>
          </a:prstGeom>
          <a:ln w="76320">
            <a:solidFill>
              <a:srgbClr val="1c1c1c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2017-08-16T10:50:55Z</dcterms:created>
  <dc:creator>L.I Ruiz-Ortega</dc:creator>
  <dc:description/>
  <dc:language>en-US</dc:language>
  <cp:lastModifiedBy/>
  <dcterms:modified xsi:type="dcterms:W3CDTF">2019-07-05T10:34:40Z</dcterms:modified>
  <cp:revision>245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