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0238700" cy="42803762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8AF091C-554E-48C1-8C7C-BEAA30B5A061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2338560" y="1143000"/>
            <a:ext cx="2180880" cy="308592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CD20EB6-2DDC-49C2-BDC3-78371976665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1640" y="1707840"/>
            <a:ext cx="27214200" cy="7147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1640" y="10015920"/>
            <a:ext cx="272142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1640" y="22982760"/>
            <a:ext cx="272142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1640" y="1707840"/>
            <a:ext cx="27214200" cy="7147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1640" y="10015920"/>
            <a:ext cx="132804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56600" y="10015920"/>
            <a:ext cx="132804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11640" y="22982760"/>
            <a:ext cx="132804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456600" y="22982760"/>
            <a:ext cx="132804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11640" y="1707840"/>
            <a:ext cx="27214200" cy="7147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1640" y="10015920"/>
            <a:ext cx="87627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712880" y="10015920"/>
            <a:ext cx="87627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9914120" y="10015920"/>
            <a:ext cx="87627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511640" y="22982760"/>
            <a:ext cx="87627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712880" y="22982760"/>
            <a:ext cx="87627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9914120" y="22982760"/>
            <a:ext cx="87627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1640" y="1707840"/>
            <a:ext cx="27214200" cy="7147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1640" y="10015920"/>
            <a:ext cx="27214200" cy="24825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1640" y="1707840"/>
            <a:ext cx="27214200" cy="7147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1640" y="10015920"/>
            <a:ext cx="272142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1640" y="1707840"/>
            <a:ext cx="27214200" cy="7147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1640" y="10015920"/>
            <a:ext cx="132804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56600" y="10015920"/>
            <a:ext cx="132804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1640" y="1707840"/>
            <a:ext cx="27214200" cy="7147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11640" y="1707840"/>
            <a:ext cx="27214200" cy="33134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1640" y="1707840"/>
            <a:ext cx="27214200" cy="7147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1640" y="10015920"/>
            <a:ext cx="132804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456600" y="10015920"/>
            <a:ext cx="132804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11640" y="22982760"/>
            <a:ext cx="132804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1640" y="1707840"/>
            <a:ext cx="27214200" cy="7147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1640" y="10015920"/>
            <a:ext cx="132804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56600" y="10015920"/>
            <a:ext cx="132804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56600" y="22982760"/>
            <a:ext cx="132804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1640" y="1707840"/>
            <a:ext cx="27214200" cy="7147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1640" y="10015920"/>
            <a:ext cx="132804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56600" y="10015920"/>
            <a:ext cx="132804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1640" y="22982760"/>
            <a:ext cx="272142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2079000" y="39672720"/>
            <a:ext cx="6803280" cy="22784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09AE5DD-48C3-4343-89C1-CFBBD8BC5943}" type="datetime">
              <a:rPr b="0" lang="en-US" sz="3970" spc="-1" strike="noStrike">
                <a:solidFill>
                  <a:srgbClr val="8b8b8b"/>
                </a:solidFill>
                <a:latin typeface="Calibri"/>
              </a:rPr>
              <a:t>6/21/19</a:t>
            </a:fld>
            <a:endParaRPr b="0" lang="en-US" sz="397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10016640" y="39672720"/>
            <a:ext cx="10205280" cy="22784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21355920" y="39672720"/>
            <a:ext cx="6803280" cy="22784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158AFBA-FFBF-4E8A-A6AD-66645FBDBBEE}" type="slidenum">
              <a:rPr b="0" lang="en-US" sz="397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397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511640" y="1707840"/>
            <a:ext cx="27214200" cy="714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511640" y="10015920"/>
            <a:ext cx="272142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26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926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619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6619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95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59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95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59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slideLayout" Target="../slideLayouts/slideLayout2.xml"/><Relationship Id="rId2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rcRect l="17287" t="19125" r="18748" b="27658"/>
          <a:stretch/>
        </p:blipFill>
        <p:spPr>
          <a:xfrm>
            <a:off x="22922280" y="2377440"/>
            <a:ext cx="6113160" cy="2634840"/>
          </a:xfrm>
          <a:prstGeom prst="rect">
            <a:avLst/>
          </a:prstGeom>
          <a:ln w="54720"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0" y="15359400"/>
            <a:ext cx="14538240" cy="7500600"/>
          </a:xfrm>
          <a:prstGeom prst="roundRect">
            <a:avLst>
              <a:gd name="adj" fmla="val 5428"/>
            </a:avLst>
          </a:prstGeom>
          <a:solidFill>
            <a:srgbClr val="e0c2cd"/>
          </a:solidFill>
          <a:ln w="12600">
            <a:solidFill>
              <a:srgbClr val="ffe6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38160" y="28550160"/>
            <a:ext cx="14398920" cy="14253480"/>
          </a:xfrm>
          <a:prstGeom prst="roundRect">
            <a:avLst>
              <a:gd name="adj" fmla="val 2572"/>
            </a:avLst>
          </a:prstGeom>
          <a:solidFill>
            <a:srgbClr val="fff5ce"/>
          </a:solidFill>
          <a:ln w="12600">
            <a:solidFill>
              <a:srgbClr val="bdd7e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0" y="9073800"/>
            <a:ext cx="14996160" cy="6285600"/>
          </a:xfrm>
          <a:prstGeom prst="roundRect">
            <a:avLst>
              <a:gd name="adj" fmla="val 5428"/>
            </a:avLst>
          </a:prstGeom>
          <a:solidFill>
            <a:srgbClr val="dee6ef"/>
          </a:solidFill>
          <a:ln w="12600">
            <a:solidFill>
              <a:srgbClr val="ffe6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14447520" y="17574840"/>
            <a:ext cx="15791040" cy="20388600"/>
          </a:xfrm>
          <a:prstGeom prst="roundRect">
            <a:avLst>
              <a:gd name="adj" fmla="val 3027"/>
            </a:avLst>
          </a:prstGeom>
          <a:solidFill>
            <a:srgbClr val="c5e0b4"/>
          </a:solidFill>
          <a:ln w="12600">
            <a:solidFill>
              <a:srgbClr val="c5e0b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4989960" y="-144360"/>
            <a:ext cx="20338920" cy="27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000000"/>
                </a:solidFill>
                <a:latin typeface="Luxi Sans"/>
              </a:rPr>
              <a:t>Atomi</a:t>
            </a:r>
            <a:r>
              <a:rPr b="1" lang="en-US" sz="8800" spc="-1" strike="noStrike">
                <a:solidFill>
                  <a:srgbClr val="000000"/>
                </a:solidFill>
                <a:latin typeface="Luxi Sans"/>
              </a:rPr>
              <a:t>stic </a:t>
            </a:r>
            <a:r>
              <a:rPr b="1" lang="en-US" sz="8800" spc="-1" strike="noStrike">
                <a:solidFill>
                  <a:srgbClr val="000000"/>
                </a:solidFill>
                <a:latin typeface="Luxi Sans"/>
              </a:rPr>
              <a:t>modell</a:t>
            </a:r>
            <a:r>
              <a:rPr b="1" lang="en-US" sz="8800" spc="-1" strike="noStrike">
                <a:solidFill>
                  <a:srgbClr val="000000"/>
                </a:solidFill>
                <a:latin typeface="Luxi Sans"/>
              </a:rPr>
              <a:t>ing of </a:t>
            </a:r>
            <a:r>
              <a:rPr b="1" lang="en-US" sz="8800" spc="-1" strike="noStrike">
                <a:solidFill>
                  <a:srgbClr val="000000"/>
                </a:solidFill>
                <a:latin typeface="Luxi Sans"/>
              </a:rPr>
              <a:t>oxyge</a:t>
            </a:r>
            <a:r>
              <a:rPr b="1" lang="en-US" sz="8800" spc="-1" strike="noStrike">
                <a:solidFill>
                  <a:srgbClr val="000000"/>
                </a:solidFill>
                <a:latin typeface="Luxi Sans"/>
              </a:rPr>
              <a:t>n </a:t>
            </a:r>
            <a:r>
              <a:rPr b="1" lang="en-US" sz="8800" spc="-1" strike="noStrike">
                <a:solidFill>
                  <a:srgbClr val="000000"/>
                </a:solidFill>
                <a:latin typeface="Luxi Sans"/>
              </a:rPr>
              <a:t>solute </a:t>
            </a:r>
            <a:r>
              <a:rPr b="1" lang="en-US" sz="8800" spc="-1" strike="noStrike">
                <a:solidFill>
                  <a:srgbClr val="000000"/>
                </a:solidFill>
                <a:latin typeface="Luxi Sans"/>
              </a:rPr>
              <a:t>harde</a:t>
            </a:r>
            <a:r>
              <a:rPr b="1" lang="en-US" sz="8800" spc="-1" strike="noStrike">
                <a:solidFill>
                  <a:srgbClr val="000000"/>
                </a:solidFill>
                <a:latin typeface="Luxi Sans"/>
              </a:rPr>
              <a:t>ning in </a:t>
            </a:r>
            <a:r>
              <a:rPr b="1" lang="en-US" sz="8800" spc="-1" strike="noStrike">
                <a:solidFill>
                  <a:srgbClr val="000000"/>
                </a:solidFill>
                <a:latin typeface="Luxi Sans"/>
              </a:rPr>
              <a:t>titaniu</a:t>
            </a:r>
            <a:r>
              <a:rPr b="1" lang="en-US" sz="8800" spc="-1" strike="noStrike">
                <a:solidFill>
                  <a:srgbClr val="000000"/>
                </a:solidFill>
                <a:latin typeface="Luxi Sans"/>
              </a:rPr>
              <a:t>m </a:t>
            </a:r>
            <a:r>
              <a:rPr b="1" lang="en-US" sz="8800" spc="-1" strike="noStrike">
                <a:solidFill>
                  <a:srgbClr val="000000"/>
                </a:solidFill>
                <a:latin typeface="Luxi Sans"/>
              </a:rPr>
              <a:t>alloys.</a:t>
            </a:r>
            <a:endParaRPr b="0" lang="en-US" sz="8800" spc="-1" strike="noStrike">
              <a:latin typeface="Arial"/>
            </a:endParaRPr>
          </a:p>
        </p:txBody>
      </p:sp>
      <p:sp>
        <p:nvSpPr>
          <p:cNvPr id="53" name="Line 6"/>
          <p:cNvSpPr/>
          <p:nvPr/>
        </p:nvSpPr>
        <p:spPr>
          <a:xfrm>
            <a:off x="-39600" y="5029200"/>
            <a:ext cx="30274920" cy="36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7986240" y="3291840"/>
            <a:ext cx="14747400" cy="9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7000"/>
              </a:lnSpc>
            </a:pPr>
            <a:r>
              <a:rPr b="1" lang="en-US" sz="5400" spc="-1" strike="noStrike">
                <a:solidFill>
                  <a:srgbClr val="333333"/>
                </a:solidFill>
                <a:latin typeface="Arial"/>
                <a:ea typeface="Times New Roman"/>
              </a:rPr>
              <a:t>Tigany </a:t>
            </a:r>
            <a:r>
              <a:rPr b="1" lang="en-US" sz="5400" spc="-1" strike="noStrike">
                <a:solidFill>
                  <a:srgbClr val="333333"/>
                </a:solidFill>
                <a:latin typeface="Arial"/>
                <a:ea typeface="Times New Roman"/>
              </a:rPr>
              <a:t>Zarrouk, </a:t>
            </a:r>
            <a:r>
              <a:rPr b="1" lang="en-US" sz="5400" spc="-1" strike="noStrike">
                <a:solidFill>
                  <a:srgbClr val="333333"/>
                </a:solidFill>
                <a:latin typeface="Arial"/>
                <a:ea typeface="Times New Roman"/>
              </a:rPr>
              <a:t>Tony </a:t>
            </a:r>
            <a:r>
              <a:rPr b="1" lang="en-US" sz="5400" spc="-1" strike="noStrike">
                <a:solidFill>
                  <a:srgbClr val="333333"/>
                </a:solidFill>
                <a:latin typeface="Arial"/>
                <a:ea typeface="Times New Roman"/>
              </a:rPr>
              <a:t>Paxton </a:t>
            </a:r>
            <a:r>
              <a:rPr b="1" lang="en-US" sz="5400" spc="-1" strike="noStrike">
                <a:solidFill>
                  <a:srgbClr val="333333"/>
                </a:solidFill>
                <a:latin typeface="Arial"/>
                <a:ea typeface="Times New Roman"/>
              </a:rPr>
              <a:t>and Dave </a:t>
            </a:r>
            <a:r>
              <a:rPr b="1" lang="en-US" sz="5400" spc="-1" strike="noStrike">
                <a:solidFill>
                  <a:srgbClr val="333333"/>
                </a:solidFill>
                <a:latin typeface="Arial"/>
                <a:ea typeface="Times New Roman"/>
              </a:rPr>
              <a:t>Rugg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>
            <a:off x="-91080" y="3988440"/>
            <a:ext cx="18287640" cy="10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Email: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tigany.zarrouk@kcl.ac.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uk</a:t>
            </a:r>
            <a:r>
              <a:rPr b="0" i="1" lang="en-US" sz="2800" spc="-1" strike="noStrike" baseline="30000">
                <a:solidFill>
                  <a:srgbClr val="000000"/>
                </a:solidFill>
                <a:latin typeface="Arial"/>
                <a:ea typeface="MS Mincho"/>
              </a:rPr>
              <a:t>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Mincho"/>
              </a:rPr>
              <a:t>Department of Physics,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Mincho"/>
              </a:rPr>
              <a:t>King's College London,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Mincho"/>
              </a:rPr>
              <a:t>Strand, London WC2R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Mincho"/>
              </a:rPr>
              <a:t>2LS, UK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6" name="Picture 5" descr=""/>
          <p:cNvPicPr/>
          <p:nvPr/>
        </p:nvPicPr>
        <p:blipFill>
          <a:blip r:embed="rId2"/>
          <a:stretch/>
        </p:blipFill>
        <p:spPr>
          <a:xfrm>
            <a:off x="23400" y="-32400"/>
            <a:ext cx="4966560" cy="3979080"/>
          </a:xfrm>
          <a:prstGeom prst="rect">
            <a:avLst/>
          </a:prstGeom>
          <a:ln>
            <a:noFill/>
          </a:ln>
        </p:spPr>
      </p:pic>
      <p:sp>
        <p:nvSpPr>
          <p:cNvPr id="57" name="CustomShape 9"/>
          <p:cNvSpPr/>
          <p:nvPr/>
        </p:nvSpPr>
        <p:spPr>
          <a:xfrm>
            <a:off x="25912080" y="13602600"/>
            <a:ext cx="106560" cy="115560"/>
          </a:xfrm>
          <a:prstGeom prst="ellipse">
            <a:avLst/>
          </a:prstGeom>
          <a:noFill/>
          <a:ln w="1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0"/>
          <p:cNvSpPr/>
          <p:nvPr/>
        </p:nvSpPr>
        <p:spPr>
          <a:xfrm>
            <a:off x="28185480" y="12013920"/>
            <a:ext cx="106560" cy="113760"/>
          </a:xfrm>
          <a:prstGeom prst="ellipse">
            <a:avLst/>
          </a:prstGeom>
          <a:noFill/>
          <a:ln w="1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1"/>
          <p:cNvSpPr/>
          <p:nvPr/>
        </p:nvSpPr>
        <p:spPr>
          <a:xfrm>
            <a:off x="15113520" y="18379440"/>
            <a:ext cx="14904720" cy="16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Gamma surfaces are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plots of the excess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energy of a faulted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lattice, compared to an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unfaulted one, with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respect to fault vector.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Minima show areas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where stable stacking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faults occur.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These predict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possible dislocation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dissociations in the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model.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0" name="CustomShape 12"/>
          <p:cNvSpPr/>
          <p:nvPr/>
        </p:nvSpPr>
        <p:spPr>
          <a:xfrm>
            <a:off x="0" y="5104080"/>
            <a:ext cx="30238560" cy="4314240"/>
          </a:xfrm>
          <a:prstGeom prst="roundRect">
            <a:avLst>
              <a:gd name="adj" fmla="val 5428"/>
            </a:avLst>
          </a:prstGeom>
          <a:solidFill>
            <a:srgbClr val="dee6ef"/>
          </a:solidFill>
          <a:ln w="12600">
            <a:solidFill>
              <a:srgbClr val="d6dce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3"/>
          <p:cNvSpPr/>
          <p:nvPr/>
        </p:nvSpPr>
        <p:spPr>
          <a:xfrm>
            <a:off x="457200" y="5012640"/>
            <a:ext cx="29781360" cy="41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Screw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dislocations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control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plasticity in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titanium.</a:t>
            </a:r>
            <a:endParaRPr b="0" lang="en-US" sz="4400" spc="-1" strike="noStrike">
              <a:latin typeface="Arial"/>
            </a:endParaRPr>
          </a:p>
          <a:p>
            <a:pPr lvl="1" marL="10288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Solute-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hardenin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g is not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well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understo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od on an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atomistic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scale.</a:t>
            </a:r>
            <a:endParaRPr b="0" lang="en-US" sz="4400" spc="-1" strike="noStrike">
              <a:latin typeface="Arial"/>
            </a:endParaRPr>
          </a:p>
          <a:p>
            <a:pPr lvl="1" marL="10288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Ab initio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quantum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mechanic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s is too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computat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ionally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expensiv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e.</a:t>
            </a:r>
            <a:endParaRPr b="0" lang="en-US" sz="4400" spc="-1" strike="noStrike">
              <a:latin typeface="Arial"/>
            </a:endParaRPr>
          </a:p>
          <a:p>
            <a:pPr lvl="1" marL="10288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Tight-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binding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approxim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ation is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quantum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mechanic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al yet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less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expensiv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e. </a:t>
            </a:r>
            <a:endParaRPr b="0" lang="en-US" sz="4400" spc="-1" strike="noStrike">
              <a:latin typeface="Arial"/>
            </a:endParaRPr>
          </a:p>
          <a:p>
            <a:pPr lvl="1" marL="10288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We have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made a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tight-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binding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model for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titanium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with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which we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can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investigat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atomistic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mechanis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ms for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oxygen 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solute-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hardenin</a:t>
            </a:r>
            <a:r>
              <a:rPr b="1" i="1" lang="en-US" sz="4400" spc="-1" strike="noStrike">
                <a:solidFill>
                  <a:srgbClr val="000000"/>
                </a:solidFill>
                <a:latin typeface="Arial"/>
              </a:rPr>
              <a:t>g.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CustomShape 14"/>
          <p:cNvSpPr/>
          <p:nvPr/>
        </p:nvSpPr>
        <p:spPr>
          <a:xfrm>
            <a:off x="14732280" y="38221920"/>
            <a:ext cx="15077160" cy="25282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4000" spc="-1" strike="noStrike">
                <a:solidFill>
                  <a:srgbClr val="000000"/>
                </a:solidFill>
                <a:latin typeface="Arial"/>
              </a:rPr>
              <a:t>Applications:</a:t>
            </a:r>
            <a:endParaRPr b="0" lang="en-US" sz="4000" spc="-1" strike="noStrike">
              <a:latin typeface="Arial"/>
            </a:endParaRPr>
          </a:p>
          <a:p>
            <a:pPr marL="1143000" indent="-1142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US" sz="4000" spc="-1" strike="noStrike">
                <a:solidFill>
                  <a:srgbClr val="000000"/>
                </a:solidFill>
                <a:latin typeface="Arial"/>
              </a:rPr>
              <a:t>Alloy </a:t>
            </a:r>
            <a:r>
              <a:rPr b="1" i="1" lang="en-US" sz="4000" spc="-1" strike="noStrike">
                <a:solidFill>
                  <a:srgbClr val="000000"/>
                </a:solidFill>
                <a:latin typeface="Arial"/>
              </a:rPr>
              <a:t>design. </a:t>
            </a:r>
            <a:endParaRPr b="0" lang="en-US" sz="4000" spc="-1" strike="noStrike">
              <a:latin typeface="Arial"/>
            </a:endParaRPr>
          </a:p>
          <a:p>
            <a:pPr marL="1143000" indent="-1142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US" sz="4000" spc="-1" strike="noStrike">
                <a:solidFill>
                  <a:srgbClr val="000000"/>
                </a:solidFill>
                <a:latin typeface="Arial"/>
              </a:rPr>
              <a:t>Stress-</a:t>
            </a:r>
            <a:r>
              <a:rPr b="1" i="1" lang="en-US" sz="4000" spc="-1" strike="noStrike">
                <a:solidFill>
                  <a:srgbClr val="000000"/>
                </a:solidFill>
                <a:latin typeface="Arial"/>
              </a:rPr>
              <a:t>corrosion </a:t>
            </a:r>
            <a:r>
              <a:rPr b="1" i="1" lang="en-US" sz="4000" spc="-1" strike="noStrike">
                <a:solidFill>
                  <a:srgbClr val="000000"/>
                </a:solidFill>
                <a:latin typeface="Arial"/>
              </a:rPr>
              <a:t>cracking.</a:t>
            </a:r>
            <a:endParaRPr b="0" lang="en-US" sz="4000" spc="-1" strike="noStrike">
              <a:latin typeface="Arial"/>
            </a:endParaRPr>
          </a:p>
          <a:p>
            <a:pPr marL="1143000" indent="-1142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US" sz="4000" spc="-1" strike="noStrike">
                <a:solidFill>
                  <a:srgbClr val="000000"/>
                </a:solidFill>
                <a:latin typeface="Arial"/>
              </a:rPr>
              <a:t>Electroch</a:t>
            </a:r>
            <a:r>
              <a:rPr b="1" i="1" lang="en-US" sz="4000" spc="-1" strike="noStrike">
                <a:solidFill>
                  <a:srgbClr val="000000"/>
                </a:solidFill>
                <a:latin typeface="Arial"/>
              </a:rPr>
              <a:t>emistry.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3"/>
          <a:srcRect l="1192" t="18249" r="59651" b="3830"/>
          <a:stretch/>
        </p:blipFill>
        <p:spPr>
          <a:xfrm>
            <a:off x="3665520" y="37199520"/>
            <a:ext cx="6392880" cy="5230440"/>
          </a:xfrm>
          <a:prstGeom prst="rect">
            <a:avLst/>
          </a:prstGeom>
          <a:ln w="54720">
            <a:solidFill>
              <a:srgbClr val="000000"/>
            </a:solidFill>
            <a:round/>
          </a:ln>
        </p:spPr>
      </p:pic>
      <p:sp>
        <p:nvSpPr>
          <p:cNvPr id="64" name="CustomShape 15"/>
          <p:cNvSpPr/>
          <p:nvPr/>
        </p:nvSpPr>
        <p:spPr>
          <a:xfrm rot="16200000">
            <a:off x="3877200" y="41017320"/>
            <a:ext cx="350856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" descr=""/>
          <p:cNvPicPr/>
          <p:nvPr/>
        </p:nvPicPr>
        <p:blipFill>
          <a:blip r:embed="rId4"/>
          <a:stretch/>
        </p:blipFill>
        <p:spPr>
          <a:xfrm>
            <a:off x="27706320" y="365760"/>
            <a:ext cx="2286000" cy="3713040"/>
          </a:xfrm>
          <a:prstGeom prst="rect">
            <a:avLst/>
          </a:prstGeom>
          <a:ln w="54720">
            <a:noFill/>
          </a:ln>
        </p:spPr>
      </p:pic>
      <p:pic>
        <p:nvPicPr>
          <p:cNvPr id="66" name="" descr=""/>
          <p:cNvPicPr/>
          <p:nvPr/>
        </p:nvPicPr>
        <p:blipFill>
          <a:blip r:embed="rId5"/>
          <a:srcRect l="19714" t="12702" r="19289" b="11988"/>
          <a:stretch/>
        </p:blipFill>
        <p:spPr>
          <a:xfrm>
            <a:off x="3665520" y="31710600"/>
            <a:ext cx="6392880" cy="5359680"/>
          </a:xfrm>
          <a:prstGeom prst="rect">
            <a:avLst/>
          </a:prstGeom>
          <a:ln w="54720">
            <a:solidFill>
              <a:srgbClr val="000000"/>
            </a:solidFill>
            <a:round/>
          </a:ln>
        </p:spPr>
      </p:pic>
      <p:sp>
        <p:nvSpPr>
          <p:cNvPr id="67" name="CustomShape 16"/>
          <p:cNvSpPr/>
          <p:nvPr/>
        </p:nvSpPr>
        <p:spPr>
          <a:xfrm>
            <a:off x="6506640" y="34293240"/>
            <a:ext cx="193680" cy="19404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6320" dir="5400000">
              <a:srgbClr val="cccccc">
                <a:alpha val="8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" name="CustomShape 17"/>
          <p:cNvSpPr/>
          <p:nvPr/>
        </p:nvSpPr>
        <p:spPr>
          <a:xfrm>
            <a:off x="365760" y="34216560"/>
            <a:ext cx="3200400" cy="603000"/>
          </a:xfrm>
          <a:prstGeom prst="rect">
            <a:avLst/>
          </a:prstGeom>
          <a:solidFill>
            <a:srgbClr val="ffd7d7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Tight-binding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9" name="CustomShape 18"/>
          <p:cNvSpPr/>
          <p:nvPr/>
        </p:nvSpPr>
        <p:spPr>
          <a:xfrm>
            <a:off x="905040" y="39528720"/>
            <a:ext cx="1838160" cy="594360"/>
          </a:xfrm>
          <a:prstGeom prst="rect">
            <a:avLst/>
          </a:prstGeom>
          <a:solidFill>
            <a:srgbClr val="ffdbb6"/>
          </a:solidFill>
          <a:ln w="29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DFT [1]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0" name="CustomShape 19"/>
          <p:cNvSpPr/>
          <p:nvPr/>
        </p:nvSpPr>
        <p:spPr>
          <a:xfrm>
            <a:off x="0" y="29169360"/>
            <a:ext cx="14581800" cy="2465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roid Sans Fallback"/>
              </a:rPr>
              <a:t>Differential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roid Sans Fallback"/>
              </a:rPr>
              <a:t>Displacement maps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roid Sans Fallback"/>
              </a:rPr>
              <a:t>of screw dislocation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roid Sans Fallback"/>
              </a:rPr>
              <a:t>core upon relaxation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roid Sans Fallback"/>
              </a:rPr>
              <a:t>in tight-binding (TB)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roid Sans Fallback"/>
              </a:rPr>
              <a:t>and Density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roid Sans Fallback"/>
              </a:rPr>
              <a:t>Functional Theory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roid Sans Fallback"/>
              </a:rPr>
              <a:t>(DFT /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b initio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).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Arrows denote out-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of-plane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displacements.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An arrow joining two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columns corresponds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to displacement by a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full Burger’s vector.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Position of elastic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centre of dislocation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core is marked by the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red square.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Good agreement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between model and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DFT thus validating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model.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6"/>
          <a:stretch/>
        </p:blipFill>
        <p:spPr>
          <a:xfrm>
            <a:off x="1324800" y="23591520"/>
            <a:ext cx="5258880" cy="4845600"/>
          </a:xfrm>
          <a:prstGeom prst="rect">
            <a:avLst/>
          </a:prstGeom>
          <a:ln w="54720">
            <a:noFill/>
          </a:ln>
        </p:spPr>
      </p:pic>
      <p:pic>
        <p:nvPicPr>
          <p:cNvPr id="72" name="" descr=""/>
          <p:cNvPicPr/>
          <p:nvPr/>
        </p:nvPicPr>
        <p:blipFill>
          <a:blip r:embed="rId7"/>
          <a:srcRect l="6734" t="19420" r="16960" b="12586"/>
          <a:stretch/>
        </p:blipFill>
        <p:spPr>
          <a:xfrm>
            <a:off x="15231240" y="25720200"/>
            <a:ext cx="6909480" cy="3882600"/>
          </a:xfrm>
          <a:prstGeom prst="rect">
            <a:avLst/>
          </a:prstGeom>
          <a:ln w="54720">
            <a:noFill/>
          </a:ln>
        </p:spPr>
      </p:pic>
      <p:pic>
        <p:nvPicPr>
          <p:cNvPr id="73" name="" descr=""/>
          <p:cNvPicPr/>
          <p:nvPr/>
        </p:nvPicPr>
        <p:blipFill>
          <a:blip r:embed="rId8"/>
          <a:stretch/>
        </p:blipFill>
        <p:spPr>
          <a:xfrm>
            <a:off x="18244080" y="34124760"/>
            <a:ext cx="8844840" cy="2445840"/>
          </a:xfrm>
          <a:prstGeom prst="rect">
            <a:avLst/>
          </a:prstGeom>
          <a:ln w="54720">
            <a:noFill/>
          </a:ln>
        </p:spPr>
      </p:pic>
      <p:pic>
        <p:nvPicPr>
          <p:cNvPr id="74" name="" descr=""/>
          <p:cNvPicPr/>
          <p:nvPr/>
        </p:nvPicPr>
        <p:blipFill>
          <a:blip r:embed="rId9"/>
          <a:stretch/>
        </p:blipFill>
        <p:spPr>
          <a:xfrm>
            <a:off x="22140720" y="25720200"/>
            <a:ext cx="7355160" cy="3942720"/>
          </a:xfrm>
          <a:prstGeom prst="rect">
            <a:avLst/>
          </a:prstGeom>
          <a:ln w="54720">
            <a:noFill/>
          </a:ln>
        </p:spPr>
      </p:pic>
      <p:pic>
        <p:nvPicPr>
          <p:cNvPr id="75" name="" descr=""/>
          <p:cNvPicPr/>
          <p:nvPr/>
        </p:nvPicPr>
        <p:blipFill>
          <a:blip r:embed="rId10"/>
          <a:stretch/>
        </p:blipFill>
        <p:spPr>
          <a:xfrm>
            <a:off x="22145400" y="20644560"/>
            <a:ext cx="7330320" cy="3571920"/>
          </a:xfrm>
          <a:prstGeom prst="rect">
            <a:avLst/>
          </a:prstGeom>
          <a:ln w="54720">
            <a:noFill/>
          </a:ln>
        </p:spPr>
      </p:pic>
      <p:pic>
        <p:nvPicPr>
          <p:cNvPr id="76" name="" descr=""/>
          <p:cNvPicPr/>
          <p:nvPr/>
        </p:nvPicPr>
        <p:blipFill>
          <a:blip r:embed="rId11"/>
          <a:stretch/>
        </p:blipFill>
        <p:spPr>
          <a:xfrm>
            <a:off x="18244080" y="31345560"/>
            <a:ext cx="9397800" cy="2659320"/>
          </a:xfrm>
          <a:prstGeom prst="rect">
            <a:avLst/>
          </a:prstGeom>
          <a:ln w="54720">
            <a:noFill/>
          </a:ln>
        </p:spPr>
      </p:pic>
      <p:pic>
        <p:nvPicPr>
          <p:cNvPr id="77" name="" descr=""/>
          <p:cNvPicPr/>
          <p:nvPr/>
        </p:nvPicPr>
        <p:blipFill>
          <a:blip r:embed="rId12"/>
          <a:srcRect l="7892" t="18034" r="3951" b="7990"/>
          <a:stretch/>
        </p:blipFill>
        <p:spPr>
          <a:xfrm>
            <a:off x="15236280" y="20648160"/>
            <a:ext cx="6909120" cy="3632400"/>
          </a:xfrm>
          <a:prstGeom prst="rect">
            <a:avLst/>
          </a:prstGeom>
          <a:ln w="54720">
            <a:noFill/>
          </a:ln>
        </p:spPr>
      </p:pic>
      <p:sp>
        <p:nvSpPr>
          <p:cNvPr id="78" name="CustomShape 20"/>
          <p:cNvSpPr/>
          <p:nvPr/>
        </p:nvSpPr>
        <p:spPr>
          <a:xfrm>
            <a:off x="20927520" y="23874480"/>
            <a:ext cx="2767680" cy="60228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Basal Plane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1"/>
          <p:cNvSpPr/>
          <p:nvPr/>
        </p:nvSpPr>
        <p:spPr>
          <a:xfrm>
            <a:off x="20563920" y="29262600"/>
            <a:ext cx="3685320" cy="60228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Prismatic Plane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0" name="CustomShape 22"/>
          <p:cNvSpPr/>
          <p:nvPr/>
        </p:nvSpPr>
        <p:spPr>
          <a:xfrm>
            <a:off x="27088920" y="34004880"/>
            <a:ext cx="2303280" cy="157716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First order Pyramidal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Plane.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1" name="CustomShape 23"/>
          <p:cNvSpPr/>
          <p:nvPr/>
        </p:nvSpPr>
        <p:spPr>
          <a:xfrm>
            <a:off x="17401320" y="20091240"/>
            <a:ext cx="3133440" cy="602280"/>
          </a:xfrm>
          <a:prstGeom prst="rect">
            <a:avLst/>
          </a:prstGeom>
          <a:solidFill>
            <a:srgbClr val="ffd7d7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Tight Binding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Line 24"/>
          <p:cNvSpPr/>
          <p:nvPr/>
        </p:nvSpPr>
        <p:spPr>
          <a:xfrm flipH="1">
            <a:off x="14956920" y="20388960"/>
            <a:ext cx="2444400" cy="0"/>
          </a:xfrm>
          <a:prstGeom prst="line">
            <a:avLst/>
          </a:prstGeom>
          <a:ln w="38160">
            <a:solidFill>
              <a:srgbClr val="a146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25"/>
          <p:cNvSpPr/>
          <p:nvPr/>
        </p:nvSpPr>
        <p:spPr>
          <a:xfrm flipH="1">
            <a:off x="27027000" y="20388960"/>
            <a:ext cx="2669760" cy="0"/>
          </a:xfrm>
          <a:prstGeom prst="line">
            <a:avLst/>
          </a:prstGeom>
          <a:ln w="38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26"/>
          <p:cNvSpPr/>
          <p:nvPr/>
        </p:nvSpPr>
        <p:spPr>
          <a:xfrm flipV="1">
            <a:off x="14956920" y="20388960"/>
            <a:ext cx="0" cy="10945800"/>
          </a:xfrm>
          <a:prstGeom prst="line">
            <a:avLst/>
          </a:prstGeom>
          <a:ln w="38160">
            <a:solidFill>
              <a:srgbClr val="a146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27"/>
          <p:cNvSpPr/>
          <p:nvPr/>
        </p:nvSpPr>
        <p:spPr>
          <a:xfrm flipH="1">
            <a:off x="14956920" y="31334760"/>
            <a:ext cx="548640" cy="0"/>
          </a:xfrm>
          <a:prstGeom prst="line">
            <a:avLst/>
          </a:prstGeom>
          <a:ln w="38160">
            <a:solidFill>
              <a:srgbClr val="a146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28"/>
          <p:cNvSpPr/>
          <p:nvPr/>
        </p:nvSpPr>
        <p:spPr>
          <a:xfrm flipV="1">
            <a:off x="29696760" y="20388960"/>
            <a:ext cx="0" cy="10945800"/>
          </a:xfrm>
          <a:prstGeom prst="line">
            <a:avLst/>
          </a:prstGeom>
          <a:ln w="38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29"/>
          <p:cNvSpPr/>
          <p:nvPr/>
        </p:nvSpPr>
        <p:spPr>
          <a:xfrm flipH="1">
            <a:off x="29148120" y="31334760"/>
            <a:ext cx="548640" cy="0"/>
          </a:xfrm>
          <a:prstGeom prst="line">
            <a:avLst/>
          </a:prstGeom>
          <a:ln w="38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30"/>
          <p:cNvSpPr/>
          <p:nvPr/>
        </p:nvSpPr>
        <p:spPr>
          <a:xfrm>
            <a:off x="22148280" y="20388960"/>
            <a:ext cx="0" cy="251280"/>
          </a:xfrm>
          <a:prstGeom prst="line">
            <a:avLst/>
          </a:prstGeom>
          <a:ln w="38160">
            <a:solidFill>
              <a:srgbClr val="a146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31"/>
          <p:cNvSpPr/>
          <p:nvPr/>
        </p:nvSpPr>
        <p:spPr>
          <a:xfrm flipH="1">
            <a:off x="20534760" y="20388960"/>
            <a:ext cx="1613520" cy="0"/>
          </a:xfrm>
          <a:prstGeom prst="line">
            <a:avLst/>
          </a:prstGeom>
          <a:ln w="38160">
            <a:solidFill>
              <a:srgbClr val="a146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32"/>
          <p:cNvSpPr/>
          <p:nvPr/>
        </p:nvSpPr>
        <p:spPr>
          <a:xfrm flipH="1">
            <a:off x="23127480" y="20388960"/>
            <a:ext cx="2162160" cy="0"/>
          </a:xfrm>
          <a:prstGeom prst="line">
            <a:avLst/>
          </a:prstGeom>
          <a:ln w="38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33"/>
          <p:cNvSpPr/>
          <p:nvPr/>
        </p:nvSpPr>
        <p:spPr>
          <a:xfrm flipV="1">
            <a:off x="23127480" y="20388960"/>
            <a:ext cx="0" cy="251280"/>
          </a:xfrm>
          <a:prstGeom prst="line">
            <a:avLst/>
          </a:prstGeom>
          <a:ln w="38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4"/>
          <p:cNvSpPr/>
          <p:nvPr/>
        </p:nvSpPr>
        <p:spPr>
          <a:xfrm>
            <a:off x="25289640" y="20087640"/>
            <a:ext cx="1737360" cy="602280"/>
          </a:xfrm>
          <a:prstGeom prst="rect">
            <a:avLst/>
          </a:prstGeom>
          <a:solidFill>
            <a:srgbClr val="ffdbb6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DFT [3]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" name="CustomShape 35"/>
          <p:cNvSpPr/>
          <p:nvPr/>
        </p:nvSpPr>
        <p:spPr>
          <a:xfrm>
            <a:off x="14757840" y="32407560"/>
            <a:ext cx="3130560" cy="602280"/>
          </a:xfrm>
          <a:prstGeom prst="rect">
            <a:avLst/>
          </a:prstGeom>
          <a:solidFill>
            <a:srgbClr val="ffd7d7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Tight Binding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36"/>
          <p:cNvSpPr/>
          <p:nvPr/>
        </p:nvSpPr>
        <p:spPr>
          <a:xfrm>
            <a:off x="14543640" y="34930080"/>
            <a:ext cx="3561480" cy="603000"/>
          </a:xfrm>
          <a:prstGeom prst="rect">
            <a:avLst/>
          </a:prstGeom>
          <a:solidFill>
            <a:srgbClr val="ffdbb6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Pseudop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ot. [4]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CustomShape 37"/>
          <p:cNvSpPr/>
          <p:nvPr/>
        </p:nvSpPr>
        <p:spPr>
          <a:xfrm>
            <a:off x="14732280" y="40935960"/>
            <a:ext cx="15077160" cy="16750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References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[1]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Ghazisaeidi,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(2012),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 Core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structure of a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screw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dislocation in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Ti from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density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functional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theory and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classical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potentials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[2] Stassis, D.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Arch, B.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(1979),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Lattice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Dynamics of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hcp Ti.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[3] Rodney,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Ventelon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(2016),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 Ab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initio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modelling of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dislocation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core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properties in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metals and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semiconducto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[4] Ready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(2019),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Stacking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faults and the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γ-surface on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{1-101}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pyramidal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planes in α-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titanium.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" name="CustomShape 38"/>
          <p:cNvSpPr/>
          <p:nvPr/>
        </p:nvSpPr>
        <p:spPr>
          <a:xfrm>
            <a:off x="19346040" y="24476760"/>
            <a:ext cx="5852160" cy="127296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Predicted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Splitting: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DFT: 1/3[1-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210] </a:t>
            </a:r>
            <a:r>
              <a:rPr b="1" lang="en-US" sz="2400" spc="-1" strike="noStrike">
                <a:solidFill>
                  <a:srgbClr val="000000"/>
                </a:solidFill>
                <a:latin typeface="github-octicons"/>
                <a:ea typeface="github-octicons"/>
              </a:rPr>
              <a:t>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1/3[1-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100] +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1/3[0-110]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TB:   1/3[1-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210] </a:t>
            </a:r>
            <a:r>
              <a:rPr b="1" lang="en-US" sz="2400" spc="-1" strike="noStrike">
                <a:solidFill>
                  <a:srgbClr val="000000"/>
                </a:solidFill>
                <a:latin typeface="github-octicons"/>
                <a:ea typeface="github-octicons"/>
              </a:rPr>
              <a:t>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1/3[1-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100] +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1/3[0-110]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" name="CustomShape 39"/>
          <p:cNvSpPr/>
          <p:nvPr/>
        </p:nvSpPr>
        <p:spPr>
          <a:xfrm>
            <a:off x="17595000" y="29878920"/>
            <a:ext cx="9889200" cy="127296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Predicted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Splitting: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DFT: 1/3[1-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210] </a:t>
            </a:r>
            <a:r>
              <a:rPr b="1" lang="en-US" sz="2400" spc="-1" strike="noStrike">
                <a:solidFill>
                  <a:srgbClr val="000000"/>
                </a:solidFill>
                <a:latin typeface="github-octicons"/>
                <a:ea typeface="github-octicons"/>
              </a:rPr>
              <a:t>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1/6[1-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210] +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1/6[1-210]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TB:   1/3[1-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210] </a:t>
            </a:r>
            <a:r>
              <a:rPr b="1" lang="en-US" sz="2400" spc="-1" strike="noStrike">
                <a:solidFill>
                  <a:srgbClr val="000000"/>
                </a:solidFill>
                <a:latin typeface="github-octicons"/>
                <a:ea typeface="github-octicons"/>
              </a:rPr>
              <a:t>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(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1/6[1-210]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+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0.15[0001])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+ (1/6[1-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210] -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0.15[0001])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3">
            <a:alphaModFix amt="50000"/>
          </a:blip>
          <a:stretch/>
        </p:blipFill>
        <p:spPr>
          <a:xfrm>
            <a:off x="3765600" y="35578440"/>
            <a:ext cx="2197440" cy="1219680"/>
          </a:xfrm>
          <a:prstGeom prst="rect">
            <a:avLst/>
          </a:prstGeom>
          <a:ln w="54720">
            <a:noFill/>
          </a:ln>
        </p:spPr>
      </p:pic>
      <p:pic>
        <p:nvPicPr>
          <p:cNvPr id="99" name="" descr=""/>
          <p:cNvPicPr/>
          <p:nvPr/>
        </p:nvPicPr>
        <p:blipFill>
          <a:blip r:embed="rId14"/>
          <a:stretch/>
        </p:blipFill>
        <p:spPr>
          <a:xfrm>
            <a:off x="3767400" y="41013000"/>
            <a:ext cx="2197800" cy="1220040"/>
          </a:xfrm>
          <a:prstGeom prst="rect">
            <a:avLst/>
          </a:prstGeom>
          <a:ln w="54720">
            <a:noFill/>
          </a:ln>
        </p:spPr>
      </p:pic>
      <p:sp>
        <p:nvSpPr>
          <p:cNvPr id="100" name="CustomShape 40"/>
          <p:cNvSpPr/>
          <p:nvPr/>
        </p:nvSpPr>
        <p:spPr>
          <a:xfrm>
            <a:off x="17691840" y="36593640"/>
            <a:ext cx="10241280" cy="127368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Predicted Splitting: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Pseudopotential: 1/3[2-1-13] </a:t>
            </a:r>
            <a:r>
              <a:rPr b="1" lang="en-US" sz="2400" spc="-1" strike="noStrike">
                <a:solidFill>
                  <a:srgbClr val="000000"/>
                </a:solidFill>
                <a:latin typeface="github-octicons"/>
                <a:ea typeface="github-octicons"/>
              </a:rPr>
              <a:t>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 4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/18[1-102] + 4/18[42-62] + 4/18[2-1-13]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                  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roid Sans Fallback"/>
              </a:rPr>
              <a:t>TB: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1/3[2-1-13] </a:t>
            </a:r>
            <a:r>
              <a:rPr b="1" lang="en-US" sz="2400" spc="-1" strike="noStrike">
                <a:solidFill>
                  <a:srgbClr val="000000"/>
                </a:solidFill>
                <a:latin typeface="github-octicons"/>
                <a:ea typeface="github-octicons"/>
              </a:rPr>
              <a:t>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 4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github-octicons"/>
              </a:rPr>
              <a:t>/18[1-102] + 4/18[42-62] + 4/18[2-1-13]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01" name="Table 41"/>
          <p:cNvGraphicFramePr/>
          <p:nvPr/>
        </p:nvGraphicFramePr>
        <p:xfrm>
          <a:off x="236520" y="16583400"/>
          <a:ext cx="7069320" cy="5249160"/>
        </p:xfrm>
        <a:graphic>
          <a:graphicData uri="http://schemas.openxmlformats.org/drawingml/2006/table">
            <a:tbl>
              <a:tblPr/>
              <a:tblGrid>
                <a:gridCol w="1906200"/>
                <a:gridCol w="1455120"/>
                <a:gridCol w="2096280"/>
                <a:gridCol w="1612080"/>
              </a:tblGrid>
              <a:tr h="581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Units</a:t>
                      </a:r>
                      <a:endParaRPr b="1" lang="en-US" sz="3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TB model</a:t>
                      </a:r>
                      <a:endParaRPr b="1" lang="en-US" sz="3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Target</a:t>
                      </a:r>
                      <a:endParaRPr b="1" lang="en-US" sz="3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6811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a</a:t>
                      </a:r>
                      <a:r>
                        <a:rPr b="0" lang="en-US" sz="3200" spc="-1" strike="noStrike" baseline="-33000">
                          <a:latin typeface="Arial"/>
                        </a:rPr>
                        <a:t>α</a:t>
                      </a:r>
                      <a:r>
                        <a:rPr b="0" lang="en-US" sz="3200" spc="-1" strike="noStrike">
                          <a:latin typeface="Arial"/>
                        </a:rPr>
                        <a:t>  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[bohr]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5.52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5.57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5814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c/a</a:t>
                      </a:r>
                      <a:r>
                        <a:rPr b="0" lang="en-US" sz="3200" spc="-1" strike="noStrike">
                          <a:latin typeface="Arial"/>
                        </a:rPr>
                        <a:t> 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ratio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1.571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1.587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811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C</a:t>
                      </a:r>
                      <a:r>
                        <a:rPr b="0" lang="en-US" sz="3200" spc="-1" strike="noStrike" baseline="-33000">
                          <a:latin typeface="Arial"/>
                          <a:ea typeface="Droid Sans Fallback"/>
                        </a:rPr>
                        <a:t>11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[GPa]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175.3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176.1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811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C</a:t>
                      </a:r>
                      <a:r>
                        <a:rPr b="0" lang="en-US" sz="3200" spc="-1" strike="noStrike" baseline="-33000">
                          <a:latin typeface="Arial"/>
                          <a:ea typeface="Droid Sans Fallback"/>
                        </a:rPr>
                        <a:t>33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[GPa]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195.5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190.5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811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C</a:t>
                      </a:r>
                      <a:r>
                        <a:rPr b="0" lang="en-US" sz="3200" spc="-1" strike="noStrike" baseline="-33000">
                          <a:latin typeface="Arial"/>
                          <a:ea typeface="Droid Sans Fallback"/>
                        </a:rPr>
                        <a:t>44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[GPa]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59.6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50.8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811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C</a:t>
                      </a:r>
                      <a:r>
                        <a:rPr b="0" lang="en-US" sz="3200" spc="-1" strike="noStrike" baseline="-33000">
                          <a:latin typeface="Arial"/>
                          <a:ea typeface="Droid Sans Fallback"/>
                        </a:rPr>
                        <a:t>12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[GPa]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70.2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86.9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811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C</a:t>
                      </a:r>
                      <a:r>
                        <a:rPr b="0" lang="en-US" sz="3200" spc="-1" strike="noStrike" baseline="-33000">
                          <a:latin typeface="Arial"/>
                          <a:ea typeface="Droid Sans Fallback"/>
                        </a:rPr>
                        <a:t>13</a:t>
                      </a:r>
                      <a:r>
                        <a:rPr b="0" lang="en-US" sz="3200" spc="-1" strike="noStrike">
                          <a:latin typeface="Arial"/>
                        </a:rPr>
                        <a:t> 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[GPa]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67.5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68.3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pic>
        <p:nvPicPr>
          <p:cNvPr id="102" name="" descr=""/>
          <p:cNvPicPr/>
          <p:nvPr/>
        </p:nvPicPr>
        <p:blipFill>
          <a:blip r:embed="rId15"/>
          <a:stretch/>
        </p:blipFill>
        <p:spPr>
          <a:xfrm>
            <a:off x="365760" y="9206640"/>
            <a:ext cx="4179960" cy="6036120"/>
          </a:xfrm>
          <a:prstGeom prst="rect">
            <a:avLst/>
          </a:prstGeom>
          <a:ln w="54720">
            <a:noFill/>
          </a:ln>
        </p:spPr>
      </p:pic>
      <p:graphicFrame>
        <p:nvGraphicFramePr>
          <p:cNvPr id="103" name="Table 42"/>
          <p:cNvGraphicFramePr/>
          <p:nvPr/>
        </p:nvGraphicFramePr>
        <p:xfrm>
          <a:off x="23400" y="16018920"/>
          <a:ext cx="14304240" cy="6374520"/>
        </p:xfrm>
        <a:graphic>
          <a:graphicData uri="http://schemas.openxmlformats.org/drawingml/2006/table">
            <a:tbl>
              <a:tblPr/>
              <a:tblGrid>
                <a:gridCol w="3857040"/>
                <a:gridCol w="2944080"/>
                <a:gridCol w="4241520"/>
                <a:gridCol w="3261960"/>
              </a:tblGrid>
              <a:tr h="703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4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en-US" sz="4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Units</a:t>
                      </a:r>
                      <a:endParaRPr b="1" lang="en-US" sz="4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4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TB model</a:t>
                      </a:r>
                      <a:endParaRPr b="1" lang="en-US" sz="4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en-US" sz="40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Target</a:t>
                      </a:r>
                      <a:endParaRPr b="1" lang="en-US" sz="4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8280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  <a:ea typeface="Droid Sans Fallback"/>
                        </a:rPr>
                        <a:t>a</a:t>
                      </a:r>
                      <a:r>
                        <a:rPr b="0" lang="en-US" sz="4000" spc="-1" strike="noStrike" baseline="-33000">
                          <a:latin typeface="Arial"/>
                        </a:rPr>
                        <a:t>α</a:t>
                      </a:r>
                      <a:r>
                        <a:rPr b="0" lang="en-US" sz="4000" spc="-1" strike="noStrike">
                          <a:latin typeface="Arial"/>
                        </a:rPr>
                        <a:t>  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</a:rPr>
                        <a:t>[bohr]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</a:rPr>
                        <a:t>5.52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</a:rPr>
                        <a:t>5.57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7034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  <a:ea typeface="Droid Sans Fallback"/>
                        </a:rPr>
                        <a:t>c/a</a:t>
                      </a:r>
                      <a:r>
                        <a:rPr b="0" lang="en-US" sz="4000" spc="-1" strike="noStrike">
                          <a:latin typeface="Arial"/>
                        </a:rPr>
                        <a:t> 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</a:rPr>
                        <a:t>ratio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</a:rPr>
                        <a:t>1.571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</a:rPr>
                        <a:t>1.587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280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  <a:ea typeface="Droid Sans Fallback"/>
                        </a:rPr>
                        <a:t>C</a:t>
                      </a:r>
                      <a:r>
                        <a:rPr b="0" lang="en-US" sz="4000" spc="-1" strike="noStrike" baseline="-33000">
                          <a:latin typeface="Arial"/>
                          <a:ea typeface="Droid Sans Fallback"/>
                        </a:rPr>
                        <a:t>11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</a:rPr>
                        <a:t>[GPa]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</a:rPr>
                        <a:t>175.3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</a:rPr>
                        <a:t>176.1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8280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  <a:ea typeface="Droid Sans Fallback"/>
                        </a:rPr>
                        <a:t>C</a:t>
                      </a:r>
                      <a:r>
                        <a:rPr b="0" lang="en-US" sz="4000" spc="-1" strike="noStrike" baseline="-33000">
                          <a:latin typeface="Arial"/>
                          <a:ea typeface="Droid Sans Fallback"/>
                        </a:rPr>
                        <a:t>33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</a:rPr>
                        <a:t>[GPa]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</a:rPr>
                        <a:t>195.5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</a:rPr>
                        <a:t>190.5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280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  <a:ea typeface="Droid Sans Fallback"/>
                        </a:rPr>
                        <a:t>C</a:t>
                      </a:r>
                      <a:r>
                        <a:rPr b="0" lang="en-US" sz="4000" spc="-1" strike="noStrike" baseline="-33000">
                          <a:latin typeface="Arial"/>
                          <a:ea typeface="Droid Sans Fallback"/>
                        </a:rPr>
                        <a:t>44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</a:rPr>
                        <a:t>[GPa]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</a:rPr>
                        <a:t>59.6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</a:rPr>
                        <a:t>50.8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8280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  <a:ea typeface="Droid Sans Fallback"/>
                        </a:rPr>
                        <a:t>C</a:t>
                      </a:r>
                      <a:r>
                        <a:rPr b="0" lang="en-US" sz="4000" spc="-1" strike="noStrike" baseline="-33000">
                          <a:latin typeface="Arial"/>
                          <a:ea typeface="Droid Sans Fallback"/>
                        </a:rPr>
                        <a:t>12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</a:rPr>
                        <a:t>[GPa]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</a:rPr>
                        <a:t>70.2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</a:rPr>
                        <a:t>86.9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280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  <a:ea typeface="Droid Sans Fallback"/>
                        </a:rPr>
                        <a:t>C</a:t>
                      </a:r>
                      <a:r>
                        <a:rPr b="0" lang="en-US" sz="4000" spc="-1" strike="noStrike" baseline="-33000">
                          <a:latin typeface="Arial"/>
                          <a:ea typeface="Droid Sans Fallback"/>
                        </a:rPr>
                        <a:t>13</a:t>
                      </a:r>
                      <a:r>
                        <a:rPr b="0" lang="en-US" sz="4000" spc="-1" strike="noStrike">
                          <a:latin typeface="Arial"/>
                        </a:rPr>
                        <a:t> 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</a:rPr>
                        <a:t>[GPa]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</a:rPr>
                        <a:t>67.5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4000" spc="-1" strike="noStrike">
                          <a:latin typeface="Arial"/>
                        </a:rPr>
                        <a:t>68.3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104" name="CustomShape 43"/>
          <p:cNvSpPr/>
          <p:nvPr/>
        </p:nvSpPr>
        <p:spPr>
          <a:xfrm>
            <a:off x="91440" y="15044400"/>
            <a:ext cx="4846320" cy="760680"/>
          </a:xfrm>
          <a:prstGeom prst="rect">
            <a:avLst/>
          </a:prstGeom>
          <a:solidFill>
            <a:srgbClr val="e0c2cd"/>
          </a:solidFill>
          <a:ln w="12600">
            <a:solidFill>
              <a:srgbClr val="000000"/>
            </a:solidFill>
            <a:miter/>
          </a:ln>
          <a:effectLst>
            <a:outerShdw dist="342635" dir="27000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Result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s of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Fitting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CustomShape 44"/>
          <p:cNvSpPr/>
          <p:nvPr/>
        </p:nvSpPr>
        <p:spPr>
          <a:xfrm>
            <a:off x="14538240" y="8778240"/>
            <a:ext cx="15700320" cy="8796600"/>
          </a:xfrm>
          <a:prstGeom prst="roundRect">
            <a:avLst>
              <a:gd name="adj" fmla="val 5428"/>
            </a:avLst>
          </a:prstGeom>
          <a:solidFill>
            <a:srgbClr val="fff5ce"/>
          </a:solidFill>
          <a:ln w="12600">
            <a:solidFill>
              <a:srgbClr val="ffe6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6" name="Table 45"/>
          <p:cNvGraphicFramePr/>
          <p:nvPr/>
        </p:nvGraphicFramePr>
        <p:xfrm>
          <a:off x="14896800" y="9837720"/>
          <a:ext cx="14651280" cy="2331000"/>
        </p:xfrm>
        <a:graphic>
          <a:graphicData uri="http://schemas.openxmlformats.org/drawingml/2006/table">
            <a:tbl>
              <a:tblPr/>
              <a:tblGrid>
                <a:gridCol w="4487760"/>
                <a:gridCol w="1756440"/>
                <a:gridCol w="2497320"/>
                <a:gridCol w="5910120"/>
              </a:tblGrid>
              <a:tr h="581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Units</a:t>
                      </a:r>
                      <a:endParaRPr b="1" lang="en-US" sz="3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TB model</a:t>
                      </a:r>
                      <a:endParaRPr b="1" lang="en-US" sz="3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Literature</a:t>
                      </a:r>
                      <a:endParaRPr b="1" lang="en-US" sz="3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</a:tr>
              <a:tr h="10688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E</a:t>
                      </a:r>
                      <a:r>
                        <a:rPr b="0" lang="en-US" sz="3200" spc="-1" strike="noStrike" baseline="-33000">
                          <a:latin typeface="Arial"/>
                          <a:ea typeface="Droid Sans Fallback"/>
                        </a:rPr>
                        <a:t>vacancy formation</a:t>
                      </a:r>
                      <a:r>
                        <a:rPr b="0" lang="en-US" sz="3200" spc="-1" strike="noStrike">
                          <a:latin typeface="Arial"/>
                        </a:rPr>
                        <a:t>  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[eV]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1.01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3200" spc="-1" strike="noStrike">
                          <a:latin typeface="Arial"/>
                        </a:rPr>
                        <a:t>1.27 [Exp. Hashimoto (1984)]</a:t>
                      </a:r>
                      <a:endParaRPr b="0" lang="en-US" sz="3200" spc="-1" strike="noStrike">
                        <a:latin typeface="Arial"/>
                      </a:endParaRPr>
                    </a:p>
                    <a:p>
                      <a:r>
                        <a:rPr b="0" lang="en-US" sz="3200" spc="-1" strike="noStrike">
                          <a:latin typeface="Arial"/>
                        </a:rPr>
                        <a:t>1.95 [DFT Angsten (2013)]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6811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ΔE</a:t>
                      </a:r>
                      <a:r>
                        <a:rPr b="0" lang="en-US" sz="3200" spc="-1" strike="noStrike" baseline="-33000">
                          <a:latin typeface="Arial"/>
                          <a:ea typeface="Droid Sans Fallback"/>
                        </a:rPr>
                        <a:t>solution</a:t>
                      </a:r>
                      <a:r>
                        <a:rPr b="0" lang="en-US" sz="3200" spc="-1" strike="noStrike">
                          <a:latin typeface="Arial"/>
                          <a:ea typeface="Droid Sans Fallback"/>
                        </a:rPr>
                        <a:t>(tetra. - octa.)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[eV]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200" spc="-1" strike="noStrike">
                          <a:latin typeface="Arial"/>
                        </a:rPr>
                        <a:t>0.80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3200" spc="-1" strike="noStrike">
                          <a:latin typeface="Arial"/>
                        </a:rPr>
                        <a:t>1.20 [DFT Kwasniak (2013)]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7" name="CustomShape 46"/>
          <p:cNvSpPr/>
          <p:nvPr/>
        </p:nvSpPr>
        <p:spPr>
          <a:xfrm>
            <a:off x="14613840" y="8487360"/>
            <a:ext cx="4572000" cy="759960"/>
          </a:xfrm>
          <a:prstGeom prst="rect">
            <a:avLst/>
          </a:prstGeom>
          <a:solidFill>
            <a:srgbClr val="fff5ce"/>
          </a:solidFill>
          <a:ln w="12600">
            <a:solidFill>
              <a:srgbClr val="000000"/>
            </a:solidFill>
            <a:miter/>
          </a:ln>
          <a:effectLst>
            <a:outerShdw dist="342635" dir="27000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Valida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tion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Tests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CustomShape 47"/>
          <p:cNvSpPr/>
          <p:nvPr/>
        </p:nvSpPr>
        <p:spPr>
          <a:xfrm>
            <a:off x="0" y="22597920"/>
            <a:ext cx="14447520" cy="5939640"/>
          </a:xfrm>
          <a:prstGeom prst="roundRect">
            <a:avLst>
              <a:gd name="adj" fmla="val 5428"/>
            </a:avLst>
          </a:prstGeom>
          <a:solidFill>
            <a:srgbClr val="bf819e"/>
          </a:solidFill>
          <a:ln w="12600">
            <a:solidFill>
              <a:srgbClr val="ffe6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8"/>
          <p:cNvSpPr/>
          <p:nvPr/>
        </p:nvSpPr>
        <p:spPr>
          <a:xfrm>
            <a:off x="109800" y="22393440"/>
            <a:ext cx="2267640" cy="760680"/>
          </a:xfrm>
          <a:prstGeom prst="rect">
            <a:avLst/>
          </a:prstGeom>
          <a:solidFill>
            <a:srgbClr val="bf819e"/>
          </a:solidFill>
          <a:ln w="12600">
            <a:solidFill>
              <a:srgbClr val="000000"/>
            </a:solidFill>
            <a:miter/>
          </a:ln>
          <a:effectLst>
            <a:outerShdw dist="342635" dir="27000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Metho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CustomShape 49"/>
          <p:cNvSpPr/>
          <p:nvPr/>
        </p:nvSpPr>
        <p:spPr>
          <a:xfrm>
            <a:off x="-15120" y="28273320"/>
            <a:ext cx="7421760" cy="760680"/>
          </a:xfrm>
          <a:prstGeom prst="rect">
            <a:avLst/>
          </a:prstGeom>
          <a:solidFill>
            <a:srgbClr val="fff5ce"/>
          </a:solidFill>
          <a:ln w="12600">
            <a:solidFill>
              <a:srgbClr val="000000"/>
            </a:solidFill>
            <a:miter/>
          </a:ln>
          <a:effectLst>
            <a:outerShdw dist="342635" dir="27000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Disloc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ation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Core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Struct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ure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6"/>
          <a:srcRect l="3151" t="2089" r="0" b="0"/>
          <a:stretch/>
        </p:blipFill>
        <p:spPr>
          <a:xfrm>
            <a:off x="22037040" y="12893040"/>
            <a:ext cx="6400800" cy="4647960"/>
          </a:xfrm>
          <a:prstGeom prst="rect">
            <a:avLst/>
          </a:prstGeom>
          <a:ln w="54720">
            <a:noFill/>
          </a:ln>
        </p:spPr>
      </p:pic>
      <p:pic>
        <p:nvPicPr>
          <p:cNvPr id="112" name="" descr=""/>
          <p:cNvPicPr/>
          <p:nvPr/>
        </p:nvPicPr>
        <p:blipFill>
          <a:blip r:embed="rId17"/>
          <a:srcRect l="8067" t="-252" r="49504" b="13616"/>
          <a:stretch/>
        </p:blipFill>
        <p:spPr>
          <a:xfrm>
            <a:off x="16815960" y="12893040"/>
            <a:ext cx="5229000" cy="4517640"/>
          </a:xfrm>
          <a:prstGeom prst="rect">
            <a:avLst/>
          </a:prstGeom>
          <a:ln w="54720">
            <a:noFill/>
          </a:ln>
        </p:spPr>
      </p:pic>
      <p:sp>
        <p:nvSpPr>
          <p:cNvPr id="113" name="CustomShape 50"/>
          <p:cNvSpPr/>
          <p:nvPr/>
        </p:nvSpPr>
        <p:spPr>
          <a:xfrm>
            <a:off x="17992080" y="12290760"/>
            <a:ext cx="3130560" cy="602280"/>
          </a:xfrm>
          <a:prstGeom prst="rect">
            <a:avLst/>
          </a:prstGeom>
          <a:solidFill>
            <a:srgbClr val="ffd7d7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Tight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Binding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" name="CustomShape 51"/>
          <p:cNvSpPr/>
          <p:nvPr/>
        </p:nvSpPr>
        <p:spPr>
          <a:xfrm>
            <a:off x="23317200" y="12290040"/>
            <a:ext cx="3679200" cy="603000"/>
          </a:xfrm>
          <a:prstGeom prst="rect">
            <a:avLst/>
          </a:prstGeom>
          <a:solidFill>
            <a:srgbClr val="dee7e5"/>
          </a:solidFill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Experim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ent [2]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5" name="CustomShape 52"/>
          <p:cNvSpPr/>
          <p:nvPr/>
        </p:nvSpPr>
        <p:spPr>
          <a:xfrm>
            <a:off x="14744160" y="12179520"/>
            <a:ext cx="2194560" cy="639000"/>
          </a:xfrm>
          <a:prstGeom prst="rect">
            <a:avLst/>
          </a:prstGeom>
          <a:solidFill>
            <a:srgbClr val="fff5ce"/>
          </a:solidFill>
          <a:ln w="12600">
            <a:solidFill>
              <a:srgbClr val="000000"/>
            </a:solidFill>
            <a:miter/>
          </a:ln>
          <a:effectLst>
            <a:outerShdw dist="342635" dir="27000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Phonon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6" name="CustomShape 53"/>
          <p:cNvSpPr/>
          <p:nvPr/>
        </p:nvSpPr>
        <p:spPr>
          <a:xfrm>
            <a:off x="2651760" y="22768560"/>
            <a:ext cx="914400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Create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dislocati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on in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cell.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Put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oxygen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into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different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sites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(octahedr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al) near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core.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Relax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cell to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see how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the core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structure </a:t>
            </a:r>
            <a:r>
              <a:rPr b="1" i="1" lang="en-US" sz="2600" spc="-1" strike="noStrike">
                <a:solidFill>
                  <a:srgbClr val="000000"/>
                </a:solidFill>
                <a:latin typeface="Arial"/>
              </a:rPr>
              <a:t>changes.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7" name="CustomShape 54"/>
          <p:cNvSpPr/>
          <p:nvPr/>
        </p:nvSpPr>
        <p:spPr>
          <a:xfrm>
            <a:off x="4572000" y="9073800"/>
            <a:ext cx="10789920" cy="72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4000" spc="-1" strike="noStrike">
                <a:solidFill>
                  <a:srgbClr val="000000"/>
                </a:solidFill>
                <a:latin typeface="Arial"/>
              </a:rPr>
              <a:t>Tight-</a:t>
            </a:r>
            <a:r>
              <a:rPr b="1" i="1" lang="en-US" sz="4000" spc="-1" strike="noStrike">
                <a:solidFill>
                  <a:srgbClr val="000000"/>
                </a:solidFill>
                <a:latin typeface="Arial"/>
              </a:rPr>
              <a:t>bindin</a:t>
            </a:r>
            <a:r>
              <a:rPr b="1" i="1" lang="en-US" sz="4000" spc="-1" strike="noStrike">
                <a:solidFill>
                  <a:srgbClr val="000000"/>
                </a:solidFill>
                <a:latin typeface="Arial"/>
              </a:rPr>
              <a:t>g </a:t>
            </a:r>
            <a:r>
              <a:rPr b="1" i="1" lang="en-US" sz="4000" spc="-1" strike="noStrike">
                <a:solidFill>
                  <a:srgbClr val="000000"/>
                </a:solidFill>
                <a:latin typeface="Arial"/>
              </a:rPr>
              <a:t>model</a:t>
            </a:r>
            <a:r>
              <a:rPr b="1" i="1" lang="en-US" sz="4000" spc="-1" strike="noStrike">
                <a:solidFill>
                  <a:srgbClr val="000000"/>
                </a:solidFill>
                <a:latin typeface="Arial"/>
              </a:rPr>
              <a:t>s need </a:t>
            </a:r>
            <a:r>
              <a:rPr b="1" i="1" lang="en-US" sz="4000" spc="-1" strike="noStrike">
                <a:solidFill>
                  <a:srgbClr val="000000"/>
                </a:solidFill>
                <a:latin typeface="Arial"/>
              </a:rPr>
              <a:t>param</a:t>
            </a:r>
            <a:r>
              <a:rPr b="1" i="1" lang="en-US" sz="4000" spc="-1" strike="noStrike">
                <a:solidFill>
                  <a:srgbClr val="000000"/>
                </a:solidFill>
                <a:latin typeface="Arial"/>
              </a:rPr>
              <a:t>eters.  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Overla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ps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betwee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n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atomic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orbitals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atoms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are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parame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ters. 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This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titaniu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m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model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is d-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orbital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only. 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Ab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initio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Density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Functio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nal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Theory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(DFT) 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calcula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tions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empiric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al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quantiti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es are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fitted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to.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Particle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swarm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algorith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m used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fitting.  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Validati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on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achieve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d by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compar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ison of:</a:t>
            </a:r>
            <a:endParaRPr b="0" lang="en-US" sz="3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Latti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ce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wav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disp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ersio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n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(pho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nons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). </a:t>
            </a:r>
            <a:endParaRPr b="0" lang="en-US" sz="3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Gen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erali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sed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stac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king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fault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ener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gy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surf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aces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3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Disl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ocati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on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core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stru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ctur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e.</a:t>
            </a:r>
            <a:endParaRPr b="0" lang="en-US" sz="3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Diss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oluti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on/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vaca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ncy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ation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ener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gies.</a:t>
            </a:r>
            <a:endParaRPr b="0" lang="en-US" sz="3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1" i="1" lang="en-US" sz="40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118" name="Line 55"/>
          <p:cNvSpPr/>
          <p:nvPr/>
        </p:nvSpPr>
        <p:spPr>
          <a:xfrm>
            <a:off x="18985680" y="13533120"/>
            <a:ext cx="0" cy="3528720"/>
          </a:xfrm>
          <a:prstGeom prst="line">
            <a:avLst/>
          </a:prstGeom>
          <a:ln w="19080">
            <a:solidFill>
              <a:srgbClr val="000000"/>
            </a:solidFill>
            <a:custDash>
              <a:ds d="0" sp="0"/>
              <a:ds d="0" sp="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56"/>
          <p:cNvSpPr/>
          <p:nvPr/>
        </p:nvSpPr>
        <p:spPr>
          <a:xfrm>
            <a:off x="22008600" y="13533120"/>
            <a:ext cx="0" cy="3518640"/>
          </a:xfrm>
          <a:prstGeom prst="line">
            <a:avLst/>
          </a:prstGeom>
          <a:ln w="19080">
            <a:solidFill>
              <a:srgbClr val="000000"/>
            </a:solidFill>
            <a:custDash>
              <a:ds d="0" sp="0"/>
              <a:ds d="0" sp="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57"/>
          <p:cNvSpPr/>
          <p:nvPr/>
        </p:nvSpPr>
        <p:spPr>
          <a:xfrm>
            <a:off x="14440680" y="17282160"/>
            <a:ext cx="9882360" cy="759960"/>
          </a:xfrm>
          <a:prstGeom prst="rect">
            <a:avLst/>
          </a:prstGeom>
          <a:solidFill>
            <a:srgbClr val="c5e0b4"/>
          </a:solidFill>
          <a:ln w="12600">
            <a:solidFill>
              <a:srgbClr val="000000"/>
            </a:solidFill>
            <a:miter/>
          </a:ln>
          <a:effectLst>
            <a:outerShdw dist="342635" dir="2700000">
              <a:srgbClr val="000000">
                <a:alpha val="39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Gener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alised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Stacki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ng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Fault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Energ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58"/>
          <p:cNvSpPr/>
          <p:nvPr/>
        </p:nvSpPr>
        <p:spPr>
          <a:xfrm>
            <a:off x="17077680" y="13240440"/>
            <a:ext cx="478800" cy="35892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G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2" name="CustomShape 59"/>
          <p:cNvSpPr/>
          <p:nvPr/>
        </p:nvSpPr>
        <p:spPr>
          <a:xfrm>
            <a:off x="19513440" y="13240440"/>
            <a:ext cx="478800" cy="35892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3" name="CustomShape 60"/>
          <p:cNvSpPr/>
          <p:nvPr/>
        </p:nvSpPr>
        <p:spPr>
          <a:xfrm>
            <a:off x="18708480" y="13240440"/>
            <a:ext cx="478800" cy="35892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K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4" name="CustomShape 61"/>
          <p:cNvSpPr/>
          <p:nvPr/>
        </p:nvSpPr>
        <p:spPr>
          <a:xfrm>
            <a:off x="20939760" y="13240440"/>
            <a:ext cx="478800" cy="35892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G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CustomShape 62"/>
          <p:cNvSpPr/>
          <p:nvPr/>
        </p:nvSpPr>
        <p:spPr>
          <a:xfrm>
            <a:off x="21708000" y="13240440"/>
            <a:ext cx="478800" cy="35892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A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6" name="Line 63"/>
          <p:cNvSpPr/>
          <p:nvPr/>
        </p:nvSpPr>
        <p:spPr>
          <a:xfrm>
            <a:off x="22008600" y="13533120"/>
            <a:ext cx="0" cy="3518640"/>
          </a:xfrm>
          <a:prstGeom prst="line">
            <a:avLst/>
          </a:prstGeom>
          <a:ln w="19080">
            <a:solidFill>
              <a:srgbClr val="000000"/>
            </a:solidFill>
            <a:custDash>
              <a:ds d="0" sp="0"/>
              <a:ds d="0" sp="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64"/>
          <p:cNvSpPr/>
          <p:nvPr/>
        </p:nvSpPr>
        <p:spPr>
          <a:xfrm>
            <a:off x="19805760" y="13533120"/>
            <a:ext cx="0" cy="3528720"/>
          </a:xfrm>
          <a:prstGeom prst="line">
            <a:avLst/>
          </a:prstGeom>
          <a:ln w="19080">
            <a:solidFill>
              <a:srgbClr val="000000"/>
            </a:solidFill>
            <a:custDash>
              <a:ds d="0" sp="0"/>
              <a:ds d="0" sp="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65"/>
          <p:cNvSpPr/>
          <p:nvPr/>
        </p:nvSpPr>
        <p:spPr>
          <a:xfrm>
            <a:off x="21232440" y="13533120"/>
            <a:ext cx="0" cy="3528720"/>
          </a:xfrm>
          <a:prstGeom prst="line">
            <a:avLst/>
          </a:prstGeom>
          <a:ln w="19080">
            <a:solidFill>
              <a:srgbClr val="000000"/>
            </a:solidFill>
            <a:custDash>
              <a:ds d="0" sp="0"/>
              <a:ds d="0" sp="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18"/>
          <a:stretch/>
        </p:blipFill>
        <p:spPr>
          <a:xfrm>
            <a:off x="1082160" y="24603840"/>
            <a:ext cx="3751920" cy="2580480"/>
          </a:xfrm>
          <a:prstGeom prst="rect">
            <a:avLst/>
          </a:prstGeom>
          <a:ln w="54720">
            <a:noFill/>
          </a:ln>
        </p:spPr>
      </p:pic>
      <p:pic>
        <p:nvPicPr>
          <p:cNvPr id="130" name="" descr=""/>
          <p:cNvPicPr/>
          <p:nvPr/>
        </p:nvPicPr>
        <p:blipFill>
          <a:blip r:embed="rId19"/>
          <a:stretch/>
        </p:blipFill>
        <p:spPr>
          <a:xfrm>
            <a:off x="5553360" y="24496920"/>
            <a:ext cx="3761280" cy="2570760"/>
          </a:xfrm>
          <a:prstGeom prst="rect">
            <a:avLst/>
          </a:prstGeom>
          <a:ln w="54720">
            <a:noFill/>
          </a:ln>
        </p:spPr>
      </p:pic>
      <p:sp>
        <p:nvSpPr>
          <p:cNvPr id="131" name="Line 66"/>
          <p:cNvSpPr/>
          <p:nvPr/>
        </p:nvSpPr>
        <p:spPr>
          <a:xfrm>
            <a:off x="4651200" y="26798400"/>
            <a:ext cx="640080" cy="457200"/>
          </a:xfrm>
          <a:prstGeom prst="line">
            <a:avLst/>
          </a:prstGeom>
          <a:ln w="38160">
            <a:solidFill>
              <a:srgbClr val="ff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67"/>
          <p:cNvSpPr/>
          <p:nvPr/>
        </p:nvSpPr>
        <p:spPr>
          <a:xfrm flipH="1">
            <a:off x="5291280" y="26798400"/>
            <a:ext cx="457200" cy="457200"/>
          </a:xfrm>
          <a:prstGeom prst="line">
            <a:avLst/>
          </a:prstGeom>
          <a:ln w="38160">
            <a:solidFill>
              <a:srgbClr val="81d41a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68"/>
          <p:cNvSpPr/>
          <p:nvPr/>
        </p:nvSpPr>
        <p:spPr>
          <a:xfrm flipV="1">
            <a:off x="5029200" y="27237240"/>
            <a:ext cx="262080" cy="537840"/>
          </a:xfrm>
          <a:prstGeom prst="line">
            <a:avLst/>
          </a:prstGeom>
          <a:ln w="3816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69"/>
          <p:cNvSpPr/>
          <p:nvPr/>
        </p:nvSpPr>
        <p:spPr>
          <a:xfrm>
            <a:off x="4102560" y="26706960"/>
            <a:ext cx="548640" cy="60300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ff0000"/>
                </a:solidFill>
                <a:latin typeface="Arial"/>
              </a:rPr>
              <a:t>z</a:t>
            </a:r>
            <a:endParaRPr b="0" lang="en-US" sz="32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5" name="CustomShape 70"/>
          <p:cNvSpPr/>
          <p:nvPr/>
        </p:nvSpPr>
        <p:spPr>
          <a:xfrm>
            <a:off x="5553360" y="26744040"/>
            <a:ext cx="548640" cy="60300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81d41a"/>
                </a:solidFill>
                <a:latin typeface="Arial"/>
              </a:rPr>
              <a:t>x</a:t>
            </a:r>
            <a:endParaRPr b="0" lang="en-US" sz="32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6" name="CustomShape 71"/>
          <p:cNvSpPr/>
          <p:nvPr/>
        </p:nvSpPr>
        <p:spPr>
          <a:xfrm>
            <a:off x="5016960" y="27172080"/>
            <a:ext cx="548640" cy="60300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2a6099"/>
                </a:solidFill>
                <a:latin typeface="Arial"/>
              </a:rPr>
              <a:t>y</a:t>
            </a:r>
            <a:endParaRPr b="0" lang="en-US" sz="32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7" name="CustomShape 72"/>
          <p:cNvSpPr/>
          <p:nvPr/>
        </p:nvSpPr>
        <p:spPr>
          <a:xfrm>
            <a:off x="5029200" y="27255600"/>
            <a:ext cx="5120640" cy="54216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7600" bIns="576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a6099"/>
                </a:solidFill>
                <a:latin typeface="Arial"/>
              </a:rPr>
              <a:t>Periodicity along y</a:t>
            </a:r>
            <a:endParaRPr b="0" lang="en-US" sz="2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138" name="CustomShape 73"/>
          <p:cNvSpPr/>
          <p:nvPr/>
        </p:nvSpPr>
        <p:spPr>
          <a:xfrm rot="18550800">
            <a:off x="7424640" y="25713720"/>
            <a:ext cx="9324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" descr=""/>
          <p:cNvPicPr/>
          <p:nvPr/>
        </p:nvPicPr>
        <p:blipFill>
          <a:blip r:embed="rId20"/>
          <a:stretch/>
        </p:blipFill>
        <p:spPr>
          <a:xfrm>
            <a:off x="9954720" y="24505920"/>
            <a:ext cx="3761280" cy="2570760"/>
          </a:xfrm>
          <a:prstGeom prst="rect">
            <a:avLst/>
          </a:prstGeom>
          <a:ln w="54720">
            <a:noFill/>
          </a:ln>
        </p:spPr>
      </p:pic>
      <p:sp>
        <p:nvSpPr>
          <p:cNvPr id="140" name="CustomShape 74"/>
          <p:cNvSpPr/>
          <p:nvPr/>
        </p:nvSpPr>
        <p:spPr>
          <a:xfrm rot="18550800">
            <a:off x="11813760" y="25713720"/>
            <a:ext cx="9324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75"/>
          <p:cNvSpPr/>
          <p:nvPr/>
        </p:nvSpPr>
        <p:spPr>
          <a:xfrm>
            <a:off x="11887200" y="25511760"/>
            <a:ext cx="91440" cy="91440"/>
          </a:xfrm>
          <a:prstGeom prst="ellipse">
            <a:avLst/>
          </a:prstGeom>
          <a:solidFill>
            <a:srgbClr val="81d41a"/>
          </a:solidFill>
          <a:ln w="648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76"/>
          <p:cNvSpPr/>
          <p:nvPr/>
        </p:nvSpPr>
        <p:spPr>
          <a:xfrm>
            <a:off x="11978640" y="25694640"/>
            <a:ext cx="91440" cy="91440"/>
          </a:xfrm>
          <a:prstGeom prst="ellipse">
            <a:avLst/>
          </a:prstGeom>
          <a:solidFill>
            <a:srgbClr val="81d41a"/>
          </a:solidFill>
          <a:ln w="648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77"/>
          <p:cNvSpPr/>
          <p:nvPr/>
        </p:nvSpPr>
        <p:spPr>
          <a:xfrm>
            <a:off x="11887200" y="25877520"/>
            <a:ext cx="91440" cy="91440"/>
          </a:xfrm>
          <a:prstGeom prst="ellipse">
            <a:avLst/>
          </a:prstGeom>
          <a:solidFill>
            <a:srgbClr val="81d41a"/>
          </a:solidFill>
          <a:ln w="648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78"/>
          <p:cNvSpPr/>
          <p:nvPr/>
        </p:nvSpPr>
        <p:spPr>
          <a:xfrm>
            <a:off x="11704320" y="25824600"/>
            <a:ext cx="91440" cy="91440"/>
          </a:xfrm>
          <a:prstGeom prst="ellipse">
            <a:avLst/>
          </a:prstGeom>
          <a:solidFill>
            <a:srgbClr val="81d41a"/>
          </a:solidFill>
          <a:ln w="648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79"/>
          <p:cNvSpPr/>
          <p:nvPr/>
        </p:nvSpPr>
        <p:spPr>
          <a:xfrm flipH="1">
            <a:off x="4925520" y="25877520"/>
            <a:ext cx="627840" cy="0"/>
          </a:xfrm>
          <a:prstGeom prst="line">
            <a:avLst/>
          </a:prstGeom>
          <a:ln w="76320">
            <a:solidFill>
              <a:srgbClr val="1c1c1c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80"/>
          <p:cNvSpPr/>
          <p:nvPr/>
        </p:nvSpPr>
        <p:spPr>
          <a:xfrm flipH="1">
            <a:off x="9314640" y="25786080"/>
            <a:ext cx="627840" cy="0"/>
          </a:xfrm>
          <a:prstGeom prst="line">
            <a:avLst/>
          </a:prstGeom>
          <a:ln w="76320">
            <a:solidFill>
              <a:srgbClr val="1c1c1c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17017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2017-08-16T10:50:55Z</dcterms:created>
  <dc:creator>L.I Ruiz-Ortega</dc:creator>
  <dc:description/>
  <dc:language>en-US</dc:language>
  <cp:lastModifiedBy/>
  <dcterms:modified xsi:type="dcterms:W3CDTF">2019-06-21T17:03:27Z</dcterms:modified>
  <cp:revision>244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