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AC50-9068-49F3-87CD-022B171DB65C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9CD9-1B84-47AF-A75F-C7462BCCB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43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49CD9-1B84-47AF-A75F-C7462BCCBA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0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8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2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1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1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5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273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5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0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66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0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5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6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9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688A-0DE8-42D9-A005-ADFEA7F48120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B0B93-820A-4894-A935-219D00D34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77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142586-A615-4CD5-9847-6AF1B276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02" y="2151724"/>
            <a:ext cx="9463596" cy="427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4E3822-60C4-4048-BEBE-DCFC05A3FE9C}"/>
              </a:ext>
            </a:extLst>
          </p:cNvPr>
          <p:cNvSpPr txBox="1">
            <a:spLocks/>
          </p:cNvSpPr>
          <p:nvPr/>
        </p:nvSpPr>
        <p:spPr>
          <a:xfrm>
            <a:off x="2618913" y="630315"/>
            <a:ext cx="6427432" cy="132556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latin typeface="Comic Sans MS" panose="030F0702030302020204" pitchFamily="66" charset="0"/>
              </a:rPr>
              <a:t>     Баскетбол.</a:t>
            </a:r>
          </a:p>
        </p:txBody>
      </p:sp>
    </p:spTree>
    <p:extLst>
      <p:ext uri="{BB962C8B-B14F-4D97-AF65-F5344CB8AC3E}">
        <p14:creationId xmlns:p14="http://schemas.microsoft.com/office/powerpoint/2010/main" val="152009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DDC6E-576E-4BA3-BD69-925BA928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98" y="4933556"/>
            <a:ext cx="3430042" cy="58853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Состав </a:t>
            </a:r>
            <a:r>
              <a:rPr lang="ru-RU" sz="3600" dirty="0">
                <a:solidFill>
                  <a:srgbClr val="00B0F0"/>
                </a:solidFill>
                <a:latin typeface="Comic Sans MS" panose="030F0702030302020204" pitchFamily="66" charset="0"/>
              </a:rPr>
              <a:t>Зенита.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7F2B1-B6B0-4AF3-8379-FF689010C21B}"/>
              </a:ext>
            </a:extLst>
          </p:cNvPr>
          <p:cNvSpPr txBox="1"/>
          <p:nvPr/>
        </p:nvSpPr>
        <p:spPr>
          <a:xfrm>
            <a:off x="391660" y="174878"/>
            <a:ext cx="609452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>
                <a:latin typeface="Bahnschrift SemiBold" panose="020B0502040204020203" pitchFamily="34" charset="0"/>
              </a:rPr>
              <a:t>3. </a:t>
            </a:r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Пушков Антон Александрович</a:t>
            </a:r>
          </a:p>
          <a:p>
            <a:endParaRPr lang="ru-RU" sz="25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  <a:p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Российский профессиональный баскетболист, играющий на позиции центрового. Выступает за баскетбольный клуб «Зенит».</a:t>
            </a:r>
          </a:p>
          <a:p>
            <a:endParaRPr lang="ru-RU" sz="25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Бронзовый призёр чемпионата России (2): 2015/2016, 2017/2018</a:t>
            </a:r>
          </a:p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Обладатель Кубка России: 2012/2013</a:t>
            </a:r>
          </a:p>
          <a:p>
            <a:r>
              <a:rPr lang="ru-RU" sz="2400" dirty="0">
                <a:solidFill>
                  <a:schemeClr val="tx1">
                    <a:lumMod val="85000"/>
                  </a:schemeClr>
                </a:solidFill>
                <a:latin typeface="Bahnschrift SemiBold" panose="020B0502040204020203" pitchFamily="34" charset="0"/>
              </a:rPr>
              <a:t>Финалист Кубка России: 2015/2016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AE7368-E03A-4143-A981-C27810AB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599" y="523783"/>
            <a:ext cx="4572000" cy="37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F11C6-464A-4CFD-843C-152C344F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01" y="717718"/>
            <a:ext cx="9613861" cy="1080938"/>
          </a:xfrm>
          <a:scene3d>
            <a:camera prst="perspectiveAbove"/>
            <a:lightRig rig="threePt" dir="t"/>
          </a:scene3d>
        </p:spPr>
        <p:txBody>
          <a:bodyPr>
            <a:normAutofit/>
          </a:bodyPr>
          <a:lstStyle/>
          <a:p>
            <a:r>
              <a:rPr lang="ru-RU" sz="4000" dirty="0"/>
              <a:t>Основные правила игры в баскетбол.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2E6AD-4FA0-4968-9D01-4804C4AD86B5}"/>
              </a:ext>
            </a:extLst>
          </p:cNvPr>
          <p:cNvSpPr txBox="1"/>
          <p:nvPr/>
        </p:nvSpPr>
        <p:spPr>
          <a:xfrm>
            <a:off x="291332" y="2035452"/>
            <a:ext cx="11307493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Необходимы две команды, в каждой из которых должно быть по 12 человек. Полевыми игроками считаются 5, остальные при необходимости заменяют основной состав (количество замен не ограничивается).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Матч по баскетболу состоит из 4-х четвертей. Точное время зависит от баскетбольной ассоциации, которая проводит встречу. Например, FIBA проводит каждую четверть по 10 минут, а NBA – по 12. Это, так называемое, чистое время. Перерыв между четвертями – 2 минуты, между двумя частями встречи – 15 минут.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Мяч можно трогать только руками.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Нельзя бежать с мячом, просто держа его в руках, наносить удары по мячу рукой или ногой, блокировать телом. Неумышленное касание какой-либо частью ноги не считается нарушением.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Очки будут засчитаны, если мяч попадёт внутрь корзины.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В зависимости от места броска и его расстояния до сетки начисляется получает разное количество очков. Во время штрафного баскетбольный судья даёт 1 очко, с близкого или среднего расстояния – 2 очка. Если получается попасть из-за трехочковой линии – это 3 очка. Если игрок ошибается и попадает мячом в свою корзину, в этом случае команда противника получает 2 дополнительных очка.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95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Condensed" panose="020B0502040204020203" pitchFamily="34" charset="0"/>
              </a:rPr>
              <a:t>В случае одинакового турнирного счета командам предоставляется 5-минутный овертайм. Если за этот промежуток времени победитель не выявлен, овертайм назначается вновь. Игра будет продолжаться до тех пор, пока одна из команд не выиграет.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tx1">
                  <a:lumMod val="75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38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1C53EB-47BA-48B1-AE4B-8C3A1F94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01" y="986099"/>
            <a:ext cx="6169981" cy="411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72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4A90A-70AA-4571-8793-978855590255}"/>
              </a:ext>
            </a:extLst>
          </p:cNvPr>
          <p:cNvSpPr txBox="1"/>
          <p:nvPr/>
        </p:nvSpPr>
        <p:spPr>
          <a:xfrm>
            <a:off x="5612907" y="1604002"/>
            <a:ext cx="60945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В баскетболе каждому игроку отводится </a:t>
            </a:r>
            <a:endParaRPr lang="ru-RU" sz="2000" dirty="0">
              <a:solidFill>
                <a:schemeClr val="tx1">
                  <a:lumMod val="85000"/>
                </a:schemeClr>
              </a:solidFill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pPr algn="l"/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определенная роль:</a:t>
            </a:r>
          </a:p>
          <a:p>
            <a:pPr algn="l"/>
            <a:endParaRPr lang="ru-RU" sz="2000" b="0" i="0" dirty="0">
              <a:solidFill>
                <a:schemeClr val="tx1">
                  <a:lumMod val="85000"/>
                </a:schemeClr>
              </a:solidFill>
              <a:effectLst/>
              <a:latin typeface="Bahnschrift SemiCondensed" panose="020B0502040204020203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Плеймейкер или разыгрывающий защитник. Это первый номер команды (мозг). Он должен хорошо владеть мячом, а развивать высокую скорость.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Атакующий защитник (второй номер). Игрок, умеющий высоко подпрыгивать. Должен легко прорывать защиту команды-соперника.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Центровой, основной играющий, должен быть атлетического телосложения. Он играет под кольцом и борется за подбор.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Лёгкий форвард, главной задачей которого является набор очков.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  <a:cs typeface="Arial" panose="020B0604020202020204" pitchFamily="34" charset="0"/>
              </a:rPr>
              <a:t>Тяжёлый форвард. Его задача – контроль мяча.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F69FB-7EEE-4544-97B3-09E68147A6DB}"/>
              </a:ext>
            </a:extLst>
          </p:cNvPr>
          <p:cNvSpPr txBox="1"/>
          <p:nvPr/>
        </p:nvSpPr>
        <p:spPr>
          <a:xfrm>
            <a:off x="5701683" y="545017"/>
            <a:ext cx="4374471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Below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ru-RU" sz="4000" dirty="0">
                <a:latin typeface="Comic Sans MS" panose="030F0702030302020204" pitchFamily="66" charset="0"/>
              </a:rPr>
              <a:t>Основной состав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B22F42-54FF-4662-AC5E-9C16DE59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2" y="438485"/>
            <a:ext cx="5006824" cy="59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65C6598-0A74-4E57-963D-B3FD7F50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ru-RU" sz="3200" dirty="0">
                <a:latin typeface="Comic Sans MS" panose="030F0702030302020204" pitchFamily="66" charset="0"/>
              </a:rPr>
              <a:t>             Распространённые нарушения.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E56C-C555-4156-8F8B-89D811870A41}"/>
              </a:ext>
            </a:extLst>
          </p:cNvPr>
          <p:cNvSpPr txBox="1"/>
          <p:nvPr/>
        </p:nvSpPr>
        <p:spPr>
          <a:xfrm>
            <a:off x="758891" y="161226"/>
            <a:ext cx="106742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Пробежка, когда игрок делает более двух шагов с мячом в руках. Наказание: сбрасывание отдаётся команде противника.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Аут. Мяч покидает зону игрового поля. После этого передаётся другой команде.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Неправильное ведение. Играющий ведёт мяч сразу двумя руками.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Прыжки с мячом в руках. Разрешается прыгать только при забрасывании снаряда в корзину.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Трёхсекундное нахождение в зоне под корзиной противоположной команды запрещается.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Пятисекундное правило. В течение этого времени игрок должен повести мяч, бросить его в корзину или передать другому. Иначе фол – нарушение.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Восьмисекундное время. Команда, обладающая мячом, должна выйти в передний участок. Иначе спортивный снаряд достанется противнику.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Правило «24 секунды». За это время команда должна сделать бросок в корзину соперника. Если этого не произошло, мяч выбрасывает в аут и передаётся другой команде.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Несоблюдение зон. Запрещено перебрасывать мяч из зоны противника в свою.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ru-RU" b="0" i="0" dirty="0">
              <a:solidFill>
                <a:schemeClr val="tx1">
                  <a:lumMod val="85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algn="l"/>
            <a:r>
              <a:rPr lang="ru-RU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Bahnschrift SemiCondensed" panose="020B0502040204020203" pitchFamily="34" charset="0"/>
              </a:rPr>
              <a:t>За жестокость и нарушение спортивных правил полагается штрафной бросок.</a:t>
            </a:r>
          </a:p>
        </p:txBody>
      </p:sp>
    </p:spTree>
    <p:extLst>
      <p:ext uri="{BB962C8B-B14F-4D97-AF65-F5344CB8AC3E}">
        <p14:creationId xmlns:p14="http://schemas.microsoft.com/office/powerpoint/2010/main" val="133675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C9BA0F5-254F-4BB2-8EBF-FCCA2F44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2" y="188279"/>
            <a:ext cx="5451934" cy="404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ECBC84-549F-4B0B-9079-2AD1A25F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5" y="188279"/>
            <a:ext cx="4763978" cy="344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86B3F9-1029-4CC1-B49A-79D53ABE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18" y="3276600"/>
            <a:ext cx="4876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38C8F-0E0E-42DB-BC21-385F4422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игроки Российской лиги.</a:t>
            </a:r>
          </a:p>
        </p:txBody>
      </p:sp>
      <p:pic>
        <p:nvPicPr>
          <p:cNvPr id="4098" name="Picture 2" descr="Логотип">
            <a:extLst>
              <a:ext uri="{FF2B5EF4-FFF2-40B4-BE49-F238E27FC236}">
                <a16:creationId xmlns:a16="http://schemas.microsoft.com/office/drawing/2014/main" id="{83921C90-4C86-4243-8B9C-6D1F245F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5" y="2394023"/>
            <a:ext cx="5397101" cy="363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0CA3B-BE3F-412C-965B-2860F4DECFB6}"/>
              </a:ext>
            </a:extLst>
          </p:cNvPr>
          <p:cNvSpPr txBox="1"/>
          <p:nvPr/>
        </p:nvSpPr>
        <p:spPr>
          <a:xfrm>
            <a:off x="6294792" y="2394023"/>
            <a:ext cx="53971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Советский и российский профессиональный футбольный клуб из Санкт-Петербурга, выступающий в премьер-лиге. </a:t>
            </a:r>
          </a:p>
          <a:p>
            <a:r>
              <a:rPr lang="ru-RU" sz="20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Чемпион СССР 1984</a:t>
            </a:r>
          </a:p>
          <a:p>
            <a:r>
              <a:rPr lang="ru-RU" sz="20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Шестикратный чемпион России, обладатель Кубка СССР 1944, Четырёхкратный обладатель Кубка России, обладатель Кубка сезона 1985, Пятикратный обладатель Суперкубка России, обладатель Кубка Премьер-лиги 2003, обладатель Кубка УЕФА 2007/08, обладатель Суперкубка УЕФА 2008.</a:t>
            </a:r>
          </a:p>
        </p:txBody>
      </p:sp>
    </p:spTree>
    <p:extLst>
      <p:ext uri="{BB962C8B-B14F-4D97-AF65-F5344CB8AC3E}">
        <p14:creationId xmlns:p14="http://schemas.microsoft.com/office/powerpoint/2010/main" val="2197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3DF37-87CB-4399-961B-E71CD820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552" y="648070"/>
            <a:ext cx="6844868" cy="4000500"/>
          </a:xfrm>
        </p:spPr>
        <p:txBody>
          <a:bodyPr>
            <a:normAutofit fontScale="90000"/>
          </a:bodyPr>
          <a:lstStyle/>
          <a:p>
            <a:r>
              <a:rPr lang="ru-RU" sz="2500" dirty="0">
                <a:latin typeface="Bahnschrift SemiBold" panose="020B0502040204020203" pitchFamily="34" charset="0"/>
              </a:rPr>
              <a:t>1. </a:t>
            </a:r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Фридзон Виталий Валерьевич</a:t>
            </a: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/>
            </a:r>
            <a:b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</a:br>
            <a: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  <a:t/>
            </a:r>
            <a:br>
              <a:rPr lang="ru-RU" dirty="0">
                <a:solidFill>
                  <a:srgbClr val="00B0F0"/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Российский профессиональный баскетболист, играющий на позиции атакующего защитника. Заслуженный мастер спорта России.</a:t>
            </a:r>
            <a:b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/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2014 — чемпион России и Единой лиги 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ВТБ 2013/2014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2015 — чемпион России и Единой лиги 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ВТБ 2014/2015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2016 — чемпион Евролиги 2015/2016; 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Чемпион России и Единой лиги ВТБ 2015/2016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ru-RU" sz="2500" dirty="0">
                <a:latin typeface="Bahnschrift SemiBold" panose="020B0502040204020203" pitchFamily="34" charset="0"/>
              </a:rPr>
              <a:t/>
            </a:r>
            <a:br>
              <a:rPr lang="ru-RU" sz="2500" dirty="0">
                <a:latin typeface="Bahnschrift SemiBold" panose="020B0502040204020203" pitchFamily="34" charset="0"/>
              </a:rPr>
            </a:br>
            <a:r>
              <a:rPr lang="ru-RU" sz="2800" dirty="0"/>
              <a:t> 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9AB30B-5771-4F2B-9380-F1868D3F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mic Sans MS" panose="030F0702030302020204" pitchFamily="66" charset="0"/>
              </a:rPr>
              <a:t>Состав </a:t>
            </a:r>
            <a:r>
              <a:rPr lang="ru-RU" sz="3600" dirty="0">
                <a:solidFill>
                  <a:srgbClr val="00B0F0"/>
                </a:solidFill>
                <a:latin typeface="Comic Sans MS" panose="030F0702030302020204" pitchFamily="66" charset="0"/>
              </a:rPr>
              <a:t>Зенита.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333E1158-86BD-4E6D-B811-C18EA1EC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24" y="303102"/>
            <a:ext cx="315749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574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178F-D9CC-453E-99EF-CBBAB16E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562" y="708840"/>
            <a:ext cx="3483306" cy="1080938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Состав </a:t>
            </a:r>
            <a:r>
              <a:rPr lang="ru-RU" dirty="0">
                <a:solidFill>
                  <a:srgbClr val="00B0F0"/>
                </a:solidFill>
                <a:latin typeface="Comic Sans MS" panose="030F0702030302020204" pitchFamily="66" charset="0"/>
              </a:rPr>
              <a:t>Зенита.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5962E-FEFE-49BD-B82D-56DB28531020}"/>
              </a:ext>
            </a:extLst>
          </p:cNvPr>
          <p:cNvSpPr txBox="1"/>
          <p:nvPr/>
        </p:nvSpPr>
        <p:spPr>
          <a:xfrm>
            <a:off x="321814" y="2287765"/>
            <a:ext cx="623878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500" dirty="0">
                <a:latin typeface="Bahnschrift SemiBold" panose="020B0502040204020203" pitchFamily="34" charset="0"/>
              </a:rPr>
              <a:t>2. </a:t>
            </a:r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Хвостов Дмитрий Григорьевич</a:t>
            </a:r>
          </a:p>
          <a:p>
            <a:endParaRPr lang="ru-RU" sz="25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  <a:p>
            <a:r>
              <a:rPr lang="ru-RU" sz="25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Российский баскетболист, играющий на позиции разыгрывающего защитника. Выступает за баскетбольный клуб «Зенит». </a:t>
            </a:r>
          </a:p>
          <a:p>
            <a:endParaRPr lang="ru-RU" sz="2500" dirty="0">
              <a:solidFill>
                <a:schemeClr val="tx1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  <a:t>Рекордсмен по результативным передачам в истории Единой лиги ВТБ.</a:t>
            </a:r>
            <a:br>
              <a:rPr lang="ru-RU" sz="2500" dirty="0">
                <a:solidFill>
                  <a:schemeClr val="tx1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endParaRPr lang="ru-RU" sz="2500" dirty="0">
              <a:solidFill>
                <a:schemeClr val="tx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FCD42-674D-4B82-987F-135F0BFD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44" y="2157274"/>
            <a:ext cx="3284021" cy="42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Берлин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211</TotalTime>
  <Words>653</Words>
  <Application>Microsoft Office PowerPoint</Application>
  <PresentationFormat>Широкоэкранный</PresentationFormat>
  <Paragraphs>53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Bahnschrift Condensed</vt:lpstr>
      <vt:lpstr>Bahnschrift SemiBold</vt:lpstr>
      <vt:lpstr>Bahnschrift SemiCondensed</vt:lpstr>
      <vt:lpstr>Calibri</vt:lpstr>
      <vt:lpstr>Comic Sans MS</vt:lpstr>
      <vt:lpstr>Courier New</vt:lpstr>
      <vt:lpstr>Trebuchet MS</vt:lpstr>
      <vt:lpstr>Wingdings</vt:lpstr>
      <vt:lpstr>Берлин</vt:lpstr>
      <vt:lpstr>Презентация PowerPoint</vt:lpstr>
      <vt:lpstr>Основные правила игры в баскетбол.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игроки Российской лиги.</vt:lpstr>
      <vt:lpstr>1. Фридзон Виталий Валерьевич  Российский профессиональный баскетболист, играющий на позиции атакующего защитника. Заслуженный мастер спорта России.  2014 — чемпион России и Единой лиги  ВТБ 2013/2014 2015 — чемпион России и Единой лиги  ВТБ 2014/2015 2016 — чемпион Евролиги 2015/2016;  Чемпион России и Единой лиги ВТБ 2015/2016   </vt:lpstr>
      <vt:lpstr>Состав Зенита.</vt:lpstr>
      <vt:lpstr>Состав Зенита.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on</cp:lastModifiedBy>
  <cp:revision>25</cp:revision>
  <dcterms:created xsi:type="dcterms:W3CDTF">2021-03-03T11:06:11Z</dcterms:created>
  <dcterms:modified xsi:type="dcterms:W3CDTF">2021-03-16T04:21:10Z</dcterms:modified>
</cp:coreProperties>
</file>