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60" r:id="rId5"/>
    <p:sldId id="259" r:id="rId6"/>
    <p:sldId id="263" r:id="rId7"/>
    <p:sldId id="262" r:id="rId8"/>
    <p:sldId id="265" r:id="rId9"/>
    <p:sldId id="264" r:id="rId10"/>
    <p:sldId id="266" r:id="rId11"/>
    <p:sldId id="267" r:id="rId12"/>
    <p:sldId id="268" r:id="rId13"/>
    <p:sldId id="270" r:id="rId14"/>
    <p:sldId id="273" r:id="rId15"/>
    <p:sldId id="272" r:id="rId16"/>
    <p:sldId id="271" r:id="rId17"/>
    <p:sldId id="274" r:id="rId18"/>
    <p:sldId id="277" r:id="rId19"/>
    <p:sldId id="276" r:id="rId20"/>
    <p:sldId id="275" r:id="rId21"/>
    <p:sldId id="278" r:id="rId22"/>
    <p:sldId id="279" r:id="rId23"/>
    <p:sldId id="280" r:id="rId24"/>
    <p:sldId id="281" r:id="rId25"/>
    <p:sldId id="26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296268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383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926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270748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91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232317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671736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162206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311705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FDE97-1287-4624-91A1-525EBC735E35}"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39688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FDE97-1287-4624-91A1-525EBC735E3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424133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FDE97-1287-4624-91A1-525EBC735E35}"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325000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FDE97-1287-4624-91A1-525EBC735E35}"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7588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FDE97-1287-4624-91A1-525EBC735E35}"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382038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DFDE97-1287-4624-91A1-525EBC735E3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419296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FDE97-1287-4624-91A1-525EBC735E35}"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86499-7389-4761-BAFC-1CC7D1828AE4}" type="slidenum">
              <a:rPr lang="en-IN" smtClean="0"/>
              <a:t>‹#›</a:t>
            </a:fld>
            <a:endParaRPr lang="en-IN"/>
          </a:p>
        </p:txBody>
      </p:sp>
    </p:spTree>
    <p:extLst>
      <p:ext uri="{BB962C8B-B14F-4D97-AF65-F5344CB8AC3E}">
        <p14:creationId xmlns:p14="http://schemas.microsoft.com/office/powerpoint/2010/main" val="121257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DFDE97-1287-4624-91A1-525EBC735E35}" type="datetimeFigureOut">
              <a:rPr lang="en-IN" smtClean="0"/>
              <a:t>09-04-2021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186499-7389-4761-BAFC-1CC7D1828AE4}" type="slidenum">
              <a:rPr lang="en-IN" smtClean="0"/>
              <a:t>‹#›</a:t>
            </a:fld>
            <a:endParaRPr lang="en-IN"/>
          </a:p>
        </p:txBody>
      </p:sp>
    </p:spTree>
    <p:extLst>
      <p:ext uri="{BB962C8B-B14F-4D97-AF65-F5344CB8AC3E}">
        <p14:creationId xmlns:p14="http://schemas.microsoft.com/office/powerpoint/2010/main" val="1604095618"/>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0B26-0C35-4F9E-98E8-EEFF50AE5BB9}"/>
              </a:ext>
            </a:extLst>
          </p:cNvPr>
          <p:cNvSpPr>
            <a:spLocks noGrp="1"/>
          </p:cNvSpPr>
          <p:nvPr>
            <p:ph type="ctrTitle"/>
          </p:nvPr>
        </p:nvSpPr>
        <p:spPr>
          <a:xfrm>
            <a:off x="1524000" y="417251"/>
            <a:ext cx="9144000" cy="2050742"/>
          </a:xfrm>
        </p:spPr>
        <p:txBody>
          <a:bodyPr>
            <a:normAutofit fontScale="90000"/>
          </a:bodyPr>
          <a:lstStyle/>
          <a:p>
            <a:pPr algn="ctr"/>
            <a:r>
              <a:rPr lang="en-IN" dirty="0"/>
              <a:t>Data Science in Public Mental Health: A New Analytic Framework</a:t>
            </a:r>
          </a:p>
        </p:txBody>
      </p:sp>
      <p:sp>
        <p:nvSpPr>
          <p:cNvPr id="3" name="Subtitle 2">
            <a:extLst>
              <a:ext uri="{FF2B5EF4-FFF2-40B4-BE49-F238E27FC236}">
                <a16:creationId xmlns:a16="http://schemas.microsoft.com/office/drawing/2014/main" id="{D2D2E953-0AC0-4752-B854-65F4F35D146C}"/>
              </a:ext>
            </a:extLst>
          </p:cNvPr>
          <p:cNvSpPr>
            <a:spLocks noGrp="1"/>
          </p:cNvSpPr>
          <p:nvPr>
            <p:ph type="subTitle" idx="1"/>
          </p:nvPr>
        </p:nvSpPr>
        <p:spPr>
          <a:xfrm>
            <a:off x="1524000" y="2654423"/>
            <a:ext cx="9144000" cy="3675356"/>
          </a:xfrm>
        </p:spPr>
        <p:txBody>
          <a:bodyPr>
            <a:normAutofit lnSpcReduction="10000"/>
          </a:bodyPr>
          <a:lstStyle/>
          <a:p>
            <a:pPr algn="ctr"/>
            <a:r>
              <a:rPr lang="en-IN" sz="2000" dirty="0" err="1">
                <a:solidFill>
                  <a:schemeClr val="tx1">
                    <a:lumMod val="95000"/>
                  </a:schemeClr>
                </a:solidFill>
              </a:rPr>
              <a:t>Charith</a:t>
            </a:r>
            <a:r>
              <a:rPr lang="en-IN" sz="2000" dirty="0">
                <a:solidFill>
                  <a:schemeClr val="tx1">
                    <a:lumMod val="95000"/>
                  </a:schemeClr>
                </a:solidFill>
              </a:rPr>
              <a:t> Silva (School of Computing, Science and Engineering University of Salford-Manchester) </a:t>
            </a:r>
          </a:p>
          <a:p>
            <a:pPr algn="ctr"/>
            <a:r>
              <a:rPr lang="en-IN" sz="2000" dirty="0" err="1">
                <a:solidFill>
                  <a:schemeClr val="tx1">
                    <a:lumMod val="95000"/>
                  </a:schemeClr>
                </a:solidFill>
              </a:rPr>
              <a:t>Mahsa</a:t>
            </a:r>
            <a:r>
              <a:rPr lang="en-IN" sz="2000" dirty="0">
                <a:solidFill>
                  <a:schemeClr val="tx1">
                    <a:lumMod val="95000"/>
                  </a:schemeClr>
                </a:solidFill>
              </a:rPr>
              <a:t> </a:t>
            </a:r>
            <a:r>
              <a:rPr lang="en-IN" sz="2000" dirty="0" err="1">
                <a:solidFill>
                  <a:schemeClr val="tx1">
                    <a:lumMod val="95000"/>
                  </a:schemeClr>
                </a:solidFill>
              </a:rPr>
              <a:t>Saraee</a:t>
            </a:r>
            <a:r>
              <a:rPr lang="en-IN" sz="2000" dirty="0">
                <a:solidFill>
                  <a:schemeClr val="tx1">
                    <a:lumMod val="95000"/>
                  </a:schemeClr>
                </a:solidFill>
              </a:rPr>
              <a:t> (School of Cardiovascular Sciences Faculty of Biology, Medicine and Health University of Manchester) </a:t>
            </a:r>
          </a:p>
          <a:p>
            <a:pPr algn="ctr"/>
            <a:r>
              <a:rPr lang="en-IN" sz="2000" dirty="0">
                <a:solidFill>
                  <a:schemeClr val="tx1">
                    <a:lumMod val="95000"/>
                  </a:schemeClr>
                </a:solidFill>
              </a:rPr>
              <a:t>Mo </a:t>
            </a:r>
            <a:r>
              <a:rPr lang="en-IN" sz="2000" dirty="0" err="1">
                <a:solidFill>
                  <a:schemeClr val="tx1">
                    <a:lumMod val="95000"/>
                  </a:schemeClr>
                </a:solidFill>
              </a:rPr>
              <a:t>Saraee</a:t>
            </a:r>
            <a:r>
              <a:rPr lang="en-IN" sz="2000" dirty="0">
                <a:solidFill>
                  <a:schemeClr val="tx1">
                    <a:lumMod val="95000"/>
                  </a:schemeClr>
                </a:solidFill>
              </a:rPr>
              <a:t> (School of Computing, Science and Engineering University of Salford-Manchester)</a:t>
            </a:r>
          </a:p>
          <a:p>
            <a:pPr algn="ctr"/>
            <a:r>
              <a:rPr lang="en-IN" sz="2000" b="1" dirty="0">
                <a:solidFill>
                  <a:schemeClr val="tx1">
                    <a:lumMod val="95000"/>
                  </a:schemeClr>
                </a:solidFill>
              </a:rPr>
              <a:t>Presented By:-</a:t>
            </a:r>
          </a:p>
          <a:p>
            <a:pPr algn="ctr"/>
            <a:r>
              <a:rPr lang="en-IN" sz="2000" dirty="0">
                <a:solidFill>
                  <a:schemeClr val="tx1">
                    <a:lumMod val="95000"/>
                  </a:schemeClr>
                </a:solidFill>
              </a:rPr>
              <a:t>Piyush Sharma</a:t>
            </a:r>
          </a:p>
          <a:p>
            <a:pPr algn="ctr"/>
            <a:r>
              <a:rPr lang="en-IN" sz="2000" dirty="0">
                <a:solidFill>
                  <a:schemeClr val="tx1">
                    <a:lumMod val="95000"/>
                  </a:schemeClr>
                </a:solidFill>
              </a:rPr>
              <a:t>B3</a:t>
            </a:r>
          </a:p>
          <a:p>
            <a:pPr algn="ctr"/>
            <a:r>
              <a:rPr lang="en-IN" sz="2000" dirty="0">
                <a:solidFill>
                  <a:schemeClr val="tx1">
                    <a:lumMod val="95000"/>
                  </a:schemeClr>
                </a:solidFill>
              </a:rPr>
              <a:t>1911104</a:t>
            </a:r>
          </a:p>
        </p:txBody>
      </p:sp>
    </p:spTree>
    <p:extLst>
      <p:ext uri="{BB962C8B-B14F-4D97-AF65-F5344CB8AC3E}">
        <p14:creationId xmlns:p14="http://schemas.microsoft.com/office/powerpoint/2010/main" val="153442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6382-CE7A-40DC-BD58-9B71F2AA2EA8}"/>
              </a:ext>
            </a:extLst>
          </p:cNvPr>
          <p:cNvSpPr>
            <a:spLocks noGrp="1"/>
          </p:cNvSpPr>
          <p:nvPr>
            <p:ph type="title"/>
          </p:nvPr>
        </p:nvSpPr>
        <p:spPr>
          <a:xfrm>
            <a:off x="1141413" y="133165"/>
            <a:ext cx="9905998" cy="79899"/>
          </a:xfrm>
        </p:spPr>
        <p:txBody>
          <a:bodyPr>
            <a:normAutofit fontScale="90000"/>
          </a:bodyPr>
          <a:lstStyle/>
          <a:p>
            <a:endParaRPr lang="en-IN" dirty="0"/>
          </a:p>
        </p:txBody>
      </p:sp>
      <p:sp>
        <p:nvSpPr>
          <p:cNvPr id="4" name="Content Placeholder 3">
            <a:extLst>
              <a:ext uri="{FF2B5EF4-FFF2-40B4-BE49-F238E27FC236}">
                <a16:creationId xmlns:a16="http://schemas.microsoft.com/office/drawing/2014/main" id="{DBDF1F29-40F7-43E9-9519-C019F205C070}"/>
              </a:ext>
            </a:extLst>
          </p:cNvPr>
          <p:cNvSpPr>
            <a:spLocks noGrp="1"/>
          </p:cNvSpPr>
          <p:nvPr>
            <p:ph idx="1"/>
          </p:nvPr>
        </p:nvSpPr>
        <p:spPr>
          <a:xfrm>
            <a:off x="1141412" y="337351"/>
            <a:ext cx="9905999" cy="5453850"/>
          </a:xfrm>
        </p:spPr>
        <p:txBody>
          <a:bodyPr>
            <a:normAutofit/>
          </a:bodyPr>
          <a:lstStyle/>
          <a:p>
            <a:r>
              <a:rPr lang="en-IN" sz="2200" dirty="0"/>
              <a:t>Below Visual Analytics process was introduced by </a:t>
            </a:r>
            <a:r>
              <a:rPr lang="en-IN" sz="2200" dirty="0" err="1"/>
              <a:t>Kohlhammer</a:t>
            </a:r>
            <a:r>
              <a:rPr lang="en-IN" sz="2200" dirty="0"/>
              <a:t> and his team to describe the process of visual analysis. </a:t>
            </a:r>
          </a:p>
          <a:p>
            <a:r>
              <a:rPr lang="en-IN" sz="2200" dirty="0"/>
              <a:t>The process begins with data retrieval and transformation, then an automatic data analysis approach such as data mining is employed to evaluate models and extract the information. </a:t>
            </a:r>
          </a:p>
        </p:txBody>
      </p:sp>
      <p:pic>
        <p:nvPicPr>
          <p:cNvPr id="6" name="Picture 2" descr="The Visual Analytics Process - VisMaster">
            <a:extLst>
              <a:ext uri="{FF2B5EF4-FFF2-40B4-BE49-F238E27FC236}">
                <a16:creationId xmlns:a16="http://schemas.microsoft.com/office/drawing/2014/main" id="{2CE3C823-55B4-4822-9785-9EF664DF600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854323" y="2703405"/>
            <a:ext cx="6480175" cy="366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3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3719-F3D5-4B3E-B0FE-7A4451E29AC8}"/>
              </a:ext>
            </a:extLst>
          </p:cNvPr>
          <p:cNvSpPr>
            <a:spLocks noGrp="1"/>
          </p:cNvSpPr>
          <p:nvPr>
            <p:ph type="title"/>
          </p:nvPr>
        </p:nvSpPr>
        <p:spPr>
          <a:xfrm>
            <a:off x="677334" y="949910"/>
            <a:ext cx="8596668" cy="980489"/>
          </a:xfrm>
        </p:spPr>
        <p:txBody>
          <a:bodyPr/>
          <a:lstStyle/>
          <a:p>
            <a:r>
              <a:rPr lang="en-IN" dirty="0"/>
              <a:t>Proposed framework</a:t>
            </a:r>
          </a:p>
        </p:txBody>
      </p:sp>
      <p:sp>
        <p:nvSpPr>
          <p:cNvPr id="3" name="Content Placeholder 2">
            <a:extLst>
              <a:ext uri="{FF2B5EF4-FFF2-40B4-BE49-F238E27FC236}">
                <a16:creationId xmlns:a16="http://schemas.microsoft.com/office/drawing/2014/main" id="{E33F657C-CB09-458F-80C2-73B699BB6D89}"/>
              </a:ext>
            </a:extLst>
          </p:cNvPr>
          <p:cNvSpPr>
            <a:spLocks noGrp="1"/>
          </p:cNvSpPr>
          <p:nvPr>
            <p:ph idx="1"/>
          </p:nvPr>
        </p:nvSpPr>
        <p:spPr/>
        <p:txBody>
          <a:bodyPr>
            <a:normAutofit/>
          </a:bodyPr>
          <a:lstStyle/>
          <a:p>
            <a:r>
              <a:rPr lang="en-IN" sz="2400" dirty="0"/>
              <a:t>This research present new data analytic framework for data acquisition, data fusion, data storing, managing, processing, analysing, visualising and modelling for public mental health related data science projects. </a:t>
            </a:r>
          </a:p>
          <a:p>
            <a:r>
              <a:rPr lang="en-IN" sz="2400" dirty="0"/>
              <a:t>One of a main motivation of building this new framework is  to help healthcare professionals to address public mental health issues. </a:t>
            </a:r>
          </a:p>
        </p:txBody>
      </p:sp>
    </p:spTree>
    <p:extLst>
      <p:ext uri="{BB962C8B-B14F-4D97-AF65-F5344CB8AC3E}">
        <p14:creationId xmlns:p14="http://schemas.microsoft.com/office/powerpoint/2010/main" val="95484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0100-8F62-4306-86D7-3399D51FBD4A}"/>
              </a:ext>
            </a:extLst>
          </p:cNvPr>
          <p:cNvSpPr>
            <a:spLocks noGrp="1"/>
          </p:cNvSpPr>
          <p:nvPr>
            <p:ph type="title"/>
          </p:nvPr>
        </p:nvSpPr>
        <p:spPr>
          <a:xfrm>
            <a:off x="1141413" y="710214"/>
            <a:ext cx="9905998" cy="1047564"/>
          </a:xfrm>
        </p:spPr>
        <p:txBody>
          <a:bodyPr/>
          <a:lstStyle/>
          <a:p>
            <a:r>
              <a:rPr lang="en-IN" dirty="0"/>
              <a:t>A. Problem definition</a:t>
            </a:r>
          </a:p>
        </p:txBody>
      </p:sp>
      <p:sp>
        <p:nvSpPr>
          <p:cNvPr id="3" name="Content Placeholder 2">
            <a:extLst>
              <a:ext uri="{FF2B5EF4-FFF2-40B4-BE49-F238E27FC236}">
                <a16:creationId xmlns:a16="http://schemas.microsoft.com/office/drawing/2014/main" id="{41FFFEAD-3C7E-422E-92C1-5A5436A0B312}"/>
              </a:ext>
            </a:extLst>
          </p:cNvPr>
          <p:cNvSpPr>
            <a:spLocks noGrp="1"/>
          </p:cNvSpPr>
          <p:nvPr>
            <p:ph idx="1"/>
          </p:nvPr>
        </p:nvSpPr>
        <p:spPr>
          <a:xfrm>
            <a:off x="1141412" y="2015231"/>
            <a:ext cx="9905999" cy="3775970"/>
          </a:xfrm>
        </p:spPr>
        <p:txBody>
          <a:bodyPr>
            <a:normAutofit/>
          </a:bodyPr>
          <a:lstStyle/>
          <a:p>
            <a:r>
              <a:rPr lang="en-IN" sz="2200" dirty="0"/>
              <a:t>A problem definition is a brief description of the subjects that need to be addressed by the Data Science project. </a:t>
            </a:r>
          </a:p>
          <a:p>
            <a:r>
              <a:rPr lang="en-IN" sz="2200" dirty="0"/>
              <a:t>In this step, it does not need to describe your approach to addressing the problem. </a:t>
            </a:r>
          </a:p>
          <a:p>
            <a:r>
              <a:rPr lang="en-IN" sz="2200" dirty="0"/>
              <a:t>The 5W1H technique can be used to describe the problem. The five W's and the H are acronyms for Who? What? Where? When? Why? and How?</a:t>
            </a:r>
          </a:p>
          <a:p>
            <a:r>
              <a:rPr lang="en-IN" sz="2200" b="1" dirty="0"/>
              <a:t>Participant</a:t>
            </a:r>
            <a:r>
              <a:rPr lang="en-IN" sz="2200" dirty="0"/>
              <a:t>: Problem definition must be defined by the healthcare professionals. </a:t>
            </a:r>
          </a:p>
        </p:txBody>
      </p:sp>
    </p:spTree>
    <p:extLst>
      <p:ext uri="{BB962C8B-B14F-4D97-AF65-F5344CB8AC3E}">
        <p14:creationId xmlns:p14="http://schemas.microsoft.com/office/powerpoint/2010/main" val="11633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5050-1C53-4F9E-BD17-FD3888DEE78E}"/>
              </a:ext>
            </a:extLst>
          </p:cNvPr>
          <p:cNvSpPr>
            <a:spLocks noGrp="1"/>
          </p:cNvSpPr>
          <p:nvPr>
            <p:ph type="title"/>
          </p:nvPr>
        </p:nvSpPr>
        <p:spPr>
          <a:xfrm>
            <a:off x="1141413" y="585926"/>
            <a:ext cx="9905998" cy="1003178"/>
          </a:xfrm>
        </p:spPr>
        <p:txBody>
          <a:bodyPr/>
          <a:lstStyle/>
          <a:p>
            <a:r>
              <a:rPr lang="en-IN" dirty="0"/>
              <a:t>B. Requirement gathering</a:t>
            </a:r>
          </a:p>
        </p:txBody>
      </p:sp>
      <p:sp>
        <p:nvSpPr>
          <p:cNvPr id="3" name="Content Placeholder 2">
            <a:extLst>
              <a:ext uri="{FF2B5EF4-FFF2-40B4-BE49-F238E27FC236}">
                <a16:creationId xmlns:a16="http://schemas.microsoft.com/office/drawing/2014/main" id="{898A7380-44FA-4275-BBBA-C2BF8D19CC19}"/>
              </a:ext>
            </a:extLst>
          </p:cNvPr>
          <p:cNvSpPr>
            <a:spLocks noGrp="1"/>
          </p:cNvSpPr>
          <p:nvPr>
            <p:ph idx="1"/>
          </p:nvPr>
        </p:nvSpPr>
        <p:spPr>
          <a:xfrm>
            <a:off x="1141412" y="1819922"/>
            <a:ext cx="9905999" cy="4234649"/>
          </a:xfrm>
        </p:spPr>
        <p:txBody>
          <a:bodyPr>
            <a:normAutofit/>
          </a:bodyPr>
          <a:lstStyle/>
          <a:p>
            <a:r>
              <a:rPr lang="en-IN" sz="2200" dirty="0"/>
              <a:t>Compiling business requirements is a vital first step for any type of project. Requirement gathering is an important part of any Data Science or Data Analytic project. </a:t>
            </a:r>
          </a:p>
          <a:p>
            <a:r>
              <a:rPr lang="en-IN" sz="2200" dirty="0"/>
              <a:t>The development of a wide range of requirements early in the project will allow for accurate cost estimates; shorter project time periods; greater patient satisfaction, and improved final solution accuracy. </a:t>
            </a:r>
          </a:p>
          <a:p>
            <a:r>
              <a:rPr lang="en-IN" sz="2200" dirty="0"/>
              <a:t>It is always best to avoid talking about technology or solutions until the requirements are fully understood by the project owners and participants.</a:t>
            </a:r>
          </a:p>
          <a:p>
            <a:r>
              <a:rPr lang="en-IN" sz="2200" b="1" dirty="0"/>
              <a:t>Participant</a:t>
            </a:r>
            <a:r>
              <a:rPr lang="en-IN" sz="2200" dirty="0"/>
              <a:t>: This will be a joint excise of project owners such as healthcare professional and data analysists/scientists. </a:t>
            </a:r>
          </a:p>
        </p:txBody>
      </p:sp>
    </p:spTree>
    <p:extLst>
      <p:ext uri="{BB962C8B-B14F-4D97-AF65-F5344CB8AC3E}">
        <p14:creationId xmlns:p14="http://schemas.microsoft.com/office/powerpoint/2010/main" val="281375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A85B-3518-4458-BFFF-9676954687B7}"/>
              </a:ext>
            </a:extLst>
          </p:cNvPr>
          <p:cNvSpPr>
            <a:spLocks noGrp="1"/>
          </p:cNvSpPr>
          <p:nvPr>
            <p:ph type="title"/>
          </p:nvPr>
        </p:nvSpPr>
        <p:spPr>
          <a:xfrm>
            <a:off x="1141413" y="372862"/>
            <a:ext cx="9905998" cy="1269508"/>
          </a:xfrm>
        </p:spPr>
        <p:txBody>
          <a:bodyPr/>
          <a:lstStyle/>
          <a:p>
            <a:r>
              <a:rPr lang="en-IN" dirty="0"/>
              <a:t>C. Data Acquisition</a:t>
            </a:r>
          </a:p>
        </p:txBody>
      </p:sp>
      <p:sp>
        <p:nvSpPr>
          <p:cNvPr id="3" name="Content Placeholder 2">
            <a:extLst>
              <a:ext uri="{FF2B5EF4-FFF2-40B4-BE49-F238E27FC236}">
                <a16:creationId xmlns:a16="http://schemas.microsoft.com/office/drawing/2014/main" id="{97F8CB6C-662D-4F0C-86DD-226CA28A98C8}"/>
              </a:ext>
            </a:extLst>
          </p:cNvPr>
          <p:cNvSpPr>
            <a:spLocks noGrp="1"/>
          </p:cNvSpPr>
          <p:nvPr>
            <p:ph idx="1"/>
          </p:nvPr>
        </p:nvSpPr>
        <p:spPr>
          <a:xfrm>
            <a:off x="1141412" y="1322772"/>
            <a:ext cx="9905999" cy="5339918"/>
          </a:xfrm>
        </p:spPr>
        <p:txBody>
          <a:bodyPr>
            <a:normAutofit/>
          </a:bodyPr>
          <a:lstStyle/>
          <a:p>
            <a:r>
              <a:rPr lang="en-IN" sz="2000" dirty="0"/>
              <a:t>The acquisition of complex, resource-rich data set is essential for mental health data projects and applications. Data collection and database maintenance are the most cost-effective and time consuming aspects of data science projects.</a:t>
            </a:r>
          </a:p>
          <a:p>
            <a:r>
              <a:rPr lang="en-IN" sz="2000" dirty="0"/>
              <a:t>Mental health related data can be available in different file formats. As a result, it may be difficult to obtain the correct type of data for the project.</a:t>
            </a:r>
          </a:p>
          <a:p>
            <a:r>
              <a:rPr lang="en-IN" sz="2000" dirty="0"/>
              <a:t>Integrated analysis of different types of data from the local and national repositories improves the ability to identify hidden patterns, trends and relationships at a national and local level. </a:t>
            </a:r>
          </a:p>
          <a:p>
            <a:r>
              <a:rPr lang="en-IN" sz="2000" dirty="0"/>
              <a:t>Therefore, it is always good to acquire many different related datasets. </a:t>
            </a:r>
          </a:p>
          <a:p>
            <a:pPr marL="0" indent="0">
              <a:buNone/>
            </a:pPr>
            <a:r>
              <a:rPr lang="en-IN" sz="2000" dirty="0"/>
              <a:t>    </a:t>
            </a:r>
            <a:r>
              <a:rPr lang="en-IN" sz="2000" dirty="0" err="1"/>
              <a:t>i</a:t>
            </a:r>
            <a:r>
              <a:rPr lang="en-IN" sz="2000" dirty="0"/>
              <a:t>. Risk factors ii. Services iii. Protective factors iv. Quality &amp; outcomes v. Prevalence &amp; incidence</a:t>
            </a:r>
          </a:p>
          <a:p>
            <a:r>
              <a:rPr lang="en-IN" sz="2000" b="1" dirty="0"/>
              <a:t>Participant</a:t>
            </a:r>
            <a:r>
              <a:rPr lang="en-IN" sz="2000" dirty="0"/>
              <a:t>: As this is a technical task, data analyst will perform this task. But paper highly recommend getting help from healthcare professional who typically own the data sources. </a:t>
            </a:r>
          </a:p>
          <a:p>
            <a:pPr marL="457200" lvl="1" indent="0">
              <a:buNone/>
            </a:pPr>
            <a:endParaRPr lang="en-IN" dirty="0"/>
          </a:p>
        </p:txBody>
      </p:sp>
    </p:spTree>
    <p:extLst>
      <p:ext uri="{BB962C8B-B14F-4D97-AF65-F5344CB8AC3E}">
        <p14:creationId xmlns:p14="http://schemas.microsoft.com/office/powerpoint/2010/main" val="365712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3F81-98BF-41EB-A27F-985408DF27DC}"/>
              </a:ext>
            </a:extLst>
          </p:cNvPr>
          <p:cNvSpPr>
            <a:spLocks noGrp="1"/>
          </p:cNvSpPr>
          <p:nvPr>
            <p:ph type="title"/>
          </p:nvPr>
        </p:nvSpPr>
        <p:spPr>
          <a:xfrm>
            <a:off x="1141413" y="106532"/>
            <a:ext cx="9905998" cy="1384917"/>
          </a:xfrm>
        </p:spPr>
        <p:txBody>
          <a:bodyPr/>
          <a:lstStyle/>
          <a:p>
            <a:r>
              <a:rPr lang="en-IN" dirty="0"/>
              <a:t>D. Analysis and visualization of data attributes</a:t>
            </a:r>
          </a:p>
        </p:txBody>
      </p:sp>
      <p:sp>
        <p:nvSpPr>
          <p:cNvPr id="3" name="Content Placeholder 2">
            <a:extLst>
              <a:ext uri="{FF2B5EF4-FFF2-40B4-BE49-F238E27FC236}">
                <a16:creationId xmlns:a16="http://schemas.microsoft.com/office/drawing/2014/main" id="{FE8FD134-B715-4817-9BAB-BA95EA9C2EF5}"/>
              </a:ext>
            </a:extLst>
          </p:cNvPr>
          <p:cNvSpPr>
            <a:spLocks noGrp="1"/>
          </p:cNvSpPr>
          <p:nvPr>
            <p:ph idx="1"/>
          </p:nvPr>
        </p:nvSpPr>
        <p:spPr>
          <a:xfrm>
            <a:off x="1141412" y="1296140"/>
            <a:ext cx="9905999" cy="5220070"/>
          </a:xfrm>
        </p:spPr>
        <p:txBody>
          <a:bodyPr>
            <a:noAutofit/>
          </a:bodyPr>
          <a:lstStyle/>
          <a:p>
            <a:r>
              <a:rPr lang="en-IN" sz="1950" dirty="0"/>
              <a:t>Data visualization aids project participants to understand the data by engaging it in a visual context. Correlations, Patterns, trends, and links that may not be detected in the data are detected and identified more easily if users can use appropriate data visualization techniques. </a:t>
            </a:r>
          </a:p>
          <a:p>
            <a:r>
              <a:rPr lang="en-IN" sz="1950" dirty="0"/>
              <a:t>Data Attribute can be describing as a data field that represents characteristics or features of a data object/ Dataset. </a:t>
            </a:r>
          </a:p>
          <a:p>
            <a:r>
              <a:rPr lang="en-IN" sz="1950" dirty="0"/>
              <a:t>Data attribute visualisation in the early stage of the project can be beneficial for entire project. Because, early data attribute visualisation can spot some of the correlation (if any) and you can easily spot some attributes having strong correlations amongst themselves.</a:t>
            </a:r>
          </a:p>
          <a:p>
            <a:r>
              <a:rPr lang="en-IN" sz="1950" dirty="0"/>
              <a:t>In this stage, we visualize the data attribute that was acquired from the previous data acquisition stage which has been analysed and designed in a way that project participants can take advantage of the analysis without mining deeper into data. </a:t>
            </a:r>
          </a:p>
          <a:p>
            <a:r>
              <a:rPr lang="en-IN" sz="1950" b="1" dirty="0"/>
              <a:t>Participant:</a:t>
            </a:r>
            <a:r>
              <a:rPr lang="en-IN" sz="1950" dirty="0"/>
              <a:t> This will be a joint excise of project owners such as healthcare professional and data analysists/scientists.</a:t>
            </a:r>
          </a:p>
        </p:txBody>
      </p:sp>
    </p:spTree>
    <p:extLst>
      <p:ext uri="{BB962C8B-B14F-4D97-AF65-F5344CB8AC3E}">
        <p14:creationId xmlns:p14="http://schemas.microsoft.com/office/powerpoint/2010/main" val="111135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4950-0DAF-4066-9C67-661282ED984A}"/>
              </a:ext>
            </a:extLst>
          </p:cNvPr>
          <p:cNvSpPr>
            <a:spLocks noGrp="1"/>
          </p:cNvSpPr>
          <p:nvPr>
            <p:ph type="title"/>
          </p:nvPr>
        </p:nvSpPr>
        <p:spPr>
          <a:xfrm>
            <a:off x="1141413" y="266330"/>
            <a:ext cx="9905998" cy="1331651"/>
          </a:xfrm>
        </p:spPr>
        <p:txBody>
          <a:bodyPr/>
          <a:lstStyle/>
          <a:p>
            <a:r>
              <a:rPr lang="en-IN" dirty="0"/>
              <a:t>E. Data fusion, filtering and pre-processing</a:t>
            </a:r>
          </a:p>
        </p:txBody>
      </p:sp>
      <p:sp>
        <p:nvSpPr>
          <p:cNvPr id="3" name="Content Placeholder 2">
            <a:extLst>
              <a:ext uri="{FF2B5EF4-FFF2-40B4-BE49-F238E27FC236}">
                <a16:creationId xmlns:a16="http://schemas.microsoft.com/office/drawing/2014/main" id="{EABFEDC4-FFE2-47BE-BA4B-001776BEC4F6}"/>
              </a:ext>
            </a:extLst>
          </p:cNvPr>
          <p:cNvSpPr>
            <a:spLocks noGrp="1"/>
          </p:cNvSpPr>
          <p:nvPr>
            <p:ph idx="1"/>
          </p:nvPr>
        </p:nvSpPr>
        <p:spPr>
          <a:xfrm>
            <a:off x="1141412" y="1420427"/>
            <a:ext cx="9905999" cy="4953740"/>
          </a:xfrm>
        </p:spPr>
        <p:txBody>
          <a:bodyPr>
            <a:normAutofit/>
          </a:bodyPr>
          <a:lstStyle/>
          <a:p>
            <a:r>
              <a:rPr lang="en-IN" sz="2200" dirty="0"/>
              <a:t>The aim of a data fusion (data integration) process is to maximize the useful information content acquired by heterogeneous sources in order to infer relevant situations and events related to the observed environment.</a:t>
            </a:r>
          </a:p>
          <a:p>
            <a:r>
              <a:rPr lang="en-IN" sz="2200" dirty="0"/>
              <a:t>Data integration from heterogeneous data sources helps to improve the capability to identify hidden patterns, trends, and relationships. </a:t>
            </a:r>
          </a:p>
          <a:p>
            <a:r>
              <a:rPr lang="en-IN" sz="2200" dirty="0"/>
              <a:t>Data pre-processing converts data to a format that will be processed more easily and efficiently. Data filtering is one of the steps to explore, filter, and state data before shifting to the modelling process.</a:t>
            </a:r>
          </a:p>
          <a:p>
            <a:r>
              <a:rPr lang="en-IN" sz="2200" b="1" dirty="0"/>
              <a:t>Participant: </a:t>
            </a:r>
            <a:r>
              <a:rPr lang="en-IN" sz="2200" dirty="0"/>
              <a:t>As this is highly technical task, data analyst will perform this task. </a:t>
            </a:r>
          </a:p>
        </p:txBody>
      </p:sp>
    </p:spTree>
    <p:extLst>
      <p:ext uri="{BB962C8B-B14F-4D97-AF65-F5344CB8AC3E}">
        <p14:creationId xmlns:p14="http://schemas.microsoft.com/office/powerpoint/2010/main" val="2737580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5F33-257E-4C1C-9F0E-B0A5FEF3E23F}"/>
              </a:ext>
            </a:extLst>
          </p:cNvPr>
          <p:cNvSpPr>
            <a:spLocks noGrp="1"/>
          </p:cNvSpPr>
          <p:nvPr>
            <p:ph type="title"/>
          </p:nvPr>
        </p:nvSpPr>
        <p:spPr>
          <a:xfrm>
            <a:off x="1141413" y="399494"/>
            <a:ext cx="9905998" cy="896645"/>
          </a:xfrm>
        </p:spPr>
        <p:txBody>
          <a:bodyPr/>
          <a:lstStyle/>
          <a:p>
            <a:r>
              <a:rPr lang="en-IN" dirty="0"/>
              <a:t>F. Data cleansing</a:t>
            </a:r>
          </a:p>
        </p:txBody>
      </p:sp>
      <p:sp>
        <p:nvSpPr>
          <p:cNvPr id="3" name="Content Placeholder 2">
            <a:extLst>
              <a:ext uri="{FF2B5EF4-FFF2-40B4-BE49-F238E27FC236}">
                <a16:creationId xmlns:a16="http://schemas.microsoft.com/office/drawing/2014/main" id="{7B7A6C7C-33D5-4BE8-8974-98B8C540B331}"/>
              </a:ext>
            </a:extLst>
          </p:cNvPr>
          <p:cNvSpPr>
            <a:spLocks noGrp="1"/>
          </p:cNvSpPr>
          <p:nvPr>
            <p:ph idx="1"/>
          </p:nvPr>
        </p:nvSpPr>
        <p:spPr>
          <a:xfrm>
            <a:off x="1141412" y="1411549"/>
            <a:ext cx="9905999" cy="4379651"/>
          </a:xfrm>
        </p:spPr>
        <p:txBody>
          <a:bodyPr>
            <a:normAutofit/>
          </a:bodyPr>
          <a:lstStyle/>
          <a:p>
            <a:r>
              <a:rPr lang="en-IN" sz="2200" dirty="0"/>
              <a:t>Real world data are often incomplete, inconsistent, and noisy. The purpose of data cleansing is to improve the quality of data that will be exercised by the data analyst. </a:t>
            </a:r>
          </a:p>
          <a:p>
            <a:r>
              <a:rPr lang="en-IN" sz="2200" dirty="0"/>
              <a:t>High accuracy of the prediction model will be achieved if the data is comprehensive, complete, consistent and accurate.</a:t>
            </a:r>
          </a:p>
          <a:p>
            <a:r>
              <a:rPr lang="en-IN" sz="2200" dirty="0"/>
              <a:t>Domain knowledge is vital for data cleansing activities. </a:t>
            </a:r>
          </a:p>
          <a:p>
            <a:r>
              <a:rPr lang="en-IN" sz="2200" b="1" dirty="0"/>
              <a:t>Participant</a:t>
            </a:r>
            <a:r>
              <a:rPr lang="en-IN" sz="2200" dirty="0"/>
              <a:t>: As this is technical task, data analyst will perform this task. But it is highly recommended to get help from healthcare professional. This is because mental healthcare domain knowledge is vital for this stage, both healthcare professional and data analyst can be involved in this stage. </a:t>
            </a:r>
          </a:p>
        </p:txBody>
      </p:sp>
    </p:spTree>
    <p:extLst>
      <p:ext uri="{BB962C8B-B14F-4D97-AF65-F5344CB8AC3E}">
        <p14:creationId xmlns:p14="http://schemas.microsoft.com/office/powerpoint/2010/main" val="228103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481C-4E8D-48CB-8087-6D7F1716FCD5}"/>
              </a:ext>
            </a:extLst>
          </p:cNvPr>
          <p:cNvSpPr>
            <a:spLocks noGrp="1"/>
          </p:cNvSpPr>
          <p:nvPr>
            <p:ph type="title"/>
          </p:nvPr>
        </p:nvSpPr>
        <p:spPr>
          <a:xfrm>
            <a:off x="1141413" y="408372"/>
            <a:ext cx="9905998" cy="1012055"/>
          </a:xfrm>
        </p:spPr>
        <p:txBody>
          <a:bodyPr/>
          <a:lstStyle/>
          <a:p>
            <a:r>
              <a:rPr lang="en-IN" dirty="0"/>
              <a:t>G. Feature Selection</a:t>
            </a:r>
          </a:p>
        </p:txBody>
      </p:sp>
      <p:sp>
        <p:nvSpPr>
          <p:cNvPr id="3" name="Content Placeholder 2">
            <a:extLst>
              <a:ext uri="{FF2B5EF4-FFF2-40B4-BE49-F238E27FC236}">
                <a16:creationId xmlns:a16="http://schemas.microsoft.com/office/drawing/2014/main" id="{272B9956-93E1-40BA-AF77-0CC816EF88AC}"/>
              </a:ext>
            </a:extLst>
          </p:cNvPr>
          <p:cNvSpPr>
            <a:spLocks noGrp="1"/>
          </p:cNvSpPr>
          <p:nvPr>
            <p:ph idx="1"/>
          </p:nvPr>
        </p:nvSpPr>
        <p:spPr>
          <a:xfrm>
            <a:off x="1141412" y="1651247"/>
            <a:ext cx="9905999" cy="4456590"/>
          </a:xfrm>
        </p:spPr>
        <p:txBody>
          <a:bodyPr>
            <a:normAutofit/>
          </a:bodyPr>
          <a:lstStyle/>
          <a:p>
            <a:r>
              <a:rPr lang="en-IN" sz="2200" dirty="0"/>
              <a:t>In the Data Science field, feature selection is the process of selecting a subset of relevant attributes to be used in model building. </a:t>
            </a:r>
          </a:p>
          <a:p>
            <a:r>
              <a:rPr lang="en-IN" sz="2200" dirty="0"/>
              <a:t>It provides the mechanism of determining the useful patterns in the data, which then decreases the execution time, and decreases the overall dimensionality of the data with an improvement in execution performance. </a:t>
            </a:r>
          </a:p>
          <a:p>
            <a:r>
              <a:rPr lang="en-IN" sz="2200" dirty="0"/>
              <a:t>Feature selection techniques are primarily intended to improve model prediction performances and runtimes, to reduce model overfitting, and to increase generalization.</a:t>
            </a:r>
          </a:p>
          <a:p>
            <a:r>
              <a:rPr lang="en-IN" sz="2200" b="1" dirty="0"/>
              <a:t>Participant:</a:t>
            </a:r>
            <a:r>
              <a:rPr lang="en-IN" sz="2200" dirty="0"/>
              <a:t> As this is highly technical task, data analyst will perform this task.  </a:t>
            </a:r>
          </a:p>
        </p:txBody>
      </p:sp>
    </p:spTree>
    <p:extLst>
      <p:ext uri="{BB962C8B-B14F-4D97-AF65-F5344CB8AC3E}">
        <p14:creationId xmlns:p14="http://schemas.microsoft.com/office/powerpoint/2010/main" val="391529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2E58-DD93-4C84-AC65-2B127748EB19}"/>
              </a:ext>
            </a:extLst>
          </p:cNvPr>
          <p:cNvSpPr>
            <a:spLocks noGrp="1"/>
          </p:cNvSpPr>
          <p:nvPr>
            <p:ph type="title"/>
          </p:nvPr>
        </p:nvSpPr>
        <p:spPr>
          <a:xfrm>
            <a:off x="1141413" y="612559"/>
            <a:ext cx="9905998" cy="1127463"/>
          </a:xfrm>
        </p:spPr>
        <p:txBody>
          <a:bodyPr/>
          <a:lstStyle/>
          <a:p>
            <a:r>
              <a:rPr lang="en-IN" dirty="0"/>
              <a:t>H. Data Partitioning</a:t>
            </a:r>
          </a:p>
        </p:txBody>
      </p:sp>
      <p:sp>
        <p:nvSpPr>
          <p:cNvPr id="3" name="Content Placeholder 2">
            <a:extLst>
              <a:ext uri="{FF2B5EF4-FFF2-40B4-BE49-F238E27FC236}">
                <a16:creationId xmlns:a16="http://schemas.microsoft.com/office/drawing/2014/main" id="{99FD476D-26E6-41AB-A2DD-9EA39DDF927F}"/>
              </a:ext>
            </a:extLst>
          </p:cNvPr>
          <p:cNvSpPr>
            <a:spLocks noGrp="1"/>
          </p:cNvSpPr>
          <p:nvPr>
            <p:ph idx="1"/>
          </p:nvPr>
        </p:nvSpPr>
        <p:spPr>
          <a:xfrm>
            <a:off x="1141412" y="1740023"/>
            <a:ext cx="9905999" cy="4376692"/>
          </a:xfrm>
        </p:spPr>
        <p:txBody>
          <a:bodyPr>
            <a:normAutofit/>
          </a:bodyPr>
          <a:lstStyle/>
          <a:p>
            <a:r>
              <a:rPr lang="en-IN" sz="2400" dirty="0"/>
              <a:t>Dividing data into training and testing sets is an important part of building data mining and machine learning models. </a:t>
            </a:r>
          </a:p>
          <a:p>
            <a:r>
              <a:rPr lang="en-IN" sz="2400" dirty="0"/>
              <a:t>The training set is used to train or build a model. Once you create a predictive model using the training set, you must validate the performance of the predictive model using new dataset, the data set is known as the test dataset or validation dataset.</a:t>
            </a:r>
          </a:p>
          <a:p>
            <a:r>
              <a:rPr lang="en-IN" sz="2400" b="1" dirty="0"/>
              <a:t>Participant</a:t>
            </a:r>
            <a:r>
              <a:rPr lang="en-IN" sz="2400" dirty="0"/>
              <a:t>: As this is highly technical task, data analyst will perform this task. </a:t>
            </a:r>
          </a:p>
        </p:txBody>
      </p:sp>
    </p:spTree>
    <p:extLst>
      <p:ext uri="{BB962C8B-B14F-4D97-AF65-F5344CB8AC3E}">
        <p14:creationId xmlns:p14="http://schemas.microsoft.com/office/powerpoint/2010/main" val="1874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E202-5EC3-4AEC-9C65-5D55AEEDBB7A}"/>
              </a:ext>
            </a:extLst>
          </p:cNvPr>
          <p:cNvSpPr>
            <a:spLocks noGrp="1"/>
          </p:cNvSpPr>
          <p:nvPr>
            <p:ph type="title"/>
          </p:nvPr>
        </p:nvSpPr>
        <p:spPr>
          <a:xfrm>
            <a:off x="1141413" y="532660"/>
            <a:ext cx="9905998" cy="878890"/>
          </a:xfrm>
        </p:spPr>
        <p:txBody>
          <a:bodyPr/>
          <a:lstStyle/>
          <a:p>
            <a:r>
              <a:rPr lang="en-IN" dirty="0"/>
              <a:t>Abstract</a:t>
            </a:r>
          </a:p>
        </p:txBody>
      </p:sp>
      <p:sp>
        <p:nvSpPr>
          <p:cNvPr id="3" name="Content Placeholder 2">
            <a:extLst>
              <a:ext uri="{FF2B5EF4-FFF2-40B4-BE49-F238E27FC236}">
                <a16:creationId xmlns:a16="http://schemas.microsoft.com/office/drawing/2014/main" id="{3240057A-3477-48EC-96BD-2CB52C8C405F}"/>
              </a:ext>
            </a:extLst>
          </p:cNvPr>
          <p:cNvSpPr>
            <a:spLocks noGrp="1"/>
          </p:cNvSpPr>
          <p:nvPr>
            <p:ph idx="1"/>
          </p:nvPr>
        </p:nvSpPr>
        <p:spPr>
          <a:xfrm>
            <a:off x="1141412" y="1562470"/>
            <a:ext cx="9905999" cy="4669654"/>
          </a:xfrm>
        </p:spPr>
        <p:txBody>
          <a:bodyPr>
            <a:normAutofit/>
          </a:bodyPr>
          <a:lstStyle/>
          <a:p>
            <a:r>
              <a:rPr lang="en-IN" sz="2200" dirty="0"/>
              <a:t>This paper presents a new framework that mental health professionals can use to solve challenges they face using data science.</a:t>
            </a:r>
          </a:p>
          <a:p>
            <a:r>
              <a:rPr lang="en-IN" sz="2200" dirty="0"/>
              <a:t>Recently, Data Science has changed the way we manage, analyze and leverage data in healthcare industry. Data science projects differ from conventional data analysis, primarily because of the scientific approach used during data science projects.</a:t>
            </a:r>
          </a:p>
          <a:p>
            <a:r>
              <a:rPr lang="en-IN" sz="2200" dirty="0"/>
              <a:t>One of the motives for introducing a new framework is to motivate healthcare professionals to use "Data Science" to address the challenges of mental health.</a:t>
            </a:r>
          </a:p>
          <a:p>
            <a:r>
              <a:rPr lang="en-IN" sz="2200" dirty="0"/>
              <a:t>It also helps to predict the time and resources needed early in the process to get a clear idea of the problem to be solved. </a:t>
            </a:r>
          </a:p>
        </p:txBody>
      </p:sp>
    </p:spTree>
    <p:extLst>
      <p:ext uri="{BB962C8B-B14F-4D97-AF65-F5344CB8AC3E}">
        <p14:creationId xmlns:p14="http://schemas.microsoft.com/office/powerpoint/2010/main" val="33244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BE07-1353-40DA-811A-EC24916DDC97}"/>
              </a:ext>
            </a:extLst>
          </p:cNvPr>
          <p:cNvSpPr>
            <a:spLocks noGrp="1"/>
          </p:cNvSpPr>
          <p:nvPr>
            <p:ph type="title"/>
          </p:nvPr>
        </p:nvSpPr>
        <p:spPr>
          <a:xfrm>
            <a:off x="1141413" y="417250"/>
            <a:ext cx="9905998" cy="1473694"/>
          </a:xfrm>
        </p:spPr>
        <p:txBody>
          <a:bodyPr/>
          <a:lstStyle/>
          <a:p>
            <a:r>
              <a:rPr lang="en-IN" dirty="0"/>
              <a:t>I. Predictive modelling</a:t>
            </a:r>
          </a:p>
        </p:txBody>
      </p:sp>
      <p:sp>
        <p:nvSpPr>
          <p:cNvPr id="3" name="Content Placeholder 2">
            <a:extLst>
              <a:ext uri="{FF2B5EF4-FFF2-40B4-BE49-F238E27FC236}">
                <a16:creationId xmlns:a16="http://schemas.microsoft.com/office/drawing/2014/main" id="{F5B57D43-CA54-42C5-A25B-BFE1B12436CC}"/>
              </a:ext>
            </a:extLst>
          </p:cNvPr>
          <p:cNvSpPr>
            <a:spLocks noGrp="1"/>
          </p:cNvSpPr>
          <p:nvPr>
            <p:ph idx="1"/>
          </p:nvPr>
        </p:nvSpPr>
        <p:spPr>
          <a:xfrm>
            <a:off x="1141412" y="1589103"/>
            <a:ext cx="9905999" cy="4367814"/>
          </a:xfrm>
        </p:spPr>
        <p:txBody>
          <a:bodyPr>
            <a:normAutofit/>
          </a:bodyPr>
          <a:lstStyle/>
          <a:p>
            <a:r>
              <a:rPr lang="en-IN" sz="2200" dirty="0"/>
              <a:t>Predictive modelling is a process that uses data, mathematics and statistics to predict outcomes with data models. </a:t>
            </a:r>
          </a:p>
          <a:p>
            <a:r>
              <a:rPr lang="en-IN" sz="2200" dirty="0"/>
              <a:t>Predictive modelling build, test and validate a model to predict the probability of an outcome. This is an iterative process and often involve training the model; testing the model on the same data set and finally find best fit model based on the business requirement. </a:t>
            </a:r>
          </a:p>
          <a:p>
            <a:r>
              <a:rPr lang="en-IN" sz="2200" dirty="0"/>
              <a:t>Building predictive models are useful in any industry because they provide hidden insight about most of the complex questions they face and allow users to create reasonably accurate predictions.</a:t>
            </a:r>
          </a:p>
          <a:p>
            <a:r>
              <a:rPr lang="en-IN" sz="2200" b="1" dirty="0"/>
              <a:t>Participant</a:t>
            </a:r>
            <a:r>
              <a:rPr lang="en-IN" sz="2200" dirty="0"/>
              <a:t>: As this is highly technical task, data analyst will perform this task. </a:t>
            </a:r>
          </a:p>
        </p:txBody>
      </p:sp>
    </p:spTree>
    <p:extLst>
      <p:ext uri="{BB962C8B-B14F-4D97-AF65-F5344CB8AC3E}">
        <p14:creationId xmlns:p14="http://schemas.microsoft.com/office/powerpoint/2010/main" val="83120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92C4-79F8-4439-8B9D-F3E9AB34795A}"/>
              </a:ext>
            </a:extLst>
          </p:cNvPr>
          <p:cNvSpPr>
            <a:spLocks noGrp="1"/>
          </p:cNvSpPr>
          <p:nvPr>
            <p:ph type="title"/>
          </p:nvPr>
        </p:nvSpPr>
        <p:spPr>
          <a:xfrm>
            <a:off x="1141413" y="612558"/>
            <a:ext cx="9905998" cy="1313895"/>
          </a:xfrm>
        </p:spPr>
        <p:txBody>
          <a:bodyPr/>
          <a:lstStyle/>
          <a:p>
            <a:r>
              <a:rPr lang="en-IN" dirty="0"/>
              <a:t>J. Visual Data Exploration</a:t>
            </a:r>
          </a:p>
        </p:txBody>
      </p:sp>
      <p:sp>
        <p:nvSpPr>
          <p:cNvPr id="3" name="Content Placeholder 2">
            <a:extLst>
              <a:ext uri="{FF2B5EF4-FFF2-40B4-BE49-F238E27FC236}">
                <a16:creationId xmlns:a16="http://schemas.microsoft.com/office/drawing/2014/main" id="{488B1EC3-B5EF-401D-8C66-71E5D6047AC9}"/>
              </a:ext>
            </a:extLst>
          </p:cNvPr>
          <p:cNvSpPr>
            <a:spLocks noGrp="1"/>
          </p:cNvSpPr>
          <p:nvPr>
            <p:ph idx="1"/>
          </p:nvPr>
        </p:nvSpPr>
        <p:spPr>
          <a:xfrm>
            <a:off x="1141412" y="1624614"/>
            <a:ext cx="9905999" cy="4869402"/>
          </a:xfrm>
        </p:spPr>
        <p:txBody>
          <a:bodyPr>
            <a:normAutofit/>
          </a:bodyPr>
          <a:lstStyle/>
          <a:p>
            <a:r>
              <a:rPr lang="en-IN" sz="2200" dirty="0"/>
              <a:t>Visual analytics combines automated analysis techniques with interactive visualisations for an effective understanding, reasoning and decision making on the basis of very large and complex datasets. </a:t>
            </a:r>
          </a:p>
          <a:p>
            <a:r>
              <a:rPr lang="en-IN" sz="2200" dirty="0"/>
              <a:t>Visual exploration of the data and the results from the models have been considered as an interesting application and attracted attention from both the academic and industry communities.</a:t>
            </a:r>
          </a:p>
          <a:p>
            <a:r>
              <a:rPr lang="en-IN" sz="2200" dirty="0"/>
              <a:t>Domain knowledge is vital for visual data exploration and it will add lot of knowledge to this step to understand and interpret the results.</a:t>
            </a:r>
          </a:p>
          <a:p>
            <a:r>
              <a:rPr lang="en-IN" sz="2200" b="1" dirty="0"/>
              <a:t>Participant</a:t>
            </a:r>
            <a:r>
              <a:rPr lang="en-IN" sz="2200" dirty="0"/>
              <a:t>: This will be a joint excise of project owners such as healthcare professional and data analysists/scientists. </a:t>
            </a:r>
          </a:p>
        </p:txBody>
      </p:sp>
    </p:spTree>
    <p:extLst>
      <p:ext uri="{BB962C8B-B14F-4D97-AF65-F5344CB8AC3E}">
        <p14:creationId xmlns:p14="http://schemas.microsoft.com/office/powerpoint/2010/main" val="143797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0B18-F073-48E5-A688-800E4B294859}"/>
              </a:ext>
            </a:extLst>
          </p:cNvPr>
          <p:cNvSpPr>
            <a:spLocks noGrp="1"/>
          </p:cNvSpPr>
          <p:nvPr>
            <p:ph type="title"/>
          </p:nvPr>
        </p:nvSpPr>
        <p:spPr>
          <a:xfrm>
            <a:off x="1141413" y="532660"/>
            <a:ext cx="9905998" cy="816746"/>
          </a:xfrm>
        </p:spPr>
        <p:txBody>
          <a:bodyPr/>
          <a:lstStyle/>
          <a:p>
            <a:r>
              <a:rPr lang="en-IN" dirty="0"/>
              <a:t>K. Predictive Model Performance Evaluation </a:t>
            </a:r>
          </a:p>
        </p:txBody>
      </p:sp>
      <p:sp>
        <p:nvSpPr>
          <p:cNvPr id="3" name="Content Placeholder 2">
            <a:extLst>
              <a:ext uri="{FF2B5EF4-FFF2-40B4-BE49-F238E27FC236}">
                <a16:creationId xmlns:a16="http://schemas.microsoft.com/office/drawing/2014/main" id="{7F626E3C-68E8-4689-9A07-D156444D68FA}"/>
              </a:ext>
            </a:extLst>
          </p:cNvPr>
          <p:cNvSpPr>
            <a:spLocks noGrp="1"/>
          </p:cNvSpPr>
          <p:nvPr>
            <p:ph idx="1"/>
          </p:nvPr>
        </p:nvSpPr>
        <p:spPr>
          <a:xfrm>
            <a:off x="1141412" y="1624614"/>
            <a:ext cx="9905999" cy="4625266"/>
          </a:xfrm>
        </p:spPr>
        <p:txBody>
          <a:bodyPr>
            <a:normAutofit/>
          </a:bodyPr>
          <a:lstStyle/>
          <a:p>
            <a:r>
              <a:rPr lang="en-IN" sz="2200" dirty="0"/>
              <a:t>To get the true value of a predictive model, it is vital to know how good the model fit the data. Therefore, performance assessment plays a dominant role in predictive modeling technology. </a:t>
            </a:r>
          </a:p>
          <a:p>
            <a:r>
              <a:rPr lang="en-IN" sz="2200" dirty="0"/>
              <a:t>Predictive model performance is calculated and compared by selecting the correct metrics.</a:t>
            </a:r>
          </a:p>
          <a:p>
            <a:r>
              <a:rPr lang="en-IN" sz="2200" dirty="0"/>
              <a:t>Therefore, it is vital to choose the correct measurements for a given predictive model to get an accurate result.</a:t>
            </a:r>
          </a:p>
          <a:p>
            <a:r>
              <a:rPr lang="en-IN" sz="2200" dirty="0"/>
              <a:t>It is very important to evaluate appropriate predictive models because several types of data sets will be used for the same predictive model.</a:t>
            </a:r>
          </a:p>
          <a:p>
            <a:r>
              <a:rPr lang="en-IN" sz="2200" b="1" dirty="0"/>
              <a:t>Participant</a:t>
            </a:r>
            <a:r>
              <a:rPr lang="en-IN" sz="2200" dirty="0"/>
              <a:t>: As this is highly technical task, data analyst will perform this task. </a:t>
            </a:r>
          </a:p>
        </p:txBody>
      </p:sp>
    </p:spTree>
    <p:extLst>
      <p:ext uri="{BB962C8B-B14F-4D97-AF65-F5344CB8AC3E}">
        <p14:creationId xmlns:p14="http://schemas.microsoft.com/office/powerpoint/2010/main" val="224019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76D9-D141-439A-93FC-C195665E2528}"/>
              </a:ext>
            </a:extLst>
          </p:cNvPr>
          <p:cNvSpPr>
            <a:spLocks noGrp="1"/>
          </p:cNvSpPr>
          <p:nvPr>
            <p:ph type="title"/>
          </p:nvPr>
        </p:nvSpPr>
        <p:spPr/>
        <p:txBody>
          <a:bodyPr/>
          <a:lstStyle/>
          <a:p>
            <a:r>
              <a:rPr lang="en-IN" dirty="0"/>
              <a:t>L. Knowledge Extraction</a:t>
            </a:r>
          </a:p>
        </p:txBody>
      </p:sp>
      <p:sp>
        <p:nvSpPr>
          <p:cNvPr id="3" name="Content Placeholder 2">
            <a:extLst>
              <a:ext uri="{FF2B5EF4-FFF2-40B4-BE49-F238E27FC236}">
                <a16:creationId xmlns:a16="http://schemas.microsoft.com/office/drawing/2014/main" id="{56BB36E6-82D8-46A8-B4AF-28CFE3E4B1F7}"/>
              </a:ext>
            </a:extLst>
          </p:cNvPr>
          <p:cNvSpPr>
            <a:spLocks noGrp="1"/>
          </p:cNvSpPr>
          <p:nvPr>
            <p:ph idx="1"/>
          </p:nvPr>
        </p:nvSpPr>
        <p:spPr>
          <a:xfrm>
            <a:off x="1141412" y="2249486"/>
            <a:ext cx="9905999" cy="3822839"/>
          </a:xfrm>
        </p:spPr>
        <p:txBody>
          <a:bodyPr>
            <a:normAutofit/>
          </a:bodyPr>
          <a:lstStyle/>
          <a:p>
            <a:r>
              <a:rPr lang="en-IN" sz="2400" dirty="0"/>
              <a:t>Knowledge extraction is a complex process allowing the identification of previously unknown structures and potentially useful original information from large amount of data. </a:t>
            </a:r>
          </a:p>
          <a:p>
            <a:r>
              <a:rPr lang="en-IN" sz="2400" dirty="0"/>
              <a:t>Knowledge Discovery is the non-trivial process of identifying valid, novel, potentially useful and ultimately understandable patterns from large data collections. </a:t>
            </a:r>
          </a:p>
          <a:p>
            <a:r>
              <a:rPr lang="en-IN" sz="2400" b="1" dirty="0"/>
              <a:t>Participant</a:t>
            </a:r>
            <a:r>
              <a:rPr lang="en-IN" sz="2400" dirty="0"/>
              <a:t>: This will be a joint excise of project owners such as healthcare professional and data analysists/scientists.</a:t>
            </a:r>
          </a:p>
        </p:txBody>
      </p:sp>
    </p:spTree>
    <p:extLst>
      <p:ext uri="{BB962C8B-B14F-4D97-AF65-F5344CB8AC3E}">
        <p14:creationId xmlns:p14="http://schemas.microsoft.com/office/powerpoint/2010/main" val="257286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3B1-7145-4DD2-B47E-04DD2B3B12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9D50A8-C7CA-4E90-A2D0-A767A7D277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284A9AD-A1D6-493C-9F58-66CE397F950E}"/>
              </a:ext>
            </a:extLst>
          </p:cNvPr>
          <p:cNvPicPr>
            <a:picLocks noChangeAspect="1"/>
          </p:cNvPicPr>
          <p:nvPr/>
        </p:nvPicPr>
        <p:blipFill>
          <a:blip r:embed="rId2"/>
          <a:stretch>
            <a:fillRect/>
          </a:stretch>
        </p:blipFill>
        <p:spPr>
          <a:xfrm>
            <a:off x="3920971" y="14718"/>
            <a:ext cx="4350058" cy="6828564"/>
          </a:xfrm>
          <a:prstGeom prst="rect">
            <a:avLst/>
          </a:prstGeom>
        </p:spPr>
      </p:pic>
    </p:spTree>
    <p:extLst>
      <p:ext uri="{BB962C8B-B14F-4D97-AF65-F5344CB8AC3E}">
        <p14:creationId xmlns:p14="http://schemas.microsoft.com/office/powerpoint/2010/main" val="339887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7EDA-1F1E-46D7-9281-16C238DBA0CE}"/>
              </a:ext>
            </a:extLst>
          </p:cNvPr>
          <p:cNvSpPr>
            <a:spLocks noGrp="1"/>
          </p:cNvSpPr>
          <p:nvPr>
            <p:ph type="title"/>
          </p:nvPr>
        </p:nvSpPr>
        <p:spPr>
          <a:xfrm>
            <a:off x="1141413" y="506027"/>
            <a:ext cx="9905998" cy="754602"/>
          </a:xfrm>
        </p:spPr>
        <p:txBody>
          <a:bodyPr/>
          <a:lstStyle/>
          <a:p>
            <a:r>
              <a:rPr lang="en-IN" dirty="0"/>
              <a:t>Conclusion</a:t>
            </a:r>
          </a:p>
        </p:txBody>
      </p:sp>
      <p:sp>
        <p:nvSpPr>
          <p:cNvPr id="3" name="Content Placeholder 2">
            <a:extLst>
              <a:ext uri="{FF2B5EF4-FFF2-40B4-BE49-F238E27FC236}">
                <a16:creationId xmlns:a16="http://schemas.microsoft.com/office/drawing/2014/main" id="{7376E5FB-4CD1-43EB-B0F9-24AFBB1619F0}"/>
              </a:ext>
            </a:extLst>
          </p:cNvPr>
          <p:cNvSpPr>
            <a:spLocks noGrp="1"/>
          </p:cNvSpPr>
          <p:nvPr>
            <p:ph idx="1"/>
          </p:nvPr>
        </p:nvSpPr>
        <p:spPr>
          <a:xfrm>
            <a:off x="1141412" y="1571348"/>
            <a:ext cx="9905999" cy="4651899"/>
          </a:xfrm>
        </p:spPr>
        <p:txBody>
          <a:bodyPr>
            <a:normAutofit/>
          </a:bodyPr>
          <a:lstStyle/>
          <a:p>
            <a:r>
              <a:rPr lang="en-IN" sz="2200" dirty="0"/>
              <a:t>Data Science in healthcare is an evolving field of great importance to deliver a projection and deeper understanding of disease classification, specifically in mental health.</a:t>
            </a:r>
          </a:p>
          <a:p>
            <a:r>
              <a:rPr lang="en-IN" sz="2200" dirty="0"/>
              <a:t>The main objective of this paper is to present a new structure that mental health professionals can use to solve challenges using data science. </a:t>
            </a:r>
          </a:p>
          <a:p>
            <a:r>
              <a:rPr lang="en-IN" sz="2200" dirty="0"/>
              <a:t>This framework is highly structured with a heavy emphasis on upfront planning. This waterfall style framework requires a project to be planned to begin to end, with no phase of a project beginning until the previous one has ended.</a:t>
            </a:r>
          </a:p>
          <a:p>
            <a:r>
              <a:rPr lang="en-IN" sz="2200" dirty="0"/>
              <a:t>One of the motives for introducing a new framework is to motivate healthcare professionals to use "data science" to address the challenges of mental health. </a:t>
            </a:r>
          </a:p>
        </p:txBody>
      </p:sp>
    </p:spTree>
    <p:extLst>
      <p:ext uri="{BB962C8B-B14F-4D97-AF65-F5344CB8AC3E}">
        <p14:creationId xmlns:p14="http://schemas.microsoft.com/office/powerpoint/2010/main" val="2474773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4BE8-C222-4063-A75D-A5CA8A8FCC4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CBFC3A5-B4B9-412C-B4B8-A8F36A59FC89}"/>
              </a:ext>
            </a:extLst>
          </p:cNvPr>
          <p:cNvSpPr>
            <a:spLocks noGrp="1"/>
          </p:cNvSpPr>
          <p:nvPr>
            <p:ph idx="1"/>
          </p:nvPr>
        </p:nvSpPr>
        <p:spPr>
          <a:xfrm>
            <a:off x="677334" y="1731147"/>
            <a:ext cx="8596668" cy="4310216"/>
          </a:xfrm>
        </p:spPr>
        <p:txBody>
          <a:bodyPr/>
          <a:lstStyle/>
          <a:p>
            <a:r>
              <a:rPr lang="en-IN" sz="2400" dirty="0"/>
              <a:t>Look for a Dataset related to mental health or issues related to mental health. (Mental health and Suicide rates)</a:t>
            </a:r>
          </a:p>
          <a:p>
            <a:r>
              <a:rPr lang="en-IN" sz="2400" dirty="0"/>
              <a:t>Analysis and visualization of Data</a:t>
            </a:r>
          </a:p>
          <a:p>
            <a:r>
              <a:rPr lang="en-IN" sz="2400" dirty="0"/>
              <a:t>Data cleansing</a:t>
            </a:r>
          </a:p>
          <a:p>
            <a:r>
              <a:rPr lang="en-IN" sz="2400" dirty="0"/>
              <a:t>Visual Data Exploration</a:t>
            </a:r>
          </a:p>
          <a:p>
            <a:r>
              <a:rPr lang="en-IN" sz="2400" dirty="0"/>
              <a:t>Python NumPy, Panda and Matplotlib</a:t>
            </a:r>
          </a:p>
          <a:p>
            <a:endParaRPr lang="en-IN" dirty="0"/>
          </a:p>
          <a:p>
            <a:endParaRPr lang="en-IN" dirty="0"/>
          </a:p>
          <a:p>
            <a:endParaRPr lang="en-IN" dirty="0"/>
          </a:p>
        </p:txBody>
      </p:sp>
    </p:spTree>
    <p:extLst>
      <p:ext uri="{BB962C8B-B14F-4D97-AF65-F5344CB8AC3E}">
        <p14:creationId xmlns:p14="http://schemas.microsoft.com/office/powerpoint/2010/main" val="2021191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905E-3CD4-4A15-870E-50E4BFE9E169}"/>
              </a:ext>
            </a:extLst>
          </p:cNvPr>
          <p:cNvSpPr>
            <a:spLocks noGrp="1"/>
          </p:cNvSpPr>
          <p:nvPr>
            <p:ph type="title"/>
          </p:nvPr>
        </p:nvSpPr>
        <p:spPr>
          <a:xfrm>
            <a:off x="677334" y="2246050"/>
            <a:ext cx="8596668" cy="2201662"/>
          </a:xfrm>
        </p:spPr>
        <p:txBody>
          <a:bodyPr>
            <a:normAutofit/>
          </a:bodyPr>
          <a:lstStyle/>
          <a:p>
            <a:r>
              <a:rPr lang="en-IN" sz="8000" dirty="0"/>
              <a:t>THANK YOU</a:t>
            </a:r>
          </a:p>
        </p:txBody>
      </p:sp>
      <p:sp>
        <p:nvSpPr>
          <p:cNvPr id="3" name="Content Placeholder 2">
            <a:extLst>
              <a:ext uri="{FF2B5EF4-FFF2-40B4-BE49-F238E27FC236}">
                <a16:creationId xmlns:a16="http://schemas.microsoft.com/office/drawing/2014/main" id="{4BFF863F-F8AB-461E-ACDD-A62BEE7A8A0C}"/>
              </a:ext>
            </a:extLst>
          </p:cNvPr>
          <p:cNvSpPr>
            <a:spLocks noGrp="1"/>
          </p:cNvSpPr>
          <p:nvPr>
            <p:ph idx="1"/>
          </p:nvPr>
        </p:nvSpPr>
        <p:spPr>
          <a:xfrm>
            <a:off x="677334" y="5193437"/>
            <a:ext cx="8596668" cy="847925"/>
          </a:xfrm>
        </p:spPr>
        <p:txBody>
          <a:bodyPr/>
          <a:lstStyle/>
          <a:p>
            <a:endParaRPr lang="en-IN" dirty="0"/>
          </a:p>
        </p:txBody>
      </p:sp>
    </p:spTree>
    <p:extLst>
      <p:ext uri="{BB962C8B-B14F-4D97-AF65-F5344CB8AC3E}">
        <p14:creationId xmlns:p14="http://schemas.microsoft.com/office/powerpoint/2010/main" val="325606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BA22-49C2-4F01-A5BA-0B5656A047C1}"/>
              </a:ext>
            </a:extLst>
          </p:cNvPr>
          <p:cNvSpPr>
            <a:spLocks noGrp="1"/>
          </p:cNvSpPr>
          <p:nvPr>
            <p:ph type="title"/>
          </p:nvPr>
        </p:nvSpPr>
        <p:spPr>
          <a:xfrm>
            <a:off x="1141413" y="488272"/>
            <a:ext cx="9905998" cy="905521"/>
          </a:xfrm>
        </p:spPr>
        <p:txBody>
          <a:bodyPr/>
          <a:lstStyle/>
          <a:p>
            <a:r>
              <a:rPr lang="en-IN" dirty="0"/>
              <a:t>Introduction</a:t>
            </a:r>
          </a:p>
        </p:txBody>
      </p:sp>
      <p:sp>
        <p:nvSpPr>
          <p:cNvPr id="3" name="Content Placeholder 2">
            <a:extLst>
              <a:ext uri="{FF2B5EF4-FFF2-40B4-BE49-F238E27FC236}">
                <a16:creationId xmlns:a16="http://schemas.microsoft.com/office/drawing/2014/main" id="{68F06F53-0F9B-4C36-BA13-AA6AEAECACE6}"/>
              </a:ext>
            </a:extLst>
          </p:cNvPr>
          <p:cNvSpPr>
            <a:spLocks noGrp="1"/>
          </p:cNvSpPr>
          <p:nvPr>
            <p:ph idx="1"/>
          </p:nvPr>
        </p:nvSpPr>
        <p:spPr>
          <a:xfrm>
            <a:off x="1141412" y="1633491"/>
            <a:ext cx="9905999" cy="4438834"/>
          </a:xfrm>
        </p:spPr>
        <p:txBody>
          <a:bodyPr>
            <a:normAutofit/>
          </a:bodyPr>
          <a:lstStyle/>
          <a:p>
            <a:r>
              <a:rPr lang="en-IN" sz="2200" dirty="0"/>
              <a:t>The amount of data that is being collected in mental healthcare sector has increased enormously over the past years. </a:t>
            </a:r>
          </a:p>
          <a:p>
            <a:r>
              <a:rPr lang="en-IN" sz="2200" dirty="0"/>
              <a:t>Availability of large number of mental healthcare data sources and the quality of data enables a novel exploratory research approach to finding hidden patterns and new knowledge from the data rather than conducting traditional statistical analysis on mental healthcare data.</a:t>
            </a:r>
          </a:p>
          <a:p>
            <a:r>
              <a:rPr lang="en-IN" sz="2200" dirty="0"/>
              <a:t>Electronic medical records (EMR) has become more widespread in hospitals in worldwide. So, availability of patient data enable researcher to analyse and find interesting information which can be beneficial to treat mental health patients.</a:t>
            </a:r>
          </a:p>
        </p:txBody>
      </p:sp>
    </p:spTree>
    <p:extLst>
      <p:ext uri="{BB962C8B-B14F-4D97-AF65-F5344CB8AC3E}">
        <p14:creationId xmlns:p14="http://schemas.microsoft.com/office/powerpoint/2010/main" val="252681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0863-5854-47B2-9F51-97CA30DFF0F5}"/>
              </a:ext>
            </a:extLst>
          </p:cNvPr>
          <p:cNvSpPr>
            <a:spLocks noGrp="1"/>
          </p:cNvSpPr>
          <p:nvPr>
            <p:ph type="title"/>
          </p:nvPr>
        </p:nvSpPr>
        <p:spPr>
          <a:xfrm>
            <a:off x="1141413" y="115410"/>
            <a:ext cx="9905998" cy="22194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CFCAD03-CF80-4608-B417-397DB6DA686E}"/>
              </a:ext>
            </a:extLst>
          </p:cNvPr>
          <p:cNvSpPr>
            <a:spLocks noGrp="1"/>
          </p:cNvSpPr>
          <p:nvPr>
            <p:ph idx="1"/>
          </p:nvPr>
        </p:nvSpPr>
        <p:spPr>
          <a:xfrm>
            <a:off x="1141412" y="1207363"/>
            <a:ext cx="9905999" cy="5317724"/>
          </a:xfrm>
        </p:spPr>
        <p:txBody>
          <a:bodyPr>
            <a:normAutofit/>
          </a:bodyPr>
          <a:lstStyle/>
          <a:p>
            <a:r>
              <a:rPr lang="en-IN" sz="2200" dirty="0"/>
              <a:t>The clinicians that have to work with the outcomes of a data science project are usually unfamiliar with the concept of data science, which creates a gap between domain experts and the technical staff performing the analysis.</a:t>
            </a:r>
          </a:p>
          <a:p>
            <a:r>
              <a:rPr lang="en-IN" sz="2200" dirty="0"/>
              <a:t>Tackling this problem will greatly alleviate the challenge of interaction with the local healthcare professionals during the data science project, requiring them to consistently engage in the analysis.</a:t>
            </a:r>
          </a:p>
          <a:p>
            <a:r>
              <a:rPr lang="en-IN" sz="2200" dirty="0"/>
              <a:t>This paper proposed novel visual data mining framework for Mental Health study. The proposed visual data mining approach contains the ability to engage healthcare professionals in the most parts of analysis process.</a:t>
            </a:r>
          </a:p>
          <a:p>
            <a:pPr marL="0" indent="0">
              <a:buNone/>
            </a:pPr>
            <a:r>
              <a:rPr lang="en-IN" dirty="0"/>
              <a:t> </a:t>
            </a:r>
          </a:p>
        </p:txBody>
      </p:sp>
    </p:spTree>
    <p:extLst>
      <p:ext uri="{BB962C8B-B14F-4D97-AF65-F5344CB8AC3E}">
        <p14:creationId xmlns:p14="http://schemas.microsoft.com/office/powerpoint/2010/main" val="205999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FB7B-3C35-4D30-9183-5DD6ECCCC6F8}"/>
              </a:ext>
            </a:extLst>
          </p:cNvPr>
          <p:cNvSpPr>
            <a:spLocks noGrp="1"/>
          </p:cNvSpPr>
          <p:nvPr>
            <p:ph type="title"/>
          </p:nvPr>
        </p:nvSpPr>
        <p:spPr>
          <a:xfrm>
            <a:off x="1141413" y="133165"/>
            <a:ext cx="9905998" cy="1580225"/>
          </a:xfrm>
        </p:spPr>
        <p:txBody>
          <a:bodyPr/>
          <a:lstStyle/>
          <a:p>
            <a:r>
              <a:rPr lang="en-IN" dirty="0"/>
              <a:t>RELATED WORK – Joint strategic needs assessment(JSNA)</a:t>
            </a:r>
          </a:p>
        </p:txBody>
      </p:sp>
      <p:sp>
        <p:nvSpPr>
          <p:cNvPr id="3" name="Content Placeholder 2">
            <a:extLst>
              <a:ext uri="{FF2B5EF4-FFF2-40B4-BE49-F238E27FC236}">
                <a16:creationId xmlns:a16="http://schemas.microsoft.com/office/drawing/2014/main" id="{55F44015-B693-4E9B-BF6B-F42457D303F9}"/>
              </a:ext>
            </a:extLst>
          </p:cNvPr>
          <p:cNvSpPr>
            <a:spLocks noGrp="1"/>
          </p:cNvSpPr>
          <p:nvPr>
            <p:ph idx="1"/>
          </p:nvPr>
        </p:nvSpPr>
        <p:spPr>
          <a:xfrm>
            <a:off x="1141412" y="1535837"/>
            <a:ext cx="9905999" cy="5007006"/>
          </a:xfrm>
        </p:spPr>
        <p:txBody>
          <a:bodyPr>
            <a:normAutofit/>
          </a:bodyPr>
          <a:lstStyle/>
          <a:p>
            <a:r>
              <a:rPr lang="en-IN" sz="2000" dirty="0"/>
              <a:t>The Joint Strategic Needs Assessment (JSNA) is a process by which local governments and clinical groups assess the present and future healthcare and wellbeing needs of the local community to inform local decision-makers in UK.</a:t>
            </a:r>
          </a:p>
          <a:p>
            <a:r>
              <a:rPr lang="en-IN" sz="2000" dirty="0"/>
              <a:t>In the context of mental health, the main aim of this framework is to understand the determinants of mental health in an area and consider social and contextual factors that affect mental health.</a:t>
            </a:r>
          </a:p>
          <a:p>
            <a:r>
              <a:rPr lang="en-IN" sz="2000" dirty="0"/>
              <a:t>Toolkit provide an overview of the path of public mental healthcare and provide a portal for detailed information and knowledge about specific aspects of mental illness care, mental well-being, and support available and requirements by people with mental health problems.</a:t>
            </a:r>
          </a:p>
          <a:p>
            <a:r>
              <a:rPr lang="en-IN" sz="2000" dirty="0"/>
              <a:t>The proposed framework in this paper is an extension of this JSNA toolkit and it allows to use JSNA recommended data indicator and carryout advance scientific experiment on public mental health.</a:t>
            </a:r>
          </a:p>
        </p:txBody>
      </p:sp>
    </p:spTree>
    <p:extLst>
      <p:ext uri="{BB962C8B-B14F-4D97-AF65-F5344CB8AC3E}">
        <p14:creationId xmlns:p14="http://schemas.microsoft.com/office/powerpoint/2010/main" val="92370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CCE9-6831-4E8F-B1F4-9E6ADD5879A2}"/>
              </a:ext>
            </a:extLst>
          </p:cNvPr>
          <p:cNvSpPr>
            <a:spLocks noGrp="1"/>
          </p:cNvSpPr>
          <p:nvPr>
            <p:ph type="title"/>
          </p:nvPr>
        </p:nvSpPr>
        <p:spPr/>
        <p:txBody>
          <a:bodyPr/>
          <a:lstStyle/>
          <a:p>
            <a:endParaRPr lang="en-IN"/>
          </a:p>
        </p:txBody>
      </p:sp>
      <p:pic>
        <p:nvPicPr>
          <p:cNvPr id="1026" name="Picture 2" descr="See the source image">
            <a:extLst>
              <a:ext uri="{FF2B5EF4-FFF2-40B4-BE49-F238E27FC236}">
                <a16:creationId xmlns:a16="http://schemas.microsoft.com/office/drawing/2014/main" id="{E150FA3A-7542-4CF3-ABAC-1E9699E038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1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75B8-CC24-4EFC-8705-85C609BA87FF}"/>
              </a:ext>
            </a:extLst>
          </p:cNvPr>
          <p:cNvSpPr>
            <a:spLocks noGrp="1"/>
          </p:cNvSpPr>
          <p:nvPr>
            <p:ph type="title"/>
          </p:nvPr>
        </p:nvSpPr>
        <p:spPr/>
        <p:txBody>
          <a:bodyPr>
            <a:normAutofit/>
          </a:bodyPr>
          <a:lstStyle/>
          <a:p>
            <a:r>
              <a:rPr lang="en-US" sz="4000" dirty="0"/>
              <a:t>Methodology</a:t>
            </a:r>
            <a:endParaRPr lang="en-IN" sz="4000" dirty="0"/>
          </a:p>
        </p:txBody>
      </p:sp>
      <p:sp>
        <p:nvSpPr>
          <p:cNvPr id="3" name="Content Placeholder 2">
            <a:extLst>
              <a:ext uri="{FF2B5EF4-FFF2-40B4-BE49-F238E27FC236}">
                <a16:creationId xmlns:a16="http://schemas.microsoft.com/office/drawing/2014/main" id="{E8FBA647-6B42-487C-BA97-6E75E8BC33B5}"/>
              </a:ext>
            </a:extLst>
          </p:cNvPr>
          <p:cNvSpPr>
            <a:spLocks noGrp="1"/>
          </p:cNvSpPr>
          <p:nvPr>
            <p:ph idx="1"/>
          </p:nvPr>
        </p:nvSpPr>
        <p:spPr/>
        <p:txBody>
          <a:bodyPr>
            <a:normAutofit/>
          </a:bodyPr>
          <a:lstStyle/>
          <a:p>
            <a:r>
              <a:rPr lang="en-IN" sz="3200" dirty="0"/>
              <a:t>This section explains the research methodology and approach used for this study.</a:t>
            </a:r>
          </a:p>
        </p:txBody>
      </p:sp>
    </p:spTree>
    <p:extLst>
      <p:ext uri="{BB962C8B-B14F-4D97-AF65-F5344CB8AC3E}">
        <p14:creationId xmlns:p14="http://schemas.microsoft.com/office/powerpoint/2010/main" val="183202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469-2923-4BD5-9B99-DB28B91B0901}"/>
              </a:ext>
            </a:extLst>
          </p:cNvPr>
          <p:cNvSpPr>
            <a:spLocks noGrp="1"/>
          </p:cNvSpPr>
          <p:nvPr>
            <p:ph type="title"/>
          </p:nvPr>
        </p:nvSpPr>
        <p:spPr>
          <a:xfrm>
            <a:off x="1141413" y="585926"/>
            <a:ext cx="9905998" cy="1056443"/>
          </a:xfrm>
        </p:spPr>
        <p:txBody>
          <a:bodyPr/>
          <a:lstStyle/>
          <a:p>
            <a:r>
              <a:rPr lang="en-US" dirty="0"/>
              <a:t>A. Knowledge discovery</a:t>
            </a:r>
            <a:endParaRPr lang="en-IN" dirty="0"/>
          </a:p>
        </p:txBody>
      </p:sp>
      <p:sp>
        <p:nvSpPr>
          <p:cNvPr id="3" name="Content Placeholder 2">
            <a:extLst>
              <a:ext uri="{FF2B5EF4-FFF2-40B4-BE49-F238E27FC236}">
                <a16:creationId xmlns:a16="http://schemas.microsoft.com/office/drawing/2014/main" id="{A07B6D4D-BDD8-4555-B7E7-288A3AF4B0CA}"/>
              </a:ext>
            </a:extLst>
          </p:cNvPr>
          <p:cNvSpPr>
            <a:spLocks noGrp="1"/>
          </p:cNvSpPr>
          <p:nvPr>
            <p:ph idx="1"/>
          </p:nvPr>
        </p:nvSpPr>
        <p:spPr>
          <a:xfrm>
            <a:off x="1141412" y="1642369"/>
            <a:ext cx="9905999" cy="4909349"/>
          </a:xfrm>
        </p:spPr>
        <p:txBody>
          <a:bodyPr>
            <a:normAutofit/>
          </a:bodyPr>
          <a:lstStyle/>
          <a:p>
            <a:r>
              <a:rPr lang="en-IN" sz="2200" dirty="0"/>
              <a:t>Authors of this study use Knowledge Discovery (KDD) process conjunction with data mining to identify any hidden patterns in the data.</a:t>
            </a:r>
          </a:p>
          <a:p>
            <a:r>
              <a:rPr lang="en-IN" sz="2200" b="1" dirty="0"/>
              <a:t>Knowledge Discovery (KDD) </a:t>
            </a:r>
            <a:r>
              <a:rPr lang="en-IN" sz="2200" dirty="0"/>
              <a:t>is an interdisciplinary area focusing upon methodologies for extracting useful knowledge from data. It is a complete process of digging deep and discovering useful previously unknown knowledge from data. </a:t>
            </a:r>
          </a:p>
          <a:p>
            <a:r>
              <a:rPr lang="en-IN" sz="2200" dirty="0"/>
              <a:t>The impact and relationships of knowledge can then be correlated. Thus, this knowledge can be merged through its interlinkages and relationships, creating comprehensive knowledge for public mental health. </a:t>
            </a:r>
          </a:p>
        </p:txBody>
      </p:sp>
    </p:spTree>
    <p:extLst>
      <p:ext uri="{BB962C8B-B14F-4D97-AF65-F5344CB8AC3E}">
        <p14:creationId xmlns:p14="http://schemas.microsoft.com/office/powerpoint/2010/main" val="340620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994A-FE2A-4D24-8E14-5600951C2102}"/>
              </a:ext>
            </a:extLst>
          </p:cNvPr>
          <p:cNvSpPr>
            <a:spLocks noGrp="1"/>
          </p:cNvSpPr>
          <p:nvPr>
            <p:ph type="title"/>
          </p:nvPr>
        </p:nvSpPr>
        <p:spPr>
          <a:xfrm>
            <a:off x="1141413" y="1056442"/>
            <a:ext cx="9905998" cy="1091953"/>
          </a:xfrm>
        </p:spPr>
        <p:txBody>
          <a:bodyPr/>
          <a:lstStyle/>
          <a:p>
            <a:r>
              <a:rPr lang="en-US" dirty="0"/>
              <a:t>B. Visual Data Exploration</a:t>
            </a:r>
            <a:endParaRPr lang="en-IN" dirty="0"/>
          </a:p>
        </p:txBody>
      </p:sp>
      <p:sp>
        <p:nvSpPr>
          <p:cNvPr id="3" name="Content Placeholder 2">
            <a:extLst>
              <a:ext uri="{FF2B5EF4-FFF2-40B4-BE49-F238E27FC236}">
                <a16:creationId xmlns:a16="http://schemas.microsoft.com/office/drawing/2014/main" id="{F0DACC75-C407-42DD-9C90-2B758E1014BB}"/>
              </a:ext>
            </a:extLst>
          </p:cNvPr>
          <p:cNvSpPr>
            <a:spLocks noGrp="1"/>
          </p:cNvSpPr>
          <p:nvPr>
            <p:ph idx="1"/>
          </p:nvPr>
        </p:nvSpPr>
        <p:spPr>
          <a:xfrm>
            <a:off x="1141412" y="2396971"/>
            <a:ext cx="9905999" cy="3701988"/>
          </a:xfrm>
        </p:spPr>
        <p:txBody>
          <a:bodyPr/>
          <a:lstStyle/>
          <a:p>
            <a:r>
              <a:rPr lang="en-IN" sz="2400" dirty="0"/>
              <a:t>Visual Data Exploration technique and data mining techniques will be used to gain hidden knowledge and understand the correlation between factors associated with mental health.</a:t>
            </a:r>
          </a:p>
          <a:p>
            <a:r>
              <a:rPr lang="en-IN" sz="2400" dirty="0"/>
              <a:t>Model visualization is the process of using visual techniques to make the discovered knowledge understandable and interpretable by humans</a:t>
            </a:r>
            <a:r>
              <a:rPr lang="en-IN" dirty="0"/>
              <a:t>.</a:t>
            </a:r>
          </a:p>
          <a:p>
            <a:endParaRPr lang="en-IN" dirty="0"/>
          </a:p>
        </p:txBody>
      </p:sp>
    </p:spTree>
    <p:extLst>
      <p:ext uri="{BB962C8B-B14F-4D97-AF65-F5344CB8AC3E}">
        <p14:creationId xmlns:p14="http://schemas.microsoft.com/office/powerpoint/2010/main" val="2398718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817</TotalTime>
  <Words>2375</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Data Science in Public Mental Health: A New Analytic Framework</vt:lpstr>
      <vt:lpstr>Abstract</vt:lpstr>
      <vt:lpstr>Introduction</vt:lpstr>
      <vt:lpstr>PowerPoint Presentation</vt:lpstr>
      <vt:lpstr>RELATED WORK – Joint strategic needs assessment(JSNA)</vt:lpstr>
      <vt:lpstr>PowerPoint Presentation</vt:lpstr>
      <vt:lpstr>Methodology</vt:lpstr>
      <vt:lpstr>A. Knowledge discovery</vt:lpstr>
      <vt:lpstr>B. Visual Data Exploration</vt:lpstr>
      <vt:lpstr>PowerPoint Presentation</vt:lpstr>
      <vt:lpstr>Proposed framework</vt:lpstr>
      <vt:lpstr>A. Problem definition</vt:lpstr>
      <vt:lpstr>B. Requirement gathering</vt:lpstr>
      <vt:lpstr>C. Data Acquisition</vt:lpstr>
      <vt:lpstr>D. Analysis and visualization of data attributes</vt:lpstr>
      <vt:lpstr>E. Data fusion, filtering and pre-processing</vt:lpstr>
      <vt:lpstr>F. Data cleansing</vt:lpstr>
      <vt:lpstr>G. Feature Selection</vt:lpstr>
      <vt:lpstr>H. Data Partitioning</vt:lpstr>
      <vt:lpstr>I. Predictive modelling</vt:lpstr>
      <vt:lpstr>J. Visual Data Exploration</vt:lpstr>
      <vt:lpstr>K. Predictive Model Performance Evaluation </vt:lpstr>
      <vt:lpstr>L. Knowledge Extraction</vt:lpstr>
      <vt:lpstr>PowerPoint Presentation</vt:lpstr>
      <vt:lpstr>Conclusion</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Public Mental Health: A New Analytic Framework</dc:title>
  <dc:creator>Piyush Sharma</dc:creator>
  <cp:lastModifiedBy>Piyush Sharma</cp:lastModifiedBy>
  <cp:revision>42</cp:revision>
  <dcterms:created xsi:type="dcterms:W3CDTF">2021-03-21T15:25:07Z</dcterms:created>
  <dcterms:modified xsi:type="dcterms:W3CDTF">2021-04-09T06:30:20Z</dcterms:modified>
</cp:coreProperties>
</file>