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58" r:id="rId5"/>
    <p:sldId id="259" r:id="rId6"/>
    <p:sldId id="261" r:id="rId7"/>
    <p:sldId id="260" r:id="rId8"/>
    <p:sldId id="266" r:id="rId9"/>
    <p:sldId id="263" r:id="rId10"/>
    <p:sldId id="264" r:id="rId11"/>
    <p:sldId id="268" r:id="rId12"/>
    <p:sldId id="262" r:id="rId13"/>
    <p:sldId id="267" r:id="rId14"/>
    <p:sldId id="270" r:id="rId15"/>
    <p:sldId id="272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67F3F-64C1-40B2-8B63-E49E6F476A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5D053-7D68-404C-BB35-F5F59A4E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2040-9DE5-4738-8911-997798E09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B7734-CB44-4C78-BB32-F25A3A3C3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1E52-4081-4A5B-82E2-6805246A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4994-58AE-449C-8DA0-9FFD94ED0992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EBB10-B151-4842-A99A-2A750DF0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A18B-406F-4480-BF6E-E4DA7F39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E334-116C-441B-AE6C-17FC8747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889ED-83F0-4BD7-B722-EE85484C6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7BC3-AE27-4907-8159-1460F827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09FE-9606-4030-B0E4-09BD2095419C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BB43-5887-40DC-B91E-CD64B2AB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5F05-4141-4F43-B023-7C27F291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6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902E3-31C1-4E68-9FB9-A89058C8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FE168-3480-4F86-8FBB-A1173F801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2D47-0823-44C5-A349-3E0FBC59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3B3B-0214-4460-81B8-FBF544A49F60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5332-0FC3-4236-8EEF-86761D4A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615D-9877-49DE-812F-5E24A3B0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786-1265-41CC-A399-39840271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1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76A8-00B8-449C-BC2A-C2C3683D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092"/>
            <a:ext cx="10515600" cy="4747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43D3-F079-4949-AA16-D6B4736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CF75B73F-1735-404F-9F87-978140636095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C283-3FE1-4B44-93FF-974749A1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658D-2E66-41FC-B909-623C19AE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1CFD15D6-A40B-45EE-A88B-B645EAC7DF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2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EC8A-D9B4-4EA0-93A7-F64010CF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CD41D-1F98-419E-AEAD-9252EED53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7851-34D1-48F3-A889-FD59D050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11D0-AAAB-4727-8E10-2FF5CF5C576E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BD95-1E3C-4C2F-9B33-51BE7A7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90A3-9E26-4FB8-965F-7B79ADCA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268-8C37-427A-9AD6-D1C0F37C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5E0F-A807-4887-91F5-DA18D7EF1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096FA-6F26-47DF-A579-5F582818A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4CF3D-5B9A-4249-8A48-738E5F49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D8A-C9E5-49D4-8D8F-3874D719B0A9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2886-05D4-437A-A87C-82C41FF3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C0BBA-F2DF-4969-AC96-A3ED10F9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EC21-0711-4FBE-A92B-52EF232D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0EDAF-F6A9-4C97-A6C8-19220C5E4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A832E-4912-4CDA-8B76-F646B465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14D6A-A9EE-40F0-94E6-2AD3807E0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7596F-537A-418A-88B1-72F64F01F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AB397-C601-43BE-AC05-3F7EFA0E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C31-E36C-48B8-AF3C-146AFF3B27BB}" type="datetime1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1BFA0-D6A5-4746-8AA7-1BA7201F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104B5-48CC-4B7A-8E49-07DFD052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1D97-D557-4E24-8BE8-3DA9F3D3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F8568-86A5-4AFF-87A7-2B10526B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0E49-6E70-47E7-901C-47E53E498A34}" type="datetime1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C6E98-7A7B-44A0-91D5-D0B4567C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D66CF-705F-4170-9889-CF20F4F8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70858-0B40-462C-A719-E3D263FA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0052-8F8E-4A81-9B11-43E88F523A00}" type="datetime1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DA7CE-9B6B-454D-B91A-FA97B145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6EDBF-1A21-4782-8352-2315C4E9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783A-5542-44C4-A0DC-D8F8F711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C7D2-B714-453B-940A-9E906B6B5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5C036-1311-4C00-B49E-EFC4B841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D42D4-4B8B-4D02-8778-58934B89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BC76-DA65-4DCE-BFEC-CC80D6384424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E4011-6056-47D4-8AA4-254DEAE2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3771-E1AB-4412-9D1C-3DC3E22B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9BBB-34A1-4849-8E88-2CFA9C30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3E361-2A25-49E0-ACFF-AF9EA508F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7DE3-DB22-49DA-99A7-165FCAA8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3C657-682C-45A1-AC5A-BFAE7F68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D5AD-E6C4-4A90-B20F-B1689F588F81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F7170-D2A3-469B-9AE4-7C82C392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C8FE9-18D6-4E5F-BA9A-B19A0FA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7607F-CCFE-4240-B935-0B1861C4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5E1C-7D22-46CD-B185-7909A087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21C7E-17B7-4E8F-8744-82B9B9E08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593B-1258-4939-8B1C-3EB16AC93939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3CAC-FEDE-4EB1-9AD4-EC733D6CB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52C2-58F6-43B1-A689-7FB9E8A1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43C4-129F-47C2-AFC4-99C33E04A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Range-Rate 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C8F9A-A4B2-4364-9FAB-BA51DBB09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2021-07-04</a:t>
            </a:r>
          </a:p>
        </p:txBody>
      </p:sp>
    </p:spTree>
    <p:extLst>
      <p:ext uri="{BB962C8B-B14F-4D97-AF65-F5344CB8AC3E}">
        <p14:creationId xmlns:p14="http://schemas.microsoft.com/office/powerpoint/2010/main" val="159500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4D7F-2FD4-4530-A462-415927F5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7FD4-D0BD-4585-905B-8EE883AFD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Slow compared to analytic OD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6-10 seconds per run, depending on number of measurements &amp; grid size</a:t>
            </a:r>
          </a:p>
          <a:p>
            <a:pPr>
              <a:lnSpc>
                <a:spcPct val="100000"/>
              </a:lnSpc>
            </a:pPr>
            <a:r>
              <a:rPr lang="en-US" dirty="0"/>
              <a:t>Certain orbits need finer 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orbits only need 25^3, while others need 35^3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Unclear which orbits. Heuristically: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Eccentricity near 0 or 1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Mean anomaly span near 0</a:t>
            </a:r>
          </a:p>
          <a:p>
            <a:pPr>
              <a:lnSpc>
                <a:spcPct val="100000"/>
              </a:lnSpc>
            </a:pPr>
            <a:r>
              <a:rPr lang="en-US" dirty="0"/>
              <a:t>Currently only for elliptic orbits + measurements within 1 orbit period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in progress – should be easy to fix these</a:t>
            </a:r>
          </a:p>
          <a:p>
            <a:pPr>
              <a:lnSpc>
                <a:spcPct val="100000"/>
              </a:lnSpc>
            </a:pPr>
            <a:r>
              <a:rPr lang="en-US" dirty="0"/>
              <a:t>Proof that global min exists and is near true solution?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CF7F9-7B86-4B92-BE28-8F651D40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0203-5054-4B97-957A-BE93C4CD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AD751-CA11-49D9-8A83-34DCA5923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To fairly compare RROD and VIOD, we do the following: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take range-rate to pulsars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 repeat 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i.e. the full velocity vector may be assembled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Adding noise: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Perturb each range-rate measurement with normally distributed noise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Zero mean, uncorrelated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Fully velocity vector is assembled from perturbed range-rate data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Intersection of three or more planes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AD751-CA11-49D9-8A83-34DCA5923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B4AFC-A10C-4D9B-98A2-091AFB9E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2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843DEF7-D113-4A46-9BAC-1425CC48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8" y="1028700"/>
            <a:ext cx="6400800" cy="480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DCDD9-FF86-405A-AA91-0008C60B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1877-9E1D-47EC-B7E8-5097B5C08FAE}"/>
              </a:ext>
            </a:extLst>
          </p:cNvPr>
          <p:cNvSpPr txBox="1"/>
          <p:nvPr/>
        </p:nvSpPr>
        <p:spPr>
          <a:xfrm>
            <a:off x="1508837" y="5970360"/>
            <a:ext cx="567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410 km LEO (similar to </a:t>
            </a:r>
            <a:r>
              <a:rPr lang="en-US" dirty="0" err="1"/>
              <a:t>StarNav</a:t>
            </a:r>
            <a:r>
              <a:rPr lang="en-US" dirty="0"/>
              <a:t> ex.), e = 0.03, f0 = 10 deg,</a:t>
            </a:r>
          </a:p>
          <a:p>
            <a:r>
              <a:rPr lang="en-US" dirty="0"/>
              <a:t>dT = 90 mins (92%), noise = 0.5m/s, #obsv = 90, #sim = 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C1448-4841-4098-8903-8A4E2B55E512}"/>
              </a:ext>
            </a:extLst>
          </p:cNvPr>
          <p:cNvSpPr txBox="1"/>
          <p:nvPr/>
        </p:nvSpPr>
        <p:spPr>
          <a:xfrm>
            <a:off x="7631083" y="1706880"/>
            <a:ext cx="3929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an exact replica of </a:t>
            </a:r>
            <a:r>
              <a:rPr lang="en-US" dirty="0" err="1"/>
              <a:t>StarNAV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Simpler noise model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StarNAV</a:t>
            </a:r>
            <a:r>
              <a:rPr lang="en-US" dirty="0"/>
              <a:t>-VIOD had some issues with e = 0 / f0 = 0</a:t>
            </a:r>
          </a:p>
          <a:p>
            <a:endParaRPr lang="en-US" dirty="0"/>
          </a:p>
          <a:p>
            <a:r>
              <a:rPr lang="en-US" dirty="0" err="1"/>
              <a:t>StarNAV</a:t>
            </a:r>
            <a:r>
              <a:rPr lang="en-US" dirty="0"/>
              <a:t>-VIOD better than pure VIOD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Consistent with </a:t>
            </a:r>
            <a:r>
              <a:rPr lang="en-US" dirty="0" err="1"/>
              <a:t>StarNAV</a:t>
            </a:r>
            <a:r>
              <a:rPr lang="en-US" dirty="0"/>
              <a:t> results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more quantitative comparisons</a:t>
            </a:r>
          </a:p>
          <a:p>
            <a:endParaRPr lang="en-US" dirty="0"/>
          </a:p>
          <a:p>
            <a:r>
              <a:rPr lang="en-US" dirty="0"/>
              <a:t>RROD significantly better than both – why?</a:t>
            </a:r>
          </a:p>
          <a:p>
            <a:pPr marL="285750" indent="-285750">
              <a:buFontTx/>
              <a:buChar char="-"/>
            </a:pPr>
            <a:r>
              <a:rPr lang="en-US" dirty="0"/>
              <a:t>Does the noise model give RROD an unfair advantage?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F8A2F-2486-4EF5-ADDF-1B8DE8EB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1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A200-E022-480F-8586-B8081D79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FC1DFA0-7567-4EA0-AAA3-7EE57A5DE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028700"/>
            <a:ext cx="640080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EF627F-06DC-4EF3-9AC5-ED07320694E0}"/>
              </a:ext>
            </a:extLst>
          </p:cNvPr>
          <p:cNvSpPr txBox="1"/>
          <p:nvPr/>
        </p:nvSpPr>
        <p:spPr>
          <a:xfrm>
            <a:off x="1492209" y="5971421"/>
            <a:ext cx="567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Earth-Mars Hohmann transfer, e = 0.21, f0 = 140 deg</a:t>
            </a:r>
          </a:p>
          <a:p>
            <a:r>
              <a:rPr lang="en-US" dirty="0"/>
              <a:t>dT = 10.3 days (2%), noise = 0.5m/s, #obsv = 10, #sim = 300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6BB58-4167-455D-80A6-67013B060C43}"/>
              </a:ext>
            </a:extLst>
          </p:cNvPr>
          <p:cNvSpPr txBox="1"/>
          <p:nvPr/>
        </p:nvSpPr>
        <p:spPr>
          <a:xfrm>
            <a:off x="7631083" y="1706880"/>
            <a:ext cx="3929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RROD is 25 times more accurate than VIOD</a:t>
            </a:r>
          </a:p>
          <a:p>
            <a:endParaRPr lang="en-US" dirty="0"/>
          </a:p>
          <a:p>
            <a:r>
              <a:rPr lang="en-US" dirty="0" err="1"/>
              <a:t>StarNAV</a:t>
            </a:r>
            <a:r>
              <a:rPr lang="en-US" dirty="0"/>
              <a:t>-VIOD does not perform better than regular VIOD in this case</a:t>
            </a:r>
          </a:p>
          <a:p>
            <a:endParaRPr lang="en-US" dirty="0"/>
          </a:p>
          <a:p>
            <a:r>
              <a:rPr lang="en-US" dirty="0"/>
              <a:t>Neptune case not shown – RROD is about two orders of magnitude better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DDC27-E32D-49A1-A793-47A6044B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7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8CD3-6C05-481F-B79F-F552FC98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Imaginary Pulsars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F1B1ED9-D16C-4002-9888-2ABDB9967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95" y="1330193"/>
            <a:ext cx="6330950" cy="4748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90511-7A45-47AF-BFE9-BB5884AF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DEC97-7AA3-4231-9D59-DD5918D5DE9D}"/>
              </a:ext>
            </a:extLst>
          </p:cNvPr>
          <p:cNvSpPr txBox="1"/>
          <p:nvPr/>
        </p:nvSpPr>
        <p:spPr>
          <a:xfrm>
            <a:off x="7631083" y="1706880"/>
            <a:ext cx="3929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create range-rate data from velocity vectors?</a:t>
            </a:r>
          </a:p>
          <a:p>
            <a:pPr marL="285750" indent="-285750">
              <a:buFontTx/>
              <a:buChar char="-"/>
            </a:pPr>
            <a:r>
              <a:rPr lang="en-US" dirty="0"/>
              <a:t>Fairest possible comparison – RROD has no accesses to additional data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RROD_Im</a:t>
            </a:r>
            <a:r>
              <a:rPr lang="en-US" dirty="0"/>
              <a:t> method pretends that the x-, y-, and z-axis values of the velocity vector used for VIOD are its range-rate measurements</a:t>
            </a:r>
          </a:p>
          <a:p>
            <a:endParaRPr lang="en-US" dirty="0"/>
          </a:p>
          <a:p>
            <a:r>
              <a:rPr lang="en-US" dirty="0" err="1"/>
              <a:t>RROD_Im</a:t>
            </a:r>
            <a:r>
              <a:rPr lang="en-US" dirty="0"/>
              <a:t> still performs better than VIOD!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74A2F-B077-4959-B283-56B71F2F312E}"/>
              </a:ext>
            </a:extLst>
          </p:cNvPr>
          <p:cNvSpPr txBox="1"/>
          <p:nvPr/>
        </p:nvSpPr>
        <p:spPr>
          <a:xfrm>
            <a:off x="1492209" y="5971421"/>
            <a:ext cx="567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Earth-Mars Hohmann transfer, e = 0.21, f0 = 90 deg</a:t>
            </a:r>
          </a:p>
          <a:p>
            <a:r>
              <a:rPr lang="en-US" dirty="0"/>
              <a:t>dT = 25 days (5%), noise = 0.5m/s, #obsv = 20, #sim = 100</a:t>
            </a:r>
          </a:p>
        </p:txBody>
      </p:sp>
    </p:spTree>
    <p:extLst>
      <p:ext uri="{BB962C8B-B14F-4D97-AF65-F5344CB8AC3E}">
        <p14:creationId xmlns:p14="http://schemas.microsoft.com/office/powerpoint/2010/main" val="134528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8CD3-6C05-481F-B79F-F552FC98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Imaginary Pulsars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1B1ED9-D16C-4002-9888-2ABDB9967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195" y="1330193"/>
            <a:ext cx="6330950" cy="47482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90511-7A45-47AF-BFE9-BB5884AF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DEC97-7AA3-4231-9D59-DD5918D5DE9D}"/>
              </a:ext>
            </a:extLst>
          </p:cNvPr>
          <p:cNvSpPr txBox="1"/>
          <p:nvPr/>
        </p:nvSpPr>
        <p:spPr>
          <a:xfrm>
            <a:off x="7631083" y="1706880"/>
            <a:ext cx="3929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“imaginary pulsar” method does not always do well – several outliers exist in this case</a:t>
            </a:r>
          </a:p>
          <a:p>
            <a:endParaRPr lang="en-US" dirty="0"/>
          </a:p>
          <a:p>
            <a:r>
              <a:rPr lang="en-US" dirty="0"/>
              <a:t>Need more testing to figure out when this method fails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74A2F-B077-4959-B283-56B71F2F312E}"/>
              </a:ext>
            </a:extLst>
          </p:cNvPr>
          <p:cNvSpPr txBox="1"/>
          <p:nvPr/>
        </p:nvSpPr>
        <p:spPr>
          <a:xfrm>
            <a:off x="1492209" y="5971421"/>
            <a:ext cx="567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410 km LEO, e = 0.03, f0 = 10 deg</a:t>
            </a:r>
          </a:p>
          <a:p>
            <a:r>
              <a:rPr lang="en-US" dirty="0"/>
              <a:t>dT = 90 mins (92%), noise = 0.5m/s, #obsv = 50, #sim = 70</a:t>
            </a:r>
          </a:p>
        </p:txBody>
      </p:sp>
    </p:spTree>
    <p:extLst>
      <p:ext uri="{BB962C8B-B14F-4D97-AF65-F5344CB8AC3E}">
        <p14:creationId xmlns:p14="http://schemas.microsoft.com/office/powerpoint/2010/main" val="364299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636F-F6B4-4F9F-8C54-C607BC05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1295-864A-440C-A1F4-27172BEA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to benchmark this method? Many 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VIOD 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Number of pulsars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Arrangement of measurements (timing, order)</a:t>
            </a:r>
          </a:p>
          <a:p>
            <a:pPr>
              <a:lnSpc>
                <a:spcPct val="100000"/>
              </a:lnSpc>
            </a:pPr>
            <a:r>
              <a:rPr lang="en-US" dirty="0"/>
              <a:t>Improving the noise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Look for existing range-rate noise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38CA4-29E9-468C-BAB8-536612D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8369-0545-40E0-8F9B-7A24F79C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B3DF-4BF0-4A78-878C-FF5BDA50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Developed relations between range-rate and the hodograph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Developed objective function and algorithm to perform RROD</a:t>
            </a:r>
          </a:p>
          <a:p>
            <a:pPr>
              <a:lnSpc>
                <a:spcPct val="100000"/>
              </a:lnSpc>
            </a:pPr>
            <a:r>
              <a:rPr lang="en-US" dirty="0"/>
              <a:t>Range-rate OD appears to be feasible</a:t>
            </a:r>
          </a:p>
          <a:p>
            <a:pPr>
              <a:lnSpc>
                <a:spcPct val="100000"/>
              </a:lnSpc>
            </a:pPr>
            <a:r>
              <a:rPr lang="en-US" dirty="0"/>
              <a:t>Method seems capable of outperforming VIOD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3B4D1-950C-4B74-8D2A-293B8193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0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6FD4-3D6F-4019-BA02-AB5CA0DE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6390C-6807-45D3-BDB6-E15416934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Know range-rate to &gt;= 3 pulsars at &gt;= 3 known times each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Know gravitational parameter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of central body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Know pulsar coordinates in inertial frame (e.g., SSB)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6390C-6807-45D3-BDB6-E15416934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8CDB1-FD2F-4188-85A1-788FF749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1CB7-B07F-406A-A916-48AADCB5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Hodograph Review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84542B5-2026-4F4F-8CB3-F0A46A2AA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65" y="1805721"/>
            <a:ext cx="8248269" cy="35164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52A-92FA-4F7C-AD08-C42656F4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9DA36-914F-499E-BF4E-69482221FFD9}"/>
              </a:ext>
            </a:extLst>
          </p:cNvPr>
          <p:cNvSpPr txBox="1"/>
          <p:nvPr/>
        </p:nvSpPr>
        <p:spPr>
          <a:xfrm>
            <a:off x="8817298" y="4057307"/>
            <a:ext cx="51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619C9-F2BB-41AE-8AE4-5D4B533309B5}"/>
              </a:ext>
            </a:extLst>
          </p:cNvPr>
          <p:cNvSpPr txBox="1"/>
          <p:nvPr/>
        </p:nvSpPr>
        <p:spPr>
          <a:xfrm>
            <a:off x="7507753" y="1613695"/>
            <a:ext cx="51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8501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14F8-9F4B-4BF4-8B5D-559749A2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Guess f0, e, </a:t>
            </a:r>
            <a:r>
              <a:rPr lang="en-US" dirty="0" err="1"/>
              <a:t>dM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2CA24-9A46-4A6F-9BC9-8B08B60D3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Mean anomaly span (</a:t>
                </a:r>
                <a:r>
                  <a:rPr lang="en-US" dirty="0" err="1"/>
                  <a:t>dM</a:t>
                </a:r>
                <a:r>
                  <a:rPr lang="en-US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Get orbit period using </a:t>
                </a:r>
                <a:r>
                  <a:rPr lang="en-US" dirty="0" err="1"/>
                  <a:t>ToF</a:t>
                </a: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Get semi-major axis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Eccentricity (e)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Get hodograph radius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Initial true anomaly (f0)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Get true anomaly of each measurement</a:t>
                </a:r>
              </a:p>
              <a:p>
                <a:pPr lvl="1"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Search solution space using multi-start + </a:t>
                </a:r>
                <a:r>
                  <a:rPr lang="en-US" dirty="0" err="1"/>
                  <a:t>fminsearch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2CA24-9A46-4A6F-9BC9-8B08B60D3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BCC96-352D-49FA-96E6-8A3BAF19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0B1C2F-719E-4522-A563-80C7EE993A99}"/>
                  </a:ext>
                </a:extLst>
              </p:cNvPr>
              <p:cNvSpPr txBox="1"/>
              <p:nvPr/>
            </p:nvSpPr>
            <p:spPr>
              <a:xfrm>
                <a:off x="5776600" y="1460642"/>
                <a:ext cx="3411205" cy="2803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0B1C2F-719E-4522-A563-80C7EE993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00" y="1460642"/>
                <a:ext cx="3411205" cy="2803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4CBF-054D-49CF-958A-7E080F6E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1: Sinusoid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75921-C3D0-4FD9-9C0B-C153B35EB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Range-rate vs. true anomaly plot is a sinusoid: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𝑝𝑢𝑙𝑠𝑎𝑟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right ascension, referenced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= declination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using linear least squares:</a:t>
                </a:r>
              </a:p>
              <a:p>
                <a:pPr>
                  <a:lnSpc>
                    <a:spcPct val="100000"/>
                  </a:lnSpc>
                </a:pPr>
                <a:endParaRPr lang="en-US" sz="1050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       *for pulsar 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75921-C3D0-4FD9-9C0B-C153B35EB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55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3EE36391-C903-46B2-8D14-D30928E21A47}"/>
              </a:ext>
            </a:extLst>
          </p:cNvPr>
          <p:cNvSpPr/>
          <p:nvPr/>
        </p:nvSpPr>
        <p:spPr>
          <a:xfrm rot="16200000">
            <a:off x="2937580" y="3919761"/>
            <a:ext cx="394233" cy="4232524"/>
          </a:xfrm>
          <a:prstGeom prst="leftBrace">
            <a:avLst>
              <a:gd name="adj1" fmla="val 61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DC103EE-0DEB-4E93-9F41-032D575B4028}"/>
              </a:ext>
            </a:extLst>
          </p:cNvPr>
          <p:cNvSpPr/>
          <p:nvPr/>
        </p:nvSpPr>
        <p:spPr>
          <a:xfrm rot="16200000">
            <a:off x="6345821" y="4924279"/>
            <a:ext cx="394233" cy="2223487"/>
          </a:xfrm>
          <a:prstGeom prst="leftBrace">
            <a:avLst>
              <a:gd name="adj1" fmla="val 61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3948B9F-F712-4C00-86AD-938698094406}"/>
              </a:ext>
            </a:extLst>
          </p:cNvPr>
          <p:cNvSpPr/>
          <p:nvPr/>
        </p:nvSpPr>
        <p:spPr>
          <a:xfrm rot="16200000">
            <a:off x="8317208" y="5756774"/>
            <a:ext cx="394233" cy="558494"/>
          </a:xfrm>
          <a:prstGeom prst="leftBrace">
            <a:avLst>
              <a:gd name="adj1" fmla="val 61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BF6BB-CF6B-4C99-BDF6-736EF99333DF}"/>
                  </a:ext>
                </a:extLst>
              </p:cNvPr>
              <p:cNvSpPr txBox="1"/>
              <p:nvPr/>
            </p:nvSpPr>
            <p:spPr>
              <a:xfrm>
                <a:off x="2852710" y="6303255"/>
                <a:ext cx="563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BF6BB-CF6B-4C99-BDF6-736EF9933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710" y="6303255"/>
                <a:ext cx="56397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2A4D3-4EC1-426C-BE29-008D2D748F94}"/>
                  </a:ext>
                </a:extLst>
              </p:cNvPr>
              <p:cNvSpPr txBox="1"/>
              <p:nvPr/>
            </p:nvSpPr>
            <p:spPr>
              <a:xfrm>
                <a:off x="6260951" y="6300296"/>
                <a:ext cx="563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2A4D3-4EC1-426C-BE29-008D2D74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951" y="6300296"/>
                <a:ext cx="56397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275F8-3123-4908-AA70-DD35A41A1186}"/>
                  </a:ext>
                </a:extLst>
              </p:cNvPr>
              <p:cNvSpPr txBox="1"/>
              <p:nvPr/>
            </p:nvSpPr>
            <p:spPr>
              <a:xfrm>
                <a:off x="8235077" y="6303255"/>
                <a:ext cx="563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275F8-3123-4908-AA70-DD35A41A1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077" y="6303255"/>
                <a:ext cx="56397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B4AA27-E565-417C-9CDA-49BC7A72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C59C-CE52-4683-9B16-5867AACA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2: Pulsar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B523C-C222-48F5-BB92-3F4440489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9092"/>
                <a:ext cx="5819946" cy="474787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Know angle between pulsars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Know angle between derived pulsars (calculated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calculate error in dot product between each pair of pulsars, and sum the error for each pair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B523C-C222-48F5-BB92-3F4440489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9092"/>
                <a:ext cx="5819946" cy="4747871"/>
              </a:xfrm>
              <a:blipFill>
                <a:blip r:embed="rId2"/>
                <a:stretch>
                  <a:fillRect l="-1887" t="-1155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6B043F-9EAD-4AB6-8442-0A4631C74529}"/>
              </a:ext>
            </a:extLst>
          </p:cNvPr>
          <p:cNvCxnSpPr>
            <a:cxnSpLocks/>
          </p:cNvCxnSpPr>
          <p:nvPr/>
        </p:nvCxnSpPr>
        <p:spPr>
          <a:xfrm flipV="1">
            <a:off x="9456100" y="1960211"/>
            <a:ext cx="1078664" cy="1713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3B7A49-C187-4636-889E-EB58A51ABB0B}"/>
              </a:ext>
            </a:extLst>
          </p:cNvPr>
          <p:cNvCxnSpPr>
            <a:cxnSpLocks/>
          </p:cNvCxnSpPr>
          <p:nvPr/>
        </p:nvCxnSpPr>
        <p:spPr>
          <a:xfrm flipH="1" flipV="1">
            <a:off x="8284354" y="2190180"/>
            <a:ext cx="1171747" cy="1483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3350B8-7BDC-4271-ADE2-974D78427405}"/>
              </a:ext>
            </a:extLst>
          </p:cNvPr>
          <p:cNvCxnSpPr>
            <a:cxnSpLocks/>
          </p:cNvCxnSpPr>
          <p:nvPr/>
        </p:nvCxnSpPr>
        <p:spPr>
          <a:xfrm flipV="1">
            <a:off x="9423250" y="4155864"/>
            <a:ext cx="941778" cy="18059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C273F8-5C93-4F3C-B667-6F6F2EDF9C56}"/>
              </a:ext>
            </a:extLst>
          </p:cNvPr>
          <p:cNvCxnSpPr>
            <a:cxnSpLocks/>
          </p:cNvCxnSpPr>
          <p:nvPr/>
        </p:nvCxnSpPr>
        <p:spPr>
          <a:xfrm flipH="1" flipV="1">
            <a:off x="8607408" y="4374884"/>
            <a:ext cx="815845" cy="158696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EF636A21-DD15-41E5-9198-9C633C935240}"/>
              </a:ext>
            </a:extLst>
          </p:cNvPr>
          <p:cNvSpPr/>
          <p:nvPr/>
        </p:nvSpPr>
        <p:spPr>
          <a:xfrm>
            <a:off x="9034488" y="3245300"/>
            <a:ext cx="822960" cy="822960"/>
          </a:xfrm>
          <a:prstGeom prst="arc">
            <a:avLst>
              <a:gd name="adj1" fmla="val 13950412"/>
              <a:gd name="adj2" fmla="val 1823591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A42E2FA-BFF9-4166-9778-2A40D67B42F0}"/>
              </a:ext>
            </a:extLst>
          </p:cNvPr>
          <p:cNvSpPr/>
          <p:nvPr/>
        </p:nvSpPr>
        <p:spPr>
          <a:xfrm>
            <a:off x="9001638" y="5527650"/>
            <a:ext cx="822960" cy="822960"/>
          </a:xfrm>
          <a:prstGeom prst="arc">
            <a:avLst>
              <a:gd name="adj1" fmla="val 14626647"/>
              <a:gd name="adj2" fmla="val 1794234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FC67C9-497B-47C1-903E-57AAF7E693A7}"/>
                  </a:ext>
                </a:extLst>
              </p:cNvPr>
              <p:cNvSpPr txBox="1"/>
              <p:nvPr/>
            </p:nvSpPr>
            <p:spPr>
              <a:xfrm>
                <a:off x="10396964" y="1919249"/>
                <a:ext cx="668005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FC67C9-497B-47C1-903E-57AAF7E69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964" y="1919249"/>
                <a:ext cx="668005" cy="379527"/>
              </a:xfrm>
              <a:prstGeom prst="rect">
                <a:avLst/>
              </a:prstGeom>
              <a:blipFill>
                <a:blip r:embed="rId3"/>
                <a:stretch>
                  <a:fillRect r="-1559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CB1D13-C16F-4952-86A5-D8A32902D48F}"/>
                  </a:ext>
                </a:extLst>
              </p:cNvPr>
              <p:cNvSpPr txBox="1"/>
              <p:nvPr/>
            </p:nvSpPr>
            <p:spPr>
              <a:xfrm>
                <a:off x="7706600" y="1960211"/>
                <a:ext cx="668005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CB1D13-C16F-4952-86A5-D8A32902D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600" y="1960211"/>
                <a:ext cx="668005" cy="379527"/>
              </a:xfrm>
              <a:prstGeom prst="rect">
                <a:avLst/>
              </a:prstGeom>
              <a:blipFill>
                <a:blip r:embed="rId4"/>
                <a:stretch>
                  <a:fillRect r="-15455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3C2E26-175B-4F4E-B0C9-CD86E9EF83DD}"/>
                  </a:ext>
                </a:extLst>
              </p:cNvPr>
              <p:cNvSpPr txBox="1"/>
              <p:nvPr/>
            </p:nvSpPr>
            <p:spPr>
              <a:xfrm>
                <a:off x="7939403" y="4170831"/>
                <a:ext cx="668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3C2E26-175B-4F4E-B0C9-CD86E9EF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403" y="4170831"/>
                <a:ext cx="66800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8C7847-D42F-4D0B-BEEB-67D18C8E177B}"/>
                  </a:ext>
                </a:extLst>
              </p:cNvPr>
              <p:cNvSpPr txBox="1"/>
              <p:nvPr/>
            </p:nvSpPr>
            <p:spPr>
              <a:xfrm>
                <a:off x="10246210" y="4005552"/>
                <a:ext cx="668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8C7847-D42F-4D0B-BEEB-67D18C8E1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210" y="4005552"/>
                <a:ext cx="66800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9AEC-630E-41F2-BCC7-7367150F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1AD7-F9F7-415A-9264-91E24B5F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3: Frame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539DF-470B-406D-9495-AB214DEA3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9092"/>
                <a:ext cx="5770667" cy="4747871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Find coordinate system using sinusoid and true pulsars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Full velocity vectors can be found using sinusoids at the same true anomaly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for true pulsars in this coordinate system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Compare against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values found from the sinusoid fit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539DF-470B-406D-9495-AB214DEA3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9092"/>
                <a:ext cx="5770667" cy="4747871"/>
              </a:xfrm>
              <a:blipFill>
                <a:blip r:embed="rId2"/>
                <a:stretch>
                  <a:fillRect l="-1903" t="-1155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1A1754-1E20-4B1A-AF01-C7FD37DEC5F8}"/>
              </a:ext>
            </a:extLst>
          </p:cNvPr>
          <p:cNvCxnSpPr>
            <a:cxnSpLocks/>
          </p:cNvCxnSpPr>
          <p:nvPr/>
        </p:nvCxnSpPr>
        <p:spPr>
          <a:xfrm flipV="1">
            <a:off x="9412297" y="3312647"/>
            <a:ext cx="1078664" cy="1713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2973E2-C0B9-439D-9B73-C5507F29A3FD}"/>
              </a:ext>
            </a:extLst>
          </p:cNvPr>
          <p:cNvCxnSpPr>
            <a:cxnSpLocks/>
          </p:cNvCxnSpPr>
          <p:nvPr/>
        </p:nvCxnSpPr>
        <p:spPr>
          <a:xfrm flipH="1" flipV="1">
            <a:off x="8240551" y="3542616"/>
            <a:ext cx="1171747" cy="1483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AD32B-89D1-47D1-B737-4B150A3F4B0D}"/>
                  </a:ext>
                </a:extLst>
              </p:cNvPr>
              <p:cNvSpPr txBox="1"/>
              <p:nvPr/>
            </p:nvSpPr>
            <p:spPr>
              <a:xfrm>
                <a:off x="10282894" y="2927643"/>
                <a:ext cx="668005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AD32B-89D1-47D1-B737-4B150A3F4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894" y="2927643"/>
                <a:ext cx="668005" cy="379527"/>
              </a:xfrm>
              <a:prstGeom prst="rect">
                <a:avLst/>
              </a:prstGeom>
              <a:blipFill>
                <a:blip r:embed="rId3"/>
                <a:stretch>
                  <a:fillRect r="-15596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721560-07C2-406C-BA38-23384134303D}"/>
                  </a:ext>
                </a:extLst>
              </p:cNvPr>
              <p:cNvSpPr txBox="1"/>
              <p:nvPr/>
            </p:nvSpPr>
            <p:spPr>
              <a:xfrm>
                <a:off x="7662797" y="3312647"/>
                <a:ext cx="668005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721560-07C2-406C-BA38-233841343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797" y="3312647"/>
                <a:ext cx="668005" cy="379527"/>
              </a:xfrm>
              <a:prstGeom prst="rect">
                <a:avLst/>
              </a:prstGeom>
              <a:blipFill>
                <a:blip r:embed="rId4"/>
                <a:stretch>
                  <a:fillRect r="-15455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736C8-437F-43A4-9ECD-053705B17C1F}"/>
              </a:ext>
            </a:extLst>
          </p:cNvPr>
          <p:cNvGrpSpPr/>
          <p:nvPr/>
        </p:nvGrpSpPr>
        <p:grpSpPr>
          <a:xfrm rot="1140478">
            <a:off x="8513416" y="3356456"/>
            <a:ext cx="2250410" cy="1713817"/>
            <a:chOff x="8392951" y="3465047"/>
            <a:chExt cx="2250410" cy="171381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653296-A8F1-4AA2-A337-E7F323219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4697" y="3465047"/>
              <a:ext cx="1078664" cy="17138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E763A8-74EC-4FCB-880F-0E55163D9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2951" y="3695016"/>
              <a:ext cx="1171747" cy="14838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BDB7A4-3E0F-46FC-A07E-BEC767858B9B}"/>
                  </a:ext>
                </a:extLst>
              </p:cNvPr>
              <p:cNvSpPr txBox="1"/>
              <p:nvPr/>
            </p:nvSpPr>
            <p:spPr>
              <a:xfrm>
                <a:off x="8423242" y="2902810"/>
                <a:ext cx="668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BDB7A4-3E0F-46FC-A07E-BEC76785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242" y="2902810"/>
                <a:ext cx="66800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81C204-AC7D-4A62-BC4D-C28FA7AAB644}"/>
                  </a:ext>
                </a:extLst>
              </p:cNvPr>
              <p:cNvSpPr txBox="1"/>
              <p:nvPr/>
            </p:nvSpPr>
            <p:spPr>
              <a:xfrm>
                <a:off x="10877534" y="3471379"/>
                <a:ext cx="668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81C204-AC7D-4A62-BC4D-C28FA7AA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534" y="3471379"/>
                <a:ext cx="66800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7FE377D2-0240-4F47-9994-35F2836D576C}"/>
              </a:ext>
            </a:extLst>
          </p:cNvPr>
          <p:cNvSpPr/>
          <p:nvPr/>
        </p:nvSpPr>
        <p:spPr>
          <a:xfrm>
            <a:off x="8770036" y="4374867"/>
            <a:ext cx="1280160" cy="1280160"/>
          </a:xfrm>
          <a:prstGeom prst="arc">
            <a:avLst>
              <a:gd name="adj1" fmla="val 13829276"/>
              <a:gd name="adj2" fmla="val 1500675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93DBBF14-C76C-4072-97D1-ECEE67795D78}"/>
              </a:ext>
            </a:extLst>
          </p:cNvPr>
          <p:cNvSpPr/>
          <p:nvPr/>
        </p:nvSpPr>
        <p:spPr>
          <a:xfrm rot="4320878">
            <a:off x="8774601" y="4373957"/>
            <a:ext cx="1280160" cy="1280160"/>
          </a:xfrm>
          <a:prstGeom prst="arc">
            <a:avLst>
              <a:gd name="adj1" fmla="val 13829276"/>
              <a:gd name="adj2" fmla="val 1500675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ED8C9A-1A2E-43B3-8C8F-467AD3AC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920F-6F8C-48AC-84EA-FBD2277B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A1181-0823-418B-958B-874F359DA6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)−(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A1181-0823-418B-958B-874F359DA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79F60-95ED-4DD2-B2A6-B9FA9B0F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8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014C-0DEB-4E99-9042-70160694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8EBA-FDE4-4362-84AB-E39A29CF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Search for minimum objective function in 35 x 35 x 35 grid of evenly spaced points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fminsearch</a:t>
            </a:r>
            <a:r>
              <a:rPr lang="en-US" dirty="0"/>
              <a:t> to find solution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dirty="0" err="1"/>
              <a:t>fminsearch</a:t>
            </a:r>
            <a:r>
              <a:rPr lang="en-US" dirty="0"/>
              <a:t> uses the </a:t>
            </a:r>
            <a:r>
              <a:rPr lang="en-US" dirty="0" err="1"/>
              <a:t>Nelder</a:t>
            </a:r>
            <a:r>
              <a:rPr lang="en-US" dirty="0"/>
              <a:t>-Mead algorithm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CF61C22-1AB9-4A0A-AAB5-47CCA4A0031C}"/>
              </a:ext>
            </a:extLst>
          </p:cNvPr>
          <p:cNvGrpSpPr/>
          <p:nvPr/>
        </p:nvGrpSpPr>
        <p:grpSpPr>
          <a:xfrm>
            <a:off x="1511224" y="3865669"/>
            <a:ext cx="1303795" cy="1205876"/>
            <a:chOff x="1806898" y="4473442"/>
            <a:chExt cx="1303795" cy="1205876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6EEB4D4-5345-4943-A074-6B31ED7D9C96}"/>
                </a:ext>
              </a:extLst>
            </p:cNvPr>
            <p:cNvSpPr/>
            <p:nvPr/>
          </p:nvSpPr>
          <p:spPr>
            <a:xfrm>
              <a:off x="1806898" y="447344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5EBFAB7-298F-4FAA-B77C-893C02B2640F}"/>
                </a:ext>
              </a:extLst>
            </p:cNvPr>
            <p:cNvSpPr/>
            <p:nvPr/>
          </p:nvSpPr>
          <p:spPr>
            <a:xfrm>
              <a:off x="2927813" y="447344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B555E55-896F-4136-8D92-6C5C0EBCBE10}"/>
                </a:ext>
              </a:extLst>
            </p:cNvPr>
            <p:cNvSpPr/>
            <p:nvPr/>
          </p:nvSpPr>
          <p:spPr>
            <a:xfrm>
              <a:off x="1806898" y="549643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7B764D8-1AF4-4CB7-944E-CA51370A7AB1}"/>
                </a:ext>
              </a:extLst>
            </p:cNvPr>
            <p:cNvSpPr/>
            <p:nvPr/>
          </p:nvSpPr>
          <p:spPr>
            <a:xfrm>
              <a:off x="2927813" y="549643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DEE8EBD-6653-47E9-B02D-6A346091B973}"/>
              </a:ext>
            </a:extLst>
          </p:cNvPr>
          <p:cNvGrpSpPr/>
          <p:nvPr/>
        </p:nvGrpSpPr>
        <p:grpSpPr>
          <a:xfrm>
            <a:off x="4999085" y="3865669"/>
            <a:ext cx="1303795" cy="1205876"/>
            <a:chOff x="1806898" y="4473442"/>
            <a:chExt cx="1303795" cy="1205876"/>
          </a:xfrm>
          <a:noFill/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15A4A23-C621-4E4D-BDB9-1C8B79CCD9CD}"/>
                </a:ext>
              </a:extLst>
            </p:cNvPr>
            <p:cNvSpPr/>
            <p:nvPr/>
          </p:nvSpPr>
          <p:spPr>
            <a:xfrm>
              <a:off x="1806898" y="4473442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DDF681D-94B7-4DDD-BCE4-BC3ACA8D5B28}"/>
                </a:ext>
              </a:extLst>
            </p:cNvPr>
            <p:cNvSpPr/>
            <p:nvPr/>
          </p:nvSpPr>
          <p:spPr>
            <a:xfrm>
              <a:off x="2927813" y="4473442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2235B94-11C3-47F7-B192-A8CF27E1BC36}"/>
                </a:ext>
              </a:extLst>
            </p:cNvPr>
            <p:cNvSpPr/>
            <p:nvPr/>
          </p:nvSpPr>
          <p:spPr>
            <a:xfrm>
              <a:off x="1806898" y="5496438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660AD9F-3D51-4E05-9CF5-73A1B1EB41C6}"/>
                </a:ext>
              </a:extLst>
            </p:cNvPr>
            <p:cNvSpPr/>
            <p:nvPr/>
          </p:nvSpPr>
          <p:spPr>
            <a:xfrm>
              <a:off x="2927813" y="5496438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1675F50-EAED-4A68-858A-B970D580DD82}"/>
              </a:ext>
            </a:extLst>
          </p:cNvPr>
          <p:cNvGrpSpPr/>
          <p:nvPr/>
        </p:nvGrpSpPr>
        <p:grpSpPr>
          <a:xfrm>
            <a:off x="8562690" y="3865669"/>
            <a:ext cx="1303795" cy="1205876"/>
            <a:chOff x="1806898" y="4473442"/>
            <a:chExt cx="1303795" cy="1205876"/>
          </a:xfrm>
          <a:noFill/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1CDD4A-7003-4D56-B135-B264F3CE67AC}"/>
                </a:ext>
              </a:extLst>
            </p:cNvPr>
            <p:cNvSpPr/>
            <p:nvPr/>
          </p:nvSpPr>
          <p:spPr>
            <a:xfrm>
              <a:off x="1806898" y="4473442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EA090CE-49ED-4F55-9C3C-9B9832BE3200}"/>
                </a:ext>
              </a:extLst>
            </p:cNvPr>
            <p:cNvSpPr/>
            <p:nvPr/>
          </p:nvSpPr>
          <p:spPr>
            <a:xfrm>
              <a:off x="2927813" y="4473442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37FF47-16E7-4E30-9890-B300AC78F3CE}"/>
                </a:ext>
              </a:extLst>
            </p:cNvPr>
            <p:cNvSpPr/>
            <p:nvPr/>
          </p:nvSpPr>
          <p:spPr>
            <a:xfrm>
              <a:off x="1806898" y="5496438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7455A08-66D8-4E0C-ABB4-D3DDF85D531E}"/>
                </a:ext>
              </a:extLst>
            </p:cNvPr>
            <p:cNvSpPr/>
            <p:nvPr/>
          </p:nvSpPr>
          <p:spPr>
            <a:xfrm>
              <a:off x="2927813" y="5496438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FA5EDD5-47AE-446F-8592-F85BE3F6D4D4}"/>
              </a:ext>
            </a:extLst>
          </p:cNvPr>
          <p:cNvGrpSpPr/>
          <p:nvPr/>
        </p:nvGrpSpPr>
        <p:grpSpPr>
          <a:xfrm>
            <a:off x="4999085" y="4377167"/>
            <a:ext cx="1303795" cy="1205876"/>
            <a:chOff x="1806898" y="4473442"/>
            <a:chExt cx="1303795" cy="1205876"/>
          </a:xfrm>
          <a:solidFill>
            <a:srgbClr val="92D050"/>
          </a:solidFill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8475FD6-59F6-4515-877C-65D3879A9E97}"/>
                </a:ext>
              </a:extLst>
            </p:cNvPr>
            <p:cNvSpPr/>
            <p:nvPr/>
          </p:nvSpPr>
          <p:spPr>
            <a:xfrm>
              <a:off x="1806898" y="4473442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71C2AC7-B938-469C-8741-7F3F083FA773}"/>
                </a:ext>
              </a:extLst>
            </p:cNvPr>
            <p:cNvSpPr/>
            <p:nvPr/>
          </p:nvSpPr>
          <p:spPr>
            <a:xfrm>
              <a:off x="2927813" y="4473442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D78EC3-C078-40C1-A30B-8973080C1932}"/>
                </a:ext>
              </a:extLst>
            </p:cNvPr>
            <p:cNvSpPr/>
            <p:nvPr/>
          </p:nvSpPr>
          <p:spPr>
            <a:xfrm>
              <a:off x="1806898" y="5496438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33281CA-0147-4B4B-8685-74AAF2E3A778}"/>
                </a:ext>
              </a:extLst>
            </p:cNvPr>
            <p:cNvSpPr/>
            <p:nvPr/>
          </p:nvSpPr>
          <p:spPr>
            <a:xfrm>
              <a:off x="2927813" y="5496438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CCE27A5-78B6-4DD1-9C0E-0C4EF7BB9957}"/>
              </a:ext>
            </a:extLst>
          </p:cNvPr>
          <p:cNvGrpSpPr/>
          <p:nvPr/>
        </p:nvGrpSpPr>
        <p:grpSpPr>
          <a:xfrm>
            <a:off x="9123147" y="3869502"/>
            <a:ext cx="1303795" cy="1205876"/>
            <a:chOff x="1806898" y="4473442"/>
            <a:chExt cx="1303795" cy="1205876"/>
          </a:xfrm>
          <a:solidFill>
            <a:srgbClr val="FFC000"/>
          </a:solidFill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16AE803-B05C-46DE-9954-A0F13FD8304E}"/>
                </a:ext>
              </a:extLst>
            </p:cNvPr>
            <p:cNvSpPr/>
            <p:nvPr/>
          </p:nvSpPr>
          <p:spPr>
            <a:xfrm>
              <a:off x="1806898" y="4473442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E3190B5-6A06-4B36-95C7-5C2C9AF4DC86}"/>
                </a:ext>
              </a:extLst>
            </p:cNvPr>
            <p:cNvSpPr/>
            <p:nvPr/>
          </p:nvSpPr>
          <p:spPr>
            <a:xfrm>
              <a:off x="2927813" y="4473442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7B14C07-78B3-4FC4-887E-D3AC853208F5}"/>
                </a:ext>
              </a:extLst>
            </p:cNvPr>
            <p:cNvSpPr/>
            <p:nvPr/>
          </p:nvSpPr>
          <p:spPr>
            <a:xfrm>
              <a:off x="1806898" y="5496438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950D196-5828-4C83-A03E-3CA949061044}"/>
                </a:ext>
              </a:extLst>
            </p:cNvPr>
            <p:cNvSpPr/>
            <p:nvPr/>
          </p:nvSpPr>
          <p:spPr>
            <a:xfrm>
              <a:off x="2927813" y="5496438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Arrow: Down 158">
            <a:extLst>
              <a:ext uri="{FF2B5EF4-FFF2-40B4-BE49-F238E27FC236}">
                <a16:creationId xmlns:a16="http://schemas.microsoft.com/office/drawing/2014/main" id="{8F9C33CC-246E-49EA-9FE8-A1DAD0270CD2}"/>
              </a:ext>
            </a:extLst>
          </p:cNvPr>
          <p:cNvSpPr/>
          <p:nvPr/>
        </p:nvSpPr>
        <p:spPr>
          <a:xfrm>
            <a:off x="4999085" y="4087424"/>
            <a:ext cx="182880" cy="25086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row: Down 159">
            <a:extLst>
              <a:ext uri="{FF2B5EF4-FFF2-40B4-BE49-F238E27FC236}">
                <a16:creationId xmlns:a16="http://schemas.microsoft.com/office/drawing/2014/main" id="{25373C2A-CA83-4516-9F10-8022D1570D1C}"/>
              </a:ext>
            </a:extLst>
          </p:cNvPr>
          <p:cNvSpPr/>
          <p:nvPr/>
        </p:nvSpPr>
        <p:spPr>
          <a:xfrm rot="16200000">
            <a:off x="8842919" y="3831676"/>
            <a:ext cx="182880" cy="25086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D032E5-43EA-43D2-975B-F384C49ECD07}"/>
              </a:ext>
            </a:extLst>
          </p:cNvPr>
          <p:cNvSpPr txBox="1"/>
          <p:nvPr/>
        </p:nvSpPr>
        <p:spPr>
          <a:xfrm>
            <a:off x="1314108" y="6176963"/>
            <a:ext cx="17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Grid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334C0C3-8AB7-4129-9BD9-D90909F606E1}"/>
              </a:ext>
            </a:extLst>
          </p:cNvPr>
          <p:cNvSpPr txBox="1"/>
          <p:nvPr/>
        </p:nvSpPr>
        <p:spPr>
          <a:xfrm>
            <a:off x="4855811" y="6176963"/>
            <a:ext cx="17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Shifted Along 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0C6487A-B95F-4768-BD7A-EEB61545F6F5}"/>
              </a:ext>
            </a:extLst>
          </p:cNvPr>
          <p:cNvSpPr txBox="1"/>
          <p:nvPr/>
        </p:nvSpPr>
        <p:spPr>
          <a:xfrm>
            <a:off x="8427217" y="6173757"/>
            <a:ext cx="17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Shifted Along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48EC9-82E6-426A-B72E-34203A47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888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Range-Rate OD</vt:lpstr>
      <vt:lpstr>Assumptions</vt:lpstr>
      <vt:lpstr>Hodograph Review</vt:lpstr>
      <vt:lpstr>Approach – Guess f0, e, dM</vt:lpstr>
      <vt:lpstr>Objective Function 1: Sinusoid Fit</vt:lpstr>
      <vt:lpstr>Objective Function 2: Pulsar Alignment</vt:lpstr>
      <vt:lpstr>Objective Function 3: Frame Alignment</vt:lpstr>
      <vt:lpstr>Objective Function Summary</vt:lpstr>
      <vt:lpstr>Algorithm</vt:lpstr>
      <vt:lpstr>Limitations</vt:lpstr>
      <vt:lpstr>Noise Model</vt:lpstr>
      <vt:lpstr>Preliminary Results</vt:lpstr>
      <vt:lpstr>Preliminary Results</vt:lpstr>
      <vt:lpstr>Using Imaginary Pulsars</vt:lpstr>
      <vt:lpstr>Using Imaginary Pulsars</vt:lpstr>
      <vt:lpstr>Considerations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Range-Rate OD</dc:title>
  <dc:creator>Tiger Hou</dc:creator>
  <cp:lastModifiedBy>Tiger Hou</cp:lastModifiedBy>
  <cp:revision>61</cp:revision>
  <dcterms:created xsi:type="dcterms:W3CDTF">2021-07-05T04:18:51Z</dcterms:created>
  <dcterms:modified xsi:type="dcterms:W3CDTF">2021-07-12T05:26:02Z</dcterms:modified>
</cp:coreProperties>
</file>