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0" r:id="rId7"/>
    <p:sldId id="266" r:id="rId8"/>
    <p:sldId id="263" r:id="rId9"/>
    <p:sldId id="264" r:id="rId10"/>
    <p:sldId id="268" r:id="rId11"/>
    <p:sldId id="262" r:id="rId12"/>
    <p:sldId id="267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67F3F-64C1-40B2-8B63-E49E6F476A7A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5D053-7D68-404C-BB35-F5F59A4E7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34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32040-9DE5-4738-8911-997798E09A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7B7734-CB44-4C78-BB32-F25A3A3C3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31E52-4081-4A5B-82E2-6805246A4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D850-717C-47FF-B1FD-71DF7B4653E0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EBB10-B151-4842-A99A-2A750DF0C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8A18B-406F-4480-BF6E-E4DA7F39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15D6-A40B-45EE-A88B-B645EAC7D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93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9E334-116C-441B-AE6C-17FC87479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889ED-83F0-4BD7-B722-EE85484C6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87BC3-AE27-4907-8159-1460F8273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D850-717C-47FF-B1FD-71DF7B4653E0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4BB43-5887-40DC-B91E-CD64B2ABB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45F05-4141-4F43-B023-7C27F291C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15D6-A40B-45EE-A88B-B645EAC7D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68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D902E3-31C1-4E68-9FB9-A89058C8A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3FE168-3480-4F86-8FBB-A1173F801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92D47-0823-44C5-A349-3E0FBC599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D850-717C-47FF-B1FD-71DF7B4653E0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E5332-0FC3-4236-8EEF-86761D4AB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9615D-9877-49DE-812F-5E24A3B0B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15D6-A40B-45EE-A88B-B645EAC7D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8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96786-1265-41CC-A399-39840271B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61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176A8-00B8-449C-BC2A-C2C3683D1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092"/>
            <a:ext cx="10515600" cy="4747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743D3-F079-4949-AA16-D6B4736A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D850-717C-47FF-B1FD-71DF7B4653E0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0C283-3FE1-4B44-93FF-974749A12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7658D-2E66-41FC-B909-623C19AE3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15D6-A40B-45EE-A88B-B645EAC7D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26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EC8A-D9B4-4EA0-93A7-F64010CF9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CD41D-1F98-419E-AEAD-9252EED53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7851-34D1-48F3-A889-FD59D0507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D850-717C-47FF-B1FD-71DF7B4653E0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7BD95-1E3C-4C2F-9B33-51BE7A77E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A90A3-9E26-4FB8-965F-7B79ADCA6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15D6-A40B-45EE-A88B-B645EAC7D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8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D1268-8C37-427A-9AD6-D1C0F37C4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B5E0F-A807-4887-91F5-DA18D7EF1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096FA-6F26-47DF-A579-5F582818A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4CF3D-5B9A-4249-8A48-738E5F495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D850-717C-47FF-B1FD-71DF7B4653E0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F2886-05D4-437A-A87C-82C41FF32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C0BBA-F2DF-4969-AC96-A3ED10F9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15D6-A40B-45EE-A88B-B645EAC7D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7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AEC21-0711-4FBE-A92B-52EF232D2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0EDAF-F6A9-4C97-A6C8-19220C5E4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A832E-4912-4CDA-8B76-F646B4650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614D6A-A9EE-40F0-94E6-2AD3807E08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E7596F-537A-418A-88B1-72F64F01F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7AB397-C601-43BE-AC05-3F7EFA0E1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D850-717C-47FF-B1FD-71DF7B4653E0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01BFA0-D6A5-4746-8AA7-1BA7201F6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9104B5-48CC-4B7A-8E49-07DFD052B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15D6-A40B-45EE-A88B-B645EAC7D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2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1D97-D557-4E24-8BE8-3DA9F3D30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9F8568-86A5-4AFF-87A7-2B10526B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D850-717C-47FF-B1FD-71DF7B4653E0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C6E98-7A7B-44A0-91D5-D0B4567C4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D66CF-705F-4170-9889-CF20F4F84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15D6-A40B-45EE-A88B-B645EAC7D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7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870858-0B40-462C-A719-E3D263FAB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D850-717C-47FF-B1FD-71DF7B4653E0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ADA7CE-9B6B-454D-B91A-FA97B1457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C6EDBF-1A21-4782-8352-2315C4E9B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15D6-A40B-45EE-A88B-B645EAC7D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14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9783A-5542-44C4-A0DC-D8F8F7114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2C7D2-B714-453B-940A-9E906B6B5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F5C036-1311-4C00-B49E-EFC4B8414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D42D4-4B8B-4D02-8778-58934B89A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D850-717C-47FF-B1FD-71DF7B4653E0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E4011-6056-47D4-8AA4-254DEAE2C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E3771-E1AB-4412-9D1C-3DC3E22BC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15D6-A40B-45EE-A88B-B645EAC7D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91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C9BBB-34A1-4849-8E88-2CFA9C30F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3E361-2A25-49E0-ACFF-AF9EA508F7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77DE3-DB22-49DA-99A7-165FCAA85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3C657-682C-45A1-AC5A-BFAE7F686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D850-717C-47FF-B1FD-71DF7B4653E0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F7170-D2A3-469B-9AE4-7C82C392F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C8FE9-18D6-4E5F-BA9A-B19A0FA6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15D6-A40B-45EE-A88B-B645EAC7D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85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07607F-CCFE-4240-B935-0B1861C4A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E5E1C-7D22-46CD-B185-7909A087A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21C7E-17B7-4E8F-8744-82B9B9E080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2D850-717C-47FF-B1FD-71DF7B4653E0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53CAC-FEDE-4EB1-9AD4-EC733D6CBD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752C2-58F6-43B1-A689-7FB9E8A1E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D15D6-A40B-45EE-A88B-B645EAC7D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5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843C4-129F-47C2-AFC4-99C33E04A2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Range-Rate 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C8F9A-A4B2-4364-9FAB-BA51DBB094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2021-07-04</a:t>
            </a:r>
          </a:p>
        </p:txBody>
      </p:sp>
    </p:spTree>
    <p:extLst>
      <p:ext uri="{BB962C8B-B14F-4D97-AF65-F5344CB8AC3E}">
        <p14:creationId xmlns:p14="http://schemas.microsoft.com/office/powerpoint/2010/main" val="1595002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0203-5054-4B97-957A-BE93C4CDD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AD751-CA11-49D9-8A83-34DCA5923F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To fairly compare RROD and VIOD, we do the following: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take measurements from pulsars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{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then repeat at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i.e. the full velocity vector may be assembled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Adding noise: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Perturb each range-rate measurement with normally distributed noise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en-US" dirty="0"/>
                  <a:t>Zero mean, uncorrelated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Fully velocity vector is assembled from perturbed range-rate data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en-US" dirty="0"/>
                  <a:t>Intersection of three or more planes</a:t>
                </a:r>
              </a:p>
              <a:p>
                <a:pPr lvl="2"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𝒗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…,</m:t>
                                </m:r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𝒗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AD751-CA11-49D9-8A83-34DCA5923F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120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0843DEF7-D113-4A46-9BAC-1425CC480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388" y="1028700"/>
            <a:ext cx="6400800" cy="4800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5DCDD9-FF86-405A-AA91-0008C60B7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D1877-9E1D-47EC-B7E8-5097B5C08FAE}"/>
              </a:ext>
            </a:extLst>
          </p:cNvPr>
          <p:cNvSpPr txBox="1"/>
          <p:nvPr/>
        </p:nvSpPr>
        <p:spPr>
          <a:xfrm>
            <a:off x="1508837" y="5970360"/>
            <a:ext cx="5671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410 km LEO (similar to </a:t>
            </a:r>
            <a:r>
              <a:rPr lang="en-US" dirty="0" err="1"/>
              <a:t>StarNav</a:t>
            </a:r>
            <a:r>
              <a:rPr lang="en-US" dirty="0"/>
              <a:t> ex.), e = 0.03, f0 = 10 deg,</a:t>
            </a:r>
          </a:p>
          <a:p>
            <a:r>
              <a:rPr lang="en-US" dirty="0"/>
              <a:t>dT = 90 mins (92%), noise = 0.5m/s, #obsv = 90, #sim = 200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2C1448-4841-4098-8903-8A4E2B55E512}"/>
              </a:ext>
            </a:extLst>
          </p:cNvPr>
          <p:cNvSpPr txBox="1"/>
          <p:nvPr/>
        </p:nvSpPr>
        <p:spPr>
          <a:xfrm>
            <a:off x="7631083" y="1706880"/>
            <a:ext cx="39291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an exact replica of </a:t>
            </a:r>
            <a:r>
              <a:rPr lang="en-US" dirty="0" err="1"/>
              <a:t>StarNAV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/>
              <a:t>Simpler noise model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StarNAV</a:t>
            </a:r>
            <a:r>
              <a:rPr lang="en-US" dirty="0"/>
              <a:t>-VIOD had some issues with e = 0 / f0 = 0</a:t>
            </a:r>
          </a:p>
          <a:p>
            <a:endParaRPr lang="en-US" dirty="0"/>
          </a:p>
          <a:p>
            <a:r>
              <a:rPr lang="en-US" dirty="0" err="1"/>
              <a:t>StarNAV</a:t>
            </a:r>
            <a:r>
              <a:rPr lang="en-US" dirty="0"/>
              <a:t>-VIOD better than pure VIOD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Consistent with </a:t>
            </a:r>
            <a:r>
              <a:rPr lang="en-US" dirty="0" err="1"/>
              <a:t>StarNAV</a:t>
            </a:r>
            <a:r>
              <a:rPr lang="en-US" dirty="0"/>
              <a:t> results</a:t>
            </a:r>
          </a:p>
          <a:p>
            <a:pPr marL="285750" indent="-285750">
              <a:buFontTx/>
              <a:buChar char="-"/>
            </a:pPr>
            <a:r>
              <a:rPr lang="en-US" dirty="0"/>
              <a:t>Need more quantitative comparisons</a:t>
            </a:r>
          </a:p>
          <a:p>
            <a:endParaRPr lang="en-US" dirty="0"/>
          </a:p>
          <a:p>
            <a:r>
              <a:rPr lang="en-US" dirty="0"/>
              <a:t>RROD significantly better than both – why?</a:t>
            </a:r>
          </a:p>
          <a:p>
            <a:pPr marL="285750" indent="-285750">
              <a:buFontTx/>
              <a:buChar char="-"/>
            </a:pPr>
            <a:r>
              <a:rPr lang="en-US" dirty="0"/>
              <a:t>Does the noise model give RROD an unfair advantage?</a:t>
            </a:r>
          </a:p>
        </p:txBody>
      </p:sp>
    </p:spTree>
    <p:extLst>
      <p:ext uri="{BB962C8B-B14F-4D97-AF65-F5344CB8AC3E}">
        <p14:creationId xmlns:p14="http://schemas.microsoft.com/office/powerpoint/2010/main" val="4244217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3A200-E022-480F-8586-B8081D798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5FC1DFA0-7567-4EA0-AAA3-7EE57A5DE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0" y="1028700"/>
            <a:ext cx="6400800" cy="4800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EF627F-06DC-4EF3-9AC5-ED07320694E0}"/>
              </a:ext>
            </a:extLst>
          </p:cNvPr>
          <p:cNvSpPr txBox="1"/>
          <p:nvPr/>
        </p:nvSpPr>
        <p:spPr>
          <a:xfrm>
            <a:off x="1492209" y="5971421"/>
            <a:ext cx="5671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Earth-Mars Hohmann transfer, e = 0.21, f0 = 140 deg</a:t>
            </a:r>
          </a:p>
          <a:p>
            <a:r>
              <a:rPr lang="en-US" dirty="0"/>
              <a:t>dT = 10.3 days (2%), noise = 0.5m/s, #obsv = 10, #sim = 300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96BB58-4167-455D-80A6-67013B060C43}"/>
              </a:ext>
            </a:extLst>
          </p:cNvPr>
          <p:cNvSpPr txBox="1"/>
          <p:nvPr/>
        </p:nvSpPr>
        <p:spPr>
          <a:xfrm>
            <a:off x="7631083" y="1706880"/>
            <a:ext cx="39291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RROD is 25 times more accurate than VIOD</a:t>
            </a:r>
          </a:p>
          <a:p>
            <a:endParaRPr lang="en-US" dirty="0"/>
          </a:p>
          <a:p>
            <a:r>
              <a:rPr lang="en-US" dirty="0" err="1"/>
              <a:t>StarNAV</a:t>
            </a:r>
            <a:r>
              <a:rPr lang="en-US" dirty="0"/>
              <a:t>-VIOD does not improve better than regular VIOD in this case</a:t>
            </a:r>
          </a:p>
          <a:p>
            <a:endParaRPr lang="en-US" dirty="0"/>
          </a:p>
          <a:p>
            <a:r>
              <a:rPr lang="en-US" dirty="0"/>
              <a:t>Neptune case not shown – RROD is about two orders of magnitude better</a:t>
            </a:r>
          </a:p>
        </p:txBody>
      </p:sp>
    </p:spTree>
    <p:extLst>
      <p:ext uri="{BB962C8B-B14F-4D97-AF65-F5344CB8AC3E}">
        <p14:creationId xmlns:p14="http://schemas.microsoft.com/office/powerpoint/2010/main" val="2112274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1636F-F6B4-4F9F-8C54-C607BC050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E1295-864A-440C-A1F4-27172BEAC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benchmark this method? Many variables</a:t>
            </a:r>
          </a:p>
          <a:p>
            <a:pPr lvl="1"/>
            <a:r>
              <a:rPr lang="en-US" dirty="0"/>
              <a:t>All VIOD variables</a:t>
            </a:r>
          </a:p>
          <a:p>
            <a:pPr lvl="1"/>
            <a:r>
              <a:rPr lang="en-US" dirty="0"/>
              <a:t>Number of pulsars</a:t>
            </a:r>
          </a:p>
          <a:p>
            <a:pPr lvl="1"/>
            <a:r>
              <a:rPr lang="en-US" dirty="0"/>
              <a:t>Arrangement of measurements (timing, order)</a:t>
            </a:r>
          </a:p>
        </p:txBody>
      </p:sp>
    </p:spTree>
    <p:extLst>
      <p:ext uri="{BB962C8B-B14F-4D97-AF65-F5344CB8AC3E}">
        <p14:creationId xmlns:p14="http://schemas.microsoft.com/office/powerpoint/2010/main" val="3638698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6FD4-3D6F-4019-BA02-AB5CA0DE0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46390C-6807-45D3-BDB6-E154169343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Know range-rate to &gt;= 3 pulsars at different times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Know gravitational parameter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) of central body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Know pulsar coordinates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Know time of flight (</a:t>
                </a:r>
                <a:r>
                  <a:rPr lang="en-US" dirty="0" err="1"/>
                  <a:t>ToF</a:t>
                </a:r>
                <a:r>
                  <a:rPr lang="en-US" dirty="0"/>
                  <a:t>) between range-rate measurements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46390C-6807-45D3-BDB6-E154169343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47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114F8-9F4B-4BF4-8B5D-559749A29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– Guess f0, e, </a:t>
            </a:r>
            <a:r>
              <a:rPr lang="en-US" dirty="0" err="1"/>
              <a:t>dM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2CA24-9A46-4A6F-9BC9-8B08B60D30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Mean anomaly span (</a:t>
                </a:r>
                <a:r>
                  <a:rPr lang="en-US" dirty="0" err="1"/>
                  <a:t>dM</a:t>
                </a:r>
                <a:r>
                  <a:rPr lang="en-US" dirty="0"/>
                  <a:t>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Get orbit period using </a:t>
                </a:r>
                <a:r>
                  <a:rPr lang="en-US" dirty="0" err="1"/>
                  <a:t>ToF</a:t>
                </a:r>
                <a:endParaRPr lang="en-US" dirty="0"/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Get semi-major axis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Eccentricity (e)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Get hodograph radius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Initial true anomaly (f0)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Get true anomaly of each measurement</a:t>
                </a:r>
              </a:p>
              <a:p>
                <a:pPr lvl="1">
                  <a:lnSpc>
                    <a:spcPct val="100000"/>
                  </a:lnSpc>
                </a:pP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Search solution space using multi-start + </a:t>
                </a:r>
                <a:r>
                  <a:rPr lang="en-US" dirty="0" err="1"/>
                  <a:t>fminsearch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2CA24-9A46-4A6F-9BC9-8B08B60D30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1603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F4CBF-054D-49CF-958A-7E080F6E0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Function 1: Sinusoid Fit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E75921-C3D0-4FD9-9C0B-C153B35EBA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Range-rate vs. true anomaly plot is a sinusoid: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fun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𝑅𝑐𝑜𝑠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𝑝𝑢𝑙𝑠𝑎𝑟</m:t>
                        </m:r>
                      </m:sub>
                    </m:sSub>
                  </m:oMath>
                </a14:m>
                <a:endParaRPr lang="en-US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= pulsar inclination relative to orbit plane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= pulsar rotation about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,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𝑝𝑒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Can solve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using linear least squares:</a:t>
                </a:r>
              </a:p>
              <a:p>
                <a:pPr>
                  <a:lnSpc>
                    <a:spcPct val="100000"/>
                  </a:lnSpc>
                </a:pPr>
                <a:endParaRPr lang="en-US" sz="1050" b="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b="0" dirty="0"/>
                  <a:t>       *for pulsar k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E75921-C3D0-4FD9-9C0B-C153B35EBA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155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>
            <a:extLst>
              <a:ext uri="{FF2B5EF4-FFF2-40B4-BE49-F238E27FC236}">
                <a16:creationId xmlns:a16="http://schemas.microsoft.com/office/drawing/2014/main" id="{3EE36391-C903-46B2-8D14-D30928E21A47}"/>
              </a:ext>
            </a:extLst>
          </p:cNvPr>
          <p:cNvSpPr/>
          <p:nvPr/>
        </p:nvSpPr>
        <p:spPr>
          <a:xfrm rot="16200000">
            <a:off x="2937580" y="3919761"/>
            <a:ext cx="394233" cy="4232524"/>
          </a:xfrm>
          <a:prstGeom prst="leftBrace">
            <a:avLst>
              <a:gd name="adj1" fmla="val 61111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ADC103EE-0DEB-4E93-9F41-032D575B4028}"/>
              </a:ext>
            </a:extLst>
          </p:cNvPr>
          <p:cNvSpPr/>
          <p:nvPr/>
        </p:nvSpPr>
        <p:spPr>
          <a:xfrm rot="16200000">
            <a:off x="6345821" y="4924279"/>
            <a:ext cx="394233" cy="2223487"/>
          </a:xfrm>
          <a:prstGeom prst="leftBrace">
            <a:avLst>
              <a:gd name="adj1" fmla="val 61111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3948B9F-F712-4C00-86AD-938698094406}"/>
              </a:ext>
            </a:extLst>
          </p:cNvPr>
          <p:cNvSpPr/>
          <p:nvPr/>
        </p:nvSpPr>
        <p:spPr>
          <a:xfrm rot="16200000">
            <a:off x="8317208" y="5756774"/>
            <a:ext cx="394233" cy="558494"/>
          </a:xfrm>
          <a:prstGeom prst="leftBrace">
            <a:avLst>
              <a:gd name="adj1" fmla="val 61111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EBF6BB-CF6B-4C99-BDF6-736EF99333DF}"/>
                  </a:ext>
                </a:extLst>
              </p:cNvPr>
              <p:cNvSpPr txBox="1"/>
              <p:nvPr/>
            </p:nvSpPr>
            <p:spPr>
              <a:xfrm>
                <a:off x="2852710" y="6303255"/>
                <a:ext cx="5639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EBF6BB-CF6B-4C99-BDF6-736EF9933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710" y="6303255"/>
                <a:ext cx="563971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62A4D3-4EC1-426C-BE29-008D2D748F94}"/>
                  </a:ext>
                </a:extLst>
              </p:cNvPr>
              <p:cNvSpPr txBox="1"/>
              <p:nvPr/>
            </p:nvSpPr>
            <p:spPr>
              <a:xfrm>
                <a:off x="6260951" y="6300296"/>
                <a:ext cx="5639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62A4D3-4EC1-426C-BE29-008D2D748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951" y="6300296"/>
                <a:ext cx="563971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4275F8-3123-4908-AA70-DD35A41A1186}"/>
                  </a:ext>
                </a:extLst>
              </p:cNvPr>
              <p:cNvSpPr txBox="1"/>
              <p:nvPr/>
            </p:nvSpPr>
            <p:spPr>
              <a:xfrm>
                <a:off x="8235077" y="6303255"/>
                <a:ext cx="5639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4275F8-3123-4908-AA70-DD35A41A1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077" y="6303255"/>
                <a:ext cx="56397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330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C59C-CE52-4683-9B16-5867AACA5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Function 2: Pulsar Alignment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4B523C-C222-48F5-BB92-3F44404896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9092"/>
                <a:ext cx="5819946" cy="474787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Know angle between pulsars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…, </m:t>
                    </m:r>
                    <m:acc>
                      <m:accPr>
                        <m:chr m:val="̃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Know angle between derived pulsars (calculated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) 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  <a:p>
                <a:pPr lvl="1">
                  <a:lnSpc>
                    <a:spcPct val="100000"/>
                  </a:lnSpc>
                </a:pP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Can calculate error in dot product between each pair of pulsars, and sum the error for each pair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>
                  <a:lnSpc>
                    <a:spcPct val="110000"/>
                  </a:lnSpc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4B523C-C222-48F5-BB92-3F44404896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9092"/>
                <a:ext cx="5819946" cy="4747871"/>
              </a:xfrm>
              <a:blipFill>
                <a:blip r:embed="rId2"/>
                <a:stretch>
                  <a:fillRect l="-1887" t="-1155" r="-1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E6B043F-9EAD-4AB6-8442-0A4631C74529}"/>
              </a:ext>
            </a:extLst>
          </p:cNvPr>
          <p:cNvCxnSpPr>
            <a:cxnSpLocks/>
          </p:cNvCxnSpPr>
          <p:nvPr/>
        </p:nvCxnSpPr>
        <p:spPr>
          <a:xfrm flipV="1">
            <a:off x="9456100" y="1960211"/>
            <a:ext cx="1078664" cy="17138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73B7A49-C187-4636-889E-EB58A51ABB0B}"/>
              </a:ext>
            </a:extLst>
          </p:cNvPr>
          <p:cNvCxnSpPr>
            <a:cxnSpLocks/>
          </p:cNvCxnSpPr>
          <p:nvPr/>
        </p:nvCxnSpPr>
        <p:spPr>
          <a:xfrm flipH="1" flipV="1">
            <a:off x="8284354" y="2190180"/>
            <a:ext cx="1171747" cy="14838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3350B8-7BDC-4271-ADE2-974D78427405}"/>
              </a:ext>
            </a:extLst>
          </p:cNvPr>
          <p:cNvCxnSpPr>
            <a:cxnSpLocks/>
          </p:cNvCxnSpPr>
          <p:nvPr/>
        </p:nvCxnSpPr>
        <p:spPr>
          <a:xfrm flipV="1">
            <a:off x="9423250" y="4155864"/>
            <a:ext cx="941778" cy="180598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C273F8-5C93-4F3C-B667-6F6F2EDF9C56}"/>
              </a:ext>
            </a:extLst>
          </p:cNvPr>
          <p:cNvCxnSpPr>
            <a:cxnSpLocks/>
          </p:cNvCxnSpPr>
          <p:nvPr/>
        </p:nvCxnSpPr>
        <p:spPr>
          <a:xfrm flipH="1" flipV="1">
            <a:off x="8607408" y="4374884"/>
            <a:ext cx="815845" cy="158696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EF636A21-DD15-41E5-9198-9C633C935240}"/>
              </a:ext>
            </a:extLst>
          </p:cNvPr>
          <p:cNvSpPr/>
          <p:nvPr/>
        </p:nvSpPr>
        <p:spPr>
          <a:xfrm>
            <a:off x="9034488" y="3245300"/>
            <a:ext cx="822960" cy="822960"/>
          </a:xfrm>
          <a:prstGeom prst="arc">
            <a:avLst>
              <a:gd name="adj1" fmla="val 13950412"/>
              <a:gd name="adj2" fmla="val 18235916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2A42E2FA-BFF9-4166-9778-2A40D67B42F0}"/>
              </a:ext>
            </a:extLst>
          </p:cNvPr>
          <p:cNvSpPr/>
          <p:nvPr/>
        </p:nvSpPr>
        <p:spPr>
          <a:xfrm>
            <a:off x="9001638" y="5527650"/>
            <a:ext cx="822960" cy="822960"/>
          </a:xfrm>
          <a:prstGeom prst="arc">
            <a:avLst>
              <a:gd name="adj1" fmla="val 14626647"/>
              <a:gd name="adj2" fmla="val 17942349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2FC67C9-497B-47C1-903E-57AAF7E693A7}"/>
                  </a:ext>
                </a:extLst>
              </p:cNvPr>
              <p:cNvSpPr txBox="1"/>
              <p:nvPr/>
            </p:nvSpPr>
            <p:spPr>
              <a:xfrm>
                <a:off x="10396964" y="1919249"/>
                <a:ext cx="668005" cy="379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2FC67C9-497B-47C1-903E-57AAF7E69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6964" y="1919249"/>
                <a:ext cx="668005" cy="379527"/>
              </a:xfrm>
              <a:prstGeom prst="rect">
                <a:avLst/>
              </a:prstGeom>
              <a:blipFill>
                <a:blip r:embed="rId3"/>
                <a:stretch>
                  <a:fillRect r="-15596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CCB1D13-C16F-4952-86A5-D8A32902D48F}"/>
                  </a:ext>
                </a:extLst>
              </p:cNvPr>
              <p:cNvSpPr txBox="1"/>
              <p:nvPr/>
            </p:nvSpPr>
            <p:spPr>
              <a:xfrm>
                <a:off x="7706600" y="1960211"/>
                <a:ext cx="668005" cy="379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CCB1D13-C16F-4952-86A5-D8A32902D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6600" y="1960211"/>
                <a:ext cx="668005" cy="379527"/>
              </a:xfrm>
              <a:prstGeom prst="rect">
                <a:avLst/>
              </a:prstGeom>
              <a:blipFill>
                <a:blip r:embed="rId4"/>
                <a:stretch>
                  <a:fillRect r="-15455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C3C2E26-175B-4F4E-B0C9-CD86E9EF83DD}"/>
                  </a:ext>
                </a:extLst>
              </p:cNvPr>
              <p:cNvSpPr txBox="1"/>
              <p:nvPr/>
            </p:nvSpPr>
            <p:spPr>
              <a:xfrm>
                <a:off x="7939403" y="4170831"/>
                <a:ext cx="6680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C3C2E26-175B-4F4E-B0C9-CD86E9EF8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9403" y="4170831"/>
                <a:ext cx="668005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8C7847-D42F-4D0B-BEEB-67D18C8E177B}"/>
                  </a:ext>
                </a:extLst>
              </p:cNvPr>
              <p:cNvSpPr txBox="1"/>
              <p:nvPr/>
            </p:nvSpPr>
            <p:spPr>
              <a:xfrm>
                <a:off x="10246210" y="4005552"/>
                <a:ext cx="6680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8C7847-D42F-4D0B-BEEB-67D18C8E1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6210" y="4005552"/>
                <a:ext cx="668005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2445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1AD7-F9F7-415A-9264-91E24B5FA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Function 3: Frame Alignment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C539DF-470B-406D-9495-AB214DEA3B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9092"/>
                <a:ext cx="5770667" cy="4747871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Find coordinate system using sinusoid and true pulsars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Full velocity vectors can be found using sinusoids at the same true anomaly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for true pulsars in this coordinate system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Compare against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values found from the sinusoid fit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C539DF-470B-406D-9495-AB214DEA3B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9092"/>
                <a:ext cx="5770667" cy="4747871"/>
              </a:xfrm>
              <a:blipFill>
                <a:blip r:embed="rId2"/>
                <a:stretch>
                  <a:fillRect l="-1903" t="-1155" r="-1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11A1754-1E20-4B1A-AF01-C7FD37DEC5F8}"/>
              </a:ext>
            </a:extLst>
          </p:cNvPr>
          <p:cNvCxnSpPr>
            <a:cxnSpLocks/>
          </p:cNvCxnSpPr>
          <p:nvPr/>
        </p:nvCxnSpPr>
        <p:spPr>
          <a:xfrm flipV="1">
            <a:off x="9412297" y="3312647"/>
            <a:ext cx="1078664" cy="17138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22973E2-C0B9-439D-9B73-C5507F29A3FD}"/>
              </a:ext>
            </a:extLst>
          </p:cNvPr>
          <p:cNvCxnSpPr>
            <a:cxnSpLocks/>
          </p:cNvCxnSpPr>
          <p:nvPr/>
        </p:nvCxnSpPr>
        <p:spPr>
          <a:xfrm flipH="1" flipV="1">
            <a:off x="8240551" y="3542616"/>
            <a:ext cx="1171747" cy="14838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5AD32B-89D1-47D1-B737-4B150A3F4B0D}"/>
                  </a:ext>
                </a:extLst>
              </p:cNvPr>
              <p:cNvSpPr txBox="1"/>
              <p:nvPr/>
            </p:nvSpPr>
            <p:spPr>
              <a:xfrm>
                <a:off x="10282894" y="2927643"/>
                <a:ext cx="668005" cy="379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5AD32B-89D1-47D1-B737-4B150A3F4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2894" y="2927643"/>
                <a:ext cx="668005" cy="379527"/>
              </a:xfrm>
              <a:prstGeom prst="rect">
                <a:avLst/>
              </a:prstGeom>
              <a:blipFill>
                <a:blip r:embed="rId3"/>
                <a:stretch>
                  <a:fillRect r="-15596"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721560-07C2-406C-BA38-23384134303D}"/>
                  </a:ext>
                </a:extLst>
              </p:cNvPr>
              <p:cNvSpPr txBox="1"/>
              <p:nvPr/>
            </p:nvSpPr>
            <p:spPr>
              <a:xfrm>
                <a:off x="7662797" y="3312647"/>
                <a:ext cx="668005" cy="379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721560-07C2-406C-BA38-2338413430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797" y="3312647"/>
                <a:ext cx="668005" cy="379527"/>
              </a:xfrm>
              <a:prstGeom prst="rect">
                <a:avLst/>
              </a:prstGeom>
              <a:blipFill>
                <a:blip r:embed="rId4"/>
                <a:stretch>
                  <a:fillRect r="-15455"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3F3736C8-437F-43A4-9ECD-053705B17C1F}"/>
              </a:ext>
            </a:extLst>
          </p:cNvPr>
          <p:cNvGrpSpPr/>
          <p:nvPr/>
        </p:nvGrpSpPr>
        <p:grpSpPr>
          <a:xfrm rot="1140478">
            <a:off x="8513416" y="3356456"/>
            <a:ext cx="2250410" cy="1713817"/>
            <a:chOff x="8392951" y="3465047"/>
            <a:chExt cx="2250410" cy="1713817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2653296-A8F1-4AA2-A337-E7F3232192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4697" y="3465047"/>
              <a:ext cx="1078664" cy="171381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4E763A8-74EC-4FCB-880F-0E55163D90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92951" y="3695016"/>
              <a:ext cx="1171747" cy="14838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BDB7A4-3E0F-46FC-A07E-BEC767858B9B}"/>
                  </a:ext>
                </a:extLst>
              </p:cNvPr>
              <p:cNvSpPr txBox="1"/>
              <p:nvPr/>
            </p:nvSpPr>
            <p:spPr>
              <a:xfrm>
                <a:off x="8423242" y="2902810"/>
                <a:ext cx="6680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BDB7A4-3E0F-46FC-A07E-BEC767858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242" y="2902810"/>
                <a:ext cx="668005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81C204-AC7D-4A62-BC4D-C28FA7AAB644}"/>
                  </a:ext>
                </a:extLst>
              </p:cNvPr>
              <p:cNvSpPr txBox="1"/>
              <p:nvPr/>
            </p:nvSpPr>
            <p:spPr>
              <a:xfrm>
                <a:off x="10877534" y="3471379"/>
                <a:ext cx="6680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81C204-AC7D-4A62-BC4D-C28FA7AAB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7534" y="3471379"/>
                <a:ext cx="668005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c 17">
            <a:extLst>
              <a:ext uri="{FF2B5EF4-FFF2-40B4-BE49-F238E27FC236}">
                <a16:creationId xmlns:a16="http://schemas.microsoft.com/office/drawing/2014/main" id="{7FE377D2-0240-4F47-9994-35F2836D576C}"/>
              </a:ext>
            </a:extLst>
          </p:cNvPr>
          <p:cNvSpPr/>
          <p:nvPr/>
        </p:nvSpPr>
        <p:spPr>
          <a:xfrm>
            <a:off x="8770036" y="4374867"/>
            <a:ext cx="1280160" cy="1280160"/>
          </a:xfrm>
          <a:prstGeom prst="arc">
            <a:avLst>
              <a:gd name="adj1" fmla="val 13829276"/>
              <a:gd name="adj2" fmla="val 15006755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93DBBF14-C76C-4072-97D1-ECEE67795D78}"/>
              </a:ext>
            </a:extLst>
          </p:cNvPr>
          <p:cNvSpPr/>
          <p:nvPr/>
        </p:nvSpPr>
        <p:spPr>
          <a:xfrm rot="4320878">
            <a:off x="8774601" y="4373957"/>
            <a:ext cx="1280160" cy="1280160"/>
          </a:xfrm>
          <a:prstGeom prst="arc">
            <a:avLst>
              <a:gd name="adj1" fmla="val 13829276"/>
              <a:gd name="adj2" fmla="val 15006755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48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A920F-6F8C-48AC-84EA-FBD2277BA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Function 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DA1181-0823-418B-958B-874F359DA6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𝑑𝑀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DA1181-0823-418B-958B-874F359DA6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1181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014C-0DEB-4E99-9042-701606947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68EBA-FDE4-4362-84AB-E39A29CF8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Search for minimum objective function in 50 x 50 x 50 grid of evenly spaced points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/>
              <a:t>fminsearch</a:t>
            </a:r>
            <a:r>
              <a:rPr lang="en-US" dirty="0"/>
              <a:t> to find solution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lphaLcPeriod"/>
            </a:pPr>
            <a:r>
              <a:rPr lang="en-US" dirty="0" err="1"/>
              <a:t>Nelder</a:t>
            </a:r>
            <a:r>
              <a:rPr lang="en-US" dirty="0"/>
              <a:t>-Mead algorithm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9CF61C22-1AB9-4A0A-AAB5-47CCA4A0031C}"/>
              </a:ext>
            </a:extLst>
          </p:cNvPr>
          <p:cNvGrpSpPr/>
          <p:nvPr/>
        </p:nvGrpSpPr>
        <p:grpSpPr>
          <a:xfrm>
            <a:off x="1511224" y="3865669"/>
            <a:ext cx="1303795" cy="1205876"/>
            <a:chOff x="1806898" y="4473442"/>
            <a:chExt cx="1303795" cy="1205876"/>
          </a:xfrm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A6EEB4D4-5345-4943-A074-6B31ED7D9C96}"/>
                </a:ext>
              </a:extLst>
            </p:cNvPr>
            <p:cNvSpPr/>
            <p:nvPr/>
          </p:nvSpPr>
          <p:spPr>
            <a:xfrm>
              <a:off x="1806898" y="4473442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35EBFAB7-298F-4FAA-B77C-893C02B2640F}"/>
                </a:ext>
              </a:extLst>
            </p:cNvPr>
            <p:cNvSpPr/>
            <p:nvPr/>
          </p:nvSpPr>
          <p:spPr>
            <a:xfrm>
              <a:off x="2927813" y="4473442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4B555E55-896F-4136-8D92-6C5C0EBCBE10}"/>
                </a:ext>
              </a:extLst>
            </p:cNvPr>
            <p:cNvSpPr/>
            <p:nvPr/>
          </p:nvSpPr>
          <p:spPr>
            <a:xfrm>
              <a:off x="1806898" y="5496438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97B764D8-1AF4-4CB7-944E-CA51370A7AB1}"/>
                </a:ext>
              </a:extLst>
            </p:cNvPr>
            <p:cNvSpPr/>
            <p:nvPr/>
          </p:nvSpPr>
          <p:spPr>
            <a:xfrm>
              <a:off x="2927813" y="5496438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DDEE8EBD-6653-47E9-B02D-6A346091B973}"/>
              </a:ext>
            </a:extLst>
          </p:cNvPr>
          <p:cNvGrpSpPr/>
          <p:nvPr/>
        </p:nvGrpSpPr>
        <p:grpSpPr>
          <a:xfrm>
            <a:off x="4999085" y="3865669"/>
            <a:ext cx="1303795" cy="1205876"/>
            <a:chOff x="1806898" y="4473442"/>
            <a:chExt cx="1303795" cy="1205876"/>
          </a:xfrm>
          <a:noFill/>
        </p:grpSpPr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015A4A23-C621-4E4D-BDB9-1C8B79CCD9CD}"/>
                </a:ext>
              </a:extLst>
            </p:cNvPr>
            <p:cNvSpPr/>
            <p:nvPr/>
          </p:nvSpPr>
          <p:spPr>
            <a:xfrm>
              <a:off x="1806898" y="4473442"/>
              <a:ext cx="182880" cy="182880"/>
            </a:xfrm>
            <a:prstGeom prst="ellipse">
              <a:avLst/>
            </a:prstGeom>
            <a:grpFill/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EDDF681D-94B7-4DDD-BCE4-BC3ACA8D5B28}"/>
                </a:ext>
              </a:extLst>
            </p:cNvPr>
            <p:cNvSpPr/>
            <p:nvPr/>
          </p:nvSpPr>
          <p:spPr>
            <a:xfrm>
              <a:off x="2927813" y="4473442"/>
              <a:ext cx="182880" cy="182880"/>
            </a:xfrm>
            <a:prstGeom prst="ellipse">
              <a:avLst/>
            </a:prstGeom>
            <a:grpFill/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92235B94-11C3-47F7-B192-A8CF27E1BC36}"/>
                </a:ext>
              </a:extLst>
            </p:cNvPr>
            <p:cNvSpPr/>
            <p:nvPr/>
          </p:nvSpPr>
          <p:spPr>
            <a:xfrm>
              <a:off x="1806898" y="5496438"/>
              <a:ext cx="182880" cy="182880"/>
            </a:xfrm>
            <a:prstGeom prst="ellipse">
              <a:avLst/>
            </a:prstGeom>
            <a:grpFill/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E660AD9F-3D51-4E05-9CF5-73A1B1EB41C6}"/>
                </a:ext>
              </a:extLst>
            </p:cNvPr>
            <p:cNvSpPr/>
            <p:nvPr/>
          </p:nvSpPr>
          <p:spPr>
            <a:xfrm>
              <a:off x="2927813" y="5496438"/>
              <a:ext cx="182880" cy="182880"/>
            </a:xfrm>
            <a:prstGeom prst="ellipse">
              <a:avLst/>
            </a:prstGeom>
            <a:grpFill/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11675F50-EAED-4A68-858A-B970D580DD82}"/>
              </a:ext>
            </a:extLst>
          </p:cNvPr>
          <p:cNvGrpSpPr/>
          <p:nvPr/>
        </p:nvGrpSpPr>
        <p:grpSpPr>
          <a:xfrm>
            <a:off x="8562690" y="3865669"/>
            <a:ext cx="1303795" cy="1205876"/>
            <a:chOff x="1806898" y="4473442"/>
            <a:chExt cx="1303795" cy="1205876"/>
          </a:xfrm>
          <a:noFill/>
        </p:grpSpPr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E11CDD4A-7003-4D56-B135-B264F3CE67AC}"/>
                </a:ext>
              </a:extLst>
            </p:cNvPr>
            <p:cNvSpPr/>
            <p:nvPr/>
          </p:nvSpPr>
          <p:spPr>
            <a:xfrm>
              <a:off x="1806898" y="4473442"/>
              <a:ext cx="182880" cy="182880"/>
            </a:xfrm>
            <a:prstGeom prst="ellipse">
              <a:avLst/>
            </a:prstGeom>
            <a:grpFill/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3EA090CE-49ED-4F55-9C3C-9B9832BE3200}"/>
                </a:ext>
              </a:extLst>
            </p:cNvPr>
            <p:cNvSpPr/>
            <p:nvPr/>
          </p:nvSpPr>
          <p:spPr>
            <a:xfrm>
              <a:off x="2927813" y="4473442"/>
              <a:ext cx="182880" cy="182880"/>
            </a:xfrm>
            <a:prstGeom prst="ellipse">
              <a:avLst/>
            </a:prstGeom>
            <a:grpFill/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9937FF47-16E7-4E30-9890-B300AC78F3CE}"/>
                </a:ext>
              </a:extLst>
            </p:cNvPr>
            <p:cNvSpPr/>
            <p:nvPr/>
          </p:nvSpPr>
          <p:spPr>
            <a:xfrm>
              <a:off x="1806898" y="5496438"/>
              <a:ext cx="182880" cy="182880"/>
            </a:xfrm>
            <a:prstGeom prst="ellipse">
              <a:avLst/>
            </a:prstGeom>
            <a:grpFill/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A7455A08-66D8-4E0C-ABB4-D3DDF85D531E}"/>
                </a:ext>
              </a:extLst>
            </p:cNvPr>
            <p:cNvSpPr/>
            <p:nvPr/>
          </p:nvSpPr>
          <p:spPr>
            <a:xfrm>
              <a:off x="2927813" y="5496438"/>
              <a:ext cx="182880" cy="182880"/>
            </a:xfrm>
            <a:prstGeom prst="ellipse">
              <a:avLst/>
            </a:prstGeom>
            <a:grpFill/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FFA5EDD5-47AE-446F-8592-F85BE3F6D4D4}"/>
              </a:ext>
            </a:extLst>
          </p:cNvPr>
          <p:cNvGrpSpPr/>
          <p:nvPr/>
        </p:nvGrpSpPr>
        <p:grpSpPr>
          <a:xfrm>
            <a:off x="4999085" y="4377167"/>
            <a:ext cx="1303795" cy="1205876"/>
            <a:chOff x="1806898" y="4473442"/>
            <a:chExt cx="1303795" cy="1205876"/>
          </a:xfrm>
          <a:solidFill>
            <a:srgbClr val="92D050"/>
          </a:solidFill>
        </p:grpSpPr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48475FD6-59F6-4515-877C-65D3879A9E97}"/>
                </a:ext>
              </a:extLst>
            </p:cNvPr>
            <p:cNvSpPr/>
            <p:nvPr/>
          </p:nvSpPr>
          <p:spPr>
            <a:xfrm>
              <a:off x="1806898" y="4473442"/>
              <a:ext cx="182880" cy="18288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771C2AC7-B938-469C-8741-7F3F083FA773}"/>
                </a:ext>
              </a:extLst>
            </p:cNvPr>
            <p:cNvSpPr/>
            <p:nvPr/>
          </p:nvSpPr>
          <p:spPr>
            <a:xfrm>
              <a:off x="2927813" y="4473442"/>
              <a:ext cx="182880" cy="18288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DED78EC3-C078-40C1-A30B-8973080C1932}"/>
                </a:ext>
              </a:extLst>
            </p:cNvPr>
            <p:cNvSpPr/>
            <p:nvPr/>
          </p:nvSpPr>
          <p:spPr>
            <a:xfrm>
              <a:off x="1806898" y="5496438"/>
              <a:ext cx="182880" cy="18288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B33281CA-0147-4B4B-8685-74AAF2E3A778}"/>
                </a:ext>
              </a:extLst>
            </p:cNvPr>
            <p:cNvSpPr/>
            <p:nvPr/>
          </p:nvSpPr>
          <p:spPr>
            <a:xfrm>
              <a:off x="2927813" y="5496438"/>
              <a:ext cx="182880" cy="18288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2CCE27A5-78B6-4DD1-9C0E-0C4EF7BB9957}"/>
              </a:ext>
            </a:extLst>
          </p:cNvPr>
          <p:cNvGrpSpPr/>
          <p:nvPr/>
        </p:nvGrpSpPr>
        <p:grpSpPr>
          <a:xfrm>
            <a:off x="9123147" y="3869502"/>
            <a:ext cx="1303795" cy="1205876"/>
            <a:chOff x="1806898" y="4473442"/>
            <a:chExt cx="1303795" cy="1205876"/>
          </a:xfrm>
          <a:solidFill>
            <a:srgbClr val="FFC000"/>
          </a:solidFill>
        </p:grpSpPr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F16AE803-B05C-46DE-9954-A0F13FD8304E}"/>
                </a:ext>
              </a:extLst>
            </p:cNvPr>
            <p:cNvSpPr/>
            <p:nvPr/>
          </p:nvSpPr>
          <p:spPr>
            <a:xfrm>
              <a:off x="1806898" y="4473442"/>
              <a:ext cx="182880" cy="18288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3E3190B5-6A06-4B36-95C7-5C2C9AF4DC86}"/>
                </a:ext>
              </a:extLst>
            </p:cNvPr>
            <p:cNvSpPr/>
            <p:nvPr/>
          </p:nvSpPr>
          <p:spPr>
            <a:xfrm>
              <a:off x="2927813" y="4473442"/>
              <a:ext cx="182880" cy="18288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D7B14C07-78B3-4FC4-887E-D3AC853208F5}"/>
                </a:ext>
              </a:extLst>
            </p:cNvPr>
            <p:cNvSpPr/>
            <p:nvPr/>
          </p:nvSpPr>
          <p:spPr>
            <a:xfrm>
              <a:off x="1806898" y="5496438"/>
              <a:ext cx="182880" cy="18288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F950D196-5828-4C83-A03E-3CA949061044}"/>
                </a:ext>
              </a:extLst>
            </p:cNvPr>
            <p:cNvSpPr/>
            <p:nvPr/>
          </p:nvSpPr>
          <p:spPr>
            <a:xfrm>
              <a:off x="2927813" y="5496438"/>
              <a:ext cx="182880" cy="18288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9" name="Arrow: Down 158">
            <a:extLst>
              <a:ext uri="{FF2B5EF4-FFF2-40B4-BE49-F238E27FC236}">
                <a16:creationId xmlns:a16="http://schemas.microsoft.com/office/drawing/2014/main" id="{8F9C33CC-246E-49EA-9FE8-A1DAD0270CD2}"/>
              </a:ext>
            </a:extLst>
          </p:cNvPr>
          <p:cNvSpPr/>
          <p:nvPr/>
        </p:nvSpPr>
        <p:spPr>
          <a:xfrm>
            <a:off x="4999085" y="4087424"/>
            <a:ext cx="182880" cy="250867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Arrow: Down 159">
            <a:extLst>
              <a:ext uri="{FF2B5EF4-FFF2-40B4-BE49-F238E27FC236}">
                <a16:creationId xmlns:a16="http://schemas.microsoft.com/office/drawing/2014/main" id="{25373C2A-CA83-4516-9F10-8022D1570D1C}"/>
              </a:ext>
            </a:extLst>
          </p:cNvPr>
          <p:cNvSpPr/>
          <p:nvPr/>
        </p:nvSpPr>
        <p:spPr>
          <a:xfrm rot="16200000">
            <a:off x="8842919" y="3831676"/>
            <a:ext cx="182880" cy="250867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07D032E5-43EA-43D2-975B-F384C49ECD07}"/>
              </a:ext>
            </a:extLst>
          </p:cNvPr>
          <p:cNvSpPr txBox="1"/>
          <p:nvPr/>
        </p:nvSpPr>
        <p:spPr>
          <a:xfrm>
            <a:off x="1314108" y="6176963"/>
            <a:ext cx="175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 Grid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334C0C3-8AB7-4129-9BD9-D90909F606E1}"/>
              </a:ext>
            </a:extLst>
          </p:cNvPr>
          <p:cNvSpPr txBox="1"/>
          <p:nvPr/>
        </p:nvSpPr>
        <p:spPr>
          <a:xfrm>
            <a:off x="4855811" y="6176963"/>
            <a:ext cx="175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Shifted Along Y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B0C6487A-B95F-4768-BD7A-EEB61545F6F5}"/>
              </a:ext>
            </a:extLst>
          </p:cNvPr>
          <p:cNvSpPr txBox="1"/>
          <p:nvPr/>
        </p:nvSpPr>
        <p:spPr>
          <a:xfrm>
            <a:off x="8427217" y="6173757"/>
            <a:ext cx="175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Shifted Along X</a:t>
            </a:r>
          </a:p>
        </p:txBody>
      </p:sp>
    </p:spTree>
    <p:extLst>
      <p:ext uri="{BB962C8B-B14F-4D97-AF65-F5344CB8AC3E}">
        <p14:creationId xmlns:p14="http://schemas.microsoft.com/office/powerpoint/2010/main" val="3152053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C4D7F-2FD4-4530-A462-415927F5E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87FD4-D0BD-4585-905B-8EE883AFD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Slow compared to analytic OD methods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6-10 seconds per run, depending on number of measurements</a:t>
            </a:r>
          </a:p>
          <a:p>
            <a:pPr>
              <a:lnSpc>
                <a:spcPct val="100000"/>
              </a:lnSpc>
            </a:pPr>
            <a:r>
              <a:rPr lang="en-US" dirty="0"/>
              <a:t>Extreme values need finer search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Eccentricity near 0 or 1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Mean anomaly span near 0</a:t>
            </a:r>
          </a:p>
          <a:p>
            <a:pPr>
              <a:lnSpc>
                <a:spcPct val="100000"/>
              </a:lnSpc>
            </a:pPr>
            <a:r>
              <a:rPr lang="en-US" dirty="0"/>
              <a:t>Elliptic orbits, measurements within 1 orbit period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Work in progress – should be easy to fix these</a:t>
            </a:r>
          </a:p>
          <a:p>
            <a:pPr>
              <a:lnSpc>
                <a:spcPct val="100000"/>
              </a:lnSpc>
            </a:pPr>
            <a:r>
              <a:rPr lang="en-US" dirty="0"/>
              <a:t>Proof that global min exists and is near true solution?</a:t>
            </a:r>
          </a:p>
        </p:txBody>
      </p:sp>
    </p:spTree>
    <p:extLst>
      <p:ext uri="{BB962C8B-B14F-4D97-AF65-F5344CB8AC3E}">
        <p14:creationId xmlns:p14="http://schemas.microsoft.com/office/powerpoint/2010/main" val="1976062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638</Words>
  <Application>Microsoft Office PowerPoint</Application>
  <PresentationFormat>Widescreen</PresentationFormat>
  <Paragraphs>104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Range-Rate OD</vt:lpstr>
      <vt:lpstr>Assumptions</vt:lpstr>
      <vt:lpstr>Approach – Guess f0, e, dM</vt:lpstr>
      <vt:lpstr>Objective Function 1: Sinusoid Fit</vt:lpstr>
      <vt:lpstr>Objective Function 2: Pulsar Alignment</vt:lpstr>
      <vt:lpstr>Objective Function 3: Frame Alignment</vt:lpstr>
      <vt:lpstr>Objective Function Summary</vt:lpstr>
      <vt:lpstr>Algorithm</vt:lpstr>
      <vt:lpstr>Limitations</vt:lpstr>
      <vt:lpstr>Noise Model</vt:lpstr>
      <vt:lpstr>Preliminary Results</vt:lpstr>
      <vt:lpstr>Preliminary Results</vt:lpstr>
      <vt:lpstr>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Range-Rate OD</dc:title>
  <dc:creator>Tiger Hou</dc:creator>
  <cp:lastModifiedBy>Tiger Hou</cp:lastModifiedBy>
  <cp:revision>45</cp:revision>
  <dcterms:created xsi:type="dcterms:W3CDTF">2021-07-05T04:18:51Z</dcterms:created>
  <dcterms:modified xsi:type="dcterms:W3CDTF">2021-07-09T07:25:13Z</dcterms:modified>
</cp:coreProperties>
</file>