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7539c04c0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539c04c0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539c04c0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39c04c0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539c04c0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39c04c0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539c04c0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539c04c0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539c04c01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39c04c01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539c04c01_4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539c04c01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539c04c01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539c04c01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539c04c01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539c04c01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539c04c01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539c04c01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539c04c01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539c04c01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539c04c0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539c04c0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Tiger then Paul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eb5c2f0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eb5c2f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Researchers seem to agree that a main russian goal was to fracture/sow disagreement in the country.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539c04c01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539c04c01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539c04c0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539c04c0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6eb5c2f0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eb5c2f0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539c04c0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539c04c0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an instance of an </a:t>
            </a:r>
            <a:r>
              <a:rPr lang="en"/>
              <a:t>inflammatory</a:t>
            </a:r>
            <a:r>
              <a:rPr lang="en"/>
              <a:t> advertisement. Right: an example of a benign advertisement. The highly varied subject matter can make them deceiving.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539c04c0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539c04c0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deaa08b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deaa08b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Compare this to Dutt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eebf5cf0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eebf5cf0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graph really helped us pick classification predictors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6eb5c2f0b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eb5c2f0b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pbf2tp.github.io/" TargetMode="External"/><Relationship Id="rId4" Type="http://schemas.openxmlformats.org/officeDocument/2006/relationships/hyperlink" Target="https://jandanel.github.io/Fall-2020-Capston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title"/>
          </p:nvPr>
        </p:nvSpPr>
        <p:spPr>
          <a:xfrm>
            <a:off x="265500" y="90700"/>
            <a:ext cx="4045200" cy="26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Russian Facebook Propaganda Efficacy Using Statistical Modelling </a:t>
            </a:r>
            <a:endParaRPr/>
          </a:p>
        </p:txBody>
      </p:sp>
      <p:sp>
        <p:nvSpPr>
          <p:cNvPr id="64" name="Google Shape;64;p13"/>
          <p:cNvSpPr txBox="1"/>
          <p:nvPr>
            <p:ph idx="1" type="subTitle"/>
          </p:nvPr>
        </p:nvSpPr>
        <p:spPr>
          <a:xfrm>
            <a:off x="265500" y="3129476"/>
            <a:ext cx="40452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Authors: Donald Cooper, </a:t>
            </a:r>
            <a:endParaRPr sz="2000">
              <a:latin typeface="Roboto Slab"/>
              <a:ea typeface="Roboto Slab"/>
              <a:cs typeface="Roboto Slab"/>
              <a:sym typeface="Roboto Slab"/>
            </a:endParaRPr>
          </a:p>
          <a:p>
            <a:pPr indent="0" lvl="0" marL="914400" rtl="0" algn="l">
              <a:spcBef>
                <a:spcPts val="0"/>
              </a:spcBef>
              <a:spcAft>
                <a:spcPts val="0"/>
              </a:spcAft>
              <a:buNone/>
            </a:pPr>
            <a:r>
              <a:rPr lang="en" sz="2000">
                <a:latin typeface="Roboto Slab"/>
                <a:ea typeface="Roboto Slab"/>
                <a:cs typeface="Roboto Slab"/>
                <a:sym typeface="Roboto Slab"/>
              </a:rPr>
              <a:t>   Jan Danel, </a:t>
            </a:r>
            <a:endParaRPr sz="2000">
              <a:latin typeface="Roboto Slab"/>
              <a:ea typeface="Roboto Slab"/>
              <a:cs typeface="Roboto Slab"/>
              <a:sym typeface="Roboto Slab"/>
            </a:endParaRPr>
          </a:p>
          <a:p>
            <a:pPr indent="0" lvl="0" marL="914400" rtl="0" algn="l">
              <a:spcBef>
                <a:spcPts val="0"/>
              </a:spcBef>
              <a:spcAft>
                <a:spcPts val="0"/>
              </a:spcAft>
              <a:buNone/>
            </a:pPr>
            <a:r>
              <a:rPr lang="en" sz="2000">
                <a:latin typeface="Roboto Slab"/>
                <a:ea typeface="Roboto Slab"/>
                <a:cs typeface="Roboto Slab"/>
                <a:sym typeface="Roboto Slab"/>
              </a:rPr>
              <a:t>   Paul Franklin, </a:t>
            </a:r>
            <a:endParaRPr sz="2000">
              <a:latin typeface="Roboto Slab"/>
              <a:ea typeface="Roboto Slab"/>
              <a:cs typeface="Roboto Slab"/>
              <a:sym typeface="Roboto Slab"/>
            </a:endParaRPr>
          </a:p>
          <a:p>
            <a:pPr indent="0" lvl="0" marL="914400" rtl="0" algn="l">
              <a:spcBef>
                <a:spcPts val="0"/>
              </a:spcBef>
              <a:spcAft>
                <a:spcPts val="0"/>
              </a:spcAft>
              <a:buNone/>
            </a:pPr>
            <a:r>
              <a:rPr lang="en" sz="2000">
                <a:latin typeface="Roboto Slab"/>
                <a:ea typeface="Roboto Slab"/>
                <a:cs typeface="Roboto Slab"/>
                <a:sym typeface="Roboto Slab"/>
              </a:rPr>
              <a:t>   Pengwei Hu</a:t>
            </a:r>
            <a:endParaRPr sz="2000">
              <a:latin typeface="Roboto Slab"/>
              <a:ea typeface="Roboto Slab"/>
              <a:cs typeface="Roboto Slab"/>
              <a:sym typeface="Roboto Slab"/>
            </a:endParaRPr>
          </a:p>
          <a:p>
            <a:pPr indent="0" lvl="0" marL="0" rtl="0" algn="ctr">
              <a:spcBef>
                <a:spcPts val="0"/>
              </a:spcBef>
              <a:spcAft>
                <a:spcPts val="0"/>
              </a:spcAft>
              <a:buNone/>
            </a:pPr>
            <a:r>
              <a:t/>
            </a:r>
            <a:endParaRPr/>
          </a:p>
        </p:txBody>
      </p:sp>
      <p:pic>
        <p:nvPicPr>
          <p:cNvPr id="65" name="Google Shape;65;p13"/>
          <p:cNvPicPr preferRelativeResize="0"/>
          <p:nvPr/>
        </p:nvPicPr>
        <p:blipFill>
          <a:blip r:embed="rId3">
            <a:alphaModFix/>
          </a:blip>
          <a:stretch>
            <a:fillRect/>
          </a:stretch>
        </p:blipFill>
        <p:spPr>
          <a:xfrm>
            <a:off x="4728575" y="1154188"/>
            <a:ext cx="4254526" cy="2835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87900" y="3035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Two Models</a:t>
            </a:r>
            <a:endParaRPr/>
          </a:p>
        </p:txBody>
      </p:sp>
      <p:sp>
        <p:nvSpPr>
          <p:cNvPr id="123" name="Google Shape;123;p22"/>
          <p:cNvSpPr txBox="1"/>
          <p:nvPr>
            <p:ph idx="1" type="body"/>
          </p:nvPr>
        </p:nvSpPr>
        <p:spPr>
          <a:xfrm>
            <a:off x="387900" y="1489825"/>
            <a:ext cx="3999900" cy="325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Roboto Slab"/>
                <a:ea typeface="Roboto Slab"/>
                <a:cs typeface="Roboto Slab"/>
                <a:sym typeface="Roboto Slab"/>
              </a:rPr>
              <a:t>MLR Fixed Effects Model w/ Jackknifing (State level)</a:t>
            </a:r>
            <a:endParaRPr sz="1800">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1800">
              <a:latin typeface="Roboto Slab"/>
              <a:ea typeface="Roboto Slab"/>
              <a:cs typeface="Roboto Slab"/>
              <a:sym typeface="Roboto Slab"/>
            </a:endParaRPr>
          </a:p>
          <a:p>
            <a:pPr indent="-311150" lvl="0" marL="457200" rtl="0" algn="l">
              <a:spcBef>
                <a:spcPts val="0"/>
              </a:spcBef>
              <a:spcAft>
                <a:spcPts val="0"/>
              </a:spcAft>
              <a:buSzPts val="1300"/>
              <a:buChar char="-"/>
            </a:pPr>
            <a:r>
              <a:rPr lang="en" sz="1300"/>
              <a:t>Observations were categorized on state level.</a:t>
            </a:r>
            <a:endParaRPr sz="1300"/>
          </a:p>
          <a:p>
            <a:pPr indent="-311150" lvl="0" marL="457200" rtl="0" algn="l">
              <a:spcBef>
                <a:spcPts val="1000"/>
              </a:spcBef>
              <a:spcAft>
                <a:spcPts val="0"/>
              </a:spcAft>
              <a:buSzPts val="1300"/>
              <a:buChar char="-"/>
            </a:pPr>
            <a:r>
              <a:rPr lang="en" sz="1300"/>
              <a:t>This model reports ads distributed at the </a:t>
            </a:r>
            <a:r>
              <a:rPr b="1" lang="en" sz="1300"/>
              <a:t>individual state level</a:t>
            </a:r>
            <a:r>
              <a:rPr lang="en" sz="1300"/>
              <a:t>, creating a binary variable for each state, and tests them on a base category.</a:t>
            </a:r>
            <a:endParaRPr sz="1300"/>
          </a:p>
          <a:p>
            <a:pPr indent="-311150" lvl="0" marL="457200" rtl="0" algn="l">
              <a:spcBef>
                <a:spcPts val="1000"/>
              </a:spcBef>
              <a:spcAft>
                <a:spcPts val="0"/>
              </a:spcAft>
              <a:buSzPts val="1300"/>
              <a:buChar char="-"/>
            </a:pPr>
            <a:r>
              <a:rPr lang="en" sz="1300"/>
              <a:t>Transformations and resampling techniques are performed to improve validity and fit of model.</a:t>
            </a:r>
            <a:endParaRPr sz="1300"/>
          </a:p>
          <a:p>
            <a:pPr indent="0" lvl="0" marL="0" rtl="0" algn="l">
              <a:spcBef>
                <a:spcPts val="1600"/>
              </a:spcBef>
              <a:spcAft>
                <a:spcPts val="1600"/>
              </a:spcAft>
              <a:buNone/>
            </a:pPr>
            <a:r>
              <a:t/>
            </a:r>
            <a:endParaRPr/>
          </a:p>
        </p:txBody>
      </p:sp>
      <p:sp>
        <p:nvSpPr>
          <p:cNvPr id="124" name="Google Shape;124;p22"/>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Roboto Slab"/>
                <a:ea typeface="Roboto Slab"/>
                <a:cs typeface="Roboto Slab"/>
                <a:sym typeface="Roboto Slab"/>
              </a:rPr>
              <a:t>Classification Models</a:t>
            </a:r>
            <a:endParaRPr sz="1800">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1800">
              <a:latin typeface="Roboto Slab"/>
              <a:ea typeface="Roboto Slab"/>
              <a:cs typeface="Roboto Slab"/>
              <a:sym typeface="Roboto Slab"/>
            </a:endParaRPr>
          </a:p>
          <a:p>
            <a:pPr indent="0" lvl="0" marL="0" rtl="0" algn="l">
              <a:lnSpc>
                <a:spcPct val="100000"/>
              </a:lnSpc>
              <a:spcBef>
                <a:spcPts val="0"/>
              </a:spcBef>
              <a:spcAft>
                <a:spcPts val="0"/>
              </a:spcAft>
              <a:buNone/>
            </a:pPr>
            <a:r>
              <a:t/>
            </a:r>
            <a:endParaRPr sz="1800">
              <a:latin typeface="Roboto Slab"/>
              <a:ea typeface="Roboto Slab"/>
              <a:cs typeface="Roboto Slab"/>
              <a:sym typeface="Roboto Slab"/>
            </a:endParaRPr>
          </a:p>
          <a:p>
            <a:pPr indent="-311150" lvl="0" marL="457200" rtl="0" algn="l">
              <a:lnSpc>
                <a:spcPct val="100000"/>
              </a:lnSpc>
              <a:spcBef>
                <a:spcPts val="0"/>
              </a:spcBef>
              <a:spcAft>
                <a:spcPts val="0"/>
              </a:spcAft>
              <a:buSzPts val="1300"/>
              <a:buChar char="-"/>
            </a:pPr>
            <a:r>
              <a:rPr lang="en" sz="1300"/>
              <a:t>Response: 1=Propaganda, 0=Not Propaganda</a:t>
            </a:r>
            <a:endParaRPr sz="1300"/>
          </a:p>
          <a:p>
            <a:pPr indent="-311150" lvl="0" marL="457200" rtl="0" algn="l">
              <a:lnSpc>
                <a:spcPct val="100000"/>
              </a:lnSpc>
              <a:spcBef>
                <a:spcPts val="0"/>
              </a:spcBef>
              <a:spcAft>
                <a:spcPts val="0"/>
              </a:spcAft>
              <a:buSzPts val="1300"/>
              <a:buChar char="-"/>
            </a:pPr>
            <a:r>
              <a:rPr lang="en" sz="1300"/>
              <a:t>Classification tree</a:t>
            </a:r>
            <a:endParaRPr sz="1300"/>
          </a:p>
          <a:p>
            <a:pPr indent="-311150" lvl="0" marL="457200" rtl="0" algn="l">
              <a:lnSpc>
                <a:spcPct val="100000"/>
              </a:lnSpc>
              <a:spcBef>
                <a:spcPts val="0"/>
              </a:spcBef>
              <a:spcAft>
                <a:spcPts val="0"/>
              </a:spcAft>
              <a:buSzPts val="1300"/>
              <a:buChar char="-"/>
            </a:pPr>
            <a:r>
              <a:rPr lang="en" sz="1300"/>
              <a:t>Random Forest</a:t>
            </a:r>
            <a:endParaRPr sz="1300"/>
          </a:p>
          <a:p>
            <a:pPr indent="-311150" lvl="0" marL="457200" rtl="0" algn="l">
              <a:lnSpc>
                <a:spcPct val="100000"/>
              </a:lnSpc>
              <a:spcBef>
                <a:spcPts val="0"/>
              </a:spcBef>
              <a:spcAft>
                <a:spcPts val="0"/>
              </a:spcAft>
              <a:buSzPts val="1300"/>
              <a:buChar char="-"/>
            </a:pPr>
            <a:r>
              <a:rPr lang="en" sz="1300"/>
              <a:t>GBM Boosted Model</a:t>
            </a:r>
            <a:endParaRPr sz="1300"/>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MLR Fixed Effects Model w/ Jackknifing (State level)</a:t>
            </a:r>
            <a:endParaRPr sz="2400"/>
          </a:p>
        </p:txBody>
      </p:sp>
      <p:sp>
        <p:nvSpPr>
          <p:cNvPr id="130" name="Google Shape;130;p23"/>
          <p:cNvSpPr txBox="1"/>
          <p:nvPr>
            <p:ph idx="1" type="body"/>
          </p:nvPr>
        </p:nvSpPr>
        <p:spPr>
          <a:xfrm>
            <a:off x="387900" y="1242975"/>
            <a:ext cx="3999900" cy="37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Stage: MLR Model</a:t>
            </a:r>
            <a:endParaRPr/>
          </a:p>
          <a:p>
            <a:pPr indent="-292100" lvl="0" marL="457200" rtl="0" algn="l">
              <a:spcBef>
                <a:spcPts val="0"/>
              </a:spcBef>
              <a:spcAft>
                <a:spcPts val="0"/>
              </a:spcAft>
              <a:buSzPts val="1000"/>
              <a:buChar char="●"/>
            </a:pPr>
            <a:r>
              <a:rPr lang="en" sz="1000"/>
              <a:t>Predictors include AdWordCount, AdDuration, Ad_Freq_state, ElectYear, state level dummies; Response was Click-through Rate (CTR)</a:t>
            </a:r>
            <a:endParaRPr sz="1000"/>
          </a:p>
          <a:p>
            <a:pPr indent="-292100" lvl="0" marL="457200" rtl="0" algn="l">
              <a:spcBef>
                <a:spcPts val="0"/>
              </a:spcBef>
              <a:spcAft>
                <a:spcPts val="0"/>
              </a:spcAft>
              <a:buSzPts val="1000"/>
              <a:buChar char="●"/>
            </a:pPr>
            <a:r>
              <a:rPr lang="en" sz="1000"/>
              <a:t>Combining quantitative and </a:t>
            </a:r>
            <a:r>
              <a:rPr lang="en" sz="1000"/>
              <a:t>qualitative</a:t>
            </a:r>
            <a:r>
              <a:rPr lang="en" sz="1000"/>
              <a:t> predictors and observing model validity and </a:t>
            </a:r>
            <a:r>
              <a:rPr lang="en" sz="1000"/>
              <a:t>significance</a:t>
            </a:r>
            <a:endParaRPr sz="1000"/>
          </a:p>
          <a:p>
            <a:pPr indent="-292100" lvl="0" marL="457200" rtl="0" algn="l">
              <a:spcBef>
                <a:spcPts val="0"/>
              </a:spcBef>
              <a:spcAft>
                <a:spcPts val="0"/>
              </a:spcAft>
              <a:buSzPts val="1000"/>
              <a:buChar char="●"/>
            </a:pPr>
            <a:r>
              <a:rPr lang="en" sz="1000"/>
              <a:t>Overall model violates assumptions of linearity, normality and constant variance.</a:t>
            </a:r>
            <a:endParaRPr/>
          </a:p>
          <a:p>
            <a:pPr indent="0" lvl="0" marL="0" rtl="0" algn="l">
              <a:spcBef>
                <a:spcPts val="1000"/>
              </a:spcBef>
              <a:spcAft>
                <a:spcPts val="0"/>
              </a:spcAft>
              <a:buNone/>
            </a:pPr>
            <a:r>
              <a:rPr lang="en"/>
              <a:t>Second Stage: Transformed Model</a:t>
            </a:r>
            <a:endParaRPr/>
          </a:p>
          <a:p>
            <a:pPr indent="-292100" lvl="0" marL="457200" rtl="0" algn="l">
              <a:spcBef>
                <a:spcPts val="0"/>
              </a:spcBef>
              <a:spcAft>
                <a:spcPts val="0"/>
              </a:spcAft>
              <a:buSzPts val="1000"/>
              <a:buChar char="●"/>
            </a:pPr>
            <a:r>
              <a:rPr lang="en" sz="1000"/>
              <a:t>Box-Cox and </a:t>
            </a:r>
            <a:r>
              <a:rPr lang="en" sz="1000"/>
              <a:t>Box-Tidwell for variable transformation (lamda of .38 for CTR, square-root Ad_Freq_state).</a:t>
            </a:r>
            <a:endParaRPr sz="1000"/>
          </a:p>
          <a:p>
            <a:pPr indent="-292100" lvl="0" marL="457200" rtl="0" algn="l">
              <a:spcBef>
                <a:spcPts val="0"/>
              </a:spcBef>
              <a:spcAft>
                <a:spcPts val="0"/>
              </a:spcAft>
              <a:buSzPts val="1000"/>
              <a:buChar char="●"/>
            </a:pPr>
            <a:r>
              <a:rPr lang="en" sz="1000"/>
              <a:t>Model assumptions met; conducted resampling procedures for improved model fit.</a:t>
            </a:r>
            <a:endParaRPr sz="1000"/>
          </a:p>
          <a:p>
            <a:pPr indent="0" lvl="0" marL="0" rtl="0" algn="l">
              <a:spcBef>
                <a:spcPts val="1000"/>
              </a:spcBef>
              <a:spcAft>
                <a:spcPts val="0"/>
              </a:spcAft>
              <a:buNone/>
            </a:pPr>
            <a:r>
              <a:rPr lang="en"/>
              <a:t>Final Stage: Jackknifed Model</a:t>
            </a:r>
            <a:endParaRPr/>
          </a:p>
          <a:p>
            <a:pPr indent="-292100" lvl="0" marL="457200" rtl="0" algn="l">
              <a:spcBef>
                <a:spcPts val="0"/>
              </a:spcBef>
              <a:spcAft>
                <a:spcPts val="0"/>
              </a:spcAft>
              <a:buSzPts val="1000"/>
              <a:buChar char="●"/>
            </a:pPr>
            <a:r>
              <a:rPr lang="en" sz="1000"/>
              <a:t>Detects and leaves out one influential observation (#430 in this case).</a:t>
            </a:r>
            <a:endParaRPr sz="1000"/>
          </a:p>
          <a:p>
            <a:pPr indent="-292100" lvl="0" marL="457200" rtl="0" algn="l">
              <a:spcBef>
                <a:spcPts val="0"/>
              </a:spcBef>
              <a:spcAft>
                <a:spcPts val="0"/>
              </a:spcAft>
              <a:buSzPts val="1000"/>
              <a:buChar char="●"/>
            </a:pPr>
            <a:r>
              <a:rPr lang="en" sz="1000"/>
              <a:t>Justification: low CTR-&gt;high error, and incorrect/NA data.  </a:t>
            </a:r>
            <a:endParaRPr sz="1000"/>
          </a:p>
          <a:p>
            <a:pPr indent="-292100" lvl="0" marL="457200" rtl="0" algn="l">
              <a:spcBef>
                <a:spcPts val="0"/>
              </a:spcBef>
              <a:spcAft>
                <a:spcPts val="0"/>
              </a:spcAft>
              <a:buSzPts val="1000"/>
              <a:buChar char="●"/>
            </a:pPr>
            <a:r>
              <a:rPr lang="en" sz="1000"/>
              <a:t>Leverage points #176, #250, #285, #366 ≯ 1 likely due to high count in Ad Duration and low value in CTR.</a:t>
            </a:r>
            <a:endParaRPr sz="1000"/>
          </a:p>
          <a:p>
            <a:pPr indent="0" lvl="0" marL="457200" rtl="0" algn="l">
              <a:spcBef>
                <a:spcPts val="1600"/>
              </a:spcBef>
              <a:spcAft>
                <a:spcPts val="0"/>
              </a:spcAft>
              <a:buNone/>
            </a:pPr>
            <a:r>
              <a:t/>
            </a:r>
            <a:endParaRPr sz="1000"/>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31" name="Google Shape;131;p23"/>
          <p:cNvSpPr txBox="1"/>
          <p:nvPr>
            <p:ph idx="2" type="body"/>
          </p:nvPr>
        </p:nvSpPr>
        <p:spPr>
          <a:xfrm>
            <a:off x="4692800" y="1242975"/>
            <a:ext cx="3999900" cy="8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Between Original Model (Left) &amp; Jackknife Model (Right) in Studentized Residuals and Leverage</a:t>
            </a:r>
            <a:endParaRPr/>
          </a:p>
          <a:p>
            <a:pPr indent="0" lvl="0" marL="0" rtl="0" algn="l">
              <a:spcBef>
                <a:spcPts val="1600"/>
              </a:spcBef>
              <a:spcAft>
                <a:spcPts val="1600"/>
              </a:spcAft>
              <a:buNone/>
            </a:pPr>
            <a:r>
              <a:t/>
            </a:r>
            <a:endParaRPr/>
          </a:p>
        </p:txBody>
      </p:sp>
      <p:pic>
        <p:nvPicPr>
          <p:cNvPr id="132" name="Google Shape;132;p23"/>
          <p:cNvPicPr preferRelativeResize="0"/>
          <p:nvPr/>
        </p:nvPicPr>
        <p:blipFill rotWithShape="1">
          <a:blip r:embed="rId3">
            <a:alphaModFix/>
          </a:blip>
          <a:srcRect b="0" l="1211" r="39982" t="6515"/>
          <a:stretch/>
        </p:blipFill>
        <p:spPr>
          <a:xfrm>
            <a:off x="4756200" y="2203550"/>
            <a:ext cx="2047325" cy="1922575"/>
          </a:xfrm>
          <a:prstGeom prst="rect">
            <a:avLst/>
          </a:prstGeom>
          <a:noFill/>
          <a:ln>
            <a:noFill/>
          </a:ln>
        </p:spPr>
      </p:pic>
      <p:pic>
        <p:nvPicPr>
          <p:cNvPr id="133" name="Google Shape;133;p23"/>
          <p:cNvPicPr preferRelativeResize="0"/>
          <p:nvPr/>
        </p:nvPicPr>
        <p:blipFill rotWithShape="1">
          <a:blip r:embed="rId4">
            <a:alphaModFix/>
          </a:blip>
          <a:srcRect b="0" l="1196" r="40163" t="6864"/>
          <a:stretch/>
        </p:blipFill>
        <p:spPr>
          <a:xfrm>
            <a:off x="6867175" y="2203550"/>
            <a:ext cx="1944821" cy="1922575"/>
          </a:xfrm>
          <a:prstGeom prst="rect">
            <a:avLst/>
          </a:prstGeom>
          <a:noFill/>
          <a:ln>
            <a:noFill/>
          </a:ln>
        </p:spPr>
      </p:pic>
      <p:pic>
        <p:nvPicPr>
          <p:cNvPr id="134" name="Google Shape;134;p23"/>
          <p:cNvPicPr preferRelativeResize="0"/>
          <p:nvPr/>
        </p:nvPicPr>
        <p:blipFill rotWithShape="1">
          <a:blip r:embed="rId4">
            <a:alphaModFix/>
          </a:blip>
          <a:srcRect b="36680" l="78966" r="1441" t="35463"/>
          <a:stretch/>
        </p:blipFill>
        <p:spPr>
          <a:xfrm>
            <a:off x="7832399" y="4224100"/>
            <a:ext cx="979600" cy="8586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290250"/>
            <a:ext cx="8368200" cy="85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MLR Fixed Effects Model w/ Jackknifing (State level): Results and Interpretation </a:t>
            </a:r>
            <a:endParaRPr sz="3600"/>
          </a:p>
        </p:txBody>
      </p:sp>
      <p:sp>
        <p:nvSpPr>
          <p:cNvPr id="140" name="Google Shape;140;p24"/>
          <p:cNvSpPr txBox="1"/>
          <p:nvPr>
            <p:ph idx="1" type="body"/>
          </p:nvPr>
        </p:nvSpPr>
        <p:spPr>
          <a:xfrm>
            <a:off x="387900" y="1489825"/>
            <a:ext cx="3999900" cy="35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Jackknifed Model</a:t>
            </a:r>
            <a:endParaRPr/>
          </a:p>
          <a:p>
            <a:pPr indent="-292100" lvl="0" marL="457200" rtl="0" algn="l">
              <a:spcBef>
                <a:spcPts val="0"/>
              </a:spcBef>
              <a:spcAft>
                <a:spcPts val="0"/>
              </a:spcAft>
              <a:buSzPts val="1000"/>
              <a:buChar char="●"/>
            </a:pPr>
            <a:r>
              <a:rPr lang="en" sz="1000"/>
              <a:t>Overall, the global F-test, where F(37, 438) = 128.01 revealed a significant model where the model p-value (~0.0001) was much less than 𝛂 = 0.05 and returned adjusted R-squared of ~0.91. Thus, after adjusting for sample size and degrees of freedom (n = 476, d.f. = 37), there is enough evidence to support that the predictors included within the Jackknifed model account for approximately 91% of the sample variance of the percentage change in Click-Through-Rate (CTR).</a:t>
            </a:r>
            <a:endParaRPr sz="1000"/>
          </a:p>
          <a:p>
            <a:pPr indent="-292100" lvl="0" marL="457200" rtl="0" algn="l">
              <a:spcBef>
                <a:spcPts val="1000"/>
              </a:spcBef>
              <a:spcAft>
                <a:spcPts val="0"/>
              </a:spcAft>
              <a:buSzPts val="1000"/>
              <a:buChar char="●"/>
            </a:pPr>
            <a:r>
              <a:rPr lang="en" sz="1000"/>
              <a:t>In other words, the model successfully showed that the average effect of our predictors on CTR percentage after controlling for state fixed-effects was either greater than or less the baseline (Maryland being the chosen baseline).</a:t>
            </a:r>
            <a:endParaRPr sz="1000"/>
          </a:p>
          <a:p>
            <a:pPr indent="-292100" lvl="0" marL="457200" rtl="0" algn="l">
              <a:spcBef>
                <a:spcPts val="1000"/>
              </a:spcBef>
              <a:spcAft>
                <a:spcPts val="0"/>
              </a:spcAft>
              <a:buSzPts val="1000"/>
              <a:buChar char="●"/>
            </a:pPr>
            <a:r>
              <a:rPr lang="en" sz="1000"/>
              <a:t>The Jackknife model was a successful attempt in model fit improvement. However, we do recognize that the increased overall fit was a trade-off between a better adjusted R-squared and perfectly met regression assumptions. 	</a:t>
            </a:r>
            <a:endParaRPr sz="1000"/>
          </a:p>
          <a:p>
            <a:pPr indent="0" lvl="0" marL="457200" rtl="0" algn="l">
              <a:spcBef>
                <a:spcPts val="1600"/>
              </a:spcBef>
              <a:spcAft>
                <a:spcPts val="0"/>
              </a:spcAft>
              <a:buNone/>
            </a:pPr>
            <a:r>
              <a:t/>
            </a:r>
            <a:endParaRPr sz="1000"/>
          </a:p>
          <a:p>
            <a:pPr indent="0" lvl="0" marL="457200" rtl="0" algn="l">
              <a:spcBef>
                <a:spcPts val="1600"/>
              </a:spcBef>
              <a:spcAft>
                <a:spcPts val="0"/>
              </a:spcAft>
              <a:buNone/>
            </a:pPr>
            <a:r>
              <a:t/>
            </a:r>
            <a:endParaRPr sz="1000"/>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41" name="Google Shape;141;p24"/>
          <p:cNvSpPr txBox="1"/>
          <p:nvPr>
            <p:ph idx="2" type="body"/>
          </p:nvPr>
        </p:nvSpPr>
        <p:spPr>
          <a:xfrm>
            <a:off x="4437200" y="1489825"/>
            <a:ext cx="42546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Russian Advertisement Top Words in Each State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2" name="Google Shape;142;p24"/>
          <p:cNvPicPr preferRelativeResize="0"/>
          <p:nvPr/>
        </p:nvPicPr>
        <p:blipFill>
          <a:blip r:embed="rId3">
            <a:alphaModFix/>
          </a:blip>
          <a:stretch>
            <a:fillRect/>
          </a:stretch>
        </p:blipFill>
        <p:spPr>
          <a:xfrm>
            <a:off x="4501575" y="1873825"/>
            <a:ext cx="4254601" cy="2395173"/>
          </a:xfrm>
          <a:prstGeom prst="rect">
            <a:avLst/>
          </a:prstGeom>
          <a:noFill/>
          <a:ln>
            <a:noFill/>
          </a:ln>
        </p:spPr>
      </p:pic>
      <p:sp>
        <p:nvSpPr>
          <p:cNvPr id="143" name="Google Shape;143;p24"/>
          <p:cNvSpPr txBox="1"/>
          <p:nvPr>
            <p:ph idx="2" type="body"/>
          </p:nvPr>
        </p:nvSpPr>
        <p:spPr>
          <a:xfrm>
            <a:off x="4501575" y="4303625"/>
            <a:ext cx="40668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
              <a:t>This 2016 electoral map is color coded by the political party that won the electoral votes in the state. As an example, we see that by hovering over Florida we are able to see the most frequently used words in Russian ads, when getting rid of stop words. The five common words were “free, event, join, friends, selfdefense”. In combination  with the regression model, we can determine the most influential content by association to CTR.</a:t>
            </a:r>
            <a:endParaRPr sz="700"/>
          </a:p>
          <a:p>
            <a:pPr indent="0" lvl="0" marL="0" rtl="0" algn="l">
              <a:spcBef>
                <a:spcPts val="0"/>
              </a:spcBef>
              <a:spcAft>
                <a:spcPts val="0"/>
              </a:spcAft>
              <a:buNone/>
            </a:pPr>
            <a:r>
              <a:t/>
            </a:r>
            <a:endParaRPr sz="600"/>
          </a:p>
          <a:p>
            <a:pPr indent="0" lvl="0" marL="0" rtl="0" algn="l">
              <a:spcBef>
                <a:spcPts val="1600"/>
              </a:spcBef>
              <a:spcAft>
                <a:spcPts val="1600"/>
              </a:spcAft>
              <a:buNone/>
            </a:pPr>
            <a:r>
              <a:t/>
            </a:r>
            <a:endParaRPr sz="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87900" y="3102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Propaganda Detection: Classification tree</a:t>
            </a:r>
            <a:endParaRPr/>
          </a:p>
        </p:txBody>
      </p:sp>
      <p:sp>
        <p:nvSpPr>
          <p:cNvPr id="149" name="Google Shape;149;p25"/>
          <p:cNvSpPr txBox="1"/>
          <p:nvPr>
            <p:ph idx="1" type="body"/>
          </p:nvPr>
        </p:nvSpPr>
        <p:spPr>
          <a:xfrm>
            <a:off x="387900" y="1347175"/>
            <a:ext cx="39999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Predictors: </a:t>
            </a:r>
            <a:endParaRPr/>
          </a:p>
          <a:p>
            <a:pPr indent="-317500" lvl="0" marL="914400" rtl="0" algn="l">
              <a:spcBef>
                <a:spcPts val="0"/>
              </a:spcBef>
              <a:spcAft>
                <a:spcPts val="0"/>
              </a:spcAft>
              <a:buSzPts val="1400"/>
              <a:buAutoNum type="arabicPeriod"/>
            </a:pPr>
            <a:r>
              <a:rPr lang="en"/>
              <a:t>Location</a:t>
            </a:r>
            <a:endParaRPr/>
          </a:p>
          <a:p>
            <a:pPr indent="-317500" lvl="0" marL="914400" rtl="0" algn="l">
              <a:spcBef>
                <a:spcPts val="0"/>
              </a:spcBef>
              <a:spcAft>
                <a:spcPts val="0"/>
              </a:spcAft>
              <a:buSzPts val="1400"/>
              <a:buAutoNum type="arabicPeriod"/>
            </a:pPr>
            <a:r>
              <a:rPr lang="en"/>
              <a:t>Syntactic features</a:t>
            </a:r>
            <a:endParaRPr/>
          </a:p>
          <a:p>
            <a:pPr indent="-317500" lvl="0" marL="914400" rtl="0" algn="l">
              <a:spcBef>
                <a:spcPts val="0"/>
              </a:spcBef>
              <a:spcAft>
                <a:spcPts val="0"/>
              </a:spcAft>
              <a:buSzPts val="1400"/>
              <a:buAutoNum type="arabicPeriod"/>
            </a:pPr>
            <a:r>
              <a:rPr lang="en"/>
              <a:t>‘Voting’ theme</a:t>
            </a:r>
            <a:endParaRPr/>
          </a:p>
          <a:p>
            <a:pPr indent="-317500" lvl="0" marL="914400" rtl="0" algn="l">
              <a:spcBef>
                <a:spcPts val="0"/>
              </a:spcBef>
              <a:spcAft>
                <a:spcPts val="0"/>
              </a:spcAft>
              <a:buSzPts val="1400"/>
              <a:buAutoNum type="arabicPeriod"/>
            </a:pPr>
            <a:r>
              <a:rPr lang="en"/>
              <a:t>‘Race’ theme</a:t>
            </a:r>
            <a:endParaRPr/>
          </a:p>
          <a:p>
            <a:pPr indent="-317500" lvl="0" marL="914400" rtl="0" algn="l">
              <a:spcBef>
                <a:spcPts val="0"/>
              </a:spcBef>
              <a:spcAft>
                <a:spcPts val="0"/>
              </a:spcAft>
              <a:buSzPts val="1400"/>
              <a:buAutoNum type="arabicPeriod"/>
            </a:pPr>
            <a:r>
              <a:rPr lang="en"/>
              <a:t>‘Cop’ theme</a:t>
            </a:r>
            <a:endParaRPr/>
          </a:p>
          <a:p>
            <a:pPr indent="-317500" lvl="0" marL="914400" rtl="0" algn="l">
              <a:spcBef>
                <a:spcPts val="0"/>
              </a:spcBef>
              <a:spcAft>
                <a:spcPts val="0"/>
              </a:spcAft>
              <a:buSzPts val="1400"/>
              <a:buAutoNum type="arabicPeriod"/>
            </a:pPr>
            <a:r>
              <a:rPr lang="en"/>
              <a:t>Factuality index</a:t>
            </a:r>
            <a:endParaRPr/>
          </a:p>
          <a:p>
            <a:pPr indent="-317500" lvl="0" marL="914400" rtl="0" algn="l">
              <a:spcBef>
                <a:spcPts val="0"/>
              </a:spcBef>
              <a:spcAft>
                <a:spcPts val="0"/>
              </a:spcAft>
              <a:buSzPts val="1400"/>
              <a:buAutoNum type="arabicPeriod"/>
            </a:pPr>
            <a:r>
              <a:rPr lang="en"/>
              <a:t>Some others (not included in this iteration)</a:t>
            </a:r>
            <a:endParaRPr/>
          </a:p>
          <a:p>
            <a:pPr indent="-317500" lvl="0" marL="457200" rtl="0" algn="l">
              <a:spcBef>
                <a:spcPts val="0"/>
              </a:spcBef>
              <a:spcAft>
                <a:spcPts val="0"/>
              </a:spcAft>
              <a:buSzPts val="1400"/>
              <a:buChar char="-"/>
            </a:pPr>
            <a:r>
              <a:rPr lang="en"/>
              <a:t>Method:</a:t>
            </a:r>
            <a:endParaRPr/>
          </a:p>
          <a:p>
            <a:pPr indent="-304800" lvl="1" marL="914400" rtl="0" algn="l">
              <a:spcBef>
                <a:spcPts val="0"/>
              </a:spcBef>
              <a:spcAft>
                <a:spcPts val="0"/>
              </a:spcAft>
              <a:buSzPts val="1200"/>
              <a:buChar char="-"/>
            </a:pPr>
            <a:r>
              <a:rPr lang="en"/>
              <a:t>Recursive Binary Splitting, semi Bagging</a:t>
            </a:r>
            <a:endParaRPr/>
          </a:p>
          <a:p>
            <a:pPr indent="-304800" lvl="1" marL="914400" rtl="0" algn="l">
              <a:spcBef>
                <a:spcPts val="0"/>
              </a:spcBef>
              <a:spcAft>
                <a:spcPts val="0"/>
              </a:spcAft>
              <a:buSzPts val="1200"/>
              <a:buChar char="-"/>
            </a:pPr>
            <a:r>
              <a:rPr lang="en"/>
              <a:t>Gini index</a:t>
            </a:r>
            <a:endParaRPr/>
          </a:p>
          <a:p>
            <a:pPr indent="-317500" lvl="0" marL="457200" rtl="0" algn="l">
              <a:spcBef>
                <a:spcPts val="0"/>
              </a:spcBef>
              <a:spcAft>
                <a:spcPts val="0"/>
              </a:spcAft>
              <a:buSzPts val="1400"/>
              <a:buChar char="-"/>
            </a:pPr>
            <a:r>
              <a:rPr lang="en"/>
              <a:t>Assumptions</a:t>
            </a:r>
            <a:endParaRPr/>
          </a:p>
          <a:p>
            <a:pPr indent="-304800" lvl="1" marL="914400" rtl="0" algn="l">
              <a:spcBef>
                <a:spcPts val="0"/>
              </a:spcBef>
              <a:spcAft>
                <a:spcPts val="0"/>
              </a:spcAft>
              <a:buSzPts val="1200"/>
              <a:buChar char="-"/>
            </a:pPr>
            <a:r>
              <a:rPr lang="en"/>
              <a:t>None about  predictor prob. distributions (it’s nonparametric), but equal groups</a:t>
            </a:r>
            <a:endParaRPr/>
          </a:p>
        </p:txBody>
      </p:sp>
      <p:pic>
        <p:nvPicPr>
          <p:cNvPr id="150" name="Google Shape;150;p25"/>
          <p:cNvPicPr preferRelativeResize="0"/>
          <p:nvPr/>
        </p:nvPicPr>
        <p:blipFill>
          <a:blip r:embed="rId3">
            <a:alphaModFix/>
          </a:blip>
          <a:stretch>
            <a:fillRect/>
          </a:stretch>
        </p:blipFill>
        <p:spPr>
          <a:xfrm>
            <a:off x="4515475" y="1849325"/>
            <a:ext cx="4451400" cy="2746722"/>
          </a:xfrm>
          <a:prstGeom prst="rect">
            <a:avLst/>
          </a:prstGeom>
          <a:noFill/>
          <a:ln>
            <a:noFill/>
          </a:ln>
        </p:spPr>
      </p:pic>
      <p:sp>
        <p:nvSpPr>
          <p:cNvPr id="151" name="Google Shape;151;p25"/>
          <p:cNvSpPr txBox="1"/>
          <p:nvPr>
            <p:ph idx="1" type="body"/>
          </p:nvPr>
        </p:nvSpPr>
        <p:spPr>
          <a:xfrm>
            <a:off x="5329850" y="1458950"/>
            <a:ext cx="3999900" cy="45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			Yes.</a:t>
            </a:r>
            <a:endParaRPr/>
          </a:p>
        </p:txBody>
      </p:sp>
      <p:cxnSp>
        <p:nvCxnSpPr>
          <p:cNvPr id="152" name="Google Shape;152;p25"/>
          <p:cNvCxnSpPr/>
          <p:nvPr/>
        </p:nvCxnSpPr>
        <p:spPr>
          <a:xfrm rot="10800000">
            <a:off x="4670775" y="1637250"/>
            <a:ext cx="620700" cy="0"/>
          </a:xfrm>
          <a:prstGeom prst="straightConnector1">
            <a:avLst/>
          </a:prstGeom>
          <a:noFill/>
          <a:ln cap="flat" cmpd="sng" w="9525">
            <a:solidFill>
              <a:srgbClr val="FFFFFF"/>
            </a:solidFill>
            <a:prstDash val="solid"/>
            <a:round/>
            <a:headEnd len="med" w="med" type="none"/>
            <a:tailEnd len="med" w="med" type="triangle"/>
          </a:ln>
        </p:spPr>
      </p:cxnSp>
      <p:cxnSp>
        <p:nvCxnSpPr>
          <p:cNvPr id="153" name="Google Shape;153;p25"/>
          <p:cNvCxnSpPr/>
          <p:nvPr/>
        </p:nvCxnSpPr>
        <p:spPr>
          <a:xfrm flipH="1" rot="10800000">
            <a:off x="7193850" y="1638150"/>
            <a:ext cx="722700" cy="6900"/>
          </a:xfrm>
          <a:prstGeom prst="straightConnector1">
            <a:avLst/>
          </a:prstGeom>
          <a:noFill/>
          <a:ln cap="flat" cmpd="sng" w="9525">
            <a:solidFill>
              <a:srgbClr val="FFFFFF"/>
            </a:solidFill>
            <a:prstDash val="solid"/>
            <a:round/>
            <a:headEnd len="med" w="med" type="none"/>
            <a:tailEnd len="med" w="med" type="triangle"/>
          </a:ln>
        </p:spPr>
      </p:cxnSp>
      <p:sp>
        <p:nvSpPr>
          <p:cNvPr id="154" name="Google Shape;154;p25"/>
          <p:cNvSpPr txBox="1"/>
          <p:nvPr>
            <p:ph idx="1" type="body"/>
          </p:nvPr>
        </p:nvSpPr>
        <p:spPr>
          <a:xfrm>
            <a:off x="4572000" y="956875"/>
            <a:ext cx="37305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Did the ad target a place frequently targeted by Russians?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Propaganda Detection: Classification tree</a:t>
            </a:r>
            <a:endParaRPr/>
          </a:p>
        </p:txBody>
      </p:sp>
      <p:sp>
        <p:nvSpPr>
          <p:cNvPr id="160" name="Google Shape;160;p26"/>
          <p:cNvSpPr txBox="1"/>
          <p:nvPr>
            <p:ph idx="1" type="body"/>
          </p:nvPr>
        </p:nvSpPr>
        <p:spPr>
          <a:xfrm>
            <a:off x="387900" y="1489825"/>
            <a:ext cx="8226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Predictor: Number of Russian Propaganda Targets by State and City</a:t>
            </a:r>
            <a:endParaRPr/>
          </a:p>
          <a:p>
            <a:pPr indent="0" lvl="0" marL="0" rtl="0" algn="l">
              <a:spcBef>
                <a:spcPts val="1600"/>
              </a:spcBef>
              <a:spcAft>
                <a:spcPts val="1600"/>
              </a:spcAft>
              <a:buNone/>
            </a:pPr>
            <a:r>
              <a:t/>
            </a:r>
            <a:endParaRPr/>
          </a:p>
        </p:txBody>
      </p:sp>
      <p:pic>
        <p:nvPicPr>
          <p:cNvPr id="161" name="Google Shape;161;p26"/>
          <p:cNvPicPr preferRelativeResize="0"/>
          <p:nvPr/>
        </p:nvPicPr>
        <p:blipFill>
          <a:blip r:embed="rId3">
            <a:alphaModFix/>
          </a:blip>
          <a:stretch>
            <a:fillRect/>
          </a:stretch>
        </p:blipFill>
        <p:spPr>
          <a:xfrm>
            <a:off x="1324300" y="2016525"/>
            <a:ext cx="6321700" cy="2945849"/>
          </a:xfrm>
          <a:prstGeom prst="rect">
            <a:avLst/>
          </a:prstGeom>
          <a:noFill/>
          <a:ln cap="flat" cmpd="sng" w="9525">
            <a:solidFill>
              <a:srgbClr val="000000"/>
            </a:solidFill>
            <a:prstDash val="solid"/>
            <a:round/>
            <a:headEnd len="sm" w="sm" type="none"/>
            <a:tailEnd len="sm" w="sm" type="none"/>
          </a:ln>
        </p:spPr>
      </p:pic>
      <p:cxnSp>
        <p:nvCxnSpPr>
          <p:cNvPr id="162" name="Google Shape;162;p26"/>
          <p:cNvCxnSpPr/>
          <p:nvPr/>
        </p:nvCxnSpPr>
        <p:spPr>
          <a:xfrm rot="10800000">
            <a:off x="6314125" y="3541825"/>
            <a:ext cx="414000" cy="2424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26"/>
          <p:cNvSpPr txBox="1"/>
          <p:nvPr/>
        </p:nvSpPr>
        <p:spPr>
          <a:xfrm>
            <a:off x="6269700" y="3726400"/>
            <a:ext cx="1232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Baltimore, Maryland: </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Targeted </a:t>
            </a:r>
            <a:r>
              <a:rPr b="1" lang="en" sz="900">
                <a:latin typeface="Roboto"/>
                <a:ea typeface="Roboto"/>
                <a:cs typeface="Roboto"/>
                <a:sym typeface="Roboto"/>
              </a:rPr>
              <a:t>244 </a:t>
            </a:r>
            <a:r>
              <a:rPr lang="en" sz="900">
                <a:latin typeface="Roboto"/>
                <a:ea typeface="Roboto"/>
                <a:cs typeface="Roboto"/>
                <a:sym typeface="Roboto"/>
              </a:rPr>
              <a:t>times</a:t>
            </a:r>
            <a:endParaRPr sz="9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87900" y="3102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Propaganda Detection: Classification tree</a:t>
            </a:r>
            <a:endParaRPr/>
          </a:p>
        </p:txBody>
      </p:sp>
      <p:sp>
        <p:nvSpPr>
          <p:cNvPr id="169" name="Google Shape;169;p27"/>
          <p:cNvSpPr txBox="1"/>
          <p:nvPr>
            <p:ph idx="1" type="body"/>
          </p:nvPr>
        </p:nvSpPr>
        <p:spPr>
          <a:xfrm>
            <a:off x="272150" y="1489825"/>
            <a:ext cx="41157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Results (avg for 40 resamples wr):</a:t>
            </a:r>
            <a:endParaRPr/>
          </a:p>
          <a:p>
            <a:pPr indent="-317500" lvl="0" marL="914400" rtl="0" algn="l">
              <a:spcBef>
                <a:spcPts val="0"/>
              </a:spcBef>
              <a:spcAft>
                <a:spcPts val="0"/>
              </a:spcAft>
              <a:buSzPts val="1400"/>
              <a:buAutoNum type="arabicPeriod"/>
            </a:pPr>
            <a:r>
              <a:rPr lang="en"/>
              <a:t>Overall accuracy:</a:t>
            </a:r>
            <a:endParaRPr/>
          </a:p>
          <a:p>
            <a:pPr indent="-304800" lvl="1" marL="1828800" rtl="0" algn="l">
              <a:spcBef>
                <a:spcPts val="0"/>
              </a:spcBef>
              <a:spcAft>
                <a:spcPts val="0"/>
              </a:spcAft>
              <a:buSzPts val="1200"/>
              <a:buChar char="○"/>
            </a:pPr>
            <a:r>
              <a:rPr lang="en"/>
              <a:t>.8474</a:t>
            </a:r>
            <a:endParaRPr/>
          </a:p>
          <a:p>
            <a:pPr indent="-317500" lvl="0" marL="914400" rtl="0" algn="l">
              <a:spcBef>
                <a:spcPts val="0"/>
              </a:spcBef>
              <a:spcAft>
                <a:spcPts val="0"/>
              </a:spcAft>
              <a:buSzPts val="1400"/>
              <a:buAutoNum type="arabicPeriod"/>
            </a:pPr>
            <a:r>
              <a:rPr lang="en"/>
              <a:t>Sensitivity/True Positive Rate </a:t>
            </a:r>
            <a:r>
              <a:rPr lang="en"/>
              <a:t>(</a:t>
            </a:r>
            <a:r>
              <a:rPr b="1" lang="en"/>
              <a:t>Detection Rate</a:t>
            </a:r>
            <a:r>
              <a:rPr lang="en"/>
              <a:t>)</a:t>
            </a:r>
            <a:r>
              <a:rPr lang="en"/>
              <a:t>:</a:t>
            </a:r>
            <a:endParaRPr/>
          </a:p>
          <a:p>
            <a:pPr indent="-304800" lvl="1" marL="1828800" rtl="0" algn="l">
              <a:spcBef>
                <a:spcPts val="0"/>
              </a:spcBef>
              <a:spcAft>
                <a:spcPts val="0"/>
              </a:spcAft>
              <a:buSzPts val="1200"/>
              <a:buChar char="○"/>
            </a:pPr>
            <a:r>
              <a:rPr lang="en"/>
              <a:t>.8726</a:t>
            </a:r>
            <a:endParaRPr/>
          </a:p>
          <a:p>
            <a:pPr indent="-317500" lvl="0" marL="914400" rtl="0" algn="l">
              <a:spcBef>
                <a:spcPts val="0"/>
              </a:spcBef>
              <a:spcAft>
                <a:spcPts val="0"/>
              </a:spcAft>
              <a:buSzPts val="1400"/>
              <a:buAutoNum type="arabicPeriod"/>
            </a:pPr>
            <a:r>
              <a:rPr lang="en"/>
              <a:t>Specificity/True Negative Rate:</a:t>
            </a:r>
            <a:endParaRPr/>
          </a:p>
          <a:p>
            <a:pPr indent="-304800" lvl="1" marL="1828800" rtl="0" algn="l">
              <a:spcBef>
                <a:spcPts val="0"/>
              </a:spcBef>
              <a:spcAft>
                <a:spcPts val="0"/>
              </a:spcAft>
              <a:buSzPts val="1200"/>
              <a:buChar char="○"/>
            </a:pPr>
            <a:r>
              <a:rPr lang="en"/>
              <a:t>.8224</a:t>
            </a:r>
            <a:endParaRPr/>
          </a:p>
        </p:txBody>
      </p:sp>
      <p:pic>
        <p:nvPicPr>
          <p:cNvPr id="170" name="Google Shape;170;p27"/>
          <p:cNvPicPr preferRelativeResize="0"/>
          <p:nvPr/>
        </p:nvPicPr>
        <p:blipFill>
          <a:blip r:embed="rId3">
            <a:alphaModFix/>
          </a:blip>
          <a:stretch>
            <a:fillRect/>
          </a:stretch>
        </p:blipFill>
        <p:spPr>
          <a:xfrm>
            <a:off x="4572000" y="1856375"/>
            <a:ext cx="4451400" cy="2746722"/>
          </a:xfrm>
          <a:prstGeom prst="rect">
            <a:avLst/>
          </a:prstGeom>
          <a:noFill/>
          <a:ln>
            <a:noFill/>
          </a:ln>
        </p:spPr>
      </p:pic>
      <p:sp>
        <p:nvSpPr>
          <p:cNvPr id="171" name="Google Shape;171;p27"/>
          <p:cNvSpPr txBox="1"/>
          <p:nvPr>
            <p:ph idx="1" type="body"/>
          </p:nvPr>
        </p:nvSpPr>
        <p:spPr>
          <a:xfrm>
            <a:off x="5329850" y="1458950"/>
            <a:ext cx="2729400" cy="45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			Yes.</a:t>
            </a:r>
            <a:endParaRPr/>
          </a:p>
        </p:txBody>
      </p:sp>
      <p:cxnSp>
        <p:nvCxnSpPr>
          <p:cNvPr id="172" name="Google Shape;172;p27"/>
          <p:cNvCxnSpPr/>
          <p:nvPr/>
        </p:nvCxnSpPr>
        <p:spPr>
          <a:xfrm rot="10800000">
            <a:off x="4670775" y="1637250"/>
            <a:ext cx="620700" cy="0"/>
          </a:xfrm>
          <a:prstGeom prst="straightConnector1">
            <a:avLst/>
          </a:prstGeom>
          <a:noFill/>
          <a:ln cap="flat" cmpd="sng" w="9525">
            <a:solidFill>
              <a:srgbClr val="FFFFFF"/>
            </a:solidFill>
            <a:prstDash val="solid"/>
            <a:round/>
            <a:headEnd len="med" w="med" type="none"/>
            <a:tailEnd len="med" w="med" type="triangle"/>
          </a:ln>
        </p:spPr>
      </p:cxnSp>
      <p:cxnSp>
        <p:nvCxnSpPr>
          <p:cNvPr id="173" name="Google Shape;173;p27"/>
          <p:cNvCxnSpPr/>
          <p:nvPr/>
        </p:nvCxnSpPr>
        <p:spPr>
          <a:xfrm flipH="1" rot="10800000">
            <a:off x="7193850" y="1638150"/>
            <a:ext cx="722700" cy="6900"/>
          </a:xfrm>
          <a:prstGeom prst="straightConnector1">
            <a:avLst/>
          </a:prstGeom>
          <a:noFill/>
          <a:ln cap="flat" cmpd="sng" w="9525">
            <a:solidFill>
              <a:srgbClr val="FFFFFF"/>
            </a:solidFill>
            <a:prstDash val="solid"/>
            <a:round/>
            <a:headEnd len="med" w="med" type="none"/>
            <a:tailEnd len="med" w="med" type="triangle"/>
          </a:ln>
        </p:spPr>
      </p:cxnSp>
      <p:sp>
        <p:nvSpPr>
          <p:cNvPr id="174" name="Google Shape;174;p27"/>
          <p:cNvSpPr txBox="1"/>
          <p:nvPr>
            <p:ph idx="1" type="body"/>
          </p:nvPr>
        </p:nvSpPr>
        <p:spPr>
          <a:xfrm>
            <a:off x="4572000" y="956875"/>
            <a:ext cx="37305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Did the ad target the U.S. or a place frequently targeted by Russians?</a:t>
            </a:r>
            <a:endParaRPr/>
          </a:p>
        </p:txBody>
      </p:sp>
      <p:pic>
        <p:nvPicPr>
          <p:cNvPr id="175" name="Google Shape;175;p27"/>
          <p:cNvPicPr preferRelativeResize="0"/>
          <p:nvPr/>
        </p:nvPicPr>
        <p:blipFill>
          <a:blip r:embed="rId4">
            <a:alphaModFix/>
          </a:blip>
          <a:stretch>
            <a:fillRect/>
          </a:stretch>
        </p:blipFill>
        <p:spPr>
          <a:xfrm>
            <a:off x="8442650" y="4121226"/>
            <a:ext cx="481475" cy="320200"/>
          </a:xfrm>
          <a:prstGeom prst="rect">
            <a:avLst/>
          </a:prstGeom>
          <a:noFill/>
          <a:ln>
            <a:noFill/>
          </a:ln>
        </p:spPr>
      </p:pic>
      <p:pic>
        <p:nvPicPr>
          <p:cNvPr id="176" name="Google Shape;176;p27"/>
          <p:cNvPicPr preferRelativeResize="0"/>
          <p:nvPr/>
        </p:nvPicPr>
        <p:blipFill>
          <a:blip r:embed="rId5">
            <a:alphaModFix/>
          </a:blip>
          <a:stretch>
            <a:fillRect/>
          </a:stretch>
        </p:blipFill>
        <p:spPr>
          <a:xfrm>
            <a:off x="4620350" y="3645197"/>
            <a:ext cx="446664" cy="2356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41850" y="4944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Propaganda Detection: Random Forest, Boosting</a:t>
            </a:r>
            <a:endParaRPr/>
          </a:p>
        </p:txBody>
      </p:sp>
      <p:sp>
        <p:nvSpPr>
          <p:cNvPr id="182" name="Google Shape;182;p28"/>
          <p:cNvSpPr txBox="1"/>
          <p:nvPr>
            <p:ph idx="1" type="body"/>
          </p:nvPr>
        </p:nvSpPr>
        <p:spPr>
          <a:xfrm>
            <a:off x="4640400" y="1399200"/>
            <a:ext cx="4115700" cy="3078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Forest </a:t>
            </a:r>
            <a:r>
              <a:rPr lang="en" sz="1100"/>
              <a:t>Results (avg for 40 resamples wr):</a:t>
            </a:r>
            <a:endParaRPr sz="1100"/>
          </a:p>
          <a:p>
            <a:pPr indent="-298450" lvl="0" marL="914400" rtl="0" algn="l">
              <a:spcBef>
                <a:spcPts val="0"/>
              </a:spcBef>
              <a:spcAft>
                <a:spcPts val="0"/>
              </a:spcAft>
              <a:buSzPts val="1100"/>
              <a:buAutoNum type="arabicPeriod"/>
            </a:pPr>
            <a:r>
              <a:rPr lang="en" sz="1100"/>
              <a:t>Overall accuracy:</a:t>
            </a:r>
            <a:endParaRPr sz="1100"/>
          </a:p>
          <a:p>
            <a:pPr indent="-285750" lvl="1" marL="1828800" rtl="0" algn="l">
              <a:spcBef>
                <a:spcPts val="0"/>
              </a:spcBef>
              <a:spcAft>
                <a:spcPts val="0"/>
              </a:spcAft>
              <a:buSzPts val="900"/>
              <a:buChar char="○"/>
            </a:pPr>
            <a:r>
              <a:rPr lang="en" sz="900"/>
              <a:t>0.8464</a:t>
            </a:r>
            <a:endParaRPr sz="900"/>
          </a:p>
          <a:p>
            <a:pPr indent="-298450" lvl="0" marL="914400" rtl="0" algn="l">
              <a:spcBef>
                <a:spcPts val="0"/>
              </a:spcBef>
              <a:spcAft>
                <a:spcPts val="0"/>
              </a:spcAft>
              <a:buSzPts val="1100"/>
              <a:buAutoNum type="arabicPeriod"/>
            </a:pPr>
            <a:r>
              <a:rPr lang="en" sz="1100"/>
              <a:t>Sensitivity/True Positive Rate (</a:t>
            </a:r>
            <a:r>
              <a:rPr b="1" lang="en" sz="1100"/>
              <a:t>Detection Rate</a:t>
            </a:r>
            <a:r>
              <a:rPr lang="en" sz="1100"/>
              <a:t>):</a:t>
            </a:r>
            <a:endParaRPr sz="1100"/>
          </a:p>
          <a:p>
            <a:pPr indent="-285750" lvl="1" marL="1828800" rtl="0" algn="l">
              <a:spcBef>
                <a:spcPts val="0"/>
              </a:spcBef>
              <a:spcAft>
                <a:spcPts val="0"/>
              </a:spcAft>
              <a:buSzPts val="900"/>
              <a:buChar char="○"/>
            </a:pPr>
            <a:r>
              <a:rPr lang="en" sz="900"/>
              <a:t>0.8614</a:t>
            </a:r>
            <a:endParaRPr sz="900"/>
          </a:p>
          <a:p>
            <a:pPr indent="-298450" lvl="0" marL="914400" rtl="0" algn="l">
              <a:spcBef>
                <a:spcPts val="0"/>
              </a:spcBef>
              <a:spcAft>
                <a:spcPts val="0"/>
              </a:spcAft>
              <a:buSzPts val="1100"/>
              <a:buAutoNum type="arabicPeriod"/>
            </a:pPr>
            <a:r>
              <a:rPr lang="en" sz="1100"/>
              <a:t>Specificity/True Negative Rate:</a:t>
            </a:r>
            <a:endParaRPr sz="1100"/>
          </a:p>
          <a:p>
            <a:pPr indent="-285750" lvl="1" marL="1828800" rtl="0" algn="l">
              <a:spcBef>
                <a:spcPts val="0"/>
              </a:spcBef>
              <a:spcAft>
                <a:spcPts val="0"/>
              </a:spcAft>
              <a:buSzPts val="900"/>
              <a:buChar char="○"/>
            </a:pPr>
            <a:r>
              <a:rPr lang="en" sz="900"/>
              <a:t>0.8317</a:t>
            </a:r>
            <a:endParaRPr sz="900"/>
          </a:p>
          <a:p>
            <a:pPr indent="0" lvl="0" marL="0" rtl="0" algn="l">
              <a:spcBef>
                <a:spcPts val="1600"/>
              </a:spcBef>
              <a:spcAft>
                <a:spcPts val="0"/>
              </a:spcAft>
              <a:buNone/>
            </a:pPr>
            <a:r>
              <a:rPr lang="en" sz="1100"/>
              <a:t>Boosting Results (avg for 40 resamples wr):</a:t>
            </a:r>
            <a:endParaRPr sz="1100"/>
          </a:p>
          <a:p>
            <a:pPr indent="-298450" lvl="0" marL="1371600" rtl="0" algn="l">
              <a:spcBef>
                <a:spcPts val="1600"/>
              </a:spcBef>
              <a:spcAft>
                <a:spcPts val="0"/>
              </a:spcAft>
              <a:buSzPts val="1100"/>
              <a:buAutoNum type="arabicPeriod"/>
            </a:pPr>
            <a:r>
              <a:rPr lang="en" sz="1100"/>
              <a:t>Overall accuracy:</a:t>
            </a:r>
            <a:endParaRPr sz="1100"/>
          </a:p>
          <a:p>
            <a:pPr indent="-285750" lvl="1" marL="1828800" rtl="0" algn="l">
              <a:spcBef>
                <a:spcPts val="0"/>
              </a:spcBef>
              <a:spcAft>
                <a:spcPts val="0"/>
              </a:spcAft>
              <a:buSzPts val="900"/>
              <a:buChar char="○"/>
            </a:pPr>
            <a:r>
              <a:rPr lang="en" sz="900"/>
              <a:t>90.91%</a:t>
            </a:r>
            <a:endParaRPr sz="900"/>
          </a:p>
          <a:p>
            <a:pPr indent="-298450" lvl="0" marL="1371600" rtl="0" algn="l">
              <a:spcBef>
                <a:spcPts val="0"/>
              </a:spcBef>
              <a:spcAft>
                <a:spcPts val="0"/>
              </a:spcAft>
              <a:buSzPts val="1100"/>
              <a:buAutoNum type="arabicPeriod"/>
            </a:pPr>
            <a:r>
              <a:rPr lang="en" sz="1100"/>
              <a:t>Sensitivity/True Positive Rate (</a:t>
            </a:r>
            <a:r>
              <a:rPr b="1" lang="en" sz="1100"/>
              <a:t>Detection Rate (%)</a:t>
            </a:r>
            <a:r>
              <a:rPr lang="en" sz="1100"/>
              <a:t>):</a:t>
            </a:r>
            <a:endParaRPr sz="1100"/>
          </a:p>
          <a:p>
            <a:pPr indent="-285750" lvl="1" marL="1828800" rtl="0" algn="l">
              <a:spcBef>
                <a:spcPts val="0"/>
              </a:spcBef>
              <a:spcAft>
                <a:spcPts val="0"/>
              </a:spcAft>
              <a:buSzPts val="900"/>
              <a:buChar char="○"/>
            </a:pPr>
            <a:r>
              <a:rPr lang="en" sz="900"/>
              <a:t>91.95%</a:t>
            </a:r>
            <a:endParaRPr sz="900"/>
          </a:p>
          <a:p>
            <a:pPr indent="-298450" lvl="0" marL="1371600" rtl="0" algn="l">
              <a:spcBef>
                <a:spcPts val="0"/>
              </a:spcBef>
              <a:spcAft>
                <a:spcPts val="0"/>
              </a:spcAft>
              <a:buSzPts val="1100"/>
              <a:buAutoNum type="arabicPeriod"/>
            </a:pPr>
            <a:r>
              <a:rPr lang="en" sz="1100"/>
              <a:t>Specificity/True Negative Rate (%):</a:t>
            </a:r>
            <a:endParaRPr sz="1100"/>
          </a:p>
          <a:p>
            <a:pPr indent="-285750" lvl="1" marL="1828800" rtl="0" algn="l">
              <a:spcBef>
                <a:spcPts val="0"/>
              </a:spcBef>
              <a:spcAft>
                <a:spcPts val="0"/>
              </a:spcAft>
              <a:buSzPts val="900"/>
              <a:buChar char="○"/>
            </a:pPr>
            <a:r>
              <a:rPr lang="en" sz="900"/>
              <a:t>89.94%</a:t>
            </a:r>
            <a:endParaRPr sz="900"/>
          </a:p>
          <a:p>
            <a:pPr indent="-285750" lvl="0" marL="1371600" rtl="0" algn="l">
              <a:spcBef>
                <a:spcPts val="0"/>
              </a:spcBef>
              <a:spcAft>
                <a:spcPts val="0"/>
              </a:spcAft>
              <a:buSzPts val="900"/>
              <a:buAutoNum type="arabicPeriod"/>
            </a:pPr>
            <a:r>
              <a:rPr lang="en" sz="900"/>
              <a:t>Precision:</a:t>
            </a:r>
            <a:endParaRPr sz="900"/>
          </a:p>
          <a:p>
            <a:pPr indent="-285750" lvl="1" marL="1828800" rtl="0" algn="l">
              <a:spcBef>
                <a:spcPts val="0"/>
              </a:spcBef>
              <a:spcAft>
                <a:spcPts val="0"/>
              </a:spcAft>
              <a:buSzPts val="900"/>
              <a:buChar char="○"/>
            </a:pPr>
            <a:r>
              <a:rPr lang="en" sz="900"/>
              <a:t>90.21%</a:t>
            </a:r>
            <a:endParaRPr sz="900"/>
          </a:p>
          <a:p>
            <a:pPr indent="0" lvl="0" marL="0" rtl="0" algn="l">
              <a:spcBef>
                <a:spcPts val="1600"/>
              </a:spcBef>
              <a:spcAft>
                <a:spcPts val="1600"/>
              </a:spcAft>
              <a:buNone/>
            </a:pPr>
            <a:r>
              <a:t/>
            </a:r>
            <a:endParaRPr/>
          </a:p>
        </p:txBody>
      </p:sp>
      <p:sp>
        <p:nvSpPr>
          <p:cNvPr id="183" name="Google Shape;183;p28"/>
          <p:cNvSpPr txBox="1"/>
          <p:nvPr/>
        </p:nvSpPr>
        <p:spPr>
          <a:xfrm>
            <a:off x="387900" y="1399200"/>
            <a:ext cx="3990900" cy="3000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Predictors:</a:t>
            </a:r>
            <a:endParaRPr>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Unchanged</a:t>
            </a:r>
            <a:endParaRPr sz="12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Method:</a:t>
            </a:r>
            <a:endParaRPr>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Recursive Binary Splitting</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Gini index</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Tries subsets of predictors @ internal nodes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Predicts subsets of observations</a:t>
            </a:r>
            <a:endParaRPr sz="12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Assumptions</a:t>
            </a:r>
            <a:endParaRPr>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None about  predictor prob. distributions (it’s nonparametric)</a:t>
            </a:r>
            <a:endParaRPr sz="12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Potential Objections</a:t>
            </a:r>
            <a:endParaRPr/>
          </a:p>
        </p:txBody>
      </p:sp>
      <p:sp>
        <p:nvSpPr>
          <p:cNvPr id="189" name="Google Shape;189;p29"/>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a:t>
            </a:r>
            <a:endParaRPr/>
          </a:p>
          <a:p>
            <a:pPr indent="-317500" lvl="0" marL="457200" rtl="0" algn="l">
              <a:spcBef>
                <a:spcPts val="1600"/>
              </a:spcBef>
              <a:spcAft>
                <a:spcPts val="0"/>
              </a:spcAft>
              <a:buSzPts val="1400"/>
              <a:buChar char="●"/>
            </a:pPr>
            <a:r>
              <a:rPr lang="en"/>
              <a:t>Highly leveraged points (especially those with few predictor data points)</a:t>
            </a:r>
            <a:endParaRPr/>
          </a:p>
          <a:p>
            <a:pPr indent="-317500" lvl="0" marL="914400" rtl="0" algn="l">
              <a:spcBef>
                <a:spcPts val="0"/>
              </a:spcBef>
              <a:spcAft>
                <a:spcPts val="0"/>
              </a:spcAft>
              <a:buSzPts val="1400"/>
              <a:buChar char="-"/>
            </a:pPr>
            <a:r>
              <a:rPr lang="en"/>
              <a:t>Solution: Check data one by one</a:t>
            </a:r>
            <a:endParaRPr/>
          </a:p>
          <a:p>
            <a:pPr indent="-317500" lvl="0" marL="457200" rtl="0" algn="l">
              <a:spcBef>
                <a:spcPts val="0"/>
              </a:spcBef>
              <a:spcAft>
                <a:spcPts val="0"/>
              </a:spcAft>
              <a:buSzPts val="1400"/>
              <a:buChar char="●"/>
            </a:pPr>
            <a:r>
              <a:rPr lang="en"/>
              <a:t>CTR = measure of reception/agreement, not really coverage or russian prioritization</a:t>
            </a:r>
            <a:endParaRPr/>
          </a:p>
        </p:txBody>
      </p:sp>
      <p:sp>
        <p:nvSpPr>
          <p:cNvPr id="190" name="Google Shape;190;p29"/>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endParaRPr/>
          </a:p>
          <a:p>
            <a:pPr indent="-317500" lvl="0" marL="457200" rtl="0" algn="l">
              <a:spcBef>
                <a:spcPts val="1600"/>
              </a:spcBef>
              <a:spcAft>
                <a:spcPts val="0"/>
              </a:spcAft>
              <a:buSzPts val="1400"/>
              <a:buChar char="●"/>
            </a:pPr>
            <a:r>
              <a:rPr lang="en"/>
              <a:t>Time frame barely overlaps,  ∴ compromised thematic predictors</a:t>
            </a:r>
            <a:endParaRPr/>
          </a:p>
          <a:p>
            <a:pPr indent="-317500" lvl="0" marL="914400" rtl="0" algn="l">
              <a:spcBef>
                <a:spcPts val="0"/>
              </a:spcBef>
              <a:spcAft>
                <a:spcPts val="0"/>
              </a:spcAft>
              <a:buSzPts val="1400"/>
              <a:buChar char="-"/>
            </a:pPr>
            <a:r>
              <a:rPr lang="en"/>
              <a:t>Solution: More old data please</a:t>
            </a:r>
            <a:endParaRPr/>
          </a:p>
          <a:p>
            <a:pPr indent="-317500" lvl="0" marL="457200" rtl="0" algn="l">
              <a:spcBef>
                <a:spcPts val="0"/>
              </a:spcBef>
              <a:spcAft>
                <a:spcPts val="0"/>
              </a:spcAft>
              <a:buSzPts val="1400"/>
              <a:buChar char="●"/>
            </a:pPr>
            <a:r>
              <a:rPr lang="en"/>
              <a:t>Convenience sample ∴ Propublica data not representative of all Facebook political ads</a:t>
            </a:r>
            <a:endParaRPr/>
          </a:p>
          <a:p>
            <a:pPr indent="-317500" lvl="0" marL="914400" rtl="0" algn="l">
              <a:spcBef>
                <a:spcPts val="0"/>
              </a:spcBef>
              <a:spcAft>
                <a:spcPts val="0"/>
              </a:spcAft>
              <a:buSzPts val="1400"/>
              <a:buChar char="-"/>
            </a:pPr>
            <a:r>
              <a:rPr lang="en"/>
              <a:t>Solution: acquire ads randomly sampled from Facebook Ad Library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96" name="Google Shape;196;p30"/>
          <p:cNvSpPr txBox="1"/>
          <p:nvPr>
            <p:ph idx="1" type="body"/>
          </p:nvPr>
        </p:nvSpPr>
        <p:spPr>
          <a:xfrm>
            <a:off x="387900" y="1489825"/>
            <a:ext cx="3999900" cy="31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Jackknifed MLR Fixed-effects Model</a:t>
            </a:r>
            <a:endParaRPr/>
          </a:p>
          <a:p>
            <a:pPr indent="-292100" lvl="0" marL="457200" rtl="0" algn="l">
              <a:spcBef>
                <a:spcPts val="1000"/>
              </a:spcBef>
              <a:spcAft>
                <a:spcPts val="0"/>
              </a:spcAft>
              <a:buSzPts val="1000"/>
              <a:buChar char="●"/>
            </a:pPr>
            <a:r>
              <a:rPr lang="en" sz="1000"/>
              <a:t>Ads attempted to create chaos in the diverse social/political dynamics scattered across different populations across the United States. </a:t>
            </a:r>
            <a:endParaRPr sz="1000"/>
          </a:p>
          <a:p>
            <a:pPr indent="-292100" lvl="0" marL="457200" rtl="0" algn="l">
              <a:spcBef>
                <a:spcPts val="1000"/>
              </a:spcBef>
              <a:spcAft>
                <a:spcPts val="0"/>
              </a:spcAft>
              <a:buSzPts val="1000"/>
              <a:buChar char="●"/>
            </a:pPr>
            <a:r>
              <a:rPr lang="en" sz="1000"/>
              <a:t>IRA purposely targeted states with higher populations, often including major cities, as focal points for the dissemination of propaganda generating controversial topics or falsified facts during a range of three years which included a presidential election year. </a:t>
            </a:r>
            <a:endParaRPr sz="1000"/>
          </a:p>
          <a:p>
            <a:pPr indent="-292100" lvl="0" marL="457200" rtl="0" algn="l">
              <a:spcBef>
                <a:spcPts val="1000"/>
              </a:spcBef>
              <a:spcAft>
                <a:spcPts val="0"/>
              </a:spcAft>
              <a:buSzPts val="1000"/>
              <a:buChar char="●"/>
            </a:pPr>
            <a:r>
              <a:rPr lang="en" sz="1000"/>
              <a:t>States were targeted with ads of varied content, whether false or true, relatable to the political and/or sociological ideologies of those individuals within that state.</a:t>
            </a:r>
            <a:endParaRPr sz="1000"/>
          </a:p>
        </p:txBody>
      </p:sp>
      <p:sp>
        <p:nvSpPr>
          <p:cNvPr id="197" name="Google Shape;197;p30"/>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Classification Models</a:t>
            </a:r>
            <a:endParaRPr/>
          </a:p>
          <a:p>
            <a:pPr indent="-292100" lvl="0" marL="457200" rtl="0" algn="l">
              <a:spcBef>
                <a:spcPts val="1000"/>
              </a:spcBef>
              <a:spcAft>
                <a:spcPts val="0"/>
              </a:spcAft>
              <a:buSzPts val="1000"/>
              <a:buChar char="●"/>
            </a:pPr>
            <a:r>
              <a:rPr lang="en" sz="1000"/>
              <a:t>The classification models can fairly accurately predict whether or not an ad is propaganda. (41.95%&gt;a useless model), </a:t>
            </a:r>
            <a:endParaRPr sz="1000"/>
          </a:p>
          <a:p>
            <a:pPr indent="-292100" lvl="1" marL="914400" rtl="0" algn="l">
              <a:spcBef>
                <a:spcPts val="1000"/>
              </a:spcBef>
              <a:spcAft>
                <a:spcPts val="0"/>
              </a:spcAft>
              <a:buSzPts val="1000"/>
              <a:buChar char="○"/>
            </a:pPr>
            <a:r>
              <a:rPr lang="en" sz="1000"/>
              <a:t>use class tree if worried about prop, else Boost</a:t>
            </a:r>
            <a:endParaRPr sz="1000"/>
          </a:p>
          <a:p>
            <a:pPr indent="-292100" lvl="0" marL="457200" rtl="0" algn="l">
              <a:lnSpc>
                <a:spcPct val="100000"/>
              </a:lnSpc>
              <a:spcBef>
                <a:spcPts val="1000"/>
              </a:spcBef>
              <a:spcAft>
                <a:spcPts val="0"/>
              </a:spcAft>
              <a:buSzPts val="1000"/>
              <a:buChar char="●"/>
            </a:pPr>
            <a:r>
              <a:rPr lang="en" sz="1000"/>
              <a:t>The most important predictors of ad legitimacy:</a:t>
            </a:r>
            <a:endParaRPr sz="1000"/>
          </a:p>
          <a:p>
            <a:pPr indent="-292100" lvl="0" marL="914400" rtl="0" algn="l">
              <a:lnSpc>
                <a:spcPct val="100000"/>
              </a:lnSpc>
              <a:spcBef>
                <a:spcPts val="0"/>
              </a:spcBef>
              <a:spcAft>
                <a:spcPts val="0"/>
              </a:spcAft>
              <a:buSzPts val="1000"/>
              <a:buAutoNum type="arabicPeriod"/>
            </a:pPr>
            <a:r>
              <a:rPr lang="en" sz="1000"/>
              <a:t>Location</a:t>
            </a:r>
            <a:endParaRPr sz="1000"/>
          </a:p>
          <a:p>
            <a:pPr indent="-292100" lvl="0" marL="914400" rtl="0" algn="l">
              <a:lnSpc>
                <a:spcPct val="100000"/>
              </a:lnSpc>
              <a:spcBef>
                <a:spcPts val="0"/>
              </a:spcBef>
              <a:spcAft>
                <a:spcPts val="0"/>
              </a:spcAft>
              <a:buSzPts val="1000"/>
              <a:buAutoNum type="arabicPeriod"/>
            </a:pPr>
            <a:r>
              <a:rPr lang="en" sz="1000"/>
              <a:t>Syntax</a:t>
            </a:r>
            <a:endParaRPr sz="1000"/>
          </a:p>
          <a:p>
            <a:pPr indent="-292100" lvl="0" marL="914400" rtl="0" algn="l">
              <a:lnSpc>
                <a:spcPct val="100000"/>
              </a:lnSpc>
              <a:spcBef>
                <a:spcPts val="0"/>
              </a:spcBef>
              <a:spcAft>
                <a:spcPts val="0"/>
              </a:spcAft>
              <a:buSzPts val="1000"/>
              <a:buAutoNum type="arabicPeriod"/>
            </a:pPr>
            <a:r>
              <a:rPr lang="en" sz="1000"/>
              <a:t>Message theme (race, then voting, violence, …)</a:t>
            </a:r>
            <a:endParaRPr sz="1000"/>
          </a:p>
          <a:p>
            <a:pPr indent="-292100" lvl="0" marL="914400" rtl="0" algn="l">
              <a:lnSpc>
                <a:spcPct val="100000"/>
              </a:lnSpc>
              <a:spcBef>
                <a:spcPts val="0"/>
              </a:spcBef>
              <a:spcAft>
                <a:spcPts val="0"/>
              </a:spcAft>
              <a:buSzPts val="1000"/>
              <a:buAutoNum type="arabicPeriod"/>
            </a:pPr>
            <a:r>
              <a:rPr lang="en" sz="1000"/>
              <a:t>Number of ‘facts’</a:t>
            </a:r>
            <a:endParaRPr sz="1000"/>
          </a:p>
          <a:p>
            <a:pPr indent="0" lvl="0" marL="0" rtl="0" algn="l">
              <a:spcBef>
                <a:spcPts val="0"/>
              </a:spcBef>
              <a:spcAft>
                <a:spcPts val="1600"/>
              </a:spcAft>
              <a:buNone/>
            </a:pPr>
            <a:r>
              <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Applications and Future Opportunities</a:t>
            </a:r>
            <a:endParaRPr/>
          </a:p>
        </p:txBody>
      </p:sp>
      <p:sp>
        <p:nvSpPr>
          <p:cNvPr id="203" name="Google Shape;203;p31"/>
          <p:cNvSpPr txBox="1"/>
          <p:nvPr>
            <p:ph idx="1" type="body"/>
          </p:nvPr>
        </p:nvSpPr>
        <p:spPr>
          <a:xfrm>
            <a:off x="387900" y="1489825"/>
            <a:ext cx="3999900" cy="36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Applications </a:t>
            </a:r>
            <a:endParaRPr/>
          </a:p>
          <a:p>
            <a:pPr indent="-292100" lvl="0" marL="457200" rtl="0" algn="l">
              <a:spcBef>
                <a:spcPts val="1000"/>
              </a:spcBef>
              <a:spcAft>
                <a:spcPts val="0"/>
              </a:spcAft>
              <a:buSzPts val="1000"/>
              <a:buChar char="●"/>
            </a:pPr>
            <a:r>
              <a:rPr lang="en" sz="1000"/>
              <a:t>The regression model shows how key variables affect the efficacy of political </a:t>
            </a:r>
            <a:r>
              <a:rPr lang="en" sz="1000"/>
              <a:t>advertisements</a:t>
            </a:r>
            <a:r>
              <a:rPr lang="en" sz="1000"/>
              <a:t>. </a:t>
            </a:r>
            <a:endParaRPr sz="1000"/>
          </a:p>
          <a:p>
            <a:pPr indent="-292100" lvl="0" marL="457200" rtl="0" algn="l">
              <a:spcBef>
                <a:spcPts val="1000"/>
              </a:spcBef>
              <a:spcAft>
                <a:spcPts val="0"/>
              </a:spcAft>
              <a:buSzPts val="1000"/>
              <a:buChar char="●"/>
            </a:pPr>
            <a:r>
              <a:rPr lang="en" sz="1000"/>
              <a:t>Algorithm provides details on which ads are targeting and spreading within specific locations based on the content of the ad. </a:t>
            </a:r>
            <a:endParaRPr sz="1000"/>
          </a:p>
          <a:p>
            <a:pPr indent="-292100" lvl="0" marL="457200" rtl="0" algn="l">
              <a:spcBef>
                <a:spcPts val="1000"/>
              </a:spcBef>
              <a:spcAft>
                <a:spcPts val="0"/>
              </a:spcAft>
              <a:buSzPts val="1000"/>
              <a:buChar char="●"/>
            </a:pPr>
            <a:r>
              <a:rPr lang="en" sz="1000"/>
              <a:t>Companies involved in social media or marketing can take this information to understand the differences between how propaganda and actual sponsored advertisements affect different populations</a:t>
            </a:r>
            <a:endParaRPr sz="1000"/>
          </a:p>
          <a:p>
            <a:pPr indent="-292100" lvl="1" marL="914400" rtl="0" algn="l">
              <a:spcBef>
                <a:spcPts val="0"/>
              </a:spcBef>
              <a:spcAft>
                <a:spcPts val="0"/>
              </a:spcAft>
              <a:buSzPts val="1000"/>
              <a:buChar char="○"/>
            </a:pPr>
            <a:r>
              <a:rPr lang="en" sz="1000"/>
              <a:t>Identifying reactions through social actions of these populations and whether or not ads are ethically sound. </a:t>
            </a:r>
            <a:endParaRPr sz="1000"/>
          </a:p>
          <a:p>
            <a:pPr indent="-292100" lvl="1" marL="914400" rtl="0" algn="l">
              <a:spcBef>
                <a:spcPts val="0"/>
              </a:spcBef>
              <a:spcAft>
                <a:spcPts val="1000"/>
              </a:spcAft>
              <a:buSzPts val="1000"/>
              <a:buChar char="○"/>
            </a:pPr>
            <a:r>
              <a:rPr lang="en" sz="1000"/>
              <a:t>Provides significant detail regarding how political ads, be it propaganda or legitimate, could potentially affect certain populations differently by the transmission of content. </a:t>
            </a:r>
            <a:endParaRPr sz="1000"/>
          </a:p>
        </p:txBody>
      </p:sp>
      <p:sp>
        <p:nvSpPr>
          <p:cNvPr id="204" name="Google Shape;204;p31"/>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Classification Applications</a:t>
            </a:r>
            <a:endParaRPr/>
          </a:p>
          <a:p>
            <a:pPr indent="-292100" lvl="0" marL="457200" rtl="0" algn="l">
              <a:lnSpc>
                <a:spcPct val="100000"/>
              </a:lnSpc>
              <a:spcBef>
                <a:spcPts val="1000"/>
              </a:spcBef>
              <a:spcAft>
                <a:spcPts val="0"/>
              </a:spcAft>
              <a:buClr>
                <a:srgbClr val="FFFFFF"/>
              </a:buClr>
              <a:buSzPts val="1000"/>
              <a:buChar char="●"/>
            </a:pPr>
            <a:r>
              <a:rPr i="1" lang="en" sz="1000">
                <a:solidFill>
                  <a:srgbClr val="FFFFFF"/>
                </a:solidFill>
              </a:rPr>
              <a:t>Anyone</a:t>
            </a:r>
            <a:r>
              <a:rPr lang="en" sz="1000">
                <a:solidFill>
                  <a:srgbClr val="FFFFFF"/>
                </a:solidFill>
              </a:rPr>
              <a:t> can predict (fairly accurately) whether an ad on their feed is propaganda*</a:t>
            </a:r>
            <a:endParaRPr sz="1000">
              <a:solidFill>
                <a:srgbClr val="FFFFFF"/>
              </a:solidFill>
            </a:endParaRPr>
          </a:p>
          <a:p>
            <a:pPr indent="-292100" lvl="0" marL="457200" rtl="0" algn="l">
              <a:lnSpc>
                <a:spcPct val="100000"/>
              </a:lnSpc>
              <a:spcBef>
                <a:spcPts val="1000"/>
              </a:spcBef>
              <a:spcAft>
                <a:spcPts val="0"/>
              </a:spcAft>
              <a:buClr>
                <a:srgbClr val="FFFFFF"/>
              </a:buClr>
              <a:buSzPts val="1000"/>
              <a:buChar char="●"/>
            </a:pPr>
            <a:r>
              <a:rPr lang="en" sz="1000">
                <a:solidFill>
                  <a:srgbClr val="FFFFFF"/>
                </a:solidFill>
              </a:rPr>
              <a:t>Could detect malicious ads in the future, or at least save authorities and Facebook time and $$</a:t>
            </a:r>
            <a:endParaRPr sz="1000">
              <a:solidFill>
                <a:srgbClr val="FFFFFF"/>
              </a:solidFill>
            </a:endParaRPr>
          </a:p>
          <a:p>
            <a:pPr indent="0" lvl="0" marL="0" rtl="0" algn="l">
              <a:lnSpc>
                <a:spcPct val="100000"/>
              </a:lnSpc>
              <a:spcBef>
                <a:spcPts val="1000"/>
              </a:spcBef>
              <a:spcAft>
                <a:spcPts val="0"/>
              </a:spcAft>
              <a:buNone/>
            </a:pPr>
            <a:r>
              <a:rPr lang="en">
                <a:solidFill>
                  <a:srgbClr val="FFFFFF"/>
                </a:solidFill>
              </a:rPr>
              <a:t>Classification Future Research</a:t>
            </a:r>
            <a:endParaRPr>
              <a:solidFill>
                <a:srgbClr val="FFFFFF"/>
              </a:solidFill>
            </a:endParaRPr>
          </a:p>
          <a:p>
            <a:pPr indent="-292100" lvl="0" marL="457200" rtl="0" algn="l">
              <a:lnSpc>
                <a:spcPct val="100000"/>
              </a:lnSpc>
              <a:spcBef>
                <a:spcPts val="1000"/>
              </a:spcBef>
              <a:spcAft>
                <a:spcPts val="0"/>
              </a:spcAft>
              <a:buClr>
                <a:srgbClr val="FFFFFF"/>
              </a:buClr>
              <a:buSzPts val="1000"/>
              <a:buChar char="●"/>
            </a:pPr>
            <a:r>
              <a:rPr lang="en" sz="1000">
                <a:solidFill>
                  <a:srgbClr val="FFFFFF"/>
                </a:solidFill>
              </a:rPr>
              <a:t>Add variables like duration, or hour of week (Russians tend to work @ end of day, not on lunch break)</a:t>
            </a:r>
            <a:endParaRPr sz="1000">
              <a:solidFill>
                <a:srgbClr val="FFFFFF"/>
              </a:solidFill>
            </a:endParaRPr>
          </a:p>
          <a:p>
            <a:pPr indent="-292100" lvl="0" marL="457200" rtl="0" algn="l">
              <a:lnSpc>
                <a:spcPct val="100000"/>
              </a:lnSpc>
              <a:spcBef>
                <a:spcPts val="0"/>
              </a:spcBef>
              <a:spcAft>
                <a:spcPts val="0"/>
              </a:spcAft>
              <a:buClr>
                <a:srgbClr val="FFFFFF"/>
              </a:buClr>
              <a:buSzPts val="1000"/>
              <a:buChar char="●"/>
            </a:pPr>
            <a:r>
              <a:rPr lang="en" sz="1000">
                <a:solidFill>
                  <a:srgbClr val="FFFFFF"/>
                </a:solidFill>
              </a:rPr>
              <a:t>Try bagging, boosting, pruning, etc.</a:t>
            </a:r>
            <a:endParaRPr sz="1000">
              <a:solidFill>
                <a:srgbClr val="FFFFFF"/>
              </a:solidFill>
            </a:endParaRPr>
          </a:p>
          <a:p>
            <a:pPr indent="0" lvl="0" marL="0" rtl="0" algn="l">
              <a:lnSpc>
                <a:spcPct val="100000"/>
              </a:lnSpc>
              <a:spcBef>
                <a:spcPts val="1000"/>
              </a:spcBef>
              <a:spcAft>
                <a:spcPts val="0"/>
              </a:spcAft>
              <a:buNone/>
            </a:pPr>
            <a:r>
              <a:t/>
            </a:r>
            <a:endParaRPr sz="1000">
              <a:solidFill>
                <a:srgbClr val="FFFFFF"/>
              </a:solidFill>
            </a:endParaRPr>
          </a:p>
          <a:p>
            <a:pPr indent="0" lvl="0" marL="0" rtl="0" algn="l">
              <a:lnSpc>
                <a:spcPct val="100000"/>
              </a:lnSpc>
              <a:spcBef>
                <a:spcPts val="1000"/>
              </a:spcBef>
              <a:spcAft>
                <a:spcPts val="0"/>
              </a:spcAft>
              <a:buNone/>
            </a:pPr>
            <a:r>
              <a:t/>
            </a:r>
            <a:endParaRPr sz="1000">
              <a:solidFill>
                <a:srgbClr val="FFFFFF"/>
              </a:solidFill>
            </a:endParaRPr>
          </a:p>
          <a:p>
            <a:pPr indent="0" lvl="0" marL="0" rtl="0" algn="l">
              <a:lnSpc>
                <a:spcPct val="100000"/>
              </a:lnSpc>
              <a:spcBef>
                <a:spcPts val="1000"/>
              </a:spcBef>
              <a:spcAft>
                <a:spcPts val="0"/>
              </a:spcAft>
              <a:buNone/>
            </a:pPr>
            <a:r>
              <a:rPr lang="en" sz="1000">
                <a:solidFill>
                  <a:srgbClr val="FFFFFF"/>
                </a:solidFill>
              </a:rPr>
              <a:t>*Doesn’t mean they should: see our potential objections</a:t>
            </a:r>
            <a:endParaRPr sz="1000">
              <a:solidFill>
                <a:srgbClr val="FFFFFF"/>
              </a:solidFill>
            </a:endParaRPr>
          </a:p>
          <a:p>
            <a:pPr indent="0" lvl="0" marL="457200" rtl="0" algn="l">
              <a:lnSpc>
                <a:spcPct val="100000"/>
              </a:lnSpc>
              <a:spcBef>
                <a:spcPts val="1000"/>
              </a:spcBef>
              <a:spcAft>
                <a:spcPts val="0"/>
              </a:spcAft>
              <a:buNone/>
            </a:pPr>
            <a:r>
              <a:t/>
            </a:r>
            <a:endParaRPr sz="1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Font typeface="Calibri"/>
              <a:buChar char="●"/>
            </a:pPr>
            <a:r>
              <a:rPr b="1" lang="en" sz="2400">
                <a:latin typeface="Calibri"/>
                <a:ea typeface="Calibri"/>
                <a:cs typeface="Calibri"/>
                <a:sym typeface="Calibri"/>
              </a:rPr>
              <a:t>C</a:t>
            </a:r>
            <a:r>
              <a:rPr b="1" lang="en" sz="2400">
                <a:solidFill>
                  <a:schemeClr val="dk1"/>
                </a:solidFill>
                <a:latin typeface="Calibri"/>
                <a:ea typeface="Calibri"/>
                <a:cs typeface="Calibri"/>
                <a:sym typeface="Calibri"/>
              </a:rPr>
              <a:t>an we use a </a:t>
            </a:r>
            <a:r>
              <a:rPr b="1" lang="en" sz="2400">
                <a:latin typeface="Calibri"/>
                <a:ea typeface="Calibri"/>
                <a:cs typeface="Calibri"/>
                <a:sym typeface="Calibri"/>
              </a:rPr>
              <a:t>click-through rate</a:t>
            </a:r>
            <a:r>
              <a:rPr b="1" lang="en" sz="2400">
                <a:solidFill>
                  <a:schemeClr val="dk1"/>
                </a:solidFill>
                <a:latin typeface="Calibri"/>
                <a:ea typeface="Calibri"/>
                <a:cs typeface="Calibri"/>
                <a:sym typeface="Calibri"/>
              </a:rPr>
              <a:t> to predict ad efficacy locally?</a:t>
            </a:r>
            <a:endParaRPr b="1" sz="2400">
              <a:latin typeface="Calibri"/>
              <a:ea typeface="Calibri"/>
              <a:cs typeface="Calibri"/>
              <a:sym typeface="Calibri"/>
            </a:endParaRPr>
          </a:p>
          <a:p>
            <a:pPr indent="-381000" lvl="0" marL="457200" rtl="0" algn="l">
              <a:lnSpc>
                <a:spcPct val="100000"/>
              </a:lnSpc>
              <a:spcBef>
                <a:spcPts val="0"/>
              </a:spcBef>
              <a:spcAft>
                <a:spcPts val="0"/>
              </a:spcAft>
              <a:buSzPts val="2400"/>
              <a:buFont typeface="Calibri"/>
              <a:buChar char="●"/>
            </a:pPr>
            <a:r>
              <a:rPr b="1" lang="en" sz="2400">
                <a:latin typeface="Calibri"/>
                <a:ea typeface="Calibri"/>
                <a:cs typeface="Calibri"/>
                <a:sym typeface="Calibri"/>
              </a:rPr>
              <a:t>Can we  accurately predict whether or not an ad is propaganda?</a:t>
            </a:r>
            <a:endParaRPr b="1" sz="2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10" name="Google Shape;210;p32"/>
          <p:cNvSpPr txBox="1"/>
          <p:nvPr/>
        </p:nvSpPr>
        <p:spPr>
          <a:xfrm>
            <a:off x="3761550" y="2960275"/>
            <a:ext cx="1620900" cy="9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rgbClr val="FFFFFF"/>
                </a:solidFill>
                <a:latin typeface="Times New Roman"/>
                <a:ea typeface="Times New Roman"/>
                <a:cs typeface="Times New Roman"/>
                <a:sym typeface="Times New Roman"/>
                <a:hlinkClick r:id="rId3">
                  <a:extLst>
                    <a:ext uri="{A12FA001-AC4F-418D-AE19-62706E023703}">
                      <ahyp:hlinkClr val="tx"/>
                    </a:ext>
                  </a:extLst>
                </a:hlinkClick>
              </a:rPr>
              <a:t>https://pbf2tp.github.io/</a:t>
            </a:r>
            <a:endParaRPr sz="1100">
              <a:solidFill>
                <a:srgbClr val="FFFFFF"/>
              </a:solidFill>
              <a:latin typeface="Times New Roman"/>
              <a:ea typeface="Times New Roman"/>
              <a:cs typeface="Times New Roman"/>
              <a:sym typeface="Times New Roman"/>
            </a:endParaRPr>
          </a:p>
          <a:p>
            <a:pPr indent="0" lvl="0" marL="0" rtl="0" algn="l">
              <a:spcBef>
                <a:spcPts val="1000"/>
              </a:spcBef>
              <a:spcAft>
                <a:spcPts val="1000"/>
              </a:spcAft>
              <a:buNone/>
            </a:pPr>
            <a:r>
              <a:rPr lang="en" sz="1100" u="sng">
                <a:solidFill>
                  <a:srgbClr val="FFFFFF"/>
                </a:solidFill>
                <a:latin typeface="Times New Roman"/>
                <a:ea typeface="Times New Roman"/>
                <a:cs typeface="Times New Roman"/>
                <a:sym typeface="Times New Roman"/>
                <a:hlinkClick r:id="rId4">
                  <a:extLst>
                    <a:ext uri="{A12FA001-AC4F-418D-AE19-62706E023703}">
                      <ahyp:hlinkClr val="tx"/>
                    </a:ext>
                  </a:extLst>
                </a:hlinkClick>
              </a:rPr>
              <a:t>https://jandanel.github.io/Fall-2020-Capstone/</a:t>
            </a:r>
            <a:endParaRPr sz="11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Facebook Data</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retrieved two datasets concerning Facebook Ads</a:t>
            </a:r>
            <a:endParaRPr/>
          </a:p>
          <a:p>
            <a:pPr indent="-317500" lvl="1" marL="914400" rtl="0" algn="l">
              <a:spcBef>
                <a:spcPts val="0"/>
              </a:spcBef>
              <a:spcAft>
                <a:spcPts val="0"/>
              </a:spcAft>
              <a:buSzPts val="1400"/>
              <a:buChar char="-"/>
            </a:pPr>
            <a:r>
              <a:rPr lang="en"/>
              <a:t>Facebook Released Russian Ads </a:t>
            </a:r>
            <a:endParaRPr/>
          </a:p>
          <a:p>
            <a:pPr indent="-317500" lvl="2" marL="1371600" rtl="0" algn="l">
              <a:spcBef>
                <a:spcPts val="0"/>
              </a:spcBef>
              <a:spcAft>
                <a:spcPts val="0"/>
              </a:spcAft>
              <a:buSzPts val="1400"/>
              <a:buChar char="-"/>
            </a:pPr>
            <a:r>
              <a:rPr lang="en"/>
              <a:t>These ads were requested by the House Intelligence Committee that was created in order to </a:t>
            </a:r>
            <a:r>
              <a:rPr lang="en"/>
              <a:t>investigate</a:t>
            </a:r>
            <a:r>
              <a:rPr lang="en"/>
              <a:t> Russian interference in the 2016 General Election</a:t>
            </a:r>
            <a:endParaRPr/>
          </a:p>
          <a:p>
            <a:pPr indent="-317500" lvl="1" marL="914400" rtl="0" algn="l">
              <a:spcBef>
                <a:spcPts val="0"/>
              </a:spcBef>
              <a:spcAft>
                <a:spcPts val="0"/>
              </a:spcAft>
              <a:buSzPts val="1400"/>
              <a:buChar char="-"/>
            </a:pPr>
            <a:r>
              <a:rPr lang="en"/>
              <a:t>User Scraped ProPublica Ads</a:t>
            </a:r>
            <a:endParaRPr/>
          </a:p>
          <a:p>
            <a:pPr indent="-317500" lvl="2" marL="1371600" rtl="0" algn="l">
              <a:spcBef>
                <a:spcPts val="0"/>
              </a:spcBef>
              <a:spcAft>
                <a:spcPts val="0"/>
              </a:spcAft>
              <a:buSzPts val="1400"/>
              <a:buChar char="-"/>
            </a:pPr>
            <a:r>
              <a:rPr lang="en"/>
              <a:t>These ads were compiled by ProPublica user by web scraping</a:t>
            </a:r>
            <a:endParaRPr/>
          </a:p>
          <a:p>
            <a:pPr indent="-342900" lvl="0" marL="457200" rtl="0" algn="l">
              <a:spcBef>
                <a:spcPts val="0"/>
              </a:spcBef>
              <a:spcAft>
                <a:spcPts val="0"/>
              </a:spcAft>
              <a:buSzPts val="1800"/>
              <a:buChar char="-"/>
            </a:pPr>
            <a:r>
              <a:rPr lang="en"/>
              <a:t>Facebook wasn’t very transparent with its ads until it created the Ad Library in May 2018.</a:t>
            </a:r>
            <a:endParaRPr/>
          </a:p>
          <a:p>
            <a:pPr indent="-342900" lvl="0" marL="457200" rtl="0" algn="l">
              <a:spcBef>
                <a:spcPts val="0"/>
              </a:spcBef>
              <a:spcAft>
                <a:spcPts val="0"/>
              </a:spcAft>
              <a:buSzPts val="1800"/>
              <a:buChar char="-"/>
            </a:pPr>
            <a:r>
              <a:rPr lang="en"/>
              <a:t>Launched the Ad Library Report which can be accessed by anyone and shows all ads, the publishers, and the amount spent among other things.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Russian Ad Data</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Facebook Ads </a:t>
            </a:r>
            <a:r>
              <a:rPr lang="en"/>
              <a:t>created by the Russian “troll” Internet Research Agency. Data </a:t>
            </a:r>
            <a:r>
              <a:rPr lang="en"/>
              <a:t>collected by Facebook.</a:t>
            </a:r>
            <a:endParaRPr/>
          </a:p>
          <a:p>
            <a:pPr indent="-342900" lvl="0" marL="457200" rtl="0" algn="l">
              <a:spcBef>
                <a:spcPts val="0"/>
              </a:spcBef>
              <a:spcAft>
                <a:spcPts val="0"/>
              </a:spcAft>
              <a:buSzPts val="1800"/>
              <a:buChar char="-"/>
            </a:pPr>
            <a:r>
              <a:rPr lang="en"/>
              <a:t>Raw data is 3,516 ads x 25 variables. Such as AdID, Impressions, Clicks, Location, and the text of the ad.</a:t>
            </a:r>
            <a:endParaRPr/>
          </a:p>
          <a:p>
            <a:pPr indent="-342900" lvl="0" marL="457200" rtl="0" algn="l">
              <a:spcBef>
                <a:spcPts val="0"/>
              </a:spcBef>
              <a:spcAft>
                <a:spcPts val="0"/>
              </a:spcAft>
              <a:buSzPts val="1800"/>
              <a:buChar char="-"/>
            </a:pPr>
            <a:r>
              <a:rPr lang="en"/>
              <a:t>Outside data: Voting Statistics, Demographics, Median Household Income, and other data sets deemed useful. </a:t>
            </a:r>
            <a:endParaRPr/>
          </a:p>
          <a:p>
            <a:pPr indent="-342900" lvl="0" marL="457200" rtl="0" algn="l">
              <a:spcBef>
                <a:spcPts val="0"/>
              </a:spcBef>
              <a:spcAft>
                <a:spcPts val="0"/>
              </a:spcAft>
              <a:buSzPts val="1800"/>
              <a:buChar char="-"/>
            </a:pPr>
            <a:r>
              <a:rPr lang="en"/>
              <a:t>All were collected through the U.S. Census Bureau’s Website.</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Examples</a:t>
            </a:r>
            <a:endParaRPr/>
          </a:p>
        </p:txBody>
      </p:sp>
      <p:pic>
        <p:nvPicPr>
          <p:cNvPr id="89" name="Google Shape;89;p17"/>
          <p:cNvPicPr preferRelativeResize="0"/>
          <p:nvPr/>
        </p:nvPicPr>
        <p:blipFill>
          <a:blip r:embed="rId3">
            <a:alphaModFix/>
          </a:blip>
          <a:stretch>
            <a:fillRect/>
          </a:stretch>
        </p:blipFill>
        <p:spPr>
          <a:xfrm>
            <a:off x="152400" y="1296525"/>
            <a:ext cx="5321083" cy="3694575"/>
          </a:xfrm>
          <a:prstGeom prst="rect">
            <a:avLst/>
          </a:prstGeom>
          <a:noFill/>
          <a:ln>
            <a:noFill/>
          </a:ln>
        </p:spPr>
      </p:pic>
      <p:pic>
        <p:nvPicPr>
          <p:cNvPr id="90" name="Google Shape;90;p17"/>
          <p:cNvPicPr preferRelativeResize="0"/>
          <p:nvPr/>
        </p:nvPicPr>
        <p:blipFill>
          <a:blip r:embed="rId4">
            <a:alphaModFix/>
          </a:blip>
          <a:stretch>
            <a:fillRect/>
          </a:stretch>
        </p:blipFill>
        <p:spPr>
          <a:xfrm>
            <a:off x="5625883" y="1296525"/>
            <a:ext cx="3280230" cy="369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ProPublica Ad Data</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Also advertisements, but posted by legitimate public interest groups.</a:t>
            </a:r>
            <a:endParaRPr/>
          </a:p>
          <a:p>
            <a:pPr indent="-342900" lvl="0" marL="457200" rtl="0" algn="l">
              <a:spcBef>
                <a:spcPts val="0"/>
              </a:spcBef>
              <a:spcAft>
                <a:spcPts val="0"/>
              </a:spcAft>
              <a:buSzPts val="1800"/>
              <a:buChar char="-"/>
            </a:pPr>
            <a:r>
              <a:rPr lang="en"/>
              <a:t>Collected from ProPublica users through scraping (possible objection)</a:t>
            </a:r>
            <a:endParaRPr/>
          </a:p>
          <a:p>
            <a:pPr indent="-342900" lvl="0" marL="457200" rtl="0" algn="l">
              <a:spcBef>
                <a:spcPts val="0"/>
              </a:spcBef>
              <a:spcAft>
                <a:spcPts val="0"/>
              </a:spcAft>
              <a:buSzPts val="1800"/>
              <a:buChar char="-"/>
            </a:pPr>
            <a:r>
              <a:rPr lang="en"/>
              <a:t>Similar variables: ad text, target locations, target demographics,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Outside Research</a:t>
            </a:r>
            <a:endParaRPr/>
          </a:p>
        </p:txBody>
      </p:sp>
      <p:sp>
        <p:nvSpPr>
          <p:cNvPr id="102" name="Google Shape;102;p19"/>
          <p:cNvSpPr txBox="1"/>
          <p:nvPr>
            <p:ph idx="1" type="body"/>
          </p:nvPr>
        </p:nvSpPr>
        <p:spPr>
          <a:xfrm>
            <a:off x="387900" y="1489825"/>
            <a:ext cx="37650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Others have found effectiveness to correlate with:</a:t>
            </a:r>
            <a:endParaRPr/>
          </a:p>
          <a:p>
            <a:pPr indent="-317500" lvl="1" marL="914400" rtl="0" algn="l">
              <a:spcBef>
                <a:spcPts val="0"/>
              </a:spcBef>
              <a:spcAft>
                <a:spcPts val="0"/>
              </a:spcAft>
              <a:buSzPts val="1400"/>
              <a:buChar char="-"/>
            </a:pPr>
            <a:r>
              <a:rPr lang="en"/>
              <a:t>Number of words (Dutt)</a:t>
            </a:r>
            <a:endParaRPr/>
          </a:p>
          <a:p>
            <a:pPr indent="-317500" lvl="1" marL="914400" rtl="0" algn="l">
              <a:spcBef>
                <a:spcPts val="0"/>
              </a:spcBef>
              <a:spcAft>
                <a:spcPts val="0"/>
              </a:spcAft>
              <a:buSzPts val="1400"/>
              <a:buChar char="-"/>
            </a:pPr>
            <a:r>
              <a:rPr lang="en"/>
              <a:t>Key word categorical variables (Boyd and Dutt)</a:t>
            </a:r>
            <a:endParaRPr/>
          </a:p>
          <a:p>
            <a:pPr indent="-317500" lvl="1" marL="914400" rtl="0" algn="l">
              <a:spcBef>
                <a:spcPts val="0"/>
              </a:spcBef>
              <a:spcAft>
                <a:spcPts val="0"/>
              </a:spcAft>
              <a:buSzPts val="1400"/>
              <a:buChar char="-"/>
            </a:pPr>
            <a:r>
              <a:rPr lang="en"/>
              <a:t>Voting Turnout (Spangher)</a:t>
            </a:r>
            <a:endParaRPr/>
          </a:p>
          <a:p>
            <a:pPr indent="-317500" lvl="1" marL="914400" rtl="0" algn="l">
              <a:spcBef>
                <a:spcPts val="0"/>
              </a:spcBef>
              <a:spcAft>
                <a:spcPts val="0"/>
              </a:spcAft>
              <a:buSzPts val="1400"/>
              <a:buChar char="-"/>
            </a:pPr>
            <a:r>
              <a:rPr lang="en"/>
              <a:t>% Identifying conservative (Because of Spangher p. 5)</a:t>
            </a:r>
            <a:endParaRPr/>
          </a:p>
          <a:p>
            <a:pPr indent="0" lvl="0" marL="914400" rtl="0" algn="l">
              <a:spcBef>
                <a:spcPts val="1600"/>
              </a:spcBef>
              <a:spcAft>
                <a:spcPts val="1600"/>
              </a:spcAft>
              <a:buNone/>
            </a:pPr>
            <a:r>
              <a:t/>
            </a:r>
            <a:endParaRPr/>
          </a:p>
        </p:txBody>
      </p:sp>
      <p:pic>
        <p:nvPicPr>
          <p:cNvPr id="103" name="Google Shape;103;p19"/>
          <p:cNvPicPr preferRelativeResize="0"/>
          <p:nvPr/>
        </p:nvPicPr>
        <p:blipFill>
          <a:blip r:embed="rId3">
            <a:alphaModFix/>
          </a:blip>
          <a:stretch>
            <a:fillRect/>
          </a:stretch>
        </p:blipFill>
        <p:spPr>
          <a:xfrm>
            <a:off x="4785400" y="1030575"/>
            <a:ext cx="3305775" cy="328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Outside Research</a:t>
            </a:r>
            <a:endParaRPr/>
          </a:p>
        </p:txBody>
      </p:sp>
      <p:pic>
        <p:nvPicPr>
          <p:cNvPr id="109" name="Google Shape;109;p20"/>
          <p:cNvPicPr preferRelativeResize="0"/>
          <p:nvPr/>
        </p:nvPicPr>
        <p:blipFill>
          <a:blip r:embed="rId3">
            <a:alphaModFix/>
          </a:blip>
          <a:stretch>
            <a:fillRect/>
          </a:stretch>
        </p:blipFill>
        <p:spPr>
          <a:xfrm>
            <a:off x="502025" y="1406150"/>
            <a:ext cx="5179162" cy="3389375"/>
          </a:xfrm>
          <a:prstGeom prst="rect">
            <a:avLst/>
          </a:prstGeom>
          <a:noFill/>
          <a:ln>
            <a:noFill/>
          </a:ln>
        </p:spPr>
      </p:pic>
      <p:pic>
        <p:nvPicPr>
          <p:cNvPr id="110" name="Google Shape;110;p20"/>
          <p:cNvPicPr preferRelativeResize="0"/>
          <p:nvPr/>
        </p:nvPicPr>
        <p:blipFill>
          <a:blip r:embed="rId4">
            <a:alphaModFix/>
          </a:blip>
          <a:stretch>
            <a:fillRect/>
          </a:stretch>
        </p:blipFill>
        <p:spPr>
          <a:xfrm>
            <a:off x="5846450" y="1406150"/>
            <a:ext cx="2683350" cy="1589775"/>
          </a:xfrm>
          <a:prstGeom prst="rect">
            <a:avLst/>
          </a:prstGeom>
          <a:noFill/>
          <a:ln cap="flat" cmpd="sng" w="9525">
            <a:solidFill>
              <a:srgbClr val="000000"/>
            </a:solidFill>
            <a:prstDash val="solid"/>
            <a:round/>
            <a:headEnd len="sm" w="sm" type="none"/>
            <a:tailEnd len="sm" w="sm" type="none"/>
          </a:ln>
        </p:spPr>
      </p:pic>
      <p:pic>
        <p:nvPicPr>
          <p:cNvPr id="111" name="Google Shape;111;p20"/>
          <p:cNvPicPr preferRelativeResize="0"/>
          <p:nvPr/>
        </p:nvPicPr>
        <p:blipFill>
          <a:blip r:embed="rId5">
            <a:alphaModFix/>
          </a:blip>
          <a:stretch>
            <a:fillRect/>
          </a:stretch>
        </p:blipFill>
        <p:spPr>
          <a:xfrm>
            <a:off x="6213250" y="3103375"/>
            <a:ext cx="2542849" cy="16921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this Data?</a:t>
            </a:r>
            <a:endParaRPr/>
          </a:p>
        </p:txBody>
      </p:sp>
      <p:sp>
        <p:nvSpPr>
          <p:cNvPr id="117" name="Google Shape;117;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believed the additional data, from voting statistics to income level or demographics, would help us determine different levels of effectiveness:</a:t>
            </a:r>
            <a:endParaRPr/>
          </a:p>
          <a:p>
            <a:pPr indent="-342900" lvl="1" marL="914400" rtl="0" algn="l">
              <a:spcBef>
                <a:spcPts val="0"/>
              </a:spcBef>
              <a:spcAft>
                <a:spcPts val="0"/>
              </a:spcAft>
              <a:buSzPts val="1800"/>
              <a:buChar char="-"/>
            </a:pPr>
            <a:r>
              <a:rPr lang="en" sz="1800"/>
              <a:t>Level of effectiveness on voter turnout between Democrats and Republicans; adding a base year for comparison (i.e. control group)</a:t>
            </a:r>
            <a:endParaRPr sz="1800"/>
          </a:p>
          <a:p>
            <a:pPr indent="-342900" lvl="1" marL="914400" rtl="0" algn="l">
              <a:spcBef>
                <a:spcPts val="0"/>
              </a:spcBef>
              <a:spcAft>
                <a:spcPts val="0"/>
              </a:spcAft>
              <a:buSzPts val="1800"/>
              <a:buChar char="-"/>
            </a:pPr>
            <a:r>
              <a:rPr lang="en" sz="1800"/>
              <a:t>Level of effectiveness at different locations and/or cluster of locations</a:t>
            </a:r>
            <a:endParaRPr sz="1800"/>
          </a:p>
          <a:p>
            <a:pPr indent="-342900" lvl="1" marL="914400" rtl="0" algn="l">
              <a:spcBef>
                <a:spcPts val="0"/>
              </a:spcBef>
              <a:spcAft>
                <a:spcPts val="0"/>
              </a:spcAft>
              <a:buSzPts val="1800"/>
              <a:buChar char="-"/>
            </a:pPr>
            <a:r>
              <a:rPr lang="en" sz="1800"/>
              <a:t>Level of effectiveness on different groups of people, whether it be race, income, poverty, etc.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