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311" autoAdjust="0"/>
  </p:normalViewPr>
  <p:slideViewPr>
    <p:cSldViewPr snapToGrid="0">
      <p:cViewPr varScale="1">
        <p:scale>
          <a:sx n="97" d="100"/>
          <a:sy n="97" d="100"/>
        </p:scale>
        <p:origin x="26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5E2AE-2BDB-45C9-9B06-943CC61F415E}"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EB66E-3FAD-42B6-8E66-46F4D4D96EFE}" type="slidenum">
              <a:rPr lang="en-US" smtClean="0"/>
              <a:t>‹#›</a:t>
            </a:fld>
            <a:endParaRPr lang="en-US"/>
          </a:p>
        </p:txBody>
      </p:sp>
    </p:spTree>
    <p:extLst>
      <p:ext uri="{BB962C8B-B14F-4D97-AF65-F5344CB8AC3E}">
        <p14:creationId xmlns:p14="http://schemas.microsoft.com/office/powerpoint/2010/main" val="83934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Tiger, thank you for watching my presentation. Here I’m going to present about my project database that I’ve made.</a:t>
            </a:r>
          </a:p>
        </p:txBody>
      </p:sp>
      <p:sp>
        <p:nvSpPr>
          <p:cNvPr id="4" name="Slide Number Placeholder 3"/>
          <p:cNvSpPr>
            <a:spLocks noGrp="1"/>
          </p:cNvSpPr>
          <p:nvPr>
            <p:ph type="sldNum" sz="quarter" idx="5"/>
          </p:nvPr>
        </p:nvSpPr>
        <p:spPr/>
        <p:txBody>
          <a:bodyPr/>
          <a:lstStyle/>
          <a:p>
            <a:fld id="{34DEB66E-3FAD-42B6-8E66-46F4D4D96EFE}" type="slidenum">
              <a:rPr lang="en-US" smtClean="0"/>
              <a:t>1</a:t>
            </a:fld>
            <a:endParaRPr lang="en-US"/>
          </a:p>
        </p:txBody>
      </p:sp>
    </p:spTree>
    <p:extLst>
      <p:ext uri="{BB962C8B-B14F-4D97-AF65-F5344CB8AC3E}">
        <p14:creationId xmlns:p14="http://schemas.microsoft.com/office/powerpoint/2010/main" val="728734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database also has integrity enforcement through the uses of keys. To enforce entity integrity, I implemented a primary key to each table so that we will always have a unique entry even if something is duplicated (i.e. if a champion has multiple skins, the skin name and the </a:t>
            </a:r>
            <a:r>
              <a:rPr lang="en-US" dirty="0" err="1"/>
              <a:t>skinID</a:t>
            </a:r>
            <a:r>
              <a:rPr lang="en-US" dirty="0"/>
              <a:t> uniquely identifies each skin a champion has, or if multiple items have the same cost, the </a:t>
            </a:r>
            <a:r>
              <a:rPr lang="en-US" dirty="0" err="1"/>
              <a:t>itemID</a:t>
            </a:r>
            <a:r>
              <a:rPr lang="en-US" dirty="0"/>
              <a:t> and the item Name will uniquely identifies each items).</a:t>
            </a:r>
          </a:p>
        </p:txBody>
      </p:sp>
      <p:sp>
        <p:nvSpPr>
          <p:cNvPr id="4" name="Slide Number Placeholder 3"/>
          <p:cNvSpPr>
            <a:spLocks noGrp="1"/>
          </p:cNvSpPr>
          <p:nvPr>
            <p:ph type="sldNum" sz="quarter" idx="5"/>
          </p:nvPr>
        </p:nvSpPr>
        <p:spPr/>
        <p:txBody>
          <a:bodyPr/>
          <a:lstStyle/>
          <a:p>
            <a:fld id="{34DEB66E-3FAD-42B6-8E66-46F4D4D96EFE}" type="slidenum">
              <a:rPr lang="en-US" smtClean="0"/>
              <a:t>10</a:t>
            </a:fld>
            <a:endParaRPr lang="en-US"/>
          </a:p>
        </p:txBody>
      </p:sp>
    </p:spTree>
    <p:extLst>
      <p:ext uri="{BB962C8B-B14F-4D97-AF65-F5344CB8AC3E}">
        <p14:creationId xmlns:p14="http://schemas.microsoft.com/office/powerpoint/2010/main" val="1137453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enforce referential integrity, I implemented a foreign keys to some of the tables so that we will always have a relation between the two tables should something gets updated, inserted, or deleted </a:t>
            </a:r>
          </a:p>
          <a:p>
            <a:endParaRPr lang="en-US" dirty="0"/>
          </a:p>
          <a:p>
            <a:r>
              <a:rPr lang="en-US" dirty="0"/>
              <a:t>(for example, (SKINS TABLE SHOW EXAMPLE) any skin references the champion’s name in the skins database, so if we were to remove any champions, the skins should also be removed since it cannot references a non-existing champion. If I delete </a:t>
            </a:r>
            <a:r>
              <a:rPr lang="en-US" dirty="0" err="1"/>
              <a:t>Teemo</a:t>
            </a:r>
            <a:r>
              <a:rPr lang="en-US" dirty="0"/>
              <a:t> from the database from the champions table, all </a:t>
            </a:r>
            <a:r>
              <a:rPr lang="en-US" dirty="0" err="1"/>
              <a:t>Teemo</a:t>
            </a:r>
            <a:r>
              <a:rPr lang="en-US" dirty="0"/>
              <a:t> skins should be deleted as well since we set the foreign key to cascade upon deletion. Any insertion here is also not allowed if it does not reference an existing champions like if I were to try to insert a skin for </a:t>
            </a:r>
            <a:r>
              <a:rPr lang="en-US" dirty="0" err="1"/>
              <a:t>Ivern</a:t>
            </a:r>
            <a:r>
              <a:rPr lang="en-US" dirty="0"/>
              <a:t>, it will not allow me since </a:t>
            </a:r>
            <a:r>
              <a:rPr lang="en-US" dirty="0" err="1"/>
              <a:t>Ivern</a:t>
            </a:r>
            <a:r>
              <a:rPr lang="en-US" dirty="0"/>
              <a:t> doesn’t exist in the database. </a:t>
            </a:r>
          </a:p>
        </p:txBody>
      </p:sp>
      <p:sp>
        <p:nvSpPr>
          <p:cNvPr id="4" name="Slide Number Placeholder 3"/>
          <p:cNvSpPr>
            <a:spLocks noGrp="1"/>
          </p:cNvSpPr>
          <p:nvPr>
            <p:ph type="sldNum" sz="quarter" idx="5"/>
          </p:nvPr>
        </p:nvSpPr>
        <p:spPr/>
        <p:txBody>
          <a:bodyPr/>
          <a:lstStyle/>
          <a:p>
            <a:fld id="{34DEB66E-3FAD-42B6-8E66-46F4D4D96EFE}" type="slidenum">
              <a:rPr lang="en-US" smtClean="0"/>
              <a:t>11</a:t>
            </a:fld>
            <a:endParaRPr lang="en-US"/>
          </a:p>
        </p:txBody>
      </p:sp>
    </p:spTree>
    <p:extLst>
      <p:ext uri="{BB962C8B-B14F-4D97-AF65-F5344CB8AC3E}">
        <p14:creationId xmlns:p14="http://schemas.microsoft.com/office/powerpoint/2010/main" val="802332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enforce domain integrity, in each of the </a:t>
            </a:r>
            <a:r>
              <a:rPr lang="en-US" dirty="0" err="1"/>
              <a:t>php</a:t>
            </a:r>
            <a:r>
              <a:rPr lang="en-US" dirty="0"/>
              <a:t> files, I restricted the type of input allowed so that it can only insert data into the table using the correct data type.</a:t>
            </a:r>
          </a:p>
          <a:p>
            <a:endParaRPr lang="en-US" dirty="0"/>
          </a:p>
          <a:p>
            <a:r>
              <a:rPr lang="en-US" dirty="0"/>
              <a:t>(for example, (SHOW EXAMPLE) for the origins and playstyles in the champion creation, I cannot input any letters since this can only input integers which will reference the </a:t>
            </a:r>
            <a:r>
              <a:rPr lang="en-US" dirty="0" err="1"/>
              <a:t>originID</a:t>
            </a:r>
            <a:r>
              <a:rPr lang="en-US" dirty="0"/>
              <a:t> from the origins table. I decided not to implement this input using text as users could easily mistype a letter as these names are not common words, but numbers are much more forgiving)</a:t>
            </a:r>
          </a:p>
        </p:txBody>
      </p:sp>
      <p:sp>
        <p:nvSpPr>
          <p:cNvPr id="4" name="Slide Number Placeholder 3"/>
          <p:cNvSpPr>
            <a:spLocks noGrp="1"/>
          </p:cNvSpPr>
          <p:nvPr>
            <p:ph type="sldNum" sz="quarter" idx="5"/>
          </p:nvPr>
        </p:nvSpPr>
        <p:spPr/>
        <p:txBody>
          <a:bodyPr/>
          <a:lstStyle/>
          <a:p>
            <a:fld id="{34DEB66E-3FAD-42B6-8E66-46F4D4D96EFE}" type="slidenum">
              <a:rPr lang="en-US" smtClean="0"/>
              <a:t>12</a:t>
            </a:fld>
            <a:endParaRPr lang="en-US"/>
          </a:p>
        </p:txBody>
      </p:sp>
    </p:spTree>
    <p:extLst>
      <p:ext uri="{BB962C8B-B14F-4D97-AF65-F5344CB8AC3E}">
        <p14:creationId xmlns:p14="http://schemas.microsoft.com/office/powerpoint/2010/main" val="137226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rgbClr val="569CD6"/>
                </a:solidFill>
                <a:effectLst/>
                <a:latin typeface="Consolas" panose="020B0609020204030204" pitchFamily="49" charset="0"/>
              </a:rPr>
              <a:t>I want to set the database to a serializable isolation level, but </a:t>
            </a:r>
            <a:r>
              <a:rPr lang="en-US" sz="1200" b="0" dirty="0" err="1">
                <a:solidFill>
                  <a:srgbClr val="569CD6"/>
                </a:solidFill>
                <a:effectLst/>
                <a:latin typeface="Consolas" panose="020B0609020204030204" pitchFamily="49" charset="0"/>
              </a:rPr>
              <a:t>Hostinger</a:t>
            </a:r>
            <a:r>
              <a:rPr lang="en-US" sz="1200" b="0" dirty="0">
                <a:solidFill>
                  <a:srgbClr val="569CD6"/>
                </a:solidFill>
                <a:effectLst/>
                <a:latin typeface="Consolas" panose="020B0609020204030204" pitchFamily="49" charset="0"/>
              </a:rPr>
              <a:t> default isolation level is repeatable read. So for it being a repeatable read isolation level,</a:t>
            </a:r>
            <a:r>
              <a:rPr lang="en-US" dirty="0"/>
              <a:t> if multiple people want to input, for example champions, into the database, I do not want users to be able to read any uncommitted data (which is dirty read),  and not be able to </a:t>
            </a:r>
            <a:r>
              <a:rPr lang="en-US" b="0" i="0" dirty="0">
                <a:solidFill>
                  <a:srgbClr val="FFFFFF"/>
                </a:solidFill>
                <a:effectLst/>
                <a:latin typeface="Nunito" pitchFamily="2" charset="0"/>
              </a:rPr>
              <a:t>reads the same row twice and gets a different value each time during one transaction (which is non-repeatable read) However, phantom reads are still allowed which I do not want.</a:t>
            </a:r>
            <a:endParaRPr lang="en-US" dirty="0"/>
          </a:p>
        </p:txBody>
      </p:sp>
      <p:sp>
        <p:nvSpPr>
          <p:cNvPr id="4" name="Slide Number Placeholder 3"/>
          <p:cNvSpPr>
            <a:spLocks noGrp="1"/>
          </p:cNvSpPr>
          <p:nvPr>
            <p:ph type="sldNum" sz="quarter" idx="5"/>
          </p:nvPr>
        </p:nvSpPr>
        <p:spPr/>
        <p:txBody>
          <a:bodyPr/>
          <a:lstStyle/>
          <a:p>
            <a:fld id="{34DEB66E-3FAD-42B6-8E66-46F4D4D96EFE}" type="slidenum">
              <a:rPr lang="en-US" smtClean="0"/>
              <a:t>13</a:t>
            </a:fld>
            <a:endParaRPr lang="en-US"/>
          </a:p>
        </p:txBody>
      </p:sp>
    </p:spTree>
    <p:extLst>
      <p:ext uri="{BB962C8B-B14F-4D97-AF65-F5344CB8AC3E}">
        <p14:creationId xmlns:p14="http://schemas.microsoft.com/office/powerpoint/2010/main" val="681326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inserting skins, I’ve set a different isolation levels using both a procedure and a function that limits the amount of skins a champion can have. Since for my database, I do not want any more than 4 skins per champion, I’ve set the isolation level at serializable to prevent concurrent transaction from populating the table to 5+ skins.</a:t>
            </a:r>
          </a:p>
        </p:txBody>
      </p:sp>
      <p:sp>
        <p:nvSpPr>
          <p:cNvPr id="4" name="Slide Number Placeholder 3"/>
          <p:cNvSpPr>
            <a:spLocks noGrp="1"/>
          </p:cNvSpPr>
          <p:nvPr>
            <p:ph type="sldNum" sz="quarter" idx="5"/>
          </p:nvPr>
        </p:nvSpPr>
        <p:spPr/>
        <p:txBody>
          <a:bodyPr/>
          <a:lstStyle/>
          <a:p>
            <a:fld id="{34DEB66E-3FAD-42B6-8E66-46F4D4D96EFE}" type="slidenum">
              <a:rPr lang="en-US" smtClean="0"/>
              <a:t>14</a:t>
            </a:fld>
            <a:endParaRPr lang="en-US"/>
          </a:p>
        </p:txBody>
      </p:sp>
    </p:spTree>
    <p:extLst>
      <p:ext uri="{BB962C8B-B14F-4D97-AF65-F5344CB8AC3E}">
        <p14:creationId xmlns:p14="http://schemas.microsoft.com/office/powerpoint/2010/main" val="277922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database is for the relative popular game called League of Legends. The primary goal of this database is to give simple or brief information about the game and in a way keep track of all the changes the company decides to push out (like, new champions, renaming skins, adjusting item values, or removing items completely). In the video, I’m showing you all the tables that you can navigate to in the database and the various tables you can add, update, or </a:t>
            </a:r>
            <a:r>
              <a:rPr lang="en-US"/>
              <a:t>delete data from</a:t>
            </a:r>
            <a:r>
              <a:rPr lang="en-US" dirty="0"/>
              <a:t>. </a:t>
            </a:r>
          </a:p>
        </p:txBody>
      </p:sp>
      <p:sp>
        <p:nvSpPr>
          <p:cNvPr id="4" name="Slide Number Placeholder 3"/>
          <p:cNvSpPr>
            <a:spLocks noGrp="1"/>
          </p:cNvSpPr>
          <p:nvPr>
            <p:ph type="sldNum" sz="quarter" idx="5"/>
          </p:nvPr>
        </p:nvSpPr>
        <p:spPr/>
        <p:txBody>
          <a:bodyPr/>
          <a:lstStyle/>
          <a:p>
            <a:fld id="{34DEB66E-3FAD-42B6-8E66-46F4D4D96EFE}" type="slidenum">
              <a:rPr lang="en-US" smtClean="0"/>
              <a:t>2</a:t>
            </a:fld>
            <a:endParaRPr lang="en-US"/>
          </a:p>
        </p:txBody>
      </p:sp>
    </p:spTree>
    <p:extLst>
      <p:ext uri="{BB962C8B-B14F-4D97-AF65-F5344CB8AC3E}">
        <p14:creationId xmlns:p14="http://schemas.microsoft.com/office/powerpoint/2010/main" val="89815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database, I decided to take a </a:t>
            </a:r>
            <a:r>
              <a:rPr lang="en-US" dirty="0" err="1"/>
              <a:t>wayyyy</a:t>
            </a:r>
            <a:r>
              <a:rPr lang="en-US" dirty="0"/>
              <a:t> simpler approach since there are many </a:t>
            </a:r>
            <a:r>
              <a:rPr lang="en-US" dirty="0" err="1"/>
              <a:t>many</a:t>
            </a:r>
            <a:r>
              <a:rPr lang="en-US" dirty="0"/>
              <a:t> other attributes to some of the tables like in the items table there are some info that I didn’t include that does exist in the game or that champions have short descriptions associated with them in the game (or even the fact that each champions have abilities and stats). However, I’m still able to translate the game into 7 tables mainly pertaining to the 3 main ideas from the game; skins, champions, and items. </a:t>
            </a:r>
          </a:p>
        </p:txBody>
      </p:sp>
      <p:sp>
        <p:nvSpPr>
          <p:cNvPr id="4" name="Slide Number Placeholder 3"/>
          <p:cNvSpPr>
            <a:spLocks noGrp="1"/>
          </p:cNvSpPr>
          <p:nvPr>
            <p:ph type="sldNum" sz="quarter" idx="5"/>
          </p:nvPr>
        </p:nvSpPr>
        <p:spPr/>
        <p:txBody>
          <a:bodyPr/>
          <a:lstStyle/>
          <a:p>
            <a:fld id="{34DEB66E-3FAD-42B6-8E66-46F4D4D96EFE}" type="slidenum">
              <a:rPr lang="en-US" smtClean="0"/>
              <a:t>3</a:t>
            </a:fld>
            <a:endParaRPr lang="en-US"/>
          </a:p>
        </p:txBody>
      </p:sp>
    </p:spTree>
    <p:extLst>
      <p:ext uri="{BB962C8B-B14F-4D97-AF65-F5344CB8AC3E}">
        <p14:creationId xmlns:p14="http://schemas.microsoft.com/office/powerpoint/2010/main" val="309774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tables, I created 3 different views so that it’ll be easier for me to recall the information from the database on the website; </a:t>
            </a:r>
            <a:r>
              <a:rPr lang="en-US" dirty="0" err="1"/>
              <a:t>championInfo</a:t>
            </a:r>
            <a:r>
              <a:rPr lang="en-US" dirty="0"/>
              <a:t>, </a:t>
            </a:r>
            <a:r>
              <a:rPr lang="en-US" dirty="0" err="1"/>
              <a:t>championSkinsInfo</a:t>
            </a:r>
            <a:r>
              <a:rPr lang="en-US" dirty="0"/>
              <a:t>, and </a:t>
            </a:r>
            <a:r>
              <a:rPr lang="en-US" dirty="0" err="1"/>
              <a:t>itemsWinrate</a:t>
            </a:r>
            <a:r>
              <a:rPr lang="en-US" dirty="0"/>
              <a:t>. </a:t>
            </a:r>
          </a:p>
        </p:txBody>
      </p:sp>
      <p:sp>
        <p:nvSpPr>
          <p:cNvPr id="4" name="Slide Number Placeholder 3"/>
          <p:cNvSpPr>
            <a:spLocks noGrp="1"/>
          </p:cNvSpPr>
          <p:nvPr>
            <p:ph type="sldNum" sz="quarter" idx="5"/>
          </p:nvPr>
        </p:nvSpPr>
        <p:spPr/>
        <p:txBody>
          <a:bodyPr/>
          <a:lstStyle/>
          <a:p>
            <a:fld id="{34DEB66E-3FAD-42B6-8E66-46F4D4D96EFE}" type="slidenum">
              <a:rPr lang="en-US" smtClean="0"/>
              <a:t>4</a:t>
            </a:fld>
            <a:endParaRPr lang="en-US"/>
          </a:p>
        </p:txBody>
      </p:sp>
    </p:spTree>
    <p:extLst>
      <p:ext uri="{BB962C8B-B14F-4D97-AF65-F5344CB8AC3E}">
        <p14:creationId xmlns:p14="http://schemas.microsoft.com/office/powerpoint/2010/main" val="22939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code that is used to generate 2 of the 3 views. </a:t>
            </a:r>
          </a:p>
        </p:txBody>
      </p:sp>
      <p:sp>
        <p:nvSpPr>
          <p:cNvPr id="4" name="Slide Number Placeholder 3"/>
          <p:cNvSpPr>
            <a:spLocks noGrp="1"/>
          </p:cNvSpPr>
          <p:nvPr>
            <p:ph type="sldNum" sz="quarter" idx="5"/>
          </p:nvPr>
        </p:nvSpPr>
        <p:spPr/>
        <p:txBody>
          <a:bodyPr/>
          <a:lstStyle/>
          <a:p>
            <a:fld id="{34DEB66E-3FAD-42B6-8E66-46F4D4D96EFE}" type="slidenum">
              <a:rPr lang="en-US" smtClean="0"/>
              <a:t>5</a:t>
            </a:fld>
            <a:endParaRPr lang="en-US"/>
          </a:p>
        </p:txBody>
      </p:sp>
    </p:spTree>
    <p:extLst>
      <p:ext uri="{BB962C8B-B14F-4D97-AF65-F5344CB8AC3E}">
        <p14:creationId xmlns:p14="http://schemas.microsoft.com/office/powerpoint/2010/main" val="76966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game periodically updates with changes made to items or champions, but since I decided to not handle champions stats in game, items will be the only thing that changes periodically in the database. Because it changes so often and I want to keep track of what the items’ stats were before the change should the game </a:t>
            </a:r>
            <a:r>
              <a:rPr lang="en-US" dirty="0" err="1"/>
              <a:t>devs</a:t>
            </a:r>
            <a:r>
              <a:rPr lang="en-US" dirty="0"/>
              <a:t> decide to revert the changes, I created the </a:t>
            </a:r>
            <a:r>
              <a:rPr lang="en-US" dirty="0" err="1"/>
              <a:t>item_audit</a:t>
            </a:r>
            <a:r>
              <a:rPr lang="en-US" dirty="0"/>
              <a:t> table that updates based on these triggers. If an item was updated in the items table, it will create an entry in the </a:t>
            </a:r>
            <a:r>
              <a:rPr lang="en-US" dirty="0" err="1"/>
              <a:t>items_audit</a:t>
            </a:r>
            <a:r>
              <a:rPr lang="en-US" dirty="0"/>
              <a:t> table with the original values.</a:t>
            </a:r>
          </a:p>
        </p:txBody>
      </p:sp>
      <p:sp>
        <p:nvSpPr>
          <p:cNvPr id="4" name="Slide Number Placeholder 3"/>
          <p:cNvSpPr>
            <a:spLocks noGrp="1"/>
          </p:cNvSpPr>
          <p:nvPr>
            <p:ph type="sldNum" sz="quarter" idx="5"/>
          </p:nvPr>
        </p:nvSpPr>
        <p:spPr/>
        <p:txBody>
          <a:bodyPr/>
          <a:lstStyle/>
          <a:p>
            <a:fld id="{34DEB66E-3FAD-42B6-8E66-46F4D4D96EFE}" type="slidenum">
              <a:rPr lang="en-US" smtClean="0"/>
              <a:t>6</a:t>
            </a:fld>
            <a:endParaRPr lang="en-US"/>
          </a:p>
        </p:txBody>
      </p:sp>
    </p:spTree>
    <p:extLst>
      <p:ext uri="{BB962C8B-B14F-4D97-AF65-F5344CB8AC3E}">
        <p14:creationId xmlns:p14="http://schemas.microsoft.com/office/powerpoint/2010/main" val="363985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all of my tables fall under the first normal form as you can see SHOW TABLES IN PHPMYADMIN none of the tables violate these four rules for the first normal form. The tables do not use row order to convey any information, there’s no data type mixes, every table has a primary key, and there’s no repeated groups</a:t>
            </a:r>
          </a:p>
        </p:txBody>
      </p:sp>
      <p:sp>
        <p:nvSpPr>
          <p:cNvPr id="4" name="Slide Number Placeholder 3"/>
          <p:cNvSpPr>
            <a:spLocks noGrp="1"/>
          </p:cNvSpPr>
          <p:nvPr>
            <p:ph type="sldNum" sz="quarter" idx="5"/>
          </p:nvPr>
        </p:nvSpPr>
        <p:spPr/>
        <p:txBody>
          <a:bodyPr/>
          <a:lstStyle/>
          <a:p>
            <a:fld id="{34DEB66E-3FAD-42B6-8E66-46F4D4D96EFE}" type="slidenum">
              <a:rPr lang="en-US" smtClean="0"/>
              <a:t>7</a:t>
            </a:fld>
            <a:endParaRPr lang="en-US"/>
          </a:p>
        </p:txBody>
      </p:sp>
    </p:spTree>
    <p:extLst>
      <p:ext uri="{BB962C8B-B14F-4D97-AF65-F5344CB8AC3E}">
        <p14:creationId xmlns:p14="http://schemas.microsoft.com/office/powerpoint/2010/main" val="824722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second normal form all my tables are also in the second normal form as each of the non-key columns in the table are entirely dependent on the entire primary key. SHOW TABLES IN PHPMYADMIN AND EXPLAIN COLUMNS</a:t>
            </a:r>
          </a:p>
          <a:p>
            <a:endParaRPr lang="en-US" dirty="0"/>
          </a:p>
        </p:txBody>
      </p:sp>
      <p:sp>
        <p:nvSpPr>
          <p:cNvPr id="4" name="Slide Number Placeholder 3"/>
          <p:cNvSpPr>
            <a:spLocks noGrp="1"/>
          </p:cNvSpPr>
          <p:nvPr>
            <p:ph type="sldNum" sz="quarter" idx="5"/>
          </p:nvPr>
        </p:nvSpPr>
        <p:spPr/>
        <p:txBody>
          <a:bodyPr/>
          <a:lstStyle/>
          <a:p>
            <a:fld id="{34DEB66E-3FAD-42B6-8E66-46F4D4D96EFE}" type="slidenum">
              <a:rPr lang="en-US" smtClean="0"/>
              <a:t>8</a:t>
            </a:fld>
            <a:endParaRPr lang="en-US"/>
          </a:p>
        </p:txBody>
      </p:sp>
    </p:spTree>
    <p:extLst>
      <p:ext uri="{BB962C8B-B14F-4D97-AF65-F5344CB8AC3E}">
        <p14:creationId xmlns:p14="http://schemas.microsoft.com/office/powerpoint/2010/main" val="4293067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 to the second normal form, all my tables are also in the third normal form as none of the tables show transitive dependency. SHOW SKINS and SKINTIER IN PHPMYADMIN AND EXPLAIN COLUMNS</a:t>
            </a:r>
          </a:p>
          <a:p>
            <a:endParaRPr lang="en-US" dirty="0"/>
          </a:p>
        </p:txBody>
      </p:sp>
      <p:sp>
        <p:nvSpPr>
          <p:cNvPr id="4" name="Slide Number Placeholder 3"/>
          <p:cNvSpPr>
            <a:spLocks noGrp="1"/>
          </p:cNvSpPr>
          <p:nvPr>
            <p:ph type="sldNum" sz="quarter" idx="5"/>
          </p:nvPr>
        </p:nvSpPr>
        <p:spPr/>
        <p:txBody>
          <a:bodyPr/>
          <a:lstStyle/>
          <a:p>
            <a:fld id="{34DEB66E-3FAD-42B6-8E66-46F4D4D96EFE}" type="slidenum">
              <a:rPr lang="en-US" smtClean="0"/>
              <a:t>9</a:t>
            </a:fld>
            <a:endParaRPr lang="en-US"/>
          </a:p>
        </p:txBody>
      </p:sp>
    </p:spTree>
    <p:extLst>
      <p:ext uri="{BB962C8B-B14F-4D97-AF65-F5344CB8AC3E}">
        <p14:creationId xmlns:p14="http://schemas.microsoft.com/office/powerpoint/2010/main" val="41386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EE42C-8469-4D1A-8AD6-59482D14C2A6}"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D2F1F-DB9C-4306-874C-2AE71F409D5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68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EE42C-8469-4D1A-8AD6-59482D14C2A6}"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D2F1F-DB9C-4306-874C-2AE71F409D57}" type="slidenum">
              <a:rPr lang="en-US" smtClean="0"/>
              <a:t>‹#›</a:t>
            </a:fld>
            <a:endParaRPr lang="en-US"/>
          </a:p>
        </p:txBody>
      </p:sp>
    </p:spTree>
    <p:extLst>
      <p:ext uri="{BB962C8B-B14F-4D97-AF65-F5344CB8AC3E}">
        <p14:creationId xmlns:p14="http://schemas.microsoft.com/office/powerpoint/2010/main" val="86903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EE42C-8469-4D1A-8AD6-59482D14C2A6}"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D2F1F-DB9C-4306-874C-2AE71F409D57}" type="slidenum">
              <a:rPr lang="en-US" smtClean="0"/>
              <a:t>‹#›</a:t>
            </a:fld>
            <a:endParaRPr lang="en-US"/>
          </a:p>
        </p:txBody>
      </p:sp>
    </p:spTree>
    <p:extLst>
      <p:ext uri="{BB962C8B-B14F-4D97-AF65-F5344CB8AC3E}">
        <p14:creationId xmlns:p14="http://schemas.microsoft.com/office/powerpoint/2010/main" val="186741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EE42C-8469-4D1A-8AD6-59482D14C2A6}"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D2F1F-DB9C-4306-874C-2AE71F409D57}" type="slidenum">
              <a:rPr lang="en-US" smtClean="0"/>
              <a:t>‹#›</a:t>
            </a:fld>
            <a:endParaRPr lang="en-US"/>
          </a:p>
        </p:txBody>
      </p:sp>
    </p:spTree>
    <p:extLst>
      <p:ext uri="{BB962C8B-B14F-4D97-AF65-F5344CB8AC3E}">
        <p14:creationId xmlns:p14="http://schemas.microsoft.com/office/powerpoint/2010/main" val="158126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EE42C-8469-4D1A-8AD6-59482D14C2A6}"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D2F1F-DB9C-4306-874C-2AE71F409D5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69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EE42C-8469-4D1A-8AD6-59482D14C2A6}"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D2F1F-DB9C-4306-874C-2AE71F409D57}" type="slidenum">
              <a:rPr lang="en-US" smtClean="0"/>
              <a:t>‹#›</a:t>
            </a:fld>
            <a:endParaRPr lang="en-US"/>
          </a:p>
        </p:txBody>
      </p:sp>
    </p:spTree>
    <p:extLst>
      <p:ext uri="{BB962C8B-B14F-4D97-AF65-F5344CB8AC3E}">
        <p14:creationId xmlns:p14="http://schemas.microsoft.com/office/powerpoint/2010/main" val="341331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EE42C-8469-4D1A-8AD6-59482D14C2A6}"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2D2F1F-DB9C-4306-874C-2AE71F409D57}" type="slidenum">
              <a:rPr lang="en-US" smtClean="0"/>
              <a:t>‹#›</a:t>
            </a:fld>
            <a:endParaRPr lang="en-US"/>
          </a:p>
        </p:txBody>
      </p:sp>
    </p:spTree>
    <p:extLst>
      <p:ext uri="{BB962C8B-B14F-4D97-AF65-F5344CB8AC3E}">
        <p14:creationId xmlns:p14="http://schemas.microsoft.com/office/powerpoint/2010/main" val="220112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EE42C-8469-4D1A-8AD6-59482D14C2A6}"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2D2F1F-DB9C-4306-874C-2AE71F409D57}" type="slidenum">
              <a:rPr lang="en-US" smtClean="0"/>
              <a:t>‹#›</a:t>
            </a:fld>
            <a:endParaRPr lang="en-US"/>
          </a:p>
        </p:txBody>
      </p:sp>
    </p:spTree>
    <p:extLst>
      <p:ext uri="{BB962C8B-B14F-4D97-AF65-F5344CB8AC3E}">
        <p14:creationId xmlns:p14="http://schemas.microsoft.com/office/powerpoint/2010/main" val="316281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BEE42C-8469-4D1A-8AD6-59482D14C2A6}" type="datetimeFigureOut">
              <a:rPr lang="en-US" smtClean="0"/>
              <a:t>5/7/2023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A2D2F1F-DB9C-4306-874C-2AE71F409D57}" type="slidenum">
              <a:rPr lang="en-US" smtClean="0"/>
              <a:t>‹#›</a:t>
            </a:fld>
            <a:endParaRPr lang="en-US"/>
          </a:p>
        </p:txBody>
      </p:sp>
    </p:spTree>
    <p:extLst>
      <p:ext uri="{BB962C8B-B14F-4D97-AF65-F5344CB8AC3E}">
        <p14:creationId xmlns:p14="http://schemas.microsoft.com/office/powerpoint/2010/main" val="119560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BEE42C-8469-4D1A-8AD6-59482D14C2A6}" type="datetimeFigureOut">
              <a:rPr lang="en-US" smtClean="0"/>
              <a:t>5/7/2023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2D2F1F-DB9C-4306-874C-2AE71F409D57}" type="slidenum">
              <a:rPr lang="en-US" smtClean="0"/>
              <a:t>‹#›</a:t>
            </a:fld>
            <a:endParaRPr lang="en-US"/>
          </a:p>
        </p:txBody>
      </p:sp>
    </p:spTree>
    <p:extLst>
      <p:ext uri="{BB962C8B-B14F-4D97-AF65-F5344CB8AC3E}">
        <p14:creationId xmlns:p14="http://schemas.microsoft.com/office/powerpoint/2010/main" val="7587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EE42C-8469-4D1A-8AD6-59482D14C2A6}"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D2F1F-DB9C-4306-874C-2AE71F409D57}" type="slidenum">
              <a:rPr lang="en-US" smtClean="0"/>
              <a:t>‹#›</a:t>
            </a:fld>
            <a:endParaRPr lang="en-US"/>
          </a:p>
        </p:txBody>
      </p:sp>
    </p:spTree>
    <p:extLst>
      <p:ext uri="{BB962C8B-B14F-4D97-AF65-F5344CB8AC3E}">
        <p14:creationId xmlns:p14="http://schemas.microsoft.com/office/powerpoint/2010/main" val="67743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BEE42C-8469-4D1A-8AD6-59482D14C2A6}" type="datetimeFigureOut">
              <a:rPr lang="en-US" smtClean="0"/>
              <a:t>5/7/2023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2D2F1F-DB9C-4306-874C-2AE71F409D5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48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5345-D6AD-A322-B4BA-C3724CFD9D35}"/>
              </a:ext>
            </a:extLst>
          </p:cNvPr>
          <p:cNvSpPr>
            <a:spLocks noGrp="1"/>
          </p:cNvSpPr>
          <p:nvPr>
            <p:ph type="ctrTitle"/>
          </p:nvPr>
        </p:nvSpPr>
        <p:spPr/>
        <p:txBody>
          <a:bodyPr>
            <a:normAutofit/>
          </a:bodyPr>
          <a:lstStyle/>
          <a:p>
            <a:r>
              <a:rPr lang="en-US" dirty="0"/>
              <a:t>CSGY-6083 </a:t>
            </a:r>
            <a:br>
              <a:rPr lang="en-US" dirty="0"/>
            </a:br>
            <a:r>
              <a:rPr lang="en-US" dirty="0"/>
              <a:t>Principle of Database Systems</a:t>
            </a:r>
          </a:p>
        </p:txBody>
      </p:sp>
      <p:sp>
        <p:nvSpPr>
          <p:cNvPr id="3" name="Subtitle 2">
            <a:extLst>
              <a:ext uri="{FF2B5EF4-FFF2-40B4-BE49-F238E27FC236}">
                <a16:creationId xmlns:a16="http://schemas.microsoft.com/office/drawing/2014/main" id="{9B0CB553-B61F-F195-2B00-B032C1D9F2A3}"/>
              </a:ext>
            </a:extLst>
          </p:cNvPr>
          <p:cNvSpPr>
            <a:spLocks noGrp="1"/>
          </p:cNvSpPr>
          <p:nvPr>
            <p:ph type="subTitle" idx="1"/>
          </p:nvPr>
        </p:nvSpPr>
        <p:spPr/>
        <p:txBody>
          <a:bodyPr/>
          <a:lstStyle/>
          <a:p>
            <a:r>
              <a:rPr lang="en-US" dirty="0"/>
              <a:t>Tiger Teng</a:t>
            </a:r>
          </a:p>
        </p:txBody>
      </p:sp>
    </p:spTree>
    <p:extLst>
      <p:ext uri="{BB962C8B-B14F-4D97-AF65-F5344CB8AC3E}">
        <p14:creationId xmlns:p14="http://schemas.microsoft.com/office/powerpoint/2010/main" val="388207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1F5-260B-B5BA-CA53-D9AFB73C7A2F}"/>
              </a:ext>
            </a:extLst>
          </p:cNvPr>
          <p:cNvSpPr>
            <a:spLocks noGrp="1"/>
          </p:cNvSpPr>
          <p:nvPr>
            <p:ph type="title"/>
          </p:nvPr>
        </p:nvSpPr>
        <p:spPr/>
        <p:txBody>
          <a:bodyPr/>
          <a:lstStyle/>
          <a:p>
            <a:r>
              <a:rPr lang="en-US" dirty="0"/>
              <a:t>Integrity Enforcement</a:t>
            </a:r>
          </a:p>
        </p:txBody>
      </p:sp>
      <p:sp>
        <p:nvSpPr>
          <p:cNvPr id="3" name="Content Placeholder 2">
            <a:extLst>
              <a:ext uri="{FF2B5EF4-FFF2-40B4-BE49-F238E27FC236}">
                <a16:creationId xmlns:a16="http://schemas.microsoft.com/office/drawing/2014/main" id="{B1F5845F-E746-7925-E603-D2B148F85BCC}"/>
              </a:ext>
            </a:extLst>
          </p:cNvPr>
          <p:cNvSpPr>
            <a:spLocks noGrp="1"/>
          </p:cNvSpPr>
          <p:nvPr>
            <p:ph idx="1"/>
          </p:nvPr>
        </p:nvSpPr>
        <p:spPr/>
        <p:txBody>
          <a:bodyPr/>
          <a:lstStyle/>
          <a:p>
            <a:r>
              <a:rPr lang="en-US" dirty="0"/>
              <a:t>Entity integrity:</a:t>
            </a:r>
          </a:p>
          <a:p>
            <a:r>
              <a:rPr lang="en-US" dirty="0"/>
              <a:t>Ensuring that each row of a table has a unique and non-null primary key value; this is the same as saying that each row in a table represents a single instance of the entity type modelled by the table.</a:t>
            </a:r>
          </a:p>
        </p:txBody>
      </p:sp>
    </p:spTree>
    <p:extLst>
      <p:ext uri="{BB962C8B-B14F-4D97-AF65-F5344CB8AC3E}">
        <p14:creationId xmlns:p14="http://schemas.microsoft.com/office/powerpoint/2010/main" val="62907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1F5-260B-B5BA-CA53-D9AFB73C7A2F}"/>
              </a:ext>
            </a:extLst>
          </p:cNvPr>
          <p:cNvSpPr>
            <a:spLocks noGrp="1"/>
          </p:cNvSpPr>
          <p:nvPr>
            <p:ph type="title"/>
          </p:nvPr>
        </p:nvSpPr>
        <p:spPr/>
        <p:txBody>
          <a:bodyPr/>
          <a:lstStyle/>
          <a:p>
            <a:r>
              <a:rPr lang="en-US" dirty="0"/>
              <a:t>Integrity Enforcement</a:t>
            </a:r>
          </a:p>
        </p:txBody>
      </p:sp>
      <p:sp>
        <p:nvSpPr>
          <p:cNvPr id="3" name="Content Placeholder 2">
            <a:extLst>
              <a:ext uri="{FF2B5EF4-FFF2-40B4-BE49-F238E27FC236}">
                <a16:creationId xmlns:a16="http://schemas.microsoft.com/office/drawing/2014/main" id="{B1F5845F-E746-7925-E603-D2B148F85BCC}"/>
              </a:ext>
            </a:extLst>
          </p:cNvPr>
          <p:cNvSpPr>
            <a:spLocks noGrp="1"/>
          </p:cNvSpPr>
          <p:nvPr>
            <p:ph idx="1"/>
          </p:nvPr>
        </p:nvSpPr>
        <p:spPr/>
        <p:txBody>
          <a:bodyPr/>
          <a:lstStyle/>
          <a:p>
            <a:r>
              <a:rPr lang="en-US" dirty="0"/>
              <a:t>Entity integrity:</a:t>
            </a:r>
          </a:p>
          <a:p>
            <a:r>
              <a:rPr lang="en-US" dirty="0"/>
              <a:t>Ensuring that each row of a table has a unique and non-null primary key value; this is the same as saying that each row in a table represents a single instance of the entity type modelled by the table.</a:t>
            </a:r>
          </a:p>
          <a:p>
            <a:r>
              <a:rPr lang="en-US" dirty="0"/>
              <a:t>Referential integrity:</a:t>
            </a:r>
          </a:p>
          <a:p>
            <a:r>
              <a:rPr lang="en-US" dirty="0"/>
              <a:t>Any column in a base table that declared a foreign key can only contain either null values or values from a parent table's primary key or a candidate key.</a:t>
            </a:r>
          </a:p>
        </p:txBody>
      </p:sp>
    </p:spTree>
    <p:extLst>
      <p:ext uri="{BB962C8B-B14F-4D97-AF65-F5344CB8AC3E}">
        <p14:creationId xmlns:p14="http://schemas.microsoft.com/office/powerpoint/2010/main" val="420896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1F5-260B-B5BA-CA53-D9AFB73C7A2F}"/>
              </a:ext>
            </a:extLst>
          </p:cNvPr>
          <p:cNvSpPr>
            <a:spLocks noGrp="1"/>
          </p:cNvSpPr>
          <p:nvPr>
            <p:ph type="title"/>
          </p:nvPr>
        </p:nvSpPr>
        <p:spPr/>
        <p:txBody>
          <a:bodyPr/>
          <a:lstStyle/>
          <a:p>
            <a:r>
              <a:rPr lang="en-US" dirty="0"/>
              <a:t>Integrity Enforcement</a:t>
            </a:r>
          </a:p>
        </p:txBody>
      </p:sp>
      <p:sp>
        <p:nvSpPr>
          <p:cNvPr id="3" name="Content Placeholder 2">
            <a:extLst>
              <a:ext uri="{FF2B5EF4-FFF2-40B4-BE49-F238E27FC236}">
                <a16:creationId xmlns:a16="http://schemas.microsoft.com/office/drawing/2014/main" id="{B1F5845F-E746-7925-E603-D2B148F85BCC}"/>
              </a:ext>
            </a:extLst>
          </p:cNvPr>
          <p:cNvSpPr>
            <a:spLocks noGrp="1"/>
          </p:cNvSpPr>
          <p:nvPr>
            <p:ph idx="1"/>
          </p:nvPr>
        </p:nvSpPr>
        <p:spPr/>
        <p:txBody>
          <a:bodyPr/>
          <a:lstStyle/>
          <a:p>
            <a:r>
              <a:rPr lang="en-US" dirty="0"/>
              <a:t>Entity integrity:</a:t>
            </a:r>
          </a:p>
          <a:p>
            <a:r>
              <a:rPr lang="en-US" dirty="0"/>
              <a:t>Ensuring that each row of a table has a unique and non-null primary key value; this is the same as saying that each row in a table represents a single instance of the entity type modelled by the table.</a:t>
            </a:r>
          </a:p>
          <a:p>
            <a:r>
              <a:rPr lang="en-US" dirty="0"/>
              <a:t>Referential integrity:</a:t>
            </a:r>
          </a:p>
          <a:p>
            <a:r>
              <a:rPr lang="en-US" dirty="0"/>
              <a:t>Any column in a base table that declared a foreign key can only contain either null values or values from a parent table's primary key or a candidate key.</a:t>
            </a:r>
          </a:p>
          <a:p>
            <a:r>
              <a:rPr lang="en-US" dirty="0"/>
              <a:t>Domain integrity:</a:t>
            </a:r>
          </a:p>
          <a:p>
            <a:r>
              <a:rPr lang="en-US" dirty="0"/>
              <a:t>Rules and other processes restricting the format, type, and volume of data recorded in a database. It ensures that every column in a relational database is in a defined domain</a:t>
            </a:r>
          </a:p>
        </p:txBody>
      </p:sp>
    </p:spTree>
    <p:extLst>
      <p:ext uri="{BB962C8B-B14F-4D97-AF65-F5344CB8AC3E}">
        <p14:creationId xmlns:p14="http://schemas.microsoft.com/office/powerpoint/2010/main" val="99111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DC8D-FA53-73BD-7B82-06367856180B}"/>
              </a:ext>
            </a:extLst>
          </p:cNvPr>
          <p:cNvSpPr>
            <a:spLocks noGrp="1"/>
          </p:cNvSpPr>
          <p:nvPr>
            <p:ph type="title"/>
          </p:nvPr>
        </p:nvSpPr>
        <p:spPr/>
        <p:txBody>
          <a:bodyPr/>
          <a:lstStyle/>
          <a:p>
            <a:r>
              <a:rPr lang="en-US" dirty="0"/>
              <a:t>Isolation Level</a:t>
            </a:r>
          </a:p>
        </p:txBody>
      </p:sp>
      <p:sp>
        <p:nvSpPr>
          <p:cNvPr id="6" name="Content Placeholder 5">
            <a:extLst>
              <a:ext uri="{FF2B5EF4-FFF2-40B4-BE49-F238E27FC236}">
                <a16:creationId xmlns:a16="http://schemas.microsoft.com/office/drawing/2014/main" id="{D6247CB1-C1A0-EFA8-249A-AC3E61EC40C8}"/>
              </a:ext>
            </a:extLst>
          </p:cNvPr>
          <p:cNvSpPr>
            <a:spLocks noGrp="1"/>
          </p:cNvSpPr>
          <p:nvPr>
            <p:ph idx="1"/>
          </p:nvPr>
        </p:nvSpPr>
        <p:spPr/>
        <p:txBody>
          <a:bodyPr/>
          <a:lstStyle/>
          <a:p>
            <a:r>
              <a:rPr lang="en-US" dirty="0"/>
              <a:t>Dirty Read – A Dirty read is a situation when a transaction reads data that has not yet been committed.</a:t>
            </a:r>
          </a:p>
          <a:p>
            <a:r>
              <a:rPr lang="en-US" dirty="0"/>
              <a:t>Non Repeatable read – Non Repeatable read occurs when a transaction reads the same row twice and gets a different value each time. </a:t>
            </a:r>
          </a:p>
          <a:p>
            <a:r>
              <a:rPr lang="en-US" dirty="0"/>
              <a:t>Phantom Read – Phantom Read occurs when two same queries are executed, but the rows retrieved by the two, are different. </a:t>
            </a:r>
          </a:p>
        </p:txBody>
      </p:sp>
    </p:spTree>
    <p:extLst>
      <p:ext uri="{BB962C8B-B14F-4D97-AF65-F5344CB8AC3E}">
        <p14:creationId xmlns:p14="http://schemas.microsoft.com/office/powerpoint/2010/main" val="392831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DC8D-FA53-73BD-7B82-06367856180B}"/>
              </a:ext>
            </a:extLst>
          </p:cNvPr>
          <p:cNvSpPr>
            <a:spLocks noGrp="1"/>
          </p:cNvSpPr>
          <p:nvPr>
            <p:ph type="title"/>
          </p:nvPr>
        </p:nvSpPr>
        <p:spPr/>
        <p:txBody>
          <a:bodyPr/>
          <a:lstStyle/>
          <a:p>
            <a:r>
              <a:rPr lang="en-US" dirty="0"/>
              <a:t>Isolation Level</a:t>
            </a:r>
          </a:p>
        </p:txBody>
      </p:sp>
      <p:sp>
        <p:nvSpPr>
          <p:cNvPr id="3" name="Content Placeholder 2">
            <a:extLst>
              <a:ext uri="{FF2B5EF4-FFF2-40B4-BE49-F238E27FC236}">
                <a16:creationId xmlns:a16="http://schemas.microsoft.com/office/drawing/2014/main" id="{8A7D2F33-D2A9-BB67-628A-1109FD5E8628}"/>
              </a:ext>
            </a:extLst>
          </p:cNvPr>
          <p:cNvSpPr>
            <a:spLocks noGrp="1"/>
          </p:cNvSpPr>
          <p:nvPr>
            <p:ph idx="1"/>
          </p:nvPr>
        </p:nvSpPr>
        <p:spPr>
          <a:xfrm>
            <a:off x="6126480" y="1973553"/>
            <a:ext cx="5254359" cy="4348589"/>
          </a:xfrm>
          <a:solidFill>
            <a:schemeClr val="tx1"/>
          </a:solidFill>
        </p:spPr>
        <p:txBody>
          <a:bodyPr>
            <a:noAutofit/>
          </a:bodyPr>
          <a:lstStyle/>
          <a:p>
            <a:pPr>
              <a:spcBef>
                <a:spcPts val="500"/>
              </a:spcBef>
            </a:pPr>
            <a:r>
              <a:rPr lang="en-US" sz="1300" b="0" dirty="0">
                <a:solidFill>
                  <a:srgbClr val="D4D4D4"/>
                </a:solidFill>
                <a:effectLst/>
                <a:latin typeface="Consolas" panose="020B0609020204030204" pitchFamily="49" charset="0"/>
              </a:rPr>
              <a:t>DELIMITER //</a:t>
            </a:r>
          </a:p>
          <a:p>
            <a:pPr>
              <a:spcBef>
                <a:spcPts val="500"/>
              </a:spcBef>
            </a:pPr>
            <a:r>
              <a:rPr lang="en-US" sz="1300" b="0" dirty="0">
                <a:solidFill>
                  <a:srgbClr val="569CD6"/>
                </a:solidFill>
                <a:effectLst/>
                <a:latin typeface="Consolas" panose="020B0609020204030204" pitchFamily="49" charset="0"/>
              </a:rPr>
              <a:t>CREATE</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PROCEDURE</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skinInsert</a:t>
            </a:r>
            <a:r>
              <a:rPr lang="en-US" sz="1300" b="0" dirty="0">
                <a:solidFill>
                  <a:srgbClr val="D4D4D4"/>
                </a:solidFill>
                <a:effectLst/>
                <a:latin typeface="Consolas" panose="020B0609020204030204" pitchFamily="49" charset="0"/>
              </a:rPr>
              <a:t>(</a:t>
            </a:r>
            <a:r>
              <a:rPr lang="en-US" sz="1300" b="0" dirty="0">
                <a:solidFill>
                  <a:srgbClr val="569CD6"/>
                </a:solidFill>
                <a:effectLst/>
                <a:latin typeface="Consolas" panose="020B0609020204030204" pitchFamily="49" charset="0"/>
              </a:rPr>
              <a:t>IN</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championName</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IN</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skinName</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IN</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releaseDate</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IN</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skinTier</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OUT</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status</a:t>
            </a:r>
            <a:r>
              <a:rPr lang="en-US" sz="1300" b="0" dirty="0">
                <a:solidFill>
                  <a:srgbClr val="D4D4D4"/>
                </a:solidFill>
                <a:effectLst/>
                <a:latin typeface="Consolas" panose="020B0609020204030204" pitchFamily="49" charset="0"/>
              </a:rPr>
              <a:t>)</a:t>
            </a:r>
          </a:p>
          <a:p>
            <a:pPr>
              <a:spcBef>
                <a:spcPts val="500"/>
              </a:spcBef>
            </a:pPr>
            <a:r>
              <a:rPr lang="en-US" sz="1300" b="0" dirty="0">
                <a:solidFill>
                  <a:srgbClr val="569CD6"/>
                </a:solidFill>
                <a:effectLst/>
                <a:latin typeface="Consolas" panose="020B0609020204030204" pitchFamily="49" charset="0"/>
              </a:rPr>
              <a:t>BEGIN</a:t>
            </a:r>
            <a:endParaRPr lang="en-US" sz="1300" b="0" dirty="0">
              <a:solidFill>
                <a:srgbClr val="D4D4D4"/>
              </a:solidFill>
              <a:effectLst/>
              <a:latin typeface="Consolas" panose="020B0609020204030204" pitchFamily="49" charset="0"/>
            </a:endParaRPr>
          </a:p>
          <a:p>
            <a:pPr>
              <a:spcBef>
                <a:spcPts val="500"/>
              </a:spcBef>
            </a:pP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SET</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TRANSACTION</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ISOLATION</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LEVEL</a:t>
            </a:r>
            <a:r>
              <a:rPr lang="en-US" sz="13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SERIALIZABLE</a:t>
            </a:r>
            <a:r>
              <a:rPr lang="en-US" sz="1300" b="0" dirty="0">
                <a:solidFill>
                  <a:srgbClr val="D4D4D4"/>
                </a:solidFill>
                <a:effectLst/>
                <a:latin typeface="Consolas" panose="020B0609020204030204" pitchFamily="49" charset="0"/>
              </a:rPr>
              <a:t>;</a:t>
            </a:r>
          </a:p>
          <a:p>
            <a:pPr>
              <a:spcBef>
                <a:spcPts val="500"/>
              </a:spcBef>
            </a:pP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if</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skinLimit</a:t>
            </a:r>
            <a:r>
              <a:rPr lang="en-US" sz="1300" b="0" dirty="0">
                <a:solidFill>
                  <a:srgbClr val="D4D4D4"/>
                </a:solidFill>
                <a:effectLst/>
                <a:latin typeface="Consolas" panose="020B0609020204030204" pitchFamily="49" charset="0"/>
              </a:rPr>
              <a:t>(</a:t>
            </a:r>
            <a:r>
              <a:rPr lang="en-US" sz="1300" b="0" dirty="0" err="1">
                <a:solidFill>
                  <a:srgbClr val="D4D4D4"/>
                </a:solidFill>
                <a:effectLst/>
                <a:latin typeface="Consolas" panose="020B0609020204030204" pitchFamily="49" charset="0"/>
              </a:rPr>
              <a:t>championName</a:t>
            </a:r>
            <a:r>
              <a:rPr lang="en-US" sz="1300" b="0" dirty="0">
                <a:solidFill>
                  <a:srgbClr val="D4D4D4"/>
                </a:solidFill>
                <a:effectLst/>
                <a:latin typeface="Consolas" panose="020B0609020204030204" pitchFamily="49" charset="0"/>
              </a:rPr>
              <a:t>) &lt; </a:t>
            </a:r>
            <a:r>
              <a:rPr lang="en-US" sz="1300" b="0" dirty="0">
                <a:solidFill>
                  <a:srgbClr val="B5CEA8"/>
                </a:solidFill>
                <a:effectLst/>
                <a:latin typeface="Consolas" panose="020B0609020204030204" pitchFamily="49" charset="0"/>
              </a:rPr>
              <a:t>4</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THEN</a:t>
            </a:r>
            <a:endParaRPr lang="en-US" sz="1300" b="0" dirty="0">
              <a:solidFill>
                <a:srgbClr val="D4D4D4"/>
              </a:solidFill>
              <a:effectLst/>
              <a:latin typeface="Consolas" panose="020B0609020204030204" pitchFamily="49" charset="0"/>
            </a:endParaRPr>
          </a:p>
          <a:p>
            <a:pPr>
              <a:spcBef>
                <a:spcPts val="500"/>
              </a:spcBef>
            </a:pP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INSERT INTO</a:t>
            </a:r>
            <a:r>
              <a:rPr lang="en-US" sz="1300" b="0" dirty="0">
                <a:solidFill>
                  <a:srgbClr val="D4D4D4"/>
                </a:solidFill>
                <a:effectLst/>
                <a:latin typeface="Consolas" panose="020B0609020204030204" pitchFamily="49" charset="0"/>
              </a:rPr>
              <a:t> skins (</a:t>
            </a:r>
            <a:r>
              <a:rPr lang="en-US" sz="1300" b="0" dirty="0" err="1">
                <a:solidFill>
                  <a:srgbClr val="D4D4D4"/>
                </a:solidFill>
                <a:effectLst/>
                <a:latin typeface="Consolas" panose="020B0609020204030204" pitchFamily="49" charset="0"/>
              </a:rPr>
              <a:t>championName</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releaseDate</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skinName</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skinTierID</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VALUES</a:t>
            </a:r>
            <a:endParaRPr lang="en-US" sz="1300" b="0" dirty="0">
              <a:solidFill>
                <a:srgbClr val="D4D4D4"/>
              </a:solidFill>
              <a:effectLst/>
              <a:latin typeface="Consolas" panose="020B0609020204030204" pitchFamily="49" charset="0"/>
            </a:endParaRPr>
          </a:p>
          <a:p>
            <a:pPr>
              <a:spcBef>
                <a:spcPts val="500"/>
              </a:spcBef>
            </a:pP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championName</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releaseDate</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skinName</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skinTier</a:t>
            </a:r>
            <a:r>
              <a:rPr lang="en-US" sz="1300" b="0" dirty="0">
                <a:solidFill>
                  <a:srgbClr val="D4D4D4"/>
                </a:solidFill>
                <a:effectLst/>
                <a:latin typeface="Consolas" panose="020B0609020204030204" pitchFamily="49" charset="0"/>
              </a:rPr>
              <a:t>);</a:t>
            </a:r>
          </a:p>
          <a:p>
            <a:pPr>
              <a:spcBef>
                <a:spcPts val="500"/>
              </a:spcBef>
            </a:pP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SET</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status</a:t>
            </a:r>
            <a:r>
              <a:rPr lang="en-US" sz="1300" b="0" dirty="0">
                <a:solidFill>
                  <a:srgbClr val="D4D4D4"/>
                </a:solidFill>
                <a:effectLst/>
                <a:latin typeface="Consolas" panose="020B0609020204030204" pitchFamily="49" charset="0"/>
              </a:rPr>
              <a:t> = </a:t>
            </a:r>
            <a:r>
              <a:rPr lang="en-US" sz="1300" b="0" dirty="0">
                <a:solidFill>
                  <a:srgbClr val="CE9178"/>
                </a:solidFill>
                <a:effectLst/>
                <a:latin typeface="Consolas" panose="020B0609020204030204" pitchFamily="49" charset="0"/>
              </a:rPr>
              <a:t>'skin added'</a:t>
            </a:r>
            <a:r>
              <a:rPr lang="en-US" sz="1300" b="0" dirty="0">
                <a:solidFill>
                  <a:srgbClr val="D4D4D4"/>
                </a:solidFill>
                <a:effectLst/>
                <a:latin typeface="Consolas" panose="020B0609020204030204" pitchFamily="49" charset="0"/>
              </a:rPr>
              <a:t>;</a:t>
            </a:r>
          </a:p>
          <a:p>
            <a:pPr>
              <a:spcBef>
                <a:spcPts val="500"/>
              </a:spcBef>
            </a:pP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ELSE</a:t>
            </a:r>
            <a:r>
              <a:rPr lang="en-US" sz="1300" b="0" dirty="0">
                <a:solidFill>
                  <a:srgbClr val="D4D4D4"/>
                </a:solidFill>
                <a:effectLst/>
                <a:latin typeface="Consolas" panose="020B0609020204030204" pitchFamily="49" charset="0"/>
              </a:rPr>
              <a:t> </a:t>
            </a:r>
          </a:p>
          <a:p>
            <a:pPr>
              <a:spcBef>
                <a:spcPts val="500"/>
              </a:spcBef>
            </a:pP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SET</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status</a:t>
            </a:r>
            <a:r>
              <a:rPr lang="en-US" sz="1300" b="0" dirty="0">
                <a:solidFill>
                  <a:srgbClr val="D4D4D4"/>
                </a:solidFill>
                <a:effectLst/>
                <a:latin typeface="Consolas" panose="020B0609020204030204" pitchFamily="49" charset="0"/>
              </a:rPr>
              <a:t> = </a:t>
            </a:r>
            <a:r>
              <a:rPr lang="en-US" sz="1300" b="0" dirty="0">
                <a:solidFill>
                  <a:srgbClr val="CE9178"/>
                </a:solidFill>
                <a:effectLst/>
                <a:latin typeface="Consolas" panose="020B0609020204030204" pitchFamily="49" charset="0"/>
              </a:rPr>
              <a:t>'This champion has too many skins'</a:t>
            </a:r>
            <a:r>
              <a:rPr lang="en-US" sz="1300" b="0" dirty="0">
                <a:solidFill>
                  <a:srgbClr val="D4D4D4"/>
                </a:solidFill>
                <a:effectLst/>
                <a:latin typeface="Consolas" panose="020B0609020204030204" pitchFamily="49" charset="0"/>
              </a:rPr>
              <a:t>;</a:t>
            </a:r>
          </a:p>
          <a:p>
            <a:pPr>
              <a:spcBef>
                <a:spcPts val="500"/>
              </a:spcBef>
            </a:pP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END</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IF</a:t>
            </a:r>
            <a:r>
              <a:rPr lang="en-US" sz="1300" b="0" dirty="0">
                <a:solidFill>
                  <a:srgbClr val="D4D4D4"/>
                </a:solidFill>
                <a:effectLst/>
                <a:latin typeface="Consolas" panose="020B0609020204030204" pitchFamily="49" charset="0"/>
              </a:rPr>
              <a:t>;</a:t>
            </a:r>
          </a:p>
          <a:p>
            <a:pPr>
              <a:spcBef>
                <a:spcPts val="500"/>
              </a:spcBef>
            </a:pP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COMMIT</a:t>
            </a:r>
            <a:r>
              <a:rPr lang="en-US" sz="1300" b="0" dirty="0">
                <a:solidFill>
                  <a:srgbClr val="D4D4D4"/>
                </a:solidFill>
                <a:effectLst/>
                <a:latin typeface="Consolas" panose="020B0609020204030204" pitchFamily="49" charset="0"/>
              </a:rPr>
              <a:t>;</a:t>
            </a:r>
          </a:p>
          <a:p>
            <a:pPr>
              <a:spcBef>
                <a:spcPts val="500"/>
              </a:spcBef>
            </a:pPr>
            <a:r>
              <a:rPr lang="en-US" sz="1300" b="0" dirty="0">
                <a:solidFill>
                  <a:srgbClr val="569CD6"/>
                </a:solidFill>
                <a:effectLst/>
                <a:latin typeface="Consolas" panose="020B0609020204030204" pitchFamily="49" charset="0"/>
              </a:rPr>
              <a:t>END</a:t>
            </a:r>
            <a:r>
              <a:rPr lang="en-US" sz="1300" b="0" dirty="0">
                <a:solidFill>
                  <a:srgbClr val="D4D4D4"/>
                </a:solidFill>
                <a:effectLst/>
                <a:latin typeface="Consolas" panose="020B0609020204030204" pitchFamily="49" charset="0"/>
              </a:rPr>
              <a:t>;</a:t>
            </a:r>
          </a:p>
          <a:p>
            <a:pPr>
              <a:spcBef>
                <a:spcPts val="500"/>
              </a:spcBef>
            </a:pPr>
            <a:endParaRPr lang="en-US" sz="1300" b="0" dirty="0">
              <a:solidFill>
                <a:srgbClr val="D4D4D4"/>
              </a:solidFill>
              <a:effectLst/>
              <a:latin typeface="Consolas" panose="020B0609020204030204" pitchFamily="49" charset="0"/>
            </a:endParaRPr>
          </a:p>
          <a:p>
            <a:pPr>
              <a:spcBef>
                <a:spcPts val="500"/>
              </a:spcBef>
            </a:pPr>
            <a:r>
              <a:rPr lang="en-US" sz="1300" b="0" dirty="0">
                <a:solidFill>
                  <a:srgbClr val="D4D4D4"/>
                </a:solidFill>
                <a:effectLst/>
                <a:latin typeface="Consolas" panose="020B0609020204030204" pitchFamily="49" charset="0"/>
              </a:rPr>
              <a:t>DELIMITER ;</a:t>
            </a:r>
            <a:endParaRPr lang="en-US" sz="1300" dirty="0"/>
          </a:p>
        </p:txBody>
      </p:sp>
      <p:sp>
        <p:nvSpPr>
          <p:cNvPr id="4" name="Content Placeholder 2">
            <a:extLst>
              <a:ext uri="{FF2B5EF4-FFF2-40B4-BE49-F238E27FC236}">
                <a16:creationId xmlns:a16="http://schemas.microsoft.com/office/drawing/2014/main" id="{29A15C2B-1204-4446-D233-EFB5BB280C38}"/>
              </a:ext>
            </a:extLst>
          </p:cNvPr>
          <p:cNvSpPr txBox="1">
            <a:spLocks/>
          </p:cNvSpPr>
          <p:nvPr/>
        </p:nvSpPr>
        <p:spPr>
          <a:xfrm>
            <a:off x="811161" y="1973552"/>
            <a:ext cx="5254359" cy="43485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300" b="0" dirty="0">
                <a:solidFill>
                  <a:srgbClr val="D4D4D4"/>
                </a:solidFill>
                <a:effectLst/>
                <a:latin typeface="Consolas" panose="020B0609020204030204" pitchFamily="49" charset="0"/>
              </a:rPr>
              <a:t>DELIMITER //</a:t>
            </a:r>
          </a:p>
          <a:p>
            <a:br>
              <a:rPr lang="en-US" sz="1300" b="0" dirty="0">
                <a:solidFill>
                  <a:srgbClr val="D4D4D4"/>
                </a:solidFill>
                <a:effectLst/>
                <a:latin typeface="Consolas" panose="020B0609020204030204" pitchFamily="49" charset="0"/>
              </a:rPr>
            </a:br>
            <a:r>
              <a:rPr lang="en-US" sz="1300" b="0" dirty="0">
                <a:solidFill>
                  <a:srgbClr val="569CD6"/>
                </a:solidFill>
                <a:effectLst/>
                <a:latin typeface="Consolas" panose="020B0609020204030204" pitchFamily="49" charset="0"/>
              </a:rPr>
              <a:t>CREATE</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FUNCTION</a:t>
            </a:r>
            <a:r>
              <a:rPr lang="en-US" sz="1300" b="0" dirty="0">
                <a:solidFill>
                  <a:srgbClr val="D4D4D4"/>
                </a:solidFill>
                <a:effectLst/>
                <a:latin typeface="Consolas" panose="020B0609020204030204" pitchFamily="49" charset="0"/>
              </a:rPr>
              <a:t> </a:t>
            </a:r>
            <a:r>
              <a:rPr lang="en-US" sz="1300" b="0" dirty="0" err="1">
                <a:solidFill>
                  <a:srgbClr val="DCDCAA"/>
                </a:solidFill>
                <a:effectLst/>
                <a:latin typeface="Consolas" panose="020B0609020204030204" pitchFamily="49" charset="0"/>
              </a:rPr>
              <a:t>skinLimit</a:t>
            </a:r>
            <a:r>
              <a:rPr lang="en-US" sz="1300" b="0" dirty="0">
                <a:solidFill>
                  <a:srgbClr val="D4D4D4"/>
                </a:solidFill>
                <a:effectLst/>
                <a:latin typeface="Consolas" panose="020B0609020204030204" pitchFamily="49" charset="0"/>
              </a:rPr>
              <a:t>(</a:t>
            </a:r>
            <a:r>
              <a:rPr lang="en-US" sz="1300" b="0" dirty="0" err="1">
                <a:solidFill>
                  <a:srgbClr val="D4D4D4"/>
                </a:solidFill>
                <a:effectLst/>
                <a:latin typeface="Consolas" panose="020B0609020204030204" pitchFamily="49" charset="0"/>
              </a:rPr>
              <a:t>skinchampionName</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VARCHAR</a:t>
            </a:r>
            <a:r>
              <a:rPr lang="en-US" sz="1300" b="0" dirty="0">
                <a:solidFill>
                  <a:srgbClr val="D4D4D4"/>
                </a:solidFill>
                <a:effectLst/>
                <a:latin typeface="Consolas" panose="020B0609020204030204" pitchFamily="49" charset="0"/>
              </a:rPr>
              <a:t>(</a:t>
            </a:r>
            <a:r>
              <a:rPr lang="en-US" sz="1300" b="0" dirty="0">
                <a:solidFill>
                  <a:srgbClr val="B5CEA8"/>
                </a:solidFill>
                <a:effectLst/>
                <a:latin typeface="Consolas" panose="020B0609020204030204" pitchFamily="49" charset="0"/>
              </a:rPr>
              <a:t>255</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RETURNS</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INT</a:t>
            </a:r>
            <a:endParaRPr lang="en-US" sz="1300" b="0" dirty="0">
              <a:solidFill>
                <a:srgbClr val="D4D4D4"/>
              </a:solidFill>
              <a:effectLst/>
              <a:latin typeface="Consolas" panose="020B0609020204030204" pitchFamily="49" charset="0"/>
            </a:endParaRPr>
          </a:p>
          <a:p>
            <a:r>
              <a:rPr lang="en-US" sz="1300" b="0" dirty="0">
                <a:solidFill>
                  <a:srgbClr val="569CD6"/>
                </a:solidFill>
                <a:effectLst/>
                <a:latin typeface="Consolas" panose="020B0609020204030204" pitchFamily="49" charset="0"/>
              </a:rPr>
              <a:t>BEGIN</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DECLARE</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skinlimit</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INT</a:t>
            </a:r>
            <a:r>
              <a:rPr lang="en-US" sz="1300" b="0" dirty="0">
                <a:solidFill>
                  <a:srgbClr val="D4D4D4"/>
                </a:solidFill>
                <a:effectLst/>
                <a:latin typeface="Consolas" panose="020B0609020204030204" pitchFamily="49" charset="0"/>
              </a:rPr>
              <a:t>;</a:t>
            </a:r>
          </a:p>
          <a:p>
            <a:r>
              <a:rPr lang="en-US" sz="1300" b="0" dirty="0">
                <a:solidFill>
                  <a:srgbClr val="D4D4D4"/>
                </a:solidFill>
                <a:effectLst/>
                <a:latin typeface="Consolas" panose="020B0609020204030204" pitchFamily="49" charset="0"/>
              </a:rPr>
              <a:t>    </a:t>
            </a:r>
          </a:p>
          <a:p>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SET</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skinlimit</a:t>
            </a:r>
            <a:r>
              <a:rPr lang="en-US" sz="1300" b="0" dirty="0">
                <a:solidFill>
                  <a:srgbClr val="D4D4D4"/>
                </a:solidFill>
                <a:effectLst/>
                <a:latin typeface="Consolas" panose="020B0609020204030204" pitchFamily="49" charset="0"/>
              </a:rPr>
              <a:t> = (</a:t>
            </a:r>
            <a:r>
              <a:rPr lang="en-US" sz="1300" b="0" dirty="0">
                <a:solidFill>
                  <a:srgbClr val="569CD6"/>
                </a:solidFill>
                <a:effectLst/>
                <a:latin typeface="Consolas" panose="020B0609020204030204" pitchFamily="49" charset="0"/>
              </a:rPr>
              <a:t>SELECT</a:t>
            </a:r>
            <a:r>
              <a:rPr lang="en-US" sz="1300" b="0" dirty="0">
                <a:solidFill>
                  <a:srgbClr val="D4D4D4"/>
                </a:solidFill>
                <a:effectLst/>
                <a:latin typeface="Consolas" panose="020B0609020204030204" pitchFamily="49" charset="0"/>
              </a:rPr>
              <a:t> </a:t>
            </a:r>
            <a:r>
              <a:rPr lang="en-US" sz="1300" b="0" dirty="0">
                <a:solidFill>
                  <a:srgbClr val="DCDCAA"/>
                </a:solidFill>
                <a:effectLst/>
                <a:latin typeface="Consolas" panose="020B0609020204030204" pitchFamily="49" charset="0"/>
              </a:rPr>
              <a:t>count</a:t>
            </a:r>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FROM</a:t>
            </a:r>
            <a:r>
              <a:rPr lang="en-US" sz="1300" b="0" dirty="0">
                <a:solidFill>
                  <a:srgbClr val="D4D4D4"/>
                </a:solidFill>
                <a:effectLst/>
                <a:latin typeface="Consolas" panose="020B0609020204030204" pitchFamily="49" charset="0"/>
              </a:rPr>
              <a:t> skins </a:t>
            </a:r>
            <a:r>
              <a:rPr lang="en-US" sz="1300" b="0" dirty="0">
                <a:solidFill>
                  <a:srgbClr val="569CD6"/>
                </a:solidFill>
                <a:effectLst/>
                <a:latin typeface="Consolas" panose="020B0609020204030204" pitchFamily="49" charset="0"/>
              </a:rPr>
              <a:t>WHERE</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skinchampionName</a:t>
            </a:r>
            <a:r>
              <a:rPr lang="en-US" sz="1300" b="0" dirty="0">
                <a:solidFill>
                  <a:srgbClr val="D4D4D4"/>
                </a:solidFill>
                <a:effectLst/>
                <a:latin typeface="Consolas" panose="020B0609020204030204" pitchFamily="49" charset="0"/>
              </a:rPr>
              <a:t> = </a:t>
            </a:r>
            <a:r>
              <a:rPr lang="en-US" sz="1300" b="0" dirty="0" err="1">
                <a:solidFill>
                  <a:srgbClr val="D4D4D4"/>
                </a:solidFill>
                <a:effectLst/>
                <a:latin typeface="Consolas" panose="020B0609020204030204" pitchFamily="49" charset="0"/>
              </a:rPr>
              <a:t>championName</a:t>
            </a:r>
            <a:r>
              <a:rPr lang="en-US" sz="1300" b="0" dirty="0">
                <a:solidFill>
                  <a:srgbClr val="D4D4D4"/>
                </a:solidFill>
                <a:effectLst/>
                <a:latin typeface="Consolas" panose="020B0609020204030204" pitchFamily="49" charset="0"/>
              </a:rPr>
              <a:t>);</a:t>
            </a:r>
          </a:p>
          <a:p>
            <a:r>
              <a:rPr lang="en-US" sz="1300" b="0" dirty="0">
                <a:solidFill>
                  <a:srgbClr val="D4D4D4"/>
                </a:solidFill>
                <a:effectLst/>
                <a:latin typeface="Consolas" panose="020B0609020204030204" pitchFamily="49" charset="0"/>
              </a:rPr>
              <a:t>    </a:t>
            </a:r>
            <a:r>
              <a:rPr lang="en-US" sz="1300" b="0" dirty="0">
                <a:solidFill>
                  <a:srgbClr val="569CD6"/>
                </a:solidFill>
                <a:effectLst/>
                <a:latin typeface="Consolas" panose="020B0609020204030204" pitchFamily="49" charset="0"/>
              </a:rPr>
              <a:t>RETURN</a:t>
            </a:r>
            <a:r>
              <a:rPr lang="en-US" sz="1300" b="0" dirty="0">
                <a:solidFill>
                  <a:srgbClr val="D4D4D4"/>
                </a:solidFill>
                <a:effectLst/>
                <a:latin typeface="Consolas" panose="020B0609020204030204" pitchFamily="49" charset="0"/>
              </a:rPr>
              <a:t> </a:t>
            </a:r>
            <a:r>
              <a:rPr lang="en-US" sz="1300" b="0" dirty="0" err="1">
                <a:solidFill>
                  <a:srgbClr val="D4D4D4"/>
                </a:solidFill>
                <a:effectLst/>
                <a:latin typeface="Consolas" panose="020B0609020204030204" pitchFamily="49" charset="0"/>
              </a:rPr>
              <a:t>skinlimit</a:t>
            </a:r>
            <a:r>
              <a:rPr lang="en-US" sz="1300" b="0" dirty="0">
                <a:solidFill>
                  <a:srgbClr val="D4D4D4"/>
                </a:solidFill>
                <a:effectLst/>
                <a:latin typeface="Consolas" panose="020B0609020204030204" pitchFamily="49" charset="0"/>
              </a:rPr>
              <a:t>;</a:t>
            </a:r>
          </a:p>
          <a:p>
            <a:r>
              <a:rPr lang="en-US" sz="1300" b="0" dirty="0">
                <a:solidFill>
                  <a:srgbClr val="569CD6"/>
                </a:solidFill>
                <a:effectLst/>
                <a:latin typeface="Consolas" panose="020B0609020204030204" pitchFamily="49" charset="0"/>
              </a:rPr>
              <a:t>END</a:t>
            </a:r>
            <a:r>
              <a:rPr lang="en-US" sz="1300" b="0" dirty="0">
                <a:solidFill>
                  <a:srgbClr val="D4D4D4"/>
                </a:solidFill>
                <a:effectLst/>
                <a:latin typeface="Consolas" panose="020B0609020204030204" pitchFamily="49" charset="0"/>
              </a:rPr>
              <a:t>//</a:t>
            </a:r>
          </a:p>
          <a:p>
            <a:r>
              <a:rPr lang="en-US" sz="1300" b="0" dirty="0">
                <a:solidFill>
                  <a:srgbClr val="D4D4D4"/>
                </a:solidFill>
                <a:effectLst/>
                <a:latin typeface="Consolas" panose="020B0609020204030204" pitchFamily="49" charset="0"/>
              </a:rPr>
              <a:t>DELIMITER ; </a:t>
            </a:r>
          </a:p>
        </p:txBody>
      </p:sp>
    </p:spTree>
    <p:extLst>
      <p:ext uri="{BB962C8B-B14F-4D97-AF65-F5344CB8AC3E}">
        <p14:creationId xmlns:p14="http://schemas.microsoft.com/office/powerpoint/2010/main" val="276425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8F2B-2F0A-61AD-9BB5-9FF0C85DE1E3}"/>
              </a:ext>
            </a:extLst>
          </p:cNvPr>
          <p:cNvSpPr>
            <a:spLocks noGrp="1"/>
          </p:cNvSpPr>
          <p:nvPr>
            <p:ph type="title"/>
          </p:nvPr>
        </p:nvSpPr>
        <p:spPr/>
        <p:txBody>
          <a:bodyPr/>
          <a:lstStyle/>
          <a:p>
            <a:r>
              <a:rPr lang="en-US" dirty="0"/>
              <a:t>A (simple) League of Legends database</a:t>
            </a:r>
          </a:p>
        </p:txBody>
      </p:sp>
      <p:pic>
        <p:nvPicPr>
          <p:cNvPr id="7" name="2023-05-07 17-06-43">
            <a:hlinkClick r:id="" action="ppaction://media"/>
            <a:extLst>
              <a:ext uri="{FF2B5EF4-FFF2-40B4-BE49-F238E27FC236}">
                <a16:creationId xmlns:a16="http://schemas.microsoft.com/office/drawing/2014/main" id="{935763DA-3601-6967-7D4D-8860E22E3A03}"/>
              </a:ext>
            </a:extLst>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5"/>
          <a:srcRect t="9576" b="4297"/>
          <a:stretch/>
        </p:blipFill>
        <p:spPr>
          <a:xfrm>
            <a:off x="1097280" y="1914914"/>
            <a:ext cx="7151688" cy="3464653"/>
          </a:xfrm>
        </p:spPr>
      </p:pic>
    </p:spTree>
    <p:extLst>
      <p:ext uri="{BB962C8B-B14F-4D97-AF65-F5344CB8AC3E}">
        <p14:creationId xmlns:p14="http://schemas.microsoft.com/office/powerpoint/2010/main" val="186594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23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08E9-FCD0-4C8D-58CB-90BC4B2BB2B9}"/>
              </a:ext>
            </a:extLst>
          </p:cNvPr>
          <p:cNvSpPr>
            <a:spLocks noGrp="1"/>
          </p:cNvSpPr>
          <p:nvPr>
            <p:ph type="title"/>
          </p:nvPr>
        </p:nvSpPr>
        <p:spPr/>
        <p:txBody>
          <a:bodyPr/>
          <a:lstStyle/>
          <a:p>
            <a:r>
              <a:rPr lang="en-US" dirty="0"/>
              <a:t>Tables</a:t>
            </a:r>
          </a:p>
        </p:txBody>
      </p:sp>
      <p:pic>
        <p:nvPicPr>
          <p:cNvPr id="5" name="Content Placeholder 4">
            <a:extLst>
              <a:ext uri="{FF2B5EF4-FFF2-40B4-BE49-F238E27FC236}">
                <a16:creationId xmlns:a16="http://schemas.microsoft.com/office/drawing/2014/main" id="{EF1775E2-D772-97B4-AFB1-CFC205688A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3401" y="1760584"/>
            <a:ext cx="6586692" cy="4558728"/>
          </a:xfrm>
        </p:spPr>
      </p:pic>
    </p:spTree>
    <p:extLst>
      <p:ext uri="{BB962C8B-B14F-4D97-AF65-F5344CB8AC3E}">
        <p14:creationId xmlns:p14="http://schemas.microsoft.com/office/powerpoint/2010/main" val="3737706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129C-DA29-6391-B629-4C9342EC6855}"/>
              </a:ext>
            </a:extLst>
          </p:cNvPr>
          <p:cNvSpPr>
            <a:spLocks noGrp="1"/>
          </p:cNvSpPr>
          <p:nvPr>
            <p:ph type="title"/>
          </p:nvPr>
        </p:nvSpPr>
        <p:spPr/>
        <p:txBody>
          <a:bodyPr/>
          <a:lstStyle/>
          <a:p>
            <a:r>
              <a:rPr lang="en-US" dirty="0"/>
              <a:t>Views</a:t>
            </a:r>
          </a:p>
        </p:txBody>
      </p:sp>
      <p:pic>
        <p:nvPicPr>
          <p:cNvPr id="5" name="Content Placeholder 4">
            <a:extLst>
              <a:ext uri="{FF2B5EF4-FFF2-40B4-BE49-F238E27FC236}">
                <a16:creationId xmlns:a16="http://schemas.microsoft.com/office/drawing/2014/main" id="{DFD531E5-9376-4BC6-F439-7CCC11589E70}"/>
              </a:ext>
            </a:extLst>
          </p:cNvPr>
          <p:cNvPicPr>
            <a:picLocks noGrp="1" noChangeAspect="1"/>
          </p:cNvPicPr>
          <p:nvPr>
            <p:ph idx="1"/>
          </p:nvPr>
        </p:nvPicPr>
        <p:blipFill>
          <a:blip r:embed="rId3"/>
          <a:stretch>
            <a:fillRect/>
          </a:stretch>
        </p:blipFill>
        <p:spPr>
          <a:xfrm>
            <a:off x="0" y="1737361"/>
            <a:ext cx="4283562" cy="2790252"/>
          </a:xfrm>
        </p:spPr>
      </p:pic>
      <p:pic>
        <p:nvPicPr>
          <p:cNvPr id="7" name="Picture 6">
            <a:extLst>
              <a:ext uri="{FF2B5EF4-FFF2-40B4-BE49-F238E27FC236}">
                <a16:creationId xmlns:a16="http://schemas.microsoft.com/office/drawing/2014/main" id="{45AAC7A8-A5F6-C543-8388-B0EBD04DF83E}"/>
              </a:ext>
            </a:extLst>
          </p:cNvPr>
          <p:cNvPicPr>
            <a:picLocks noChangeAspect="1"/>
          </p:cNvPicPr>
          <p:nvPr/>
        </p:nvPicPr>
        <p:blipFill>
          <a:blip r:embed="rId4"/>
          <a:stretch>
            <a:fillRect/>
          </a:stretch>
        </p:blipFill>
        <p:spPr>
          <a:xfrm>
            <a:off x="4283562" y="1737361"/>
            <a:ext cx="3890647" cy="2870150"/>
          </a:xfrm>
          <a:prstGeom prst="rect">
            <a:avLst/>
          </a:prstGeom>
        </p:spPr>
      </p:pic>
      <p:pic>
        <p:nvPicPr>
          <p:cNvPr id="9" name="Picture 8">
            <a:extLst>
              <a:ext uri="{FF2B5EF4-FFF2-40B4-BE49-F238E27FC236}">
                <a16:creationId xmlns:a16="http://schemas.microsoft.com/office/drawing/2014/main" id="{CCD87B1B-D3ED-81BB-9345-0E133728D7CC}"/>
              </a:ext>
            </a:extLst>
          </p:cNvPr>
          <p:cNvPicPr>
            <a:picLocks noChangeAspect="1"/>
          </p:cNvPicPr>
          <p:nvPr/>
        </p:nvPicPr>
        <p:blipFill>
          <a:blip r:embed="rId5"/>
          <a:stretch>
            <a:fillRect/>
          </a:stretch>
        </p:blipFill>
        <p:spPr>
          <a:xfrm>
            <a:off x="8174209" y="1737361"/>
            <a:ext cx="3349007" cy="3635674"/>
          </a:xfrm>
          <a:prstGeom prst="rect">
            <a:avLst/>
          </a:prstGeom>
        </p:spPr>
      </p:pic>
    </p:spTree>
    <p:extLst>
      <p:ext uri="{BB962C8B-B14F-4D97-AF65-F5344CB8AC3E}">
        <p14:creationId xmlns:p14="http://schemas.microsoft.com/office/powerpoint/2010/main" val="290921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02BA-52F1-7684-FDAB-B26522EAE0B5}"/>
              </a:ext>
            </a:extLst>
          </p:cNvPr>
          <p:cNvSpPr>
            <a:spLocks noGrp="1"/>
          </p:cNvSpPr>
          <p:nvPr>
            <p:ph type="title"/>
          </p:nvPr>
        </p:nvSpPr>
        <p:spPr/>
        <p:txBody>
          <a:bodyPr/>
          <a:lstStyle/>
          <a:p>
            <a:r>
              <a:rPr lang="en-US" dirty="0"/>
              <a:t>Views</a:t>
            </a:r>
          </a:p>
        </p:txBody>
      </p:sp>
      <p:sp>
        <p:nvSpPr>
          <p:cNvPr id="3" name="Content Placeholder 2">
            <a:extLst>
              <a:ext uri="{FF2B5EF4-FFF2-40B4-BE49-F238E27FC236}">
                <a16:creationId xmlns:a16="http://schemas.microsoft.com/office/drawing/2014/main" id="{D6486E1A-C31D-CDF2-CDE6-92884502333C}"/>
              </a:ext>
            </a:extLst>
          </p:cNvPr>
          <p:cNvSpPr>
            <a:spLocks noGrp="1"/>
          </p:cNvSpPr>
          <p:nvPr>
            <p:ph idx="1"/>
          </p:nvPr>
        </p:nvSpPr>
        <p:spPr>
          <a:solidFill>
            <a:schemeClr val="tx1"/>
          </a:solidFill>
        </p:spPr>
        <p:txBody>
          <a:bodyPr>
            <a:normAutofit fontScale="85000" lnSpcReduction="20000"/>
          </a:bodyPr>
          <a:lstStyle/>
          <a:p>
            <a:pPr>
              <a:spcBef>
                <a:spcPts val="500"/>
              </a:spcBef>
            </a:pPr>
            <a:r>
              <a:rPr lang="en-US" b="0" dirty="0">
                <a:solidFill>
                  <a:srgbClr val="569CD6"/>
                </a:solidFill>
                <a:effectLst/>
                <a:latin typeface="Consolas" panose="020B0609020204030204" pitchFamily="49" charset="0"/>
              </a:rPr>
              <a:t>CREATE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VIEW</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itemsWinrate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endParaRPr lang="en-US" b="0" dirty="0">
              <a:solidFill>
                <a:srgbClr val="D4D4D4"/>
              </a:solidFill>
              <a:effectLst/>
              <a:latin typeface="Consolas" panose="020B0609020204030204" pitchFamily="49" charset="0"/>
            </a:endParaRPr>
          </a:p>
          <a:p>
            <a:pPr>
              <a:spcBef>
                <a:spcPts val="500"/>
              </a:spcBef>
            </a:pP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preferitems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winRate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`items`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itemID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`items`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itemName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`items`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itemCost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`playstyles`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playstyleID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playstyles`</a:t>
            </a:r>
            <a:r>
              <a:rPr lang="en-US" b="0" dirty="0" err="1">
                <a:solidFill>
                  <a:srgbClr val="D4D4D4"/>
                </a:solidFill>
                <a:effectLst/>
                <a:latin typeface="Consolas" panose="020B0609020204030204" pitchFamily="49" charset="0"/>
              </a:rPr>
              <a:t>.</a:t>
            </a:r>
            <a:r>
              <a:rPr lang="en-US" b="0" dirty="0" err="1">
                <a:solidFill>
                  <a:srgbClr val="CE9178"/>
                </a:solidFill>
                <a:effectLst/>
                <a:latin typeface="Consolas" panose="020B0609020204030204" pitchFamily="49" charset="0"/>
              </a:rPr>
              <a:t>`playstyle</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a:spcBef>
                <a:spcPts val="500"/>
              </a:spcBef>
            </a:pP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preferitems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a:spcBef>
                <a:spcPts val="500"/>
              </a:spcBef>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LEFT JOIN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`items`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preferitems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itemID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`items`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itemID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a:spcBef>
                <a:spcPts val="500"/>
              </a:spcBef>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LEFT JOIN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`playstyles`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preferitems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playstyleID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`playstyles`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playstyleID</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a:spcBef>
                <a:spcPts val="500"/>
              </a:spcBef>
            </a:pP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preferitems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winRate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DESC</a:t>
            </a:r>
            <a:r>
              <a:rPr lang="en-US" b="0" dirty="0">
                <a:solidFill>
                  <a:srgbClr val="D4D4D4"/>
                </a:solidFill>
                <a:effectLst/>
                <a:latin typeface="Consolas" panose="020B0609020204030204" pitchFamily="49" charset="0"/>
              </a:rPr>
              <a:t>;</a:t>
            </a:r>
          </a:p>
          <a:p>
            <a:pPr>
              <a:spcBef>
                <a:spcPts val="500"/>
              </a:spcBef>
            </a:pPr>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CREATE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VIEW</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championsInfo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endParaRPr lang="en-US" b="0" dirty="0">
              <a:solidFill>
                <a:srgbClr val="D4D4D4"/>
              </a:solidFill>
              <a:effectLst/>
              <a:latin typeface="Consolas" panose="020B0609020204030204" pitchFamily="49" charset="0"/>
            </a:endParaRPr>
          </a:p>
          <a:p>
            <a:pPr>
              <a:spcBef>
                <a:spcPts val="500"/>
              </a:spcBef>
            </a:pP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c.championID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c.championName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c.releaseDate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c.championCost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c.originID_disp</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c.playstyleID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o.region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p.playstyle</a:t>
            </a:r>
            <a:endParaRPr lang="en-US" b="0" dirty="0">
              <a:solidFill>
                <a:srgbClr val="D4D4D4"/>
              </a:solidFill>
              <a:effectLst/>
              <a:latin typeface="Consolas" panose="020B0609020204030204" pitchFamily="49" charset="0"/>
            </a:endParaRPr>
          </a:p>
          <a:p>
            <a:pPr>
              <a:spcBef>
                <a:spcPts val="500"/>
              </a:spcBef>
            </a:pP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`champions`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a:t>
            </a:r>
            <a:r>
              <a:rPr lang="en-US" b="0" dirty="0">
                <a:solidFill>
                  <a:srgbClr val="D4D4D4"/>
                </a:solidFill>
                <a:effectLst/>
                <a:latin typeface="Consolas" panose="020B0609020204030204" pitchFamily="49" charset="0"/>
              </a:rPr>
              <a:t> </a:t>
            </a:r>
          </a:p>
          <a:p>
            <a:pPr>
              <a:spcBef>
                <a:spcPts val="500"/>
              </a:spcBef>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LEFT JOIN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`playstyles`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`p`</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playstyleID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`p`</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playstyleID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a:spcBef>
                <a:spcPts val="500"/>
              </a:spcBef>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LEFT JOIN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`origins`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originID_disp</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`o`</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originID_disp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a:spcBef>
                <a:spcPts val="500"/>
              </a:spcBef>
            </a:pP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championName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ASC</a:t>
            </a:r>
            <a:r>
              <a:rPr lang="en-US" b="0" dirty="0">
                <a:solidFill>
                  <a:srgbClr val="D4D4D4"/>
                </a:solidFill>
                <a:effectLst/>
                <a:latin typeface="Consolas" panose="020B0609020204030204" pitchFamily="49" charset="0"/>
              </a:rPr>
              <a:t>;</a:t>
            </a:r>
          </a:p>
          <a:p>
            <a:pPr>
              <a:spcBef>
                <a:spcPts val="500"/>
              </a:spcBef>
            </a:pPr>
            <a:endParaRPr lang="en-US" dirty="0"/>
          </a:p>
        </p:txBody>
      </p:sp>
    </p:spTree>
    <p:extLst>
      <p:ext uri="{BB962C8B-B14F-4D97-AF65-F5344CB8AC3E}">
        <p14:creationId xmlns:p14="http://schemas.microsoft.com/office/powerpoint/2010/main" val="46527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24D7-84E5-3EC5-12FB-5C8AC7B5C1C0}"/>
              </a:ext>
            </a:extLst>
          </p:cNvPr>
          <p:cNvSpPr>
            <a:spLocks noGrp="1"/>
          </p:cNvSpPr>
          <p:nvPr>
            <p:ph type="title"/>
          </p:nvPr>
        </p:nvSpPr>
        <p:spPr/>
        <p:txBody>
          <a:bodyPr/>
          <a:lstStyle/>
          <a:p>
            <a:r>
              <a:rPr lang="en-US" dirty="0"/>
              <a:t>Triggers</a:t>
            </a:r>
          </a:p>
        </p:txBody>
      </p:sp>
      <p:pic>
        <p:nvPicPr>
          <p:cNvPr id="5" name="Content Placeholder 4">
            <a:extLst>
              <a:ext uri="{FF2B5EF4-FFF2-40B4-BE49-F238E27FC236}">
                <a16:creationId xmlns:a16="http://schemas.microsoft.com/office/drawing/2014/main" id="{E70A0824-A6D4-5977-7CC1-1332DC2CC46A}"/>
              </a:ext>
            </a:extLst>
          </p:cNvPr>
          <p:cNvPicPr>
            <a:picLocks noGrp="1" noChangeAspect="1"/>
          </p:cNvPicPr>
          <p:nvPr>
            <p:ph idx="1"/>
          </p:nvPr>
        </p:nvPicPr>
        <p:blipFill rotWithShape="1">
          <a:blip r:embed="rId3"/>
          <a:srcRect b="28068"/>
          <a:stretch/>
        </p:blipFill>
        <p:spPr>
          <a:xfrm>
            <a:off x="1203468" y="1924173"/>
            <a:ext cx="2817926" cy="4233250"/>
          </a:xfrm>
        </p:spPr>
      </p:pic>
      <p:pic>
        <p:nvPicPr>
          <p:cNvPr id="6" name="Content Placeholder 4">
            <a:extLst>
              <a:ext uri="{FF2B5EF4-FFF2-40B4-BE49-F238E27FC236}">
                <a16:creationId xmlns:a16="http://schemas.microsoft.com/office/drawing/2014/main" id="{C2C99D33-1266-9C81-4E07-4F85D6474181}"/>
              </a:ext>
            </a:extLst>
          </p:cNvPr>
          <p:cNvPicPr>
            <a:picLocks noChangeAspect="1"/>
          </p:cNvPicPr>
          <p:nvPr/>
        </p:nvPicPr>
        <p:blipFill rotWithShape="1">
          <a:blip r:embed="rId3"/>
          <a:srcRect t="73643"/>
          <a:stretch/>
        </p:blipFill>
        <p:spPr>
          <a:xfrm>
            <a:off x="5861008" y="1924172"/>
            <a:ext cx="4506661" cy="2480679"/>
          </a:xfrm>
          <a:prstGeom prst="rect">
            <a:avLst/>
          </a:prstGeom>
        </p:spPr>
      </p:pic>
    </p:spTree>
    <p:extLst>
      <p:ext uri="{BB962C8B-B14F-4D97-AF65-F5344CB8AC3E}">
        <p14:creationId xmlns:p14="http://schemas.microsoft.com/office/powerpoint/2010/main" val="427309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2F1A-2CBC-7FE3-42B3-3C2A8E2506B1}"/>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AD57EB49-D99F-5BBF-D92F-3F9C8615F328}"/>
              </a:ext>
            </a:extLst>
          </p:cNvPr>
          <p:cNvSpPr>
            <a:spLocks noGrp="1"/>
          </p:cNvSpPr>
          <p:nvPr>
            <p:ph idx="1"/>
          </p:nvPr>
        </p:nvSpPr>
        <p:spPr/>
        <p:txBody>
          <a:bodyPr/>
          <a:lstStyle/>
          <a:p>
            <a:r>
              <a:rPr lang="en-US" dirty="0"/>
              <a:t>First Normal Form (1NF)</a:t>
            </a:r>
          </a:p>
          <a:p>
            <a:r>
              <a:rPr lang="en-US" dirty="0"/>
              <a:t>1. Using row order to convey information is not permitted</a:t>
            </a:r>
          </a:p>
          <a:p>
            <a:r>
              <a:rPr lang="en-US" dirty="0"/>
              <a:t>2. Mixing data types within the same column is not permitted</a:t>
            </a:r>
          </a:p>
          <a:p>
            <a:r>
              <a:rPr lang="en-US" dirty="0"/>
              <a:t>3. Having a table without primary key is not permitted</a:t>
            </a:r>
          </a:p>
          <a:p>
            <a:r>
              <a:rPr lang="en-US" dirty="0"/>
              <a:t>4. Repeating groups are not permitted</a:t>
            </a:r>
          </a:p>
        </p:txBody>
      </p:sp>
    </p:spTree>
    <p:extLst>
      <p:ext uri="{BB962C8B-B14F-4D97-AF65-F5344CB8AC3E}">
        <p14:creationId xmlns:p14="http://schemas.microsoft.com/office/powerpoint/2010/main" val="312163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2F1A-2CBC-7FE3-42B3-3C2A8E2506B1}"/>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AD57EB49-D99F-5BBF-D92F-3F9C8615F328}"/>
              </a:ext>
            </a:extLst>
          </p:cNvPr>
          <p:cNvSpPr>
            <a:spLocks noGrp="1"/>
          </p:cNvSpPr>
          <p:nvPr>
            <p:ph idx="1"/>
          </p:nvPr>
        </p:nvSpPr>
        <p:spPr>
          <a:xfrm>
            <a:off x="1097280" y="1845734"/>
            <a:ext cx="10058400" cy="4023360"/>
          </a:xfrm>
        </p:spPr>
        <p:txBody>
          <a:bodyPr/>
          <a:lstStyle/>
          <a:p>
            <a:r>
              <a:rPr lang="en-US" dirty="0"/>
              <a:t>Second Normal Form (2NF)</a:t>
            </a:r>
          </a:p>
          <a:p>
            <a:r>
              <a:rPr lang="en-US" dirty="0"/>
              <a:t>Each non-key attribute in the table must be dependent on the entire primary key</a:t>
            </a:r>
          </a:p>
        </p:txBody>
      </p:sp>
    </p:spTree>
    <p:extLst>
      <p:ext uri="{BB962C8B-B14F-4D97-AF65-F5344CB8AC3E}">
        <p14:creationId xmlns:p14="http://schemas.microsoft.com/office/powerpoint/2010/main" val="306438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2F1A-2CBC-7FE3-42B3-3C2A8E2506B1}"/>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AD57EB49-D99F-5BBF-D92F-3F9C8615F328}"/>
              </a:ext>
            </a:extLst>
          </p:cNvPr>
          <p:cNvSpPr>
            <a:spLocks noGrp="1"/>
          </p:cNvSpPr>
          <p:nvPr>
            <p:ph idx="1"/>
          </p:nvPr>
        </p:nvSpPr>
        <p:spPr>
          <a:xfrm>
            <a:off x="1097280" y="1845734"/>
            <a:ext cx="10058400" cy="4023360"/>
          </a:xfrm>
        </p:spPr>
        <p:txBody>
          <a:bodyPr/>
          <a:lstStyle/>
          <a:p>
            <a:r>
              <a:rPr lang="en-US" dirty="0"/>
              <a:t>Second Normal Form (2NF)</a:t>
            </a:r>
          </a:p>
          <a:p>
            <a:r>
              <a:rPr lang="en-US" dirty="0"/>
              <a:t>Each non-key attribute in the table must be dependent on the entire primary key</a:t>
            </a:r>
          </a:p>
          <a:p>
            <a:endParaRPr lang="en-US" dirty="0"/>
          </a:p>
          <a:p>
            <a:r>
              <a:rPr lang="en-US" dirty="0"/>
              <a:t>Third Normal Form (3NF)</a:t>
            </a:r>
          </a:p>
          <a:p>
            <a:r>
              <a:rPr lang="en-US" dirty="0"/>
              <a:t>Each non-key attribute in the table must depend on the key, the whole key, and nothing but the key meaning no transitive dependency.</a:t>
            </a:r>
          </a:p>
        </p:txBody>
      </p:sp>
    </p:spTree>
    <p:extLst>
      <p:ext uri="{BB962C8B-B14F-4D97-AF65-F5344CB8AC3E}">
        <p14:creationId xmlns:p14="http://schemas.microsoft.com/office/powerpoint/2010/main" val="2250932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206</TotalTime>
  <Words>1821</Words>
  <Application>Microsoft Office PowerPoint</Application>
  <PresentationFormat>Widescreen</PresentationFormat>
  <Paragraphs>110</Paragraphs>
  <Slides>14</Slides>
  <Notes>14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Nunito</vt:lpstr>
      <vt:lpstr>Retrospect</vt:lpstr>
      <vt:lpstr>CSGY-6083  Principle of Database Systems</vt:lpstr>
      <vt:lpstr>A (simple) League of Legends database</vt:lpstr>
      <vt:lpstr>Tables</vt:lpstr>
      <vt:lpstr>Views</vt:lpstr>
      <vt:lpstr>Views</vt:lpstr>
      <vt:lpstr>Triggers</vt:lpstr>
      <vt:lpstr>Normalization</vt:lpstr>
      <vt:lpstr>Normalization</vt:lpstr>
      <vt:lpstr>Normalization</vt:lpstr>
      <vt:lpstr>Integrity Enforcement</vt:lpstr>
      <vt:lpstr>Integrity Enforcement</vt:lpstr>
      <vt:lpstr>Integrity Enforcement</vt:lpstr>
      <vt:lpstr>Isolation Level</vt:lpstr>
      <vt:lpstr>Isolation 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CSGY-6083  Principle of Database Systems</dc:title>
  <dc:creator>Tiger Teng</dc:creator>
  <cp:lastModifiedBy>Tiger Teng</cp:lastModifiedBy>
  <cp:revision>6</cp:revision>
  <dcterms:created xsi:type="dcterms:W3CDTF">2023-05-07T20:57:15Z</dcterms:created>
  <dcterms:modified xsi:type="dcterms:W3CDTF">2023-05-08T00:23:28Z</dcterms:modified>
</cp:coreProperties>
</file>