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1" r:id="rId3"/>
    <p:sldId id="332" r:id="rId4"/>
    <p:sldId id="333" r:id="rId5"/>
    <p:sldId id="337" r:id="rId6"/>
    <p:sldId id="338" r:id="rId7"/>
    <p:sldId id="339" r:id="rId8"/>
    <p:sldId id="340" r:id="rId9"/>
    <p:sldId id="336" r:id="rId10"/>
    <p:sldId id="334" r:id="rId11"/>
    <p:sldId id="335" r:id="rId12"/>
    <p:sldId id="341" r:id="rId13"/>
    <p:sldId id="346" r:id="rId14"/>
    <p:sldId id="343" r:id="rId15"/>
    <p:sldId id="344" r:id="rId16"/>
    <p:sldId id="331" r:id="rId17"/>
    <p:sldId id="348" r:id="rId18"/>
    <p:sldId id="345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5C1"/>
    <a:srgbClr val="FF0000"/>
    <a:srgbClr val="A9D18E"/>
    <a:srgbClr val="CCCCCC"/>
    <a:srgbClr val="000000"/>
    <a:srgbClr val="C5E0B4"/>
    <a:srgbClr val="65FD51"/>
    <a:srgbClr val="1B34FF"/>
    <a:srgbClr val="181717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19A17B-D257-437F-95AB-40230548B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5FFE58-51C3-4D25-AFDA-6E6CBBA03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36D7-34C2-45C6-A7EC-A10E7E3856B9}" type="datetimeFigureOut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7A40C7-7E63-4BF0-AB9E-7D9B90805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F7163-5886-48DC-B14C-18F7346BC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645C-9672-48BB-894C-82FE10FEE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C341-3205-42B4-9AB5-8D5775F61650}" type="datetimeFigureOut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13AE-462F-4CB7-AAD1-2BD1DB5A1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7665"/>
            <a:ext cx="7772400" cy="862297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6971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C4F3AEF7-0472-4BD0-B717-060925F6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2024/2/29</a:t>
            </a:fld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9F6050C-5E7E-459D-AD87-DCB1E95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BE04CF4-68D1-4CCD-9DF1-2E663A64158A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54813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9788C44-D219-46CD-842F-32AAEFD35F79}"/>
              </a:ext>
            </a:extLst>
          </p:cNvPr>
          <p:cNvSpPr/>
          <p:nvPr userDrawn="1"/>
        </p:nvSpPr>
        <p:spPr>
          <a:xfrm>
            <a:off x="6224917" y="216307"/>
            <a:ext cx="228053" cy="62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B5BB8833-EC5E-420E-9252-2952B6F6A07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81258" y="4481442"/>
            <a:ext cx="1981484" cy="300653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altLang="zh-TW" dirty="0"/>
              <a:t>Your Name</a:t>
            </a:r>
            <a:endParaRPr lang="zh-TW" altLang="en-US" dirty="0"/>
          </a:p>
        </p:txBody>
      </p:sp>
      <p:sp>
        <p:nvSpPr>
          <p:cNvPr id="23" name="文字版面配置區 20">
            <a:extLst>
              <a:ext uri="{FF2B5EF4-FFF2-40B4-BE49-F238E27FC236}">
                <a16:creationId xmlns:a16="http://schemas.microsoft.com/office/drawing/2014/main" id="{FFF9FA30-BA21-4395-BC87-0BA6E8D3E77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581258" y="4758223"/>
            <a:ext cx="1981484" cy="300653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pPr lvl="0"/>
            <a:r>
              <a:rPr lang="en-US" altLang="zh-TW" dirty="0"/>
              <a:t>2018/8/1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36DD657-0266-4347-B431-AC7F136BC84C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8485"/>
            <a:ext cx="7886700" cy="890515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38588"/>
            <a:ext cx="7886700" cy="5557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3644F6-607B-4399-BAC0-01AA96237B19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47989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31" y="984607"/>
            <a:ext cx="4084519" cy="5192356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84607"/>
            <a:ext cx="4084518" cy="5192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3DFF-230F-4113-BF44-675871CB9605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329001-2230-4CB3-B82B-D44714A6DA78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A3F5F7-2191-4072-B61B-794F63D1CC4F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31" y="365127"/>
            <a:ext cx="8283338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31" y="1009934"/>
            <a:ext cx="8283338" cy="516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C5EE3E9B-59D1-4883-AB1D-2EED8FF45A62}" type="datetime1">
              <a:rPr lang="zh-TW" altLang="en-US" smtClean="0"/>
              <a:t>2024/2/29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6F2DC09-8DEC-4AE7-A8B3-59212128F979}"/>
              </a:ext>
            </a:extLst>
          </p:cNvPr>
          <p:cNvCxnSpPr>
            <a:cxnSpLocks/>
          </p:cNvCxnSpPr>
          <p:nvPr userDrawn="1"/>
        </p:nvCxnSpPr>
        <p:spPr>
          <a:xfrm>
            <a:off x="529491" y="6330743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8B1181F1-2E1B-41DA-AD14-98C7E84664B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324198" y="6446625"/>
            <a:ext cx="2587476" cy="330316"/>
          </a:xfrm>
          <a:prstGeom prst="rect">
            <a:avLst/>
          </a:prstGeom>
        </p:spPr>
      </p:pic>
      <p:pic>
        <p:nvPicPr>
          <p:cNvPr id="9" name="Picture 4" descr="ãå°å¤§ logoãçåçæå°çµæ">
            <a:extLst>
              <a:ext uri="{FF2B5EF4-FFF2-40B4-BE49-F238E27FC236}">
                <a16:creationId xmlns:a16="http://schemas.microsoft.com/office/drawing/2014/main" id="{23D7F88F-6063-4A2A-B7BF-B61A67A930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1" b="18281"/>
          <a:stretch/>
        </p:blipFill>
        <p:spPr bwMode="auto">
          <a:xfrm>
            <a:off x="2870790" y="6466431"/>
            <a:ext cx="1288795" cy="2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Ø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rabicPeriod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lphaLcParenR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ü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0C56B-8FC1-473B-AB8A-428C77BEA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Precision Motion 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 02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3FD74-A4E9-4B6E-94EE-D2B23001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2024/2/29</a:t>
            </a:fld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38220-DB77-4DA5-9CD8-2B64194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77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4A1F115-0074-4455-8F05-2B9D7E75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Learning Control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05C9E9E-1E30-4E01-AB14-68C553DC6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DBD5F-1925-4196-A623-DB59FD9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64A338-7F79-40F0-8109-F9F6CDD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7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02E16-9806-4380-B592-4BF8E42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Step1.</a:t>
            </a:r>
            <a:r>
              <a:rPr lang="zh-TW" altLang="en-US" dirty="0"/>
              <a:t> </a:t>
            </a:r>
            <a:r>
              <a:rPr lang="en-US" altLang="zh-TW" dirty="0"/>
              <a:t>Generate the filter L,Q and reference 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381DB-507B-49CF-8ECC-AEB84610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design your L,Q filters in </a:t>
            </a:r>
            <a:r>
              <a:rPr lang="en-US" altLang="zh-TW" dirty="0">
                <a:solidFill>
                  <a:srgbClr val="FF0000"/>
                </a:solidFill>
              </a:rPr>
              <a:t>Lab2_ILC.m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Record </a:t>
            </a:r>
            <a:r>
              <a:rPr lang="en-US" altLang="zh-TW" dirty="0" err="1">
                <a:solidFill>
                  <a:srgbClr val="FF0000"/>
                </a:solidFill>
              </a:rPr>
              <a:t>numQ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delayQ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FF0000"/>
                </a:solidFill>
              </a:rPr>
              <a:t>delayL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en-US" altLang="zh-TW" dirty="0"/>
          </a:p>
          <a:p>
            <a:r>
              <a:rPr lang="en-US" altLang="zh-TW" dirty="0"/>
              <a:t>Drag                                      and                    to </a:t>
            </a:r>
            <a:r>
              <a:rPr lang="en-US" altLang="zh-TW" b="1" dirty="0"/>
              <a:t>C:\112-2_PMC\Lab02-ILC\&lt;GroupName&gt;\design</a:t>
            </a: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5C47D7-5840-4E65-9ED8-D3AF596E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DE66AB-7AC0-495C-B714-1F8BC7E8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0D3580-3C88-4DF0-A354-84DBEE13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02" y="1682994"/>
            <a:ext cx="1733550" cy="2095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52409D-5E30-426C-9C80-52838E0E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59" y="1721070"/>
            <a:ext cx="914528" cy="1714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C6DE9E-4707-46E0-B6FD-63F030080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655" y="2386698"/>
            <a:ext cx="332468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98F1-0579-4796-8393-6BDF6AB8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Find GS_ILC.vi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3B145-2156-405F-AB9D-D27632DD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A5BB59-F62D-4BCD-83A9-9651E6B9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C3BA09-F3AB-4DDD-B009-33AB56E2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3061" y="1714500"/>
            <a:ext cx="60978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B88A5-DC6E-48AB-AD1D-1C1C2F83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Step3. The GS_ILC.vi front panel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92D3BD-5E1E-48FE-A16B-C142AF47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75860C-6C9D-4944-9EBF-AD925B4B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3832651B-ABAD-482C-B8A4-D3836FAD3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7" r="71795" b="3384"/>
          <a:stretch/>
        </p:blipFill>
        <p:spPr>
          <a:xfrm>
            <a:off x="2976989" y="830386"/>
            <a:ext cx="3190022" cy="5482804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C659AEC-951F-4E87-BFFE-9F06217D7D54}"/>
              </a:ext>
            </a:extLst>
          </p:cNvPr>
          <p:cNvSpPr/>
          <p:nvPr/>
        </p:nvSpPr>
        <p:spPr>
          <a:xfrm>
            <a:off x="3154353" y="1430516"/>
            <a:ext cx="2166175" cy="3777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A84EBE3-9845-41B5-B792-2B47CCB47E0F}"/>
              </a:ext>
            </a:extLst>
          </p:cNvPr>
          <p:cNvSpPr txBox="1"/>
          <p:nvPr/>
        </p:nvSpPr>
        <p:spPr>
          <a:xfrm>
            <a:off x="430331" y="1403934"/>
            <a:ext cx="2377741" cy="430887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the reference path and filename is correct.</a:t>
            </a:r>
            <a:endParaRPr lang="zh-TW" alt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26155AA3-167D-42F4-9245-2401C13E6301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 flipV="1">
            <a:off x="2808072" y="1619378"/>
            <a:ext cx="346281" cy="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A3EE5F8-1FB4-4830-88C2-43A67D29DCA9}"/>
              </a:ext>
            </a:extLst>
          </p:cNvPr>
          <p:cNvSpPr/>
          <p:nvPr/>
        </p:nvSpPr>
        <p:spPr>
          <a:xfrm>
            <a:off x="3154353" y="1842100"/>
            <a:ext cx="1526704" cy="46487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9F2974C-0383-4F7C-973B-E825B78EF116}"/>
              </a:ext>
            </a:extLst>
          </p:cNvPr>
          <p:cNvSpPr txBox="1"/>
          <p:nvPr/>
        </p:nvSpPr>
        <p:spPr>
          <a:xfrm>
            <a:off x="787419" y="1859092"/>
            <a:ext cx="1511453" cy="430887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numQ</a:t>
            </a:r>
            <a:endParaRPr lang="en-US" altLang="zh-TW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 it yourselves)</a:t>
            </a:r>
            <a:endParaRPr lang="zh-TW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26">
            <a:extLst>
              <a:ext uri="{FF2B5EF4-FFF2-40B4-BE49-F238E27FC236}">
                <a16:creationId xmlns:a16="http://schemas.microsoft.com/office/drawing/2014/main" id="{F6A1EF9D-4550-4F99-8247-B8711578EA4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2298872" y="2074536"/>
            <a:ext cx="85548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DBA7795-AEED-40EA-B485-97771C1BBBE4}"/>
              </a:ext>
            </a:extLst>
          </p:cNvPr>
          <p:cNvSpPr txBox="1"/>
          <p:nvPr/>
        </p:nvSpPr>
        <p:spPr>
          <a:xfrm>
            <a:off x="470600" y="2372364"/>
            <a:ext cx="2145089" cy="64633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numL</a:t>
            </a:r>
            <a:endParaRPr lang="en-US" altLang="zh-TW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 sure the filename and the values are correct)</a:t>
            </a:r>
            <a:endParaRPr lang="zh-TW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29">
            <a:extLst>
              <a:ext uri="{FF2B5EF4-FFF2-40B4-BE49-F238E27FC236}">
                <a16:creationId xmlns:a16="http://schemas.microsoft.com/office/drawing/2014/main" id="{59C0D2FE-FC60-42F0-8B98-E384DD9199D1}"/>
              </a:ext>
            </a:extLst>
          </p:cNvPr>
          <p:cNvCxnSpPr>
            <a:cxnSpLocks/>
            <a:stCxn id="45" idx="2"/>
            <a:endCxn id="46" idx="3"/>
          </p:cNvCxnSpPr>
          <p:nvPr/>
        </p:nvCxnSpPr>
        <p:spPr>
          <a:xfrm flipH="1">
            <a:off x="2615689" y="2695530"/>
            <a:ext cx="538664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 圖案 44">
            <a:extLst>
              <a:ext uri="{FF2B5EF4-FFF2-40B4-BE49-F238E27FC236}">
                <a16:creationId xmlns:a16="http://schemas.microsoft.com/office/drawing/2014/main" id="{49398CF2-3732-46CE-9308-3F13AF9616D9}"/>
              </a:ext>
            </a:extLst>
          </p:cNvPr>
          <p:cNvSpPr/>
          <p:nvPr/>
        </p:nvSpPr>
        <p:spPr>
          <a:xfrm>
            <a:off x="3154353" y="2332139"/>
            <a:ext cx="2835386" cy="726782"/>
          </a:xfrm>
          <a:prstGeom prst="corner">
            <a:avLst>
              <a:gd name="adj1" fmla="val 38457"/>
              <a:gd name="adj2" fmla="val 30278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BF7CB9A-E0FC-4105-A185-58CB923C6EBD}"/>
              </a:ext>
            </a:extLst>
          </p:cNvPr>
          <p:cNvSpPr/>
          <p:nvPr/>
        </p:nvSpPr>
        <p:spPr>
          <a:xfrm>
            <a:off x="5403279" y="1010516"/>
            <a:ext cx="636794" cy="3804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4" name="Straight Arrow Connector 7">
            <a:extLst>
              <a:ext uri="{FF2B5EF4-FFF2-40B4-BE49-F238E27FC236}">
                <a16:creationId xmlns:a16="http://schemas.microsoft.com/office/drawing/2014/main" id="{AE4FD1A9-BD21-4DE0-8BFC-8E85347F4532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6040073" y="1200765"/>
            <a:ext cx="41787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755EF51-B772-47ED-A5CF-B0B6611DA3F2}"/>
              </a:ext>
            </a:extLst>
          </p:cNvPr>
          <p:cNvSpPr txBox="1"/>
          <p:nvPr/>
        </p:nvSpPr>
        <p:spPr>
          <a:xfrm>
            <a:off x="6457950" y="1093043"/>
            <a:ext cx="1709114" cy="215444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zh-TW" alt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0D784C6-F726-480F-81E9-D0D96FF0752C}"/>
              </a:ext>
            </a:extLst>
          </p:cNvPr>
          <p:cNvSpPr/>
          <p:nvPr/>
        </p:nvSpPr>
        <p:spPr>
          <a:xfrm>
            <a:off x="3154353" y="4560673"/>
            <a:ext cx="2399159" cy="581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1A58D3D-C582-4F34-B2F0-166DAF972C10}"/>
              </a:ext>
            </a:extLst>
          </p:cNvPr>
          <p:cNvSpPr txBox="1"/>
          <p:nvPr/>
        </p:nvSpPr>
        <p:spPr>
          <a:xfrm>
            <a:off x="755825" y="4743839"/>
            <a:ext cx="1574638" cy="215444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saved here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29">
            <a:extLst>
              <a:ext uri="{FF2B5EF4-FFF2-40B4-BE49-F238E27FC236}">
                <a16:creationId xmlns:a16="http://schemas.microsoft.com/office/drawing/2014/main" id="{D2D1B901-6519-492F-8A61-F37983C9ED15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 flipV="1">
            <a:off x="2330463" y="4851561"/>
            <a:ext cx="82389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1D64F29-6209-48A3-94E9-998950F26B06}"/>
              </a:ext>
            </a:extLst>
          </p:cNvPr>
          <p:cNvSpPr/>
          <p:nvPr/>
        </p:nvSpPr>
        <p:spPr>
          <a:xfrm>
            <a:off x="5403279" y="1826927"/>
            <a:ext cx="636794" cy="46487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AD05081-A689-4547-A3D2-9A7376AD6496}"/>
              </a:ext>
            </a:extLst>
          </p:cNvPr>
          <p:cNvSpPr/>
          <p:nvPr/>
        </p:nvSpPr>
        <p:spPr>
          <a:xfrm>
            <a:off x="5403279" y="2339128"/>
            <a:ext cx="636794" cy="3633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8" name="Straight Arrow Connector 26">
            <a:extLst>
              <a:ext uri="{FF2B5EF4-FFF2-40B4-BE49-F238E27FC236}">
                <a16:creationId xmlns:a16="http://schemas.microsoft.com/office/drawing/2014/main" id="{6421AA89-0DA4-4F86-A4D7-12B9E9124647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040073" y="2057544"/>
            <a:ext cx="417877" cy="181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2DA65DC-9F79-47DC-AABC-57DBD001FC6F}"/>
              </a:ext>
            </a:extLst>
          </p:cNvPr>
          <p:cNvSpPr txBox="1"/>
          <p:nvPr/>
        </p:nvSpPr>
        <p:spPr>
          <a:xfrm>
            <a:off x="6457950" y="1842100"/>
            <a:ext cx="1511453" cy="430887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delayQ</a:t>
            </a:r>
            <a:endParaRPr lang="en-US" altLang="zh-TW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 it yourselves)</a:t>
            </a:r>
            <a:endParaRPr lang="zh-TW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26">
            <a:extLst>
              <a:ext uri="{FF2B5EF4-FFF2-40B4-BE49-F238E27FC236}">
                <a16:creationId xmlns:a16="http://schemas.microsoft.com/office/drawing/2014/main" id="{06D13F6B-AB37-41BE-AEDD-DB8398148B10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6040073" y="2520823"/>
            <a:ext cx="417877" cy="20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9324C76-2A11-48E6-B0CC-680CCE41EBB3}"/>
              </a:ext>
            </a:extLst>
          </p:cNvPr>
          <p:cNvSpPr txBox="1"/>
          <p:nvPr/>
        </p:nvSpPr>
        <p:spPr>
          <a:xfrm>
            <a:off x="6457950" y="2307382"/>
            <a:ext cx="1511453" cy="430887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delayL</a:t>
            </a:r>
            <a:endParaRPr lang="en-US" altLang="zh-TW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 it yourselves)</a:t>
            </a:r>
            <a:endParaRPr lang="zh-TW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EE5C5F4-ACC1-4FFE-BF54-2A1281ACEF90}"/>
              </a:ext>
            </a:extLst>
          </p:cNvPr>
          <p:cNvSpPr/>
          <p:nvPr/>
        </p:nvSpPr>
        <p:spPr>
          <a:xfrm>
            <a:off x="3154353" y="3429000"/>
            <a:ext cx="636794" cy="38049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2" name="Straight Arrow Connector 29">
            <a:extLst>
              <a:ext uri="{FF2B5EF4-FFF2-40B4-BE49-F238E27FC236}">
                <a16:creationId xmlns:a16="http://schemas.microsoft.com/office/drawing/2014/main" id="{B1C6AB31-71CF-478C-8B3D-AE048FDFEF50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flipH="1">
            <a:off x="2496566" y="3619249"/>
            <a:ext cx="657787" cy="434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7A03064-D276-4CD0-B4A2-53F12594B381}"/>
              </a:ext>
            </a:extLst>
          </p:cNvPr>
          <p:cNvSpPr txBox="1"/>
          <p:nvPr/>
        </p:nvSpPr>
        <p:spPr>
          <a:xfrm>
            <a:off x="744944" y="3408145"/>
            <a:ext cx="1751622" cy="430887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the iteration number here</a:t>
            </a:r>
            <a:endParaRPr lang="zh-TW" altLang="en-US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95CF6C-F6B1-4361-995A-A9987CCC4E27}"/>
              </a:ext>
            </a:extLst>
          </p:cNvPr>
          <p:cNvSpPr/>
          <p:nvPr/>
        </p:nvSpPr>
        <p:spPr>
          <a:xfrm>
            <a:off x="4690823" y="3429720"/>
            <a:ext cx="1416361" cy="38049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1" name="Straight Arrow Connector 26">
            <a:extLst>
              <a:ext uri="{FF2B5EF4-FFF2-40B4-BE49-F238E27FC236}">
                <a16:creationId xmlns:a16="http://schemas.microsoft.com/office/drawing/2014/main" id="{8D8FCB76-01F9-4C53-BC9F-EC30A19126C2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 flipV="1">
            <a:off x="6107184" y="3619249"/>
            <a:ext cx="350766" cy="72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5B688F8-3A8E-42F6-B071-F95285B4AE1E}"/>
              </a:ext>
            </a:extLst>
          </p:cNvPr>
          <p:cNvSpPr txBox="1"/>
          <p:nvPr/>
        </p:nvSpPr>
        <p:spPr>
          <a:xfrm>
            <a:off x="6457950" y="3296083"/>
            <a:ext cx="1992255" cy="646331"/>
          </a:xfrm>
          <a:prstGeom prst="rect">
            <a:avLst/>
          </a:prstGeom>
          <a:noFill/>
        </p:spPr>
        <p:txBody>
          <a:bodyPr wrap="square" lIns="4572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the range of time axis of the plots shown in the panel</a:t>
            </a:r>
            <a:endParaRPr lang="zh-TW" altLang="en-US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1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04284BF-2205-4C4F-9435-D78CE2DB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360"/>
            <a:ext cx="9144000" cy="50852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896CCA-F482-4F29-B4ED-517E1722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 Data folder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249C1-DEA2-489A-A1E4-708996BF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171EDD-E6CC-472D-80B6-7D2B1801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3B23A-E4A1-4036-B16E-EB2689121B8B}"/>
              </a:ext>
            </a:extLst>
          </p:cNvPr>
          <p:cNvSpPr/>
          <p:nvPr/>
        </p:nvSpPr>
        <p:spPr>
          <a:xfrm>
            <a:off x="75954" y="3731579"/>
            <a:ext cx="6123510" cy="1949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F08AC-9931-4D4B-88F0-D68C6ED97A3F}"/>
              </a:ext>
            </a:extLst>
          </p:cNvPr>
          <p:cNvSpPr txBox="1"/>
          <p:nvPr/>
        </p:nvSpPr>
        <p:spPr>
          <a:xfrm>
            <a:off x="6275418" y="4444497"/>
            <a:ext cx="137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of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iteration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35A43B-CB31-4BF5-986F-D51C0821420C}"/>
              </a:ext>
            </a:extLst>
          </p:cNvPr>
          <p:cNvSpPr/>
          <p:nvPr/>
        </p:nvSpPr>
        <p:spPr>
          <a:xfrm>
            <a:off x="75954" y="5680637"/>
            <a:ext cx="6123510" cy="22200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443B0A2-CAC0-4FE7-801A-A94EB9FCC03A}"/>
              </a:ext>
            </a:extLst>
          </p:cNvPr>
          <p:cNvSpPr txBox="1"/>
          <p:nvPr/>
        </p:nvSpPr>
        <p:spPr>
          <a:xfrm>
            <a:off x="6275418" y="5637750"/>
            <a:ext cx="137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zh-TW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9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2C757-5E81-4F08-9414-76524FA7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Find the saved Data of each </a:t>
            </a:r>
            <a:r>
              <a:rPr lang="en-US" altLang="zh-TW" dirty="0" err="1"/>
              <a:t>iter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659FD8-683C-4632-94D3-B1FF27A6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B0614-A74B-42AD-B468-091D669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4A7319-80DE-40B6-96FE-9C7702B3B550}"/>
              </a:ext>
            </a:extLst>
          </p:cNvPr>
          <p:cNvSpPr txBox="1"/>
          <p:nvPr/>
        </p:nvSpPr>
        <p:spPr>
          <a:xfrm>
            <a:off x="4970214" y="3059668"/>
            <a:ext cx="2690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[deg] : control input</a:t>
            </a:r>
          </a:p>
          <a:p>
            <a:pPr marL="342900" indent="-342900"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[deg] : output position</a:t>
            </a:r>
          </a:p>
          <a:p>
            <a:pPr marL="342900" indent="-342900">
              <a:buAutoNum type="arabicPeriod"/>
            </a:pPr>
            <a:r>
              <a:rPr lang="en-US" altLang="zh-TW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[A] : current</a:t>
            </a:r>
            <a:endParaRPr lang="zh-TW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11345E-2083-45EE-9459-0B6108C3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61" y="2228682"/>
            <a:ext cx="3781953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2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6BB99-572C-4D1B-B913-E5BCE8C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 Post-Processing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8F0A2-001E-48FD-8025-7E380C59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Good luck.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A106-17AD-4756-97DE-86D724E6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A1434-47F3-4301-A343-379EFB74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31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6BB99-572C-4D1B-B913-E5BCE8C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“Oops! It’s not working!” Self-Checklist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8F0A2-001E-48FD-8025-7E380C5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0" y="1009934"/>
            <a:ext cx="8283337" cy="51670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Power blah, stop button blah, you know.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BTW the Q-filter in ILC will be normalized in the program.</a:t>
            </a:r>
            <a:br>
              <a:rPr lang="en-US" altLang="zh-TW" sz="1800" dirty="0"/>
            </a:br>
            <a:r>
              <a:rPr lang="en-US" altLang="zh-TW" sz="1800" dirty="0"/>
              <a:t>It will always be unit-gain.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If you got current issues in ILC, maybe you should reduce some other things first rather than the amplitude.</a:t>
            </a:r>
          </a:p>
          <a:p>
            <a:endParaRPr lang="en-US" altLang="zh-TW" sz="1800" dirty="0"/>
          </a:p>
          <a:p>
            <a:r>
              <a:rPr lang="en-US" altLang="zh-TW" sz="1800" dirty="0"/>
              <a:t>If all of the above failed, contact the TA.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A106-17AD-4756-97DE-86D724E6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A1434-47F3-4301-A343-379EFB74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01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84359-E6DB-4A8B-B45C-89496ECB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Appendix: Resolve Load Conflict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6E148-D500-4241-9E5B-EC9F6DCE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Yep, just click “Load with Selected”. You don’t need to do anything extra.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E0617-EEBF-406C-BB05-E8AB1971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EB5E6B-75FC-44F0-80E0-168CA52F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57E3A0-020D-468C-A63A-1FAE353C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33" y="1397629"/>
            <a:ext cx="5620534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C14BA5C-C109-4F05-93DB-D1C6DE5B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EF697A3-319B-4F37-B2C1-F31E360B5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FA7655-B097-45EE-BE68-6E543F97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5AAA81-8E92-4CE6-B1B8-18FF4F32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8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F6339-8B57-436E-8590-00E41C7C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632A-B087-4945-B821-47AAB207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6018E9-FC13-438B-8A1C-D1EC4DA7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2922023-B0EE-4EDC-A98C-D9224660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Repetitive Control</a:t>
            </a:r>
          </a:p>
          <a:p>
            <a:r>
              <a:rPr lang="en-US" altLang="zh-TW" dirty="0"/>
              <a:t>Iterative Learning Control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83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D3ED9F0-629E-4D13-A05A-FB29B085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Repetitive Control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09D2733-6113-438C-A7AB-60A9432CA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B949A2-2CBB-4662-80B9-F7AAEAF4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FCC8BB-4380-4829-8B92-FCFF90F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30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60804-D01A-4826-AD3B-7B73D5F8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Step1. Design your RC controller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7943F0-C21D-427F-848B-4D59FA25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design your RC controller in </a:t>
            </a:r>
            <a:r>
              <a:rPr lang="en-US" altLang="zh-TW" dirty="0">
                <a:solidFill>
                  <a:srgbClr val="FF0000"/>
                </a:solidFill>
              </a:rPr>
              <a:t>Lab2_RC.m</a:t>
            </a:r>
            <a:r>
              <a:rPr lang="en-US" altLang="zh-TW" dirty="0"/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Lab2_RC.m </a:t>
            </a:r>
            <a:r>
              <a:rPr lang="en-US" altLang="zh-TW" dirty="0"/>
              <a:t>will generate two files, one is reference file (.csv), and the other is controller file (.</a:t>
            </a:r>
            <a:r>
              <a:rPr lang="en-US" altLang="zh-TW" dirty="0" err="1"/>
              <a:t>dat</a:t>
            </a:r>
            <a:r>
              <a:rPr lang="en-US" altLang="zh-TW" dirty="0"/>
              <a:t>). </a:t>
            </a:r>
          </a:p>
          <a:p>
            <a:r>
              <a:rPr lang="en-US" altLang="zh-TW" dirty="0"/>
              <a:t>Warning:</a:t>
            </a:r>
          </a:p>
          <a:p>
            <a:pPr marL="0" indent="0">
              <a:buNone/>
            </a:pPr>
            <a:r>
              <a:rPr lang="en-US" altLang="zh-TW" dirty="0"/>
              <a:t>	1. We suggest you not to change the name of the saving files in </a:t>
            </a:r>
            <a:r>
              <a:rPr lang="en-US" altLang="zh-TW" dirty="0">
                <a:solidFill>
                  <a:srgbClr val="FF0000"/>
                </a:solidFill>
              </a:rPr>
              <a:t>Lab2_RC.m </a:t>
            </a:r>
            <a:r>
              <a:rPr lang="en-US" altLang="zh-TW" dirty="0"/>
              <a:t>code.</a:t>
            </a:r>
          </a:p>
          <a:p>
            <a:pPr marL="0" indent="0">
              <a:buNone/>
            </a:pPr>
            <a:r>
              <a:rPr lang="en-US" altLang="zh-TW" dirty="0"/>
              <a:t>                   2. </a:t>
            </a:r>
            <a:r>
              <a:rPr lang="en-US" altLang="zh-TW" dirty="0">
                <a:solidFill>
                  <a:srgbClr val="FF0000"/>
                </a:solidFill>
              </a:rPr>
              <a:t>Lab2_RC.m </a:t>
            </a:r>
            <a:r>
              <a:rPr lang="en-US" altLang="zh-TW" dirty="0"/>
              <a:t>needs sub-functions </a:t>
            </a:r>
            <a:r>
              <a:rPr lang="en-US" altLang="zh-TW" dirty="0">
                <a:solidFill>
                  <a:srgbClr val="1205C1"/>
                </a:solidFill>
              </a:rPr>
              <a:t>tf2host.m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1205C1"/>
                </a:solidFill>
              </a:rPr>
              <a:t>zpetc.m</a:t>
            </a:r>
            <a:r>
              <a:rPr lang="en-US" altLang="zh-TW" dirty="0"/>
              <a:t>, so please put all files in the same folder. If you used </a:t>
            </a:r>
            <a:r>
              <a:rPr lang="en-US" altLang="zh-TW" dirty="0" err="1">
                <a:solidFill>
                  <a:srgbClr val="1205C1"/>
                </a:solidFill>
              </a:rPr>
              <a:t>zplpf.m</a:t>
            </a:r>
            <a:r>
              <a:rPr lang="en-US" altLang="zh-TW" dirty="0"/>
              <a:t>, please also place it in the same folder.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9A6F30-BAF1-49EC-8D77-280D7052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82DCE6-E7D2-4F31-BF17-DE6D3DC5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4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DEE67-FFC3-44A6-865E-A44F649B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Drag files to the target folder 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E806E10-DCA4-444A-974D-D6E8D51B9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382" b="1506"/>
          <a:stretch/>
        </p:blipFill>
        <p:spPr>
          <a:xfrm>
            <a:off x="1360064" y="1916798"/>
            <a:ext cx="1325985" cy="215775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5CC3D-0CDE-4809-BFA3-EBC498E3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684F1-FFCE-44C4-A0F0-413D577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C76744-A6DE-4AE0-A06C-E98F95D90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36" y="1295822"/>
            <a:ext cx="1647825" cy="2190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8BEB60-F890-4362-B149-74044357C308}"/>
              </a:ext>
            </a:extLst>
          </p:cNvPr>
          <p:cNvSpPr/>
          <p:nvPr/>
        </p:nvSpPr>
        <p:spPr>
          <a:xfrm>
            <a:off x="1360064" y="1916798"/>
            <a:ext cx="1325985" cy="2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6323EB-6AAA-48E3-B1D9-211D45D8D112}"/>
              </a:ext>
            </a:extLst>
          </p:cNvPr>
          <p:cNvSpPr/>
          <p:nvPr/>
        </p:nvSpPr>
        <p:spPr>
          <a:xfrm>
            <a:off x="1029835" y="1269556"/>
            <a:ext cx="1647825" cy="2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2CCFEC-DBA2-4B0B-BA32-5EC96D95A357}"/>
              </a:ext>
            </a:extLst>
          </p:cNvPr>
          <p:cNvSpPr txBox="1"/>
          <p:nvPr/>
        </p:nvSpPr>
        <p:spPr>
          <a:xfrm>
            <a:off x="4380450" y="1883637"/>
            <a:ext cx="426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C:\112-2_PMC\Lab02-ILC\&lt;GroupName&gt;\design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48BFBD-6D8B-41A1-9BA6-7A25D2EE0CEF}"/>
              </a:ext>
            </a:extLst>
          </p:cNvPr>
          <p:cNvSpPr txBox="1"/>
          <p:nvPr/>
        </p:nvSpPr>
        <p:spPr>
          <a:xfrm>
            <a:off x="4380450" y="1236509"/>
            <a:ext cx="426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C:\112-2_PMC\Lab02-ILC\&lt;GroupName&gt;\design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2E9E760-FAA8-46A4-8317-D0958CADE93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686049" y="2037526"/>
            <a:ext cx="1694401" cy="1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EB198D8-738C-496D-B27C-FD8562D91560}"/>
              </a:ext>
            </a:extLst>
          </p:cNvPr>
          <p:cNvCxnSpPr/>
          <p:nvPr/>
        </p:nvCxnSpPr>
        <p:spPr>
          <a:xfrm flipV="1">
            <a:off x="2686049" y="1392226"/>
            <a:ext cx="1694402" cy="1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6CC5A-B8C2-4707-8805-47385F31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Step3. Find GS_RC.vi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13FF2B-EAB1-45CF-AFB3-4C556C7B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A5A603-6112-439D-91F8-FA72336C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0B1999-94C5-47C3-B018-D19FEC6DA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3061" y="1714500"/>
            <a:ext cx="60978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3216E14-7ECD-4368-A110-142A456A9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7"/>
          <a:stretch/>
        </p:blipFill>
        <p:spPr>
          <a:xfrm>
            <a:off x="0" y="1302834"/>
            <a:ext cx="9144000" cy="46028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180BE0-1CAE-493F-AF86-59FFC243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 Just click the run button and you will see the result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FC293-536C-4777-B89F-DC49DA59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333206-CA6D-4FAC-9869-2A7A4960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5125662-4D48-44FD-9400-8FCE5BE0457F}"/>
              </a:ext>
            </a:extLst>
          </p:cNvPr>
          <p:cNvSpPr/>
          <p:nvPr/>
        </p:nvSpPr>
        <p:spPr>
          <a:xfrm>
            <a:off x="29361" y="1412070"/>
            <a:ext cx="2063691" cy="1173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8B50E4-4F62-4486-AFEA-14AF9DC70D11}"/>
              </a:ext>
            </a:extLst>
          </p:cNvPr>
          <p:cNvSpPr txBox="1"/>
          <p:nvPr/>
        </p:nvSpPr>
        <p:spPr>
          <a:xfrm>
            <a:off x="0" y="995057"/>
            <a:ext cx="284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file paths are correct.</a:t>
            </a:r>
            <a:endParaRPr lang="zh-TW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AF7A42-BEA1-4C28-9DE3-113070737E40}"/>
              </a:ext>
            </a:extLst>
          </p:cNvPr>
          <p:cNvSpPr/>
          <p:nvPr/>
        </p:nvSpPr>
        <p:spPr>
          <a:xfrm>
            <a:off x="0" y="2701622"/>
            <a:ext cx="2122415" cy="461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492C21-6203-4A94-A6CC-B5BDC8727D13}"/>
              </a:ext>
            </a:extLst>
          </p:cNvPr>
          <p:cNvSpPr txBox="1"/>
          <p:nvPr/>
        </p:nvSpPr>
        <p:spPr>
          <a:xfrm>
            <a:off x="29361" y="2778247"/>
            <a:ext cx="206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saved here</a:t>
            </a:r>
            <a:endParaRPr lang="zh-TW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3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867FB76-ED22-407A-8BB5-ECFE6641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in folder C:\112-2_PMC\Lab02-RC\&lt;GroupName&gt;\results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D0830-6C5F-4184-9C80-6B2D96DB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Find the saved Data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3DB27-3DEF-46E4-8787-5F052607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81C392-8F4F-43CB-8FAD-3C885183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E0DE62-842C-4AFA-B08C-C43F25A45A32}"/>
              </a:ext>
            </a:extLst>
          </p:cNvPr>
          <p:cNvSpPr txBox="1"/>
          <p:nvPr/>
        </p:nvSpPr>
        <p:spPr>
          <a:xfrm>
            <a:off x="5170238" y="3118391"/>
            <a:ext cx="2690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[deg] : control input</a:t>
            </a:r>
          </a:p>
          <a:p>
            <a:pPr marL="342900" indent="-342900"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[deg] : output position</a:t>
            </a:r>
          </a:p>
          <a:p>
            <a:pPr marL="342900" indent="-342900">
              <a:buAutoNum type="arabicPeriod"/>
            </a:pPr>
            <a:r>
              <a:rPr lang="en-US" altLang="zh-TW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[A] : current</a:t>
            </a:r>
            <a:endParaRPr lang="zh-TW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6D73EB-42C4-4407-AFBB-F83D5B7C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3" y="2092115"/>
            <a:ext cx="447737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6BB99-572C-4D1B-B913-E5BCE8C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 Post-Processing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8F0A2-001E-48FD-8025-7E380C59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Good luck.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A106-17AD-4756-97DE-86D724E6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A1434-47F3-4301-A343-379EFB74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3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25336</TotalTime>
  <Words>551</Words>
  <Application>Microsoft Office PowerPoint</Application>
  <PresentationFormat>如螢幕大小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Wingdings</vt:lpstr>
      <vt:lpstr>Office 佈景主題</vt:lpstr>
      <vt:lpstr>Precision Motion Control</vt:lpstr>
      <vt:lpstr>Overview</vt:lpstr>
      <vt:lpstr>Repetitive Control</vt:lpstr>
      <vt:lpstr>Step1. Design your RC controller </vt:lpstr>
      <vt:lpstr>Step2. Drag files to the target folder </vt:lpstr>
      <vt:lpstr>Step3. Find GS_RC.vi </vt:lpstr>
      <vt:lpstr>Step4. Just click the run button and you will see the result</vt:lpstr>
      <vt:lpstr>Step5. Find the saved Data</vt:lpstr>
      <vt:lpstr>Step6. Post-Processing the Data</vt:lpstr>
      <vt:lpstr>Iterative Learning Control</vt:lpstr>
      <vt:lpstr>Step1. Generate the filter L,Q and reference r</vt:lpstr>
      <vt:lpstr>Step2. Find GS_ILC.vi </vt:lpstr>
      <vt:lpstr>Step3. The GS_ILC.vi front panel </vt:lpstr>
      <vt:lpstr>Step4. Data folder</vt:lpstr>
      <vt:lpstr>Step5. Find the saved Data of each iter</vt:lpstr>
      <vt:lpstr>Step6. Post-Processing the Data</vt:lpstr>
      <vt:lpstr>“Oops! It’s not working!” Self-Checklist</vt:lpstr>
      <vt:lpstr>Appendix: Resolve Load Conflict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</dc:creator>
  <cp:lastModifiedBy>MartianSheep</cp:lastModifiedBy>
  <cp:revision>984</cp:revision>
  <dcterms:created xsi:type="dcterms:W3CDTF">2018-08-01T02:01:41Z</dcterms:created>
  <dcterms:modified xsi:type="dcterms:W3CDTF">2024-02-29T09:21:42Z</dcterms:modified>
</cp:coreProperties>
</file>