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51" r:id="rId4"/>
    <p:sldId id="347" r:id="rId5"/>
    <p:sldId id="352" r:id="rId6"/>
    <p:sldId id="349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9D18E"/>
    <a:srgbClr val="CCCCCC"/>
    <a:srgbClr val="000000"/>
    <a:srgbClr val="C5E0B4"/>
    <a:srgbClr val="65FD51"/>
    <a:srgbClr val="1B34FF"/>
    <a:srgbClr val="1205C1"/>
    <a:srgbClr val="18171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19A17B-D257-437F-95AB-40230548B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5FFE58-51C3-4D25-AFDA-6E6CBBA0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6D7-34C2-45C6-A7EC-A10E7E3856B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A40C7-7E63-4BF0-AB9E-7D9B90805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F7163-5886-48DC-B14C-18F7346BC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645C-9672-48BB-894C-82FE10FEE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C341-3205-42B4-9AB5-8D5775F61650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13AE-462F-4CB7-AAD1-2BD1DB5A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665"/>
            <a:ext cx="7772400" cy="862297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971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4F3AEF7-0472-4BD0-B717-060925F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2024/5/27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9F6050C-5E7E-459D-AD87-DCB1E9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E04CF4-68D1-4CCD-9DF1-2E663A64158A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54813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788C44-D219-46CD-842F-32AAEFD35F79}"/>
              </a:ext>
            </a:extLst>
          </p:cNvPr>
          <p:cNvSpPr/>
          <p:nvPr userDrawn="1"/>
        </p:nvSpPr>
        <p:spPr>
          <a:xfrm>
            <a:off x="6224917" y="216307"/>
            <a:ext cx="228053" cy="62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B5BB8833-EC5E-420E-9252-2952B6F6A07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81258" y="4481442"/>
            <a:ext cx="1981484" cy="300653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altLang="zh-TW" dirty="0"/>
              <a:t>Your Name</a:t>
            </a:r>
            <a:endParaRPr lang="zh-TW" altLang="en-US" dirty="0"/>
          </a:p>
        </p:txBody>
      </p:sp>
      <p:sp>
        <p:nvSpPr>
          <p:cNvPr id="23" name="文字版面配置區 20">
            <a:extLst>
              <a:ext uri="{FF2B5EF4-FFF2-40B4-BE49-F238E27FC236}">
                <a16:creationId xmlns:a16="http://schemas.microsoft.com/office/drawing/2014/main" id="{FFF9FA30-BA21-4395-BC87-0BA6E8D3E77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81258" y="4758223"/>
            <a:ext cx="1981484" cy="300653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pPr lvl="0"/>
            <a:r>
              <a:rPr lang="en-US" altLang="zh-TW" dirty="0"/>
              <a:t>2018/8/1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6DD657-0266-4347-B431-AC7F136BC84C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8485"/>
            <a:ext cx="7886700" cy="890515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38588"/>
            <a:ext cx="7886700" cy="5557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644F6-607B-4399-BAC0-01AA96237B19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47989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31" y="984607"/>
            <a:ext cx="4084519" cy="5192356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4607"/>
            <a:ext cx="4084518" cy="5192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3DFF-230F-4113-BF44-675871CB9605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329001-2230-4CB3-B82B-D44714A6DA78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3F5F7-2191-4072-B61B-794F63D1CC4F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31" y="1009934"/>
            <a:ext cx="8283338" cy="516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C5EE3E9B-59D1-4883-AB1D-2EED8FF45A62}" type="datetime1">
              <a:rPr lang="zh-TW" altLang="en-US" smtClean="0"/>
              <a:t>2024/5/27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F2DC09-8DEC-4AE7-A8B3-59212128F979}"/>
              </a:ext>
            </a:extLst>
          </p:cNvPr>
          <p:cNvCxnSpPr>
            <a:cxnSpLocks/>
          </p:cNvCxnSpPr>
          <p:nvPr userDrawn="1"/>
        </p:nvCxnSpPr>
        <p:spPr>
          <a:xfrm>
            <a:off x="529491" y="6330743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8B1181F1-2E1B-41DA-AD14-98C7E84664B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324198" y="6446625"/>
            <a:ext cx="2587476" cy="330316"/>
          </a:xfrm>
          <a:prstGeom prst="rect">
            <a:avLst/>
          </a:prstGeom>
        </p:spPr>
      </p:pic>
      <p:pic>
        <p:nvPicPr>
          <p:cNvPr id="9" name="Picture 4" descr="ãå°å¤§ logoãçåçæå°çµæ">
            <a:extLst>
              <a:ext uri="{FF2B5EF4-FFF2-40B4-BE49-F238E27FC236}">
                <a16:creationId xmlns:a16="http://schemas.microsoft.com/office/drawing/2014/main" id="{23D7F88F-6063-4A2A-B7BF-B61A67A930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1" b="18281"/>
          <a:stretch/>
        </p:blipFill>
        <p:spPr bwMode="auto">
          <a:xfrm>
            <a:off x="2870790" y="6466431"/>
            <a:ext cx="1288795" cy="2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rabicPeriod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lphaLcParenR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0C56B-8FC1-473B-AB8A-428C77BE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Precision Motion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Final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FD74-A4E9-4B6E-94EE-D2B2300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2024/5/27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38220-DB77-4DA5-9CD8-2B64194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F6339-8B57-436E-8590-00E41C7C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632A-B087-4945-B821-47AAB207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018E9-FC13-438B-8A1C-D1EC4DA7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2922023-B0EE-4EDC-A98C-D9224660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Derive an FIR inverse filter</a:t>
            </a:r>
          </a:p>
          <a:p>
            <a:r>
              <a:rPr lang="en-US" altLang="zh-TW" dirty="0"/>
              <a:t>Data-based Feedforward control</a:t>
            </a:r>
          </a:p>
          <a:p>
            <a:r>
              <a:rPr lang="en-US" altLang="zh-TW" dirty="0"/>
              <a:t>Model-Free ILC</a:t>
            </a:r>
          </a:p>
          <a:p>
            <a:r>
              <a:rPr lang="en-US" altLang="zh-TW" dirty="0"/>
              <a:t>Model-Free RC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83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D139A-360F-444E-A575-50369E6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an FIR inverse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55E400-03EB-4CB3-B47B-CFE44F5F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</a:t>
            </a:r>
            <a:r>
              <a:rPr lang="en-US" altLang="zh-TW" b="1" dirty="0" err="1">
                <a:solidFill>
                  <a:srgbClr val="FF0000"/>
                </a:solidFill>
              </a:rPr>
              <a:t>ref_imp.m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file can generate the bandlimited impulse signal.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(You don’t need to write this code.)</a:t>
            </a:r>
          </a:p>
          <a:p>
            <a:r>
              <a:rPr lang="en-US" altLang="zh-TW" dirty="0"/>
              <a:t>Apply this signal to </a:t>
            </a:r>
            <a:r>
              <a:rPr lang="en-US" altLang="zh-TW" b="1" dirty="0">
                <a:solidFill>
                  <a:srgbClr val="FF0000"/>
                </a:solidFill>
              </a:rPr>
              <a:t>GS_TR.vi </a:t>
            </a:r>
            <a:r>
              <a:rPr lang="en-US" altLang="zh-TW" dirty="0"/>
              <a:t>to learning inverse filter. (This uses the TR ILC algorithm)</a:t>
            </a:r>
          </a:p>
          <a:p>
            <a:r>
              <a:rPr lang="en-US" altLang="zh-TW" dirty="0"/>
              <a:t>Get the data,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write your code in </a:t>
            </a:r>
            <a:r>
              <a:rPr lang="en-US" altLang="zh-TW" b="1" dirty="0" err="1">
                <a:solidFill>
                  <a:srgbClr val="FF0000"/>
                </a:solidFill>
                <a:cs typeface="Arial" panose="020B0604020202020204" pitchFamily="34" charset="0"/>
              </a:rPr>
              <a:t>FF.m</a:t>
            </a:r>
            <a:endParaRPr lang="en-US" altLang="zh-TW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TW" dirty="0"/>
              <a:t>Save your data-based feedforward filter.</a:t>
            </a:r>
            <a:endParaRPr lang="zh-TW" altLang="en-US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en-US" altLang="zh-TW" dirty="0"/>
          </a:p>
          <a:p>
            <a:r>
              <a:rPr lang="en-US" altLang="zh-TW" dirty="0"/>
              <a:t>Tips: you can change the </a:t>
            </a:r>
            <a:r>
              <a:rPr lang="en-US" altLang="zh-TW" dirty="0" err="1"/>
              <a:t>SimBandwidth</a:t>
            </a:r>
            <a:r>
              <a:rPr lang="en-US" altLang="zh-TW" dirty="0"/>
              <a:t>, iterations, and alpha for better results.</a:t>
            </a:r>
          </a:p>
          <a:p>
            <a:r>
              <a:rPr lang="en-US" altLang="zh-TW" dirty="0"/>
              <a:t>Do not change the FIR filter order in </a:t>
            </a:r>
            <a:r>
              <a:rPr lang="en-US" altLang="zh-TW" dirty="0" err="1"/>
              <a:t>ref_imp.m</a:t>
            </a:r>
            <a:r>
              <a:rPr lang="en-US" altLang="zh-TW" dirty="0"/>
              <a:t>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CFC11-E6B4-4E3F-B882-5BBF08A9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C5BD4D-E1C1-41E3-BC94-AF38FB81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1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DA27133-6541-4525-91B8-5B9D8890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Data-based Feedforward control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FD026F8-2D54-4D6D-9C52-C3147898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Please find </a:t>
            </a:r>
            <a:r>
              <a:rPr lang="en-US" altLang="zh-TW" b="1" dirty="0">
                <a:solidFill>
                  <a:srgbClr val="FF0000"/>
                </a:solidFill>
              </a:rPr>
              <a:t>GS_FF.vi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cs typeface="Arial" panose="020B0604020202020204" pitchFamily="34" charset="0"/>
              </a:rPr>
              <a:t>Make sure the </a:t>
            </a:r>
            <a:r>
              <a:rPr lang="en-US" altLang="zh-TW" dirty="0">
                <a:solidFill>
                  <a:srgbClr val="7030A0"/>
                </a:solidFill>
                <a:cs typeface="Arial" panose="020B0604020202020204" pitchFamily="34" charset="0"/>
              </a:rPr>
              <a:t>reference</a:t>
            </a:r>
            <a:r>
              <a:rPr lang="en-US" altLang="zh-TW" dirty="0">
                <a:cs typeface="Arial" panose="020B0604020202020204" pitchFamily="34" charset="0"/>
              </a:rPr>
              <a:t> is correct.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Please load your designed data-based feedforward filter (</a:t>
            </a:r>
            <a:r>
              <a:rPr lang="en-US" altLang="zh-TW" dirty="0">
                <a:cs typeface="Arial" panose="020B0604020202020204" pitchFamily="34" charset="0"/>
              </a:rPr>
              <a:t>generated by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cs typeface="Arial" panose="020B0604020202020204" pitchFamily="34" charset="0"/>
              </a:rPr>
              <a:t>FF.m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FF0000"/>
                </a:solidFill>
              </a:rPr>
              <a:t>here</a:t>
            </a:r>
            <a:r>
              <a:rPr lang="en-US" altLang="zh-TW" dirty="0"/>
              <a:t>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A9D1F-9197-41E1-82FE-DC8E0F7B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CED07C-8365-4113-A27E-277A263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86A898-C8F9-4447-9124-18F88F943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" t="9832" r="71022" b="56793"/>
          <a:stretch/>
        </p:blipFill>
        <p:spPr>
          <a:xfrm>
            <a:off x="2029444" y="2623437"/>
            <a:ext cx="5085112" cy="347552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E76ABD1-E29A-43FF-9A3F-4C2806E0AE3C}"/>
              </a:ext>
            </a:extLst>
          </p:cNvPr>
          <p:cNvSpPr/>
          <p:nvPr/>
        </p:nvSpPr>
        <p:spPr>
          <a:xfrm>
            <a:off x="2029444" y="4037161"/>
            <a:ext cx="3708280" cy="819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1BA498-358B-4EF0-A1CC-14B1401C1422}"/>
              </a:ext>
            </a:extLst>
          </p:cNvPr>
          <p:cNvSpPr/>
          <p:nvPr/>
        </p:nvSpPr>
        <p:spPr>
          <a:xfrm>
            <a:off x="2029444" y="3335545"/>
            <a:ext cx="3708280" cy="6236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4EB6239-B3B6-43FD-848A-8287AAC6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Model-Free ILC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B12BCEF-946C-40B5-812F-75EAF2E7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Please find </a:t>
            </a:r>
            <a:r>
              <a:rPr lang="en-US" altLang="zh-TW" b="1" dirty="0">
                <a:solidFill>
                  <a:srgbClr val="FF0000"/>
                </a:solidFill>
              </a:rPr>
              <a:t>GS_ILCFF.vi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cs typeface="Arial" panose="020B0604020202020204" pitchFamily="34" charset="0"/>
              </a:rPr>
              <a:t>Make sure the </a:t>
            </a:r>
            <a:r>
              <a:rPr lang="en-US" altLang="zh-TW" dirty="0">
                <a:solidFill>
                  <a:srgbClr val="7030A0"/>
                </a:solidFill>
                <a:cs typeface="Arial" panose="020B0604020202020204" pitchFamily="34" charset="0"/>
              </a:rPr>
              <a:t>reference</a:t>
            </a:r>
            <a:r>
              <a:rPr lang="en-US" altLang="zh-TW" dirty="0">
                <a:cs typeface="Arial" panose="020B0604020202020204" pitchFamily="34" charset="0"/>
              </a:rPr>
              <a:t> is correct.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cs typeface="Arial" panose="020B0604020202020204" pitchFamily="34" charset="0"/>
              </a:rPr>
              <a:t>Import your </a:t>
            </a:r>
            <a:r>
              <a:rPr lang="en-US" altLang="zh-TW" dirty="0">
                <a:solidFill>
                  <a:schemeClr val="accent1"/>
                </a:solidFill>
                <a:cs typeface="Arial" panose="020B0604020202020204" pitchFamily="34" charset="0"/>
              </a:rPr>
              <a:t>Q filter.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Import your </a:t>
            </a:r>
            <a:r>
              <a:rPr lang="en-US" altLang="zh-TW" dirty="0">
                <a:solidFill>
                  <a:srgbClr val="FF0000"/>
                </a:solidFill>
              </a:rPr>
              <a:t>data-based feedforward filter</a:t>
            </a:r>
            <a:r>
              <a:rPr lang="en-US" altLang="zh-TW" dirty="0"/>
              <a:t>.</a:t>
            </a:r>
            <a:endParaRPr lang="en-US" altLang="zh-TW" sz="1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AF083C-4D88-43BE-B0D7-79BDA700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7221B4-0CF9-422D-98B0-39BA08B0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6E0DA78-2D39-40B9-95A1-B589EAB8A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7819" r="71981" b="39351"/>
          <a:stretch/>
        </p:blipFill>
        <p:spPr>
          <a:xfrm>
            <a:off x="4335852" y="1264316"/>
            <a:ext cx="4244196" cy="465826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8F842BE-476F-4DA6-B11F-444DFD736C06}"/>
              </a:ext>
            </a:extLst>
          </p:cNvPr>
          <p:cNvSpPr/>
          <p:nvPr/>
        </p:nvSpPr>
        <p:spPr>
          <a:xfrm>
            <a:off x="4461015" y="2009955"/>
            <a:ext cx="3025635" cy="5430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F4A47D-0182-4FE1-A586-A6A37466989C}"/>
              </a:ext>
            </a:extLst>
          </p:cNvPr>
          <p:cNvSpPr/>
          <p:nvPr/>
        </p:nvSpPr>
        <p:spPr>
          <a:xfrm>
            <a:off x="4461014" y="2602304"/>
            <a:ext cx="3025635" cy="5430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8B5E96-5A77-4D3E-8990-EBE6B30A3164}"/>
              </a:ext>
            </a:extLst>
          </p:cNvPr>
          <p:cNvSpPr/>
          <p:nvPr/>
        </p:nvSpPr>
        <p:spPr>
          <a:xfrm>
            <a:off x="4461014" y="3195027"/>
            <a:ext cx="3025635" cy="54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96C6D56-D37E-4662-893E-E65B4F2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Model-Free RC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B198076-8572-4853-8C20-4DDD7EA6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Please find </a:t>
            </a:r>
            <a:r>
              <a:rPr lang="en-US" altLang="zh-TW" b="1" dirty="0">
                <a:solidFill>
                  <a:srgbClr val="FF0000"/>
                </a:solidFill>
              </a:rPr>
              <a:t>GS_RCFF.vi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cs typeface="Arial" panose="020B0604020202020204" pitchFamily="34" charset="0"/>
              </a:rPr>
              <a:t>Make sure the </a:t>
            </a:r>
            <a:r>
              <a:rPr lang="en-US" altLang="zh-TW" dirty="0">
                <a:solidFill>
                  <a:srgbClr val="7030A0"/>
                </a:solidFill>
                <a:cs typeface="Arial" panose="020B0604020202020204" pitchFamily="34" charset="0"/>
              </a:rPr>
              <a:t>reference</a:t>
            </a:r>
            <a:r>
              <a:rPr lang="en-US" altLang="zh-TW" dirty="0">
                <a:cs typeface="Arial" panose="020B0604020202020204" pitchFamily="34" charset="0"/>
              </a:rPr>
              <a:t> is correct.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cs typeface="Arial" panose="020B0604020202020204" pitchFamily="34" charset="0"/>
              </a:rPr>
              <a:t>Import your </a:t>
            </a:r>
            <a:r>
              <a:rPr lang="en-US" altLang="zh-TW" dirty="0">
                <a:solidFill>
                  <a:schemeClr val="accent1"/>
                </a:solidFill>
                <a:cs typeface="Arial" panose="020B0604020202020204" pitchFamily="34" charset="0"/>
              </a:rPr>
              <a:t>Q filter.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Import your </a:t>
            </a:r>
            <a:r>
              <a:rPr lang="en-US" altLang="zh-TW" dirty="0">
                <a:solidFill>
                  <a:srgbClr val="FF0000"/>
                </a:solidFill>
              </a:rPr>
              <a:t>data-based feedforward filter</a:t>
            </a:r>
            <a:r>
              <a:rPr lang="en-US" altLang="zh-TW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62CC5-EB3B-4527-9D87-A849722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A33B5A-84C4-44EA-8D8C-EBD52326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C4C7D57-7C87-4607-A952-A89495917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0168" r="77075" b="61321"/>
          <a:stretch/>
        </p:blipFill>
        <p:spPr>
          <a:xfrm>
            <a:off x="2376577" y="2811790"/>
            <a:ext cx="4390845" cy="321743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4DC45D8-3903-4B29-9510-C2455FDAD7B2}"/>
              </a:ext>
            </a:extLst>
          </p:cNvPr>
          <p:cNvSpPr/>
          <p:nvPr/>
        </p:nvSpPr>
        <p:spPr>
          <a:xfrm>
            <a:off x="2376578" y="3769743"/>
            <a:ext cx="3204714" cy="69011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12C3CC-7DF5-4786-99A3-CD3FC91A4FD7}"/>
              </a:ext>
            </a:extLst>
          </p:cNvPr>
          <p:cNvSpPr/>
          <p:nvPr/>
        </p:nvSpPr>
        <p:spPr>
          <a:xfrm>
            <a:off x="2376577" y="4551000"/>
            <a:ext cx="3204714" cy="6901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3474F3-D372-41D9-8E8D-10EF9EA9692C}"/>
              </a:ext>
            </a:extLst>
          </p:cNvPr>
          <p:cNvSpPr/>
          <p:nvPr/>
        </p:nvSpPr>
        <p:spPr>
          <a:xfrm>
            <a:off x="2376577" y="5352763"/>
            <a:ext cx="3204714" cy="69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1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14BA5C-C109-4F05-93DB-D1C6DE5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EF697A3-319B-4F37-B2C1-F31E360B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FA7655-B097-45EE-BE68-6E543F9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5AAA81-8E92-4CE6-B1B8-18FF4F32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25496</TotalTime>
  <Words>220</Words>
  <Application>Microsoft Office PowerPoint</Application>
  <PresentationFormat>如螢幕大小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Wingdings</vt:lpstr>
      <vt:lpstr>Office 佈景主題</vt:lpstr>
      <vt:lpstr>Precision Motion Control</vt:lpstr>
      <vt:lpstr>Overview</vt:lpstr>
      <vt:lpstr>Derive an FIR inverse filter</vt:lpstr>
      <vt:lpstr>Data-based Feedforward control</vt:lpstr>
      <vt:lpstr>Model-Free ILC</vt:lpstr>
      <vt:lpstr>Model-Free RC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</dc:creator>
  <cp:lastModifiedBy>MartianSheep</cp:lastModifiedBy>
  <cp:revision>988</cp:revision>
  <dcterms:created xsi:type="dcterms:W3CDTF">2018-08-01T02:01:41Z</dcterms:created>
  <dcterms:modified xsi:type="dcterms:W3CDTF">2024-05-26T21:47:19Z</dcterms:modified>
</cp:coreProperties>
</file>