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24" r:id="rId2"/>
    <p:sldId id="326" r:id="rId3"/>
    <p:sldId id="327" r:id="rId4"/>
    <p:sldId id="328" r:id="rId5"/>
    <p:sldId id="334" r:id="rId6"/>
    <p:sldId id="330" r:id="rId7"/>
    <p:sldId id="338" r:id="rId8"/>
    <p:sldId id="339" r:id="rId9"/>
    <p:sldId id="333" r:id="rId10"/>
    <p:sldId id="331" r:id="rId11"/>
    <p:sldId id="336" r:id="rId12"/>
    <p:sldId id="33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5FD51"/>
    <a:srgbClr val="A9D18E"/>
    <a:srgbClr val="CCCCCC"/>
    <a:srgbClr val="000000"/>
    <a:srgbClr val="C5E0B4"/>
    <a:srgbClr val="1B34FF"/>
    <a:srgbClr val="1205C1"/>
    <a:srgbClr val="181717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6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8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819A17B-D257-437F-95AB-40230548BE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5FFE58-51C3-4D25-AFDA-6E6CBBA036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F36D7-34C2-45C6-A7EC-A10E7E3856B9}" type="datetimeFigureOut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F7A40C7-7E63-4BF0-AB9E-7D9B90805E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EF7163-5886-48DC-B14C-18F7346BC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B645C-9672-48BB-894C-82FE10FEE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1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C341-3205-42B4-9AB5-8D5775F61650}" type="datetimeFigureOut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13AE-462F-4CB7-AAD1-2BD1DB5A1D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98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7665"/>
            <a:ext cx="7772400" cy="862297"/>
          </a:xfrm>
        </p:spPr>
        <p:txBody>
          <a:bodyPr anchor="b">
            <a:normAutofit/>
          </a:bodyPr>
          <a:lstStyle>
            <a:lvl1pPr algn="ctr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669711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C4F3AEF7-0472-4BD0-B717-060925F6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D68E-4E78-4F51-B52E-083DA0B68AA6}" type="datetime1">
              <a:rPr lang="zh-TW" altLang="en-US" smtClean="0"/>
              <a:t>2024/2/27</a:t>
            </a:fld>
            <a:endParaRPr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79F6050C-5E7E-459D-AD87-DCB1E95B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BE04CF4-68D1-4CCD-9DF1-2E663A64158A}"/>
              </a:ext>
            </a:extLst>
          </p:cNvPr>
          <p:cNvCxnSpPr>
            <a:cxnSpLocks/>
          </p:cNvCxnSpPr>
          <p:nvPr userDrawn="1"/>
        </p:nvCxnSpPr>
        <p:spPr>
          <a:xfrm>
            <a:off x="1097259" y="3548139"/>
            <a:ext cx="694948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B9788C44-D219-46CD-842F-32AAEFD35F79}"/>
              </a:ext>
            </a:extLst>
          </p:cNvPr>
          <p:cNvSpPr/>
          <p:nvPr userDrawn="1"/>
        </p:nvSpPr>
        <p:spPr>
          <a:xfrm>
            <a:off x="6224917" y="216307"/>
            <a:ext cx="228053" cy="625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B5BB8833-EC5E-420E-9252-2952B6F6A07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81258" y="4481442"/>
            <a:ext cx="1981484" cy="300653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altLang="zh-TW" dirty="0"/>
              <a:t>Your Name</a:t>
            </a:r>
            <a:endParaRPr lang="zh-TW" altLang="en-US" dirty="0"/>
          </a:p>
        </p:txBody>
      </p:sp>
      <p:sp>
        <p:nvSpPr>
          <p:cNvPr id="23" name="文字版面配置區 20">
            <a:extLst>
              <a:ext uri="{FF2B5EF4-FFF2-40B4-BE49-F238E27FC236}">
                <a16:creationId xmlns:a16="http://schemas.microsoft.com/office/drawing/2014/main" id="{FFF9FA30-BA21-4395-BC87-0BA6E8D3E77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581258" y="4758223"/>
            <a:ext cx="1981484" cy="300653"/>
          </a:xfrm>
        </p:spPr>
        <p:txBody>
          <a:bodyPr/>
          <a:lstStyle>
            <a:lvl1pPr marL="0" indent="0" algn="ctr">
              <a:buNone/>
              <a:defRPr b="0"/>
            </a:lvl1pPr>
          </a:lstStyle>
          <a:p>
            <a:pPr lvl="0"/>
            <a:r>
              <a:rPr lang="en-US" altLang="zh-TW" dirty="0"/>
              <a:t>2018/8/1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160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36DD657-0266-4347-B431-AC7F136BC84C}"/>
              </a:ext>
            </a:extLst>
          </p:cNvPr>
          <p:cNvCxnSpPr>
            <a:cxnSpLocks/>
          </p:cNvCxnSpPr>
          <p:nvPr userDrawn="1"/>
        </p:nvCxnSpPr>
        <p:spPr>
          <a:xfrm>
            <a:off x="529490" y="814769"/>
            <a:ext cx="80850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7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38485"/>
            <a:ext cx="7886700" cy="890515"/>
          </a:xfrm>
        </p:spPr>
        <p:txBody>
          <a:bodyPr anchor="b">
            <a:normAutofit/>
          </a:bodyPr>
          <a:lstStyle>
            <a:lvl1pPr algn="ctr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538588"/>
            <a:ext cx="7886700" cy="5557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1CA9-9D00-4E8A-9F0D-67F0DFE6D0A1}" type="datetime1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43644F6-607B-4399-BAC0-01AA96237B19}"/>
              </a:ext>
            </a:extLst>
          </p:cNvPr>
          <p:cNvCxnSpPr>
            <a:cxnSpLocks/>
          </p:cNvCxnSpPr>
          <p:nvPr userDrawn="1"/>
        </p:nvCxnSpPr>
        <p:spPr>
          <a:xfrm>
            <a:off x="1097259" y="3479899"/>
            <a:ext cx="694948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64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331" y="984607"/>
            <a:ext cx="4084519" cy="5192356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84607"/>
            <a:ext cx="4084518" cy="519235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3DFF-230F-4113-BF44-675871CB9605}" type="datetime1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C329001-2230-4CB3-B82B-D44714A6DA78}"/>
              </a:ext>
            </a:extLst>
          </p:cNvPr>
          <p:cNvCxnSpPr>
            <a:cxnSpLocks/>
          </p:cNvCxnSpPr>
          <p:nvPr userDrawn="1"/>
        </p:nvCxnSpPr>
        <p:spPr>
          <a:xfrm>
            <a:off x="529490" y="814769"/>
            <a:ext cx="80850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1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6A3F5F7-2191-4072-B61B-794F63D1CC4F}"/>
              </a:ext>
            </a:extLst>
          </p:cNvPr>
          <p:cNvCxnSpPr>
            <a:cxnSpLocks/>
          </p:cNvCxnSpPr>
          <p:nvPr userDrawn="1"/>
        </p:nvCxnSpPr>
        <p:spPr>
          <a:xfrm>
            <a:off x="529490" y="814769"/>
            <a:ext cx="80850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82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C9A7-A4C8-42EC-A8EA-F89232A40249}" type="datetime1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94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331" y="365127"/>
            <a:ext cx="8283338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331" y="1009934"/>
            <a:ext cx="8283338" cy="516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fld id="{C5EE3E9B-59D1-4883-AB1D-2EED8FF45A62}" type="datetime1">
              <a:rPr lang="zh-TW" altLang="en-US" smtClean="0"/>
              <a:t>2024/2/27</a:t>
            </a:fld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fld id="{5AC2FA9B-9620-486D-B020-8561322475F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6F2DC09-8DEC-4AE7-A8B3-59212128F979}"/>
              </a:ext>
            </a:extLst>
          </p:cNvPr>
          <p:cNvCxnSpPr>
            <a:cxnSpLocks/>
          </p:cNvCxnSpPr>
          <p:nvPr userDrawn="1"/>
        </p:nvCxnSpPr>
        <p:spPr>
          <a:xfrm>
            <a:off x="529491" y="6330743"/>
            <a:ext cx="80850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8B1181F1-2E1B-41DA-AD14-98C7E84664B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324198" y="6446625"/>
            <a:ext cx="2587476" cy="330316"/>
          </a:xfrm>
          <a:prstGeom prst="rect">
            <a:avLst/>
          </a:prstGeom>
        </p:spPr>
      </p:pic>
      <p:pic>
        <p:nvPicPr>
          <p:cNvPr id="9" name="Picture 4" descr="ãå°å¤§ logoãçåçæå°çµæ">
            <a:extLst>
              <a:ext uri="{FF2B5EF4-FFF2-40B4-BE49-F238E27FC236}">
                <a16:creationId xmlns:a16="http://schemas.microsoft.com/office/drawing/2014/main" id="{23D7F88F-6063-4A2A-B7BF-B61A67A930A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1" b="18281"/>
          <a:stretch/>
        </p:blipFill>
        <p:spPr bwMode="auto">
          <a:xfrm>
            <a:off x="2870790" y="6466431"/>
            <a:ext cx="1288795" cy="29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86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Ø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+mj-lt"/>
        <a:buAutoNum type="arabicPeriod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+mj-lt"/>
        <a:buAutoNum type="alphaLcParenR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ü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33F8A-8D0D-481F-89DA-F10A4B1D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Lab01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D48D3-D79C-4D73-9489-1B8EBB4A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1CA9-9D00-4E8A-9F0D-67F0DFE6D0A1}" type="datetime1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22161A-D300-4A78-B4AF-27600645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53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6BB99-572C-4D1B-B913-E5BCE8C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Step6. Post-Processing the Data to Get the Plant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28F0A2-001E-48FD-8025-7E380C596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Good luck.</a:t>
            </a:r>
            <a:endParaRPr lang="zh-TW" altLang="en-US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EAA106-17AD-4756-97DE-86D724E6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4A1434-47F3-4301-A343-379EFB74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31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6BB99-572C-4D1B-B913-E5BCE8C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“Oops! It’s not working!” Self-Checklist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28F0A2-001E-48FD-8025-7E380C59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30" y="1009934"/>
            <a:ext cx="8283337" cy="516702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Is the power of the controller on?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Did you turn on the power supply? (Both of them?)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Are all the cables well-connected?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Did you “turn off” the stop button?</a:t>
            </a:r>
          </a:p>
          <a:p>
            <a:pPr lvl="1"/>
            <a:r>
              <a:rPr lang="en-US" altLang="zh-TW" sz="1800" dirty="0"/>
              <a:t>It is in fact, a switch, instead of a “button”.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Is the power supply halting due to high current?</a:t>
            </a:r>
          </a:p>
          <a:p>
            <a:pPr lvl="1"/>
            <a:r>
              <a:rPr lang="en-US" altLang="zh-TW" sz="1800" dirty="0"/>
              <a:t>Inspect the current plot. Over 1.5 [A] is risky.</a:t>
            </a:r>
          </a:p>
          <a:p>
            <a:pPr lvl="1"/>
            <a:r>
              <a:rPr lang="en-US" altLang="zh-TW" sz="1800" dirty="0"/>
              <a:t>Turn low the sine-sweep amplitude.</a:t>
            </a:r>
          </a:p>
          <a:p>
            <a:endParaRPr lang="en-US" altLang="zh-TW" sz="1800" dirty="0"/>
          </a:p>
          <a:p>
            <a:endParaRPr lang="en-US" altLang="zh-TW" sz="1800" dirty="0"/>
          </a:p>
          <a:p>
            <a:r>
              <a:rPr lang="en-US" altLang="zh-TW" sz="1800" dirty="0"/>
              <a:t>If all of the above failed, contact the TA.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EAA106-17AD-4756-97DE-86D724E6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4A1434-47F3-4301-A343-379EFB74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DDBFF66-8078-46A6-8022-B79338C7A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505" y="830547"/>
            <a:ext cx="2683164" cy="357755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B41CF46-EA86-435D-A1B3-E91526B69A22}"/>
              </a:ext>
            </a:extLst>
          </p:cNvPr>
          <p:cNvSpPr/>
          <p:nvPr/>
        </p:nvSpPr>
        <p:spPr>
          <a:xfrm>
            <a:off x="6984631" y="3295291"/>
            <a:ext cx="502019" cy="336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FEDDBD8-A0E4-45B7-9A7B-A46098DF471F}"/>
              </a:ext>
            </a:extLst>
          </p:cNvPr>
          <p:cNvSpPr/>
          <p:nvPr/>
        </p:nvSpPr>
        <p:spPr>
          <a:xfrm>
            <a:off x="6984631" y="3717786"/>
            <a:ext cx="502019" cy="135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0DEBC8-9688-4E8A-9995-D50C34739F33}"/>
              </a:ext>
            </a:extLst>
          </p:cNvPr>
          <p:cNvSpPr txBox="1"/>
          <p:nvPr/>
        </p:nvSpPr>
        <p:spPr>
          <a:xfrm>
            <a:off x="7486650" y="3114201"/>
            <a:ext cx="708444" cy="52322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supply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A09F4F8-89C3-46A5-AAFB-7C79709B93FB}"/>
              </a:ext>
            </a:extLst>
          </p:cNvPr>
          <p:cNvSpPr txBox="1"/>
          <p:nvPr/>
        </p:nvSpPr>
        <p:spPr>
          <a:xfrm>
            <a:off x="6560444" y="3871685"/>
            <a:ext cx="1435483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Controller.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turn off.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4ADD86-FC91-46B5-B3A7-AA0C7AEC569D}"/>
              </a:ext>
            </a:extLst>
          </p:cNvPr>
          <p:cNvSpPr/>
          <p:nvPr/>
        </p:nvSpPr>
        <p:spPr>
          <a:xfrm>
            <a:off x="6707782" y="2033068"/>
            <a:ext cx="250971" cy="257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8585F79-75A6-4DB8-AD29-77F7E1E82832}"/>
              </a:ext>
            </a:extLst>
          </p:cNvPr>
          <p:cNvSpPr/>
          <p:nvPr/>
        </p:nvSpPr>
        <p:spPr>
          <a:xfrm>
            <a:off x="7510544" y="2095210"/>
            <a:ext cx="250971" cy="257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8358B4D-74FC-4C48-8F8D-0CFD5EB033F2}"/>
              </a:ext>
            </a:extLst>
          </p:cNvPr>
          <p:cNvSpPr txBox="1"/>
          <p:nvPr/>
        </p:nvSpPr>
        <p:spPr>
          <a:xfrm>
            <a:off x="6490197" y="1469633"/>
            <a:ext cx="1435484" cy="523220"/>
          </a:xfrm>
          <a:prstGeom prst="rect">
            <a:avLst/>
          </a:prstGeom>
          <a:solidFill>
            <a:srgbClr val="65FD5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LEDs will lit when turned on.</a:t>
            </a:r>
          </a:p>
        </p:txBody>
      </p:sp>
    </p:spTree>
    <p:extLst>
      <p:ext uri="{BB962C8B-B14F-4D97-AF65-F5344CB8AC3E}">
        <p14:creationId xmlns:p14="http://schemas.microsoft.com/office/powerpoint/2010/main" val="221301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33F8A-8D0D-481F-89DA-F10A4B1D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D48D3-D79C-4D73-9489-1B8EBB4A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1CA9-9D00-4E8A-9F0D-67F0DFE6D0A1}" type="datetime1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22161A-D300-4A78-B4AF-27600645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70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1C7507C8-97C2-49E2-81CC-2DDA71BCD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12" b="39294"/>
          <a:stretch/>
        </p:blipFill>
        <p:spPr>
          <a:xfrm>
            <a:off x="872454" y="1670292"/>
            <a:ext cx="7399091" cy="38463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60FB752-2039-49C5-8567-603D1FB0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Step1. Open the </a:t>
            </a:r>
            <a:r>
              <a:rPr lang="en-US" altLang="zh-TW" dirty="0" err="1"/>
              <a:t>Labview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73A738-7127-4336-AD06-78EA45C1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F6EAF9-99E0-4833-B320-AF239112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9D7B55-D65F-4FAB-B388-7CA6E4543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31" y="1009934"/>
            <a:ext cx="8283338" cy="5167029"/>
          </a:xfrm>
        </p:spPr>
        <p:txBody>
          <a:bodyPr/>
          <a:lstStyle/>
          <a:p>
            <a:r>
              <a:rPr lang="en-US" altLang="zh-TW" dirty="0"/>
              <a:t>Location of the LabVIEW Project:</a:t>
            </a:r>
          </a:p>
          <a:p>
            <a:pPr lvl="1"/>
            <a:r>
              <a:rPr lang="en-US" altLang="zh-TW" b="1" dirty="0"/>
              <a:t>C:\Users\user\Desktop\112-2_PMC_LabView\112-2_PMC_GalvanoScanner.lvproj</a:t>
            </a:r>
            <a:endParaRPr lang="zh-TW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79DDD6-5070-49D9-8999-E9593F7DA02D}"/>
              </a:ext>
            </a:extLst>
          </p:cNvPr>
          <p:cNvSpPr/>
          <p:nvPr/>
        </p:nvSpPr>
        <p:spPr>
          <a:xfrm>
            <a:off x="7692705" y="1687151"/>
            <a:ext cx="511728" cy="577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748CDB1-3B52-4F97-99F3-D8C7DA196AD4}"/>
              </a:ext>
            </a:extLst>
          </p:cNvPr>
          <p:cNvSpPr txBox="1"/>
          <p:nvPr/>
        </p:nvSpPr>
        <p:spPr>
          <a:xfrm>
            <a:off x="3631734" y="4367980"/>
            <a:ext cx="2130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click to open it.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EE9F42-0929-4856-8060-312F44EBC9CC}"/>
              </a:ext>
            </a:extLst>
          </p:cNvPr>
          <p:cNvSpPr/>
          <p:nvPr/>
        </p:nvSpPr>
        <p:spPr>
          <a:xfrm>
            <a:off x="2762949" y="4162418"/>
            <a:ext cx="4427814" cy="192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DE189E3-F40A-47F8-AD60-75D4B987B4C4}"/>
              </a:ext>
            </a:extLst>
          </p:cNvPr>
          <p:cNvSpPr txBox="1"/>
          <p:nvPr/>
        </p:nvSpPr>
        <p:spPr>
          <a:xfrm>
            <a:off x="8204433" y="1606757"/>
            <a:ext cx="7096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this folder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8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2FD18C8-8CCF-43DC-985C-793D807F9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57" t="8777" r="24587" b="42620"/>
          <a:stretch/>
        </p:blipFill>
        <p:spPr>
          <a:xfrm>
            <a:off x="989365" y="1803634"/>
            <a:ext cx="5654969" cy="416093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9374BD7-C766-432F-84A9-FFB1DA00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Step2. Connect to the RT Target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7D7AB7-67D2-4505-B625-95F0C810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F18B59-67E7-4B9A-8A29-9E79966C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C21F3C-D21D-4C85-BAC8-B9C0AFFAB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31" y="1009934"/>
            <a:ext cx="8283338" cy="5167029"/>
          </a:xfrm>
        </p:spPr>
        <p:txBody>
          <a:bodyPr/>
          <a:lstStyle/>
          <a:p>
            <a:r>
              <a:rPr lang="en-US" altLang="zh-TW" dirty="0"/>
              <a:t>Right Click the target: </a:t>
            </a:r>
            <a:r>
              <a:rPr lang="en-US" altLang="zh-TW" b="1" dirty="0"/>
              <a:t>NI-GenericDesktopPC-F2F7D13D (192.168.10.10)</a:t>
            </a:r>
          </a:p>
          <a:p>
            <a:pPr lvl="1"/>
            <a:r>
              <a:rPr lang="en-US" altLang="zh-TW" dirty="0"/>
              <a:t>Select “</a:t>
            </a:r>
            <a:r>
              <a:rPr lang="en-US" altLang="zh-TW" i="1" dirty="0"/>
              <a:t>Connect”.</a:t>
            </a:r>
          </a:p>
          <a:p>
            <a:pPr lvl="1"/>
            <a:r>
              <a:rPr lang="en-US" altLang="zh-TW" dirty="0"/>
              <a:t>When the green indicator light is on, it means the target is connected successfully.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b="1" dirty="0"/>
          </a:p>
        </p:txBody>
      </p:sp>
      <p:grpSp>
        <p:nvGrpSpPr>
          <p:cNvPr id="15" name="Group 23">
            <a:extLst>
              <a:ext uri="{FF2B5EF4-FFF2-40B4-BE49-F238E27FC236}">
                <a16:creationId xmlns:a16="http://schemas.microsoft.com/office/drawing/2014/main" id="{DFB13D9F-662E-44F5-8C89-7C2B85A7C1C7}"/>
              </a:ext>
            </a:extLst>
          </p:cNvPr>
          <p:cNvGrpSpPr/>
          <p:nvPr/>
        </p:nvGrpSpPr>
        <p:grpSpPr>
          <a:xfrm>
            <a:off x="1279423" y="3977772"/>
            <a:ext cx="226249" cy="188215"/>
            <a:chOff x="1373951" y="3221735"/>
            <a:chExt cx="226249" cy="188215"/>
          </a:xfrm>
        </p:grpSpPr>
        <p:pic>
          <p:nvPicPr>
            <p:cNvPr id="16" name="圖片 6">
              <a:extLst>
                <a:ext uri="{FF2B5EF4-FFF2-40B4-BE49-F238E27FC236}">
                  <a16:creationId xmlns:a16="http://schemas.microsoft.com/office/drawing/2014/main" id="{0AA7B8C4-45A7-477C-ACD6-D57EEDA05F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r="93705" b="385"/>
            <a:stretch/>
          </p:blipFill>
          <p:spPr>
            <a:xfrm>
              <a:off x="1417908" y="3240785"/>
              <a:ext cx="182292" cy="169165"/>
            </a:xfrm>
            <a:prstGeom prst="rect">
              <a:avLst/>
            </a:prstGeom>
          </p:spPr>
        </p:pic>
        <p:sp>
          <p:nvSpPr>
            <p:cNvPr id="17" name="矩形 9">
              <a:extLst>
                <a:ext uri="{FF2B5EF4-FFF2-40B4-BE49-F238E27FC236}">
                  <a16:creationId xmlns:a16="http://schemas.microsoft.com/office/drawing/2014/main" id="{45117856-0284-42B0-97C1-CD8A77953DF9}"/>
                </a:ext>
              </a:extLst>
            </p:cNvPr>
            <p:cNvSpPr/>
            <p:nvPr/>
          </p:nvSpPr>
          <p:spPr>
            <a:xfrm>
              <a:off x="1373951" y="3221735"/>
              <a:ext cx="226249" cy="1882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" name="直線單箭頭接點 8">
            <a:extLst>
              <a:ext uri="{FF2B5EF4-FFF2-40B4-BE49-F238E27FC236}">
                <a16:creationId xmlns:a16="http://schemas.microsoft.com/office/drawing/2014/main" id="{01202D6E-BF56-4E00-BC3A-92D30DCB4157}"/>
              </a:ext>
            </a:extLst>
          </p:cNvPr>
          <p:cNvCxnSpPr>
            <a:cxnSpLocks/>
          </p:cNvCxnSpPr>
          <p:nvPr/>
        </p:nvCxnSpPr>
        <p:spPr>
          <a:xfrm>
            <a:off x="1392548" y="3021257"/>
            <a:ext cx="0" cy="871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0">
            <a:extLst>
              <a:ext uri="{FF2B5EF4-FFF2-40B4-BE49-F238E27FC236}">
                <a16:creationId xmlns:a16="http://schemas.microsoft.com/office/drawing/2014/main" id="{A4EE8C95-4149-4B1E-82B6-AC8A3841D040}"/>
              </a:ext>
            </a:extLst>
          </p:cNvPr>
          <p:cNvSpPr txBox="1"/>
          <p:nvPr/>
        </p:nvSpPr>
        <p:spPr>
          <a:xfrm>
            <a:off x="1505672" y="3927515"/>
            <a:ext cx="1839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successfully.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6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0C4F0-24EE-416E-9511-D44D4070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Step3. Find GS_ID.vi to do the First Experiment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452952-7F34-4F2B-AB96-66380D580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Double click to open the GS_ID.vi file.</a:t>
            </a:r>
            <a:endParaRPr lang="zh-TW" altLang="en-US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408A1-7985-40CD-9947-A2A1C103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87379A-47D3-4694-BAC8-59CFD34C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974F156-731E-4404-A0BD-A76E79E03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74" t="8614" r="41834" b="59419"/>
          <a:stretch/>
        </p:blipFill>
        <p:spPr>
          <a:xfrm>
            <a:off x="2641221" y="1700998"/>
            <a:ext cx="3861558" cy="345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C6C40EF-8FED-44C3-9857-DBE2ECC55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66"/>
          <a:stretch/>
        </p:blipFill>
        <p:spPr>
          <a:xfrm>
            <a:off x="0" y="1009035"/>
            <a:ext cx="9144000" cy="484176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4E7672F-7DFF-42B2-A44D-EA0053A9E0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69" b="5866"/>
          <a:stretch/>
        </p:blipFill>
        <p:spPr>
          <a:xfrm>
            <a:off x="4505218" y="1007197"/>
            <a:ext cx="4638781" cy="484176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97AFDA5-101A-4F9A-88CF-D71F5273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Step4. Do the Sine-Sweep Experiment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52A7A4-3E41-4FFA-8D19-F3F480E2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53E335-1277-4F13-BC9E-E711CDAC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959B75-F4C4-4076-BBE8-7337CDE8E1AD}"/>
              </a:ext>
            </a:extLst>
          </p:cNvPr>
          <p:cNvSpPr/>
          <p:nvPr/>
        </p:nvSpPr>
        <p:spPr>
          <a:xfrm>
            <a:off x="2438574" y="4127383"/>
            <a:ext cx="600864" cy="3020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9E7866-BFD5-4CEC-B656-B7D83D6E2941}"/>
              </a:ext>
            </a:extLst>
          </p:cNvPr>
          <p:cNvSpPr/>
          <p:nvPr/>
        </p:nvSpPr>
        <p:spPr>
          <a:xfrm>
            <a:off x="555071" y="2939006"/>
            <a:ext cx="2431410" cy="424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DD7DEA8-E5B8-483C-B349-650A79797C07}"/>
              </a:ext>
            </a:extLst>
          </p:cNvPr>
          <p:cNvSpPr/>
          <p:nvPr/>
        </p:nvSpPr>
        <p:spPr>
          <a:xfrm>
            <a:off x="204953" y="1195098"/>
            <a:ext cx="182880" cy="184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B270A8-6C56-4F4D-8AA2-F09B8F91EC85}"/>
              </a:ext>
            </a:extLst>
          </p:cNvPr>
          <p:cNvSpPr txBox="1"/>
          <p:nvPr/>
        </p:nvSpPr>
        <p:spPr>
          <a:xfrm>
            <a:off x="668857" y="1677025"/>
            <a:ext cx="1150819" cy="276999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Run button</a:t>
            </a:r>
            <a:endParaRPr lang="zh-TW" altLang="en-US" sz="1200" dirty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825491-EAB1-4C3B-8430-066474F22FB1}"/>
              </a:ext>
            </a:extLst>
          </p:cNvPr>
          <p:cNvSpPr/>
          <p:nvPr/>
        </p:nvSpPr>
        <p:spPr>
          <a:xfrm>
            <a:off x="3079784" y="4090359"/>
            <a:ext cx="369116" cy="3020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75F738-F263-4DFB-8E03-37713EB2FA8F}"/>
              </a:ext>
            </a:extLst>
          </p:cNvPr>
          <p:cNvSpPr/>
          <p:nvPr/>
        </p:nvSpPr>
        <p:spPr>
          <a:xfrm>
            <a:off x="3299367" y="2975807"/>
            <a:ext cx="1130020" cy="461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6C755F-92D5-46E8-8D45-D7B7DF171F92}"/>
              </a:ext>
            </a:extLst>
          </p:cNvPr>
          <p:cNvSpPr txBox="1"/>
          <p:nvPr/>
        </p:nvSpPr>
        <p:spPr>
          <a:xfrm>
            <a:off x="639637" y="2466218"/>
            <a:ext cx="22743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accent1"/>
                </a:solidFill>
                <a:effectLst>
                  <a:glow rad="635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Sine-Sweep Frequency Values,</a:t>
            </a:r>
          </a:p>
          <a:p>
            <a:pPr algn="ctr"/>
            <a:r>
              <a:rPr lang="en-US" altLang="zh-TW" sz="1200" dirty="0">
                <a:solidFill>
                  <a:schemeClr val="accent1"/>
                </a:solidFill>
                <a:effectLst>
                  <a:glow rad="635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 are free to change it</a:t>
            </a:r>
            <a:endParaRPr lang="zh-TW" altLang="en-US" sz="1200" dirty="0">
              <a:solidFill>
                <a:schemeClr val="accent1"/>
              </a:solidFill>
              <a:effectLst>
                <a:glow rad="635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26C993A-D44E-472C-904E-D7F25964CBF9}"/>
              </a:ext>
            </a:extLst>
          </p:cNvPr>
          <p:cNvSpPr txBox="1"/>
          <p:nvPr/>
        </p:nvSpPr>
        <p:spPr>
          <a:xfrm>
            <a:off x="3306523" y="2750987"/>
            <a:ext cx="1048596" cy="276999"/>
          </a:xfrm>
          <a:prstGeom prst="rect">
            <a:avLst/>
          </a:prstGeom>
          <a:noFill/>
          <a:effectLst>
            <a:glow rad="635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zh-TW" altLang="en-US" sz="1200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zh-TW" altLang="en-US" sz="1200" dirty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1F453C0-529D-4F41-832C-137A5F3EB7C0}"/>
              </a:ext>
            </a:extLst>
          </p:cNvPr>
          <p:cNvSpPr txBox="1"/>
          <p:nvPr/>
        </p:nvSpPr>
        <p:spPr>
          <a:xfrm>
            <a:off x="1973331" y="3873713"/>
            <a:ext cx="142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accent1"/>
                </a:solidFill>
                <a:effectLst>
                  <a:glow rad="635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  <a:endParaRPr lang="zh-TW" altLang="en-US" sz="1200" dirty="0">
              <a:solidFill>
                <a:schemeClr val="accent1"/>
              </a:solidFill>
              <a:effectLst>
                <a:glow rad="635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C9ABD4E-D563-4B40-9692-BD9C7E6BB2B8}"/>
              </a:ext>
            </a:extLst>
          </p:cNvPr>
          <p:cNvSpPr txBox="1"/>
          <p:nvPr/>
        </p:nvSpPr>
        <p:spPr>
          <a:xfrm>
            <a:off x="3404741" y="4009391"/>
            <a:ext cx="137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  <a:effectLst>
                  <a:glow rad="635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Save Data Button</a:t>
            </a:r>
          </a:p>
          <a:p>
            <a:r>
              <a:rPr lang="en-US" altLang="zh-TW" sz="1200" dirty="0">
                <a:solidFill>
                  <a:schemeClr val="accent1"/>
                </a:solidFill>
                <a:effectLst>
                  <a:glow rad="635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(Default: True)</a:t>
            </a:r>
            <a:endParaRPr lang="zh-TW" altLang="en-US" sz="1200" dirty="0">
              <a:solidFill>
                <a:schemeClr val="accent1"/>
              </a:solidFill>
              <a:effectLst>
                <a:glow rad="635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2D1E1E8-8123-4772-BBD7-D59419BB9F03}"/>
              </a:ext>
            </a:extLst>
          </p:cNvPr>
          <p:cNvSpPr txBox="1"/>
          <p:nvPr/>
        </p:nvSpPr>
        <p:spPr>
          <a:xfrm>
            <a:off x="4572000" y="1882636"/>
            <a:ext cx="3487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accent6"/>
                </a:solidFill>
                <a:effectLst>
                  <a:glow rad="635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Response Plots</a:t>
            </a:r>
            <a:endParaRPr lang="zh-TW" altLang="en-US" sz="1200" dirty="0">
              <a:solidFill>
                <a:schemeClr val="accent6"/>
              </a:solidFill>
              <a:effectLst>
                <a:glow rad="635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6AED602-84DD-4479-BBD8-845DE3F88B36}"/>
              </a:ext>
            </a:extLst>
          </p:cNvPr>
          <p:cNvSpPr/>
          <p:nvPr/>
        </p:nvSpPr>
        <p:spPr>
          <a:xfrm>
            <a:off x="534920" y="4429386"/>
            <a:ext cx="2504518" cy="424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260982C-8001-470C-9C0B-F3E04A7220C4}"/>
              </a:ext>
            </a:extLst>
          </p:cNvPr>
          <p:cNvSpPr txBox="1"/>
          <p:nvPr/>
        </p:nvSpPr>
        <p:spPr>
          <a:xfrm>
            <a:off x="684026" y="4862862"/>
            <a:ext cx="2206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accent1"/>
                </a:solidFill>
                <a:effectLst>
                  <a:glow rad="635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Saved data destination folder</a:t>
            </a:r>
          </a:p>
          <a:p>
            <a:pPr algn="ctr"/>
            <a:r>
              <a:rPr lang="en-US" altLang="zh-TW" sz="1200" dirty="0">
                <a:solidFill>
                  <a:schemeClr val="accent1"/>
                </a:solidFill>
                <a:effectLst>
                  <a:glow rad="635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(save on the controller’s disk)</a:t>
            </a:r>
            <a:endParaRPr lang="zh-TW" altLang="en-US" sz="1200" dirty="0">
              <a:solidFill>
                <a:schemeClr val="accent1"/>
              </a:solidFill>
              <a:effectLst>
                <a:glow rad="635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73BEF7C-1064-449E-8F1C-2DD7935F9FB6}"/>
              </a:ext>
            </a:extLst>
          </p:cNvPr>
          <p:cNvSpPr/>
          <p:nvPr/>
        </p:nvSpPr>
        <p:spPr>
          <a:xfrm>
            <a:off x="1342240" y="3394023"/>
            <a:ext cx="504096" cy="2839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4A321B0-E50A-40F8-82DA-DD8B7DBB237B}"/>
              </a:ext>
            </a:extLst>
          </p:cNvPr>
          <p:cNvSpPr txBox="1"/>
          <p:nvPr/>
        </p:nvSpPr>
        <p:spPr>
          <a:xfrm>
            <a:off x="1097412" y="3647946"/>
            <a:ext cx="1119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accent1"/>
                </a:solidFill>
                <a:effectLst>
                  <a:glow rad="635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Sine-Sweep</a:t>
            </a:r>
          </a:p>
          <a:p>
            <a:pPr algn="ctr"/>
            <a:r>
              <a:rPr lang="en-US" altLang="zh-TW" sz="1200" dirty="0">
                <a:solidFill>
                  <a:schemeClr val="accent1"/>
                </a:solidFill>
                <a:effectLst>
                  <a:glow rad="635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Amplitude</a:t>
            </a:r>
            <a:endParaRPr lang="zh-TW" altLang="en-US" sz="1200" dirty="0">
              <a:solidFill>
                <a:schemeClr val="accent1"/>
              </a:solidFill>
              <a:effectLst>
                <a:glow rad="635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4CDFC93-86C7-47DA-A61D-7A28F476DD39}"/>
              </a:ext>
            </a:extLst>
          </p:cNvPr>
          <p:cNvCxnSpPr>
            <a:cxnSpLocks/>
            <a:stCxn id="12" idx="4"/>
            <a:endCxn id="14" idx="1"/>
          </p:cNvCxnSpPr>
          <p:nvPr/>
        </p:nvCxnSpPr>
        <p:spPr>
          <a:xfrm rot="16200000" flipH="1">
            <a:off x="264691" y="1411358"/>
            <a:ext cx="435869" cy="372464"/>
          </a:xfrm>
          <a:prstGeom prst="bentConnector2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11">
            <a:extLst>
              <a:ext uri="{FF2B5EF4-FFF2-40B4-BE49-F238E27FC236}">
                <a16:creationId xmlns:a16="http://schemas.microsoft.com/office/drawing/2014/main" id="{9E35302C-FC84-4773-8728-FB4DA20551ED}"/>
              </a:ext>
            </a:extLst>
          </p:cNvPr>
          <p:cNvSpPr/>
          <p:nvPr/>
        </p:nvSpPr>
        <p:spPr>
          <a:xfrm>
            <a:off x="443480" y="1195098"/>
            <a:ext cx="182880" cy="184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35" name="文字方塊 13">
            <a:extLst>
              <a:ext uri="{FF2B5EF4-FFF2-40B4-BE49-F238E27FC236}">
                <a16:creationId xmlns:a16="http://schemas.microsoft.com/office/drawing/2014/main" id="{495FBCAD-BD89-479A-A311-6D0CE0D62A86}"/>
              </a:ext>
            </a:extLst>
          </p:cNvPr>
          <p:cNvSpPr txBox="1"/>
          <p:nvPr/>
        </p:nvSpPr>
        <p:spPr>
          <a:xfrm>
            <a:off x="668857" y="1441266"/>
            <a:ext cx="1814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Emergency Stop</a:t>
            </a:r>
            <a:endParaRPr lang="zh-TW" altLang="en-US" sz="1200" dirty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37E9678-7A11-4DD7-8EB9-5FECB48CB69A}"/>
              </a:ext>
            </a:extLst>
          </p:cNvPr>
          <p:cNvCxnSpPr>
            <a:cxnSpLocks/>
            <a:stCxn id="34" idx="4"/>
            <a:endCxn id="35" idx="1"/>
          </p:cNvCxnSpPr>
          <p:nvPr/>
        </p:nvCxnSpPr>
        <p:spPr>
          <a:xfrm rot="16200000" flipH="1">
            <a:off x="501833" y="1412742"/>
            <a:ext cx="200110" cy="133937"/>
          </a:xfrm>
          <a:prstGeom prst="bentConnector2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98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AAA05BA6-FF63-4516-9A27-0358F9506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12" b="39294"/>
          <a:stretch/>
        </p:blipFill>
        <p:spPr>
          <a:xfrm>
            <a:off x="872454" y="1670292"/>
            <a:ext cx="7399091" cy="38463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1305C43-F2C1-4CD9-968D-9C8ACE1F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Step5. Find the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5C6BC-DCA0-4461-8642-97ED7610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Open the FileZilla link “</a:t>
            </a:r>
            <a:r>
              <a:rPr lang="en-US" altLang="zh-TW" sz="1800" dirty="0" err="1"/>
              <a:t>PMC_server</a:t>
            </a:r>
            <a:r>
              <a:rPr lang="en-US" altLang="zh-TW" sz="1800" dirty="0"/>
              <a:t>”.</a:t>
            </a:r>
            <a:endParaRPr lang="zh-TW" altLang="en-US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5679DF-3578-4F27-88AD-3455A061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3ECE73-187F-472A-A801-AA65D34E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0B2528-5311-4FA6-B42C-F80C120BC887}"/>
              </a:ext>
            </a:extLst>
          </p:cNvPr>
          <p:cNvSpPr/>
          <p:nvPr/>
        </p:nvSpPr>
        <p:spPr>
          <a:xfrm>
            <a:off x="7677247" y="2241399"/>
            <a:ext cx="502019" cy="543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48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C931602-4C60-4D2B-8E97-1F9AB503C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350"/>
          <a:stretch/>
        </p:blipFill>
        <p:spPr>
          <a:xfrm>
            <a:off x="0" y="2074964"/>
            <a:ext cx="9144000" cy="270807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1305C43-F2C1-4CD9-968D-9C8ACE1F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Step5. Find the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5C6BC-DCA0-4461-8642-97ED7610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The data should be stored in the right hand side’s folders (in the controller).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5679DF-3578-4F27-88AD-3455A061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3ECE73-187F-472A-A801-AA65D34E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13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05C43-F2C1-4CD9-968D-9C8ACE1F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Step5. Find the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5C6BC-DCA0-4461-8642-97ED7610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Build your own folders on the left hand side (current computer).</a:t>
            </a:r>
          </a:p>
          <a:p>
            <a:r>
              <a:rPr lang="en-US" altLang="zh-TW" sz="1800" dirty="0"/>
              <a:t>Drag the files in the right hand side to the left hand side.</a:t>
            </a:r>
          </a:p>
          <a:p>
            <a:r>
              <a:rPr lang="en-US" altLang="zh-TW" sz="1800" dirty="0"/>
              <a:t>Now the data is stored in this computer. Bring your data home and analyze it.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5679DF-3578-4F27-88AD-3455A061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3ECE73-187F-472A-A801-AA65D34E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97A43FB-2110-4497-B303-0A2B07CCA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350"/>
          <a:stretch/>
        </p:blipFill>
        <p:spPr>
          <a:xfrm>
            <a:off x="0" y="2074964"/>
            <a:ext cx="9144000" cy="27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2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237ED-E8A4-4B7F-A1A8-53A80125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Step5. Find the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07D2D0-0384-4FCE-A1EE-1688710C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Store four data: Time (s), Input (deg), Output (deg), Current (A) </a:t>
            </a:r>
            <a:endParaRPr lang="zh-TW" altLang="en-US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9422B0-5E0F-4C94-A087-3AE0FB37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73F1C0-F71C-4DB7-B863-600C7B34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1645AA-A7BE-4F81-89F1-75F5FA7C4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450" b="65127"/>
          <a:stretch/>
        </p:blipFill>
        <p:spPr>
          <a:xfrm>
            <a:off x="2292156" y="1495753"/>
            <a:ext cx="4559688" cy="43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1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4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24723</TotalTime>
  <Words>417</Words>
  <Application>Microsoft Office PowerPoint</Application>
  <PresentationFormat>如螢幕大小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Wingdings</vt:lpstr>
      <vt:lpstr>Office 佈景主題</vt:lpstr>
      <vt:lpstr>Lab01</vt:lpstr>
      <vt:lpstr>Step1. Open the Labview Project</vt:lpstr>
      <vt:lpstr>Step2. Connect to the RT Target</vt:lpstr>
      <vt:lpstr>Step3. Find GS_ID.vi to do the First Experiment </vt:lpstr>
      <vt:lpstr>Step4. Do the Sine-Sweep Experiment</vt:lpstr>
      <vt:lpstr>Step5. Find the Data</vt:lpstr>
      <vt:lpstr>Step5. Find the Data</vt:lpstr>
      <vt:lpstr>Step5. Find the Data</vt:lpstr>
      <vt:lpstr>Step5. Find the Data</vt:lpstr>
      <vt:lpstr>Step6. Post-Processing the Data to Get the Plant Model</vt:lpstr>
      <vt:lpstr>“Oops! It’s not working!” Self-Checklist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ChengWei</dc:creator>
  <cp:lastModifiedBy>MartianSheep</cp:lastModifiedBy>
  <cp:revision>951</cp:revision>
  <dcterms:created xsi:type="dcterms:W3CDTF">2018-08-01T02:01:41Z</dcterms:created>
  <dcterms:modified xsi:type="dcterms:W3CDTF">2024-02-27T06:40:50Z</dcterms:modified>
</cp:coreProperties>
</file>