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7" r:id="rId3"/>
    <p:sldId id="326" r:id="rId4"/>
    <p:sldId id="327" r:id="rId5"/>
    <p:sldId id="328" r:id="rId6"/>
    <p:sldId id="336" r:id="rId7"/>
    <p:sldId id="338" r:id="rId8"/>
    <p:sldId id="339" r:id="rId9"/>
    <p:sldId id="333" r:id="rId10"/>
    <p:sldId id="331" r:id="rId11"/>
    <p:sldId id="340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pos="535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65FD51"/>
    <a:srgbClr val="CCCCCC"/>
    <a:srgbClr val="BF9000"/>
    <a:srgbClr val="FF0000"/>
    <a:srgbClr val="A9D18E"/>
    <a:srgbClr val="000000"/>
    <a:srgbClr val="C5E0B4"/>
    <a:srgbClr val="1B34FF"/>
    <a:srgbClr val="120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68" y="96"/>
      </p:cViewPr>
      <p:guideLst>
        <p:guide pos="384"/>
        <p:guide pos="5352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819A17B-D257-437F-95AB-40230548BE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5FFE58-51C3-4D25-AFDA-6E6CBBA036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36D7-34C2-45C6-A7EC-A10E7E3856B9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7A40C7-7E63-4BF0-AB9E-7D9B90805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EF7163-5886-48DC-B14C-18F7346BC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645C-9672-48BB-894C-82FE10FEE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C341-3205-42B4-9AB5-8D5775F61650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13AE-462F-4CB7-AAD1-2BD1DB5A1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8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7665"/>
            <a:ext cx="7772400" cy="862297"/>
          </a:xfrm>
        </p:spPr>
        <p:txBody>
          <a:bodyPr anchor="b">
            <a:normAutofit/>
          </a:bodyPr>
          <a:lstStyle>
            <a:lvl1pPr algn="ctr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669711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C4F3AEF7-0472-4BD0-B717-060925F6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D68E-4E78-4F51-B52E-083DA0B68AA6}" type="datetime1">
              <a:rPr lang="zh-TW" altLang="en-US" smtClean="0"/>
              <a:t>2024/3/1</a:t>
            </a:fld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9F6050C-5E7E-459D-AD87-DCB1E95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BE04CF4-68D1-4CCD-9DF1-2E663A64158A}"/>
              </a:ext>
            </a:extLst>
          </p:cNvPr>
          <p:cNvCxnSpPr>
            <a:cxnSpLocks/>
          </p:cNvCxnSpPr>
          <p:nvPr userDrawn="1"/>
        </p:nvCxnSpPr>
        <p:spPr>
          <a:xfrm>
            <a:off x="1097259" y="3548139"/>
            <a:ext cx="6949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9788C44-D219-46CD-842F-32AAEFD35F79}"/>
              </a:ext>
            </a:extLst>
          </p:cNvPr>
          <p:cNvSpPr/>
          <p:nvPr userDrawn="1"/>
        </p:nvSpPr>
        <p:spPr>
          <a:xfrm>
            <a:off x="6224917" y="216307"/>
            <a:ext cx="228053" cy="625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B5BB8833-EC5E-420E-9252-2952B6F6A07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81258" y="4481442"/>
            <a:ext cx="1981484" cy="300653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altLang="zh-TW" dirty="0"/>
              <a:t>Your Name</a:t>
            </a:r>
            <a:endParaRPr lang="zh-TW" altLang="en-US" dirty="0"/>
          </a:p>
        </p:txBody>
      </p:sp>
      <p:sp>
        <p:nvSpPr>
          <p:cNvPr id="23" name="文字版面配置區 20">
            <a:extLst>
              <a:ext uri="{FF2B5EF4-FFF2-40B4-BE49-F238E27FC236}">
                <a16:creationId xmlns:a16="http://schemas.microsoft.com/office/drawing/2014/main" id="{FFF9FA30-BA21-4395-BC87-0BA6E8D3E77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581258" y="4758223"/>
            <a:ext cx="1981484" cy="300653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pPr lvl="0"/>
            <a:r>
              <a:rPr lang="en-US" altLang="zh-TW" dirty="0"/>
              <a:t>2018/8/1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6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36DD657-0266-4347-B431-AC7F136BC84C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38485"/>
            <a:ext cx="7886700" cy="890515"/>
          </a:xfrm>
        </p:spPr>
        <p:txBody>
          <a:bodyPr anchor="b">
            <a:normAutofit/>
          </a:bodyPr>
          <a:lstStyle>
            <a:lvl1pPr algn="ctr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38588"/>
            <a:ext cx="7886700" cy="5557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43644F6-607B-4399-BAC0-01AA96237B19}"/>
              </a:ext>
            </a:extLst>
          </p:cNvPr>
          <p:cNvCxnSpPr>
            <a:cxnSpLocks/>
          </p:cNvCxnSpPr>
          <p:nvPr userDrawn="1"/>
        </p:nvCxnSpPr>
        <p:spPr>
          <a:xfrm>
            <a:off x="1097259" y="3479899"/>
            <a:ext cx="694948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4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331" y="984607"/>
            <a:ext cx="4084519" cy="5192356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84607"/>
            <a:ext cx="4084518" cy="5192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3DFF-230F-4113-BF44-675871CB9605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329001-2230-4CB3-B82B-D44714A6DA78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1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6A3F5F7-2191-4072-B61B-794F63D1CC4F}"/>
              </a:ext>
            </a:extLst>
          </p:cNvPr>
          <p:cNvCxnSpPr>
            <a:cxnSpLocks/>
          </p:cNvCxnSpPr>
          <p:nvPr userDrawn="1"/>
        </p:nvCxnSpPr>
        <p:spPr>
          <a:xfrm>
            <a:off x="529490" y="814769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2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C9A7-A4C8-42EC-A8EA-F89232A40249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331" y="365127"/>
            <a:ext cx="8283338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31" y="1009934"/>
            <a:ext cx="8283338" cy="516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fld id="{C5EE3E9B-59D1-4883-AB1D-2EED8FF45A62}" type="datetime1">
              <a:rPr lang="zh-TW" altLang="en-US" smtClean="0"/>
              <a:t>2024/3/1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fld id="{5AC2FA9B-9620-486D-B020-856132247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6F2DC09-8DEC-4AE7-A8B3-59212128F979}"/>
              </a:ext>
            </a:extLst>
          </p:cNvPr>
          <p:cNvCxnSpPr>
            <a:cxnSpLocks/>
          </p:cNvCxnSpPr>
          <p:nvPr userDrawn="1"/>
        </p:nvCxnSpPr>
        <p:spPr>
          <a:xfrm>
            <a:off x="529491" y="6330743"/>
            <a:ext cx="808501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8B1181F1-2E1B-41DA-AD14-98C7E84664B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324198" y="6446625"/>
            <a:ext cx="2587476" cy="330316"/>
          </a:xfrm>
          <a:prstGeom prst="rect">
            <a:avLst/>
          </a:prstGeom>
        </p:spPr>
      </p:pic>
      <p:pic>
        <p:nvPicPr>
          <p:cNvPr id="9" name="Picture 4" descr="ãå°å¤§ logoãçåçæå°çµæ">
            <a:extLst>
              <a:ext uri="{FF2B5EF4-FFF2-40B4-BE49-F238E27FC236}">
                <a16:creationId xmlns:a16="http://schemas.microsoft.com/office/drawing/2014/main" id="{23D7F88F-6063-4A2A-B7BF-B61A67A930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1" b="18281"/>
          <a:stretch/>
        </p:blipFill>
        <p:spPr bwMode="auto">
          <a:xfrm>
            <a:off x="2870790" y="6466431"/>
            <a:ext cx="1288795" cy="2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Ø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+mj-lt"/>
        <a:buAutoNum type="arabicPeriod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+mj-lt"/>
        <a:buAutoNum type="alphaLcParenR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ü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0C56B-8FC1-473B-AB8A-428C77BEA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Precision Motion Control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Midterm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23FD74-A4E9-4B6E-94EE-D2B23001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D68E-4E78-4F51-B52E-083DA0B68AA6}" type="datetime1">
              <a:rPr lang="zh-TW" altLang="en-US" smtClean="0"/>
              <a:t>2024/3/1</a:t>
            </a:fld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38220-DB77-4DA5-9CD8-2B64194D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77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6BB99-572C-4D1B-B913-E5BCE8C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Step7. Post-Processing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8F0A2-001E-48FD-8025-7E380C59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Good luck.</a:t>
            </a:r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AA106-17AD-4756-97DE-86D724E6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4A1434-47F3-4301-A343-379EFB74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31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77B18-99B2-497C-9555-D1B93821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“Oops! It’s not working!” Self-Checklist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1093A-EEB0-4BFD-94E7-74CAA8C0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Is the power of the controller on?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Did you turn on the power supply? (Both of them?)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Are all the cables well-connected?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Did you “turn off” the stop button?</a:t>
            </a:r>
          </a:p>
          <a:p>
            <a:pPr lvl="1"/>
            <a:r>
              <a:rPr lang="en-US" altLang="zh-TW" dirty="0"/>
              <a:t>It is in fact, a switch, instead of a “button”.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Is the power supply halting due to high current?</a:t>
            </a:r>
          </a:p>
          <a:p>
            <a:pPr lvl="1"/>
            <a:r>
              <a:rPr lang="en-US" altLang="zh-TW" dirty="0"/>
              <a:t>Inspect the current indicator under the big plot. Over 1.5 [A] is risky.</a:t>
            </a:r>
          </a:p>
          <a:p>
            <a:pPr lvl="1"/>
            <a:r>
              <a:rPr lang="en-US" altLang="zh-TW" dirty="0"/>
              <a:t>Turn low the amplitude.</a:t>
            </a:r>
            <a:r>
              <a:rPr lang="zh-TW" altLang="en-US" dirty="0"/>
              <a:t> </a:t>
            </a:r>
            <a:r>
              <a:rPr lang="en-US" altLang="zh-TW" dirty="0"/>
              <a:t>Usually 0.2 [deg] is good, which is the default value 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If the files didn’t appear in the folders as you expected, try refresh (hit F5).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Did you type in the correct directories? E.g. group name, matrices filenames.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If you designed the controller with IMP, did you turn on the IMP switch?</a:t>
            </a:r>
          </a:p>
          <a:p>
            <a:pPr lvl="1"/>
            <a:r>
              <a:rPr lang="en-US" altLang="zh-TW" dirty="0"/>
              <a:t>Another direction: if you designed the controller without IMP, did your turn off the IMP switch?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Is your controller working in simulation?</a:t>
            </a:r>
          </a:p>
          <a:p>
            <a:pPr lvl="1"/>
            <a:r>
              <a:rPr lang="en-US" altLang="zh-TW" dirty="0"/>
              <a:t>If no, why are you here @_@ you got other different problems, mate.</a:t>
            </a:r>
          </a:p>
          <a:p>
            <a:pPr lvl="1"/>
            <a:r>
              <a:rPr lang="en-US" altLang="zh-TW" dirty="0"/>
              <a:t>If yes, is your simulation structure (e.g., the block diagram of Simulink) coincides with the structure that is upload on NTU COOL? (StateObserverFeedbackSimulink.PNG)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Did you forgot to click “Confirm &amp; Start”?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If all of the above failed, contact the TA.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20FB59-7FD4-4D93-9064-94D90418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40C9B7-4D2B-46AD-BB53-E4A8D980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11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C14BA5C-C109-4F05-93DB-D1C6DE5B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EF697A3-319B-4F37-B2C1-F31E360B5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FA7655-B097-45EE-BE68-6E543F97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C9A7-A4C8-42EC-A8EA-F89232A40249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5AAA81-8E92-4CE6-B1B8-18FF4F32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98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F987F7-A302-41B3-8C53-7C7EA8BF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Step0: Controller Design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4181CAB-E9F7-4DCD-B755-14C970057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Find state-space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matrices from your discrete-time system </a:t>
                </a:r>
                <a:r>
                  <a:rPr lang="en-US" altLang="zh-TW" dirty="0" err="1">
                    <a:highlight>
                      <a:srgbClr val="C0C0C0"/>
                    </a:highlight>
                    <a:latin typeface="MS Gothic" panose="020B0609070205080204" pitchFamily="49" charset="-128"/>
                    <a:ea typeface="MS Gothic" panose="020B0609070205080204" pitchFamily="49" charset="-128"/>
                    <a:cs typeface="Arial" panose="020B0604020202020204" pitchFamily="34" charset="0"/>
                  </a:rPr>
                  <a:t>P.mat</a:t>
                </a:r>
                <a:r>
                  <a:rPr lang="en-US" altLang="zh-TW" dirty="0"/>
                  <a:t> (results from Lab01)</a:t>
                </a:r>
              </a:p>
              <a:p>
                <a:pPr lvl="1"/>
                <a:r>
                  <a:rPr lang="en-US" altLang="zh-TW" dirty="0"/>
                  <a:t>Do not use </a:t>
                </a:r>
                <a:r>
                  <a:rPr lang="en-US" altLang="zh-TW" dirty="0" err="1">
                    <a:highlight>
                      <a:srgbClr val="CCCCCC"/>
                    </a:highlight>
                    <a:latin typeface="MS Gothic" panose="020B0609070205080204" pitchFamily="49" charset="-128"/>
                    <a:ea typeface="MS Gothic" panose="020B0609070205080204" pitchFamily="49" charset="-128"/>
                  </a:rPr>
                  <a:t>Pa.mat</a:t>
                </a:r>
                <a:r>
                  <a:rPr lang="en-US" altLang="zh-TW" dirty="0"/>
                  <a:t> directly. </a:t>
                </a:r>
                <a:r>
                  <a:rPr lang="en-US" altLang="zh-TW" dirty="0" err="1">
                    <a:highlight>
                      <a:srgbClr val="CCCCCC"/>
                    </a:highlight>
                    <a:latin typeface="MS Gothic" panose="020B0609070205080204" pitchFamily="49" charset="-128"/>
                    <a:ea typeface="MS Gothic" panose="020B0609070205080204" pitchFamily="49" charset="-128"/>
                  </a:rPr>
                  <a:t>Pa.mat</a:t>
                </a:r>
                <a:r>
                  <a:rPr lang="en-US" altLang="zh-TW" dirty="0">
                    <a:latin typeface="MS Gothic" panose="020B0609070205080204" pitchFamily="49" charset="-128"/>
                    <a:ea typeface="MS Gothic" panose="020B0609070205080204" pitchFamily="49" charset="-128"/>
                  </a:rPr>
                  <a:t> </a:t>
                </a:r>
                <a:r>
                  <a:rPr lang="en-US" altLang="zh-TW" dirty="0"/>
                  <a:t>is only for verification.</a:t>
                </a:r>
              </a:p>
              <a:p>
                <a:r>
                  <a:rPr lang="en-US" altLang="zh-TW" dirty="0"/>
                  <a:t>If you planned to use IMP, 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Design LQR controller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 and Kalman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Write them into csv files using command </a:t>
                </a:r>
                <a:r>
                  <a:rPr lang="en-US" altLang="zh-TW" dirty="0" err="1">
                    <a:highlight>
                      <a:srgbClr val="CCCCCC"/>
                    </a:highlight>
                    <a:latin typeface="MS Gothic" panose="020B0609070205080204" pitchFamily="49" charset="-128"/>
                    <a:ea typeface="MS Gothic" panose="020B0609070205080204" pitchFamily="49" charset="-128"/>
                    <a:cs typeface="Arial" panose="020B0604020202020204" pitchFamily="34" charset="0"/>
                  </a:rPr>
                  <a:t>writematrix</a:t>
                </a:r>
                <a:r>
                  <a:rPr lang="en-US" altLang="zh-TW" dirty="0">
                    <a:highlight>
                      <a:srgbClr val="CCCCCC"/>
                    </a:highlight>
                    <a:latin typeface="MS Gothic" panose="020B0609070205080204" pitchFamily="49" charset="-128"/>
                    <a:ea typeface="MS Gothic" panose="020B0609070205080204" pitchFamily="49" charset="-128"/>
                    <a:cs typeface="Arial" panose="020B0604020202020204" pitchFamily="34" charset="0"/>
                  </a:rPr>
                  <a:t>(A, filename)</a:t>
                </a:r>
              </a:p>
              <a:p>
                <a:r>
                  <a:rPr lang="en-US" altLang="zh-TW" dirty="0" err="1"/>
                  <a:t>Eg.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4181CAB-E9F7-4DCD-B755-14C970057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8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C6C7-FE9C-43C8-A1EB-E97A935E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1CA9-9D00-4E8A-9F0D-67F0DFE6D0A1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4BBAB-8FF4-41A5-8804-0E05A877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7D2A2-27EA-4324-9F29-06D3EBD28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24"/>
          <a:stretch/>
        </p:blipFill>
        <p:spPr>
          <a:xfrm>
            <a:off x="1576387" y="3025028"/>
            <a:ext cx="2324100" cy="314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595A-8E26-49C0-9838-D73853537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87" y="3429000"/>
            <a:ext cx="5991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C7507C8-97C2-49E2-81CC-2DDA71BC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2" b="39294"/>
          <a:stretch/>
        </p:blipFill>
        <p:spPr>
          <a:xfrm>
            <a:off x="872454" y="1670292"/>
            <a:ext cx="7399091" cy="38463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60FB752-2039-49C5-8567-603D1FB0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Step1. Open the </a:t>
            </a:r>
            <a:r>
              <a:rPr lang="en-US" altLang="zh-TW" dirty="0" err="1"/>
              <a:t>Labview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73A738-7127-4336-AD06-78EA45C1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F6EAF9-99E0-4833-B320-AF239112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9D7B55-D65F-4FAB-B388-7CA6E4543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1" y="1009934"/>
            <a:ext cx="8283338" cy="5167029"/>
          </a:xfrm>
        </p:spPr>
        <p:txBody>
          <a:bodyPr/>
          <a:lstStyle/>
          <a:p>
            <a:r>
              <a:rPr lang="en-US" altLang="zh-TW" dirty="0"/>
              <a:t>Location of the LabVIEW Project:</a:t>
            </a:r>
          </a:p>
          <a:p>
            <a:pPr lvl="1"/>
            <a:r>
              <a:rPr lang="en-US" altLang="zh-TW" b="1" dirty="0"/>
              <a:t>C:\Users\user\Desktop\112-2_PMC_LabView\112-2_PMC_GalvanoScanner.lvproj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79DDD6-5070-49D9-8999-E9593F7DA02D}"/>
              </a:ext>
            </a:extLst>
          </p:cNvPr>
          <p:cNvSpPr/>
          <p:nvPr/>
        </p:nvSpPr>
        <p:spPr>
          <a:xfrm>
            <a:off x="7692705" y="1687151"/>
            <a:ext cx="511728" cy="577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48CDB1-3B52-4F97-99F3-D8C7DA196AD4}"/>
              </a:ext>
            </a:extLst>
          </p:cNvPr>
          <p:cNvSpPr txBox="1"/>
          <p:nvPr/>
        </p:nvSpPr>
        <p:spPr>
          <a:xfrm>
            <a:off x="3631734" y="4367980"/>
            <a:ext cx="2130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click to open it.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EE9F42-0929-4856-8060-312F44EBC9CC}"/>
              </a:ext>
            </a:extLst>
          </p:cNvPr>
          <p:cNvSpPr/>
          <p:nvPr/>
        </p:nvSpPr>
        <p:spPr>
          <a:xfrm>
            <a:off x="2762949" y="4162418"/>
            <a:ext cx="4427814" cy="192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E189E3-F40A-47F8-AD60-75D4B987B4C4}"/>
              </a:ext>
            </a:extLst>
          </p:cNvPr>
          <p:cNvSpPr txBox="1"/>
          <p:nvPr/>
        </p:nvSpPr>
        <p:spPr>
          <a:xfrm>
            <a:off x="8204433" y="1606757"/>
            <a:ext cx="709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this folder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2FD18C8-8CCF-43DC-985C-793D807F9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57" t="8777" r="24587" b="42620"/>
          <a:stretch/>
        </p:blipFill>
        <p:spPr>
          <a:xfrm>
            <a:off x="989365" y="1803634"/>
            <a:ext cx="5654969" cy="41609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9374BD7-C766-432F-84A9-FFB1DA00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Step2. Connect to the RT Target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7D7AB7-67D2-4505-B625-95F0C810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F18B59-67E7-4B9A-8A29-9E79966C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C21F3C-D21D-4C85-BAC8-B9C0AFFA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1" y="1009934"/>
            <a:ext cx="8283338" cy="5167029"/>
          </a:xfrm>
        </p:spPr>
        <p:txBody>
          <a:bodyPr/>
          <a:lstStyle/>
          <a:p>
            <a:r>
              <a:rPr lang="en-US" altLang="zh-TW" dirty="0"/>
              <a:t>Right Click the target: </a:t>
            </a:r>
            <a:r>
              <a:rPr lang="en-US" altLang="zh-TW" b="1" dirty="0"/>
              <a:t>NI-GenericDesktopPC-F2F7D13D (192.168.10.10)</a:t>
            </a:r>
          </a:p>
          <a:p>
            <a:pPr lvl="1"/>
            <a:r>
              <a:rPr lang="en-US" altLang="zh-TW" dirty="0"/>
              <a:t>Select “</a:t>
            </a:r>
            <a:r>
              <a:rPr lang="en-US" altLang="zh-TW" i="1" dirty="0"/>
              <a:t>Connect”.</a:t>
            </a:r>
          </a:p>
          <a:p>
            <a:pPr lvl="1"/>
            <a:r>
              <a:rPr lang="en-US" altLang="zh-TW" dirty="0"/>
              <a:t>When the green indicator light is on, it means the target is connected successfully.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b="1" dirty="0"/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DFB13D9F-662E-44F5-8C89-7C2B85A7C1C7}"/>
              </a:ext>
            </a:extLst>
          </p:cNvPr>
          <p:cNvGrpSpPr/>
          <p:nvPr/>
        </p:nvGrpSpPr>
        <p:grpSpPr>
          <a:xfrm>
            <a:off x="1279423" y="3977772"/>
            <a:ext cx="226249" cy="188215"/>
            <a:chOff x="1373951" y="3221735"/>
            <a:chExt cx="226249" cy="188215"/>
          </a:xfrm>
        </p:grpSpPr>
        <p:pic>
          <p:nvPicPr>
            <p:cNvPr id="16" name="圖片 6">
              <a:extLst>
                <a:ext uri="{FF2B5EF4-FFF2-40B4-BE49-F238E27FC236}">
                  <a16:creationId xmlns:a16="http://schemas.microsoft.com/office/drawing/2014/main" id="{0AA7B8C4-45A7-477C-ACD6-D57EEDA05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93705" b="385"/>
            <a:stretch/>
          </p:blipFill>
          <p:spPr>
            <a:xfrm>
              <a:off x="1417908" y="3240785"/>
              <a:ext cx="182292" cy="169165"/>
            </a:xfrm>
            <a:prstGeom prst="rect">
              <a:avLst/>
            </a:prstGeom>
          </p:spPr>
        </p:pic>
        <p:sp>
          <p:nvSpPr>
            <p:cNvPr id="17" name="矩形 9">
              <a:extLst>
                <a:ext uri="{FF2B5EF4-FFF2-40B4-BE49-F238E27FC236}">
                  <a16:creationId xmlns:a16="http://schemas.microsoft.com/office/drawing/2014/main" id="{45117856-0284-42B0-97C1-CD8A77953DF9}"/>
                </a:ext>
              </a:extLst>
            </p:cNvPr>
            <p:cNvSpPr/>
            <p:nvPr/>
          </p:nvSpPr>
          <p:spPr>
            <a:xfrm>
              <a:off x="1373951" y="3221735"/>
              <a:ext cx="226249" cy="1882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8">
            <a:extLst>
              <a:ext uri="{FF2B5EF4-FFF2-40B4-BE49-F238E27FC236}">
                <a16:creationId xmlns:a16="http://schemas.microsoft.com/office/drawing/2014/main" id="{01202D6E-BF56-4E00-BC3A-92D30DCB4157}"/>
              </a:ext>
            </a:extLst>
          </p:cNvPr>
          <p:cNvCxnSpPr>
            <a:cxnSpLocks/>
          </p:cNvCxnSpPr>
          <p:nvPr/>
        </p:nvCxnSpPr>
        <p:spPr>
          <a:xfrm>
            <a:off x="1392548" y="3021257"/>
            <a:ext cx="0" cy="871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0">
            <a:extLst>
              <a:ext uri="{FF2B5EF4-FFF2-40B4-BE49-F238E27FC236}">
                <a16:creationId xmlns:a16="http://schemas.microsoft.com/office/drawing/2014/main" id="{A4EE8C95-4149-4B1E-82B6-AC8A3841D040}"/>
              </a:ext>
            </a:extLst>
          </p:cNvPr>
          <p:cNvSpPr txBox="1"/>
          <p:nvPr/>
        </p:nvSpPr>
        <p:spPr>
          <a:xfrm>
            <a:off x="1505672" y="3927515"/>
            <a:ext cx="183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successfully.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0C4F0-24EE-416E-9511-D44D4070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Step3. Find GS_StfbObsv.vi to do the experiment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52952-7F34-4F2B-AB96-66380D58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Open the </a:t>
            </a:r>
            <a:r>
              <a:rPr lang="en-US" altLang="zh-TW" b="1" dirty="0"/>
              <a:t>GS_StfbObsv.vi </a:t>
            </a:r>
            <a:r>
              <a:rPr lang="en-US" altLang="zh-TW" dirty="0"/>
              <a:t>file.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408A1-7985-40CD-9947-A2A1C103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87379A-47D3-4694-BAC8-59CFD34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E9E7B1-248F-41C0-B012-1FC83B5B5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23061" y="1714500"/>
            <a:ext cx="60978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AFDA5-101A-4F9A-88CF-D71F5273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Step4. Put your matrices to target.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2A7A4-3E41-4FFA-8D19-F3F480E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53E335-1277-4F13-BC9E-E711CDAC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6B49AE2-8E9B-4C4A-B5CF-EA9D6DFF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1" y="1009934"/>
            <a:ext cx="8283338" cy="5167029"/>
          </a:xfrm>
        </p:spPr>
        <p:txBody>
          <a:bodyPr/>
          <a:lstStyle/>
          <a:p>
            <a:r>
              <a:rPr lang="en-US" altLang="zh-TW" dirty="0"/>
              <a:t>Open the FileZilla link on the top-right corner of the Desktop to browse the target’s disk space.</a:t>
            </a:r>
          </a:p>
          <a:p>
            <a:r>
              <a:rPr lang="en-US" altLang="zh-TW" dirty="0"/>
              <a:t>Create folder C:\112-2_PMC\Mid-StfbObsv\&lt;GroupName&gt;</a:t>
            </a:r>
          </a:p>
          <a:p>
            <a:r>
              <a:rPr lang="en-US" altLang="zh-TW" dirty="0"/>
              <a:t>Put your design in the folder.</a:t>
            </a:r>
          </a:p>
          <a:p>
            <a:pPr lvl="1"/>
            <a:r>
              <a:rPr lang="en-US" altLang="zh-TW" dirty="0"/>
              <a:t>You can temporarily store it at the 112-2_PMC_Student folder on the Desktop.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F4F869-C2BD-4869-B1C8-E925C97B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52" y="2318274"/>
            <a:ext cx="3056695" cy="38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8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3D45AD1-BF5D-47C3-B601-A316B505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10"/>
          <a:stretch/>
        </p:blipFill>
        <p:spPr>
          <a:xfrm>
            <a:off x="4230703" y="829471"/>
            <a:ext cx="4202183" cy="54865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97AFDA5-101A-4F9A-88CF-D71F5273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Step5. Do state observer feedback control experiment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2A7A4-3E41-4FFA-8D19-F3F480E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53E335-1277-4F13-BC9E-E711CDAC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2E3A91CE-A335-4ABA-9D8F-49695E28D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1" y="861500"/>
            <a:ext cx="4155252" cy="5167029"/>
          </a:xfrm>
        </p:spPr>
        <p:txBody>
          <a:bodyPr>
            <a:normAutofit/>
          </a:bodyPr>
          <a:lstStyle/>
          <a:p>
            <a:pPr marL="171450" indent="-171450"/>
            <a:r>
              <a:rPr lang="en-US" altLang="zh-TW" sz="1200" dirty="0">
                <a:cs typeface="Arial" panose="020B0604020202020204" pitchFamily="34" charset="0"/>
              </a:rPr>
              <a:t>Step 0: Enter your </a:t>
            </a:r>
            <a:r>
              <a:rPr lang="en-US" altLang="zh-TW" sz="1200" dirty="0">
                <a:solidFill>
                  <a:srgbClr val="00B050"/>
                </a:solidFill>
                <a:cs typeface="Arial" panose="020B0604020202020204" pitchFamily="34" charset="0"/>
              </a:rPr>
              <a:t>group name</a:t>
            </a:r>
            <a:r>
              <a:rPr lang="en-US" altLang="zh-TW" sz="1200" dirty="0">
                <a:cs typeface="Arial" panose="020B0604020202020204" pitchFamily="34" charset="0"/>
              </a:rPr>
              <a:t>.</a:t>
            </a:r>
          </a:p>
          <a:p>
            <a:pPr marL="171450" indent="-171450"/>
            <a:r>
              <a:rPr lang="en-US" altLang="zh-TW" sz="1200" dirty="0">
                <a:cs typeface="Arial" panose="020B0604020202020204" pitchFamily="34" charset="0"/>
              </a:rPr>
              <a:t>Step 1: Select your </a:t>
            </a:r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input type</a:t>
            </a:r>
            <a:r>
              <a:rPr lang="en-US" altLang="zh-TW" sz="1200" dirty="0">
                <a:cs typeface="Arial" panose="020B0604020202020204" pitchFamily="34" charset="0"/>
              </a:rPr>
              <a:t>.</a:t>
            </a:r>
          </a:p>
          <a:p>
            <a:pPr marL="171450" indent="-171450"/>
            <a:r>
              <a:rPr lang="en-US" altLang="zh-TW" sz="1200" dirty="0">
                <a:cs typeface="Arial" panose="020B0604020202020204" pitchFamily="34" charset="0"/>
              </a:rPr>
              <a:t>Step 2: </a:t>
            </a:r>
            <a:br>
              <a:rPr lang="en-US" altLang="zh-TW" sz="1200" dirty="0">
                <a:cs typeface="Arial" panose="020B0604020202020204" pitchFamily="34" charset="0"/>
              </a:rPr>
            </a:br>
            <a:r>
              <a:rPr lang="en-US" altLang="zh-TW" sz="1200" dirty="0">
                <a:cs typeface="Arial" panose="020B0604020202020204" pitchFamily="34" charset="0"/>
              </a:rPr>
              <a:t>If you plan on using an internal model, enable the </a:t>
            </a:r>
            <a:r>
              <a:rPr lang="en-US" altLang="zh-TW" sz="1200" dirty="0">
                <a:solidFill>
                  <a:srgbClr val="7030A0"/>
                </a:solidFill>
                <a:cs typeface="Arial" panose="020B0604020202020204" pitchFamily="34" charset="0"/>
              </a:rPr>
              <a:t>"Internal Model?</a:t>
            </a:r>
            <a:r>
              <a:rPr lang="en-US" altLang="zh-TW" sz="1200" dirty="0">
                <a:cs typeface="Arial" panose="020B0604020202020204" pitchFamily="34" charset="0"/>
              </a:rPr>
              <a:t>" setting.</a:t>
            </a:r>
          </a:p>
          <a:p>
            <a:pPr marL="171450" indent="-171450"/>
            <a:r>
              <a:rPr lang="en-US" altLang="zh-TW" sz="1200" dirty="0">
                <a:cs typeface="Arial" panose="020B0604020202020204" pitchFamily="34" charset="0"/>
              </a:rPr>
              <a:t>Step 3: </a:t>
            </a:r>
            <a:br>
              <a:rPr lang="en-US" altLang="zh-TW" sz="1200" dirty="0">
                <a:cs typeface="Arial" panose="020B0604020202020204" pitchFamily="34" charset="0"/>
              </a:rPr>
            </a:br>
            <a:r>
              <a:rPr lang="en-US" altLang="zh-TW" sz="1200" dirty="0">
                <a:cs typeface="Arial" panose="020B0604020202020204" pitchFamily="34" charset="0"/>
              </a:rPr>
              <a:t>Enter the 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filename of you matrices.</a:t>
            </a:r>
          </a:p>
          <a:p>
            <a:pPr marL="360000" lvl="1" indent="-171450"/>
            <a:r>
              <a:rPr lang="en-US" altLang="zh-TW" sz="1200" dirty="0">
                <a:cs typeface="Arial" panose="020B0604020202020204" pitchFamily="34" charset="0"/>
              </a:rPr>
              <a:t>For example, we saved our Ad.csv under</a:t>
            </a:r>
            <a:br>
              <a:rPr lang="en-US" altLang="zh-TW" sz="1200" dirty="0">
                <a:cs typeface="Arial" panose="020B0604020202020204" pitchFamily="34" charset="0"/>
              </a:rPr>
            </a:br>
            <a:r>
              <a:rPr lang="en-US" altLang="zh-TW" sz="1200" dirty="0">
                <a:solidFill>
                  <a:srgbClr val="0070C0"/>
                </a:solidFill>
                <a:cs typeface="Arial" panose="020B0604020202020204" pitchFamily="34" charset="0"/>
              </a:rPr>
              <a:t>C:\112-2_PMC\Mid-StfbObsv</a:t>
            </a:r>
            <a:r>
              <a:rPr lang="en-US" altLang="zh-TW" sz="1200" dirty="0">
                <a:cs typeface="Arial" panose="020B0604020202020204" pitchFamily="34" charset="0"/>
              </a:rPr>
              <a:t>\</a:t>
            </a:r>
            <a:r>
              <a:rPr lang="en-US" altLang="zh-TW" sz="1200" dirty="0">
                <a:solidFill>
                  <a:srgbClr val="00B050"/>
                </a:solidFill>
                <a:cs typeface="Arial" panose="020B0604020202020204" pitchFamily="34" charset="0"/>
              </a:rPr>
              <a:t>GroupTA</a:t>
            </a:r>
            <a:r>
              <a:rPr lang="en-US" altLang="zh-TW" sz="1200" dirty="0">
                <a:cs typeface="Arial" panose="020B0604020202020204" pitchFamily="34" charset="0"/>
              </a:rPr>
              <a:t>\</a:t>
            </a:r>
            <a:r>
              <a:rPr lang="en-US" altLang="zh-TW" sz="1200" dirty="0">
                <a:solidFill>
                  <a:srgbClr val="C55A11"/>
                </a:solidFill>
                <a:cs typeface="Arial" panose="020B0604020202020204" pitchFamily="34" charset="0"/>
              </a:rPr>
              <a:t>design\Ad.csv</a:t>
            </a:r>
            <a:br>
              <a:rPr lang="en-US" altLang="zh-TW" sz="1200" dirty="0">
                <a:cs typeface="Arial" panose="020B0604020202020204" pitchFamily="34" charset="0"/>
              </a:rPr>
            </a:br>
            <a:r>
              <a:rPr lang="en-US" altLang="zh-TW" sz="1200" dirty="0">
                <a:cs typeface="Arial" panose="020B0604020202020204" pitchFamily="34" charset="0"/>
              </a:rPr>
              <a:t>Since the parent directory part and the group name is already stated in other fields, you just have to type in </a:t>
            </a:r>
            <a:r>
              <a:rPr lang="en-US" altLang="zh-TW" sz="1200" dirty="0">
                <a:solidFill>
                  <a:srgbClr val="C55A11"/>
                </a:solidFill>
                <a:cs typeface="Arial" panose="020B0604020202020204" pitchFamily="34" charset="0"/>
              </a:rPr>
              <a:t>design\Ad.csv.</a:t>
            </a:r>
            <a:endParaRPr lang="en-US" altLang="zh-TW" sz="1200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171450" indent="-171450"/>
            <a:r>
              <a:rPr lang="en-US" altLang="zh-TW" sz="1200" dirty="0">
                <a:cs typeface="Arial" panose="020B0604020202020204" pitchFamily="34" charset="0"/>
              </a:rPr>
              <a:t>Step 4: Click the </a:t>
            </a:r>
            <a:r>
              <a:rPr lang="en-US" altLang="zh-TW" sz="1200" dirty="0">
                <a:solidFill>
                  <a:srgbClr val="FF0000"/>
                </a:solidFill>
                <a:cs typeface="Arial" panose="020B0604020202020204" pitchFamily="34" charset="0"/>
              </a:rPr>
              <a:t>run button </a:t>
            </a:r>
            <a:r>
              <a:rPr lang="en-US" altLang="zh-TW" sz="1200" dirty="0">
                <a:cs typeface="Arial" panose="020B0604020202020204" pitchFamily="34" charset="0"/>
              </a:rPr>
              <a:t>and see if the matrices are loaded correctly.</a:t>
            </a:r>
          </a:p>
          <a:p>
            <a:pPr marL="360000" lvl="1" indent="-171450"/>
            <a:r>
              <a:rPr lang="en-US" altLang="zh-TW" sz="1200" dirty="0">
                <a:cs typeface="Arial" panose="020B0604020202020204" pitchFamily="34" charset="0"/>
              </a:rPr>
              <a:t>Yes: </a:t>
            </a:r>
            <a:br>
              <a:rPr lang="en-US" altLang="zh-TW" sz="1200" dirty="0">
                <a:cs typeface="Arial" panose="020B0604020202020204" pitchFamily="34" charset="0"/>
              </a:rPr>
            </a:br>
            <a:r>
              <a:rPr lang="en-US" altLang="zh-TW" sz="1200" dirty="0">
                <a:cs typeface="Arial" panose="020B0604020202020204" pitchFamily="34" charset="0"/>
              </a:rPr>
              <a:t>Click the 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confirm &amp; start button </a:t>
            </a:r>
            <a:r>
              <a:rPr lang="en-US" altLang="zh-TW" sz="1200" dirty="0">
                <a:cs typeface="Arial" panose="020B0604020202020204" pitchFamily="34" charset="0"/>
              </a:rPr>
              <a:t>to continue. </a:t>
            </a:r>
          </a:p>
          <a:p>
            <a:pPr marL="360000" lvl="1" indent="-171450"/>
            <a:r>
              <a:rPr lang="en-US" altLang="zh-TW" sz="1200" dirty="0">
                <a:cs typeface="Arial" panose="020B0604020202020204" pitchFamily="34" charset="0"/>
              </a:rPr>
              <a:t>No:</a:t>
            </a:r>
            <a:br>
              <a:rPr lang="en-US" altLang="zh-TW" sz="1200" dirty="0">
                <a:cs typeface="Arial" panose="020B0604020202020204" pitchFamily="34" charset="0"/>
              </a:rPr>
            </a:br>
            <a:r>
              <a:rPr lang="en-US" altLang="zh-TW" sz="1200" dirty="0">
                <a:cs typeface="Arial" panose="020B0604020202020204" pitchFamily="34" charset="0"/>
              </a:rPr>
              <a:t>Click the </a:t>
            </a:r>
            <a:r>
              <a:rPr lang="en-US" altLang="zh-TW" sz="1200" dirty="0">
                <a:solidFill>
                  <a:srgbClr val="FF0000"/>
                </a:solidFill>
                <a:cs typeface="Arial" panose="020B0604020202020204" pitchFamily="34" charset="0"/>
              </a:rPr>
              <a:t>STOP</a:t>
            </a:r>
            <a:r>
              <a:rPr lang="en-US" altLang="zh-TW" sz="1200" dirty="0">
                <a:cs typeface="Arial" panose="020B0604020202020204" pitchFamily="34" charset="0"/>
              </a:rPr>
              <a:t> button to exit.</a:t>
            </a:r>
            <a:br>
              <a:rPr lang="en-US" altLang="zh-TW" sz="1200" dirty="0">
                <a:cs typeface="Arial" panose="020B0604020202020204" pitchFamily="34" charset="0"/>
              </a:rPr>
            </a:br>
            <a:r>
              <a:rPr lang="en-US" altLang="zh-TW" sz="1200" dirty="0">
                <a:cs typeface="Arial" panose="020B0604020202020204" pitchFamily="34" charset="0"/>
              </a:rPr>
              <a:t>(The bigger </a:t>
            </a:r>
            <a:r>
              <a:rPr lang="en-US" altLang="zh-TW" sz="1200" dirty="0">
                <a:solidFill>
                  <a:srgbClr val="FF0000"/>
                </a:solidFill>
                <a:cs typeface="Arial" panose="020B0604020202020204" pitchFamily="34" charset="0"/>
              </a:rPr>
              <a:t>STOP</a:t>
            </a:r>
            <a:r>
              <a:rPr lang="en-US" altLang="zh-TW" sz="1200" dirty="0">
                <a:cs typeface="Arial" panose="020B0604020202020204" pitchFamily="34" charset="0"/>
              </a:rPr>
              <a:t> button is suggested.)</a:t>
            </a:r>
          </a:p>
        </p:txBody>
      </p:sp>
      <p:sp>
        <p:nvSpPr>
          <p:cNvPr id="39" name="矩形 10">
            <a:extLst>
              <a:ext uri="{FF2B5EF4-FFF2-40B4-BE49-F238E27FC236}">
                <a16:creationId xmlns:a16="http://schemas.microsoft.com/office/drawing/2014/main" id="{372828C7-AAC1-4C03-8963-7324E1F976A0}"/>
              </a:ext>
            </a:extLst>
          </p:cNvPr>
          <p:cNvSpPr/>
          <p:nvPr/>
        </p:nvSpPr>
        <p:spPr>
          <a:xfrm>
            <a:off x="4354648" y="2651258"/>
            <a:ext cx="1438299" cy="331990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41" name="矩形 10">
            <a:extLst>
              <a:ext uri="{FF2B5EF4-FFF2-40B4-BE49-F238E27FC236}">
                <a16:creationId xmlns:a16="http://schemas.microsoft.com/office/drawing/2014/main" id="{97AAB192-4898-423F-B1AF-24B252358423}"/>
              </a:ext>
            </a:extLst>
          </p:cNvPr>
          <p:cNvSpPr/>
          <p:nvPr/>
        </p:nvSpPr>
        <p:spPr>
          <a:xfrm>
            <a:off x="5839877" y="1628345"/>
            <a:ext cx="344033" cy="28971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46" name="文字方塊 11">
            <a:extLst>
              <a:ext uri="{FF2B5EF4-FFF2-40B4-BE49-F238E27FC236}">
                <a16:creationId xmlns:a16="http://schemas.microsoft.com/office/drawing/2014/main" id="{F9B6495E-689F-4B46-9449-F5F9A6D0915D}"/>
              </a:ext>
            </a:extLst>
          </p:cNvPr>
          <p:cNvSpPr txBox="1"/>
          <p:nvPr/>
        </p:nvSpPr>
        <p:spPr>
          <a:xfrm>
            <a:off x="7369317" y="1012482"/>
            <a:ext cx="1520360" cy="646331"/>
          </a:xfrm>
          <a:prstGeom prst="rect">
            <a:avLst/>
          </a:prstGeom>
          <a:noFill/>
          <a:ln w="28575">
            <a:solidFill>
              <a:srgbClr val="BF9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Options: </a:t>
            </a:r>
            <a:br>
              <a:rPr lang="en-US" altLang="zh-TW" sz="1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False: Step input</a:t>
            </a:r>
          </a:p>
          <a:p>
            <a:r>
              <a:rPr lang="en-US" altLang="zh-TW" sz="1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True: 400 Hz Sine</a:t>
            </a:r>
          </a:p>
        </p:txBody>
      </p:sp>
      <p:cxnSp>
        <p:nvCxnSpPr>
          <p:cNvPr id="47" name="Straight Connector 18">
            <a:extLst>
              <a:ext uri="{FF2B5EF4-FFF2-40B4-BE49-F238E27FC236}">
                <a16:creationId xmlns:a16="http://schemas.microsoft.com/office/drawing/2014/main" id="{EC6A6B87-E9F6-4B9B-B207-8AA46965A337}"/>
              </a:ext>
            </a:extLst>
          </p:cNvPr>
          <p:cNvCxnSpPr>
            <a:cxnSpLocks/>
          </p:cNvCxnSpPr>
          <p:nvPr/>
        </p:nvCxnSpPr>
        <p:spPr>
          <a:xfrm>
            <a:off x="6198035" y="1640337"/>
            <a:ext cx="115715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10">
            <a:extLst>
              <a:ext uri="{FF2B5EF4-FFF2-40B4-BE49-F238E27FC236}">
                <a16:creationId xmlns:a16="http://schemas.microsoft.com/office/drawing/2014/main" id="{1B0BC76F-2147-4DBC-A76B-C49BED630CB0}"/>
              </a:ext>
            </a:extLst>
          </p:cNvPr>
          <p:cNvSpPr/>
          <p:nvPr/>
        </p:nvSpPr>
        <p:spPr>
          <a:xfrm>
            <a:off x="7355192" y="2048305"/>
            <a:ext cx="883560" cy="46872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62" name="Rectangle 14">
            <a:extLst>
              <a:ext uri="{FF2B5EF4-FFF2-40B4-BE49-F238E27FC236}">
                <a16:creationId xmlns:a16="http://schemas.microsoft.com/office/drawing/2014/main" id="{56521DA7-325A-4977-9BAF-A2D0E1EC9393}"/>
              </a:ext>
            </a:extLst>
          </p:cNvPr>
          <p:cNvSpPr/>
          <p:nvPr/>
        </p:nvSpPr>
        <p:spPr>
          <a:xfrm>
            <a:off x="8238752" y="2048305"/>
            <a:ext cx="770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Confirm</a:t>
            </a:r>
          </a:p>
          <a:p>
            <a:pPr algn="ctr"/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Button </a:t>
            </a:r>
            <a:endParaRPr lang="zh-TW" altLang="en-US" sz="1400" dirty="0"/>
          </a:p>
        </p:txBody>
      </p:sp>
      <p:sp>
        <p:nvSpPr>
          <p:cNvPr id="64" name="矩形 10">
            <a:extLst>
              <a:ext uri="{FF2B5EF4-FFF2-40B4-BE49-F238E27FC236}">
                <a16:creationId xmlns:a16="http://schemas.microsoft.com/office/drawing/2014/main" id="{07966965-42B2-4649-B5E0-04B4ADE66C32}"/>
              </a:ext>
            </a:extLst>
          </p:cNvPr>
          <p:cNvSpPr/>
          <p:nvPr/>
        </p:nvSpPr>
        <p:spPr>
          <a:xfrm>
            <a:off x="6694595" y="4691047"/>
            <a:ext cx="1024039" cy="2351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65" name="Rectangle 14">
            <a:extLst>
              <a:ext uri="{FF2B5EF4-FFF2-40B4-BE49-F238E27FC236}">
                <a16:creationId xmlns:a16="http://schemas.microsoft.com/office/drawing/2014/main" id="{28599B32-0216-4086-AC3A-10DD5EADD66D}"/>
              </a:ext>
            </a:extLst>
          </p:cNvPr>
          <p:cNvSpPr/>
          <p:nvPr/>
        </p:nvSpPr>
        <p:spPr>
          <a:xfrm>
            <a:off x="7808554" y="5026199"/>
            <a:ext cx="1354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7030A0"/>
                </a:solidFill>
                <a:cs typeface="Arial" panose="020B0604020202020204" pitchFamily="34" charset="0"/>
              </a:rPr>
              <a:t>Internal Model?</a:t>
            </a:r>
          </a:p>
          <a:p>
            <a:r>
              <a:rPr lang="en-US" altLang="zh-TW" sz="1400" dirty="0">
                <a:solidFill>
                  <a:srgbClr val="7030A0"/>
                </a:solidFill>
                <a:cs typeface="Arial" panose="020B0604020202020204" pitchFamily="34" charset="0"/>
              </a:rPr>
              <a:t>(default off)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p:cxnSp>
        <p:nvCxnSpPr>
          <p:cNvPr id="66" name="Straight Connector 43">
            <a:extLst>
              <a:ext uri="{FF2B5EF4-FFF2-40B4-BE49-F238E27FC236}">
                <a16:creationId xmlns:a16="http://schemas.microsoft.com/office/drawing/2014/main" id="{C9F622C6-A317-4550-AA25-DA6CA4B3A6D9}"/>
              </a:ext>
            </a:extLst>
          </p:cNvPr>
          <p:cNvCxnSpPr>
            <a:cxnSpLocks/>
          </p:cNvCxnSpPr>
          <p:nvPr/>
        </p:nvCxnSpPr>
        <p:spPr>
          <a:xfrm flipH="1" flipV="1">
            <a:off x="7718634" y="4935994"/>
            <a:ext cx="159392" cy="18041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0">
            <a:extLst>
              <a:ext uri="{FF2B5EF4-FFF2-40B4-BE49-F238E27FC236}">
                <a16:creationId xmlns:a16="http://schemas.microsoft.com/office/drawing/2014/main" id="{8EAA7ABB-7A6C-442B-B41B-69F3F8E72B03}"/>
              </a:ext>
            </a:extLst>
          </p:cNvPr>
          <p:cNvSpPr/>
          <p:nvPr/>
        </p:nvSpPr>
        <p:spPr>
          <a:xfrm>
            <a:off x="4901780" y="1595509"/>
            <a:ext cx="566114" cy="3225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26" name="矩形 10">
            <a:extLst>
              <a:ext uri="{FF2B5EF4-FFF2-40B4-BE49-F238E27FC236}">
                <a16:creationId xmlns:a16="http://schemas.microsoft.com/office/drawing/2014/main" id="{95A2D2C1-6AD0-4B13-A8D7-AD849389F2E6}"/>
              </a:ext>
            </a:extLst>
          </p:cNvPr>
          <p:cNvSpPr/>
          <p:nvPr/>
        </p:nvSpPr>
        <p:spPr>
          <a:xfrm>
            <a:off x="4354647" y="1267571"/>
            <a:ext cx="1438299" cy="3225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7430DF5-9685-4CF7-B2C9-8E61D9260558}"/>
              </a:ext>
            </a:extLst>
          </p:cNvPr>
          <p:cNvSpPr/>
          <p:nvPr/>
        </p:nvSpPr>
        <p:spPr>
          <a:xfrm>
            <a:off x="4476759" y="1037341"/>
            <a:ext cx="182880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DBBA9A1-6240-4761-8811-FF66A5EFB863}"/>
              </a:ext>
            </a:extLst>
          </p:cNvPr>
          <p:cNvSpPr txBox="1"/>
          <p:nvPr/>
        </p:nvSpPr>
        <p:spPr>
          <a:xfrm>
            <a:off x="3288484" y="990572"/>
            <a:ext cx="94221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Run button</a:t>
            </a:r>
            <a:endParaRPr lang="zh-TW" altLang="en-US" sz="1200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or: Elbow 6">
            <a:extLst>
              <a:ext uri="{FF2B5EF4-FFF2-40B4-BE49-F238E27FC236}">
                <a16:creationId xmlns:a16="http://schemas.microsoft.com/office/drawing/2014/main" id="{19E69759-63AF-4CCD-929E-DB3276EC89CE}"/>
              </a:ext>
            </a:extLst>
          </p:cNvPr>
          <p:cNvCxnSpPr>
            <a:cxnSpLocks/>
            <a:stCxn id="27" idx="2"/>
            <a:endCxn id="28" idx="3"/>
          </p:cNvCxnSpPr>
          <p:nvPr/>
        </p:nvCxnSpPr>
        <p:spPr>
          <a:xfrm rot="10800000">
            <a:off x="4230703" y="1129072"/>
            <a:ext cx="246056" cy="54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3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9EF76-4C39-4DDC-AB82-E1D48F95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Step6. Find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C32294-C1B3-4CFB-9259-BD5D9830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folder called “results” should appear under &lt;Parent Directory&gt;/&lt;Group Name&gt;.</a:t>
            </a:r>
          </a:p>
          <a:p>
            <a:r>
              <a:rPr lang="en-US" altLang="zh-TW" dirty="0"/>
              <a:t>The data will be stored in this folder using csv format.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1920B3-22B7-4000-BE0B-55E25C62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FACAA3-39AD-40BC-BB05-69A9E1AB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6C8C07-01D7-4CFE-843C-D7A22A47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50" y="1912051"/>
            <a:ext cx="3038899" cy="3362794"/>
          </a:xfrm>
          <a:prstGeom prst="rect">
            <a:avLst/>
          </a:prstGeom>
        </p:spPr>
      </p:pic>
      <p:sp>
        <p:nvSpPr>
          <p:cNvPr id="9" name="矩形 10">
            <a:extLst>
              <a:ext uri="{FF2B5EF4-FFF2-40B4-BE49-F238E27FC236}">
                <a16:creationId xmlns:a16="http://schemas.microsoft.com/office/drawing/2014/main" id="{7EC168AF-E0E1-4C5C-B148-FCD648F84158}"/>
              </a:ext>
            </a:extLst>
          </p:cNvPr>
          <p:cNvSpPr/>
          <p:nvPr/>
        </p:nvSpPr>
        <p:spPr>
          <a:xfrm>
            <a:off x="4163549" y="3877315"/>
            <a:ext cx="685288" cy="199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7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237ED-E8A4-4B7F-A1A8-53A80125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Step6. Find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7D2D0-0384-4FCE-A1EE-1688710C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31" y="1009934"/>
            <a:ext cx="9218494" cy="5167029"/>
          </a:xfrm>
        </p:spPr>
        <p:txBody>
          <a:bodyPr>
            <a:normAutofit/>
          </a:bodyPr>
          <a:lstStyle/>
          <a:p>
            <a:r>
              <a:rPr lang="en-US" altLang="zh-TW" dirty="0"/>
              <a:t>Six data stored in one csv (per experiment):</a:t>
            </a:r>
          </a:p>
          <a:p>
            <a:pPr lvl="1"/>
            <a:r>
              <a:rPr lang="en-US" altLang="zh-TW" dirty="0"/>
              <a:t>Time (s)</a:t>
            </a:r>
          </a:p>
          <a:p>
            <a:pPr lvl="1"/>
            <a:r>
              <a:rPr lang="en-US" altLang="zh-TW" dirty="0"/>
              <a:t>Input: u[k] (deg)</a:t>
            </a:r>
          </a:p>
          <a:p>
            <a:pPr lvl="1"/>
            <a:r>
              <a:rPr lang="en-US" altLang="zh-TW" dirty="0"/>
              <a:t>Reference: r[k] (deg)</a:t>
            </a:r>
          </a:p>
          <a:p>
            <a:pPr lvl="1"/>
            <a:r>
              <a:rPr lang="en-US" altLang="zh-TW" dirty="0"/>
              <a:t>Output: y[k] (deg)</a:t>
            </a:r>
          </a:p>
          <a:p>
            <a:pPr lvl="1"/>
            <a:r>
              <a:rPr lang="en-US" altLang="zh-TW" dirty="0"/>
              <a:t>Estimated Output by the Observer: </a:t>
            </a:r>
            <a:r>
              <a:rPr lang="en-US" altLang="zh-TW" dirty="0" err="1"/>
              <a:t>y_hat</a:t>
            </a:r>
            <a:r>
              <a:rPr lang="en-US" altLang="zh-TW" dirty="0"/>
              <a:t>[k] (deg)</a:t>
            </a:r>
          </a:p>
          <a:p>
            <a:pPr lvl="1"/>
            <a:r>
              <a:rPr lang="en-US" altLang="zh-TW" dirty="0"/>
              <a:t>LabView Finished late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9422B0-5E0F-4C94-A087-3AE0FB37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B2E3-8893-49A9-8CD3-E9B4B3EF7C28}" type="datetime1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73F1C0-F71C-4DB7-B863-600C7B34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13F7AE3-B313-42B8-9B75-9720C58D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85" y="3094957"/>
            <a:ext cx="522042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1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25021</TotalTime>
  <Words>816</Words>
  <Application>Microsoft Office PowerPoint</Application>
  <PresentationFormat>如螢幕大小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MS Gothic</vt:lpstr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Precision Motion Control</vt:lpstr>
      <vt:lpstr>Step0: Controller Design</vt:lpstr>
      <vt:lpstr>Step1. Open the Labview Project</vt:lpstr>
      <vt:lpstr>Step2. Connect to the RT Target</vt:lpstr>
      <vt:lpstr>Step3. Find GS_StfbObsv.vi to do the experiment </vt:lpstr>
      <vt:lpstr>Step4. Put your matrices to target. </vt:lpstr>
      <vt:lpstr>Step5. Do state observer feedback control experiment</vt:lpstr>
      <vt:lpstr>Step6. Find the Data</vt:lpstr>
      <vt:lpstr>Step6. Find the Data</vt:lpstr>
      <vt:lpstr>Step7. Post-Processing the Data</vt:lpstr>
      <vt:lpstr>“Oops! It’s not working!” Self-Checklist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ChengWei</dc:creator>
  <cp:lastModifiedBy>MartianSheep</cp:lastModifiedBy>
  <cp:revision>1029</cp:revision>
  <dcterms:created xsi:type="dcterms:W3CDTF">2018-08-01T02:01:41Z</dcterms:created>
  <dcterms:modified xsi:type="dcterms:W3CDTF">2024-03-01T14:34:15Z</dcterms:modified>
</cp:coreProperties>
</file>