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1"/>
    <p:restoredTop sz="94674"/>
  </p:normalViewPr>
  <p:slideViewPr>
    <p:cSldViewPr snapToGrid="0" snapToObjects="1">
      <p:cViewPr varScale="1">
        <p:scale>
          <a:sx n="133" d="100"/>
          <a:sy n="133" d="100"/>
        </p:scale>
        <p:origin x="22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789D2-3B78-9743-8C88-BD4B0F096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GRAFOS ISOMORFOS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C47E8C-3384-B347-A840-B596A16F0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6700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43DD5-4755-B141-91AE-2933F9E1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QUE SON?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FDB816-4485-BC4B-B5D0-C0681534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Dos grafos son isomorfos si y sólo si existe una biyección del conjunto de vértices del primero en el conjunto de vértices del segundo tal que dos vértices están unidos en el primer grafo si y sólo si los vértices correspondientes están unidos en el segundo.</a:t>
            </a:r>
          </a:p>
          <a:p>
            <a:r>
              <a:rPr lang="es-BO" dirty="0"/>
              <a:t>En dos grafos isomorfos, los vértices pueden tener nombres distintos y estar colocados en distintas posiciones, pero todas las relaciones de incidencia y todas las propiedades de grafos como conexión, planaridad etćetera son idénticas.</a:t>
            </a:r>
          </a:p>
          <a:p>
            <a:r>
              <a:rPr lang="es-BO" dirty="0"/>
              <a:t>BIYECCION: Es una función que da un emparejamiento exacto de los elementos de dos conjuntos</a:t>
            </a:r>
          </a:p>
        </p:txBody>
      </p:sp>
    </p:spTree>
    <p:extLst>
      <p:ext uri="{BB962C8B-B14F-4D97-AF65-F5344CB8AC3E}">
        <p14:creationId xmlns:p14="http://schemas.microsoft.com/office/powerpoint/2010/main" val="105788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780C9-0D0F-F343-A5CE-8D77878F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Ejemplo</a:t>
            </a:r>
            <a:br>
              <a:rPr lang="es-BO" dirty="0"/>
            </a:br>
            <a:br>
              <a:rPr lang="es-BO" dirty="0"/>
            </a:br>
            <a:endParaRPr lang="es-B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C5ADD2E-5114-D645-BA7F-8390C4E0A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9" b="62875"/>
          <a:stretch/>
        </p:blipFill>
        <p:spPr>
          <a:xfrm>
            <a:off x="4038864" y="1644073"/>
            <a:ext cx="3902100" cy="2438400"/>
          </a:xfrm>
          <a:prstGeom prst="rect">
            <a:avLst/>
          </a:prstGeom>
        </p:spPr>
      </p:pic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7E388C73-9E6E-9F4A-827A-0A81F20AA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539"/>
          <a:stretch/>
        </p:blipFill>
        <p:spPr>
          <a:xfrm>
            <a:off x="4038864" y="4082473"/>
            <a:ext cx="4867300" cy="236170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A08E6EA-49D1-C24A-AE81-857AB88E8C07}"/>
              </a:ext>
            </a:extLst>
          </p:cNvPr>
          <p:cNvSpPr txBox="1"/>
          <p:nvPr/>
        </p:nvSpPr>
        <p:spPr>
          <a:xfrm>
            <a:off x="5661034" y="1727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330E053-4CBE-8444-9278-203EBEF886EF}"/>
              </a:ext>
            </a:extLst>
          </p:cNvPr>
          <p:cNvSpPr txBox="1"/>
          <p:nvPr/>
        </p:nvSpPr>
        <p:spPr>
          <a:xfrm>
            <a:off x="7198888" y="28506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4D06442-EFC3-8247-866B-B59892B3F6E5}"/>
              </a:ext>
            </a:extLst>
          </p:cNvPr>
          <p:cNvSpPr txBox="1"/>
          <p:nvPr/>
        </p:nvSpPr>
        <p:spPr>
          <a:xfrm>
            <a:off x="7176952" y="18439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2EEFD4-F51A-1443-A43E-CF696C46A79B}"/>
              </a:ext>
            </a:extLst>
          </p:cNvPr>
          <p:cNvSpPr txBox="1"/>
          <p:nvPr/>
        </p:nvSpPr>
        <p:spPr>
          <a:xfrm>
            <a:off x="5877841" y="356605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783070-B29C-0744-ACAE-3C3708EF41E4}"/>
              </a:ext>
            </a:extLst>
          </p:cNvPr>
          <p:cNvSpPr txBox="1"/>
          <p:nvPr/>
        </p:nvSpPr>
        <p:spPr>
          <a:xfrm>
            <a:off x="4474161" y="25730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FE3B73-B49E-D74A-90D7-33FCC2090CB0}"/>
              </a:ext>
            </a:extLst>
          </p:cNvPr>
          <p:cNvSpPr txBox="1"/>
          <p:nvPr/>
        </p:nvSpPr>
        <p:spPr>
          <a:xfrm>
            <a:off x="7768443" y="59321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3488B00-AD05-8447-B263-3CA022B3FBD3}"/>
              </a:ext>
            </a:extLst>
          </p:cNvPr>
          <p:cNvSpPr txBox="1"/>
          <p:nvPr/>
        </p:nvSpPr>
        <p:spPr>
          <a:xfrm>
            <a:off x="4766993" y="415147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6F7F821-0967-3649-A5F2-63F22A56F8D6}"/>
              </a:ext>
            </a:extLst>
          </p:cNvPr>
          <p:cNvSpPr txBox="1"/>
          <p:nvPr/>
        </p:nvSpPr>
        <p:spPr>
          <a:xfrm>
            <a:off x="8385763" y="44639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862E24C-9FD2-3442-80C0-A7BC6EC89A66}"/>
              </a:ext>
            </a:extLst>
          </p:cNvPr>
          <p:cNvSpPr txBox="1"/>
          <p:nvPr/>
        </p:nvSpPr>
        <p:spPr>
          <a:xfrm>
            <a:off x="4275153" y="56990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DB2F16-4D01-EA43-AB19-5B68ECB14ADC}"/>
              </a:ext>
            </a:extLst>
          </p:cNvPr>
          <p:cNvSpPr txBox="1"/>
          <p:nvPr/>
        </p:nvSpPr>
        <p:spPr>
          <a:xfrm>
            <a:off x="5162271" y="4954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0019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637AD-471E-654C-9C9F-95CC4B5E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¿Qué algoritmos existen para saber si 2 grafos son isomorfos? </a:t>
            </a:r>
            <a:br>
              <a:rPr lang="es-BO" dirty="0"/>
            </a:b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17B792-F642-D240-848B-362FE5091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G1(k)</a:t>
            </a:r>
            <a:br>
              <a:rPr lang="es-BO" dirty="0"/>
            </a:br>
            <a:r>
              <a:rPr lang="es-BO" dirty="0"/>
              <a:t>Subgrafo inducido de G1 sobre los k primeros vértices</a:t>
            </a:r>
          </a:p>
          <a:p>
            <a:r>
              <a:rPr lang="es-BO" dirty="0"/>
              <a:t>ESQUEMA GENERAL: BACKTRACKING</a:t>
            </a:r>
            <a:br>
              <a:rPr lang="es-BO" dirty="0"/>
            </a:br>
            <a:r>
              <a:rPr lang="es-BO" dirty="0"/>
              <a:t>Para descubrir un isomorfismo entre dos grafos G1 y  G2, construimos un isomorfismo sobre G1(k) y lo extendemos a G1(k+1) añadiendo un nuevo vértice</a:t>
            </a:r>
            <a:br>
              <a:rPr lang="es-BO" dirty="0"/>
            </a:br>
            <a:r>
              <a:rPr lang="es-BO" dirty="0"/>
              <a:t>(los invariantes nos permitirán podar la búsqueda).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C0DC64-4133-E148-AA2B-A87CE5AAF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33" y="4253497"/>
            <a:ext cx="3517324" cy="220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3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7D894-A115-E644-A69D-E8F30D9B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¿Qué algoritmos existen para saber si 2 grafos son isomorfos?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C6FC50-3F72-9D44-9BBF-9A4A9FA8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Algoritmo de Ullman (1976)</a:t>
            </a:r>
            <a:br>
              <a:rPr lang="es-BO" dirty="0"/>
            </a:br>
            <a:r>
              <a:rPr lang="es-BO" dirty="0"/>
              <a:t>Propiedad de las matrices de adyacencia de dos grafos isomorfos: A2 = P A1 PT, donde P es una matriz que representa una permutación (la que define el isomorfismo)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396413-33D2-5749-88C8-F9C30047C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27" y="3773854"/>
            <a:ext cx="4931544" cy="22078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597430-53D4-0843-B94D-D8A987154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069" y="3364631"/>
            <a:ext cx="4818146" cy="28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3DDB7-B3BB-3445-AA6C-D5878D8C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¿Qué algoritmos existen para saber si 2 grafos son isomorfos?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58158-2118-3041-BD3B-51929793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587465" cy="3886200"/>
          </a:xfrm>
        </p:spPr>
        <p:txBody>
          <a:bodyPr>
            <a:normAutofit fontScale="77500" lnSpcReduction="20000"/>
          </a:bodyPr>
          <a:lstStyle/>
          <a:p>
            <a:r>
              <a:rPr lang="es-BO" dirty="0"/>
              <a:t>Nauty [McKay, 1981]</a:t>
            </a:r>
            <a:br>
              <a:rPr lang="es-BO" dirty="0"/>
            </a:br>
            <a:r>
              <a:rPr lang="es-BO" dirty="0"/>
              <a:t>Representa el grafo de forma canónica.</a:t>
            </a:r>
          </a:p>
          <a:p>
            <a:r>
              <a:rPr lang="es-BO" dirty="0"/>
              <a:t>Utiliza invariantes en la búsqueda de isomorfismos. Define particiones sobre los vértices (va dividiendo los vértices en conjuntos disjuntos).</a:t>
            </a:r>
            <a:br>
              <a:rPr lang="es-BO" dirty="0"/>
            </a:br>
            <a:r>
              <a:rPr lang="es-BO" dirty="0"/>
              <a:t>Partición inicial (invariantes sobre el grafo completo).</a:t>
            </a:r>
            <a:br>
              <a:rPr lang="es-BO" dirty="0"/>
            </a:br>
            <a:r>
              <a:rPr lang="es-BO" dirty="0"/>
              <a:t>Refinamiento (invariantes sobre cada partición).</a:t>
            </a:r>
            <a:br>
              <a:rPr lang="es-BO" dirty="0"/>
            </a:br>
            <a:r>
              <a:rPr lang="es-BO" dirty="0"/>
              <a:t>Partición hoja (conjuntos de un nodo).</a:t>
            </a:r>
          </a:p>
          <a:p>
            <a:r>
              <a:rPr lang="es-BO" dirty="0"/>
              <a:t>Algoritmo: </a:t>
            </a:r>
            <a:br>
              <a:rPr lang="es-BO" dirty="0"/>
            </a:br>
            <a:r>
              <a:rPr lang="es-BO" dirty="0"/>
              <a:t>Búsqueda en profundidad en el espacio de particiones.</a:t>
            </a:r>
            <a:br>
              <a:rPr lang="es-BO" dirty="0"/>
            </a:br>
            <a:r>
              <a:rPr lang="es-BO" dirty="0"/>
              <a:t>Refinamiento de las particiones:</a:t>
            </a:r>
            <a:br>
              <a:rPr lang="es-BO" dirty="0"/>
            </a:br>
            <a:br>
              <a:rPr lang="es-BO" dirty="0"/>
            </a:br>
            <a:r>
              <a:rPr lang="es-BO" dirty="0"/>
              <a:t>Dada una partición P={V1..Vm} </a:t>
            </a:r>
            <a:br>
              <a:rPr lang="es-BO" dirty="0"/>
            </a:br>
            <a:r>
              <a:rPr lang="es-BO" dirty="0"/>
              <a:t>en la que ∀v,w∈Vi, d(v,Vi)=d(w,Vi)</a:t>
            </a:r>
          </a:p>
          <a:p>
            <a:pPr lvl="1"/>
            <a:r>
              <a:rPr lang="es-BO" dirty="0"/>
              <a:t>Seleccionar Vi∈P con más de un elemento.</a:t>
            </a:r>
            <a:br>
              <a:rPr lang="es-BO" dirty="0"/>
            </a:br>
            <a:r>
              <a:rPr lang="es-BO" dirty="0"/>
              <a:t>∀v,w∈Vi, calcular d(v,Vi)</a:t>
            </a:r>
            <a:br>
              <a:rPr lang="es-BO" dirty="0"/>
            </a:br>
            <a:r>
              <a:rPr lang="es-BO" dirty="0"/>
              <a:t>Dividir Vi en subconjuntos que tengan el mismo </a:t>
            </a:r>
            <a:br>
              <a:rPr lang="es-BO" dirty="0"/>
            </a:br>
            <a:r>
              <a:rPr lang="es-BO" dirty="0"/>
              <a:t>valor para d(v,Vi).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881FC50-1DE1-4D44-85FA-FEB69E212C35}"/>
              </a:ext>
            </a:extLst>
          </p:cNvPr>
          <p:cNvSpPr txBox="1">
            <a:spLocks/>
          </p:cNvSpPr>
          <p:nvPr/>
        </p:nvSpPr>
        <p:spPr>
          <a:xfrm>
            <a:off x="6959065" y="2286000"/>
            <a:ext cx="5138286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BO" dirty="0"/>
              <a:t>El refinamiento de las particiones se repite para todos </a:t>
            </a:r>
            <a:br>
              <a:rPr lang="es-BO" dirty="0"/>
            </a:br>
            <a:r>
              <a:rPr lang="es-BO" dirty="0"/>
              <a:t>los Vi hasta que ningún conjunto puede dividirse más.</a:t>
            </a:r>
            <a:br>
              <a:rPr lang="es-BO" dirty="0"/>
            </a:br>
            <a:endParaRPr lang="es-BO" dirty="0"/>
          </a:p>
          <a:p>
            <a:r>
              <a:rPr lang="es-BO" dirty="0"/>
              <a:t>Los hijos de una partición se generan seleccionando, </a:t>
            </a:r>
            <a:br>
              <a:rPr lang="es-BO" dirty="0"/>
            </a:br>
            <a:r>
              <a:rPr lang="es-BO" dirty="0"/>
              <a:t>para cada vértice v∈Vi, una partición hija con los </a:t>
            </a:r>
            <a:br>
              <a:rPr lang="es-BO" dirty="0"/>
            </a:br>
            <a:r>
              <a:rPr lang="es-BO" dirty="0"/>
              <a:t>conjuntos {V1, ..,Vi−1,{v},Vi/{v},Vi+1, ..,Vm}.</a:t>
            </a:r>
            <a:br>
              <a:rPr lang="es-BO" dirty="0"/>
            </a:br>
            <a:endParaRPr lang="es-BO" dirty="0"/>
          </a:p>
          <a:p>
            <a:r>
              <a:rPr lang="es-BO" dirty="0"/>
              <a:t>Nauty devuelve la representación canónica del grafo</a:t>
            </a:r>
            <a:br>
              <a:rPr lang="es-BO" dirty="0"/>
            </a:br>
            <a:br>
              <a:rPr lang="es-BO" dirty="0"/>
            </a:br>
            <a:r>
              <a:rPr lang="es-BO" dirty="0"/>
              <a:t>correspondiente a la matriz de adyacencia del menor</a:t>
            </a:r>
            <a:br>
              <a:rPr lang="es-BO" dirty="0"/>
            </a:br>
            <a:br>
              <a:rPr lang="es-BO" dirty="0"/>
            </a:br>
            <a:r>
              <a:rPr lang="es-BO" dirty="0"/>
              <a:t>automorfismo (isomorfismo del grado consigo mismo)</a:t>
            </a:r>
          </a:p>
        </p:txBody>
      </p:sp>
    </p:spTree>
    <p:extLst>
      <p:ext uri="{BB962C8B-B14F-4D97-AF65-F5344CB8AC3E}">
        <p14:creationId xmlns:p14="http://schemas.microsoft.com/office/powerpoint/2010/main" val="98012063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75</TotalTime>
  <Words>178</Words>
  <Application>Microsoft Macintosh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Franklin Gothic Book</vt:lpstr>
      <vt:lpstr>Recorte</vt:lpstr>
      <vt:lpstr>GRAFOS ISOMORFOS</vt:lpstr>
      <vt:lpstr>QUE SON?</vt:lpstr>
      <vt:lpstr>Ejemplo  </vt:lpstr>
      <vt:lpstr>¿Qué algoritmos existen para saber si 2 grafos son isomorfos?  </vt:lpstr>
      <vt:lpstr>¿Qué algoritmos existen para saber si 2 grafos son isomorfos?</vt:lpstr>
      <vt:lpstr>¿Qué algoritmos existen para saber si 2 grafos son isomorfos?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 ISOMORFOS</dc:title>
  <dc:creator>Microsoft Office User</dc:creator>
  <cp:lastModifiedBy>Microsoft Office User</cp:lastModifiedBy>
  <cp:revision>4</cp:revision>
  <dcterms:created xsi:type="dcterms:W3CDTF">2021-10-26T22:02:55Z</dcterms:created>
  <dcterms:modified xsi:type="dcterms:W3CDTF">2021-10-26T23:18:48Z</dcterms:modified>
</cp:coreProperties>
</file>