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60BBC-2425-4B4A-AA90-9F535F89BD5B}"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zh-CN" altLang="en-US"/>
        </a:p>
      </dgm:t>
    </dgm:pt>
    <dgm:pt modelId="{21FAC83D-768F-43BA-B977-785B3B920F0C}">
      <dgm:prSet phldrT="[文本]" custT="1"/>
      <dgm:spPr/>
      <dgm:t>
        <a:bodyPr/>
        <a:lstStyle/>
        <a:p>
          <a:r>
            <a:rPr lang="zh-CN" altLang="en-US" sz="3200" dirty="0">
              <a:latin typeface="微软雅黑" panose="020B0503020204020204" pitchFamily="34" charset="-122"/>
              <a:ea typeface="微软雅黑" panose="020B0503020204020204" pitchFamily="34" charset="-122"/>
            </a:rPr>
            <a:t>特征选择</a:t>
          </a:r>
        </a:p>
      </dgm:t>
    </dgm:pt>
    <dgm:pt modelId="{1CC0E28C-1A41-41E3-BB9D-24C50D079675}" type="parTrans" cxnId="{98EA8CF2-F9CF-4D79-87CF-39B9ACB160E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C81059D-E49B-45A7-B034-EDA2578621AD}" type="sibTrans" cxnId="{98EA8CF2-F9CF-4D79-87CF-39B9ACB160E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18957AC-9809-4C09-89A8-909BECA1A251}">
      <dgm:prSet phldrT="[文本]" custT="1"/>
      <dgm:spPr/>
      <dgm:t>
        <a:bodyPr/>
        <a:lstStyle/>
        <a:p>
          <a:r>
            <a:rPr lang="zh-CN" altLang="en-US" sz="2000" dirty="0">
              <a:latin typeface="微软雅黑" panose="020B0503020204020204" pitchFamily="34" charset="-122"/>
              <a:ea typeface="微软雅黑" panose="020B0503020204020204" pitchFamily="34" charset="-122"/>
            </a:rPr>
            <a:t>信息熵</a:t>
          </a:r>
        </a:p>
      </dgm:t>
    </dgm:pt>
    <dgm:pt modelId="{054FDAC9-D123-4A77-AD31-A6789670ABC1}" type="parTrans" cxnId="{635851D8-D238-4C6E-880B-B894F134045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C3860D7-ED64-4BFD-A645-301182CE2340}" type="sibTrans" cxnId="{635851D8-D238-4C6E-880B-B894F134045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987AC9B-8116-42BD-9690-F8079B2AC982}">
      <dgm:prSet phldrT="[文本]" custT="1"/>
      <dgm:spPr/>
      <dgm:t>
        <a:bodyPr/>
        <a:lstStyle/>
        <a:p>
          <a:r>
            <a:rPr lang="zh-CN" altLang="en-US" sz="3200" dirty="0">
              <a:latin typeface="微软雅黑" panose="020B0503020204020204" pitchFamily="34" charset="-122"/>
              <a:ea typeface="微软雅黑" panose="020B0503020204020204" pitchFamily="34" charset="-122"/>
            </a:rPr>
            <a:t>决策树生成</a:t>
          </a:r>
        </a:p>
      </dgm:t>
    </dgm:pt>
    <dgm:pt modelId="{4484C750-C56C-4B0E-B2A7-E55FAEF5EBB6}" type="parTrans" cxnId="{221904AF-02C4-45E4-AF82-82496B44E23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C60F396-CEE7-4420-B76B-D94955648789}" type="sibTrans" cxnId="{221904AF-02C4-45E4-AF82-82496B44E23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EB6CE3A-D043-4E68-98FE-A7B900E51C49}">
      <dgm:prSet phldrT="[文本]" custT="1"/>
      <dgm:spPr/>
      <dgm:t>
        <a:bodyPr/>
        <a:lstStyle/>
        <a:p>
          <a:r>
            <a:rPr lang="en-US" altLang="en-US" sz="2000" dirty="0">
              <a:latin typeface="微软雅黑" panose="020B0503020204020204" pitchFamily="34" charset="-122"/>
              <a:ea typeface="微软雅黑" panose="020B0503020204020204" pitchFamily="34" charset="-122"/>
            </a:rPr>
            <a:t>ID3</a:t>
          </a:r>
          <a:r>
            <a:rPr lang="zh-CN" altLang="en-US" sz="2000" dirty="0">
              <a:latin typeface="微软雅黑" panose="020B0503020204020204" pitchFamily="34" charset="-122"/>
              <a:ea typeface="微软雅黑" panose="020B0503020204020204" pitchFamily="34" charset="-122"/>
            </a:rPr>
            <a:t>（信息增益）</a:t>
          </a:r>
        </a:p>
      </dgm:t>
    </dgm:pt>
    <dgm:pt modelId="{5A06D3A9-EBEB-48E7-8A2E-17B500025A94}" type="parTrans" cxnId="{C007234B-B796-48FA-95C2-9E16FCB80DA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1076A25-3CE9-4BAF-80DF-A4DC19D3F039}" type="sibTrans" cxnId="{C007234B-B796-48FA-95C2-9E16FCB80DA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5433993-73B0-4BA3-B879-1380496AFA95}">
      <dgm:prSet phldrT="[文本]" custT="1"/>
      <dgm:spPr/>
      <dgm:t>
        <a:bodyPr/>
        <a:lstStyle/>
        <a:p>
          <a:r>
            <a:rPr lang="zh-CN" altLang="en-US" sz="3200" dirty="0">
              <a:latin typeface="微软雅黑" panose="020B0503020204020204" pitchFamily="34" charset="-122"/>
              <a:ea typeface="微软雅黑" panose="020B0503020204020204" pitchFamily="34" charset="-122"/>
            </a:rPr>
            <a:t>决策树剪枝</a:t>
          </a:r>
        </a:p>
      </dgm:t>
    </dgm:pt>
    <dgm:pt modelId="{A5F3DEAD-3FC3-4BE5-804B-8277E3491BC9}" type="parTrans" cxnId="{A10C1287-5F7D-41AD-A225-77FEE24B726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A09874E-70A1-4460-B888-BF611FF41B88}" type="sibTrans" cxnId="{A10C1287-5F7D-41AD-A225-77FEE24B726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D8A553D-2C60-4CEF-9561-A978BB70E3DF}">
      <dgm:prSet phldrT="[文本]" custT="1"/>
      <dgm:spPr/>
      <dgm:t>
        <a:bodyPr/>
        <a:lstStyle/>
        <a:p>
          <a:r>
            <a:rPr lang="zh-CN" altLang="en-US" sz="2000" dirty="0">
              <a:latin typeface="微软雅黑" panose="020B0503020204020204" pitchFamily="34" charset="-122"/>
              <a:ea typeface="微软雅黑" panose="020B0503020204020204" pitchFamily="34" charset="-122"/>
            </a:rPr>
            <a:t>预剪枝</a:t>
          </a:r>
        </a:p>
      </dgm:t>
    </dgm:pt>
    <dgm:pt modelId="{E563C409-9E1F-4181-A2FF-442C06F7D92F}" type="parTrans" cxnId="{CFEB42FC-A000-42AC-9424-6F89DE94AA4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57DFB6A-84EF-489C-8FF0-866A91A6F210}" type="sibTrans" cxnId="{CFEB42FC-A000-42AC-9424-6F89DE94AA4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6169E9D-FC10-4CA9-82B1-6D61980CC169}">
      <dgm:prSet custT="1"/>
      <dgm:spPr/>
      <dgm:t>
        <a:bodyPr/>
        <a:lstStyle/>
        <a:p>
          <a:r>
            <a:rPr lang="en-US" altLang="en-US" sz="2000" dirty="0">
              <a:latin typeface="微软雅黑" panose="020B0503020204020204" pitchFamily="34" charset="-122"/>
              <a:ea typeface="微软雅黑" panose="020B0503020204020204" pitchFamily="34" charset="-122"/>
            </a:rPr>
            <a:t>C4.5</a:t>
          </a:r>
          <a:r>
            <a:rPr lang="zh-CN" altLang="en-US" sz="2000" dirty="0">
              <a:latin typeface="微软雅黑" panose="020B0503020204020204" pitchFamily="34" charset="-122"/>
              <a:ea typeface="微软雅黑" panose="020B0503020204020204" pitchFamily="34" charset="-122"/>
            </a:rPr>
            <a:t>（信息增益率）</a:t>
          </a:r>
        </a:p>
      </dgm:t>
    </dgm:pt>
    <dgm:pt modelId="{52FF422A-3734-4B66-9A52-2E583743EDE4}" type="parTrans" cxnId="{A92D4665-6F12-4829-9C5E-E5A17AF27FFB}">
      <dgm:prSet/>
      <dgm:spPr/>
      <dgm:t>
        <a:bodyPr/>
        <a:lstStyle/>
        <a:p>
          <a:endParaRPr lang="zh-CN" altLang="en-US">
            <a:latin typeface="微软雅黑" panose="020B0503020204020204" pitchFamily="34" charset="-122"/>
            <a:ea typeface="微软雅黑" panose="020B0503020204020204" pitchFamily="34" charset="-122"/>
          </a:endParaRPr>
        </a:p>
      </dgm:t>
    </dgm:pt>
    <dgm:pt modelId="{950C01B8-524A-4928-9B27-8AA1F34A00D0}" type="sibTrans" cxnId="{A92D4665-6F12-4829-9C5E-E5A17AF27FFB}">
      <dgm:prSet/>
      <dgm:spPr/>
      <dgm:t>
        <a:bodyPr/>
        <a:lstStyle/>
        <a:p>
          <a:endParaRPr lang="zh-CN" altLang="en-US">
            <a:latin typeface="微软雅黑" panose="020B0503020204020204" pitchFamily="34" charset="-122"/>
            <a:ea typeface="微软雅黑" panose="020B0503020204020204" pitchFamily="34" charset="-122"/>
          </a:endParaRPr>
        </a:p>
      </dgm:t>
    </dgm:pt>
    <dgm:pt modelId="{65A18B4F-BCD0-4C6B-BAB0-2A075C10D8D8}">
      <dgm:prSet custT="1"/>
      <dgm:spPr/>
      <dgm:t>
        <a:bodyPr/>
        <a:lstStyle/>
        <a:p>
          <a:r>
            <a:rPr lang="en-US" altLang="en-US" sz="2000" b="1" dirty="0">
              <a:latin typeface="微软雅黑" panose="020B0503020204020204" pitchFamily="34" charset="-122"/>
              <a:ea typeface="微软雅黑" panose="020B0503020204020204" pitchFamily="34" charset="-122"/>
            </a:rPr>
            <a:t>CART</a:t>
          </a:r>
          <a:r>
            <a:rPr lang="zh-CN" altLang="en-US" sz="2000" b="1" dirty="0">
              <a:latin typeface="微软雅黑" panose="020B0503020204020204" pitchFamily="34" charset="-122"/>
              <a:ea typeface="微软雅黑" panose="020B0503020204020204" pitchFamily="34" charset="-122"/>
            </a:rPr>
            <a:t>（基尼指数）</a:t>
          </a:r>
        </a:p>
      </dgm:t>
    </dgm:pt>
    <dgm:pt modelId="{BC8510F9-D425-4287-96DE-5F0C95691428}" type="parTrans" cxnId="{52DA44D1-C7A0-4730-9D5B-C12A9C3D3F45}">
      <dgm:prSet/>
      <dgm:spPr/>
      <dgm:t>
        <a:bodyPr/>
        <a:lstStyle/>
        <a:p>
          <a:endParaRPr lang="zh-CN" altLang="en-US">
            <a:latin typeface="微软雅黑" panose="020B0503020204020204" pitchFamily="34" charset="-122"/>
            <a:ea typeface="微软雅黑" panose="020B0503020204020204" pitchFamily="34" charset="-122"/>
          </a:endParaRPr>
        </a:p>
      </dgm:t>
    </dgm:pt>
    <dgm:pt modelId="{D898E132-A911-43D3-B711-34FFD6D999E7}" type="sibTrans" cxnId="{52DA44D1-C7A0-4730-9D5B-C12A9C3D3F45}">
      <dgm:prSet/>
      <dgm:spPr/>
      <dgm:t>
        <a:bodyPr/>
        <a:lstStyle/>
        <a:p>
          <a:endParaRPr lang="zh-CN" altLang="en-US">
            <a:latin typeface="微软雅黑" panose="020B0503020204020204" pitchFamily="34" charset="-122"/>
            <a:ea typeface="微软雅黑" panose="020B0503020204020204" pitchFamily="34" charset="-122"/>
          </a:endParaRPr>
        </a:p>
      </dgm:t>
    </dgm:pt>
    <dgm:pt modelId="{58217CFC-4023-4DF3-9144-EA7D73DD619A}">
      <dgm:prSet phldrT="[文本]" custT="1"/>
      <dgm:spPr/>
      <dgm:t>
        <a:bodyPr/>
        <a:lstStyle/>
        <a:p>
          <a:r>
            <a:rPr lang="zh-CN" altLang="en-US" sz="2000" dirty="0">
              <a:latin typeface="微软雅黑" panose="020B0503020204020204" pitchFamily="34" charset="-122"/>
              <a:ea typeface="微软雅黑" panose="020B0503020204020204" pitchFamily="34" charset="-122"/>
            </a:rPr>
            <a:t>后剪枝</a:t>
          </a:r>
        </a:p>
      </dgm:t>
    </dgm:pt>
    <dgm:pt modelId="{6F7BDDF6-F77D-4441-818E-93CE8AFABFA4}" type="parTrans" cxnId="{0985B382-FFBA-4385-8518-EE7E0136394C}">
      <dgm:prSet/>
      <dgm:spPr/>
      <dgm:t>
        <a:bodyPr/>
        <a:lstStyle/>
        <a:p>
          <a:endParaRPr lang="zh-CN" altLang="en-US">
            <a:latin typeface="微软雅黑" panose="020B0503020204020204" pitchFamily="34" charset="-122"/>
            <a:ea typeface="微软雅黑" panose="020B0503020204020204" pitchFamily="34" charset="-122"/>
          </a:endParaRPr>
        </a:p>
      </dgm:t>
    </dgm:pt>
    <dgm:pt modelId="{16D69F7F-5267-4F35-ADA4-1C6710C3E618}" type="sibTrans" cxnId="{0985B382-FFBA-4385-8518-EE7E0136394C}">
      <dgm:prSet/>
      <dgm:spPr/>
      <dgm:t>
        <a:bodyPr/>
        <a:lstStyle/>
        <a:p>
          <a:endParaRPr lang="zh-CN" altLang="en-US">
            <a:latin typeface="微软雅黑" panose="020B0503020204020204" pitchFamily="34" charset="-122"/>
            <a:ea typeface="微软雅黑" panose="020B0503020204020204" pitchFamily="34" charset="-122"/>
          </a:endParaRPr>
        </a:p>
      </dgm:t>
    </dgm:pt>
    <dgm:pt modelId="{58CF20FB-1156-48DF-8C35-E6ACB2FD3508}">
      <dgm:prSet phldrT="[文本]" custT="1"/>
      <dgm:spPr/>
      <dgm:t>
        <a:bodyPr/>
        <a:lstStyle/>
        <a:p>
          <a:r>
            <a:rPr lang="zh-CN" altLang="en-US" sz="2000" dirty="0">
              <a:latin typeface="微软雅黑" panose="020B0503020204020204" pitchFamily="34" charset="-122"/>
              <a:ea typeface="微软雅黑" panose="020B0503020204020204" pitchFamily="34" charset="-122"/>
            </a:rPr>
            <a:t>信息增益</a:t>
          </a:r>
        </a:p>
      </dgm:t>
    </dgm:pt>
    <dgm:pt modelId="{79D5969C-7761-43CD-94AE-82E058B07D76}" type="parTrans" cxnId="{661F99E8-E5CF-420F-9B71-EAE277927C11}">
      <dgm:prSet/>
      <dgm:spPr/>
      <dgm:t>
        <a:bodyPr/>
        <a:lstStyle/>
        <a:p>
          <a:endParaRPr lang="zh-CN" altLang="en-US"/>
        </a:p>
      </dgm:t>
    </dgm:pt>
    <dgm:pt modelId="{BF0FFDAB-3B61-46BD-9EF8-111161F22359}" type="sibTrans" cxnId="{661F99E8-E5CF-420F-9B71-EAE277927C11}">
      <dgm:prSet/>
      <dgm:spPr/>
      <dgm:t>
        <a:bodyPr/>
        <a:lstStyle/>
        <a:p>
          <a:endParaRPr lang="zh-CN" altLang="en-US"/>
        </a:p>
      </dgm:t>
    </dgm:pt>
    <dgm:pt modelId="{8435C8E4-B589-4814-891B-0CA126816305}">
      <dgm:prSet phldrT="[文本]" custT="1"/>
      <dgm:spPr/>
      <dgm:t>
        <a:bodyPr/>
        <a:lstStyle/>
        <a:p>
          <a:r>
            <a:rPr lang="zh-CN" altLang="en-US" sz="2000" dirty="0">
              <a:latin typeface="微软雅黑" panose="020B0503020204020204" pitchFamily="34" charset="-122"/>
              <a:ea typeface="微软雅黑" panose="020B0503020204020204" pitchFamily="34" charset="-122"/>
            </a:rPr>
            <a:t>信息增益率</a:t>
          </a:r>
        </a:p>
      </dgm:t>
    </dgm:pt>
    <dgm:pt modelId="{5BC2A6BB-8D5A-44E7-8C87-8764A3AD6DAE}" type="parTrans" cxnId="{88116421-4487-4477-92B8-4DB00A650545}">
      <dgm:prSet/>
      <dgm:spPr/>
      <dgm:t>
        <a:bodyPr/>
        <a:lstStyle/>
        <a:p>
          <a:endParaRPr lang="zh-CN" altLang="en-US"/>
        </a:p>
      </dgm:t>
    </dgm:pt>
    <dgm:pt modelId="{D36FF3C6-14AD-41ED-B32F-1556E390FEB4}" type="sibTrans" cxnId="{88116421-4487-4477-92B8-4DB00A650545}">
      <dgm:prSet/>
      <dgm:spPr/>
      <dgm:t>
        <a:bodyPr/>
        <a:lstStyle/>
        <a:p>
          <a:endParaRPr lang="zh-CN" altLang="en-US"/>
        </a:p>
      </dgm:t>
    </dgm:pt>
    <dgm:pt modelId="{9794788A-3E00-48CB-88D9-CCF0A943D670}">
      <dgm:prSet phldrT="[文本]" custT="1"/>
      <dgm:spPr/>
      <dgm:t>
        <a:bodyPr/>
        <a:lstStyle/>
        <a:p>
          <a:r>
            <a:rPr lang="zh-CN" altLang="en-US" sz="2000" dirty="0">
              <a:latin typeface="微软雅黑" panose="020B0503020204020204" pitchFamily="34" charset="-122"/>
              <a:ea typeface="微软雅黑" panose="020B0503020204020204" pitchFamily="34" charset="-122"/>
            </a:rPr>
            <a:t>基尼指数</a:t>
          </a:r>
        </a:p>
      </dgm:t>
    </dgm:pt>
    <dgm:pt modelId="{74CDD180-E503-4F8A-B1FC-6F00FD3679F2}" type="parTrans" cxnId="{84E65F4F-D901-4EC4-8134-3679037BDF38}">
      <dgm:prSet/>
      <dgm:spPr/>
      <dgm:t>
        <a:bodyPr/>
        <a:lstStyle/>
        <a:p>
          <a:endParaRPr lang="zh-CN" altLang="en-US"/>
        </a:p>
      </dgm:t>
    </dgm:pt>
    <dgm:pt modelId="{C2E386D7-6A99-43F5-AFF2-A42D68ED6314}" type="sibTrans" cxnId="{84E65F4F-D901-4EC4-8134-3679037BDF38}">
      <dgm:prSet/>
      <dgm:spPr/>
      <dgm:t>
        <a:bodyPr/>
        <a:lstStyle/>
        <a:p>
          <a:endParaRPr lang="zh-CN" altLang="en-US"/>
        </a:p>
      </dgm:t>
    </dgm:pt>
    <dgm:pt modelId="{FA8E854E-13D9-4592-92B0-5A8A2A7C2A87}" type="pres">
      <dgm:prSet presAssocID="{2E460BBC-2425-4B4A-AA90-9F535F89BD5B}" presName="Name0" presStyleCnt="0">
        <dgm:presLayoutVars>
          <dgm:dir/>
          <dgm:animLvl val="lvl"/>
          <dgm:resizeHandles val="exact"/>
        </dgm:presLayoutVars>
      </dgm:prSet>
      <dgm:spPr/>
    </dgm:pt>
    <dgm:pt modelId="{87AAC9CD-F120-430B-BCF4-35E4ED959BEF}" type="pres">
      <dgm:prSet presAssocID="{21FAC83D-768F-43BA-B977-785B3B920F0C}" presName="composite" presStyleCnt="0"/>
      <dgm:spPr/>
    </dgm:pt>
    <dgm:pt modelId="{B39F70C0-D5E1-4679-946B-514336D7FBF9}" type="pres">
      <dgm:prSet presAssocID="{21FAC83D-768F-43BA-B977-785B3B920F0C}" presName="parTx" presStyleLbl="alignNode1" presStyleIdx="0" presStyleCnt="3">
        <dgm:presLayoutVars>
          <dgm:chMax val="0"/>
          <dgm:chPref val="0"/>
          <dgm:bulletEnabled val="1"/>
        </dgm:presLayoutVars>
      </dgm:prSet>
      <dgm:spPr/>
    </dgm:pt>
    <dgm:pt modelId="{033B4D0A-9707-4898-AC92-DE6E6D4F954D}" type="pres">
      <dgm:prSet presAssocID="{21FAC83D-768F-43BA-B977-785B3B920F0C}" presName="desTx" presStyleLbl="alignAccFollowNode1" presStyleIdx="0" presStyleCnt="3">
        <dgm:presLayoutVars>
          <dgm:bulletEnabled val="1"/>
        </dgm:presLayoutVars>
      </dgm:prSet>
      <dgm:spPr/>
    </dgm:pt>
    <dgm:pt modelId="{4753F41F-D478-4DF2-9CFA-F8C3D3179903}" type="pres">
      <dgm:prSet presAssocID="{7C81059D-E49B-45A7-B034-EDA2578621AD}" presName="space" presStyleCnt="0"/>
      <dgm:spPr/>
    </dgm:pt>
    <dgm:pt modelId="{FC65AC08-C7D8-4D1C-B0CA-F6BFEA1A7CA0}" type="pres">
      <dgm:prSet presAssocID="{9987AC9B-8116-42BD-9690-F8079B2AC982}" presName="composite" presStyleCnt="0"/>
      <dgm:spPr/>
    </dgm:pt>
    <dgm:pt modelId="{A82AEB02-29D4-4A95-A470-F474DB5AC8D5}" type="pres">
      <dgm:prSet presAssocID="{9987AC9B-8116-42BD-9690-F8079B2AC982}" presName="parTx" presStyleLbl="alignNode1" presStyleIdx="1" presStyleCnt="3">
        <dgm:presLayoutVars>
          <dgm:chMax val="0"/>
          <dgm:chPref val="0"/>
          <dgm:bulletEnabled val="1"/>
        </dgm:presLayoutVars>
      </dgm:prSet>
      <dgm:spPr/>
    </dgm:pt>
    <dgm:pt modelId="{809BCDAD-C43E-4D16-A415-7CB927D3D3FF}" type="pres">
      <dgm:prSet presAssocID="{9987AC9B-8116-42BD-9690-F8079B2AC982}" presName="desTx" presStyleLbl="alignAccFollowNode1" presStyleIdx="1" presStyleCnt="3">
        <dgm:presLayoutVars>
          <dgm:bulletEnabled val="1"/>
        </dgm:presLayoutVars>
      </dgm:prSet>
      <dgm:spPr/>
    </dgm:pt>
    <dgm:pt modelId="{B0829B17-ADBA-412E-8457-38238AA2A986}" type="pres">
      <dgm:prSet presAssocID="{EC60F396-CEE7-4420-B76B-D94955648789}" presName="space" presStyleCnt="0"/>
      <dgm:spPr/>
    </dgm:pt>
    <dgm:pt modelId="{3A1F2C93-3427-4DAA-950F-209ABFFF65E0}" type="pres">
      <dgm:prSet presAssocID="{A5433993-73B0-4BA3-B879-1380496AFA95}" presName="composite" presStyleCnt="0"/>
      <dgm:spPr/>
    </dgm:pt>
    <dgm:pt modelId="{706D1A21-82B8-4A94-9717-096FAC93A6CC}" type="pres">
      <dgm:prSet presAssocID="{A5433993-73B0-4BA3-B879-1380496AFA95}" presName="parTx" presStyleLbl="alignNode1" presStyleIdx="2" presStyleCnt="3">
        <dgm:presLayoutVars>
          <dgm:chMax val="0"/>
          <dgm:chPref val="0"/>
          <dgm:bulletEnabled val="1"/>
        </dgm:presLayoutVars>
      </dgm:prSet>
      <dgm:spPr/>
    </dgm:pt>
    <dgm:pt modelId="{457D3449-B39D-4706-AAEC-42E2BBF8CFCD}" type="pres">
      <dgm:prSet presAssocID="{A5433993-73B0-4BA3-B879-1380496AFA95}" presName="desTx" presStyleLbl="alignAccFollowNode1" presStyleIdx="2" presStyleCnt="3">
        <dgm:presLayoutVars>
          <dgm:bulletEnabled val="1"/>
        </dgm:presLayoutVars>
      </dgm:prSet>
      <dgm:spPr/>
    </dgm:pt>
  </dgm:ptLst>
  <dgm:cxnLst>
    <dgm:cxn modelId="{88116421-4487-4477-92B8-4DB00A650545}" srcId="{21FAC83D-768F-43BA-B977-785B3B920F0C}" destId="{8435C8E4-B589-4814-891B-0CA126816305}" srcOrd="2" destOrd="0" parTransId="{5BC2A6BB-8D5A-44E7-8C87-8764A3AD6DAE}" sibTransId="{D36FF3C6-14AD-41ED-B32F-1556E390FEB4}"/>
    <dgm:cxn modelId="{A92D4665-6F12-4829-9C5E-E5A17AF27FFB}" srcId="{9987AC9B-8116-42BD-9690-F8079B2AC982}" destId="{26169E9D-FC10-4CA9-82B1-6D61980CC169}" srcOrd="1" destOrd="0" parTransId="{52FF422A-3734-4B66-9A52-2E583743EDE4}" sibTransId="{950C01B8-524A-4928-9B27-8AA1F34A00D0}"/>
    <dgm:cxn modelId="{C007234B-B796-48FA-95C2-9E16FCB80DA6}" srcId="{9987AC9B-8116-42BD-9690-F8079B2AC982}" destId="{7EB6CE3A-D043-4E68-98FE-A7B900E51C49}" srcOrd="0" destOrd="0" parTransId="{5A06D3A9-EBEB-48E7-8A2E-17B500025A94}" sibTransId="{01076A25-3CE9-4BAF-80DF-A4DC19D3F039}"/>
    <dgm:cxn modelId="{EDCCA56D-A179-4C4F-9886-F2EB650B63DF}" type="presOf" srcId="{58217CFC-4023-4DF3-9144-EA7D73DD619A}" destId="{457D3449-B39D-4706-AAEC-42E2BBF8CFCD}" srcOrd="0" destOrd="1" presId="urn:microsoft.com/office/officeart/2005/8/layout/hList1"/>
    <dgm:cxn modelId="{84E65F4F-D901-4EC4-8134-3679037BDF38}" srcId="{21FAC83D-768F-43BA-B977-785B3B920F0C}" destId="{9794788A-3E00-48CB-88D9-CCF0A943D670}" srcOrd="3" destOrd="0" parTransId="{74CDD180-E503-4F8A-B1FC-6F00FD3679F2}" sibTransId="{C2E386D7-6A99-43F5-AFF2-A42D68ED6314}"/>
    <dgm:cxn modelId="{4A8E2252-0A38-45DE-89AD-699A5EFBC186}" type="presOf" srcId="{2E460BBC-2425-4B4A-AA90-9F535F89BD5B}" destId="{FA8E854E-13D9-4592-92B0-5A8A2A7C2A87}" srcOrd="0" destOrd="0" presId="urn:microsoft.com/office/officeart/2005/8/layout/hList1"/>
    <dgm:cxn modelId="{6BD4A456-82C1-4427-BF7B-12E72D04B68C}" type="presOf" srcId="{26169E9D-FC10-4CA9-82B1-6D61980CC169}" destId="{809BCDAD-C43E-4D16-A415-7CB927D3D3FF}" srcOrd="0" destOrd="1" presId="urn:microsoft.com/office/officeart/2005/8/layout/hList1"/>
    <dgm:cxn modelId="{3D529F79-0EBE-41A7-B1DF-CEC42089C6C3}" type="presOf" srcId="{9987AC9B-8116-42BD-9690-F8079B2AC982}" destId="{A82AEB02-29D4-4A95-A470-F474DB5AC8D5}" srcOrd="0" destOrd="0" presId="urn:microsoft.com/office/officeart/2005/8/layout/hList1"/>
    <dgm:cxn modelId="{FE46BF79-8C1F-4DF5-A295-1ACACD75F024}" type="presOf" srcId="{8435C8E4-B589-4814-891B-0CA126816305}" destId="{033B4D0A-9707-4898-AC92-DE6E6D4F954D}" srcOrd="0" destOrd="2" presId="urn:microsoft.com/office/officeart/2005/8/layout/hList1"/>
    <dgm:cxn modelId="{9D2C4881-467B-465B-BDF3-E5790D678B87}" type="presOf" srcId="{7EB6CE3A-D043-4E68-98FE-A7B900E51C49}" destId="{809BCDAD-C43E-4D16-A415-7CB927D3D3FF}" srcOrd="0" destOrd="0" presId="urn:microsoft.com/office/officeart/2005/8/layout/hList1"/>
    <dgm:cxn modelId="{0985B382-FFBA-4385-8518-EE7E0136394C}" srcId="{A5433993-73B0-4BA3-B879-1380496AFA95}" destId="{58217CFC-4023-4DF3-9144-EA7D73DD619A}" srcOrd="1" destOrd="0" parTransId="{6F7BDDF6-F77D-4441-818E-93CE8AFABFA4}" sibTransId="{16D69F7F-5267-4F35-ADA4-1C6710C3E618}"/>
    <dgm:cxn modelId="{A10C1287-5F7D-41AD-A225-77FEE24B726B}" srcId="{2E460BBC-2425-4B4A-AA90-9F535F89BD5B}" destId="{A5433993-73B0-4BA3-B879-1380496AFA95}" srcOrd="2" destOrd="0" parTransId="{A5F3DEAD-3FC3-4BE5-804B-8277E3491BC9}" sibTransId="{AA09874E-70A1-4460-B888-BF611FF41B88}"/>
    <dgm:cxn modelId="{2E43B08C-0380-445E-A690-77CD56331AC8}" type="presOf" srcId="{9794788A-3E00-48CB-88D9-CCF0A943D670}" destId="{033B4D0A-9707-4898-AC92-DE6E6D4F954D}" srcOrd="0" destOrd="3" presId="urn:microsoft.com/office/officeart/2005/8/layout/hList1"/>
    <dgm:cxn modelId="{8C403693-E075-488B-B2C6-AFFBB8F09660}" type="presOf" srcId="{58CF20FB-1156-48DF-8C35-E6ACB2FD3508}" destId="{033B4D0A-9707-4898-AC92-DE6E6D4F954D}" srcOrd="0" destOrd="1" presId="urn:microsoft.com/office/officeart/2005/8/layout/hList1"/>
    <dgm:cxn modelId="{BD3684A1-2490-4D4D-8322-4F2F8F380415}" type="presOf" srcId="{21FAC83D-768F-43BA-B977-785B3B920F0C}" destId="{B39F70C0-D5E1-4679-946B-514336D7FBF9}" srcOrd="0" destOrd="0" presId="urn:microsoft.com/office/officeart/2005/8/layout/hList1"/>
    <dgm:cxn modelId="{221904AF-02C4-45E4-AF82-82496B44E23D}" srcId="{2E460BBC-2425-4B4A-AA90-9F535F89BD5B}" destId="{9987AC9B-8116-42BD-9690-F8079B2AC982}" srcOrd="1" destOrd="0" parTransId="{4484C750-C56C-4B0E-B2A7-E55FAEF5EBB6}" sibTransId="{EC60F396-CEE7-4420-B76B-D94955648789}"/>
    <dgm:cxn modelId="{CC9B14BE-C9C2-4E5E-AE03-6116C686FCDA}" type="presOf" srcId="{65A18B4F-BCD0-4C6B-BAB0-2A075C10D8D8}" destId="{809BCDAD-C43E-4D16-A415-7CB927D3D3FF}" srcOrd="0" destOrd="2" presId="urn:microsoft.com/office/officeart/2005/8/layout/hList1"/>
    <dgm:cxn modelId="{5E503CBF-7B05-4CDC-A15A-82CC5BDED92D}" type="presOf" srcId="{9D8A553D-2C60-4CEF-9561-A978BB70E3DF}" destId="{457D3449-B39D-4706-AAEC-42E2BBF8CFCD}" srcOrd="0" destOrd="0" presId="urn:microsoft.com/office/officeart/2005/8/layout/hList1"/>
    <dgm:cxn modelId="{52DA44D1-C7A0-4730-9D5B-C12A9C3D3F45}" srcId="{9987AC9B-8116-42BD-9690-F8079B2AC982}" destId="{65A18B4F-BCD0-4C6B-BAB0-2A075C10D8D8}" srcOrd="2" destOrd="0" parTransId="{BC8510F9-D425-4287-96DE-5F0C95691428}" sibTransId="{D898E132-A911-43D3-B711-34FFD6D999E7}"/>
    <dgm:cxn modelId="{635851D8-D238-4C6E-880B-B894F1340450}" srcId="{21FAC83D-768F-43BA-B977-785B3B920F0C}" destId="{718957AC-9809-4C09-89A8-909BECA1A251}" srcOrd="0" destOrd="0" parTransId="{054FDAC9-D123-4A77-AD31-A6789670ABC1}" sibTransId="{DC3860D7-ED64-4BFD-A645-301182CE2340}"/>
    <dgm:cxn modelId="{661F99E8-E5CF-420F-9B71-EAE277927C11}" srcId="{21FAC83D-768F-43BA-B977-785B3B920F0C}" destId="{58CF20FB-1156-48DF-8C35-E6ACB2FD3508}" srcOrd="1" destOrd="0" parTransId="{79D5969C-7761-43CD-94AE-82E058B07D76}" sibTransId="{BF0FFDAB-3B61-46BD-9EF8-111161F22359}"/>
    <dgm:cxn modelId="{E1D007E9-CA7C-4FD0-A6E4-FE9A4651358A}" type="presOf" srcId="{A5433993-73B0-4BA3-B879-1380496AFA95}" destId="{706D1A21-82B8-4A94-9717-096FAC93A6CC}" srcOrd="0" destOrd="0" presId="urn:microsoft.com/office/officeart/2005/8/layout/hList1"/>
    <dgm:cxn modelId="{4C289AF0-EEB2-4D5F-81D2-74D6DB940DC5}" type="presOf" srcId="{718957AC-9809-4C09-89A8-909BECA1A251}" destId="{033B4D0A-9707-4898-AC92-DE6E6D4F954D}" srcOrd="0" destOrd="0" presId="urn:microsoft.com/office/officeart/2005/8/layout/hList1"/>
    <dgm:cxn modelId="{98EA8CF2-F9CF-4D79-87CF-39B9ACB160E6}" srcId="{2E460BBC-2425-4B4A-AA90-9F535F89BD5B}" destId="{21FAC83D-768F-43BA-B977-785B3B920F0C}" srcOrd="0" destOrd="0" parTransId="{1CC0E28C-1A41-41E3-BB9D-24C50D079675}" sibTransId="{7C81059D-E49B-45A7-B034-EDA2578621AD}"/>
    <dgm:cxn modelId="{CFEB42FC-A000-42AC-9424-6F89DE94AA4F}" srcId="{A5433993-73B0-4BA3-B879-1380496AFA95}" destId="{9D8A553D-2C60-4CEF-9561-A978BB70E3DF}" srcOrd="0" destOrd="0" parTransId="{E563C409-9E1F-4181-A2FF-442C06F7D92F}" sibTransId="{A57DFB6A-84EF-489C-8FF0-866A91A6F210}"/>
    <dgm:cxn modelId="{F373769B-7B6C-4540-840D-66E836818F24}" type="presParOf" srcId="{FA8E854E-13D9-4592-92B0-5A8A2A7C2A87}" destId="{87AAC9CD-F120-430B-BCF4-35E4ED959BEF}" srcOrd="0" destOrd="0" presId="urn:microsoft.com/office/officeart/2005/8/layout/hList1"/>
    <dgm:cxn modelId="{F09936A7-5509-4A52-8ACA-532CC9F9D75C}" type="presParOf" srcId="{87AAC9CD-F120-430B-BCF4-35E4ED959BEF}" destId="{B39F70C0-D5E1-4679-946B-514336D7FBF9}" srcOrd="0" destOrd="0" presId="urn:microsoft.com/office/officeart/2005/8/layout/hList1"/>
    <dgm:cxn modelId="{699A2EE8-81C4-480F-8164-EC9BF1F4C481}" type="presParOf" srcId="{87AAC9CD-F120-430B-BCF4-35E4ED959BEF}" destId="{033B4D0A-9707-4898-AC92-DE6E6D4F954D}" srcOrd="1" destOrd="0" presId="urn:microsoft.com/office/officeart/2005/8/layout/hList1"/>
    <dgm:cxn modelId="{51D8CED4-759C-48B4-B2EF-F6B9145C1A2B}" type="presParOf" srcId="{FA8E854E-13D9-4592-92B0-5A8A2A7C2A87}" destId="{4753F41F-D478-4DF2-9CFA-F8C3D3179903}" srcOrd="1" destOrd="0" presId="urn:microsoft.com/office/officeart/2005/8/layout/hList1"/>
    <dgm:cxn modelId="{367E66FD-B800-45BE-8CE4-FE12BF9B2ABE}" type="presParOf" srcId="{FA8E854E-13D9-4592-92B0-5A8A2A7C2A87}" destId="{FC65AC08-C7D8-4D1C-B0CA-F6BFEA1A7CA0}" srcOrd="2" destOrd="0" presId="urn:microsoft.com/office/officeart/2005/8/layout/hList1"/>
    <dgm:cxn modelId="{47644A49-6A9E-4943-8877-60FD9F13E84F}" type="presParOf" srcId="{FC65AC08-C7D8-4D1C-B0CA-F6BFEA1A7CA0}" destId="{A82AEB02-29D4-4A95-A470-F474DB5AC8D5}" srcOrd="0" destOrd="0" presId="urn:microsoft.com/office/officeart/2005/8/layout/hList1"/>
    <dgm:cxn modelId="{DEC0D2D1-38C3-4B3E-B376-3C77BB57B0C5}" type="presParOf" srcId="{FC65AC08-C7D8-4D1C-B0CA-F6BFEA1A7CA0}" destId="{809BCDAD-C43E-4D16-A415-7CB927D3D3FF}" srcOrd="1" destOrd="0" presId="urn:microsoft.com/office/officeart/2005/8/layout/hList1"/>
    <dgm:cxn modelId="{D2B0EACD-7048-496C-92C6-AE19A2A0CCA7}" type="presParOf" srcId="{FA8E854E-13D9-4592-92B0-5A8A2A7C2A87}" destId="{B0829B17-ADBA-412E-8457-38238AA2A986}" srcOrd="3" destOrd="0" presId="urn:microsoft.com/office/officeart/2005/8/layout/hList1"/>
    <dgm:cxn modelId="{390E173D-A4C8-4A97-B629-8E6C49D9AE24}" type="presParOf" srcId="{FA8E854E-13D9-4592-92B0-5A8A2A7C2A87}" destId="{3A1F2C93-3427-4DAA-950F-209ABFFF65E0}" srcOrd="4" destOrd="0" presId="urn:microsoft.com/office/officeart/2005/8/layout/hList1"/>
    <dgm:cxn modelId="{78DC6203-A93D-46CD-88B5-7EBE3D067F07}" type="presParOf" srcId="{3A1F2C93-3427-4DAA-950F-209ABFFF65E0}" destId="{706D1A21-82B8-4A94-9717-096FAC93A6CC}" srcOrd="0" destOrd="0" presId="urn:microsoft.com/office/officeart/2005/8/layout/hList1"/>
    <dgm:cxn modelId="{212BE50C-3791-4698-810A-47797160A3E6}" type="presParOf" srcId="{3A1F2C93-3427-4DAA-950F-209ABFFF65E0}" destId="{457D3449-B39D-4706-AAEC-42E2BBF8CFC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F70C0-D5E1-4679-946B-514336D7FBF9}">
      <dsp:nvSpPr>
        <dsp:cNvPr id="0" name=""/>
        <dsp:cNvSpPr/>
      </dsp:nvSpPr>
      <dsp:spPr>
        <a:xfrm>
          <a:off x="3367" y="20610"/>
          <a:ext cx="3283183" cy="131327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微软雅黑" panose="020B0503020204020204" pitchFamily="34" charset="-122"/>
              <a:ea typeface="微软雅黑" panose="020B0503020204020204" pitchFamily="34" charset="-122"/>
            </a:rPr>
            <a:t>特征选择</a:t>
          </a:r>
        </a:p>
      </dsp:txBody>
      <dsp:txXfrm>
        <a:off x="3367" y="20610"/>
        <a:ext cx="3283183" cy="1313273"/>
      </dsp:txXfrm>
    </dsp:sp>
    <dsp:sp modelId="{033B4D0A-9707-4898-AC92-DE6E6D4F954D}">
      <dsp:nvSpPr>
        <dsp:cNvPr id="0" name=""/>
        <dsp:cNvSpPr/>
      </dsp:nvSpPr>
      <dsp:spPr>
        <a:xfrm>
          <a:off x="3367" y="1333883"/>
          <a:ext cx="3283183" cy="2152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信息熵</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信息增益</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信息增益率</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基尼指数</a:t>
          </a:r>
        </a:p>
      </dsp:txBody>
      <dsp:txXfrm>
        <a:off x="3367" y="1333883"/>
        <a:ext cx="3283183" cy="2152080"/>
      </dsp:txXfrm>
    </dsp:sp>
    <dsp:sp modelId="{A82AEB02-29D4-4A95-A470-F474DB5AC8D5}">
      <dsp:nvSpPr>
        <dsp:cNvPr id="0" name=""/>
        <dsp:cNvSpPr/>
      </dsp:nvSpPr>
      <dsp:spPr>
        <a:xfrm>
          <a:off x="3746196" y="20610"/>
          <a:ext cx="3283183" cy="131327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微软雅黑" panose="020B0503020204020204" pitchFamily="34" charset="-122"/>
              <a:ea typeface="微软雅黑" panose="020B0503020204020204" pitchFamily="34" charset="-122"/>
            </a:rPr>
            <a:t>决策树生成</a:t>
          </a:r>
        </a:p>
      </dsp:txBody>
      <dsp:txXfrm>
        <a:off x="3746196" y="20610"/>
        <a:ext cx="3283183" cy="1313273"/>
      </dsp:txXfrm>
    </dsp:sp>
    <dsp:sp modelId="{809BCDAD-C43E-4D16-A415-7CB927D3D3FF}">
      <dsp:nvSpPr>
        <dsp:cNvPr id="0" name=""/>
        <dsp:cNvSpPr/>
      </dsp:nvSpPr>
      <dsp:spPr>
        <a:xfrm>
          <a:off x="3746196" y="1333883"/>
          <a:ext cx="3283183" cy="2152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a:latin typeface="微软雅黑" panose="020B0503020204020204" pitchFamily="34" charset="-122"/>
              <a:ea typeface="微软雅黑" panose="020B0503020204020204" pitchFamily="34" charset="-122"/>
            </a:rPr>
            <a:t>ID3</a:t>
          </a:r>
          <a:r>
            <a:rPr lang="zh-CN" altLang="en-US" sz="2000" kern="1200" dirty="0">
              <a:latin typeface="微软雅黑" panose="020B0503020204020204" pitchFamily="34" charset="-122"/>
              <a:ea typeface="微软雅黑" panose="020B0503020204020204" pitchFamily="34" charset="-122"/>
            </a:rPr>
            <a:t>（信息增益）</a:t>
          </a:r>
        </a:p>
        <a:p>
          <a:pPr marL="228600" lvl="1" indent="-228600" algn="l" defTabSz="889000">
            <a:lnSpc>
              <a:spcPct val="90000"/>
            </a:lnSpc>
            <a:spcBef>
              <a:spcPct val="0"/>
            </a:spcBef>
            <a:spcAft>
              <a:spcPct val="15000"/>
            </a:spcAft>
            <a:buChar char="•"/>
          </a:pPr>
          <a:r>
            <a:rPr lang="en-US" altLang="en-US" sz="2000" kern="1200" dirty="0">
              <a:latin typeface="微软雅黑" panose="020B0503020204020204" pitchFamily="34" charset="-122"/>
              <a:ea typeface="微软雅黑" panose="020B0503020204020204" pitchFamily="34" charset="-122"/>
            </a:rPr>
            <a:t>C4.5</a:t>
          </a:r>
          <a:r>
            <a:rPr lang="zh-CN" altLang="en-US" sz="2000" kern="1200" dirty="0">
              <a:latin typeface="微软雅黑" panose="020B0503020204020204" pitchFamily="34" charset="-122"/>
              <a:ea typeface="微软雅黑" panose="020B0503020204020204" pitchFamily="34" charset="-122"/>
            </a:rPr>
            <a:t>（信息增益率）</a:t>
          </a:r>
        </a:p>
        <a:p>
          <a:pPr marL="228600" lvl="1" indent="-228600" algn="l" defTabSz="889000">
            <a:lnSpc>
              <a:spcPct val="90000"/>
            </a:lnSpc>
            <a:spcBef>
              <a:spcPct val="0"/>
            </a:spcBef>
            <a:spcAft>
              <a:spcPct val="15000"/>
            </a:spcAft>
            <a:buChar char="•"/>
          </a:pPr>
          <a:r>
            <a:rPr lang="en-US" altLang="en-US" sz="2000" b="1" kern="1200" dirty="0">
              <a:latin typeface="微软雅黑" panose="020B0503020204020204" pitchFamily="34" charset="-122"/>
              <a:ea typeface="微软雅黑" panose="020B0503020204020204" pitchFamily="34" charset="-122"/>
            </a:rPr>
            <a:t>CART</a:t>
          </a:r>
          <a:r>
            <a:rPr lang="zh-CN" altLang="en-US" sz="2000" b="1" kern="1200" dirty="0">
              <a:latin typeface="微软雅黑" panose="020B0503020204020204" pitchFamily="34" charset="-122"/>
              <a:ea typeface="微软雅黑" panose="020B0503020204020204" pitchFamily="34" charset="-122"/>
            </a:rPr>
            <a:t>（基尼指数）</a:t>
          </a:r>
        </a:p>
      </dsp:txBody>
      <dsp:txXfrm>
        <a:off x="3746196" y="1333883"/>
        <a:ext cx="3283183" cy="2152080"/>
      </dsp:txXfrm>
    </dsp:sp>
    <dsp:sp modelId="{706D1A21-82B8-4A94-9717-096FAC93A6CC}">
      <dsp:nvSpPr>
        <dsp:cNvPr id="0" name=""/>
        <dsp:cNvSpPr/>
      </dsp:nvSpPr>
      <dsp:spPr>
        <a:xfrm>
          <a:off x="7489026" y="20610"/>
          <a:ext cx="3283183" cy="131327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微软雅黑" panose="020B0503020204020204" pitchFamily="34" charset="-122"/>
              <a:ea typeface="微软雅黑" panose="020B0503020204020204" pitchFamily="34" charset="-122"/>
            </a:rPr>
            <a:t>决策树剪枝</a:t>
          </a:r>
        </a:p>
      </dsp:txBody>
      <dsp:txXfrm>
        <a:off x="7489026" y="20610"/>
        <a:ext cx="3283183" cy="1313273"/>
      </dsp:txXfrm>
    </dsp:sp>
    <dsp:sp modelId="{457D3449-B39D-4706-AAEC-42E2BBF8CFCD}">
      <dsp:nvSpPr>
        <dsp:cNvPr id="0" name=""/>
        <dsp:cNvSpPr/>
      </dsp:nvSpPr>
      <dsp:spPr>
        <a:xfrm>
          <a:off x="7489026" y="1333883"/>
          <a:ext cx="3283183" cy="2152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预剪枝</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后剪枝</a:t>
          </a:r>
        </a:p>
      </dsp:txBody>
      <dsp:txXfrm>
        <a:off x="7489026" y="1333883"/>
        <a:ext cx="3283183" cy="21520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D10AE17-47A1-474C-9386-20CE7666E8AA}"/>
              </a:ext>
            </a:extLst>
          </p:cNvPr>
          <p:cNvSpPr>
            <a:spLocks noGrp="1"/>
          </p:cNvSpPr>
          <p:nvPr>
            <p:ph type="dt" sz="half" idx="10"/>
          </p:nvPr>
        </p:nvSpPr>
        <p:spPr/>
        <p:txBody>
          <a:bodyPr/>
          <a:lstStyle/>
          <a:p>
            <a:fld id="{846C0CDD-8983-49AC-8273-8B26B6178F94}"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11CD6A2E-E925-41D3-8B69-16DFB4481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5DE5BC-DC00-4BB2-A87F-10056AD4BEE5}"/>
              </a:ext>
            </a:extLst>
          </p:cNvPr>
          <p:cNvSpPr>
            <a:spLocks noGrp="1"/>
          </p:cNvSpPr>
          <p:nvPr>
            <p:ph type="sldNum" sz="quarter" idx="12"/>
          </p:nvPr>
        </p:nvSpPr>
        <p:spPr/>
        <p:txBody>
          <a:bodyPr/>
          <a:lstStyle/>
          <a:p>
            <a:fld id="{5279B5C3-5F39-499E-A7B0-21F8610B5D3C}" type="slidenum">
              <a:rPr lang="zh-CN" altLang="en-US" smtClean="0"/>
              <a:t>‹#›</a:t>
            </a:fld>
            <a:endParaRPr lang="zh-CN" altLang="en-US"/>
          </a:p>
        </p:txBody>
      </p:sp>
    </p:spTree>
    <p:extLst>
      <p:ext uri="{BB962C8B-B14F-4D97-AF65-F5344CB8AC3E}">
        <p14:creationId xmlns:p14="http://schemas.microsoft.com/office/powerpoint/2010/main" val="121302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B35296A-F2E8-48FC-8D3F-D63470701048}"/>
              </a:ext>
            </a:extLst>
          </p:cNvPr>
          <p:cNvSpPr>
            <a:spLocks noGrp="1"/>
          </p:cNvSpPr>
          <p:nvPr>
            <p:ph type="dt" sz="half" idx="10"/>
          </p:nvPr>
        </p:nvSpPr>
        <p:spPr/>
        <p:txBody>
          <a:bodyPr/>
          <a:lstStyle/>
          <a:p>
            <a:fld id="{846C0CDD-8983-49AC-8273-8B26B6178F94}"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887D1583-59CC-4909-91CA-808EA77140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874216-A2DD-40A4-8528-59272575D70D}"/>
              </a:ext>
            </a:extLst>
          </p:cNvPr>
          <p:cNvSpPr>
            <a:spLocks noGrp="1"/>
          </p:cNvSpPr>
          <p:nvPr>
            <p:ph type="sldNum" sz="quarter" idx="12"/>
          </p:nvPr>
        </p:nvSpPr>
        <p:spPr/>
        <p:txBody>
          <a:bodyPr/>
          <a:lstStyle/>
          <a:p>
            <a:fld id="{5279B5C3-5F39-499E-A7B0-21F8610B5D3C}" type="slidenum">
              <a:rPr lang="zh-CN" altLang="en-US" smtClean="0"/>
              <a:t>‹#›</a:t>
            </a:fld>
            <a:endParaRPr lang="zh-CN" altLang="en-US"/>
          </a:p>
        </p:txBody>
      </p:sp>
      <p:sp>
        <p:nvSpPr>
          <p:cNvPr id="7" name="矩形 6">
            <a:extLst>
              <a:ext uri="{FF2B5EF4-FFF2-40B4-BE49-F238E27FC236}">
                <a16:creationId xmlns:a16="http://schemas.microsoft.com/office/drawing/2014/main" id="{65303F16-B693-4120-8062-DCC67CC3E342}"/>
              </a:ext>
            </a:extLst>
          </p:cNvPr>
          <p:cNvSpPr/>
          <p:nvPr userDrawn="1"/>
        </p:nvSpPr>
        <p:spPr>
          <a:xfrm>
            <a:off x="771787" y="1015068"/>
            <a:ext cx="359887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E4C10F7-EAB4-4313-ABB3-F9C77F9C9A53}"/>
              </a:ext>
            </a:extLst>
          </p:cNvPr>
          <p:cNvSpPr/>
          <p:nvPr userDrawn="1"/>
        </p:nvSpPr>
        <p:spPr>
          <a:xfrm>
            <a:off x="771787" y="545285"/>
            <a:ext cx="209725" cy="2097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6971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14FA44-E2A7-40C7-91C6-F1A528174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35342B-BB53-4D25-870A-8960AFF8A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3D3174-0415-4D53-B5AF-D207C856D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0CDD-8983-49AC-8273-8B26B6178F94}" type="datetimeFigureOut">
              <a:rPr lang="zh-CN" altLang="en-US" smtClean="0"/>
              <a:t>2019/1/2</a:t>
            </a:fld>
            <a:endParaRPr lang="zh-CN" altLang="en-US"/>
          </a:p>
        </p:txBody>
      </p:sp>
      <p:sp>
        <p:nvSpPr>
          <p:cNvPr id="5" name="页脚占位符 4">
            <a:extLst>
              <a:ext uri="{FF2B5EF4-FFF2-40B4-BE49-F238E27FC236}">
                <a16:creationId xmlns:a16="http://schemas.microsoft.com/office/drawing/2014/main" id="{D9D3E5AC-0514-46D9-AD51-58A7AD8B4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51623D-0071-415A-AE2A-CEA68389A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9B5C3-5F39-499E-A7B0-21F8610B5D3C}" type="slidenum">
              <a:rPr lang="zh-CN" altLang="en-US" smtClean="0"/>
              <a:t>‹#›</a:t>
            </a:fld>
            <a:endParaRPr lang="zh-CN" altLang="en-US"/>
          </a:p>
        </p:txBody>
      </p:sp>
    </p:spTree>
    <p:extLst>
      <p:ext uri="{BB962C8B-B14F-4D97-AF65-F5344CB8AC3E}">
        <p14:creationId xmlns:p14="http://schemas.microsoft.com/office/powerpoint/2010/main" val="236989281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csdn.net/weixin_36586536/article/details/80468426" TargetMode="External"/><Relationship Id="rId2" Type="http://schemas.openxmlformats.org/officeDocument/2006/relationships/hyperlink" Target="https://www.cnblogs.com/qcloud1001/p/7682679.html" TargetMode="External"/><Relationship Id="rId1" Type="http://schemas.openxmlformats.org/officeDocument/2006/relationships/slideLayout" Target="../slideLayouts/slideLayout2.xml"/><Relationship Id="rId4" Type="http://schemas.openxmlformats.org/officeDocument/2006/relationships/hyperlink" Target="https://blog.csdn.net/qq547276542/article/details/7830445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B877AD-B6F8-4F33-A667-1B51CFFCD5F6}"/>
              </a:ext>
            </a:extLst>
          </p:cNvPr>
          <p:cNvSpPr txBox="1"/>
          <p:nvPr/>
        </p:nvSpPr>
        <p:spPr>
          <a:xfrm>
            <a:off x="0" y="1713391"/>
            <a:ext cx="12191999" cy="2186048"/>
          </a:xfrm>
          <a:prstGeom prst="rect">
            <a:avLst/>
          </a:prstGeom>
          <a:noFill/>
        </p:spPr>
        <p:txBody>
          <a:bodyPr wrap="square" rtlCol="0">
            <a:spAutoFit/>
          </a:bodyPr>
          <a:lstStyle/>
          <a:p>
            <a:pPr algn="ctr">
              <a:lnSpc>
                <a:spcPct val="150000"/>
              </a:lnSpc>
            </a:pPr>
            <a:r>
              <a:rPr lang="zh-CN" altLang="en-US" sz="6600" b="1" dirty="0">
                <a:latin typeface="微软雅黑" panose="020B0503020204020204" pitchFamily="34" charset="-122"/>
                <a:ea typeface="微软雅黑" panose="020B0503020204020204" pitchFamily="34" charset="-122"/>
              </a:rPr>
              <a:t>决策树和随机森林模型</a:t>
            </a:r>
            <a:endParaRPr lang="en-US" altLang="zh-CN" sz="6600" b="1" dirty="0">
              <a:latin typeface="微软雅黑" panose="020B0503020204020204" pitchFamily="34" charset="-122"/>
              <a:ea typeface="微软雅黑" panose="020B0503020204020204" pitchFamily="34" charset="-122"/>
            </a:endParaRPr>
          </a:p>
          <a:p>
            <a:pPr algn="ctr">
              <a:lnSpc>
                <a:spcPct val="150000"/>
              </a:lnSpc>
            </a:pPr>
            <a:r>
              <a:rPr lang="zh-CN" altLang="en-US" sz="2800" dirty="0">
                <a:latin typeface="微软雅黑" panose="020B0503020204020204" pitchFamily="34" charset="-122"/>
                <a:ea typeface="微软雅黑" panose="020B0503020204020204" pitchFamily="34" charset="-122"/>
              </a:rPr>
              <a:t>算法介绍及</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语言实现</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990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A20BF2-742E-42A6-9260-78EA96B3055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随机森林算法</a:t>
            </a:r>
          </a:p>
        </p:txBody>
      </p:sp>
      <p:pic>
        <p:nvPicPr>
          <p:cNvPr id="7" name="图片 6">
            <a:extLst>
              <a:ext uri="{FF2B5EF4-FFF2-40B4-BE49-F238E27FC236}">
                <a16:creationId xmlns:a16="http://schemas.microsoft.com/office/drawing/2014/main" id="{4D250D96-9BBE-4B72-9F9A-71462D26562B}"/>
              </a:ext>
            </a:extLst>
          </p:cNvPr>
          <p:cNvPicPr>
            <a:picLocks noChangeAspect="1"/>
          </p:cNvPicPr>
          <p:nvPr/>
        </p:nvPicPr>
        <p:blipFill>
          <a:blip r:embed="rId2"/>
          <a:stretch>
            <a:fillRect/>
          </a:stretch>
        </p:blipFill>
        <p:spPr>
          <a:xfrm>
            <a:off x="6437489" y="163841"/>
            <a:ext cx="4858869" cy="6530318"/>
          </a:xfrm>
          <a:prstGeom prst="rect">
            <a:avLst/>
          </a:prstGeom>
        </p:spPr>
      </p:pic>
      <p:sp>
        <p:nvSpPr>
          <p:cNvPr id="8" name="矩形 7">
            <a:extLst>
              <a:ext uri="{FF2B5EF4-FFF2-40B4-BE49-F238E27FC236}">
                <a16:creationId xmlns:a16="http://schemas.microsoft.com/office/drawing/2014/main" id="{D6F62B31-2251-42E1-8639-05F17D8AF992}"/>
              </a:ext>
            </a:extLst>
          </p:cNvPr>
          <p:cNvSpPr/>
          <p:nvPr/>
        </p:nvSpPr>
        <p:spPr>
          <a:xfrm>
            <a:off x="735105" y="1902185"/>
            <a:ext cx="4858870" cy="336739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随机森林的原理：</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通过从原始样本中随机抽取部分样本和变量，产生</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棵决策树，然后根据“少数服从多数”的原则作为决策结果。</a:t>
            </a: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随机森林结合策略</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加权平均法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回归</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投票法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分类</a:t>
            </a:r>
          </a:p>
        </p:txBody>
      </p:sp>
    </p:spTree>
    <p:extLst>
      <p:ext uri="{BB962C8B-B14F-4D97-AF65-F5344CB8AC3E}">
        <p14:creationId xmlns:p14="http://schemas.microsoft.com/office/powerpoint/2010/main" val="134148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7D3DE9-ACF7-401B-887C-3812DBF1E94C}"/>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随机森林算法</a:t>
            </a:r>
          </a:p>
        </p:txBody>
      </p:sp>
      <p:sp>
        <p:nvSpPr>
          <p:cNvPr id="3" name="矩形 2">
            <a:extLst>
              <a:ext uri="{FF2B5EF4-FFF2-40B4-BE49-F238E27FC236}">
                <a16:creationId xmlns:a16="http://schemas.microsoft.com/office/drawing/2014/main" id="{C5ABD5F3-155A-42C3-A458-64F009E5E854}"/>
              </a:ext>
            </a:extLst>
          </p:cNvPr>
          <p:cNvSpPr/>
          <p:nvPr/>
        </p:nvSpPr>
        <p:spPr>
          <a:xfrm>
            <a:off x="700530" y="1263419"/>
            <a:ext cx="10790939" cy="5860387"/>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随机森林重要性度量指标</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重要性评分、</a:t>
            </a:r>
            <a:r>
              <a:rPr lang="en-US" altLang="zh-CN" b="1" dirty="0">
                <a:latin typeface="微软雅黑" panose="020B0503020204020204" pitchFamily="34" charset="-122"/>
                <a:ea typeface="微软雅黑" panose="020B0503020204020204" pitchFamily="34" charset="-122"/>
              </a:rPr>
              <a:t>Gini</a:t>
            </a:r>
            <a:r>
              <a:rPr lang="zh-CN" altLang="en-US" b="1" dirty="0">
                <a:latin typeface="微软雅黑" panose="020B0503020204020204" pitchFamily="34" charset="-122"/>
                <a:ea typeface="微软雅黑" panose="020B0503020204020204" pitchFamily="34" charset="-122"/>
              </a:rPr>
              <a:t>指数：</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）重要性评分</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重要性评分指袋外数据自变量值发生轻微扰动后的分类正确率与扰动前分类正确率的平均减少量。该值越大越好，对应</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语言中计算</a:t>
            </a:r>
            <a:r>
              <a:rPr lang="en-US" altLang="zh-CN" dirty="0">
                <a:latin typeface="微软雅黑" panose="020B0503020204020204" pitchFamily="34" charset="-122"/>
                <a:ea typeface="微软雅黑" panose="020B0503020204020204" pitchFamily="34" charset="-122"/>
              </a:rPr>
              <a:t>Mean decrease accuracy</a:t>
            </a:r>
            <a:r>
              <a:rPr lang="zh-CN" altLang="en-US" dirty="0">
                <a:latin typeface="微软雅黑" panose="020B0503020204020204" pitchFamily="34" charset="-122"/>
                <a:ea typeface="微软雅黑" panose="020B0503020204020204" pitchFamily="34" charset="-122"/>
              </a:rPr>
              <a:t>（准确率降低）</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对于每棵决策树，利用袋外数据进行预测，将袋外数据的预测误差将记录下来。</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随机变换每个预测变量，从而形成新的袋外数据，再利用袋外数据进行验证，得到新的误差。</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对于某预测变量来说，计算其重要性是变换后的预测误差与原来相比的差的均值。</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gini</a:t>
            </a:r>
            <a:r>
              <a:rPr lang="zh-CN" altLang="en-US" b="1" dirty="0">
                <a:latin typeface="微软雅黑" panose="020B0503020204020204" pitchFamily="34" charset="-122"/>
                <a:ea typeface="微软雅黑" panose="020B0503020204020204" pitchFamily="34" charset="-122"/>
              </a:rPr>
              <a:t>指数</a:t>
            </a:r>
          </a:p>
          <a:p>
            <a:pPr>
              <a:lnSpc>
                <a:spcPct val="150000"/>
              </a:lnSpc>
            </a:pPr>
            <a:r>
              <a:rPr lang="en-US" altLang="zh-CN" dirty="0" err="1">
                <a:latin typeface="微软雅黑" panose="020B0503020204020204" pitchFamily="34" charset="-122"/>
                <a:ea typeface="微软雅黑" panose="020B0503020204020204" pitchFamily="34" charset="-122"/>
              </a:rPr>
              <a:t>gini</a:t>
            </a:r>
            <a:r>
              <a:rPr lang="zh-CN" altLang="en-US" dirty="0">
                <a:latin typeface="微软雅黑" panose="020B0503020204020204" pitchFamily="34" charset="-122"/>
                <a:ea typeface="微软雅黑" panose="020B0503020204020204" pitchFamily="34" charset="-122"/>
              </a:rPr>
              <a:t>指数表示节点的纯度，</a:t>
            </a:r>
            <a:r>
              <a:rPr lang="en-US" altLang="zh-CN" dirty="0" err="1">
                <a:latin typeface="微软雅黑" panose="020B0503020204020204" pitchFamily="34" charset="-122"/>
                <a:ea typeface="微软雅黑" panose="020B0503020204020204" pitchFamily="34" charset="-122"/>
              </a:rPr>
              <a:t>gini</a:t>
            </a:r>
            <a:r>
              <a:rPr lang="zh-CN" altLang="en-US" dirty="0">
                <a:latin typeface="微软雅黑" panose="020B0503020204020204" pitchFamily="34" charset="-122"/>
                <a:ea typeface="微软雅黑" panose="020B0503020204020204" pitchFamily="34" charset="-122"/>
              </a:rPr>
              <a:t>指数越大纯度越低，</a:t>
            </a:r>
            <a:r>
              <a:rPr lang="en-US" altLang="zh-CN" dirty="0" err="1">
                <a:latin typeface="微软雅黑" panose="020B0503020204020204" pitchFamily="34" charset="-122"/>
                <a:ea typeface="微软雅黑" panose="020B0503020204020204" pitchFamily="34" charset="-122"/>
              </a:rPr>
              <a:t>gini</a:t>
            </a:r>
            <a:r>
              <a:rPr lang="zh-CN" altLang="en-US" dirty="0">
                <a:latin typeface="微软雅黑" panose="020B0503020204020204" pitchFamily="34" charset="-122"/>
                <a:ea typeface="微软雅黑" panose="020B0503020204020204" pitchFamily="34" charset="-122"/>
              </a:rPr>
              <a:t>指数越小越好。对应</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语言中</a:t>
            </a:r>
            <a:r>
              <a:rPr lang="en-US" altLang="zh-CN" dirty="0" err="1">
                <a:latin typeface="微软雅黑" panose="020B0503020204020204" pitchFamily="34" charset="-122"/>
                <a:ea typeface="微软雅黑" panose="020B0503020204020204" pitchFamily="34" charset="-122"/>
              </a:rPr>
              <a:t>MeanDecreaseGini</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gini</a:t>
            </a:r>
            <a:r>
              <a:rPr lang="zh-CN" altLang="en-US" dirty="0">
                <a:latin typeface="微软雅黑" panose="020B0503020204020204" pitchFamily="34" charset="-122"/>
                <a:ea typeface="微软雅黑" panose="020B0503020204020204" pitchFamily="34" charset="-122"/>
              </a:rPr>
              <a:t>指数降低），该值越大越好。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solidFill>
                  <a:schemeClr val="tx1">
                    <a:lumMod val="50000"/>
                    <a:lumOff val="50000"/>
                  </a:schemeClr>
                </a:solidFill>
                <a:latin typeface="微软雅黑" panose="020B0503020204020204" pitchFamily="34" charset="-122"/>
                <a:ea typeface="微软雅黑" panose="020B0503020204020204" pitchFamily="34" charset="-122"/>
              </a:rPr>
              <a:t>gini</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值平均降低量表示所有树的变量分割节点平均减小的不纯度。对于变量重要度衡量，步骤如同前面介绍，将变量数据打乱，</a:t>
            </a:r>
            <a:r>
              <a:rPr lang="en-US" altLang="zh-CN" dirty="0" err="1">
                <a:solidFill>
                  <a:schemeClr val="tx1">
                    <a:lumMod val="50000"/>
                    <a:lumOff val="50000"/>
                  </a:schemeClr>
                </a:solidFill>
                <a:latin typeface="微软雅黑" panose="020B0503020204020204" pitchFamily="34" charset="-122"/>
                <a:ea typeface="微软雅黑" panose="020B0503020204020204" pitchFamily="34" charset="-122"/>
              </a:rPr>
              <a:t>gini</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指数变化的均值作为变量的重要程度度量。</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46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A20BF2-742E-42A6-9260-78EA96B3055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随机森林算法</a:t>
            </a:r>
          </a:p>
        </p:txBody>
      </p:sp>
      <p:sp>
        <p:nvSpPr>
          <p:cNvPr id="8" name="矩形 7">
            <a:extLst>
              <a:ext uri="{FF2B5EF4-FFF2-40B4-BE49-F238E27FC236}">
                <a16:creationId xmlns:a16="http://schemas.microsoft.com/office/drawing/2014/main" id="{D6F62B31-2251-42E1-8639-05F17D8AF992}"/>
              </a:ext>
            </a:extLst>
          </p:cNvPr>
          <p:cNvSpPr/>
          <p:nvPr/>
        </p:nvSpPr>
        <p:spPr>
          <a:xfrm>
            <a:off x="715261" y="1307381"/>
            <a:ext cx="10761477" cy="544488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随机森林分类和回归预测的操作不同在于判断因变量的类型：</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如果因变量是因子则执行分类任务，如果因变量是连续性变量，则执行回归预测任务。</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随机森林的两个参数</a:t>
            </a:r>
            <a:r>
              <a:rPr lang="en-US" altLang="zh-CN" b="1"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候选特征数</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（节点数）：节点中用于二叉树的变量个数，</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越大，单棵树的效果会提升，但树之间相关性也会增强。</a:t>
            </a:r>
          </a:p>
          <a:p>
            <a:pPr>
              <a:lnSpc>
                <a:spcPct val="150000"/>
              </a:lnSpc>
            </a:pPr>
            <a:r>
              <a:rPr lang="zh-CN" altLang="en-US" dirty="0">
                <a:latin typeface="微软雅黑" panose="020B0503020204020204" pitchFamily="34" charset="-122"/>
                <a:ea typeface="微软雅黑" panose="020B0503020204020204" pitchFamily="34" charset="-122"/>
              </a:rPr>
              <a:t>决策树数量</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：随机森林构建的决策树数量，</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越大，模型效果会有提升，但计算量会变大。</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b="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中与决策树有关的</a:t>
            </a:r>
            <a:r>
              <a:rPr lang="en-US" altLang="zh-CN" b="1" dirty="0">
                <a:latin typeface="微软雅黑" panose="020B0503020204020204" pitchFamily="34" charset="-122"/>
                <a:ea typeface="微软雅黑" panose="020B0503020204020204" pitchFamily="34" charset="-122"/>
              </a:rPr>
              <a:t>Package:</a:t>
            </a:r>
          </a:p>
          <a:p>
            <a:pPr>
              <a:lnSpc>
                <a:spcPct val="150000"/>
              </a:lnSpc>
            </a:pPr>
            <a:r>
              <a:rPr lang="zh-CN" altLang="en-US" dirty="0">
                <a:latin typeface="微软雅黑" panose="020B0503020204020204" pitchFamily="34" charset="-122"/>
                <a:ea typeface="微软雅黑" panose="020B0503020204020204" pitchFamily="34" charset="-122"/>
              </a:rPr>
              <a:t>单棵决策树：</a:t>
            </a:r>
            <a:r>
              <a:rPr lang="en-US" altLang="zh-CN" dirty="0" err="1">
                <a:latin typeface="微软雅黑" panose="020B0503020204020204" pitchFamily="34" charset="-122"/>
                <a:ea typeface="微软雅黑" panose="020B0503020204020204" pitchFamily="34" charset="-122"/>
              </a:rPr>
              <a:t>rpart</a:t>
            </a:r>
            <a:r>
              <a:rPr lang="en-US" altLang="zh-CN" dirty="0">
                <a:latin typeface="微软雅黑" panose="020B0503020204020204" pitchFamily="34" charset="-122"/>
                <a:ea typeface="微软雅黑" panose="020B0503020204020204" pitchFamily="34" charset="-122"/>
              </a:rPr>
              <a:t>/tree/C50</a:t>
            </a:r>
          </a:p>
          <a:p>
            <a:pPr>
              <a:lnSpc>
                <a:spcPct val="150000"/>
              </a:lnSpc>
            </a:pPr>
            <a:r>
              <a:rPr lang="zh-CN" altLang="en-US" dirty="0">
                <a:latin typeface="微软雅黑" panose="020B0503020204020204" pitchFamily="34" charset="-122"/>
                <a:ea typeface="微软雅黑" panose="020B0503020204020204" pitchFamily="34" charset="-122"/>
              </a:rPr>
              <a:t>随机森林：</a:t>
            </a:r>
            <a:r>
              <a:rPr lang="en-US" altLang="zh-CN" b="1" dirty="0" err="1">
                <a:latin typeface="微软雅黑" panose="020B0503020204020204" pitchFamily="34" charset="-122"/>
                <a:ea typeface="微软雅黑" panose="020B0503020204020204" pitchFamily="34" charset="-122"/>
              </a:rPr>
              <a:t>randomforest</a:t>
            </a:r>
            <a:r>
              <a:rPr lang="en-US" altLang="zh-CN" dirty="0">
                <a:latin typeface="微软雅黑" panose="020B0503020204020204" pitchFamily="34" charset="-122"/>
                <a:ea typeface="微软雅黑" panose="020B0503020204020204" pitchFamily="34" charset="-122"/>
              </a:rPr>
              <a:t>/ranger</a:t>
            </a:r>
          </a:p>
          <a:p>
            <a:pPr>
              <a:lnSpc>
                <a:spcPct val="150000"/>
              </a:lnSpc>
            </a:pPr>
            <a:r>
              <a:rPr lang="zh-CN" altLang="en-US" dirty="0">
                <a:latin typeface="微软雅黑" panose="020B0503020204020204" pitchFamily="34" charset="-122"/>
                <a:ea typeface="微软雅黑" panose="020B0503020204020204" pitchFamily="34" charset="-122"/>
              </a:rPr>
              <a:t>梯度提升树：</a:t>
            </a:r>
            <a:r>
              <a:rPr lang="en-US" altLang="zh-CN" dirty="0" err="1">
                <a:latin typeface="微软雅黑" panose="020B0503020204020204" pitchFamily="34" charset="-122"/>
                <a:ea typeface="微软雅黑" panose="020B0503020204020204" pitchFamily="34" charset="-122"/>
              </a:rPr>
              <a:t>gbm</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xgboost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树的可视化：</a:t>
            </a:r>
            <a:r>
              <a:rPr lang="en-US" altLang="zh-CN" dirty="0" err="1">
                <a:latin typeface="微软雅黑" panose="020B0503020204020204" pitchFamily="34" charset="-122"/>
                <a:ea typeface="微软雅黑" panose="020B0503020204020204" pitchFamily="34" charset="-122"/>
              </a:rPr>
              <a:t>rpart.plot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437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25C780-058F-4F7E-ACF9-CC9863FA5158}"/>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参考链接</a:t>
            </a:r>
          </a:p>
        </p:txBody>
      </p:sp>
      <p:sp>
        <p:nvSpPr>
          <p:cNvPr id="3" name="矩形 2">
            <a:extLst>
              <a:ext uri="{FF2B5EF4-FFF2-40B4-BE49-F238E27FC236}">
                <a16:creationId xmlns:a16="http://schemas.microsoft.com/office/drawing/2014/main" id="{D7BA8638-EC92-4CF9-867D-D78668814257}"/>
              </a:ext>
            </a:extLst>
          </p:cNvPr>
          <p:cNvSpPr/>
          <p:nvPr/>
        </p:nvSpPr>
        <p:spPr>
          <a:xfrm>
            <a:off x="1127463" y="1455875"/>
            <a:ext cx="8204796" cy="4613058"/>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hlinkClick r:id="rId2">
                  <a:extLst>
                    <a:ext uri="{A12FA001-AC4F-418D-AE19-62706E023703}">
                      <ahyp:hlinkClr xmlns:ahyp="http://schemas.microsoft.com/office/drawing/2018/hyperlinkcolor" val="tx"/>
                    </a:ext>
                  </a:extLst>
                </a:hlinkClick>
              </a:rPr>
              <a:t>机器学习之决策树与随机森林模型</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hlinkClick r:id="rId2">
                  <a:extLst>
                    <a:ext uri="{A12FA001-AC4F-418D-AE19-62706E023703}">
                      <ahyp:hlinkClr xmlns:ahyp="http://schemas.microsoft.com/office/drawing/2018/hyperlinkcolor" val="tx"/>
                    </a:ext>
                  </a:extLst>
                </a:hlinkClick>
              </a:rPr>
              <a:t>https://www.cnblogs.com/qcloud1001/p/7682679.html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决策树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分类树、回归树）：</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hlinkClick r:id="rId3">
                  <a:extLst>
                    <a:ext uri="{A12FA001-AC4F-418D-AE19-62706E023703}">
                      <ahyp:hlinkClr xmlns:ahyp="http://schemas.microsoft.com/office/drawing/2018/hyperlinkcolor" val="tx"/>
                    </a:ext>
                  </a:extLst>
                </a:hlinkClick>
              </a:rPr>
              <a:t>https://blog.csdn.net/weixin_36586536/article/details/80468426</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随机森林算法学习</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RandomForest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hlinkClick r:id="rId4">
                  <a:extLst>
                    <a:ext uri="{A12FA001-AC4F-418D-AE19-62706E023703}">
                      <ahyp:hlinkClr xmlns:ahyp="http://schemas.microsoft.com/office/drawing/2018/hyperlinkcolor" val="tx"/>
                    </a:ext>
                  </a:extLst>
                </a:hlinkClick>
              </a:rPr>
              <a:t>https://blog.csdn.net/qq547276542/article/details/78304454</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算法模型</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随机森林原理与算法实现</a:t>
            </a: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https://blog.csdn.net/qingqing7/article/details/78435599</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6685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EB5432-DC16-4DF8-AC2E-7CB44C4E2C4A}"/>
              </a:ext>
            </a:extLst>
          </p:cNvPr>
          <p:cNvSpPr txBox="1"/>
          <p:nvPr/>
        </p:nvSpPr>
        <p:spPr>
          <a:xfrm>
            <a:off x="1127464" y="319596"/>
            <a:ext cx="3619348"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决策树简介</a:t>
            </a:r>
          </a:p>
        </p:txBody>
      </p:sp>
      <p:sp>
        <p:nvSpPr>
          <p:cNvPr id="7" name="文本框 6">
            <a:extLst>
              <a:ext uri="{FF2B5EF4-FFF2-40B4-BE49-F238E27FC236}">
                <a16:creationId xmlns:a16="http://schemas.microsoft.com/office/drawing/2014/main" id="{66D45A1F-92D2-417E-B3FD-BB9CCD72FB8C}"/>
              </a:ext>
            </a:extLst>
          </p:cNvPr>
          <p:cNvSpPr txBox="1"/>
          <p:nvPr/>
        </p:nvSpPr>
        <p:spPr>
          <a:xfrm>
            <a:off x="1596940" y="5965902"/>
            <a:ext cx="2405848"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决策树思想简单实例</a:t>
            </a:r>
          </a:p>
        </p:txBody>
      </p:sp>
      <p:sp>
        <p:nvSpPr>
          <p:cNvPr id="14" name="矩形 13">
            <a:extLst>
              <a:ext uri="{FF2B5EF4-FFF2-40B4-BE49-F238E27FC236}">
                <a16:creationId xmlns:a16="http://schemas.microsoft.com/office/drawing/2014/main" id="{80D774D7-224A-4391-BCE0-7C7F715B2710}"/>
              </a:ext>
            </a:extLst>
          </p:cNvPr>
          <p:cNvSpPr/>
          <p:nvPr/>
        </p:nvSpPr>
        <p:spPr>
          <a:xfrm>
            <a:off x="5302928" y="1582419"/>
            <a:ext cx="6096000" cy="2536400"/>
          </a:xfrm>
          <a:prstGeom prst="rect">
            <a:avLst/>
          </a:prstGeom>
        </p:spPr>
        <p:txBody>
          <a:bodyPr>
            <a:spAutoFit/>
          </a:bodyPr>
          <a:lstStyle/>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决策树模型是运用于分类以及回归的一种树结构。</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决策树由节点和有向边组成（一个根节点、若干内部节点和若干叶节点。）</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决策树的决策过程需要从决策树的根节点开始，将待测数据与决策树中的特征节点进行比较，并逐步选择下一比较分支，直到叶子节点作为最终的结果。</a:t>
            </a:r>
          </a:p>
        </p:txBody>
      </p:sp>
      <p:sp>
        <p:nvSpPr>
          <p:cNvPr id="15" name="矩形 14">
            <a:extLst>
              <a:ext uri="{FF2B5EF4-FFF2-40B4-BE49-F238E27FC236}">
                <a16:creationId xmlns:a16="http://schemas.microsoft.com/office/drawing/2014/main" id="{27893289-F82D-49D2-9748-4433230DD66F}"/>
              </a:ext>
            </a:extLst>
          </p:cNvPr>
          <p:cNvSpPr/>
          <p:nvPr/>
        </p:nvSpPr>
        <p:spPr>
          <a:xfrm>
            <a:off x="5302928" y="4508026"/>
            <a:ext cx="6096000" cy="1296637"/>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内部节点：对应于一个属性测试</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叶节点：对应于决策结果</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根节点：包含样本全集</a:t>
            </a:r>
          </a:p>
        </p:txBody>
      </p:sp>
      <p:pic>
        <p:nvPicPr>
          <p:cNvPr id="17" name="图片 16">
            <a:extLst>
              <a:ext uri="{FF2B5EF4-FFF2-40B4-BE49-F238E27FC236}">
                <a16:creationId xmlns:a16="http://schemas.microsoft.com/office/drawing/2014/main" id="{F83B5FFA-CB40-4FD9-8245-6105848F2624}"/>
              </a:ext>
            </a:extLst>
          </p:cNvPr>
          <p:cNvPicPr>
            <a:picLocks noChangeAspect="1"/>
          </p:cNvPicPr>
          <p:nvPr/>
        </p:nvPicPr>
        <p:blipFill>
          <a:blip r:embed="rId2"/>
          <a:stretch>
            <a:fillRect/>
          </a:stretch>
        </p:blipFill>
        <p:spPr>
          <a:xfrm>
            <a:off x="455782" y="1699901"/>
            <a:ext cx="4688164" cy="4104762"/>
          </a:xfrm>
          <a:prstGeom prst="rect">
            <a:avLst/>
          </a:prstGeom>
        </p:spPr>
      </p:pic>
    </p:spTree>
    <p:extLst>
      <p:ext uri="{BB962C8B-B14F-4D97-AF65-F5344CB8AC3E}">
        <p14:creationId xmlns:p14="http://schemas.microsoft.com/office/powerpoint/2010/main" val="53459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48956E-6895-42EF-B3B7-0152978FF2A6}"/>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决策树算法</a:t>
            </a:r>
          </a:p>
        </p:txBody>
      </p:sp>
      <p:graphicFrame>
        <p:nvGraphicFramePr>
          <p:cNvPr id="4" name="图示 3">
            <a:extLst>
              <a:ext uri="{FF2B5EF4-FFF2-40B4-BE49-F238E27FC236}">
                <a16:creationId xmlns:a16="http://schemas.microsoft.com/office/drawing/2014/main" id="{E1C4C66F-51ED-46A6-A622-44864EC55007}"/>
              </a:ext>
            </a:extLst>
          </p:cNvPr>
          <p:cNvGraphicFramePr/>
          <p:nvPr>
            <p:extLst>
              <p:ext uri="{D42A27DB-BD31-4B8C-83A1-F6EECF244321}">
                <p14:modId xmlns:p14="http://schemas.microsoft.com/office/powerpoint/2010/main" val="2158443957"/>
              </p:ext>
            </p:extLst>
          </p:nvPr>
        </p:nvGraphicFramePr>
        <p:xfrm>
          <a:off x="708209" y="1869143"/>
          <a:ext cx="10775577" cy="3506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6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027543F-F6CF-4B13-8747-A7BC22A6351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决策树算法</a:t>
            </a:r>
          </a:p>
        </p:txBody>
      </p:sp>
      <p:grpSp>
        <p:nvGrpSpPr>
          <p:cNvPr id="5" name="组合 4">
            <a:extLst>
              <a:ext uri="{FF2B5EF4-FFF2-40B4-BE49-F238E27FC236}">
                <a16:creationId xmlns:a16="http://schemas.microsoft.com/office/drawing/2014/main" id="{7FEC5E41-6516-48D6-8A8C-0CE6FCB80171}"/>
              </a:ext>
            </a:extLst>
          </p:cNvPr>
          <p:cNvGrpSpPr/>
          <p:nvPr/>
        </p:nvGrpSpPr>
        <p:grpSpPr>
          <a:xfrm>
            <a:off x="708211" y="1381938"/>
            <a:ext cx="10775577" cy="2536400"/>
            <a:chOff x="708211" y="1637432"/>
            <a:chExt cx="10775577" cy="2536400"/>
          </a:xfrm>
        </p:grpSpPr>
        <p:sp>
          <p:nvSpPr>
            <p:cNvPr id="2" name="矩形 1">
              <a:extLst>
                <a:ext uri="{FF2B5EF4-FFF2-40B4-BE49-F238E27FC236}">
                  <a16:creationId xmlns:a16="http://schemas.microsoft.com/office/drawing/2014/main" id="{19FDD155-176F-49E5-822D-07889D4BDFD2}"/>
                </a:ext>
              </a:extLst>
            </p:cNvPr>
            <p:cNvSpPr/>
            <p:nvPr/>
          </p:nvSpPr>
          <p:spPr>
            <a:xfrm>
              <a:off x="708211" y="1637432"/>
              <a:ext cx="10775577" cy="2536400"/>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特征选择</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信息熵：</a:t>
              </a:r>
            </a:p>
            <a:p>
              <a:pPr>
                <a:lnSpc>
                  <a:spcPct val="150000"/>
                </a:lnSpc>
              </a:pPr>
              <a:r>
                <a:rPr lang="zh-CN" altLang="en-US" dirty="0">
                  <a:latin typeface="微软雅黑" panose="020B0503020204020204" pitchFamily="34" charset="-122"/>
                  <a:ea typeface="微软雅黑" panose="020B0503020204020204" pitchFamily="34" charset="-122"/>
                </a:rPr>
                <a:t>选择根节点的时候，选择能够使得“分支结点纯度最高”的那个特征。熵就是我们最常用的度量纯度的指标。信息熵表达式：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结论有多少种可能取值，</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在取第</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个值的时候发生的概率（发生的频率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总个数），</a:t>
              </a:r>
              <a:r>
                <a:rPr lang="en-US" altLang="zh-CN" dirty="0">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为底。</a:t>
              </a:r>
              <a:r>
                <a:rPr lang="zh-CN" altLang="en-US" b="1" dirty="0">
                  <a:latin typeface="微软雅黑" panose="020B0503020204020204" pitchFamily="34" charset="-122"/>
                  <a:ea typeface="微软雅黑" panose="020B0503020204020204" pitchFamily="34" charset="-122"/>
                </a:rPr>
                <a:t>熵越小，说明样本越纯</a:t>
              </a:r>
              <a:r>
                <a:rPr lang="zh-CN" altLang="en-US" dirty="0">
                  <a:latin typeface="微软雅黑" panose="020B0503020204020204" pitchFamily="34" charset="-122"/>
                  <a:ea typeface="微软雅黑" panose="020B0503020204020204" pitchFamily="34" charset="-122"/>
                </a:rPr>
                <a:t>。以一个两点分布样本</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x=0</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）的熵的函数图像来说明：</a:t>
              </a:r>
            </a:p>
          </p:txBody>
        </p:sp>
        <p:pic>
          <p:nvPicPr>
            <p:cNvPr id="4" name="图片 3">
              <a:extLst>
                <a:ext uri="{FF2B5EF4-FFF2-40B4-BE49-F238E27FC236}">
                  <a16:creationId xmlns:a16="http://schemas.microsoft.com/office/drawing/2014/main" id="{5CE46DAB-386A-4277-889E-58E25C56E768}"/>
                </a:ext>
              </a:extLst>
            </p:cNvPr>
            <p:cNvPicPr>
              <a:picLocks noChangeAspect="1"/>
            </p:cNvPicPr>
            <p:nvPr/>
          </p:nvPicPr>
          <p:blipFill>
            <a:blip r:embed="rId2"/>
            <a:stretch>
              <a:fillRect/>
            </a:stretch>
          </p:blipFill>
          <p:spPr>
            <a:xfrm>
              <a:off x="4813234" y="2612879"/>
              <a:ext cx="2260729" cy="658906"/>
            </a:xfrm>
            <a:prstGeom prst="rect">
              <a:avLst/>
            </a:prstGeom>
          </p:spPr>
        </p:pic>
      </p:grpSp>
      <p:sp>
        <p:nvSpPr>
          <p:cNvPr id="9" name="矩形 8">
            <a:extLst>
              <a:ext uri="{FF2B5EF4-FFF2-40B4-BE49-F238E27FC236}">
                <a16:creationId xmlns:a16="http://schemas.microsoft.com/office/drawing/2014/main" id="{B890B7D2-1A3C-44A5-BE4E-CB5FE72D8855}"/>
              </a:ext>
            </a:extLst>
          </p:cNvPr>
          <p:cNvSpPr/>
          <p:nvPr/>
        </p:nvSpPr>
        <p:spPr>
          <a:xfrm>
            <a:off x="4813234" y="4674175"/>
            <a:ext cx="6805025" cy="1895519"/>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可以看到：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0</a:t>
            </a:r>
            <a:r>
              <a:rPr lang="zh-CN" altLang="en-US" sz="1600" dirty="0">
                <a:latin typeface="微软雅黑" panose="020B0503020204020204" pitchFamily="34" charset="-122"/>
                <a:ea typeface="微软雅黑" panose="020B0503020204020204" pitchFamily="34" charset="-122"/>
              </a:rPr>
              <a:t>时，也就是说所有的样本都为</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，此时熵为</a:t>
            </a:r>
            <a:r>
              <a:rPr lang="en-US" altLang="zh-CN" sz="1600" dirty="0">
                <a:latin typeface="微软雅黑" panose="020B0503020204020204" pitchFamily="34" charset="-122"/>
                <a:ea typeface="微软雅黑" panose="020B0503020204020204" pitchFamily="34" charset="-122"/>
              </a:rPr>
              <a:t>0.</a:t>
            </a:r>
          </a:p>
          <a:p>
            <a:pPr>
              <a:lnSpc>
                <a:spcPct val="150000"/>
              </a:lnSpc>
            </a:pPr>
            <a:r>
              <a:rPr lang="zh-CN" altLang="en-US" sz="1600" dirty="0">
                <a:latin typeface="微软雅黑" panose="020B0503020204020204" pitchFamily="34" charset="-122"/>
                <a:ea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1</a:t>
            </a:r>
            <a:r>
              <a:rPr lang="zh-CN" altLang="en-US" sz="1600" dirty="0">
                <a:latin typeface="微软雅黑" panose="020B0503020204020204" pitchFamily="34" charset="-122"/>
                <a:ea typeface="微软雅黑" panose="020B0503020204020204" pitchFamily="34" charset="-122"/>
              </a:rPr>
              <a:t>时，也就是说所有的样本都为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，熵也为</a:t>
            </a:r>
            <a:r>
              <a:rPr lang="en-US" altLang="zh-CN" sz="1600" dirty="0">
                <a:latin typeface="微软雅黑" panose="020B0503020204020204" pitchFamily="34" charset="-122"/>
                <a:ea typeface="微软雅黑" panose="020B0503020204020204" pitchFamily="34" charset="-122"/>
              </a:rPr>
              <a:t>0.</a:t>
            </a:r>
          </a:p>
          <a:p>
            <a:pPr>
              <a:lnSpc>
                <a:spcPct val="150000"/>
              </a:lnSpc>
            </a:pPr>
            <a:r>
              <a:rPr lang="zh-CN" altLang="en-US" sz="1600" dirty="0">
                <a:latin typeface="微软雅黑" panose="020B0503020204020204" pitchFamily="34" charset="-122"/>
                <a:ea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0.5</a:t>
            </a:r>
            <a:r>
              <a:rPr lang="zh-CN" altLang="en-US" sz="1600" dirty="0">
                <a:latin typeface="微软雅黑" panose="020B0503020204020204" pitchFamily="34" charset="-122"/>
                <a:ea typeface="微软雅黑" panose="020B0503020204020204" pitchFamily="34" charset="-122"/>
              </a:rPr>
              <a:t>时，也就是样本中</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各占一半，此时熵能取得最大值。</a:t>
            </a:r>
          </a:p>
          <a:p>
            <a:pPr>
              <a:lnSpc>
                <a:spcPct val="150000"/>
              </a:lnSpc>
            </a:pPr>
            <a:r>
              <a:rPr lang="zh-CN" altLang="en-US" sz="1600" dirty="0">
                <a:latin typeface="微软雅黑" panose="020B0503020204020204" pitchFamily="34" charset="-122"/>
                <a:ea typeface="微软雅黑" panose="020B0503020204020204" pitchFamily="34" charset="-122"/>
              </a:rPr>
              <a:t>样本绝对均匀，熵能达到最大。样本取值都是相同，熵最小，纯度最高。</a:t>
            </a:r>
          </a:p>
        </p:txBody>
      </p:sp>
      <p:pic>
        <p:nvPicPr>
          <p:cNvPr id="6" name="图片 5">
            <a:extLst>
              <a:ext uri="{FF2B5EF4-FFF2-40B4-BE49-F238E27FC236}">
                <a16:creationId xmlns:a16="http://schemas.microsoft.com/office/drawing/2014/main" id="{2374871C-B420-4CFC-99FE-F223DC9D6D8E}"/>
              </a:ext>
            </a:extLst>
          </p:cNvPr>
          <p:cNvPicPr>
            <a:picLocks noChangeAspect="1"/>
          </p:cNvPicPr>
          <p:nvPr/>
        </p:nvPicPr>
        <p:blipFill>
          <a:blip r:embed="rId3"/>
          <a:stretch>
            <a:fillRect/>
          </a:stretch>
        </p:blipFill>
        <p:spPr>
          <a:xfrm>
            <a:off x="708211" y="3918338"/>
            <a:ext cx="3606337" cy="2620066"/>
          </a:xfrm>
          <a:prstGeom prst="rect">
            <a:avLst/>
          </a:prstGeom>
        </p:spPr>
      </p:pic>
    </p:spTree>
    <p:extLst>
      <p:ext uri="{BB962C8B-B14F-4D97-AF65-F5344CB8AC3E}">
        <p14:creationId xmlns:p14="http://schemas.microsoft.com/office/powerpoint/2010/main" val="332893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2B309A-0555-42C9-922D-F3E719E456C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决策树算法</a:t>
            </a:r>
          </a:p>
        </p:txBody>
      </p:sp>
      <p:grpSp>
        <p:nvGrpSpPr>
          <p:cNvPr id="7" name="组合 6">
            <a:extLst>
              <a:ext uri="{FF2B5EF4-FFF2-40B4-BE49-F238E27FC236}">
                <a16:creationId xmlns:a16="http://schemas.microsoft.com/office/drawing/2014/main" id="{BA322AE3-9A63-489C-A016-61D3F0976961}"/>
              </a:ext>
            </a:extLst>
          </p:cNvPr>
          <p:cNvGrpSpPr/>
          <p:nvPr/>
        </p:nvGrpSpPr>
        <p:grpSpPr>
          <a:xfrm>
            <a:off x="670112" y="1402140"/>
            <a:ext cx="10636624" cy="4613892"/>
            <a:chOff x="723900" y="1361799"/>
            <a:chExt cx="10636624" cy="4613892"/>
          </a:xfrm>
        </p:grpSpPr>
        <p:sp>
          <p:nvSpPr>
            <p:cNvPr id="3" name="矩形 2">
              <a:extLst>
                <a:ext uri="{FF2B5EF4-FFF2-40B4-BE49-F238E27FC236}">
                  <a16:creationId xmlns:a16="http://schemas.microsoft.com/office/drawing/2014/main" id="{4C69B1DD-3330-4243-A6B4-B49F95DEA997}"/>
                </a:ext>
              </a:extLst>
            </p:cNvPr>
            <p:cNvSpPr/>
            <p:nvPr/>
          </p:nvSpPr>
          <p:spPr>
            <a:xfrm>
              <a:off x="723900" y="1361799"/>
              <a:ext cx="10636624" cy="461389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决策树算法</a:t>
              </a:r>
              <a:r>
                <a:rPr lang="en-US" altLang="zh-CN" b="1" dirty="0">
                  <a:latin typeface="微软雅黑" panose="020B0503020204020204" pitchFamily="34" charset="-122"/>
                  <a:ea typeface="微软雅黑" panose="020B0503020204020204" pitchFamily="34" charset="-122"/>
                </a:rPr>
                <a:t>-ID3</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假设在样本集</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中，对于一个特征</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，它可能有（</a:t>
              </a:r>
              <a:r>
                <a:rPr lang="en-US" altLang="zh-CN" dirty="0">
                  <a:latin typeface="微软雅黑" panose="020B0503020204020204" pitchFamily="34" charset="-122"/>
                  <a:ea typeface="微软雅黑" panose="020B0503020204020204" pitchFamily="34" charset="-122"/>
                </a:rPr>
                <a:t>a1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a:t>
              </a:r>
              <a:r>
                <a:rPr lang="zh-CN" altLang="en-US" dirty="0">
                  <a:latin typeface="微软雅黑" panose="020B0503020204020204" pitchFamily="34" charset="-122"/>
                  <a:ea typeface="微软雅黑" panose="020B0503020204020204" pitchFamily="34" charset="-122"/>
                </a:rPr>
                <a:t>）取值，如果用特征</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对样本集</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进行划分，有</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个分支结点，希望划分后分支结点的“总熵”越小越好。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总熵 </a:t>
              </a:r>
              <a:r>
                <a:rPr lang="zh-CN" altLang="en-US" dirty="0">
                  <a:latin typeface="微软雅黑" panose="020B0503020204020204" pitchFamily="34" charset="-122"/>
                  <a:ea typeface="微软雅黑" panose="020B0503020204020204" pitchFamily="34" charset="-122"/>
                </a:rPr>
                <a:t>计算公式为：</a:t>
              </a: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W(ai)</a:t>
              </a:r>
              <a:r>
                <a:rPr lang="zh-CN" altLang="en-US" dirty="0">
                  <a:latin typeface="微软雅黑" panose="020B0503020204020204" pitchFamily="34" charset="-122"/>
                  <a:ea typeface="微软雅黑" panose="020B0503020204020204" pitchFamily="34" charset="-122"/>
                </a:rPr>
                <a:t>为第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个结点样本个数，</a:t>
              </a:r>
              <a:r>
                <a:rPr lang="en-US" altLang="zh-CN" dirty="0">
                  <a:latin typeface="微软雅黑" panose="020B0503020204020204" pitchFamily="34" charset="-122"/>
                  <a:ea typeface="微软雅黑" panose="020B0503020204020204" pitchFamily="34" charset="-122"/>
                </a:rPr>
                <a:t>W(ai) / W(X)</a:t>
              </a:r>
              <a:r>
                <a:rPr lang="zh-CN" altLang="en-US" dirty="0">
                  <a:latin typeface="微软雅黑" panose="020B0503020204020204" pitchFamily="34" charset="-122"/>
                  <a:ea typeface="微软雅黑" panose="020B0503020204020204" pitchFamily="34" charset="-122"/>
                </a:rPr>
                <a:t>为其在所有样本中的权值。</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信息增益 </a:t>
              </a:r>
              <a:r>
                <a:rPr lang="zh-CN" altLang="en-US" dirty="0">
                  <a:latin typeface="微软雅黑" panose="020B0503020204020204" pitchFamily="34" charset="-122"/>
                  <a:ea typeface="微软雅黑" panose="020B0503020204020204" pitchFamily="34" charset="-122"/>
                </a:rPr>
                <a:t>用来表示</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这个特征给样本带来的信息的提升，信息增益</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应该越大越好（单样本总熵固定）。</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信息增益计算公式：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由于信息熵</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对一个样本而言，是一个固定值，因此信息增益</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应该越大越好，寻找使得信息增益最大的特征作为目标结点，并逐步递归构建树，这就是</a:t>
              </a:r>
              <a:r>
                <a:rPr lang="en-US" altLang="zh-CN" b="1" dirty="0">
                  <a:latin typeface="微软雅黑" panose="020B0503020204020204" pitchFamily="34" charset="-122"/>
                  <a:ea typeface="微软雅黑" panose="020B0503020204020204" pitchFamily="34" charset="-122"/>
                </a:rPr>
                <a:t>ID3</a:t>
              </a:r>
              <a:r>
                <a:rPr lang="zh-CN" altLang="en-US" b="1" dirty="0">
                  <a:latin typeface="微软雅黑" panose="020B0503020204020204" pitchFamily="34" charset="-122"/>
                  <a:ea typeface="微软雅黑" panose="020B0503020204020204" pitchFamily="34" charset="-122"/>
                </a:rPr>
                <a:t>算法的思想。</a:t>
              </a:r>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874C80D-E500-49E5-B904-CDA2574F584C}"/>
                </a:ext>
              </a:extLst>
            </p:cNvPr>
            <p:cNvPicPr>
              <a:picLocks noChangeAspect="1"/>
            </p:cNvPicPr>
            <p:nvPr/>
          </p:nvPicPr>
          <p:blipFill>
            <a:blip r:embed="rId2"/>
            <a:stretch>
              <a:fillRect/>
            </a:stretch>
          </p:blipFill>
          <p:spPr>
            <a:xfrm>
              <a:off x="4825813" y="2837748"/>
              <a:ext cx="2190750" cy="485775"/>
            </a:xfrm>
            <a:prstGeom prst="rect">
              <a:avLst/>
            </a:prstGeom>
          </p:spPr>
        </p:pic>
        <p:pic>
          <p:nvPicPr>
            <p:cNvPr id="6" name="图片 5">
              <a:extLst>
                <a:ext uri="{FF2B5EF4-FFF2-40B4-BE49-F238E27FC236}">
                  <a16:creationId xmlns:a16="http://schemas.microsoft.com/office/drawing/2014/main" id="{9D73B212-7FEC-4B18-8144-889E6429DDF6}"/>
                </a:ext>
              </a:extLst>
            </p:cNvPr>
            <p:cNvPicPr>
              <a:picLocks noChangeAspect="1"/>
            </p:cNvPicPr>
            <p:nvPr/>
          </p:nvPicPr>
          <p:blipFill>
            <a:blip r:embed="rId3"/>
            <a:stretch>
              <a:fillRect/>
            </a:stretch>
          </p:blipFill>
          <p:spPr>
            <a:xfrm>
              <a:off x="4825813" y="4656597"/>
              <a:ext cx="2133600" cy="285750"/>
            </a:xfrm>
            <a:prstGeom prst="rect">
              <a:avLst/>
            </a:prstGeom>
          </p:spPr>
        </p:pic>
      </p:grpSp>
    </p:spTree>
    <p:extLst>
      <p:ext uri="{BB962C8B-B14F-4D97-AF65-F5344CB8AC3E}">
        <p14:creationId xmlns:p14="http://schemas.microsoft.com/office/powerpoint/2010/main" val="375330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2B309A-0555-42C9-922D-F3E719E456C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决策树算法</a:t>
            </a:r>
          </a:p>
        </p:txBody>
      </p:sp>
      <p:sp>
        <p:nvSpPr>
          <p:cNvPr id="3" name="矩形 2">
            <a:extLst>
              <a:ext uri="{FF2B5EF4-FFF2-40B4-BE49-F238E27FC236}">
                <a16:creationId xmlns:a16="http://schemas.microsoft.com/office/drawing/2014/main" id="{4C69B1DD-3330-4243-A6B4-B49F95DEA997}"/>
              </a:ext>
            </a:extLst>
          </p:cNvPr>
          <p:cNvSpPr/>
          <p:nvPr/>
        </p:nvSpPr>
        <p:spPr>
          <a:xfrm>
            <a:off x="723900" y="1361799"/>
            <a:ext cx="10636624" cy="212090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决策树算法</a:t>
            </a:r>
            <a:r>
              <a:rPr lang="en-US" altLang="zh-CN" b="1" dirty="0">
                <a:latin typeface="微软雅黑" panose="020B0503020204020204" pitchFamily="34" charset="-122"/>
                <a:ea typeface="微软雅黑" panose="020B0503020204020204" pitchFamily="34" charset="-122"/>
              </a:rPr>
              <a:t>-ID3</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一个简单的例子来说明信息增益的计算（计算一下</a:t>
            </a:r>
            <a:r>
              <a:rPr lang="zh-CN" altLang="en-US" b="1" dirty="0">
                <a:latin typeface="微软雅黑" panose="020B0503020204020204" pitchFamily="34" charset="-122"/>
                <a:ea typeface="微软雅黑" panose="020B0503020204020204" pitchFamily="34" charset="-122"/>
              </a:rPr>
              <a:t>特征</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的信息增益</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4FBF8E9-27E0-4BE9-ADE5-47854096FC67}"/>
              </a:ext>
            </a:extLst>
          </p:cNvPr>
          <p:cNvPicPr>
            <a:picLocks noChangeAspect="1"/>
          </p:cNvPicPr>
          <p:nvPr/>
        </p:nvPicPr>
        <p:blipFill>
          <a:blip r:embed="rId2"/>
          <a:stretch>
            <a:fillRect/>
          </a:stretch>
        </p:blipFill>
        <p:spPr>
          <a:xfrm>
            <a:off x="1127463" y="2422250"/>
            <a:ext cx="9448800" cy="1276350"/>
          </a:xfrm>
          <a:prstGeom prst="rect">
            <a:avLst/>
          </a:prstGeom>
        </p:spPr>
      </p:pic>
      <p:sp>
        <p:nvSpPr>
          <p:cNvPr id="7" name="矩形 6">
            <a:extLst>
              <a:ext uri="{FF2B5EF4-FFF2-40B4-BE49-F238E27FC236}">
                <a16:creationId xmlns:a16="http://schemas.microsoft.com/office/drawing/2014/main" id="{0A1749FC-84BC-4CFC-976C-C9078BC65C4D}"/>
              </a:ext>
            </a:extLst>
          </p:cNvPr>
          <p:cNvSpPr/>
          <p:nvPr/>
        </p:nvSpPr>
        <p:spPr>
          <a:xfrm>
            <a:off x="831476" y="3878573"/>
            <a:ext cx="9744787" cy="170540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首先计算样本的熵</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再计算总熵</a:t>
            </a:r>
            <a:r>
              <a:rPr lang="zh-CN" altLang="en-US" dirty="0">
                <a:latin typeface="微软雅黑" panose="020B0503020204020204" pitchFamily="34" charset="-122"/>
                <a:ea typeface="微软雅黑" panose="020B0503020204020204" pitchFamily="34" charset="-122"/>
              </a:rPr>
              <a:t>，可以看到特征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个结点</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，其分别为</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个。所以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的权值为</a:t>
            </a:r>
            <a:r>
              <a:rPr lang="en-US" altLang="zh-CN" dirty="0">
                <a:latin typeface="微软雅黑" panose="020B0503020204020204" pitchFamily="34" charset="-122"/>
                <a:ea typeface="微软雅黑" panose="020B0503020204020204" pitchFamily="34" charset="-122"/>
              </a:rPr>
              <a:t>6/(6+6+5),  B</a:t>
            </a:r>
            <a:r>
              <a:rPr lang="zh-CN" altLang="en-US" dirty="0">
                <a:latin typeface="微软雅黑" panose="020B0503020204020204" pitchFamily="34" charset="-122"/>
                <a:ea typeface="微软雅黑" panose="020B0503020204020204" pitchFamily="34" charset="-122"/>
              </a:rPr>
              <a:t>的权值为</a:t>
            </a:r>
            <a:r>
              <a:rPr lang="en-US" altLang="zh-CN" dirty="0">
                <a:latin typeface="微软雅黑" panose="020B0503020204020204" pitchFamily="34" charset="-122"/>
                <a:ea typeface="微软雅黑" panose="020B0503020204020204" pitchFamily="34" charset="-122"/>
              </a:rPr>
              <a:t>6/(6+6+5),  C</a:t>
            </a:r>
            <a:r>
              <a:rPr lang="zh-CN" altLang="en-US" dirty="0">
                <a:latin typeface="微软雅黑" panose="020B0503020204020204" pitchFamily="34" charset="-122"/>
                <a:ea typeface="微软雅黑" panose="020B0503020204020204" pitchFamily="34" charset="-122"/>
              </a:rPr>
              <a:t>的为</a:t>
            </a:r>
            <a:r>
              <a:rPr lang="en-US" altLang="zh-CN" dirty="0">
                <a:latin typeface="微软雅黑" panose="020B0503020204020204" pitchFamily="34" charset="-122"/>
                <a:ea typeface="微软雅黑" panose="020B0503020204020204" pitchFamily="34" charset="-122"/>
              </a:rPr>
              <a:t>5/(6+6+5) </a:t>
            </a:r>
            <a:r>
              <a:rPr lang="zh-CN" altLang="en-US" dirty="0">
                <a:latin typeface="微软雅黑" panose="020B0503020204020204" pitchFamily="34" charset="-122"/>
                <a:ea typeface="微软雅黑" panose="020B0503020204020204" pitchFamily="34" charset="-122"/>
              </a:rPr>
              <a:t>。还需分别计算结点</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的熵。</a:t>
            </a:r>
          </a:p>
        </p:txBody>
      </p:sp>
      <p:pic>
        <p:nvPicPr>
          <p:cNvPr id="8" name="图片 7">
            <a:extLst>
              <a:ext uri="{FF2B5EF4-FFF2-40B4-BE49-F238E27FC236}">
                <a16:creationId xmlns:a16="http://schemas.microsoft.com/office/drawing/2014/main" id="{47100513-FB13-4569-B4D8-4731DB34562F}"/>
              </a:ext>
            </a:extLst>
          </p:cNvPr>
          <p:cNvPicPr>
            <a:picLocks noChangeAspect="1"/>
          </p:cNvPicPr>
          <p:nvPr/>
        </p:nvPicPr>
        <p:blipFill>
          <a:blip r:embed="rId3"/>
          <a:stretch>
            <a:fillRect/>
          </a:stretch>
        </p:blipFill>
        <p:spPr>
          <a:xfrm>
            <a:off x="3814762" y="4094472"/>
            <a:ext cx="4562475" cy="542925"/>
          </a:xfrm>
          <a:prstGeom prst="rect">
            <a:avLst/>
          </a:prstGeom>
        </p:spPr>
      </p:pic>
    </p:spTree>
    <p:extLst>
      <p:ext uri="{BB962C8B-B14F-4D97-AF65-F5344CB8AC3E}">
        <p14:creationId xmlns:p14="http://schemas.microsoft.com/office/powerpoint/2010/main" val="167643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2B309A-0555-42C9-922D-F3E719E456C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决策树算法</a:t>
            </a:r>
          </a:p>
        </p:txBody>
      </p:sp>
      <p:grpSp>
        <p:nvGrpSpPr>
          <p:cNvPr id="5" name="组合 4">
            <a:extLst>
              <a:ext uri="{FF2B5EF4-FFF2-40B4-BE49-F238E27FC236}">
                <a16:creationId xmlns:a16="http://schemas.microsoft.com/office/drawing/2014/main" id="{955CCBCE-F79A-4618-934F-4513D90E5493}"/>
              </a:ext>
            </a:extLst>
          </p:cNvPr>
          <p:cNvGrpSpPr/>
          <p:nvPr/>
        </p:nvGrpSpPr>
        <p:grpSpPr>
          <a:xfrm>
            <a:off x="1127463" y="1190101"/>
            <a:ext cx="9744787" cy="5516062"/>
            <a:chOff x="831476" y="1270000"/>
            <a:chExt cx="9744787" cy="5516062"/>
          </a:xfrm>
        </p:grpSpPr>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0A1749FC-84BC-4CFC-976C-C9078BC65C4D}"/>
                    </a:ext>
                  </a:extLst>
                </p:cNvPr>
                <p:cNvSpPr/>
                <p:nvPr/>
              </p:nvSpPr>
              <p:spPr>
                <a:xfrm>
                  <a:off x="831476" y="1270000"/>
                  <a:ext cx="9744787" cy="551606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首先计算样本的熵</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再计算总熵</a:t>
                  </a:r>
                  <a:r>
                    <a:rPr lang="zh-CN" altLang="en-US" dirty="0">
                      <a:latin typeface="微软雅黑" panose="020B0503020204020204" pitchFamily="34" charset="-122"/>
                      <a:ea typeface="微软雅黑" panose="020B0503020204020204" pitchFamily="34" charset="-122"/>
                    </a:rPr>
                    <a:t>，可以看到特征</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个结点</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，其分别为</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个。所以</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的权值为</a:t>
                  </a:r>
                  <a:r>
                    <a:rPr lang="en-US" altLang="zh-CN" dirty="0">
                      <a:latin typeface="微软雅黑" panose="020B0503020204020204" pitchFamily="34" charset="-122"/>
                      <a:ea typeface="微软雅黑" panose="020B0503020204020204" pitchFamily="34" charset="-122"/>
                    </a:rPr>
                    <a:t>6/(6+6+5),  B</a:t>
                  </a:r>
                  <a:r>
                    <a:rPr lang="zh-CN" altLang="en-US" dirty="0">
                      <a:latin typeface="微软雅黑" panose="020B0503020204020204" pitchFamily="34" charset="-122"/>
                      <a:ea typeface="微软雅黑" panose="020B0503020204020204" pitchFamily="34" charset="-122"/>
                    </a:rPr>
                    <a:t>的权值为</a:t>
                  </a:r>
                  <a:r>
                    <a:rPr lang="en-US" altLang="zh-CN" dirty="0">
                      <a:latin typeface="微软雅黑" panose="020B0503020204020204" pitchFamily="34" charset="-122"/>
                      <a:ea typeface="微软雅黑" panose="020B0503020204020204" pitchFamily="34" charset="-122"/>
                    </a:rPr>
                    <a:t>6/(6+6+5),  C</a:t>
                  </a:r>
                  <a:r>
                    <a:rPr lang="zh-CN" altLang="en-US" dirty="0">
                      <a:latin typeface="微软雅黑" panose="020B0503020204020204" pitchFamily="34" charset="-122"/>
                      <a:ea typeface="微软雅黑" panose="020B0503020204020204" pitchFamily="34" charset="-122"/>
                    </a:rPr>
                    <a:t>的为</a:t>
                  </a:r>
                  <a:r>
                    <a:rPr lang="en-US" altLang="zh-CN" dirty="0">
                      <a:latin typeface="微软雅黑" panose="020B0503020204020204" pitchFamily="34" charset="-122"/>
                      <a:ea typeface="微软雅黑" panose="020B0503020204020204" pitchFamily="34" charset="-122"/>
                    </a:rPr>
                    <a:t>5/(6+6+5) , </a:t>
                  </a:r>
                </a:p>
                <a:p>
                  <a:pPr>
                    <a:lnSpc>
                      <a:spcPct val="150000"/>
                    </a:lnSpc>
                  </a:pPr>
                  <a:r>
                    <a:rPr lang="zh-CN" altLang="en-US" b="1" dirty="0">
                      <a:latin typeface="微软雅黑" panose="020B0503020204020204" pitchFamily="34" charset="-122"/>
                      <a:ea typeface="微软雅黑" panose="020B0503020204020204" pitchFamily="34" charset="-122"/>
                    </a:rPr>
                    <a:t>分别计算结点</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的熵</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特征</a:t>
                  </a:r>
                  <a:r>
                    <a:rPr lang="en-US" altLang="zh-CN" dirty="0">
                      <a:latin typeface="微软雅黑" panose="020B0503020204020204" pitchFamily="34" charset="-122"/>
                      <a:ea typeface="微软雅黑" panose="020B0503020204020204" pitchFamily="34" charset="-122"/>
                    </a:rPr>
                    <a:t>1=A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个是、</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个否，其熵为：</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特征</a:t>
                  </a:r>
                  <a:r>
                    <a:rPr lang="en-US" altLang="zh-CN" dirty="0">
                      <a:latin typeface="微软雅黑" panose="020B0503020204020204" pitchFamily="34" charset="-122"/>
                      <a:ea typeface="微软雅黑" panose="020B0503020204020204" pitchFamily="34" charset="-122"/>
                    </a:rPr>
                    <a:t>1=B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个是、</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个否，其熵为：</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𝐻</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𝑋</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1=</m:t>
                          </m:r>
                          <m:r>
                            <m:rPr>
                              <m:sty m:val="p"/>
                            </m:rPr>
                            <a:rPr lang="en-US" altLang="zh-CN" i="1">
                              <a:latin typeface="Cambria Math" panose="02040503050406030204" pitchFamily="18" charset="0"/>
                              <a:ea typeface="微软雅黑" panose="020B0503020204020204" pitchFamily="34" charset="-122"/>
                            </a:rPr>
                            <m:t>B</m:t>
                          </m:r>
                        </m:e>
                      </m:d>
                      <m:r>
                        <a:rPr lang="en-US" altLang="zh-CN" b="0" i="1" smtClean="0">
                          <a:latin typeface="Cambria Math" panose="02040503050406030204" pitchFamily="18" charset="0"/>
                          <a:ea typeface="微软雅黑" panose="020B0503020204020204" pitchFamily="34" charset="-122"/>
                        </a:rPr>
                        <m:t>=−(</m:t>
                      </m:r>
                      <m:box>
                        <m:boxPr>
                          <m:ctrlPr>
                            <a:rPr lang="en-US" altLang="zh-CN" b="0" i="1" smtClean="0">
                              <a:latin typeface="Cambria Math" panose="02040503050406030204" pitchFamily="18" charset="0"/>
                              <a:ea typeface="微软雅黑" panose="020B0503020204020204" pitchFamily="34" charset="-122"/>
                            </a:rPr>
                          </m:ctrlPr>
                        </m:boxPr>
                        <m:e>
                          <m:argPr>
                            <m:argSz m:val="-1"/>
                          </m:argP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
                                <a:rPr lang="en-US" altLang="zh-CN" b="0" i="1" smtClean="0">
                                  <a:latin typeface="Cambria Math" panose="02040503050406030204" pitchFamily="18" charset="0"/>
                                  <a:ea typeface="微软雅黑" panose="020B0503020204020204" pitchFamily="34" charset="-122"/>
                                </a:rPr>
                                <m:t>6</m:t>
                              </m:r>
                            </m:den>
                          </m:f>
                          <m:r>
                            <a:rPr lang="en-US" altLang="zh-CN" b="0" i="1" smtClean="0">
                              <a:latin typeface="Cambria Math" panose="02040503050406030204" pitchFamily="18" charset="0"/>
                              <a:ea typeface="微软雅黑" panose="020B0503020204020204" pitchFamily="34" charset="-122"/>
                            </a:rPr>
                            <m:t>𝑙𝑜𝑔</m:t>
                          </m:r>
                          <m:box>
                            <m:boxPr>
                              <m:ctrlPr>
                                <a:rPr lang="en-US" altLang="zh-CN" b="0" i="1" smtClean="0">
                                  <a:latin typeface="Cambria Math" panose="02040503050406030204" pitchFamily="18" charset="0"/>
                                  <a:ea typeface="微软雅黑" panose="020B0503020204020204" pitchFamily="34" charset="-122"/>
                                </a:rPr>
                              </m:ctrlPr>
                            </m:boxPr>
                            <m:e>
                              <m:argPr>
                                <m:argSz m:val="-1"/>
                              </m:argP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
                                    <a:rPr lang="en-US" altLang="zh-CN" b="0" i="1" smtClean="0">
                                      <a:latin typeface="Cambria Math" panose="02040503050406030204" pitchFamily="18" charset="0"/>
                                      <a:ea typeface="微软雅黑" panose="020B0503020204020204" pitchFamily="34" charset="-122"/>
                                    </a:rPr>
                                    <m:t>6</m:t>
                                  </m:r>
                                </m:den>
                              </m:f>
                            </m:e>
                          </m:box>
                          <m:r>
                            <a:rPr lang="en-US" altLang="zh-CN" b="0" i="1" smtClean="0">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2</m:t>
                              </m:r>
                            </m:num>
                            <m:den>
                              <m:r>
                                <a:rPr lang="en-US" altLang="zh-CN" i="1">
                                  <a:latin typeface="Cambria Math" panose="02040503050406030204" pitchFamily="18" charset="0"/>
                                  <a:ea typeface="微软雅黑" panose="020B0503020204020204" pitchFamily="34" charset="-122"/>
                                </a:rPr>
                                <m:t>6</m:t>
                              </m:r>
                            </m:den>
                          </m:f>
                          <m:r>
                            <a:rPr lang="en-US" altLang="zh-CN" i="1">
                              <a:latin typeface="Cambria Math" panose="02040503050406030204" pitchFamily="18" charset="0"/>
                              <a:ea typeface="微软雅黑" panose="020B0503020204020204" pitchFamily="34" charset="-122"/>
                            </a:rPr>
                            <m:t>𝑙𝑜𝑔</m:t>
                          </m:r>
                          <m:box>
                            <m:boxPr>
                              <m:ctrlPr>
                                <a:rPr lang="en-US" altLang="zh-CN" i="1">
                                  <a:latin typeface="Cambria Math" panose="02040503050406030204" pitchFamily="18" charset="0"/>
                                  <a:ea typeface="微软雅黑" panose="020B0503020204020204" pitchFamily="34" charset="-122"/>
                                </a:rPr>
                              </m:ctrlPr>
                            </m:boxPr>
                            <m:e>
                              <m:argPr>
                                <m:argSz m:val="-1"/>
                              </m:argPr>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2</m:t>
                                  </m:r>
                                </m:num>
                                <m:den>
                                  <m:r>
                                    <a:rPr lang="en-US" altLang="zh-CN" i="1">
                                      <a:latin typeface="Cambria Math" panose="02040503050406030204" pitchFamily="18" charset="0"/>
                                      <a:ea typeface="微软雅黑" panose="020B0503020204020204" pitchFamily="34" charset="-122"/>
                                    </a:rPr>
                                    <m:t>6</m:t>
                                  </m:r>
                                </m:den>
                              </m:f>
                            </m:e>
                          </m:box>
                          <m:r>
                            <a:rPr lang="zh-CN" altLang="en-US"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0.918</m:t>
                          </m:r>
                        </m:e>
                      </m:box>
                    </m:oMath>
                  </a14:m>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特征</a:t>
                  </a:r>
                  <a:r>
                    <a:rPr lang="en-US" altLang="zh-CN" dirty="0">
                      <a:latin typeface="微软雅黑" panose="020B0503020204020204" pitchFamily="34" charset="-122"/>
                      <a:ea typeface="微软雅黑" panose="020B0503020204020204" pitchFamily="34" charset="-122"/>
                    </a:rPr>
                    <a:t>1=C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个是、</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个否，其熵为：</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分支结点的总熵</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特征</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的信息增益：</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pt-BR" altLang="zh-CN" dirty="0">
                      <a:latin typeface="微软雅黑" panose="020B0503020204020204" pitchFamily="34" charset="-122"/>
                      <a:ea typeface="微软雅黑" panose="020B0503020204020204" pitchFamily="34" charset="-122"/>
                    </a:rPr>
                    <a:t>G</a:t>
                  </a:r>
                  <a:r>
                    <a:rPr lang="en-US" altLang="zh-CN" dirty="0">
                      <a:latin typeface="微软雅黑" panose="020B0503020204020204" pitchFamily="34" charset="-122"/>
                      <a:ea typeface="微软雅黑" panose="020B0503020204020204" pitchFamily="34" charset="-122"/>
                    </a:rPr>
                    <a:t>(</a:t>
                  </a:r>
                  <a:r>
                    <a:rPr lang="pt-BR" altLang="zh-CN" dirty="0">
                      <a:latin typeface="微软雅黑" panose="020B0503020204020204" pitchFamily="34" charset="-122"/>
                      <a:ea typeface="微软雅黑" panose="020B0503020204020204" pitchFamily="34" charset="-122"/>
                    </a:rPr>
                    <a:t>X,A)=H(X) - </a:t>
                  </a:r>
                  <a:r>
                    <a:rPr lang="en-US" altLang="zh-CN" dirty="0">
                      <a:latin typeface="微软雅黑" panose="020B0503020204020204" pitchFamily="34" charset="-122"/>
                      <a:ea typeface="微软雅黑" panose="020B0503020204020204" pitchFamily="34" charset="-122"/>
                    </a:rPr>
                    <a:t>D</a:t>
                  </a:r>
                  <a:r>
                    <a:rPr lang="pt-BR" altLang="zh-CN" dirty="0">
                      <a:latin typeface="微软雅黑" panose="020B0503020204020204" pitchFamily="34" charset="-122"/>
                      <a:ea typeface="微软雅黑" panose="020B0503020204020204" pitchFamily="34" charset="-122"/>
                    </a:rPr>
                    <a:t>(X|A)</a:t>
                  </a:r>
                  <a:r>
                    <a:rPr lang="en-US" altLang="zh-CN" dirty="0">
                      <a:latin typeface="微软雅黑" panose="020B0503020204020204" pitchFamily="34" charset="-122"/>
                      <a:ea typeface="微软雅黑" panose="020B0503020204020204" pitchFamily="34" charset="-122"/>
                    </a:rPr>
                    <a:t>=0.998-0.889=0.109</a:t>
                  </a:r>
                </a:p>
                <a:p>
                  <a:pPr>
                    <a:lnSpc>
                      <a:spcPct val="150000"/>
                    </a:lnSpc>
                  </a:pPr>
                  <a:r>
                    <a:rPr lang="zh-CN" altLang="en-US" dirty="0">
                      <a:latin typeface="微软雅黑" panose="020B0503020204020204" pitchFamily="34" charset="-122"/>
                      <a:ea typeface="微软雅黑" panose="020B0503020204020204" pitchFamily="34" charset="-122"/>
                    </a:rPr>
                    <a:t>类似地，我们也能算出其他的特征的信息增益，最终取信息增益最大的特征作为根节点。</a:t>
                  </a:r>
                </a:p>
              </p:txBody>
            </p:sp>
          </mc:Choice>
          <mc:Fallback>
            <p:sp>
              <p:nvSpPr>
                <p:cNvPr id="7" name="矩形 6">
                  <a:extLst>
                    <a:ext uri="{FF2B5EF4-FFF2-40B4-BE49-F238E27FC236}">
                      <a16:creationId xmlns:a16="http://schemas.microsoft.com/office/drawing/2014/main" id="{0A1749FC-84BC-4CFC-976C-C9078BC65C4D}"/>
                    </a:ext>
                  </a:extLst>
                </p:cNvPr>
                <p:cNvSpPr>
                  <a:spLocks noRot="1" noChangeAspect="1" noMove="1" noResize="1" noEditPoints="1" noAdjustHandles="1" noChangeArrowheads="1" noChangeShapeType="1" noTextEdit="1"/>
                </p:cNvSpPr>
                <p:nvPr/>
              </p:nvSpPr>
              <p:spPr>
                <a:xfrm>
                  <a:off x="831476" y="1270000"/>
                  <a:ext cx="9744787" cy="5516062"/>
                </a:xfrm>
                <a:prstGeom prst="rect">
                  <a:avLst/>
                </a:prstGeom>
                <a:blipFill>
                  <a:blip r:embed="rId2"/>
                  <a:stretch>
                    <a:fillRect l="-563" b="-33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47100513-FB13-4569-B4D8-4731DB34562F}"/>
                </a:ext>
              </a:extLst>
            </p:cNvPr>
            <p:cNvPicPr>
              <a:picLocks noChangeAspect="1"/>
            </p:cNvPicPr>
            <p:nvPr/>
          </p:nvPicPr>
          <p:blipFill>
            <a:blip r:embed="rId3"/>
            <a:stretch>
              <a:fillRect/>
            </a:stretch>
          </p:blipFill>
          <p:spPr>
            <a:xfrm>
              <a:off x="3814762" y="1485743"/>
              <a:ext cx="4562475" cy="542925"/>
            </a:xfrm>
            <a:prstGeom prst="rect">
              <a:avLst/>
            </a:prstGeom>
          </p:spPr>
        </p:pic>
        <p:pic>
          <p:nvPicPr>
            <p:cNvPr id="2050" name="Picture 2" descr="https://blog-10039692.file.myqcloud.com/1507880794005_1111_1507880820062.png">
              <a:extLst>
                <a:ext uri="{FF2B5EF4-FFF2-40B4-BE49-F238E27FC236}">
                  <a16:creationId xmlns:a16="http://schemas.microsoft.com/office/drawing/2014/main" id="{10B9A172-D529-40C6-9896-85789E314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598" y="3320232"/>
              <a:ext cx="3486150" cy="5429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B51B1B4-2C2E-4A5E-A0E3-0C5AFE0267E2}"/>
                </a:ext>
              </a:extLst>
            </p:cNvPr>
            <p:cNvPicPr>
              <a:picLocks noChangeAspect="1"/>
            </p:cNvPicPr>
            <p:nvPr/>
          </p:nvPicPr>
          <p:blipFill>
            <a:blip r:embed="rId5"/>
            <a:stretch>
              <a:fillRect/>
            </a:stretch>
          </p:blipFill>
          <p:spPr>
            <a:xfrm>
              <a:off x="4596598" y="4258933"/>
              <a:ext cx="3571875" cy="514350"/>
            </a:xfrm>
            <a:prstGeom prst="rect">
              <a:avLst/>
            </a:prstGeom>
          </p:spPr>
        </p:pic>
        <p:pic>
          <p:nvPicPr>
            <p:cNvPr id="9" name="图片 8">
              <a:extLst>
                <a:ext uri="{FF2B5EF4-FFF2-40B4-BE49-F238E27FC236}">
                  <a16:creationId xmlns:a16="http://schemas.microsoft.com/office/drawing/2014/main" id="{C3B63980-88BE-4259-B46B-F49B828123EE}"/>
                </a:ext>
              </a:extLst>
            </p:cNvPr>
            <p:cNvPicPr>
              <a:picLocks noChangeAspect="1"/>
            </p:cNvPicPr>
            <p:nvPr/>
          </p:nvPicPr>
          <p:blipFill>
            <a:blip r:embed="rId6"/>
            <a:stretch>
              <a:fillRect/>
            </a:stretch>
          </p:blipFill>
          <p:spPr>
            <a:xfrm>
              <a:off x="5798501" y="4800757"/>
              <a:ext cx="3467100" cy="542925"/>
            </a:xfrm>
            <a:prstGeom prst="rect">
              <a:avLst/>
            </a:prstGeom>
          </p:spPr>
        </p:pic>
        <p:pic>
          <p:nvPicPr>
            <p:cNvPr id="10" name="图片 9">
              <a:extLst>
                <a:ext uri="{FF2B5EF4-FFF2-40B4-BE49-F238E27FC236}">
                  <a16:creationId xmlns:a16="http://schemas.microsoft.com/office/drawing/2014/main" id="{616D5FB9-D205-4AD5-B991-70C3A88429FF}"/>
                </a:ext>
              </a:extLst>
            </p:cNvPr>
            <p:cNvPicPr>
              <a:picLocks noChangeAspect="1"/>
            </p:cNvPicPr>
            <p:nvPr/>
          </p:nvPicPr>
          <p:blipFill>
            <a:blip r:embed="rId7"/>
            <a:stretch>
              <a:fillRect/>
            </a:stretch>
          </p:blipFill>
          <p:spPr>
            <a:xfrm>
              <a:off x="3185908" y="4857907"/>
              <a:ext cx="2190750" cy="485775"/>
            </a:xfrm>
            <a:prstGeom prst="rect">
              <a:avLst/>
            </a:prstGeom>
          </p:spPr>
        </p:pic>
        <p:pic>
          <p:nvPicPr>
            <p:cNvPr id="3" name="图片 2">
              <a:extLst>
                <a:ext uri="{FF2B5EF4-FFF2-40B4-BE49-F238E27FC236}">
                  <a16:creationId xmlns:a16="http://schemas.microsoft.com/office/drawing/2014/main" id="{474C17C8-CA4A-431A-82B9-ABB27D8C2602}"/>
                </a:ext>
              </a:extLst>
            </p:cNvPr>
            <p:cNvPicPr>
              <a:picLocks noChangeAspect="1"/>
            </p:cNvPicPr>
            <p:nvPr/>
          </p:nvPicPr>
          <p:blipFill>
            <a:blip r:embed="rId8"/>
            <a:stretch>
              <a:fillRect/>
            </a:stretch>
          </p:blipFill>
          <p:spPr>
            <a:xfrm>
              <a:off x="8993081" y="3377037"/>
              <a:ext cx="1470800" cy="429314"/>
            </a:xfrm>
            <a:prstGeom prst="rect">
              <a:avLst/>
            </a:prstGeom>
          </p:spPr>
        </p:pic>
      </p:grpSp>
    </p:spTree>
    <p:extLst>
      <p:ext uri="{BB962C8B-B14F-4D97-AF65-F5344CB8AC3E}">
        <p14:creationId xmlns:p14="http://schemas.microsoft.com/office/powerpoint/2010/main" val="306146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8C5D3C-64C6-4764-954B-7F11528B3FB4}"/>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决策树算法</a:t>
            </a:r>
          </a:p>
        </p:txBody>
      </p:sp>
      <p:sp>
        <p:nvSpPr>
          <p:cNvPr id="3" name="矩形 2">
            <a:extLst>
              <a:ext uri="{FF2B5EF4-FFF2-40B4-BE49-F238E27FC236}">
                <a16:creationId xmlns:a16="http://schemas.microsoft.com/office/drawing/2014/main" id="{AF601E0F-139B-4585-B7FD-B8D74809BA1D}"/>
              </a:ext>
            </a:extLst>
          </p:cNvPr>
          <p:cNvSpPr/>
          <p:nvPr/>
        </p:nvSpPr>
        <p:spPr>
          <a:xfrm>
            <a:off x="739587" y="1228846"/>
            <a:ext cx="10730754" cy="4902496"/>
          </a:xfrm>
          <a:prstGeom prst="rect">
            <a:avLst/>
          </a:prstGeom>
        </p:spPr>
        <p:txBody>
          <a:bodyPr wrap="square">
            <a:spAutoFit/>
          </a:bodyPr>
          <a:lstStyle/>
          <a:p>
            <a:pPr>
              <a:lnSpc>
                <a:spcPct val="130000"/>
              </a:lnSpc>
            </a:pPr>
            <a:r>
              <a:rPr lang="zh-CN" altLang="en-US" b="1" dirty="0">
                <a:latin typeface="微软雅黑" panose="020B0503020204020204" pitchFamily="34" charset="-122"/>
                <a:ea typeface="微软雅黑" panose="020B0503020204020204" pitchFamily="34" charset="-122"/>
              </a:rPr>
              <a:t>决策树剪枝</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预剪枝</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剪枝的目的其实就是防止过拟合，剪枝一般有两种方式：预剪枝和后剪枝。</a:t>
            </a:r>
          </a:p>
          <a:p>
            <a:pPr>
              <a:lnSpc>
                <a:spcPct val="130000"/>
              </a:lnSpc>
            </a:pPr>
            <a:r>
              <a:rPr lang="zh-CN" altLang="en-US" b="1" dirty="0">
                <a:latin typeface="微软雅黑" panose="020B0503020204020204" pitchFamily="34" charset="-122"/>
                <a:ea typeface="微软雅黑" panose="020B0503020204020204" pitchFamily="34" charset="-122"/>
              </a:rPr>
              <a:t>预剪枝</a:t>
            </a:r>
          </a:p>
          <a:p>
            <a:pPr>
              <a:lnSpc>
                <a:spcPct val="130000"/>
              </a:lnSpc>
            </a:pPr>
            <a:r>
              <a:rPr lang="zh-CN" altLang="en-US" dirty="0">
                <a:latin typeface="微软雅黑" panose="020B0503020204020204" pitchFamily="34" charset="-122"/>
                <a:ea typeface="微软雅黑" panose="020B0503020204020204" pitchFamily="34" charset="-122"/>
              </a:rPr>
              <a:t>一般情况下，只要结点样本已经</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纯了，树才会停止生长。在这之前，设定一些终止条件来提前终止它。这就叫预剪枝。一般我们预剪枝的手段有：</a:t>
            </a:r>
          </a:p>
          <a:p>
            <a:pPr marL="342900" indent="-342900">
              <a:lnSpc>
                <a:spcPct val="130000"/>
              </a:lnSpc>
              <a:buFont typeface="+mj-lt"/>
              <a:buAutoNum type="arabicPeriod"/>
            </a:pPr>
            <a:r>
              <a:rPr lang="zh-CN" altLang="en-US" dirty="0">
                <a:latin typeface="微软雅黑" panose="020B0503020204020204" pitchFamily="34" charset="-122"/>
                <a:ea typeface="微软雅黑" panose="020B0503020204020204" pitchFamily="34" charset="-122"/>
              </a:rPr>
              <a:t>限定树的深度</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dirty="0">
                <a:latin typeface="微软雅黑" panose="020B0503020204020204" pitchFamily="34" charset="-122"/>
                <a:ea typeface="微软雅黑" panose="020B0503020204020204" pitchFamily="34" charset="-122"/>
              </a:rPr>
              <a:t>节点的子节点数目小于阈值</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dirty="0">
                <a:latin typeface="微软雅黑" panose="020B0503020204020204" pitchFamily="34" charset="-122"/>
                <a:ea typeface="微软雅黑" panose="020B0503020204020204" pitchFamily="34" charset="-122"/>
              </a:rPr>
              <a:t>设定结点熵的阈值等等。</a:t>
            </a:r>
          </a:p>
          <a:p>
            <a:pPr>
              <a:lnSpc>
                <a:spcPct val="130000"/>
              </a:lnSpc>
            </a:pPr>
            <a:r>
              <a:rPr lang="en-US" altLang="zh-CN"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后剪枝</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这个剪枝是在决策树建立过程后。该剪枝方法考虑将树上的每个节点都作为修剪的候选对象，但是有一些条件决定是否修剪，通常有这几步：</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、删除其所有的子树，使其成为叶节点。</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、赋予该节点最关联的分类。</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、用验证数据验证其准确度与处理前比较。</a:t>
            </a:r>
          </a:p>
        </p:txBody>
      </p:sp>
    </p:spTree>
    <p:extLst>
      <p:ext uri="{BB962C8B-B14F-4D97-AF65-F5344CB8AC3E}">
        <p14:creationId xmlns:p14="http://schemas.microsoft.com/office/powerpoint/2010/main" val="392792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A20BF2-742E-42A6-9260-78EA96B30551}"/>
              </a:ext>
            </a:extLst>
          </p:cNvPr>
          <p:cNvSpPr txBox="1"/>
          <p:nvPr/>
        </p:nvSpPr>
        <p:spPr>
          <a:xfrm>
            <a:off x="1127463" y="319596"/>
            <a:ext cx="4466513"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随机森林算法</a:t>
            </a:r>
          </a:p>
        </p:txBody>
      </p:sp>
      <p:sp>
        <p:nvSpPr>
          <p:cNvPr id="3" name="矩形 2">
            <a:extLst>
              <a:ext uri="{FF2B5EF4-FFF2-40B4-BE49-F238E27FC236}">
                <a16:creationId xmlns:a16="http://schemas.microsoft.com/office/drawing/2014/main" id="{B152C4CC-8E2C-4381-9D5B-2B5EFB6883E9}"/>
              </a:ext>
            </a:extLst>
          </p:cNvPr>
          <p:cNvSpPr/>
          <p:nvPr/>
        </p:nvSpPr>
        <p:spPr>
          <a:xfrm>
            <a:off x="632086" y="1509014"/>
            <a:ext cx="5457264" cy="419839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随机森林属于集成学习中的</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r>
              <a:rPr lang="zh-CN" altLang="en-US" dirty="0">
                <a:latin typeface="微软雅黑" panose="020B0503020204020204" pitchFamily="34" charset="-122"/>
                <a:ea typeface="微软雅黑" panose="020B0503020204020204" pitchFamily="34" charset="-122"/>
              </a:rPr>
              <a:t>。在集成学习中，主要分为</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算法（学习器之间弱关联）和</a:t>
            </a:r>
            <a:r>
              <a:rPr lang="en-US" altLang="zh-CN" dirty="0">
                <a:latin typeface="微软雅黑" panose="020B0503020204020204" pitchFamily="34" charset="-122"/>
                <a:ea typeface="微软雅黑" panose="020B0503020204020204" pitchFamily="34" charset="-122"/>
              </a:rPr>
              <a:t>boosting</a:t>
            </a:r>
            <a:r>
              <a:rPr lang="zh-CN" altLang="en-US" dirty="0">
                <a:latin typeface="微软雅黑" panose="020B0503020204020204" pitchFamily="34" charset="-122"/>
                <a:ea typeface="微软雅黑" panose="020B0503020204020204" pitchFamily="34" charset="-122"/>
              </a:rPr>
              <a:t>算法（学习器之间存在强关联）。</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随机森林的弱分类器使用的是</a:t>
            </a:r>
            <a:r>
              <a:rPr lang="en-US" altLang="zh-CN" b="1" dirty="0">
                <a:latin typeface="微软雅黑" panose="020B0503020204020204" pitchFamily="34" charset="-122"/>
                <a:ea typeface="微软雅黑" panose="020B0503020204020204" pitchFamily="34" charset="-122"/>
              </a:rPr>
              <a:t>CART</a:t>
            </a:r>
            <a:r>
              <a:rPr lang="zh-CN" altLang="en-US" b="1" dirty="0">
                <a:latin typeface="微软雅黑" panose="020B0503020204020204" pitchFamily="34" charset="-122"/>
                <a:ea typeface="微软雅黑" panose="020B0503020204020204" pitchFamily="34" charset="-122"/>
              </a:rPr>
              <a:t>树</a:t>
            </a:r>
            <a:r>
              <a:rPr lang="zh-CN" altLang="en-US" dirty="0">
                <a:latin typeface="微软雅黑" panose="020B0503020204020204" pitchFamily="34" charset="-122"/>
                <a:ea typeface="微软雅黑" panose="020B0503020204020204" pitchFamily="34" charset="-122"/>
              </a:rPr>
              <a:t>。该算法是一个二叉树，采用的是基尼指数来作为其衡量标准。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随机森林主要应用于回归和分类</a:t>
            </a:r>
            <a:r>
              <a:rPr lang="zh-CN" altLang="en-US" dirty="0">
                <a:latin typeface="微软雅黑" panose="020B0503020204020204" pitchFamily="34" charset="-122"/>
                <a:ea typeface="微软雅黑" panose="020B0503020204020204" pitchFamily="34" charset="-122"/>
              </a:rPr>
              <a:t>；取决于随机森林的每颗</a:t>
            </a:r>
            <a:r>
              <a:rPr lang="en-US" altLang="zh-CN" dirty="0">
                <a:latin typeface="微软雅黑" panose="020B0503020204020204" pitchFamily="34" charset="-122"/>
                <a:ea typeface="微软雅黑" panose="020B0503020204020204" pitchFamily="34" charset="-122"/>
              </a:rPr>
              <a:t>cart</a:t>
            </a:r>
            <a:r>
              <a:rPr lang="zh-CN" altLang="en-US" dirty="0">
                <a:latin typeface="微软雅黑" panose="020B0503020204020204" pitchFamily="34" charset="-122"/>
                <a:ea typeface="微软雅黑" panose="020B0503020204020204" pitchFamily="34" charset="-122"/>
              </a:rPr>
              <a:t>树是分类树还是回归树。既能处理离散型数据，也能处理连续型数据。</a:t>
            </a:r>
            <a:endParaRPr lang="en-US" altLang="zh-CN" dirty="0">
              <a:latin typeface="微软雅黑" panose="020B0503020204020204" pitchFamily="34" charset="-122"/>
              <a:ea typeface="微软雅黑" panose="020B0503020204020204" pitchFamily="34" charset="-122"/>
            </a:endParaRPr>
          </a:p>
        </p:txBody>
      </p:sp>
      <p:pic>
        <p:nvPicPr>
          <p:cNvPr id="1026" name="Picture 2" descr="éæºæ£®æç®æ³">
            <a:extLst>
              <a:ext uri="{FF2B5EF4-FFF2-40B4-BE49-F238E27FC236}">
                <a16:creationId xmlns:a16="http://schemas.microsoft.com/office/drawing/2014/main" id="{DCD38E32-3043-405D-BC40-D6430DDBB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652" y="1643539"/>
            <a:ext cx="5618506" cy="392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255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1627</Words>
  <Application>Microsoft Office PowerPoint</Application>
  <PresentationFormat>宽屏</PresentationFormat>
  <Paragraphs>125</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 登科</dc:creator>
  <cp:lastModifiedBy>Administrator</cp:lastModifiedBy>
  <cp:revision>61</cp:revision>
  <dcterms:created xsi:type="dcterms:W3CDTF">2019-01-01T14:06:34Z</dcterms:created>
  <dcterms:modified xsi:type="dcterms:W3CDTF">2019-01-02T07:26:25Z</dcterms:modified>
</cp:coreProperties>
</file>