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5" r:id="rId1"/>
  </p:sldMasterIdLst>
  <p:notesMasterIdLst>
    <p:notesMasterId r:id="rId37"/>
  </p:notesMasterIdLst>
  <p:handoutMasterIdLst>
    <p:handoutMasterId r:id="rId38"/>
  </p:handoutMasterIdLst>
  <p:sldIdLst>
    <p:sldId id="258" r:id="rId2"/>
    <p:sldId id="259" r:id="rId3"/>
    <p:sldId id="274" r:id="rId4"/>
    <p:sldId id="578" r:id="rId5"/>
    <p:sldId id="653" r:id="rId6"/>
    <p:sldId id="638" r:id="rId7"/>
    <p:sldId id="654" r:id="rId8"/>
    <p:sldId id="655" r:id="rId9"/>
    <p:sldId id="594" r:id="rId10"/>
    <p:sldId id="639" r:id="rId11"/>
    <p:sldId id="620" r:id="rId12"/>
    <p:sldId id="647" r:id="rId13"/>
    <p:sldId id="621" r:id="rId14"/>
    <p:sldId id="631" r:id="rId15"/>
    <p:sldId id="648" r:id="rId16"/>
    <p:sldId id="640" r:id="rId17"/>
    <p:sldId id="623" r:id="rId18"/>
    <p:sldId id="641" r:id="rId19"/>
    <p:sldId id="636" r:id="rId20"/>
    <p:sldId id="637" r:id="rId21"/>
    <p:sldId id="645" r:id="rId22"/>
    <p:sldId id="646" r:id="rId23"/>
    <p:sldId id="649" r:id="rId24"/>
    <p:sldId id="628" r:id="rId25"/>
    <p:sldId id="282" r:id="rId26"/>
    <p:sldId id="650" r:id="rId27"/>
    <p:sldId id="643" r:id="rId28"/>
    <p:sldId id="644" r:id="rId29"/>
    <p:sldId id="315" r:id="rId30"/>
    <p:sldId id="337" r:id="rId31"/>
    <p:sldId id="339" r:id="rId32"/>
    <p:sldId id="340" r:id="rId33"/>
    <p:sldId id="342" r:id="rId34"/>
    <p:sldId id="651" r:id="rId35"/>
    <p:sldId id="297"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96" autoAdjust="0"/>
    <p:restoredTop sz="94660"/>
  </p:normalViewPr>
  <p:slideViewPr>
    <p:cSldViewPr snapToGrid="0" showGuides="1">
      <p:cViewPr varScale="1">
        <p:scale>
          <a:sx n="81" d="100"/>
          <a:sy n="81" d="100"/>
        </p:scale>
        <p:origin x="730" y="67"/>
      </p:cViewPr>
      <p:guideLst>
        <p:guide orient="horz" pos="2183"/>
        <p:guide pos="3840"/>
      </p:guideLst>
    </p:cSldViewPr>
  </p:slideViewPr>
  <p:notesTextViewPr>
    <p:cViewPr>
      <p:scale>
        <a:sx n="1" d="1"/>
        <a:sy n="1" d="1"/>
      </p:scale>
      <p:origin x="0" y="0"/>
    </p:cViewPr>
  </p:notesTextViewPr>
  <p:notesViewPr>
    <p:cSldViewPr snapToGrid="0" showGuides="1">
      <p:cViewPr varScale="1">
        <p:scale>
          <a:sx n="57" d="100"/>
          <a:sy n="57" d="100"/>
        </p:scale>
        <p:origin x="151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7865B52-EA16-46FB-8DEC-12B5FC8FA0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C7F9B0E-4143-4877-9267-905BF5C62FF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089B2B-64D6-49BF-9EDC-C2733691A1D3}" type="datetimeFigureOut">
              <a:rPr lang="zh-CN" altLang="en-US" smtClean="0"/>
              <a:t>2019/7/17</a:t>
            </a:fld>
            <a:endParaRPr lang="zh-CN" altLang="en-US"/>
          </a:p>
        </p:txBody>
      </p:sp>
      <p:sp>
        <p:nvSpPr>
          <p:cNvPr id="4" name="页脚占位符 3">
            <a:extLst>
              <a:ext uri="{FF2B5EF4-FFF2-40B4-BE49-F238E27FC236}">
                <a16:creationId xmlns:a16="http://schemas.microsoft.com/office/drawing/2014/main" id="{9698989D-8548-447A-A2D4-5E9CC952A5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9CEB977-E059-4C32-B9F4-71F77570FB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CC1DF1-85F2-44DD-B91D-75A70CC9B9C5}" type="slidenum">
              <a:rPr lang="zh-CN" altLang="en-US" smtClean="0"/>
              <a:t>‹#›</a:t>
            </a:fld>
            <a:endParaRPr lang="zh-CN" altLang="en-US"/>
          </a:p>
        </p:txBody>
      </p:sp>
    </p:spTree>
    <p:extLst>
      <p:ext uri="{BB962C8B-B14F-4D97-AF65-F5344CB8AC3E}">
        <p14:creationId xmlns:p14="http://schemas.microsoft.com/office/powerpoint/2010/main" val="3885760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50680C-E7F3-4711-ACD0-7CF7F5EA5F74}" type="datetimeFigureOut">
              <a:rPr lang="zh-CN" altLang="en-US" smtClean="0"/>
              <a:t>2019/7/17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70F1C9-0796-40B7-9E6F-F53AF07BA174}" type="slidenum">
              <a:rPr lang="zh-CN" altLang="en-US" smtClean="0"/>
              <a:t>‹#›</a:t>
            </a:fld>
            <a:endParaRPr lang="zh-CN" altLang="en-US"/>
          </a:p>
        </p:txBody>
      </p:sp>
    </p:spTree>
    <p:extLst>
      <p:ext uri="{BB962C8B-B14F-4D97-AF65-F5344CB8AC3E}">
        <p14:creationId xmlns:p14="http://schemas.microsoft.com/office/powerpoint/2010/main" val="299381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70F1C9-0796-40B7-9E6F-F53AF07BA174}" type="slidenum">
              <a:rPr lang="zh-CN" altLang="en-US" smtClean="0"/>
              <a:t>4</a:t>
            </a:fld>
            <a:endParaRPr lang="zh-CN" altLang="en-US"/>
          </a:p>
        </p:txBody>
      </p:sp>
    </p:spTree>
    <p:extLst>
      <p:ext uri="{BB962C8B-B14F-4D97-AF65-F5344CB8AC3E}">
        <p14:creationId xmlns:p14="http://schemas.microsoft.com/office/powerpoint/2010/main" val="949113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70F1C9-0796-40B7-9E6F-F53AF07BA174}" type="slidenum">
              <a:rPr lang="zh-CN" altLang="en-US" smtClean="0"/>
              <a:t>5</a:t>
            </a:fld>
            <a:endParaRPr lang="zh-CN" altLang="en-US"/>
          </a:p>
        </p:txBody>
      </p:sp>
    </p:spTree>
    <p:extLst>
      <p:ext uri="{BB962C8B-B14F-4D97-AF65-F5344CB8AC3E}">
        <p14:creationId xmlns:p14="http://schemas.microsoft.com/office/powerpoint/2010/main" val="187444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70F1C9-0796-40B7-9E6F-F53AF07BA174}" type="slidenum">
              <a:rPr lang="zh-CN" altLang="en-US" smtClean="0"/>
              <a:t>6</a:t>
            </a:fld>
            <a:endParaRPr lang="zh-CN" altLang="en-US"/>
          </a:p>
        </p:txBody>
      </p:sp>
    </p:spTree>
    <p:extLst>
      <p:ext uri="{BB962C8B-B14F-4D97-AF65-F5344CB8AC3E}">
        <p14:creationId xmlns:p14="http://schemas.microsoft.com/office/powerpoint/2010/main" val="3976957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70F1C9-0796-40B7-9E6F-F53AF07BA174}" type="slidenum">
              <a:rPr lang="zh-CN" altLang="en-US" smtClean="0"/>
              <a:t>7</a:t>
            </a:fld>
            <a:endParaRPr lang="zh-CN" altLang="en-US"/>
          </a:p>
        </p:txBody>
      </p:sp>
    </p:spTree>
    <p:extLst>
      <p:ext uri="{BB962C8B-B14F-4D97-AF65-F5344CB8AC3E}">
        <p14:creationId xmlns:p14="http://schemas.microsoft.com/office/powerpoint/2010/main" val="3522952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70F1C9-0796-40B7-9E6F-F53AF07BA174}" type="slidenum">
              <a:rPr lang="zh-CN" altLang="en-US" smtClean="0"/>
              <a:t>8</a:t>
            </a:fld>
            <a:endParaRPr lang="zh-CN" altLang="en-US"/>
          </a:p>
        </p:txBody>
      </p:sp>
    </p:spTree>
    <p:extLst>
      <p:ext uri="{BB962C8B-B14F-4D97-AF65-F5344CB8AC3E}">
        <p14:creationId xmlns:p14="http://schemas.microsoft.com/office/powerpoint/2010/main" val="4250570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节标题">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6843" y="1597617"/>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lvl1pPr>
              <a:defRPr>
                <a:solidFill>
                  <a:schemeClr val="tx2"/>
                </a:solidFill>
              </a:defRPr>
            </a:lvl1pPr>
          </a:lstStyle>
          <a:p>
            <a:fld id="{FB8F39FF-5B43-49F1-BE75-55C3DDBFBD05}" type="datetimeFigureOut">
              <a:rPr lang="zh-CN" altLang="en-US" smtClean="0"/>
              <a:t>2019/7/17</a:t>
            </a:fld>
            <a:endParaRPr lang="zh-CN"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D39263A-D462-4EA2-81CD-881958A8DCAC}" type="slidenum">
              <a:rPr lang="zh-CN" altLang="en-US" smtClean="0"/>
              <a:t>‹#›</a:t>
            </a:fld>
            <a:endParaRPr lang="zh-CN" altLang="en-US"/>
          </a:p>
        </p:txBody>
      </p:sp>
    </p:spTree>
    <p:extLst>
      <p:ext uri="{BB962C8B-B14F-4D97-AF65-F5344CB8AC3E}">
        <p14:creationId xmlns:p14="http://schemas.microsoft.com/office/powerpoint/2010/main" val="153500776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247651" y="152400"/>
            <a:ext cx="11639549" cy="609600"/>
          </a:xfrm>
        </p:spPr>
        <p:txBody>
          <a:bodyPr/>
          <a:lstStyle/>
          <a:p>
            <a:r>
              <a:rPr lang="zh-CN" altLang="en-US"/>
              <a:t>单击此处编辑母版标题样式</a:t>
            </a:r>
          </a:p>
        </p:txBody>
      </p:sp>
      <p:sp>
        <p:nvSpPr>
          <p:cNvPr id="3" name="图表占位符 2"/>
          <p:cNvSpPr>
            <a:spLocks noGrp="1"/>
          </p:cNvSpPr>
          <p:nvPr>
            <p:ph type="chart" idx="1"/>
          </p:nvPr>
        </p:nvSpPr>
        <p:spPr>
          <a:xfrm>
            <a:off x="1143000" y="1447800"/>
            <a:ext cx="9829800" cy="4953000"/>
          </a:xfrm>
        </p:spPr>
        <p:txBody>
          <a:bodyPr/>
          <a:lstStyle/>
          <a:p>
            <a:pPr lvl="0"/>
            <a:r>
              <a:rPr lang="zh-CN" altLang="en-US" noProof="0"/>
              <a:t>单击图标添加图表</a:t>
            </a:r>
          </a:p>
        </p:txBody>
      </p:sp>
      <p:sp>
        <p:nvSpPr>
          <p:cNvPr id="4" name="Rectangle 24">
            <a:extLst>
              <a:ext uri="{FF2B5EF4-FFF2-40B4-BE49-F238E27FC236}">
                <a16:creationId xmlns:a16="http://schemas.microsoft.com/office/drawing/2014/main" id="{36B59AAD-A492-434D-B9B6-636545E7FEC1}"/>
              </a:ext>
            </a:extLst>
          </p:cNvPr>
          <p:cNvSpPr>
            <a:spLocks noGrp="1" noChangeArrowheads="1"/>
          </p:cNvSpPr>
          <p:nvPr>
            <p:ph type="ftr" sz="quarter" idx="10"/>
          </p:nvPr>
        </p:nvSpPr>
        <p:spPr>
          <a:ln/>
        </p:spPr>
        <p:txBody>
          <a:bodyPr/>
          <a:lstStyle>
            <a:lvl1pPr>
              <a:defRPr/>
            </a:lvl1pPr>
          </a:lstStyle>
          <a:p>
            <a:pPr>
              <a:defRPr/>
            </a:pPr>
            <a:r>
              <a:rPr lang="en-US" altLang="ko-KR"/>
              <a:t>Logo</a:t>
            </a:r>
          </a:p>
        </p:txBody>
      </p:sp>
      <p:sp>
        <p:nvSpPr>
          <p:cNvPr id="5" name="Rectangle 25">
            <a:extLst>
              <a:ext uri="{FF2B5EF4-FFF2-40B4-BE49-F238E27FC236}">
                <a16:creationId xmlns:a16="http://schemas.microsoft.com/office/drawing/2014/main" id="{2AD408A5-A48D-4D98-A17F-4F1915DF801A}"/>
              </a:ext>
            </a:extLst>
          </p:cNvPr>
          <p:cNvSpPr>
            <a:spLocks noGrp="1" noChangeArrowheads="1"/>
          </p:cNvSpPr>
          <p:nvPr>
            <p:ph type="sldNum" sz="quarter" idx="11"/>
          </p:nvPr>
        </p:nvSpPr>
        <p:spPr>
          <a:ln/>
        </p:spPr>
        <p:txBody>
          <a:bodyPr/>
          <a:lstStyle>
            <a:lvl1pPr>
              <a:defRPr/>
            </a:lvl1pPr>
          </a:lstStyle>
          <a:p>
            <a:fld id="{86FEE972-9CDE-4A95-BAA1-CBA07B9A8225}" type="slidenum">
              <a:rPr lang="ko-KR" altLang="en-US"/>
              <a:pPr/>
              <a:t>‹#›</a:t>
            </a:fld>
            <a:endParaRPr lang="en-US" altLang="ko-KR"/>
          </a:p>
        </p:txBody>
      </p:sp>
    </p:spTree>
    <p:extLst>
      <p:ext uri="{BB962C8B-B14F-4D97-AF65-F5344CB8AC3E}">
        <p14:creationId xmlns:p14="http://schemas.microsoft.com/office/powerpoint/2010/main" val="3050910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983E8B-3733-4155-91D5-7658DB939F5B}"/>
              </a:ext>
            </a:extLst>
          </p:cNvPr>
          <p:cNvSpPr>
            <a:spLocks noGrp="1"/>
          </p:cNvSpPr>
          <p:nvPr>
            <p:ph type="title"/>
          </p:nvPr>
        </p:nvSpPr>
        <p:spPr>
          <a:xfrm>
            <a:off x="1828800" y="533400"/>
            <a:ext cx="10058400" cy="1143000"/>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EBBBAB6E-0648-4B0E-8265-9FAB723A460F}"/>
              </a:ext>
            </a:extLst>
          </p:cNvPr>
          <p:cNvSpPr>
            <a:spLocks noGrp="1"/>
          </p:cNvSpPr>
          <p:nvPr>
            <p:ph type="tbl" idx="1"/>
          </p:nvPr>
        </p:nvSpPr>
        <p:spPr>
          <a:xfrm>
            <a:off x="1828800" y="1981200"/>
            <a:ext cx="10160000" cy="4114800"/>
          </a:xfrm>
        </p:spPr>
        <p:txBody>
          <a:bodyPr/>
          <a:lstStyle/>
          <a:p>
            <a:endParaRPr lang="zh-CN" altLang="en-US"/>
          </a:p>
        </p:txBody>
      </p:sp>
      <p:sp>
        <p:nvSpPr>
          <p:cNvPr id="4" name="日期占位符 3">
            <a:extLst>
              <a:ext uri="{FF2B5EF4-FFF2-40B4-BE49-F238E27FC236}">
                <a16:creationId xmlns:a16="http://schemas.microsoft.com/office/drawing/2014/main" id="{8DF7C3BB-D4FB-4A8B-8925-82302FC5A06C}"/>
              </a:ext>
            </a:extLst>
          </p:cNvPr>
          <p:cNvSpPr>
            <a:spLocks noGrp="1"/>
          </p:cNvSpPr>
          <p:nvPr>
            <p:ph type="dt" sz="half" idx="10"/>
          </p:nvPr>
        </p:nvSpPr>
        <p:spPr>
          <a:xfrm>
            <a:off x="1828800" y="6248400"/>
            <a:ext cx="2235200" cy="457200"/>
          </a:xfrm>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853ED036-14ED-4F0C-B181-A40ED02A85B3}"/>
              </a:ext>
            </a:extLst>
          </p:cNvPr>
          <p:cNvSpPr>
            <a:spLocks noGrp="1"/>
          </p:cNvSpPr>
          <p:nvPr>
            <p:ph type="ftr" sz="quarter" idx="11"/>
          </p:nvPr>
        </p:nvSpPr>
        <p:spPr>
          <a:xfrm>
            <a:off x="4572000" y="6248400"/>
            <a:ext cx="4572000" cy="457200"/>
          </a:xfrm>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4CAA4AD4-E6C1-4D79-AC5A-66B0996B9805}"/>
              </a:ext>
            </a:extLst>
          </p:cNvPr>
          <p:cNvSpPr>
            <a:spLocks noGrp="1"/>
          </p:cNvSpPr>
          <p:nvPr>
            <p:ph type="sldNum" sz="quarter" idx="12"/>
          </p:nvPr>
        </p:nvSpPr>
        <p:spPr>
          <a:xfrm>
            <a:off x="9652000" y="6248400"/>
            <a:ext cx="2540000" cy="457200"/>
          </a:xfrm>
        </p:spPr>
        <p:txBody>
          <a:bodyPr/>
          <a:lstStyle>
            <a:lvl1pPr>
              <a:defRPr/>
            </a:lvl1pPr>
          </a:lstStyle>
          <a:p>
            <a:fld id="{E1A211F2-3EE2-499C-93D0-D7F231E56CDB}" type="slidenum">
              <a:rPr lang="en-US" altLang="zh-CN"/>
              <a:pPr/>
              <a:t>‹#›</a:t>
            </a:fld>
            <a:endParaRPr lang="en-US" altLang="zh-CN"/>
          </a:p>
        </p:txBody>
      </p:sp>
    </p:spTree>
    <p:extLst>
      <p:ext uri="{BB962C8B-B14F-4D97-AF65-F5344CB8AC3E}">
        <p14:creationId xmlns:p14="http://schemas.microsoft.com/office/powerpoint/2010/main" val="1248031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D354ECE-E72B-4AD6-939E-69223FC91AFB}"/>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06B5961B-3C95-4385-8F82-836B47135F90}"/>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73C157C5-8951-4DC4-8A13-8FB278BD7332}"/>
              </a:ext>
            </a:extLst>
          </p:cNvPr>
          <p:cNvSpPr>
            <a:spLocks noGrp="1"/>
          </p:cNvSpPr>
          <p:nvPr>
            <p:ph type="sldNum" sz="quarter" idx="12"/>
          </p:nvPr>
        </p:nvSpPr>
        <p:spPr/>
        <p:txBody>
          <a:bodyPr/>
          <a:lstStyle>
            <a:lvl1pPr>
              <a:defRPr/>
            </a:lvl1pPr>
          </a:lstStyle>
          <a:p>
            <a:fld id="{C9F5A6A9-1655-41F6-84F7-5A2DE4E73B03}" type="slidenum">
              <a:rPr lang="en-US" altLang="zh-CN"/>
              <a:pPr/>
              <a:t>‹#›</a:t>
            </a:fld>
            <a:endParaRPr lang="en-US" altLang="zh-CN"/>
          </a:p>
        </p:txBody>
      </p:sp>
    </p:spTree>
    <p:extLst>
      <p:ext uri="{BB962C8B-B14F-4D97-AF65-F5344CB8AC3E}">
        <p14:creationId xmlns:p14="http://schemas.microsoft.com/office/powerpoint/2010/main" val="348179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节标题">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2195668" cy="9479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lvl1pPr>
              <a:defRPr>
                <a:solidFill>
                  <a:schemeClr val="tx2"/>
                </a:solidFill>
              </a:defRPr>
            </a:lvl1pPr>
          </a:lstStyle>
          <a:p>
            <a:fld id="{FB8F39FF-5B43-49F1-BE75-55C3DDBFBD05}" type="datetimeFigureOut">
              <a:rPr lang="zh-CN" altLang="en-US" smtClean="0"/>
              <a:t>2019/7/17</a:t>
            </a:fld>
            <a:endParaRPr lang="zh-CN"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D39263A-D462-4EA2-81CD-881958A8DCAC}" type="slidenum">
              <a:rPr lang="zh-CN" altLang="en-US" smtClean="0"/>
              <a:t>‹#›</a:t>
            </a:fld>
            <a:endParaRPr lang="zh-CN" altLang="en-US"/>
          </a:p>
        </p:txBody>
      </p:sp>
    </p:spTree>
    <p:extLst>
      <p:ext uri="{BB962C8B-B14F-4D97-AF65-F5344CB8AC3E}">
        <p14:creationId xmlns:p14="http://schemas.microsoft.com/office/powerpoint/2010/main" val="377846675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_节标题">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252508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lvl1pPr>
              <a:defRPr>
                <a:solidFill>
                  <a:schemeClr val="tx2"/>
                </a:solidFill>
              </a:defRPr>
            </a:lvl1pPr>
          </a:lstStyle>
          <a:p>
            <a:fld id="{FB8F39FF-5B43-49F1-BE75-55C3DDBFBD05}" type="datetimeFigureOut">
              <a:rPr lang="zh-CN" altLang="en-US" smtClean="0"/>
              <a:t>2019/7/17</a:t>
            </a:fld>
            <a:endParaRPr lang="zh-CN"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D39263A-D462-4EA2-81CD-881958A8DCAC}" type="slidenum">
              <a:rPr lang="zh-CN" altLang="en-US" smtClean="0"/>
              <a:t>‹#›</a:t>
            </a:fld>
            <a:endParaRPr lang="zh-CN" altLang="en-US"/>
          </a:p>
        </p:txBody>
      </p:sp>
    </p:spTree>
    <p:extLst>
      <p:ext uri="{BB962C8B-B14F-4D97-AF65-F5344CB8AC3E}">
        <p14:creationId xmlns:p14="http://schemas.microsoft.com/office/powerpoint/2010/main" val="371749991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节标题">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2195668" cy="9479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lvl1pPr>
              <a:defRPr>
                <a:solidFill>
                  <a:schemeClr val="tx2"/>
                </a:solidFill>
              </a:defRPr>
            </a:lvl1pPr>
          </a:lstStyle>
          <a:p>
            <a:fld id="{FB8F39FF-5B43-49F1-BE75-55C3DDBFBD05}" type="datetimeFigureOut">
              <a:rPr lang="zh-CN" altLang="en-US" smtClean="0"/>
              <a:t>2019/7/17</a:t>
            </a:fld>
            <a:endParaRPr lang="zh-CN"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D39263A-D462-4EA2-81CD-881958A8DCAC}" type="slidenum">
              <a:rPr lang="zh-CN" altLang="en-US" smtClean="0"/>
              <a:t>‹#›</a:t>
            </a:fld>
            <a:endParaRPr lang="zh-CN" altLang="en-US"/>
          </a:p>
        </p:txBody>
      </p:sp>
      <p:sp>
        <p:nvSpPr>
          <p:cNvPr id="2" name="椭圆 1">
            <a:extLst>
              <a:ext uri="{FF2B5EF4-FFF2-40B4-BE49-F238E27FC236}">
                <a16:creationId xmlns:a16="http://schemas.microsoft.com/office/drawing/2014/main" id="{DEA84D0B-D200-4054-8E84-00945A4EAA9C}"/>
              </a:ext>
            </a:extLst>
          </p:cNvPr>
          <p:cNvSpPr/>
          <p:nvPr userDrawn="1"/>
        </p:nvSpPr>
        <p:spPr>
          <a:xfrm>
            <a:off x="453006" y="260059"/>
            <a:ext cx="385194" cy="385893"/>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0512147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节标题">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828689"/>
            <a:ext cx="12195668" cy="1657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lvl1pPr>
              <a:defRPr>
                <a:solidFill>
                  <a:schemeClr val="tx2"/>
                </a:solidFill>
              </a:defRPr>
            </a:lvl1pPr>
          </a:lstStyle>
          <a:p>
            <a:fld id="{FB8F39FF-5B43-49F1-BE75-55C3DDBFBD05}" type="datetimeFigureOut">
              <a:rPr lang="zh-CN" altLang="en-US" smtClean="0"/>
              <a:t>2019/7/17</a:t>
            </a:fld>
            <a:endParaRPr lang="zh-CN"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D39263A-D462-4EA2-81CD-881958A8DCAC}" type="slidenum">
              <a:rPr lang="zh-CN" altLang="en-US" smtClean="0"/>
              <a:t>‹#›</a:t>
            </a:fld>
            <a:endParaRPr lang="zh-CN" altLang="en-US"/>
          </a:p>
        </p:txBody>
      </p:sp>
      <p:sp>
        <p:nvSpPr>
          <p:cNvPr id="8" name="Rectangle 6">
            <a:extLst>
              <a:ext uri="{FF2B5EF4-FFF2-40B4-BE49-F238E27FC236}">
                <a16:creationId xmlns:a16="http://schemas.microsoft.com/office/drawing/2014/main" id="{E4789083-718A-45A1-B40A-F40DFDF657E4}"/>
              </a:ext>
            </a:extLst>
          </p:cNvPr>
          <p:cNvSpPr/>
          <p:nvPr userDrawn="1"/>
        </p:nvSpPr>
        <p:spPr>
          <a:xfrm>
            <a:off x="-3668" y="2156577"/>
            <a:ext cx="12195668" cy="1657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8903311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节标题">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tx2"/>
                </a:solidFill>
              </a:defRPr>
            </a:lvl1pPr>
          </a:lstStyle>
          <a:p>
            <a:fld id="{FB8F39FF-5B43-49F1-BE75-55C3DDBFBD05}" type="datetimeFigureOut">
              <a:rPr lang="zh-CN" altLang="en-US" smtClean="0"/>
              <a:t>2019/7/17</a:t>
            </a:fld>
            <a:endParaRPr lang="zh-CN"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D39263A-D462-4EA2-81CD-881958A8DCAC}" type="slidenum">
              <a:rPr lang="zh-CN" altLang="en-US" smtClean="0"/>
              <a:t>‹#›</a:t>
            </a:fld>
            <a:endParaRPr lang="zh-CN" altLang="en-US"/>
          </a:p>
        </p:txBody>
      </p:sp>
      <p:sp>
        <p:nvSpPr>
          <p:cNvPr id="9" name="Rectangle 6">
            <a:extLst>
              <a:ext uri="{FF2B5EF4-FFF2-40B4-BE49-F238E27FC236}">
                <a16:creationId xmlns:a16="http://schemas.microsoft.com/office/drawing/2014/main" id="{0E0765B2-233F-474F-809D-024CB878AB8B}"/>
              </a:ext>
            </a:extLst>
          </p:cNvPr>
          <p:cNvSpPr/>
          <p:nvPr userDrawn="1"/>
        </p:nvSpPr>
        <p:spPr>
          <a:xfrm flipV="1">
            <a:off x="0" y="2294791"/>
            <a:ext cx="1521069" cy="18504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6">
            <a:extLst>
              <a:ext uri="{FF2B5EF4-FFF2-40B4-BE49-F238E27FC236}">
                <a16:creationId xmlns:a16="http://schemas.microsoft.com/office/drawing/2014/main" id="{A1631B9F-1EF5-4B98-8797-E5D156C99492}"/>
              </a:ext>
            </a:extLst>
          </p:cNvPr>
          <p:cNvSpPr/>
          <p:nvPr userDrawn="1"/>
        </p:nvSpPr>
        <p:spPr>
          <a:xfrm flipV="1">
            <a:off x="10670931" y="2294791"/>
            <a:ext cx="1521069" cy="18504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8580654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FAEFF-6901-488A-AFCB-C442855EC2D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A14A5A3-5B85-4B4C-AD67-96FB4BE60D21}"/>
              </a:ext>
            </a:extLst>
          </p:cNvPr>
          <p:cNvSpPr>
            <a:spLocks noGrp="1"/>
          </p:cNvSpPr>
          <p:nvPr>
            <p:ph type="dt" sz="half" idx="10"/>
          </p:nvPr>
        </p:nvSpPr>
        <p:spPr/>
        <p:txBody>
          <a:bodyPr/>
          <a:lstStyle/>
          <a:p>
            <a:fld id="{FB8F39FF-5B43-49F1-BE75-55C3DDBFBD05}" type="datetimeFigureOut">
              <a:rPr lang="zh-CN" altLang="en-US" smtClean="0"/>
              <a:t>2019/7/17</a:t>
            </a:fld>
            <a:endParaRPr lang="zh-CN" altLang="en-US"/>
          </a:p>
        </p:txBody>
      </p:sp>
      <p:sp>
        <p:nvSpPr>
          <p:cNvPr id="4" name="页脚占位符 3">
            <a:extLst>
              <a:ext uri="{FF2B5EF4-FFF2-40B4-BE49-F238E27FC236}">
                <a16:creationId xmlns:a16="http://schemas.microsoft.com/office/drawing/2014/main" id="{5C378555-C17E-4FE4-8E15-B34FE806C8E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32D9899-BF12-4BB5-B7AF-C0BD0437629D}"/>
              </a:ext>
            </a:extLst>
          </p:cNvPr>
          <p:cNvSpPr>
            <a:spLocks noGrp="1"/>
          </p:cNvSpPr>
          <p:nvPr>
            <p:ph type="sldNum" sz="quarter" idx="12"/>
          </p:nvPr>
        </p:nvSpPr>
        <p:spPr/>
        <p:txBody>
          <a:bodyPr/>
          <a:lstStyle/>
          <a:p>
            <a:fld id="{8D39263A-D462-4EA2-81CD-881958A8DCAC}" type="slidenum">
              <a:rPr lang="zh-CN" altLang="en-US" smtClean="0"/>
              <a:t>‹#›</a:t>
            </a:fld>
            <a:endParaRPr lang="zh-CN" altLang="en-US"/>
          </a:p>
        </p:txBody>
      </p:sp>
    </p:spTree>
    <p:extLst>
      <p:ext uri="{BB962C8B-B14F-4D97-AF65-F5344CB8AC3E}">
        <p14:creationId xmlns:p14="http://schemas.microsoft.com/office/powerpoint/2010/main" val="3973974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A5532-63C0-4C74-83CF-5A5E6E33EE2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01C3051-4E08-40CD-804A-0E6AE3D85E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77A30E2-9A05-41FE-B1CD-C39F1A852C65}"/>
              </a:ext>
            </a:extLst>
          </p:cNvPr>
          <p:cNvSpPr>
            <a:spLocks noGrp="1"/>
          </p:cNvSpPr>
          <p:nvPr>
            <p:ph type="dt" sz="half" idx="10"/>
          </p:nvPr>
        </p:nvSpPr>
        <p:spPr/>
        <p:txBody>
          <a:bodyPr/>
          <a:lstStyle/>
          <a:p>
            <a:fld id="{FB8F39FF-5B43-49F1-BE75-55C3DDBFBD05}" type="datetimeFigureOut">
              <a:rPr lang="zh-CN" altLang="en-US" smtClean="0"/>
              <a:t>2019/7/17</a:t>
            </a:fld>
            <a:endParaRPr lang="zh-CN" altLang="en-US"/>
          </a:p>
        </p:txBody>
      </p:sp>
      <p:sp>
        <p:nvSpPr>
          <p:cNvPr id="5" name="页脚占位符 4">
            <a:extLst>
              <a:ext uri="{FF2B5EF4-FFF2-40B4-BE49-F238E27FC236}">
                <a16:creationId xmlns:a16="http://schemas.microsoft.com/office/drawing/2014/main" id="{987A2AF6-035B-4F41-886E-34EC8AB69D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9EDEA7-5BA5-4EF2-BF44-4F6DED158B94}"/>
              </a:ext>
            </a:extLst>
          </p:cNvPr>
          <p:cNvSpPr>
            <a:spLocks noGrp="1"/>
          </p:cNvSpPr>
          <p:nvPr>
            <p:ph type="sldNum" sz="quarter" idx="12"/>
          </p:nvPr>
        </p:nvSpPr>
        <p:spPr/>
        <p:txBody>
          <a:bodyPr/>
          <a:lstStyle/>
          <a:p>
            <a:fld id="{8D39263A-D462-4EA2-81CD-881958A8DCAC}" type="slidenum">
              <a:rPr lang="zh-CN" altLang="en-US" smtClean="0"/>
              <a:t>‹#›</a:t>
            </a:fld>
            <a:endParaRPr lang="zh-CN" altLang="en-US"/>
          </a:p>
        </p:txBody>
      </p:sp>
    </p:spTree>
    <p:extLst>
      <p:ext uri="{BB962C8B-B14F-4D97-AF65-F5344CB8AC3E}">
        <p14:creationId xmlns:p14="http://schemas.microsoft.com/office/powerpoint/2010/main" val="499623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4998E-A4A1-4C1D-96A9-3C930AE6DCD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512E2A-37B8-4000-ACAA-F24C1B3F285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23C6BB-EADC-4B6C-9D6E-3CC611720AD4}"/>
              </a:ext>
            </a:extLst>
          </p:cNvPr>
          <p:cNvSpPr>
            <a:spLocks noGrp="1"/>
          </p:cNvSpPr>
          <p:nvPr>
            <p:ph type="dt" sz="half" idx="10"/>
          </p:nvPr>
        </p:nvSpPr>
        <p:spPr/>
        <p:txBody>
          <a:bodyPr/>
          <a:lstStyle/>
          <a:p>
            <a:fld id="{FB8F39FF-5B43-49F1-BE75-55C3DDBFBD05}" type="datetimeFigureOut">
              <a:rPr lang="zh-CN" altLang="en-US" smtClean="0"/>
              <a:t>2019/7/17</a:t>
            </a:fld>
            <a:endParaRPr lang="zh-CN" altLang="en-US"/>
          </a:p>
        </p:txBody>
      </p:sp>
      <p:sp>
        <p:nvSpPr>
          <p:cNvPr id="5" name="页脚占位符 4">
            <a:extLst>
              <a:ext uri="{FF2B5EF4-FFF2-40B4-BE49-F238E27FC236}">
                <a16:creationId xmlns:a16="http://schemas.microsoft.com/office/drawing/2014/main" id="{4561ACB6-1DF1-474B-884F-8FBE1C6CA6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B9BD92-E8B0-41A3-9E58-8815D999D391}"/>
              </a:ext>
            </a:extLst>
          </p:cNvPr>
          <p:cNvSpPr>
            <a:spLocks noGrp="1"/>
          </p:cNvSpPr>
          <p:nvPr>
            <p:ph type="sldNum" sz="quarter" idx="12"/>
          </p:nvPr>
        </p:nvSpPr>
        <p:spPr/>
        <p:txBody>
          <a:bodyPr/>
          <a:lstStyle/>
          <a:p>
            <a:fld id="{8D39263A-D462-4EA2-81CD-881958A8DCAC}" type="slidenum">
              <a:rPr lang="zh-CN" altLang="en-US" smtClean="0"/>
              <a:t>‹#›</a:t>
            </a:fld>
            <a:endParaRPr lang="zh-CN" altLang="en-US"/>
          </a:p>
        </p:txBody>
      </p:sp>
    </p:spTree>
    <p:extLst>
      <p:ext uri="{BB962C8B-B14F-4D97-AF65-F5344CB8AC3E}">
        <p14:creationId xmlns:p14="http://schemas.microsoft.com/office/powerpoint/2010/main" val="1475801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CCD9D3C-D332-47BC-88E3-10C634C5A8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8068EDE-9A9D-4611-ACAB-2112F8AE2A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FEAE02-F9E9-466B-B9C1-BEA4104F36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8F39FF-5B43-49F1-BE75-55C3DDBFBD05}" type="datetimeFigureOut">
              <a:rPr lang="zh-CN" altLang="en-US" smtClean="0"/>
              <a:t>2019/7/17</a:t>
            </a:fld>
            <a:endParaRPr lang="zh-CN" altLang="en-US"/>
          </a:p>
        </p:txBody>
      </p:sp>
      <p:sp>
        <p:nvSpPr>
          <p:cNvPr id="5" name="页脚占位符 4">
            <a:extLst>
              <a:ext uri="{FF2B5EF4-FFF2-40B4-BE49-F238E27FC236}">
                <a16:creationId xmlns:a16="http://schemas.microsoft.com/office/drawing/2014/main" id="{C30350B7-BFD5-40FF-A4F7-280E36EE68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F15F3B9-51DC-4968-B11E-1A0A0C3AE8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39263A-D462-4EA2-81CD-881958A8DCAC}" type="slidenum">
              <a:rPr lang="zh-CN" altLang="en-US" smtClean="0"/>
              <a:t>‹#›</a:t>
            </a:fld>
            <a:endParaRPr lang="zh-CN" altLang="en-US"/>
          </a:p>
        </p:txBody>
      </p:sp>
    </p:spTree>
    <p:extLst>
      <p:ext uri="{BB962C8B-B14F-4D97-AF65-F5344CB8AC3E}">
        <p14:creationId xmlns:p14="http://schemas.microsoft.com/office/powerpoint/2010/main" val="3598582809"/>
      </p:ext>
    </p:extLst>
  </p:cSld>
  <p:clrMap bg1="lt1" tx1="dk1" bg2="lt2" tx2="dk2" accent1="accent1" accent2="accent2" accent3="accent3" accent4="accent4" accent5="accent5" accent6="accent6" hlink="hlink" folHlink="folHlink"/>
  <p:sldLayoutIdLst>
    <p:sldLayoutId id="2147483663" r:id="rId1"/>
    <p:sldLayoutId id="2147483678" r:id="rId2"/>
    <p:sldLayoutId id="2147483681" r:id="rId3"/>
    <p:sldLayoutId id="2147483680" r:id="rId4"/>
    <p:sldLayoutId id="2147483682" r:id="rId5"/>
    <p:sldLayoutId id="2147483686" r:id="rId6"/>
    <p:sldLayoutId id="2147483679" r:id="rId7"/>
    <p:sldLayoutId id="2147483666" r:id="rId8"/>
    <p:sldLayoutId id="2147483667"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3.wmf"/><Relationship Id="rId4" Type="http://schemas.openxmlformats.org/officeDocument/2006/relationships/image" Target="../media/image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0.png"/><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243C2C9-A63D-46EE-A4A4-B998FC9C1F0B}"/>
              </a:ext>
            </a:extLst>
          </p:cNvPr>
          <p:cNvSpPr txBox="1"/>
          <p:nvPr/>
        </p:nvSpPr>
        <p:spPr>
          <a:xfrm>
            <a:off x="1793289" y="1942444"/>
            <a:ext cx="8637973" cy="1015663"/>
          </a:xfrm>
          <a:prstGeom prst="rect">
            <a:avLst/>
          </a:prstGeom>
          <a:noFill/>
        </p:spPr>
        <p:txBody>
          <a:bodyPr wrap="square" rtlCol="0">
            <a:spAutoFit/>
          </a:bodyPr>
          <a:lstStyle/>
          <a:p>
            <a:pPr algn="ctr"/>
            <a:r>
              <a:rPr lang="zh-CN" altLang="en-US" sz="6000" b="1" dirty="0">
                <a:solidFill>
                  <a:schemeClr val="bg1"/>
                </a:solidFill>
                <a:latin typeface="微软雅黑" panose="020B0503020204020204" pitchFamily="34" charset="-122"/>
                <a:ea typeface="微软雅黑" panose="020B0503020204020204" pitchFamily="34" charset="-122"/>
              </a:rPr>
              <a:t>多指标权重计算方法介绍</a:t>
            </a:r>
          </a:p>
        </p:txBody>
      </p:sp>
      <p:sp>
        <p:nvSpPr>
          <p:cNvPr id="3" name="文本框 2">
            <a:extLst>
              <a:ext uri="{FF2B5EF4-FFF2-40B4-BE49-F238E27FC236}">
                <a16:creationId xmlns:a16="http://schemas.microsoft.com/office/drawing/2014/main" id="{5C87F29D-453B-4D94-BE50-655C62EEA8EA}"/>
              </a:ext>
            </a:extLst>
          </p:cNvPr>
          <p:cNvSpPr txBox="1"/>
          <p:nvPr/>
        </p:nvSpPr>
        <p:spPr>
          <a:xfrm>
            <a:off x="1065319" y="4513000"/>
            <a:ext cx="5030681" cy="1289905"/>
          </a:xfrm>
          <a:prstGeom prst="rect">
            <a:avLst/>
          </a:prstGeom>
          <a:noFill/>
        </p:spPr>
        <p:txBody>
          <a:bodyPr wrap="square" rtlCol="0" anchor="ctr">
            <a:spAutoFit/>
          </a:bodyPr>
          <a:lstStyle/>
          <a:p>
            <a:pPr>
              <a:lnSpc>
                <a:spcPct val="150000"/>
              </a:lnSpc>
            </a:pPr>
            <a:r>
              <a:rPr lang="zh-CN" altLang="en-US" dirty="0">
                <a:latin typeface="微软雅黑" panose="020B0503020204020204" pitchFamily="34" charset="-122"/>
                <a:ea typeface="微软雅黑" panose="020B0503020204020204" pitchFamily="34" charset="-122"/>
              </a:rPr>
              <a:t>分享者：邵登科</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日    期：</a:t>
            </a:r>
            <a:r>
              <a:rPr lang="en-US" altLang="zh-CN" dirty="0">
                <a:latin typeface="微软雅黑" panose="020B0503020204020204" pitchFamily="34" charset="-122"/>
                <a:ea typeface="微软雅黑" panose="020B0503020204020204" pitchFamily="34" charset="-122"/>
              </a:rPr>
              <a:t>2019</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07</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17</a:t>
            </a:r>
            <a:r>
              <a:rPr lang="zh-CN" altLang="en-US" dirty="0">
                <a:latin typeface="微软雅黑" panose="020B0503020204020204" pitchFamily="34" charset="-122"/>
                <a:ea typeface="微软雅黑" panose="020B0503020204020204" pitchFamily="34" charset="-122"/>
              </a:rPr>
              <a:t>日</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地    点：南京宜开数据分析技术有限公司</a:t>
            </a:r>
          </a:p>
        </p:txBody>
      </p:sp>
    </p:spTree>
    <p:extLst>
      <p:ext uri="{BB962C8B-B14F-4D97-AF65-F5344CB8AC3E}">
        <p14:creationId xmlns:p14="http://schemas.microsoft.com/office/powerpoint/2010/main" val="1412223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1DF42-EC28-4183-8AB0-DD0C6F3076AD}"/>
              </a:ext>
            </a:extLst>
          </p:cNvPr>
          <p:cNvSpPr txBox="1">
            <a:spLocks/>
          </p:cNvSpPr>
          <p:nvPr/>
        </p:nvSpPr>
        <p:spPr>
          <a:xfrm>
            <a:off x="0" y="250825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b="1" dirty="0">
                <a:latin typeface="微软雅黑" panose="020B0503020204020204" pitchFamily="34" charset="-122"/>
                <a:ea typeface="微软雅黑" panose="020B0503020204020204" pitchFamily="34" charset="-122"/>
              </a:rPr>
              <a:t>2.1</a:t>
            </a:r>
            <a:r>
              <a:rPr lang="zh-CN" altLang="en-US" b="1" dirty="0">
                <a:latin typeface="微软雅黑" panose="020B0503020204020204" pitchFamily="34" charset="-122"/>
                <a:ea typeface="微软雅黑" panose="020B0503020204020204" pitchFamily="34" charset="-122"/>
              </a:rPr>
              <a:t>、变异系数法确定权重</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67595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DA67BFC-09DD-4F2A-A337-B8C6F4E0DDCE}"/>
              </a:ext>
            </a:extLst>
          </p:cNvPr>
          <p:cNvSpPr txBox="1"/>
          <p:nvPr/>
        </p:nvSpPr>
        <p:spPr>
          <a:xfrm>
            <a:off x="1065319" y="0"/>
            <a:ext cx="5030681" cy="743986"/>
          </a:xfrm>
          <a:prstGeom prst="rect">
            <a:avLst/>
          </a:prstGeom>
          <a:noFill/>
        </p:spPr>
        <p:txBody>
          <a:bodyPr wrap="square" rtlCol="0" anchor="t">
            <a:spAutoFit/>
          </a:bodyPr>
          <a:lstStyle/>
          <a:p>
            <a:pPr>
              <a:lnSpc>
                <a:spcPct val="150000"/>
              </a:lnSpc>
            </a:pPr>
            <a:r>
              <a:rPr lang="en-US" altLang="zh-CN" sz="3200" b="1" dirty="0">
                <a:solidFill>
                  <a:schemeClr val="bg1"/>
                </a:solidFill>
                <a:latin typeface="微软雅黑" panose="020B0503020204020204" pitchFamily="34" charset="-122"/>
                <a:ea typeface="微软雅黑" panose="020B0503020204020204" pitchFamily="34" charset="-122"/>
              </a:rPr>
              <a:t>2.1</a:t>
            </a:r>
            <a:r>
              <a:rPr lang="zh-CN" altLang="en-US" sz="3200" b="1" dirty="0">
                <a:solidFill>
                  <a:schemeClr val="bg1"/>
                </a:solidFill>
                <a:latin typeface="微软雅黑" panose="020B0503020204020204" pitchFamily="34" charset="-122"/>
                <a:ea typeface="微软雅黑" panose="020B0503020204020204" pitchFamily="34" charset="-122"/>
              </a:rPr>
              <a:t>、变异系数法相关理论</a:t>
            </a:r>
          </a:p>
        </p:txBody>
      </p:sp>
      <p:sp>
        <p:nvSpPr>
          <p:cNvPr id="2" name="矩形 1">
            <a:extLst>
              <a:ext uri="{FF2B5EF4-FFF2-40B4-BE49-F238E27FC236}">
                <a16:creationId xmlns:a16="http://schemas.microsoft.com/office/drawing/2014/main" id="{DBEDD77C-D3F9-415A-9455-1301E3F2C123}"/>
              </a:ext>
            </a:extLst>
          </p:cNvPr>
          <p:cNvSpPr/>
          <p:nvPr/>
        </p:nvSpPr>
        <p:spPr>
          <a:xfrm>
            <a:off x="372533" y="1289691"/>
            <a:ext cx="11480800" cy="3003515"/>
          </a:xfrm>
          <a:prstGeom prst="rect">
            <a:avLst/>
          </a:prstGeom>
        </p:spPr>
        <p:txBody>
          <a:bodyPr wrap="square">
            <a:spAutoFit/>
          </a:bodyPr>
          <a:lstStyle/>
          <a:p>
            <a:pPr indent="304800">
              <a:lnSpc>
                <a:spcPct val="150000"/>
              </a:lnSpc>
            </a:pPr>
            <a:r>
              <a:rPr lang="zh-CN" altLang="en-US" sz="1600" b="1" kern="100" dirty="0">
                <a:latin typeface="微软雅黑" panose="020B0503020204020204" pitchFamily="34" charset="-122"/>
                <a:ea typeface="微软雅黑" panose="020B0503020204020204" pitchFamily="34" charset="-122"/>
                <a:cs typeface="Arial" panose="020B0604020202020204" pitchFamily="34" charset="0"/>
              </a:rPr>
              <a:t>（</a:t>
            </a:r>
            <a:r>
              <a:rPr lang="en-US" altLang="zh-CN" sz="1600" b="1" kern="100" dirty="0">
                <a:latin typeface="微软雅黑" panose="020B0503020204020204" pitchFamily="34" charset="-122"/>
                <a:ea typeface="微软雅黑" panose="020B0503020204020204" pitchFamily="34" charset="-122"/>
                <a:cs typeface="Arial" panose="020B0604020202020204" pitchFamily="34" charset="0"/>
              </a:rPr>
              <a:t>1</a:t>
            </a:r>
            <a:r>
              <a:rPr lang="zh-CN" altLang="en-US" sz="1600" b="1" kern="100" dirty="0">
                <a:latin typeface="微软雅黑" panose="020B0503020204020204" pitchFamily="34" charset="-122"/>
                <a:ea typeface="微软雅黑" panose="020B0503020204020204" pitchFamily="34" charset="-122"/>
                <a:cs typeface="Arial" panose="020B0604020202020204" pitchFamily="34" charset="0"/>
              </a:rPr>
              <a:t>）</a:t>
            </a:r>
            <a:r>
              <a:rPr lang="zh-CN" altLang="zh-CN" sz="1600" b="1" kern="100" dirty="0">
                <a:latin typeface="微软雅黑" panose="020B0503020204020204" pitchFamily="34" charset="-122"/>
                <a:ea typeface="微软雅黑" panose="020B0503020204020204" pitchFamily="34" charset="-122"/>
                <a:cs typeface="Arial" panose="020B0604020202020204" pitchFamily="34" charset="0"/>
              </a:rPr>
              <a:t>变异系数法</a:t>
            </a:r>
            <a:r>
              <a:rPr lang="zh-CN" altLang="en-US" sz="1600" b="1" kern="100" dirty="0">
                <a:latin typeface="微软雅黑" panose="020B0503020204020204" pitchFamily="34" charset="-122"/>
                <a:ea typeface="微软雅黑" panose="020B0503020204020204" pitchFamily="34" charset="-122"/>
                <a:cs typeface="Arial" panose="020B0604020202020204" pitchFamily="34" charset="0"/>
              </a:rPr>
              <a:t>基本思想：</a:t>
            </a:r>
            <a:endParaRPr lang="en-US" altLang="zh-CN" sz="1600" b="1" kern="100" dirty="0">
              <a:latin typeface="微软雅黑" panose="020B0503020204020204" pitchFamily="34" charset="-122"/>
              <a:ea typeface="微软雅黑" panose="020B0503020204020204" pitchFamily="34" charset="-122"/>
              <a:cs typeface="Arial" panose="020B0604020202020204" pitchFamily="34" charset="0"/>
            </a:endParaRPr>
          </a:p>
          <a:p>
            <a:pPr indent="304800">
              <a:lnSpc>
                <a:spcPct val="150000"/>
              </a:lnSpc>
            </a:pPr>
            <a:endParaRPr lang="en-US" altLang="zh-CN" sz="1600" kern="100" dirty="0">
              <a:latin typeface="微软雅黑" panose="020B0503020204020204" pitchFamily="34" charset="-122"/>
              <a:ea typeface="微软雅黑" panose="020B0503020204020204" pitchFamily="34" charset="-122"/>
              <a:cs typeface="Arial" panose="020B0604020202020204" pitchFamily="34" charset="0"/>
            </a:endParaRPr>
          </a:p>
          <a:p>
            <a:pPr indent="304800">
              <a:lnSpc>
                <a:spcPct val="150000"/>
              </a:lnSpc>
            </a:pPr>
            <a:r>
              <a:rPr lang="zh-CN" altLang="zh-CN" sz="1600" kern="100" dirty="0">
                <a:latin typeface="微软雅黑" panose="020B0503020204020204" pitchFamily="34" charset="-122"/>
                <a:ea typeface="微软雅黑" panose="020B0503020204020204" pitchFamily="34" charset="-122"/>
                <a:cs typeface="Arial" panose="020B0604020202020204" pitchFamily="34" charset="0"/>
              </a:rPr>
              <a:t>在评价指标体系中，指标取值差异越大的指标，也就是越难以实现的指标，这样的指标更能反映被评价单位的差距</a:t>
            </a:r>
            <a:r>
              <a:rPr lang="zh-CN" altLang="en-US" sz="1600" kern="100" dirty="0">
                <a:latin typeface="微软雅黑" panose="020B0503020204020204" pitchFamily="34" charset="-122"/>
                <a:ea typeface="微软雅黑" panose="020B0503020204020204" pitchFamily="34" charset="-122"/>
                <a:cs typeface="Arial" panose="020B0604020202020204" pitchFamily="34" charset="0"/>
              </a:rPr>
              <a:t>，相应的指标应赋予较高的权重</a:t>
            </a:r>
            <a:r>
              <a:rPr lang="zh-CN" altLang="zh-CN" sz="1600" kern="100" dirty="0">
                <a:latin typeface="微软雅黑" panose="020B0503020204020204" pitchFamily="34" charset="-122"/>
                <a:ea typeface="微软雅黑" panose="020B0503020204020204" pitchFamily="34" charset="-122"/>
                <a:cs typeface="Arial" panose="020B0604020202020204" pitchFamily="34" charset="0"/>
              </a:rPr>
              <a:t>。</a:t>
            </a:r>
            <a:endParaRPr lang="en-US" altLang="zh-CN" sz="1600" kern="100" dirty="0">
              <a:latin typeface="微软雅黑" panose="020B0503020204020204" pitchFamily="34" charset="-122"/>
              <a:ea typeface="微软雅黑" panose="020B0503020204020204" pitchFamily="34" charset="-122"/>
              <a:cs typeface="Arial" panose="020B0604020202020204" pitchFamily="34" charset="0"/>
            </a:endParaRPr>
          </a:p>
          <a:p>
            <a:pPr indent="304800">
              <a:lnSpc>
                <a:spcPct val="150000"/>
              </a:lnSpc>
            </a:pPr>
            <a:r>
              <a:rPr lang="zh-CN" altLang="en-US" sz="1600" kern="100" dirty="0">
                <a:latin typeface="微软雅黑" panose="020B0503020204020204" pitchFamily="34" charset="-122"/>
                <a:ea typeface="微软雅黑" panose="020B0503020204020204" pitchFamily="34" charset="-122"/>
                <a:cs typeface="Arial" panose="020B0604020202020204" pitchFamily="34" charset="0"/>
              </a:rPr>
              <a:t>变异系数法确定权重的思想就是通过计算各指标实测数据的差异程度来确定指标权重的大小，指标内部数据差异性较大，则指标对评价对象的区分作用越大，其权重分配值也就越大。</a:t>
            </a:r>
            <a:endParaRPr lang="en-US" altLang="zh-CN" sz="1600" kern="100" dirty="0">
              <a:latin typeface="微软雅黑" panose="020B0503020204020204" pitchFamily="34" charset="-122"/>
              <a:ea typeface="微软雅黑" panose="020B0503020204020204" pitchFamily="34" charset="-122"/>
              <a:cs typeface="Arial" panose="020B0604020202020204" pitchFamily="34" charset="0"/>
            </a:endParaRPr>
          </a:p>
          <a:p>
            <a:pPr indent="304800">
              <a:lnSpc>
                <a:spcPct val="150000"/>
              </a:lnSpc>
            </a:pPr>
            <a:r>
              <a:rPr lang="zh-CN" altLang="en-US" sz="1600" kern="100" dirty="0">
                <a:latin typeface="微软雅黑" panose="020B0503020204020204" pitchFamily="34" charset="-122"/>
                <a:ea typeface="微软雅黑" panose="020B0503020204020204" pitchFamily="34" charset="-122"/>
                <a:cs typeface="Arial" panose="020B0604020202020204" pitchFamily="34" charset="0"/>
              </a:rPr>
              <a:t>变异系数法确定权重所依据的数学理论主要包括标准差和离差最大化两种，即通过各指标内部数据的标准差的计算和归一化处理，得到各指标的权重分配。</a:t>
            </a:r>
            <a:endPar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738721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DA67BFC-09DD-4F2A-A337-B8C6F4E0DDCE}"/>
              </a:ext>
            </a:extLst>
          </p:cNvPr>
          <p:cNvSpPr txBox="1"/>
          <p:nvPr/>
        </p:nvSpPr>
        <p:spPr>
          <a:xfrm>
            <a:off x="1065319" y="0"/>
            <a:ext cx="5030681" cy="743986"/>
          </a:xfrm>
          <a:prstGeom prst="rect">
            <a:avLst/>
          </a:prstGeom>
          <a:noFill/>
        </p:spPr>
        <p:txBody>
          <a:bodyPr wrap="square" rtlCol="0" anchor="t">
            <a:spAutoFit/>
          </a:bodyPr>
          <a:lstStyle/>
          <a:p>
            <a:pPr>
              <a:lnSpc>
                <a:spcPct val="150000"/>
              </a:lnSpc>
            </a:pPr>
            <a:r>
              <a:rPr lang="en-US" altLang="zh-CN" sz="3200" b="1" dirty="0">
                <a:solidFill>
                  <a:schemeClr val="bg1"/>
                </a:solidFill>
                <a:latin typeface="微软雅黑" panose="020B0503020204020204" pitchFamily="34" charset="-122"/>
                <a:ea typeface="微软雅黑" panose="020B0503020204020204" pitchFamily="34" charset="-122"/>
              </a:rPr>
              <a:t>2.1</a:t>
            </a:r>
            <a:r>
              <a:rPr lang="zh-CN" altLang="en-US" sz="3200" b="1" dirty="0">
                <a:solidFill>
                  <a:schemeClr val="bg1"/>
                </a:solidFill>
                <a:latin typeface="微软雅黑" panose="020B0503020204020204" pitchFamily="34" charset="-122"/>
                <a:ea typeface="微软雅黑" panose="020B0503020204020204" pitchFamily="34" charset="-122"/>
              </a:rPr>
              <a:t>、变异系数法相关理论</a:t>
            </a:r>
          </a:p>
        </p:txBody>
      </p:sp>
      <p:grpSp>
        <p:nvGrpSpPr>
          <p:cNvPr id="3" name="组合 2">
            <a:extLst>
              <a:ext uri="{FF2B5EF4-FFF2-40B4-BE49-F238E27FC236}">
                <a16:creationId xmlns:a16="http://schemas.microsoft.com/office/drawing/2014/main" id="{BE412D79-0A30-494F-B38A-B2E8578EA4FA}"/>
              </a:ext>
            </a:extLst>
          </p:cNvPr>
          <p:cNvGrpSpPr/>
          <p:nvPr/>
        </p:nvGrpSpPr>
        <p:grpSpPr>
          <a:xfrm>
            <a:off x="372533" y="1289691"/>
            <a:ext cx="11480800" cy="3372846"/>
            <a:chOff x="372533" y="1289691"/>
            <a:chExt cx="11480800" cy="3372846"/>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DBEDD77C-D3F9-415A-9455-1301E3F2C123}"/>
                    </a:ext>
                  </a:extLst>
                </p:cNvPr>
                <p:cNvSpPr/>
                <p:nvPr/>
              </p:nvSpPr>
              <p:spPr>
                <a:xfrm>
                  <a:off x="372533" y="1289691"/>
                  <a:ext cx="11480800" cy="3372846"/>
                </a:xfrm>
                <a:prstGeom prst="rect">
                  <a:avLst/>
                </a:prstGeom>
              </p:spPr>
              <p:txBody>
                <a:bodyPr wrap="square">
                  <a:spAutoFit/>
                </a:bodyPr>
                <a:lstStyle/>
                <a:p>
                  <a:pPr indent="304800">
                    <a:lnSpc>
                      <a:spcPct val="150000"/>
                    </a:lnSpc>
                  </a:pPr>
                  <a:r>
                    <a:rPr lang="zh-CN" altLang="en-US" sz="1600" b="1" kern="100" dirty="0">
                      <a:latin typeface="微软雅黑" panose="020B0503020204020204" pitchFamily="34" charset="-122"/>
                      <a:ea typeface="微软雅黑" panose="020B0503020204020204" pitchFamily="34" charset="-122"/>
                      <a:cs typeface="Arial" panose="020B0604020202020204" pitchFamily="34" charset="0"/>
                    </a:rPr>
                    <a:t>（</a:t>
                  </a:r>
                  <a:r>
                    <a:rPr lang="en-US" altLang="zh-CN" sz="1600" b="1" kern="100" dirty="0">
                      <a:latin typeface="微软雅黑" panose="020B0503020204020204" pitchFamily="34" charset="-122"/>
                      <a:ea typeface="微软雅黑" panose="020B0503020204020204" pitchFamily="34" charset="-122"/>
                      <a:cs typeface="Arial" panose="020B0604020202020204" pitchFamily="34" charset="0"/>
                    </a:rPr>
                    <a:t>2</a:t>
                  </a:r>
                  <a:r>
                    <a:rPr lang="zh-CN" altLang="en-US" sz="1600" b="1" kern="100" dirty="0">
                      <a:latin typeface="微软雅黑" panose="020B0503020204020204" pitchFamily="34" charset="-122"/>
                      <a:ea typeface="微软雅黑" panose="020B0503020204020204" pitchFamily="34" charset="-122"/>
                      <a:cs typeface="Arial" panose="020B0604020202020204" pitchFamily="34" charset="0"/>
                    </a:rPr>
                    <a:t>）变异系数法计算方法</a:t>
                  </a:r>
                  <a:endParaRPr lang="en-US" altLang="zh-CN" sz="1600" b="1" kern="100" dirty="0">
                    <a:latin typeface="微软雅黑" panose="020B0503020204020204" pitchFamily="34" charset="-122"/>
                    <a:ea typeface="微软雅黑" panose="020B0503020204020204" pitchFamily="34" charset="-122"/>
                    <a:cs typeface="Arial" panose="020B0604020202020204" pitchFamily="34" charset="0"/>
                  </a:endParaRPr>
                </a:p>
                <a:p>
                  <a:pPr indent="304800">
                    <a:lnSpc>
                      <a:spcPct val="150000"/>
                    </a:lnSpc>
                  </a:pPr>
                  <a:endParaRPr lang="en-US" altLang="zh-CN" sz="1600" b="1" kern="100" dirty="0">
                    <a:latin typeface="微软雅黑" panose="020B0503020204020204" pitchFamily="34" charset="-122"/>
                    <a:ea typeface="微软雅黑" panose="020B0503020204020204" pitchFamily="34" charset="-122"/>
                    <a:cs typeface="Arial" panose="020B0604020202020204" pitchFamily="34" charset="0"/>
                  </a:endParaRPr>
                </a:p>
                <a:p>
                  <a:pPr indent="304800">
                    <a:lnSpc>
                      <a:spcPct val="150000"/>
                    </a:lnSpc>
                  </a:pP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由于评价指标体系中的各项指标的量纲不同，不宜直接比较其差别程度。为了消除各项评价指标的量纲不同的影响，需要用各项指标的变异系数来衡量各项指标取值的差异程度。各项指标的变异系数公式如下：</a:t>
                  </a:r>
                  <a:endPar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304800">
                    <a:lnSpc>
                      <a:spcPct val="150000"/>
                    </a:lnSpc>
                  </a:pPr>
                  <a:endPar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304800">
                    <a:lnSpc>
                      <a:spcPct val="150000"/>
                    </a:lnSpc>
                  </a:pPr>
                  <a:endPar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304800">
                    <a:lnSpc>
                      <a:spcPct val="150000"/>
                    </a:lnSpc>
                  </a:pP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式中： </a:t>
                  </a:r>
                  <a14:m>
                    <m:oMath xmlns:m="http://schemas.openxmlformats.org/officeDocument/2006/math">
                      <m:sSub>
                        <m:sSubPr>
                          <m:ctrlPr>
                            <a:rPr lang="en-US" altLang="zh-CN" sz="1600" i="1" kern="100" smtClean="0">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1600" i="1" kern="100">
                              <a:latin typeface="Cambria Math" panose="02040503050406030204" pitchFamily="18" charset="0"/>
                              <a:ea typeface="微软雅黑" panose="020B0503020204020204" pitchFamily="34" charset="-122"/>
                              <a:cs typeface="Times New Roman" panose="02020603050405020304" pitchFamily="18" charset="0"/>
                            </a:rPr>
                            <m:t>V</m:t>
                          </m:r>
                        </m:e>
                        <m:sub>
                          <m:r>
                            <a:rPr lang="en-US" altLang="zh-CN" sz="1600" b="0" i="1" kern="100" smtClean="0">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是第</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项指标的变异系数、也称为标准差系数；</a:t>
                  </a:r>
                  <a14:m>
                    <m:oMath xmlns:m="http://schemas.openxmlformats.org/officeDocument/2006/math">
                      <m:sSub>
                        <m:sSubPr>
                          <m:ctrlPr>
                            <a:rPr lang="en-US" altLang="zh-CN" sz="1600" i="1" kern="100"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600" i="1" kern="100" dirty="0" smtClean="0">
                              <a:latin typeface="Cambria Math" panose="02040503050406030204" pitchFamily="18" charset="0"/>
                              <a:ea typeface="微软雅黑" panose="020B0503020204020204" pitchFamily="34" charset="-122"/>
                              <a:cs typeface="Times New Roman" panose="02020603050405020304" pitchFamily="18" charset="0"/>
                            </a:rPr>
                            <m:t>𝜎</m:t>
                          </m:r>
                        </m:e>
                        <m:sub>
                          <m:r>
                            <a:rPr lang="en-US" altLang="zh-CN" sz="1600" b="0" i="1" kern="100"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r>
                        <a:rPr lang="zh-CN" altLang="en-US" sz="1600" i="1" kern="100" dirty="0" smtClean="0">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是第</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项指标的标准差；</a:t>
                  </a:r>
                  <a14:m>
                    <m:oMath xmlns:m="http://schemas.openxmlformats.org/officeDocument/2006/math">
                      <m:acc>
                        <m:accPr>
                          <m:chr m:val="̅"/>
                          <m:ctrlPr>
                            <a:rPr lang="zh-CN" altLang="en-US" sz="1600" i="1" kern="100" dirty="0" smtClean="0">
                              <a:latin typeface="Cambria Math" panose="02040503050406030204" pitchFamily="18" charset="0"/>
                              <a:ea typeface="微软雅黑" panose="020B0503020204020204" pitchFamily="34" charset="-122"/>
                              <a:cs typeface="Times New Roman" panose="02020603050405020304" pitchFamily="18" charset="0"/>
                            </a:rPr>
                          </m:ctrlPr>
                        </m:accPr>
                        <m:e>
                          <m:sSub>
                            <m:sSubPr>
                              <m:ctrlPr>
                                <a:rPr lang="en-US" altLang="zh-CN" sz="1600" i="1" kern="100"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0" i="1" kern="100" dirty="0" smtClean="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1600" b="0" i="1" kern="100"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e>
                      </m:acc>
                      <m:r>
                        <a:rPr lang="zh-CN" altLang="en-US" sz="1600" i="1" kern="100" dirty="0" smtClean="0">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是第</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项指标的平均数。</a:t>
                  </a:r>
                  <a:endPar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304800">
                    <a:lnSpc>
                      <a:spcPct val="150000"/>
                    </a:lnSpc>
                  </a:pP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各项指标的权重为：</a:t>
                  </a:r>
                  <a:endPar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304800">
                    <a:lnSpc>
                      <a:spcPct val="150000"/>
                    </a:lnSpc>
                  </a:pPr>
                  <a:endPar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2" name="矩形 1">
                  <a:extLst>
                    <a:ext uri="{FF2B5EF4-FFF2-40B4-BE49-F238E27FC236}">
                      <a16:creationId xmlns:a16="http://schemas.microsoft.com/office/drawing/2014/main" id="{DBEDD77C-D3F9-415A-9455-1301E3F2C123}"/>
                    </a:ext>
                  </a:extLst>
                </p:cNvPr>
                <p:cNvSpPr>
                  <a:spLocks noRot="1" noChangeAspect="1" noMove="1" noResize="1" noEditPoints="1" noAdjustHandles="1" noChangeArrowheads="1" noChangeShapeType="1" noTextEdit="1"/>
                </p:cNvSpPr>
                <p:nvPr/>
              </p:nvSpPr>
              <p:spPr>
                <a:xfrm>
                  <a:off x="372533" y="1289691"/>
                  <a:ext cx="11480800" cy="3372846"/>
                </a:xfrm>
                <a:prstGeom prst="rect">
                  <a:avLst/>
                </a:prstGeom>
                <a:blipFill>
                  <a:blip r:embed="rId2"/>
                  <a:stretch>
                    <a:fillRect l="-266"/>
                  </a:stretch>
                </a:blipFill>
              </p:spPr>
              <p:txBody>
                <a:bodyPr/>
                <a:lstStyle/>
                <a:p>
                  <a:r>
                    <a:rPr lang="zh-CN" altLang="en-US">
                      <a:noFill/>
                    </a:rPr>
                    <a:t> </a:t>
                  </a:r>
                </a:p>
              </p:txBody>
            </p:sp>
          </mc:Fallback>
        </mc:AlternateContent>
        <p:pic>
          <p:nvPicPr>
            <p:cNvPr id="18" name="图片 17">
              <a:extLst>
                <a:ext uri="{FF2B5EF4-FFF2-40B4-BE49-F238E27FC236}">
                  <a16:creationId xmlns:a16="http://schemas.microsoft.com/office/drawing/2014/main" id="{7F77DDA5-7DFD-421F-B22E-D628D949EDA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0139" y="3943696"/>
              <a:ext cx="946161" cy="718841"/>
            </a:xfrm>
            <a:prstGeom prst="rect">
              <a:avLst/>
            </a:prstGeom>
            <a:noFill/>
            <a:ln>
              <a:noFill/>
            </a:ln>
          </p:spPr>
        </p:pic>
        <p:grpSp>
          <p:nvGrpSpPr>
            <p:cNvPr id="12" name="组合 11">
              <a:extLst>
                <a:ext uri="{FF2B5EF4-FFF2-40B4-BE49-F238E27FC236}">
                  <a16:creationId xmlns:a16="http://schemas.microsoft.com/office/drawing/2014/main" id="{2824B88A-1172-49B6-9D56-0BEBC561EBA9}"/>
                </a:ext>
              </a:extLst>
            </p:cNvPr>
            <p:cNvGrpSpPr/>
            <p:nvPr/>
          </p:nvGrpSpPr>
          <p:grpSpPr>
            <a:xfrm>
              <a:off x="4410139" y="2876521"/>
              <a:ext cx="1794958" cy="638175"/>
              <a:chOff x="4399096" y="3444295"/>
              <a:chExt cx="1590144" cy="447675"/>
            </a:xfrm>
          </p:grpSpPr>
          <p:pic>
            <p:nvPicPr>
              <p:cNvPr id="19" name="图片 18">
                <a:extLst>
                  <a:ext uri="{FF2B5EF4-FFF2-40B4-BE49-F238E27FC236}">
                    <a16:creationId xmlns:a16="http://schemas.microsoft.com/office/drawing/2014/main" id="{88AF079C-462A-4323-B06D-AEDA72DC195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99096" y="3444295"/>
                <a:ext cx="504825" cy="447675"/>
              </a:xfrm>
              <a:prstGeom prst="rect">
                <a:avLst/>
              </a:prstGeom>
              <a:noFill/>
              <a:ln>
                <a:noFill/>
              </a:ln>
            </p:spPr>
          </p:pic>
          <p:pic>
            <p:nvPicPr>
              <p:cNvPr id="20" name="图片 19">
                <a:extLst>
                  <a:ext uri="{FF2B5EF4-FFF2-40B4-BE49-F238E27FC236}">
                    <a16:creationId xmlns:a16="http://schemas.microsoft.com/office/drawing/2014/main" id="{152EB7CF-D100-4AD5-A134-1D6C315A821D}"/>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51040" y="3558594"/>
                <a:ext cx="838200" cy="219075"/>
              </a:xfrm>
              <a:prstGeom prst="rect">
                <a:avLst/>
              </a:prstGeom>
              <a:noFill/>
              <a:ln>
                <a:noFill/>
              </a:ln>
            </p:spPr>
          </p:pic>
        </p:grpSp>
      </p:grpSp>
    </p:spTree>
    <p:extLst>
      <p:ext uri="{BB962C8B-B14F-4D97-AF65-F5344CB8AC3E}">
        <p14:creationId xmlns:p14="http://schemas.microsoft.com/office/powerpoint/2010/main" val="2592897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DA67BFC-09DD-4F2A-A337-B8C6F4E0DDCE}"/>
              </a:ext>
            </a:extLst>
          </p:cNvPr>
          <p:cNvSpPr txBox="1"/>
          <p:nvPr/>
        </p:nvSpPr>
        <p:spPr>
          <a:xfrm>
            <a:off x="1065319" y="0"/>
            <a:ext cx="6148281" cy="743986"/>
          </a:xfrm>
          <a:prstGeom prst="rect">
            <a:avLst/>
          </a:prstGeom>
          <a:noFill/>
        </p:spPr>
        <p:txBody>
          <a:bodyPr wrap="square" rtlCol="0" anchor="t">
            <a:spAutoFit/>
          </a:bodyPr>
          <a:lstStyle/>
          <a:p>
            <a:pPr>
              <a:lnSpc>
                <a:spcPct val="150000"/>
              </a:lnSpc>
            </a:pPr>
            <a:r>
              <a:rPr lang="en-US" altLang="zh-CN" sz="3200" b="1" dirty="0">
                <a:solidFill>
                  <a:schemeClr val="bg1"/>
                </a:solidFill>
                <a:latin typeface="微软雅黑" panose="020B0503020204020204" pitchFamily="34" charset="-122"/>
                <a:ea typeface="微软雅黑" panose="020B0503020204020204" pitchFamily="34" charset="-122"/>
              </a:rPr>
              <a:t>2.1</a:t>
            </a:r>
            <a:r>
              <a:rPr lang="zh-CN" altLang="en-US" sz="3200" b="1" dirty="0">
                <a:solidFill>
                  <a:schemeClr val="bg1"/>
                </a:solidFill>
                <a:latin typeface="微软雅黑" panose="020B0503020204020204" pitchFamily="34" charset="-122"/>
                <a:ea typeface="微软雅黑" panose="020B0503020204020204" pitchFamily="34" charset="-122"/>
              </a:rPr>
              <a:t>、变异系数法案例说明</a:t>
            </a:r>
          </a:p>
        </p:txBody>
      </p:sp>
      <p:sp>
        <p:nvSpPr>
          <p:cNvPr id="2" name="矩形 1">
            <a:extLst>
              <a:ext uri="{FF2B5EF4-FFF2-40B4-BE49-F238E27FC236}">
                <a16:creationId xmlns:a16="http://schemas.microsoft.com/office/drawing/2014/main" id="{EC0B78BD-D20C-48F5-9745-708BCAA870EE}"/>
              </a:ext>
            </a:extLst>
          </p:cNvPr>
          <p:cNvSpPr/>
          <p:nvPr/>
        </p:nvSpPr>
        <p:spPr>
          <a:xfrm>
            <a:off x="355600" y="1392535"/>
            <a:ext cx="11396133" cy="2536400"/>
          </a:xfrm>
          <a:prstGeom prst="rect">
            <a:avLst/>
          </a:prstGeom>
        </p:spPr>
        <p:txBody>
          <a:bodyPr wrap="square">
            <a:spAutoFit/>
          </a:bodyPr>
          <a:lstStyle/>
          <a:p>
            <a:pPr indent="457200">
              <a:lnSpc>
                <a:spcPct val="150000"/>
              </a:lnSpc>
            </a:pPr>
            <a:r>
              <a:rPr lang="zh-CN" altLang="en-US" dirty="0">
                <a:latin typeface="微软雅黑" panose="020B0503020204020204" pitchFamily="34" charset="-122"/>
                <a:ea typeface="微软雅黑" panose="020B0503020204020204" pitchFamily="34" charset="-122"/>
              </a:rPr>
              <a:t>英国社会学家英克尔斯提出了在综合评价一个国家或地区的现代化程度时，其各项指标的权重的确定方法就是采用的变异系数法。</a:t>
            </a:r>
            <a:endParaRPr lang="en-US" altLang="zh-CN" dirty="0">
              <a:latin typeface="微软雅黑" panose="020B0503020204020204" pitchFamily="34" charset="-122"/>
              <a:ea typeface="微软雅黑" panose="020B0503020204020204" pitchFamily="34" charset="-122"/>
            </a:endParaRPr>
          </a:p>
          <a:p>
            <a:pPr indent="457200">
              <a:lnSpc>
                <a:spcPct val="150000"/>
              </a:lnSpc>
            </a:pPr>
            <a:r>
              <a:rPr lang="zh-CN" altLang="zh-CN" dirty="0">
                <a:latin typeface="微软雅黑" panose="020B0503020204020204" pitchFamily="34" charset="-122"/>
                <a:ea typeface="微软雅黑" panose="020B0503020204020204" pitchFamily="34" charset="-122"/>
              </a:rPr>
              <a:t>案例：利用变异系数法综合评价一个国家现代化程度时的指标体系中的各项指标的权重。</a:t>
            </a:r>
            <a:endParaRPr lang="en-US" altLang="zh-CN" dirty="0">
              <a:latin typeface="微软雅黑" panose="020B0503020204020204" pitchFamily="34" charset="-122"/>
              <a:ea typeface="微软雅黑" panose="020B0503020204020204" pitchFamily="34" charset="-122"/>
            </a:endParaRPr>
          </a:p>
          <a:p>
            <a:pPr indent="457200">
              <a:lnSpc>
                <a:spcPct val="150000"/>
              </a:lnSpc>
            </a:pPr>
            <a:r>
              <a:rPr lang="zh-CN" altLang="zh-CN" dirty="0">
                <a:latin typeface="微软雅黑" panose="020B0503020204020204" pitchFamily="34" charset="-122"/>
                <a:ea typeface="微软雅黑" panose="020B0503020204020204" pitchFamily="34" charset="-122"/>
              </a:rPr>
              <a:t>数据资料是选取某一年的数据，包括中国在内的中等收入水平以上的近</a:t>
            </a:r>
            <a:r>
              <a:rPr lang="en-US" altLang="zh-CN" dirty="0">
                <a:latin typeface="微软雅黑" panose="020B0503020204020204" pitchFamily="34" charset="-122"/>
                <a:ea typeface="微软雅黑" panose="020B0503020204020204" pitchFamily="34" charset="-122"/>
              </a:rPr>
              <a:t>40</a:t>
            </a:r>
            <a:r>
              <a:rPr lang="zh-CN" altLang="zh-CN" dirty="0">
                <a:latin typeface="微软雅黑" panose="020B0503020204020204" pitchFamily="34" charset="-122"/>
                <a:ea typeface="微软雅黑" panose="020B0503020204020204" pitchFamily="34" charset="-122"/>
              </a:rPr>
              <a:t>个国家的</a:t>
            </a:r>
            <a:r>
              <a:rPr lang="en-US" altLang="zh-CN" dirty="0">
                <a:latin typeface="微软雅黑" panose="020B0503020204020204" pitchFamily="34" charset="-122"/>
                <a:ea typeface="微软雅黑" panose="020B0503020204020204" pitchFamily="34" charset="-122"/>
              </a:rPr>
              <a:t>10</a:t>
            </a:r>
            <a:r>
              <a:rPr lang="zh-CN" altLang="zh-CN" dirty="0">
                <a:latin typeface="微软雅黑" panose="020B0503020204020204" pitchFamily="34" charset="-122"/>
                <a:ea typeface="微软雅黑" panose="020B0503020204020204" pitchFamily="34" charset="-122"/>
              </a:rPr>
              <a:t>项指标作为评价现代化程度的指标体系，计算这些国家的变异系数，反映出各个国家在这些指标上的差距，并作为确定各项指标权重的依据。其标准差、平均数数据及其计算出的变异系数等见</a:t>
            </a:r>
            <a:r>
              <a:rPr lang="zh-CN" altLang="en-US" dirty="0">
                <a:latin typeface="微软雅黑" panose="020B0503020204020204" pitchFamily="34" charset="-122"/>
                <a:ea typeface="微软雅黑" panose="020B0503020204020204" pitchFamily="34" charset="-122"/>
              </a:rPr>
              <a:t>下表</a:t>
            </a:r>
            <a:r>
              <a:rPr lang="zh-CN"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746920AD-B621-4ACD-9F50-7326F2BEE433}"/>
              </a:ext>
            </a:extLst>
          </p:cNvPr>
          <p:cNvGraphicFramePr>
            <a:graphicFrameLocks noGrp="1"/>
          </p:cNvGraphicFramePr>
          <p:nvPr>
            <p:extLst>
              <p:ext uri="{D42A27DB-BD31-4B8C-83A1-F6EECF244321}">
                <p14:modId xmlns:p14="http://schemas.microsoft.com/office/powerpoint/2010/main" val="2269459151"/>
              </p:ext>
            </p:extLst>
          </p:nvPr>
        </p:nvGraphicFramePr>
        <p:xfrm>
          <a:off x="440267" y="4256543"/>
          <a:ext cx="11176008" cy="2059416"/>
        </p:xfrm>
        <a:graphic>
          <a:graphicData uri="http://schemas.openxmlformats.org/drawingml/2006/table">
            <a:tbl>
              <a:tblPr firstRow="1" firstCol="1" bandRow="1">
                <a:tableStyleId>{F2DE63D5-997A-4646-A377-4702673A728D}</a:tableStyleId>
              </a:tblPr>
              <a:tblGrid>
                <a:gridCol w="931334">
                  <a:extLst>
                    <a:ext uri="{9D8B030D-6E8A-4147-A177-3AD203B41FA5}">
                      <a16:colId xmlns:a16="http://schemas.microsoft.com/office/drawing/2014/main" val="1917510845"/>
                    </a:ext>
                  </a:extLst>
                </a:gridCol>
                <a:gridCol w="931334">
                  <a:extLst>
                    <a:ext uri="{9D8B030D-6E8A-4147-A177-3AD203B41FA5}">
                      <a16:colId xmlns:a16="http://schemas.microsoft.com/office/drawing/2014/main" val="259049796"/>
                    </a:ext>
                  </a:extLst>
                </a:gridCol>
                <a:gridCol w="931334">
                  <a:extLst>
                    <a:ext uri="{9D8B030D-6E8A-4147-A177-3AD203B41FA5}">
                      <a16:colId xmlns:a16="http://schemas.microsoft.com/office/drawing/2014/main" val="896036518"/>
                    </a:ext>
                  </a:extLst>
                </a:gridCol>
                <a:gridCol w="931334">
                  <a:extLst>
                    <a:ext uri="{9D8B030D-6E8A-4147-A177-3AD203B41FA5}">
                      <a16:colId xmlns:a16="http://schemas.microsoft.com/office/drawing/2014/main" val="3119794116"/>
                    </a:ext>
                  </a:extLst>
                </a:gridCol>
                <a:gridCol w="931334">
                  <a:extLst>
                    <a:ext uri="{9D8B030D-6E8A-4147-A177-3AD203B41FA5}">
                      <a16:colId xmlns:a16="http://schemas.microsoft.com/office/drawing/2014/main" val="2736003909"/>
                    </a:ext>
                  </a:extLst>
                </a:gridCol>
                <a:gridCol w="931334">
                  <a:extLst>
                    <a:ext uri="{9D8B030D-6E8A-4147-A177-3AD203B41FA5}">
                      <a16:colId xmlns:a16="http://schemas.microsoft.com/office/drawing/2014/main" val="3089992200"/>
                    </a:ext>
                  </a:extLst>
                </a:gridCol>
                <a:gridCol w="931334">
                  <a:extLst>
                    <a:ext uri="{9D8B030D-6E8A-4147-A177-3AD203B41FA5}">
                      <a16:colId xmlns:a16="http://schemas.microsoft.com/office/drawing/2014/main" val="222896749"/>
                    </a:ext>
                  </a:extLst>
                </a:gridCol>
                <a:gridCol w="931334">
                  <a:extLst>
                    <a:ext uri="{9D8B030D-6E8A-4147-A177-3AD203B41FA5}">
                      <a16:colId xmlns:a16="http://schemas.microsoft.com/office/drawing/2014/main" val="2611125771"/>
                    </a:ext>
                  </a:extLst>
                </a:gridCol>
                <a:gridCol w="931334">
                  <a:extLst>
                    <a:ext uri="{9D8B030D-6E8A-4147-A177-3AD203B41FA5}">
                      <a16:colId xmlns:a16="http://schemas.microsoft.com/office/drawing/2014/main" val="3536259324"/>
                    </a:ext>
                  </a:extLst>
                </a:gridCol>
                <a:gridCol w="931334">
                  <a:extLst>
                    <a:ext uri="{9D8B030D-6E8A-4147-A177-3AD203B41FA5}">
                      <a16:colId xmlns:a16="http://schemas.microsoft.com/office/drawing/2014/main" val="1183530637"/>
                    </a:ext>
                  </a:extLst>
                </a:gridCol>
                <a:gridCol w="931334">
                  <a:extLst>
                    <a:ext uri="{9D8B030D-6E8A-4147-A177-3AD203B41FA5}">
                      <a16:colId xmlns:a16="http://schemas.microsoft.com/office/drawing/2014/main" val="2122754569"/>
                    </a:ext>
                  </a:extLst>
                </a:gridCol>
                <a:gridCol w="931334">
                  <a:extLst>
                    <a:ext uri="{9D8B030D-6E8A-4147-A177-3AD203B41FA5}">
                      <a16:colId xmlns:a16="http://schemas.microsoft.com/office/drawing/2014/main" val="1948845441"/>
                    </a:ext>
                  </a:extLst>
                </a:gridCol>
              </a:tblGrid>
              <a:tr h="612414">
                <a:tc rowSpan="2">
                  <a:txBody>
                    <a:bodyPr/>
                    <a:lstStyle/>
                    <a:p>
                      <a:pPr algn="ctr">
                        <a:lnSpc>
                          <a:spcPct val="150000"/>
                        </a:lnSpc>
                        <a:spcAft>
                          <a:spcPts val="0"/>
                        </a:spcAft>
                      </a:pPr>
                      <a:r>
                        <a:rPr lang="zh-CN" sz="1200" kern="0">
                          <a:effectLst/>
                          <a:latin typeface="Times New Roman" panose="02020603050405020304" pitchFamily="18" charset="0"/>
                          <a:ea typeface="微软雅黑" panose="020B0503020204020204" pitchFamily="34" charset="-122"/>
                          <a:cs typeface="Times New Roman" panose="02020603050405020304" pitchFamily="18" charset="0"/>
                        </a:rPr>
                        <a:t>指标</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0" dirty="0">
                          <a:effectLst/>
                          <a:latin typeface="Times New Roman" panose="02020603050405020304" pitchFamily="18" charset="0"/>
                          <a:ea typeface="微软雅黑" panose="020B0503020204020204" pitchFamily="34" charset="-122"/>
                          <a:cs typeface="Times New Roman" panose="02020603050405020304" pitchFamily="18" charset="0"/>
                        </a:rPr>
                        <a:t>人均</a:t>
                      </a:r>
                      <a:r>
                        <a:rPr lang="en-US" sz="1200" kern="0" dirty="0">
                          <a:effectLst/>
                          <a:latin typeface="Times New Roman" panose="02020603050405020304" pitchFamily="18" charset="0"/>
                          <a:ea typeface="微软雅黑" panose="020B0503020204020204" pitchFamily="34" charset="-122"/>
                          <a:cs typeface="Times New Roman" panose="02020603050405020304" pitchFamily="18" charset="0"/>
                        </a:rPr>
                        <a:t>GNP</a:t>
                      </a:r>
                      <a:endParaRPr 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0" dirty="0">
                          <a:effectLst/>
                          <a:latin typeface="Times New Roman" panose="02020603050405020304" pitchFamily="18" charset="0"/>
                          <a:ea typeface="微软雅黑" panose="020B0503020204020204" pitchFamily="34" charset="-122"/>
                          <a:cs typeface="Times New Roman" panose="02020603050405020304" pitchFamily="18" charset="0"/>
                        </a:rPr>
                        <a:t>农业占</a:t>
                      </a:r>
                      <a:r>
                        <a:rPr lang="en-US" sz="1200" kern="0" dirty="0">
                          <a:effectLst/>
                          <a:latin typeface="Times New Roman" panose="02020603050405020304" pitchFamily="18" charset="0"/>
                          <a:ea typeface="微软雅黑" panose="020B0503020204020204" pitchFamily="34" charset="-122"/>
                          <a:cs typeface="Times New Roman" panose="02020603050405020304" pitchFamily="18" charset="0"/>
                        </a:rPr>
                        <a:t>GDP</a:t>
                      </a:r>
                      <a:r>
                        <a:rPr lang="zh-CN" sz="1200" kern="0" dirty="0">
                          <a:effectLst/>
                          <a:latin typeface="Times New Roman" panose="02020603050405020304" pitchFamily="18" charset="0"/>
                          <a:ea typeface="微软雅黑" panose="020B0503020204020204" pitchFamily="34" charset="-122"/>
                          <a:cs typeface="Times New Roman" panose="02020603050405020304" pitchFamily="18" charset="0"/>
                        </a:rPr>
                        <a:t>的比重</a:t>
                      </a:r>
                      <a:endParaRPr 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0">
                          <a:effectLst/>
                          <a:latin typeface="Times New Roman" panose="02020603050405020304" pitchFamily="18" charset="0"/>
                          <a:ea typeface="微软雅黑" panose="020B0503020204020204" pitchFamily="34" charset="-122"/>
                          <a:cs typeface="Times New Roman" panose="02020603050405020304" pitchFamily="18" charset="0"/>
                        </a:rPr>
                        <a:t>第三产业占</a:t>
                      </a: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GDP</a:t>
                      </a:r>
                      <a:r>
                        <a:rPr lang="zh-CN" sz="1200" kern="0">
                          <a:effectLst/>
                          <a:latin typeface="Times New Roman" panose="02020603050405020304" pitchFamily="18" charset="0"/>
                          <a:ea typeface="微软雅黑" panose="020B0503020204020204" pitchFamily="34" charset="-122"/>
                          <a:cs typeface="Times New Roman" panose="02020603050405020304" pitchFamily="18" charset="0"/>
                        </a:rPr>
                        <a:t>比重</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0">
                          <a:effectLst/>
                          <a:latin typeface="Times New Roman" panose="02020603050405020304" pitchFamily="18" charset="0"/>
                          <a:ea typeface="微软雅黑" panose="020B0503020204020204" pitchFamily="34" charset="-122"/>
                          <a:cs typeface="Times New Roman" panose="02020603050405020304" pitchFamily="18" charset="0"/>
                        </a:rPr>
                        <a:t>非农业劳动力比重</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0">
                          <a:effectLst/>
                          <a:latin typeface="Times New Roman" panose="02020603050405020304" pitchFamily="18" charset="0"/>
                          <a:ea typeface="微软雅黑" panose="020B0503020204020204" pitchFamily="34" charset="-122"/>
                          <a:cs typeface="Times New Roman" panose="02020603050405020304" pitchFamily="18" charset="0"/>
                        </a:rPr>
                        <a:t>城市人口比重</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0">
                          <a:effectLst/>
                          <a:latin typeface="Times New Roman" panose="02020603050405020304" pitchFamily="18" charset="0"/>
                          <a:ea typeface="微软雅黑" panose="020B0503020204020204" pitchFamily="34" charset="-122"/>
                          <a:cs typeface="Times New Roman" panose="02020603050405020304" pitchFamily="18" charset="0"/>
                        </a:rPr>
                        <a:t>人口自然增长率</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0">
                          <a:effectLst/>
                          <a:latin typeface="Times New Roman" panose="02020603050405020304" pitchFamily="18" charset="0"/>
                          <a:ea typeface="微软雅黑" panose="020B0503020204020204" pitchFamily="34" charset="-122"/>
                          <a:cs typeface="Times New Roman" panose="02020603050405020304" pitchFamily="18" charset="0"/>
                        </a:rPr>
                        <a:t>平均预期寿命</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0">
                          <a:effectLst/>
                          <a:latin typeface="Times New Roman" panose="02020603050405020304" pitchFamily="18" charset="0"/>
                          <a:ea typeface="微软雅黑" panose="020B0503020204020204" pitchFamily="34" charset="-122"/>
                          <a:cs typeface="Times New Roman" panose="02020603050405020304" pitchFamily="18" charset="0"/>
                        </a:rPr>
                        <a:t>成人识字率</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0">
                          <a:effectLst/>
                          <a:latin typeface="Times New Roman" panose="02020603050405020304" pitchFamily="18" charset="0"/>
                          <a:ea typeface="微软雅黑" panose="020B0503020204020204" pitchFamily="34" charset="-122"/>
                          <a:cs typeface="Times New Roman" panose="02020603050405020304" pitchFamily="18" charset="0"/>
                        </a:rPr>
                        <a:t>大学生占适龄人口比重</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0">
                          <a:effectLst/>
                          <a:latin typeface="Times New Roman" panose="02020603050405020304" pitchFamily="18" charset="0"/>
                          <a:ea typeface="微软雅黑" panose="020B0503020204020204" pitchFamily="34" charset="-122"/>
                          <a:cs typeface="Times New Roman" panose="02020603050405020304" pitchFamily="18" charset="0"/>
                        </a:rPr>
                        <a:t>每千人拥有医生</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0" dirty="0">
                          <a:effectLst/>
                          <a:latin typeface="Times New Roman" panose="02020603050405020304" pitchFamily="18" charset="0"/>
                          <a:ea typeface="微软雅黑" panose="020B0503020204020204" pitchFamily="34" charset="-122"/>
                          <a:cs typeface="Times New Roman" panose="02020603050405020304" pitchFamily="18" charset="0"/>
                        </a:rPr>
                        <a:t>总</a:t>
                      </a:r>
                      <a:r>
                        <a:rPr lang="zh-CN" altLang="en-US" sz="1200" kern="0" dirty="0">
                          <a:effectLst/>
                          <a:latin typeface="Times New Roman" panose="02020603050405020304" pitchFamily="18" charset="0"/>
                          <a:ea typeface="微软雅黑" panose="020B0503020204020204" pitchFamily="34" charset="-122"/>
                          <a:cs typeface="Times New Roman" panose="02020603050405020304" pitchFamily="18" charset="0"/>
                        </a:rPr>
                        <a:t>和</a:t>
                      </a:r>
                      <a:endParaRPr 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45246670"/>
                  </a:ext>
                </a:extLst>
              </a:tr>
              <a:tr h="290418">
                <a:tc vMerge="1">
                  <a:txBody>
                    <a:bodyPr/>
                    <a:lstStyle/>
                    <a:p>
                      <a:endParaRPr lang="zh-CN" altLang="en-US"/>
                    </a:p>
                  </a:txBody>
                  <a:tcPr/>
                </a:tc>
                <a:tc>
                  <a:txBody>
                    <a:bodyPr/>
                    <a:lstStyle/>
                    <a:p>
                      <a:pPr marL="0" algn="ctr" defTabSz="914400" rtl="0" eaLnBrk="1" latinLnBrk="0" hangingPunct="1">
                        <a:lnSpc>
                          <a:spcPct val="150000"/>
                        </a:lnSpc>
                        <a:spcAft>
                          <a:spcPts val="0"/>
                        </a:spcAft>
                      </a:pPr>
                      <a:r>
                        <a:rPr lang="en-US" sz="1200" b="1" kern="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200" b="1" kern="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美元</a:t>
                      </a:r>
                      <a:r>
                        <a:rPr lang="en-US" sz="1200" b="1" kern="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200" b="1" kern="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A5A5A5"/>
                    </a:solidFill>
                  </a:tcPr>
                </a:tc>
                <a:tc>
                  <a:txBody>
                    <a:bodyPr/>
                    <a:lstStyle/>
                    <a:p>
                      <a:pPr marL="0" algn="ctr" defTabSz="914400" rtl="0" eaLnBrk="1" latinLnBrk="0" hangingPunct="1">
                        <a:lnSpc>
                          <a:spcPct val="150000"/>
                        </a:lnSpc>
                        <a:spcAft>
                          <a:spcPts val="0"/>
                        </a:spcAft>
                      </a:pPr>
                      <a:r>
                        <a:rPr lang="en-US" sz="1200" b="1" kern="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200" b="1" kern="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A5A5A5"/>
                    </a:solidFill>
                  </a:tcPr>
                </a:tc>
                <a:tc>
                  <a:txBody>
                    <a:bodyPr/>
                    <a:lstStyle/>
                    <a:p>
                      <a:pPr marL="0" algn="ctr" defTabSz="914400" rtl="0" eaLnBrk="1" latinLnBrk="0" hangingPunct="1">
                        <a:lnSpc>
                          <a:spcPct val="150000"/>
                        </a:lnSpc>
                        <a:spcAft>
                          <a:spcPts val="0"/>
                        </a:spcAft>
                      </a:pPr>
                      <a:r>
                        <a:rPr lang="en-US" sz="1200" b="1" kern="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1200" b="1" kern="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A5A5A5"/>
                    </a:solidFill>
                  </a:tcPr>
                </a:tc>
                <a:tc>
                  <a:txBody>
                    <a:bodyPr/>
                    <a:lstStyle/>
                    <a:p>
                      <a:pPr marL="0" algn="ctr" defTabSz="914400" rtl="0" eaLnBrk="1" latinLnBrk="0" hangingPunct="1">
                        <a:lnSpc>
                          <a:spcPct val="150000"/>
                        </a:lnSpc>
                        <a:spcAft>
                          <a:spcPts val="0"/>
                        </a:spcAft>
                      </a:pPr>
                      <a:r>
                        <a:rPr lang="en-US" sz="1200" b="1" kern="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200" b="1" kern="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A5A5A5"/>
                    </a:solidFill>
                  </a:tcPr>
                </a:tc>
                <a:tc>
                  <a:txBody>
                    <a:bodyPr/>
                    <a:lstStyle/>
                    <a:p>
                      <a:pPr marL="0" algn="ctr" defTabSz="914400" rtl="0" eaLnBrk="1" latinLnBrk="0" hangingPunct="1">
                        <a:lnSpc>
                          <a:spcPct val="150000"/>
                        </a:lnSpc>
                        <a:spcAft>
                          <a:spcPts val="0"/>
                        </a:spcAft>
                      </a:pPr>
                      <a:r>
                        <a:rPr lang="en-US" sz="1200" b="1" kern="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200" b="1" kern="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A5A5A5"/>
                    </a:solidFill>
                  </a:tcPr>
                </a:tc>
                <a:tc>
                  <a:txBody>
                    <a:bodyPr/>
                    <a:lstStyle/>
                    <a:p>
                      <a:pPr marL="0" algn="ctr" defTabSz="914400" rtl="0" eaLnBrk="1" latinLnBrk="0" hangingPunct="1">
                        <a:lnSpc>
                          <a:spcPct val="150000"/>
                        </a:lnSpc>
                        <a:spcAft>
                          <a:spcPts val="0"/>
                        </a:spcAft>
                      </a:pPr>
                      <a:r>
                        <a:rPr lang="en-US" sz="1200" b="1" kern="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200" b="1" kern="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A5A5A5"/>
                    </a:solidFill>
                  </a:tcPr>
                </a:tc>
                <a:tc>
                  <a:txBody>
                    <a:bodyPr/>
                    <a:lstStyle/>
                    <a:p>
                      <a:pPr marL="0" algn="ctr" defTabSz="914400" rtl="0" eaLnBrk="1" latinLnBrk="0" hangingPunct="1">
                        <a:lnSpc>
                          <a:spcPct val="150000"/>
                        </a:lnSpc>
                        <a:spcAft>
                          <a:spcPts val="0"/>
                        </a:spcAft>
                      </a:pPr>
                      <a:r>
                        <a:rPr lang="en-US" sz="1200" b="1" kern="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200" b="1" kern="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岁</a:t>
                      </a:r>
                      <a:r>
                        <a:rPr lang="en-US" sz="1200" b="1" kern="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200" b="1" kern="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A5A5A5"/>
                    </a:solidFill>
                  </a:tcPr>
                </a:tc>
                <a:tc>
                  <a:txBody>
                    <a:bodyPr/>
                    <a:lstStyle/>
                    <a:p>
                      <a:pPr marL="0" algn="ctr" defTabSz="914400" rtl="0" eaLnBrk="1" latinLnBrk="0" hangingPunct="1">
                        <a:lnSpc>
                          <a:spcPct val="150000"/>
                        </a:lnSpc>
                        <a:spcAft>
                          <a:spcPts val="0"/>
                        </a:spcAft>
                      </a:pPr>
                      <a:r>
                        <a:rPr lang="en-US" sz="1200" b="1" kern="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200" b="1" kern="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A5A5A5"/>
                    </a:solidFill>
                  </a:tcPr>
                </a:tc>
                <a:tc>
                  <a:txBody>
                    <a:bodyPr/>
                    <a:lstStyle/>
                    <a:p>
                      <a:pPr marL="0" algn="ctr" defTabSz="914400" rtl="0" eaLnBrk="1" latinLnBrk="0" hangingPunct="1">
                        <a:lnSpc>
                          <a:spcPct val="150000"/>
                        </a:lnSpc>
                        <a:spcAft>
                          <a:spcPts val="0"/>
                        </a:spcAft>
                      </a:pPr>
                      <a:r>
                        <a:rPr lang="zh-CN" altLang="en-US" sz="1200" b="1" kern="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200" b="1" kern="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200" b="1" kern="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a:t>
                      </a:r>
                    </a:p>
                  </a:txBody>
                  <a:tcPr marL="68580" marR="68580" marT="0" marB="0" anchor="ctr">
                    <a:solidFill>
                      <a:srgbClr val="A5A5A5"/>
                    </a:solidFill>
                  </a:tcPr>
                </a:tc>
                <a:tc>
                  <a:txBody>
                    <a:bodyPr/>
                    <a:lstStyle/>
                    <a:p>
                      <a:pPr marL="0" algn="ctr" defTabSz="914400" rtl="0" eaLnBrk="1" latinLnBrk="0" hangingPunct="1">
                        <a:lnSpc>
                          <a:spcPct val="150000"/>
                        </a:lnSpc>
                        <a:spcAft>
                          <a:spcPts val="0"/>
                        </a:spcAft>
                      </a:pPr>
                      <a:r>
                        <a:rPr lang="en-US" sz="1200" b="1" kern="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200" b="1" kern="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人</a:t>
                      </a:r>
                      <a:r>
                        <a:rPr lang="en-US" sz="1200" b="1" kern="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200" b="1" kern="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A5A5A5"/>
                    </a:solidFill>
                  </a:tcPr>
                </a:tc>
                <a:tc>
                  <a:txBody>
                    <a:bodyPr/>
                    <a:lstStyle/>
                    <a:p>
                      <a:pPr marL="0" algn="ctr" defTabSz="914400" rtl="0" eaLnBrk="1" latinLnBrk="0" hangingPunct="1">
                        <a:lnSpc>
                          <a:spcPct val="150000"/>
                        </a:lnSpc>
                        <a:spcAft>
                          <a:spcPts val="0"/>
                        </a:spcAft>
                      </a:pPr>
                      <a:endParaRPr lang="zh-CN" altLang="en-US" sz="1200" b="1" kern="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A5A5A5"/>
                    </a:solidFill>
                  </a:tcPr>
                </a:tc>
                <a:extLst>
                  <a:ext uri="{0D108BD9-81ED-4DB2-BD59-A6C34878D82A}">
                    <a16:rowId xmlns:a16="http://schemas.microsoft.com/office/drawing/2014/main" val="4145520143"/>
                  </a:ext>
                </a:extLst>
              </a:tr>
              <a:tr h="289146">
                <a:tc>
                  <a:txBody>
                    <a:bodyPr/>
                    <a:lstStyle/>
                    <a:p>
                      <a:pPr algn="ctr">
                        <a:lnSpc>
                          <a:spcPct val="150000"/>
                        </a:lnSpc>
                        <a:spcAft>
                          <a:spcPts val="0"/>
                        </a:spcAft>
                      </a:pPr>
                      <a:r>
                        <a:rPr lang="zh-CN" sz="1200" kern="0">
                          <a:effectLst/>
                          <a:latin typeface="Times New Roman" panose="02020603050405020304" pitchFamily="18" charset="0"/>
                          <a:ea typeface="微软雅黑" panose="020B0503020204020204" pitchFamily="34" charset="-122"/>
                          <a:cs typeface="Times New Roman" panose="02020603050405020304" pitchFamily="18" charset="0"/>
                        </a:rPr>
                        <a:t>平均数</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dirty="0">
                          <a:effectLst/>
                          <a:latin typeface="Times New Roman" panose="02020603050405020304" pitchFamily="18" charset="0"/>
                          <a:ea typeface="微软雅黑" panose="020B0503020204020204" pitchFamily="34" charset="-122"/>
                          <a:cs typeface="Times New Roman" panose="02020603050405020304" pitchFamily="18" charset="0"/>
                        </a:rPr>
                        <a:t>11938.4</a:t>
                      </a:r>
                      <a:endParaRPr 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9.352</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54.86</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0.826</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69.792</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0.7214</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72.632</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93.34</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36.556</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2.446</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66918306"/>
                  </a:ext>
                </a:extLst>
              </a:tr>
              <a:tr h="289146">
                <a:tc>
                  <a:txBody>
                    <a:bodyPr/>
                    <a:lstStyle/>
                    <a:p>
                      <a:pPr algn="ctr">
                        <a:lnSpc>
                          <a:spcPct val="150000"/>
                        </a:lnSpc>
                        <a:spcAft>
                          <a:spcPts val="0"/>
                        </a:spcAft>
                      </a:pPr>
                      <a:r>
                        <a:rPr lang="zh-CN" sz="1200" kern="0" dirty="0">
                          <a:effectLst/>
                          <a:latin typeface="Times New Roman" panose="02020603050405020304" pitchFamily="18" charset="0"/>
                          <a:ea typeface="微软雅黑" panose="020B0503020204020204" pitchFamily="34" charset="-122"/>
                          <a:cs typeface="Times New Roman" panose="02020603050405020304" pitchFamily="18" charset="0"/>
                        </a:rPr>
                        <a:t>标准差</a:t>
                      </a:r>
                      <a:endParaRPr 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7966.27</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7.316</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12.94</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0.17</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19.339</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0.8319</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5.375</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9.05</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20.477</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1.314</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5208994"/>
                  </a:ext>
                </a:extLst>
              </a:tr>
              <a:tr h="289146">
                <a:tc>
                  <a:txBody>
                    <a:bodyPr/>
                    <a:lstStyle/>
                    <a:p>
                      <a:pPr algn="ctr">
                        <a:lnSpc>
                          <a:spcPct val="150000"/>
                        </a:lnSpc>
                        <a:spcAft>
                          <a:spcPts val="0"/>
                        </a:spcAft>
                      </a:pPr>
                      <a:r>
                        <a:rPr lang="zh-CN" sz="1200" kern="0">
                          <a:effectLst/>
                          <a:latin typeface="Times New Roman" panose="02020603050405020304" pitchFamily="18" charset="0"/>
                          <a:ea typeface="微软雅黑" panose="020B0503020204020204" pitchFamily="34" charset="-122"/>
                          <a:cs typeface="Times New Roman" panose="02020603050405020304" pitchFamily="18" charset="0"/>
                        </a:rPr>
                        <a:t>变异系数</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dirty="0">
                          <a:effectLst/>
                          <a:latin typeface="Times New Roman" panose="02020603050405020304" pitchFamily="18" charset="0"/>
                          <a:ea typeface="微软雅黑" panose="020B0503020204020204" pitchFamily="34" charset="-122"/>
                          <a:cs typeface="Times New Roman" panose="02020603050405020304" pitchFamily="18" charset="0"/>
                        </a:rPr>
                        <a:t>0.667</a:t>
                      </a:r>
                      <a:endParaRPr 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0.782</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0.236</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0.206</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0.277</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1.153</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0.074</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0.097</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0.56</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0.537</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dirty="0">
                          <a:effectLst/>
                          <a:latin typeface="Times New Roman" panose="02020603050405020304" pitchFamily="18" charset="0"/>
                          <a:ea typeface="微软雅黑" panose="020B0503020204020204" pitchFamily="34" charset="-122"/>
                          <a:cs typeface="Times New Roman" panose="02020603050405020304" pitchFamily="18" charset="0"/>
                        </a:rPr>
                        <a:t>4.59</a:t>
                      </a:r>
                      <a:endParaRPr 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82877798"/>
                  </a:ext>
                </a:extLst>
              </a:tr>
              <a:tr h="289146">
                <a:tc>
                  <a:txBody>
                    <a:bodyPr/>
                    <a:lstStyle/>
                    <a:p>
                      <a:pPr algn="ctr">
                        <a:lnSpc>
                          <a:spcPct val="150000"/>
                        </a:lnSpc>
                        <a:spcAft>
                          <a:spcPts val="0"/>
                        </a:spcAft>
                      </a:pPr>
                      <a:r>
                        <a:rPr lang="zh-CN" sz="1200" kern="0">
                          <a:effectLst/>
                          <a:latin typeface="Times New Roman" panose="02020603050405020304" pitchFamily="18" charset="0"/>
                          <a:ea typeface="微软雅黑" panose="020B0503020204020204" pitchFamily="34" charset="-122"/>
                          <a:cs typeface="Times New Roman" panose="02020603050405020304" pitchFamily="18" charset="0"/>
                        </a:rPr>
                        <a:t>权重</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dirty="0">
                          <a:effectLst/>
                          <a:latin typeface="Times New Roman" panose="02020603050405020304" pitchFamily="18" charset="0"/>
                          <a:ea typeface="微软雅黑" panose="020B0503020204020204" pitchFamily="34" charset="-122"/>
                          <a:cs typeface="Times New Roman" panose="02020603050405020304" pitchFamily="18" charset="0"/>
                        </a:rPr>
                        <a:t>0.145</a:t>
                      </a:r>
                      <a:endParaRPr 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0.17</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dirty="0">
                          <a:effectLst/>
                          <a:latin typeface="Times New Roman" panose="02020603050405020304" pitchFamily="18" charset="0"/>
                          <a:ea typeface="微软雅黑" panose="020B0503020204020204" pitchFamily="34" charset="-122"/>
                          <a:cs typeface="Times New Roman" panose="02020603050405020304" pitchFamily="18" charset="0"/>
                        </a:rPr>
                        <a:t>0.051</a:t>
                      </a:r>
                      <a:endParaRPr 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dirty="0">
                          <a:effectLst/>
                          <a:latin typeface="Times New Roman" panose="02020603050405020304" pitchFamily="18" charset="0"/>
                          <a:ea typeface="微软雅黑" panose="020B0503020204020204" pitchFamily="34" charset="-122"/>
                          <a:cs typeface="Times New Roman" panose="02020603050405020304" pitchFamily="18" charset="0"/>
                        </a:rPr>
                        <a:t>0.045</a:t>
                      </a:r>
                      <a:endParaRPr 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0.06</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dirty="0">
                          <a:effectLst/>
                          <a:latin typeface="Times New Roman" panose="02020603050405020304" pitchFamily="18" charset="0"/>
                          <a:ea typeface="微软雅黑" panose="020B0503020204020204" pitchFamily="34" charset="-122"/>
                          <a:cs typeface="Times New Roman" panose="02020603050405020304" pitchFamily="18" charset="0"/>
                        </a:rPr>
                        <a:t>0.251</a:t>
                      </a:r>
                      <a:endParaRPr 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0.016</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0.021</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0.122</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0.117</a:t>
                      </a:r>
                      <a:endParaRPr lang="zh-CN" sz="16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dirty="0">
                          <a:effectLst/>
                          <a:latin typeface="Times New Roman" panose="02020603050405020304" pitchFamily="18" charset="0"/>
                          <a:ea typeface="微软雅黑" panose="020B0503020204020204" pitchFamily="34" charset="-122"/>
                          <a:cs typeface="Times New Roman" panose="02020603050405020304" pitchFamily="18" charset="0"/>
                        </a:rPr>
                        <a:t>1</a:t>
                      </a:r>
                      <a:endParaRPr 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83892279"/>
                  </a:ext>
                </a:extLst>
              </a:tr>
            </a:tbl>
          </a:graphicData>
        </a:graphic>
      </p:graphicFrame>
    </p:spTree>
    <p:extLst>
      <p:ext uri="{BB962C8B-B14F-4D97-AF65-F5344CB8AC3E}">
        <p14:creationId xmlns:p14="http://schemas.microsoft.com/office/powerpoint/2010/main" val="1617123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DA67BFC-09DD-4F2A-A337-B8C6F4E0DDCE}"/>
              </a:ext>
            </a:extLst>
          </p:cNvPr>
          <p:cNvSpPr txBox="1"/>
          <p:nvPr/>
        </p:nvSpPr>
        <p:spPr>
          <a:xfrm>
            <a:off x="1065319" y="0"/>
            <a:ext cx="6148281" cy="743986"/>
          </a:xfrm>
          <a:prstGeom prst="rect">
            <a:avLst/>
          </a:prstGeom>
          <a:noFill/>
        </p:spPr>
        <p:txBody>
          <a:bodyPr wrap="square" rtlCol="0" anchor="t">
            <a:spAutoFit/>
          </a:bodyPr>
          <a:lstStyle/>
          <a:p>
            <a:pPr>
              <a:lnSpc>
                <a:spcPct val="150000"/>
              </a:lnSpc>
            </a:pPr>
            <a:r>
              <a:rPr lang="en-US" altLang="zh-CN" sz="3200" b="1" dirty="0">
                <a:solidFill>
                  <a:schemeClr val="bg1"/>
                </a:solidFill>
                <a:latin typeface="微软雅黑" panose="020B0503020204020204" pitchFamily="34" charset="-122"/>
                <a:ea typeface="微软雅黑" panose="020B0503020204020204" pitchFamily="34" charset="-122"/>
              </a:rPr>
              <a:t>2.1</a:t>
            </a:r>
            <a:r>
              <a:rPr lang="zh-CN" altLang="en-US" sz="3200" b="1" dirty="0">
                <a:solidFill>
                  <a:schemeClr val="bg1"/>
                </a:solidFill>
                <a:latin typeface="微软雅黑" panose="020B0503020204020204" pitchFamily="34" charset="-122"/>
                <a:ea typeface="微软雅黑" panose="020B0503020204020204" pitchFamily="34" charset="-122"/>
              </a:rPr>
              <a:t>、变异系数法案例说明</a:t>
            </a:r>
          </a:p>
        </p:txBody>
      </p:sp>
      <p:sp>
        <p:nvSpPr>
          <p:cNvPr id="17" name="矩形 16">
            <a:extLst>
              <a:ext uri="{FF2B5EF4-FFF2-40B4-BE49-F238E27FC236}">
                <a16:creationId xmlns:a16="http://schemas.microsoft.com/office/drawing/2014/main" id="{06EA8FD7-6951-4507-A31A-660BC78705D5}"/>
              </a:ext>
            </a:extLst>
          </p:cNvPr>
          <p:cNvSpPr/>
          <p:nvPr/>
        </p:nvSpPr>
        <p:spPr>
          <a:xfrm>
            <a:off x="376235" y="1315686"/>
            <a:ext cx="11473257" cy="5444888"/>
          </a:xfrm>
          <a:prstGeom prst="rect">
            <a:avLst/>
          </a:prstGeom>
        </p:spPr>
        <p:txBody>
          <a:bodyPr wrap="square" anchor="t">
            <a:spAutoFit/>
          </a:bodyPr>
          <a:lstStyle/>
          <a:p>
            <a:pPr>
              <a:lnSpc>
                <a:spcPct val="150000"/>
              </a:lnSpc>
            </a:pPr>
            <a:r>
              <a:rPr lang="zh-CN" altLang="en-US" b="1" dirty="0">
                <a:latin typeface="微软雅黑" panose="020B0503020204020204" pitchFamily="34" charset="-122"/>
                <a:ea typeface="微软雅黑" panose="020B0503020204020204" pitchFamily="34" charset="-122"/>
              </a:rPr>
              <a:t>变异系数法确定指标权重计算过程如下：</a:t>
            </a:r>
          </a:p>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）先根据各个国家的指标数据，分别计算这些国家每个指标的平均数和标准差；</a:t>
            </a:r>
          </a:p>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）根据均值和标准差计算变异系数。</a:t>
            </a:r>
          </a:p>
          <a:p>
            <a:pPr>
              <a:lnSpc>
                <a:spcPct val="150000"/>
              </a:lnSpc>
            </a:pPr>
            <a:r>
              <a:rPr lang="zh-CN" altLang="en-US" dirty="0">
                <a:latin typeface="微软雅黑" panose="020B0503020204020204" pitchFamily="34" charset="-122"/>
                <a:ea typeface="微软雅黑" panose="020B0503020204020204" pitchFamily="34" charset="-122"/>
              </a:rPr>
              <a:t>         即：这些国家人均</a:t>
            </a:r>
            <a:r>
              <a:rPr lang="en-US" altLang="zh-CN" dirty="0">
                <a:latin typeface="微软雅黑" panose="020B0503020204020204" pitchFamily="34" charset="-122"/>
                <a:ea typeface="微软雅黑" panose="020B0503020204020204" pitchFamily="34" charset="-122"/>
              </a:rPr>
              <a:t>GNP</a:t>
            </a:r>
            <a:r>
              <a:rPr lang="zh-CN" altLang="en-US" dirty="0">
                <a:latin typeface="微软雅黑" panose="020B0503020204020204" pitchFamily="34" charset="-122"/>
                <a:ea typeface="微软雅黑" panose="020B0503020204020204" pitchFamily="34" charset="-122"/>
              </a:rPr>
              <a:t>的变异系数为： </a:t>
            </a:r>
          </a:p>
          <a:p>
            <a:pPr>
              <a:lnSpc>
                <a:spcPct val="150000"/>
              </a:lnSpc>
            </a:pPr>
            <a:r>
              <a:rPr lang="zh-CN" altLang="en-US" dirty="0">
                <a:latin typeface="微软雅黑" panose="020B0503020204020204" pitchFamily="34" charset="-122"/>
                <a:ea typeface="微软雅黑" panose="020B0503020204020204" pitchFamily="34" charset="-122"/>
              </a:rPr>
              <a:t>               农业占</a:t>
            </a:r>
            <a:r>
              <a:rPr lang="en-US" altLang="zh-CN" dirty="0">
                <a:latin typeface="微软雅黑" panose="020B0503020204020204" pitchFamily="34" charset="-122"/>
                <a:ea typeface="微软雅黑" panose="020B0503020204020204" pitchFamily="34" charset="-122"/>
              </a:rPr>
              <a:t>GDP</a:t>
            </a:r>
            <a:r>
              <a:rPr lang="zh-CN" altLang="en-US" dirty="0">
                <a:latin typeface="微软雅黑" panose="020B0503020204020204" pitchFamily="34" charset="-122"/>
                <a:ea typeface="微软雅黑" panose="020B0503020204020204" pitchFamily="34" charset="-122"/>
              </a:rPr>
              <a:t>比重的变异系数： </a:t>
            </a:r>
          </a:p>
          <a:p>
            <a:pPr>
              <a:lnSpc>
                <a:spcPct val="150000"/>
              </a:lnSpc>
            </a:pPr>
            <a:r>
              <a:rPr lang="zh-CN" altLang="en-US" dirty="0">
                <a:latin typeface="微软雅黑" panose="020B0503020204020204" pitchFamily="34" charset="-122"/>
                <a:ea typeface="微软雅黑" panose="020B0503020204020204" pitchFamily="34" charset="-122"/>
              </a:rPr>
              <a:t>         其他类推。</a:t>
            </a:r>
          </a:p>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）将各项指标的变异系数加总： </a:t>
            </a:r>
          </a:p>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）计算构成评价指标体系的这</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个指标的权重：</a:t>
            </a:r>
          </a:p>
          <a:p>
            <a:pPr>
              <a:lnSpc>
                <a:spcPct val="150000"/>
              </a:lnSpc>
            </a:pPr>
            <a:r>
              <a:rPr lang="zh-CN" altLang="en-US" dirty="0">
                <a:latin typeface="微软雅黑" panose="020B0503020204020204" pitchFamily="34" charset="-122"/>
                <a:ea typeface="微软雅黑" panose="020B0503020204020204" pitchFamily="34" charset="-122"/>
              </a:rPr>
              <a:t>         人均</a:t>
            </a:r>
            <a:r>
              <a:rPr lang="en-US" altLang="zh-CN" dirty="0">
                <a:latin typeface="微软雅黑" panose="020B0503020204020204" pitchFamily="34" charset="-122"/>
                <a:ea typeface="微软雅黑" panose="020B0503020204020204" pitchFamily="34" charset="-122"/>
              </a:rPr>
              <a:t>GNP</a:t>
            </a:r>
            <a:r>
              <a:rPr lang="zh-CN" altLang="en-US" dirty="0">
                <a:latin typeface="微软雅黑" panose="020B0503020204020204" pitchFamily="34" charset="-122"/>
                <a:ea typeface="微软雅黑" panose="020B0503020204020204" pitchFamily="34" charset="-122"/>
              </a:rPr>
              <a:t>的权重： </a:t>
            </a:r>
            <a:endParaRPr lang="en-US" altLang="zh-CN" dirty="0">
              <a:latin typeface="微软雅黑" panose="020B0503020204020204" pitchFamily="34" charset="-122"/>
              <a:ea typeface="微软雅黑" panose="020B0503020204020204" pitchFamily="34" charset="-122"/>
            </a:endParaRPr>
          </a:p>
          <a:p>
            <a:pPr>
              <a:lnSpc>
                <a:spcPct val="150000"/>
              </a:lnSpc>
            </a:pP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农业占</a:t>
            </a:r>
            <a:r>
              <a:rPr lang="en-US" altLang="zh-CN" dirty="0">
                <a:latin typeface="微软雅黑" panose="020B0503020204020204" pitchFamily="34" charset="-122"/>
                <a:ea typeface="微软雅黑" panose="020B0503020204020204" pitchFamily="34" charset="-122"/>
              </a:rPr>
              <a:t>GDP</a:t>
            </a:r>
            <a:r>
              <a:rPr lang="zh-CN" altLang="en-US" dirty="0">
                <a:latin typeface="微软雅黑" panose="020B0503020204020204" pitchFamily="34" charset="-122"/>
                <a:ea typeface="微软雅黑" panose="020B0503020204020204" pitchFamily="34" charset="-122"/>
              </a:rPr>
              <a:t>比重的权重：</a:t>
            </a:r>
          </a:p>
          <a:p>
            <a:pPr>
              <a:lnSpc>
                <a:spcPct val="150000"/>
              </a:lnSpc>
            </a:pPr>
            <a:r>
              <a:rPr lang="zh-CN" altLang="en-US" dirty="0">
                <a:latin typeface="微软雅黑" panose="020B0503020204020204" pitchFamily="34" charset="-122"/>
                <a:ea typeface="微软雅黑" panose="020B0503020204020204" pitchFamily="34" charset="-122"/>
              </a:rPr>
              <a:t> </a:t>
            </a:r>
          </a:p>
          <a:p>
            <a:pPr>
              <a:lnSpc>
                <a:spcPct val="150000"/>
              </a:lnSpc>
            </a:pPr>
            <a:r>
              <a:rPr lang="zh-CN" altLang="en-US" dirty="0">
                <a:latin typeface="微软雅黑" panose="020B0503020204020204" pitchFamily="34" charset="-122"/>
                <a:ea typeface="微软雅黑" panose="020B0503020204020204" pitchFamily="34" charset="-122"/>
              </a:rPr>
              <a:t>其他指标的权重都以此类推。</a:t>
            </a:r>
          </a:p>
        </p:txBody>
      </p:sp>
      <p:pic>
        <p:nvPicPr>
          <p:cNvPr id="28" name="图片 27">
            <a:extLst>
              <a:ext uri="{FF2B5EF4-FFF2-40B4-BE49-F238E27FC236}">
                <a16:creationId xmlns:a16="http://schemas.microsoft.com/office/drawing/2014/main" id="{714DC41D-E4FD-4E0F-B568-F2D376F4F00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5268" y="2550736"/>
            <a:ext cx="1685925" cy="428625"/>
          </a:xfrm>
          <a:prstGeom prst="rect">
            <a:avLst/>
          </a:prstGeom>
          <a:noFill/>
          <a:ln>
            <a:noFill/>
          </a:ln>
        </p:spPr>
      </p:pic>
      <p:pic>
        <p:nvPicPr>
          <p:cNvPr id="29" name="图片 28">
            <a:extLst>
              <a:ext uri="{FF2B5EF4-FFF2-40B4-BE49-F238E27FC236}">
                <a16:creationId xmlns:a16="http://schemas.microsoft.com/office/drawing/2014/main" id="{76EF1A9E-9116-4094-80C6-38EC3810EA7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5268" y="3057123"/>
            <a:ext cx="1552575" cy="447675"/>
          </a:xfrm>
          <a:prstGeom prst="rect">
            <a:avLst/>
          </a:prstGeom>
          <a:noFill/>
          <a:ln>
            <a:noFill/>
          </a:ln>
        </p:spPr>
      </p:pic>
      <p:pic>
        <p:nvPicPr>
          <p:cNvPr id="30" name="图片 29">
            <a:extLst>
              <a:ext uri="{FF2B5EF4-FFF2-40B4-BE49-F238E27FC236}">
                <a16:creationId xmlns:a16="http://schemas.microsoft.com/office/drawing/2014/main" id="{D3D6E91A-A414-4E3A-A09E-F9181219EDBA}"/>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5268" y="4001624"/>
            <a:ext cx="2905125" cy="180975"/>
          </a:xfrm>
          <a:prstGeom prst="rect">
            <a:avLst/>
          </a:prstGeom>
          <a:noFill/>
          <a:ln>
            <a:noFill/>
          </a:ln>
        </p:spPr>
      </p:pic>
      <p:pic>
        <p:nvPicPr>
          <p:cNvPr id="31" name="图片 30">
            <a:extLst>
              <a:ext uri="{FF2B5EF4-FFF2-40B4-BE49-F238E27FC236}">
                <a16:creationId xmlns:a16="http://schemas.microsoft.com/office/drawing/2014/main" id="{4E245E85-7F60-4E97-9F94-7BFF1607CEC3}"/>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45268" y="4661762"/>
            <a:ext cx="1743075" cy="638175"/>
          </a:xfrm>
          <a:prstGeom prst="rect">
            <a:avLst/>
          </a:prstGeom>
          <a:noFill/>
          <a:ln>
            <a:noFill/>
          </a:ln>
        </p:spPr>
      </p:pic>
      <p:pic>
        <p:nvPicPr>
          <p:cNvPr id="32" name="图片 31">
            <a:extLst>
              <a:ext uri="{FF2B5EF4-FFF2-40B4-BE49-F238E27FC236}">
                <a16:creationId xmlns:a16="http://schemas.microsoft.com/office/drawing/2014/main" id="{769FDBC4-D683-4AFC-8C85-260933C5F7CA}"/>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5268" y="5448716"/>
            <a:ext cx="1819275" cy="638175"/>
          </a:xfrm>
          <a:prstGeom prst="rect">
            <a:avLst/>
          </a:prstGeom>
          <a:noFill/>
          <a:ln>
            <a:noFill/>
          </a:ln>
        </p:spPr>
      </p:pic>
    </p:spTree>
    <p:extLst>
      <p:ext uri="{BB962C8B-B14F-4D97-AF65-F5344CB8AC3E}">
        <p14:creationId xmlns:p14="http://schemas.microsoft.com/office/powerpoint/2010/main" val="3669070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DA67BFC-09DD-4F2A-A337-B8C6F4E0DDCE}"/>
              </a:ext>
            </a:extLst>
          </p:cNvPr>
          <p:cNvSpPr txBox="1"/>
          <p:nvPr/>
        </p:nvSpPr>
        <p:spPr>
          <a:xfrm>
            <a:off x="1065319" y="0"/>
            <a:ext cx="6148281" cy="743986"/>
          </a:xfrm>
          <a:prstGeom prst="rect">
            <a:avLst/>
          </a:prstGeom>
          <a:noFill/>
        </p:spPr>
        <p:txBody>
          <a:bodyPr wrap="square" rtlCol="0" anchor="t">
            <a:spAutoFit/>
          </a:bodyPr>
          <a:lstStyle/>
          <a:p>
            <a:pPr>
              <a:lnSpc>
                <a:spcPct val="150000"/>
              </a:lnSpc>
            </a:pPr>
            <a:r>
              <a:rPr lang="en-US" altLang="zh-CN" sz="3200" b="1" dirty="0">
                <a:solidFill>
                  <a:schemeClr val="bg1"/>
                </a:solidFill>
                <a:latin typeface="微软雅黑" panose="020B0503020204020204" pitchFamily="34" charset="-122"/>
                <a:ea typeface="微软雅黑" panose="020B0503020204020204" pitchFamily="34" charset="-122"/>
              </a:rPr>
              <a:t>2.1</a:t>
            </a:r>
            <a:r>
              <a:rPr lang="zh-CN" altLang="en-US" sz="3200" b="1" dirty="0">
                <a:solidFill>
                  <a:schemeClr val="bg1"/>
                </a:solidFill>
                <a:latin typeface="微软雅黑" panose="020B0503020204020204" pitchFamily="34" charset="-122"/>
                <a:ea typeface="微软雅黑" panose="020B0503020204020204" pitchFamily="34" charset="-122"/>
              </a:rPr>
              <a:t>、变异系数法的优缺点</a:t>
            </a:r>
          </a:p>
        </p:txBody>
      </p:sp>
      <p:graphicFrame>
        <p:nvGraphicFramePr>
          <p:cNvPr id="9" name="表格 8">
            <a:extLst>
              <a:ext uri="{FF2B5EF4-FFF2-40B4-BE49-F238E27FC236}">
                <a16:creationId xmlns:a16="http://schemas.microsoft.com/office/drawing/2014/main" id="{BD88C621-E77A-46E5-9EDB-C2CCE91C48EC}"/>
              </a:ext>
            </a:extLst>
          </p:cNvPr>
          <p:cNvGraphicFramePr>
            <a:graphicFrameLocks noGrp="1"/>
          </p:cNvGraphicFramePr>
          <p:nvPr>
            <p:extLst>
              <p:ext uri="{D42A27DB-BD31-4B8C-83A1-F6EECF244321}">
                <p14:modId xmlns:p14="http://schemas.microsoft.com/office/powerpoint/2010/main" val="1510109393"/>
              </p:ext>
            </p:extLst>
          </p:nvPr>
        </p:nvGraphicFramePr>
        <p:xfrm>
          <a:off x="1066799" y="2370913"/>
          <a:ext cx="10058401" cy="3437001"/>
        </p:xfrm>
        <a:graphic>
          <a:graphicData uri="http://schemas.openxmlformats.org/drawingml/2006/table">
            <a:tbl>
              <a:tblPr firstRow="1" bandRow="1">
                <a:tableStyleId>{5940675A-B579-460E-94D1-54222C63F5DA}</a:tableStyleId>
              </a:tblPr>
              <a:tblGrid>
                <a:gridCol w="994301">
                  <a:extLst>
                    <a:ext uri="{9D8B030D-6E8A-4147-A177-3AD203B41FA5}">
                      <a16:colId xmlns:a16="http://schemas.microsoft.com/office/drawing/2014/main" val="377337916"/>
                    </a:ext>
                  </a:extLst>
                </a:gridCol>
                <a:gridCol w="9064100">
                  <a:extLst>
                    <a:ext uri="{9D8B030D-6E8A-4147-A177-3AD203B41FA5}">
                      <a16:colId xmlns:a16="http://schemas.microsoft.com/office/drawing/2014/main" val="2075866962"/>
                    </a:ext>
                  </a:extLst>
                </a:gridCol>
              </a:tblGrid>
              <a:tr h="370840">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优点</a:t>
                      </a:r>
                    </a:p>
                  </a:txBody>
                  <a:tcPr anchor="ctr"/>
                </a:tc>
                <a:tc>
                  <a:txBody>
                    <a:bodyPr/>
                    <a:lstStyle/>
                    <a:p>
                      <a:pPr>
                        <a:lnSpc>
                          <a:spcPct val="150000"/>
                        </a:lnSpc>
                      </a:pP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、指标权重的计算方式比较简单、方便实用；</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、可充分利用样本数据，客观体现各指标分辨能力的大小，保障指标权重的客观性。</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、对评价指标的数量没有限制，适用范围较广。</a:t>
                      </a:r>
                    </a:p>
                  </a:txBody>
                  <a:tcPr anchor="ctr"/>
                </a:tc>
                <a:extLst>
                  <a:ext uri="{0D108BD9-81ED-4DB2-BD59-A6C34878D82A}">
                    <a16:rowId xmlns:a16="http://schemas.microsoft.com/office/drawing/2014/main" val="2305436476"/>
                  </a:ext>
                </a:extLst>
              </a:tr>
              <a:tr h="755714">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缺点</a:t>
                      </a:r>
                    </a:p>
                  </a:txBody>
                  <a:tcPr anchor="ctr"/>
                </a:tc>
                <a:tc>
                  <a:txBody>
                    <a:bodyPr/>
                    <a:lstStyle/>
                    <a:p>
                      <a:pPr>
                        <a:lnSpc>
                          <a:spcPct val="150000"/>
                        </a:lnSpc>
                      </a:pP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、评价结果与数据样本的选择有很大相关性，样本较少时该方法精度较低。</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、无法处理样本中的异常值。</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、不能反映指标的内在联系。</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、纯粹进行客观计算，不能体现决策者对指标重要性的理解。</a:t>
                      </a:r>
                    </a:p>
                  </a:txBody>
                  <a:tcPr anchor="ctr"/>
                </a:tc>
                <a:extLst>
                  <a:ext uri="{0D108BD9-81ED-4DB2-BD59-A6C34878D82A}">
                    <a16:rowId xmlns:a16="http://schemas.microsoft.com/office/drawing/2014/main" val="3915859519"/>
                  </a:ext>
                </a:extLst>
              </a:tr>
              <a:tr h="755714">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适用性</a:t>
                      </a:r>
                    </a:p>
                  </a:txBody>
                  <a:tcPr anchor="ctr"/>
                </a:tc>
                <a:tc>
                  <a:txBody>
                    <a:bodyPr/>
                    <a:lstStyle/>
                    <a:p>
                      <a:pPr>
                        <a:lnSpc>
                          <a:spcPct val="150000"/>
                        </a:lnSpc>
                      </a:pPr>
                      <a:r>
                        <a:rPr lang="zh-CN" altLang="en-US" sz="1600" dirty="0">
                          <a:latin typeface="微软雅黑" panose="020B0503020204020204" pitchFamily="34" charset="-122"/>
                          <a:ea typeface="微软雅黑" panose="020B0503020204020204" pitchFamily="34" charset="-122"/>
                        </a:rPr>
                        <a:t>该方法适用于评价指标间的独立性较强，指标样本数据具有普遍性，相对完成且样本量较大，样本数据中没有异常值得综合评价。</a:t>
                      </a:r>
                    </a:p>
                  </a:txBody>
                  <a:tcPr anchor="ctr"/>
                </a:tc>
                <a:extLst>
                  <a:ext uri="{0D108BD9-81ED-4DB2-BD59-A6C34878D82A}">
                    <a16:rowId xmlns:a16="http://schemas.microsoft.com/office/drawing/2014/main" val="246736505"/>
                  </a:ext>
                </a:extLst>
              </a:tr>
            </a:tbl>
          </a:graphicData>
        </a:graphic>
      </p:graphicFrame>
    </p:spTree>
    <p:extLst>
      <p:ext uri="{BB962C8B-B14F-4D97-AF65-F5344CB8AC3E}">
        <p14:creationId xmlns:p14="http://schemas.microsoft.com/office/powerpoint/2010/main" val="3355588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1DF42-EC28-4183-8AB0-DD0C6F3076AD}"/>
              </a:ext>
            </a:extLst>
          </p:cNvPr>
          <p:cNvSpPr txBox="1">
            <a:spLocks/>
          </p:cNvSpPr>
          <p:nvPr/>
        </p:nvSpPr>
        <p:spPr>
          <a:xfrm>
            <a:off x="0" y="250825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b="1" dirty="0">
                <a:latin typeface="微软雅黑" panose="020B0503020204020204" pitchFamily="34" charset="-122"/>
                <a:ea typeface="微软雅黑" panose="020B0503020204020204" pitchFamily="34" charset="-122"/>
              </a:rPr>
              <a:t>2.2</a:t>
            </a:r>
            <a:r>
              <a:rPr lang="zh-CN" altLang="en-US" b="1" dirty="0">
                <a:latin typeface="微软雅黑" panose="020B0503020204020204" pitchFamily="34" charset="-122"/>
                <a:ea typeface="微软雅黑" panose="020B0503020204020204" pitchFamily="34" charset="-122"/>
              </a:rPr>
              <a:t>、熵值法确定权重</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95239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DA67BFC-09DD-4F2A-A337-B8C6F4E0DDCE}"/>
              </a:ext>
            </a:extLst>
          </p:cNvPr>
          <p:cNvSpPr txBox="1"/>
          <p:nvPr/>
        </p:nvSpPr>
        <p:spPr>
          <a:xfrm>
            <a:off x="1065319" y="0"/>
            <a:ext cx="5030681" cy="743986"/>
          </a:xfrm>
          <a:prstGeom prst="rect">
            <a:avLst/>
          </a:prstGeom>
          <a:noFill/>
        </p:spPr>
        <p:txBody>
          <a:bodyPr wrap="square" rtlCol="0" anchor="t">
            <a:spAutoFit/>
          </a:bodyPr>
          <a:lstStyle/>
          <a:p>
            <a:pPr>
              <a:lnSpc>
                <a:spcPct val="150000"/>
              </a:lnSpc>
            </a:pPr>
            <a:r>
              <a:rPr lang="en-US" altLang="zh-CN" sz="3200" b="1" dirty="0">
                <a:solidFill>
                  <a:schemeClr val="bg1"/>
                </a:solidFill>
                <a:latin typeface="微软雅黑" panose="020B0503020204020204" pitchFamily="34" charset="-122"/>
                <a:ea typeface="微软雅黑" panose="020B0503020204020204" pitchFamily="34" charset="-122"/>
              </a:rPr>
              <a:t>2.2</a:t>
            </a:r>
            <a:r>
              <a:rPr lang="zh-CN" altLang="en-US" sz="3200" b="1" dirty="0">
                <a:solidFill>
                  <a:schemeClr val="bg1"/>
                </a:solidFill>
                <a:latin typeface="微软雅黑" panose="020B0503020204020204" pitchFamily="34" charset="-122"/>
                <a:ea typeface="微软雅黑" panose="020B0503020204020204" pitchFamily="34" charset="-122"/>
              </a:rPr>
              <a:t>、熵值法相关理论</a:t>
            </a:r>
          </a:p>
        </p:txBody>
      </p:sp>
      <p:sp>
        <p:nvSpPr>
          <p:cNvPr id="2" name="矩形 1">
            <a:extLst>
              <a:ext uri="{FF2B5EF4-FFF2-40B4-BE49-F238E27FC236}">
                <a16:creationId xmlns:a16="http://schemas.microsoft.com/office/drawing/2014/main" id="{2601F3E2-D776-4339-9E07-18B843582CBE}"/>
              </a:ext>
            </a:extLst>
          </p:cNvPr>
          <p:cNvSpPr/>
          <p:nvPr/>
        </p:nvSpPr>
        <p:spPr>
          <a:xfrm>
            <a:off x="330200" y="1300975"/>
            <a:ext cx="11531600" cy="3782895"/>
          </a:xfrm>
          <a:prstGeom prst="rect">
            <a:avLst/>
          </a:prstGeom>
        </p:spPr>
        <p:txBody>
          <a:bodyPr wrap="square">
            <a:spAutoFit/>
          </a:bodyPr>
          <a:lstStyle/>
          <a:p>
            <a:pPr indent="457200">
              <a:lnSpc>
                <a:spcPct val="150000"/>
              </a:lnSpc>
            </a:pPr>
            <a:r>
              <a:rPr lang="zh-CN" altLang="en-US" b="1" dirty="0">
                <a:latin typeface="微软雅黑" panose="020B0503020204020204" pitchFamily="34" charset="-122"/>
                <a:ea typeface="微软雅黑" panose="020B0503020204020204" pitchFamily="34" charset="-122"/>
              </a:rPr>
              <a:t>熵值法的基本思想</a:t>
            </a:r>
          </a:p>
          <a:p>
            <a:pPr indent="457200">
              <a:lnSpc>
                <a:spcPct val="150000"/>
              </a:lnSpc>
            </a:pPr>
            <a:r>
              <a:rPr lang="zh-CN" altLang="en-US" dirty="0">
                <a:latin typeface="微软雅黑" panose="020B0503020204020204" pitchFamily="34" charset="-122"/>
                <a:ea typeface="微软雅黑" panose="020B0503020204020204" pitchFamily="34" charset="-122"/>
              </a:rPr>
              <a:t>在信息论中，熵是对不确定性的一种度量。信息量越大，不确定性就越小，熵也就越小；信息量越小，不确定性越大，熵也越大。根据熵的特性，我们可以通过计算熵值来判断一个事件的随机性及无序程度，也可以用熵值来判断某个指标的离散程度，数据越离散，数据的发生越不容易预测，不确定性越大，故可以用熵值来判断离散程序。指标的离散程度越大，该指标对综合评价的影响越大，其对应的权重也就越大。</a:t>
            </a:r>
            <a:endParaRPr lang="en-US" altLang="zh-CN" dirty="0">
              <a:latin typeface="微软雅黑" panose="020B0503020204020204" pitchFamily="34" charset="-122"/>
              <a:ea typeface="微软雅黑" panose="020B0503020204020204" pitchFamily="34" charset="-122"/>
            </a:endParaRPr>
          </a:p>
          <a:p>
            <a:pPr indent="457200">
              <a:lnSpc>
                <a:spcPct val="150000"/>
              </a:lnSpc>
            </a:pPr>
            <a:endParaRPr lang="en-US" altLang="zh-CN" dirty="0">
              <a:latin typeface="微软雅黑" panose="020B0503020204020204" pitchFamily="34" charset="-122"/>
              <a:ea typeface="微软雅黑" panose="020B0503020204020204" pitchFamily="34" charset="-122"/>
            </a:endParaRPr>
          </a:p>
          <a:p>
            <a:pPr indent="457200">
              <a:lnSpc>
                <a:spcPct val="150000"/>
              </a:lnSpc>
            </a:pPr>
            <a:r>
              <a:rPr lang="zh-CN" altLang="en-US" dirty="0">
                <a:latin typeface="微软雅黑" panose="020B0503020204020204" pitchFamily="34" charset="-122"/>
                <a:ea typeface="微软雅黑" panose="020B0503020204020204" pitchFamily="34" charset="-122"/>
              </a:rPr>
              <a:t>熵值法的基本思想是从指标的无序程度，即指标熵的角度来反映指标对评价对象的区分程度，某指标的熵值越小，该指标的样本数据越有序，样本数据间的差异就越大，对评价对象的区分能力也就越大，相应的权重也就越大；该方法首先根据熵值函数求出每个指标的熵值，再将熵值归一化转为指标的权重。</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4205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DA67BFC-09DD-4F2A-A337-B8C6F4E0DDCE}"/>
              </a:ext>
            </a:extLst>
          </p:cNvPr>
          <p:cNvSpPr txBox="1"/>
          <p:nvPr/>
        </p:nvSpPr>
        <p:spPr>
          <a:xfrm>
            <a:off x="1065319" y="0"/>
            <a:ext cx="5030681" cy="743986"/>
          </a:xfrm>
          <a:prstGeom prst="rect">
            <a:avLst/>
          </a:prstGeom>
          <a:noFill/>
        </p:spPr>
        <p:txBody>
          <a:bodyPr wrap="square" rtlCol="0" anchor="t">
            <a:spAutoFit/>
          </a:bodyPr>
          <a:lstStyle/>
          <a:p>
            <a:pPr>
              <a:lnSpc>
                <a:spcPct val="150000"/>
              </a:lnSpc>
            </a:pPr>
            <a:r>
              <a:rPr lang="en-US" altLang="zh-CN" sz="3200" b="1" dirty="0">
                <a:solidFill>
                  <a:schemeClr val="bg1"/>
                </a:solidFill>
                <a:latin typeface="微软雅黑" panose="020B0503020204020204" pitchFamily="34" charset="-122"/>
                <a:ea typeface="微软雅黑" panose="020B0503020204020204" pitchFamily="34" charset="-122"/>
              </a:rPr>
              <a:t>2.2</a:t>
            </a:r>
            <a:r>
              <a:rPr lang="zh-CN" altLang="en-US" sz="3200" b="1" dirty="0">
                <a:solidFill>
                  <a:schemeClr val="bg1"/>
                </a:solidFill>
                <a:latin typeface="微软雅黑" panose="020B0503020204020204" pitchFamily="34" charset="-122"/>
                <a:ea typeface="微软雅黑" panose="020B0503020204020204" pitchFamily="34" charset="-122"/>
              </a:rPr>
              <a:t>、熵值法相关理论</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2601F3E2-D776-4339-9E07-18B843582CBE}"/>
                  </a:ext>
                </a:extLst>
              </p:cNvPr>
              <p:cNvSpPr/>
              <p:nvPr/>
            </p:nvSpPr>
            <p:spPr>
              <a:xfrm>
                <a:off x="330200" y="1300975"/>
                <a:ext cx="11531600" cy="3024739"/>
              </a:xfrm>
              <a:prstGeom prst="rect">
                <a:avLst/>
              </a:prstGeom>
            </p:spPr>
            <p:txBody>
              <a:bodyPr wrap="square">
                <a:spAutoFit/>
              </a:bodyPr>
              <a:lstStyle/>
              <a:p>
                <a:pPr indent="457200">
                  <a:lnSpc>
                    <a:spcPct val="150000"/>
                  </a:lnSpc>
                </a:pPr>
                <a:r>
                  <a:rPr lang="zh-CN" altLang="en-US" b="1" dirty="0">
                    <a:latin typeface="微软雅黑" panose="020B0503020204020204" pitchFamily="34" charset="-122"/>
                    <a:ea typeface="微软雅黑" panose="020B0503020204020204" pitchFamily="34" charset="-122"/>
                  </a:rPr>
                  <a:t>熵值法相关的概念：</a:t>
                </a:r>
                <a:r>
                  <a:rPr lang="en-US" altLang="zh-CN" b="1" dirty="0">
                    <a:latin typeface="微软雅黑" panose="020B0503020204020204" pitchFamily="34" charset="-122"/>
                    <a:ea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rPr>
                  <a:t>评价指标的熵</a:t>
                </a:r>
                <a:r>
                  <a:rPr lang="en-US" altLang="zh-CN" b="1" dirty="0">
                    <a:latin typeface="微软雅黑" panose="020B0503020204020204" pitchFamily="34" charset="-122"/>
                    <a:ea typeface="微软雅黑" panose="020B0503020204020204" pitchFamily="34" charset="-122"/>
                  </a:rPr>
                  <a:t>】</a:t>
                </a:r>
              </a:p>
              <a:p>
                <a:pPr indent="457200">
                  <a:lnSpc>
                    <a:spcPct val="150000"/>
                  </a:lnSpc>
                </a:pPr>
                <a:r>
                  <a:rPr lang="zh-CN" altLang="en-US" dirty="0">
                    <a:latin typeface="微软雅黑" panose="020B0503020204020204" pitchFamily="34" charset="-122"/>
                    <a:ea typeface="微软雅黑" panose="020B0503020204020204" pitchFamily="34" charset="-122"/>
                  </a:rPr>
                  <a:t>在有</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个被评价对象，</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个评价指标的评估问题中，第 </a:t>
                </a:r>
                <a:r>
                  <a:rPr lang="en-US" altLang="zh-CN" dirty="0" err="1">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个评价指标的熵定义为：</a:t>
                </a:r>
                <a:endParaRPr lang="en-US" altLang="zh-CN" dirty="0">
                  <a:latin typeface="微软雅黑" panose="020B0503020204020204" pitchFamily="34" charset="-122"/>
                  <a:ea typeface="微软雅黑" panose="020B0503020204020204" pitchFamily="34" charset="-122"/>
                </a:endParaRPr>
              </a:p>
              <a:p>
                <a:pPr indent="457200"/>
                <a14:m>
                  <m:oMathPara xmlns:m="http://schemas.openxmlformats.org/officeDocument/2006/math">
                    <m:oMathParaPr>
                      <m:jc m:val="center"/>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𝐻</m:t>
                          </m:r>
                        </m:e>
                        <m:sub>
                          <m:r>
                            <a:rPr lang="en-US" altLang="zh-CN" b="0" i="1" smtClean="0">
                              <a:latin typeface="Cambria Math" panose="02040503050406030204" pitchFamily="18" charset="0"/>
                              <a:ea typeface="微软雅黑" panose="020B0503020204020204" pitchFamily="34" charset="-122"/>
                            </a:rPr>
                            <m:t>𝑖</m:t>
                          </m:r>
                        </m:sub>
                      </m:sSub>
                      <m:r>
                        <a:rPr lang="en-US" altLang="zh-CN" i="1">
                          <a:latin typeface="Cambria Math" panose="02040503050406030204" pitchFamily="18" charset="0"/>
                          <a:ea typeface="微软雅黑" panose="020B0503020204020204" pitchFamily="34" charset="-122"/>
                        </a:rPr>
                        <m:t>=</m:t>
                      </m:r>
                      <m:r>
                        <a:rPr lang="en-US" altLang="zh-CN" i="1" smtClean="0">
                          <a:latin typeface="Cambria Math" panose="02040503050406030204" pitchFamily="18" charset="0"/>
                          <a:ea typeface="微软雅黑" panose="020B0503020204020204" pitchFamily="34" charset="-122"/>
                        </a:rPr>
                        <m:t>−</m:t>
                      </m:r>
                      <m:r>
                        <m:rPr>
                          <m:sty m:val="p"/>
                        </m:rPr>
                        <a:rPr lang="en-US" altLang="zh-CN" i="1">
                          <a:latin typeface="Cambria Math" panose="02040503050406030204" pitchFamily="18" charset="0"/>
                          <a:ea typeface="微软雅黑" panose="020B0503020204020204" pitchFamily="34" charset="-122"/>
                        </a:rPr>
                        <m:t>K</m:t>
                      </m:r>
                      <m:nary>
                        <m:naryPr>
                          <m:chr m:val="∑"/>
                          <m:ctrlPr>
                            <a:rPr lang="en-US" altLang="zh-CN" i="1" smtClean="0">
                              <a:latin typeface="Cambria Math" panose="02040503050406030204" pitchFamily="18" charset="0"/>
                              <a:ea typeface="微软雅黑" panose="020B0503020204020204" pitchFamily="34" charset="-122"/>
                            </a:rPr>
                          </m:ctrlPr>
                        </m:naryPr>
                        <m:sub>
                          <m:r>
                            <m:rPr>
                              <m:brk m:alnAt="23"/>
                            </m:rPr>
                            <a:rPr lang="en-US" altLang="zh-CN" b="0" i="1" smtClean="0">
                              <a:latin typeface="Cambria Math" panose="02040503050406030204" pitchFamily="18" charset="0"/>
                              <a:ea typeface="微软雅黑" panose="020B0503020204020204" pitchFamily="34" charset="-122"/>
                            </a:rPr>
                            <m:t>𝑗</m:t>
                          </m:r>
                          <m:r>
                            <a:rPr lang="en-US" altLang="zh-CN" b="0" i="1" smtClean="0">
                              <a:latin typeface="Cambria Math" panose="02040503050406030204" pitchFamily="18" charset="0"/>
                              <a:ea typeface="微软雅黑" panose="020B0503020204020204" pitchFamily="34" charset="-122"/>
                            </a:rPr>
                            <m:t>=1</m:t>
                          </m:r>
                        </m:sub>
                        <m:sup>
                          <m:r>
                            <a:rPr lang="en-US" altLang="zh-CN" b="0" i="1" smtClean="0">
                              <a:latin typeface="Cambria Math" panose="02040503050406030204" pitchFamily="18" charset="0"/>
                              <a:ea typeface="微软雅黑" panose="020B0503020204020204" pitchFamily="34" charset="-122"/>
                            </a:rPr>
                            <m:t>𝑛</m:t>
                          </m:r>
                        </m:sup>
                        <m:e>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𝑓</m:t>
                              </m:r>
                            </m:e>
                            <m:sub>
                              <m:r>
                                <a:rPr lang="en-US" altLang="zh-CN" b="0" i="1" smtClean="0">
                                  <a:latin typeface="Cambria Math" panose="02040503050406030204" pitchFamily="18" charset="0"/>
                                  <a:ea typeface="微软雅黑" panose="020B0503020204020204" pitchFamily="34" charset="-122"/>
                                </a:rPr>
                                <m:t>𝑖𝑗</m:t>
                              </m:r>
                            </m:sub>
                          </m:sSub>
                          <m:r>
                            <a:rPr lang="en-US" altLang="zh-CN" b="0" i="1" smtClean="0">
                              <a:latin typeface="Cambria Math" panose="02040503050406030204" pitchFamily="18" charset="0"/>
                              <a:ea typeface="微软雅黑" panose="020B0503020204020204" pitchFamily="34" charset="-122"/>
                            </a:rPr>
                            <m:t>𝑙𝑛</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𝑓</m:t>
                              </m:r>
                            </m:e>
                            <m:sub>
                              <m:r>
                                <a:rPr lang="en-US" altLang="zh-CN" b="0" i="1" smtClean="0">
                                  <a:latin typeface="Cambria Math" panose="02040503050406030204" pitchFamily="18" charset="0"/>
                                  <a:ea typeface="微软雅黑" panose="020B0503020204020204" pitchFamily="34" charset="-122"/>
                                </a:rPr>
                                <m:t>𝑖𝑗</m:t>
                              </m:r>
                            </m:sub>
                          </m:sSub>
                        </m:e>
                      </m:nary>
                      <m:r>
                        <a:rPr lang="en-US" altLang="zh-CN" b="0" i="1" smtClean="0">
                          <a:latin typeface="Cambria Math" panose="02040503050406030204" pitchFamily="18" charset="0"/>
                          <a:ea typeface="微软雅黑" panose="020B0503020204020204" pitchFamily="34" charset="-122"/>
                        </a:rPr>
                        <m:t> </m:t>
                      </m:r>
                      <m:r>
                        <a:rPr lang="en-US" altLang="zh-CN" b="0" i="1" smtClean="0">
                          <a:latin typeface="Cambria Math" panose="02040503050406030204" pitchFamily="18" charset="0"/>
                          <a:ea typeface="微软雅黑" panose="020B0503020204020204" pitchFamily="34" charset="-122"/>
                        </a:rPr>
                        <m:t>𝑖</m:t>
                      </m:r>
                      <m:r>
                        <a:rPr lang="en-US" altLang="zh-CN" b="0" i="1" smtClean="0">
                          <a:latin typeface="Cambria Math" panose="02040503050406030204" pitchFamily="18" charset="0"/>
                          <a:ea typeface="微软雅黑" panose="020B0503020204020204" pitchFamily="34" charset="-122"/>
                        </a:rPr>
                        <m:t>=1,2,…,</m:t>
                      </m:r>
                      <m:r>
                        <a:rPr lang="en-US" altLang="zh-CN" b="0" i="1" smtClean="0">
                          <a:latin typeface="Cambria Math" panose="02040503050406030204" pitchFamily="18" charset="0"/>
                          <a:ea typeface="微软雅黑" panose="020B0503020204020204" pitchFamily="34" charset="-122"/>
                        </a:rPr>
                        <m:t>𝑚</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𝑗</m:t>
                      </m:r>
                      <m:r>
                        <a:rPr lang="en-US" altLang="zh-CN" b="0" i="1" smtClean="0">
                          <a:latin typeface="Cambria Math" panose="02040503050406030204" pitchFamily="18" charset="0"/>
                          <a:ea typeface="微软雅黑" panose="020B0503020204020204" pitchFamily="34" charset="-122"/>
                        </a:rPr>
                        <m:t>=1,2,…,</m:t>
                      </m:r>
                      <m:r>
                        <a:rPr lang="en-US" altLang="zh-CN" b="0" i="1" smtClean="0">
                          <a:latin typeface="Cambria Math" panose="02040503050406030204" pitchFamily="18" charset="0"/>
                          <a:ea typeface="微软雅黑" panose="020B0503020204020204" pitchFamily="34" charset="-122"/>
                        </a:rPr>
                        <m:t>𝑛</m:t>
                      </m:r>
                      <m:r>
                        <a:rPr lang="en-US" altLang="zh-CN" b="0" i="1" smtClean="0">
                          <a:latin typeface="Cambria Math" panose="02040503050406030204" pitchFamily="18" charset="0"/>
                          <a:ea typeface="微软雅黑" panose="020B0503020204020204" pitchFamily="34" charset="-122"/>
                        </a:rPr>
                        <m:t>  </m:t>
                      </m:r>
                    </m:oMath>
                  </m:oMathPara>
                </a14:m>
                <a:endParaRPr lang="en-US" altLang="zh-CN" dirty="0">
                  <a:latin typeface="微软雅黑" panose="020B0503020204020204" pitchFamily="34" charset="-122"/>
                  <a:ea typeface="微软雅黑" panose="020B0503020204020204" pitchFamily="34" charset="-122"/>
                </a:endParaRPr>
              </a:p>
              <a:p>
                <a:pPr indent="457200">
                  <a:lnSpc>
                    <a:spcPct val="150000"/>
                  </a:lnSpc>
                </a:pPr>
                <a:r>
                  <a:rPr lang="zh-CN" altLang="en-US" dirty="0">
                    <a:latin typeface="微软雅黑" panose="020B0503020204020204" pitchFamily="34" charset="-122"/>
                    <a:ea typeface="微软雅黑" panose="020B0503020204020204" pitchFamily="34" charset="-122"/>
                  </a:rPr>
                  <a:t>其中：</a:t>
                </a:r>
                <a14:m>
                  <m:oMath xmlns:m="http://schemas.openxmlformats.org/officeDocument/2006/math">
                    <m:r>
                      <m:rPr>
                        <m:sty m:val="p"/>
                      </m:rPr>
                      <a:rPr lang="en-US" altLang="zh-CN" i="1" dirty="0">
                        <a:latin typeface="Cambria Math" panose="02040503050406030204" pitchFamily="18" charset="0"/>
                        <a:ea typeface="微软雅黑" panose="020B0503020204020204" pitchFamily="34" charset="-122"/>
                      </a:rPr>
                      <m:t>K</m:t>
                    </m:r>
                    <m:r>
                      <a:rPr lang="en-US" altLang="zh-CN" i="1" dirty="0" smtClean="0">
                        <a:latin typeface="Cambria Math" panose="02040503050406030204" pitchFamily="18" charset="0"/>
                        <a:ea typeface="微软雅黑" panose="020B0503020204020204" pitchFamily="34" charset="-122"/>
                      </a:rPr>
                      <m:t>=</m:t>
                    </m:r>
                    <m:sSup>
                      <m:sSupPr>
                        <m:ctrlPr>
                          <a:rPr lang="en-US" altLang="zh-CN" i="1" dirty="0" smtClean="0">
                            <a:latin typeface="Cambria Math" panose="02040503050406030204" pitchFamily="18" charset="0"/>
                            <a:ea typeface="微软雅黑" panose="020B0503020204020204" pitchFamily="34" charset="-122"/>
                          </a:rPr>
                        </m:ctrlPr>
                      </m:sSupPr>
                      <m:e>
                        <m:r>
                          <a:rPr lang="en-US" altLang="zh-CN" b="0" i="1" dirty="0" smtClean="0">
                            <a:latin typeface="Cambria Math" panose="02040503050406030204" pitchFamily="18" charset="0"/>
                            <a:ea typeface="微软雅黑" panose="020B0503020204020204" pitchFamily="34" charset="-122"/>
                          </a:rPr>
                          <m:t>(</m:t>
                        </m:r>
                        <m:r>
                          <m:rPr>
                            <m:sty m:val="p"/>
                          </m:rPr>
                          <a:rPr lang="en-US" altLang="zh-CN" i="1" dirty="0" smtClean="0">
                            <a:latin typeface="Cambria Math" panose="02040503050406030204" pitchFamily="18" charset="0"/>
                            <a:ea typeface="微软雅黑" panose="020B0503020204020204" pitchFamily="34" charset="-122"/>
                          </a:rPr>
                          <m:t>ln</m:t>
                        </m:r>
                        <m:r>
                          <a:rPr lang="en-US" altLang="zh-CN" b="0" i="1" dirty="0" smtClean="0">
                            <a:latin typeface="Cambria Math" panose="02040503050406030204" pitchFamily="18" charset="0"/>
                            <a:ea typeface="微软雅黑" panose="020B0503020204020204" pitchFamily="34" charset="-122"/>
                          </a:rPr>
                          <m:t>𝑛</m:t>
                        </m:r>
                        <m:r>
                          <a:rPr lang="en-US" altLang="zh-CN" b="0" i="1" dirty="0" smtClean="0">
                            <a:latin typeface="Cambria Math" panose="02040503050406030204" pitchFamily="18" charset="0"/>
                            <a:ea typeface="微软雅黑" panose="020B0503020204020204" pitchFamily="34" charset="-122"/>
                          </a:rPr>
                          <m:t>)</m:t>
                        </m:r>
                      </m:e>
                      <m:sup>
                        <m:r>
                          <a:rPr lang="en-US" altLang="zh-CN" b="0" i="1" dirty="0" smtClean="0">
                            <a:latin typeface="Cambria Math" panose="02040503050406030204" pitchFamily="18" charset="0"/>
                            <a:ea typeface="微软雅黑" panose="020B0503020204020204" pitchFamily="34" charset="-122"/>
                          </a:rPr>
                          <m:t>−1</m:t>
                        </m:r>
                      </m:sup>
                    </m:sSup>
                    <m:r>
                      <a:rPr lang="en-US" altLang="zh-CN" b="0" i="1" dirty="0" smtClean="0">
                        <a:latin typeface="Cambria Math" panose="02040503050406030204" pitchFamily="18" charset="0"/>
                        <a:ea typeface="微软雅黑" panose="020B0503020204020204" pitchFamily="34" charset="-122"/>
                      </a:rPr>
                      <m:t> </m:t>
                    </m:r>
                  </m:oMath>
                </a14:m>
                <a:r>
                  <a:rPr lang="zh-CN" altLang="en-US"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𝑓</m:t>
                        </m:r>
                      </m:e>
                      <m:sub>
                        <m:r>
                          <a:rPr lang="en-US" altLang="zh-CN" b="0" i="1" smtClean="0">
                            <a:latin typeface="Cambria Math" panose="02040503050406030204" pitchFamily="18" charset="0"/>
                            <a:ea typeface="微软雅黑" panose="020B0503020204020204" pitchFamily="34" charset="-122"/>
                          </a:rPr>
                          <m:t>𝑖𝑗</m:t>
                        </m:r>
                      </m:sub>
                    </m:sSub>
                    <m:r>
                      <a:rPr lang="en-US" altLang="zh-CN" i="1">
                        <a:latin typeface="Cambria Math" panose="02040503050406030204" pitchFamily="18" charset="0"/>
                        <a:ea typeface="微软雅黑" panose="020B0503020204020204" pitchFamily="34" charset="-122"/>
                      </a:rPr>
                      <m:t>=</m:t>
                    </m:r>
                    <m:f>
                      <m:fPr>
                        <m:type m:val="lin"/>
                        <m:ctrlPr>
                          <a:rPr lang="en-US" altLang="zh-CN" i="1" smtClean="0">
                            <a:latin typeface="Cambria Math" panose="02040503050406030204" pitchFamily="18" charset="0"/>
                            <a:ea typeface="微软雅黑" panose="020B0503020204020204" pitchFamily="34" charset="-122"/>
                          </a:rPr>
                        </m:ctrlPr>
                      </m:fPr>
                      <m:num>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𝑟</m:t>
                            </m:r>
                          </m:e>
                          <m:sub>
                            <m:r>
                              <a:rPr lang="en-US" altLang="zh-CN" b="0" i="1" smtClean="0">
                                <a:latin typeface="Cambria Math" panose="02040503050406030204" pitchFamily="18" charset="0"/>
                                <a:ea typeface="微软雅黑" panose="020B0503020204020204" pitchFamily="34" charset="-122"/>
                              </a:rPr>
                              <m:t>𝑖𝑗</m:t>
                            </m:r>
                          </m:sub>
                        </m:sSub>
                      </m:num>
                      <m:den>
                        <m:nary>
                          <m:naryPr>
                            <m:chr m:val="∑"/>
                            <m:ctrlPr>
                              <a:rPr lang="en-US" altLang="zh-CN" i="1" smtClean="0">
                                <a:latin typeface="Cambria Math" panose="02040503050406030204" pitchFamily="18" charset="0"/>
                                <a:ea typeface="微软雅黑" panose="020B0503020204020204" pitchFamily="34" charset="-122"/>
                              </a:rPr>
                            </m:ctrlPr>
                          </m:naryPr>
                          <m:sub>
                            <m:r>
                              <m:rPr>
                                <m:brk m:alnAt="23"/>
                              </m:rPr>
                              <a:rPr lang="en-US" altLang="zh-CN" b="0" i="1" smtClean="0">
                                <a:latin typeface="Cambria Math" panose="02040503050406030204" pitchFamily="18" charset="0"/>
                                <a:ea typeface="微软雅黑" panose="020B0503020204020204" pitchFamily="34" charset="-122"/>
                              </a:rPr>
                              <m:t>𝑗</m:t>
                            </m:r>
                            <m:r>
                              <a:rPr lang="en-US" altLang="zh-CN" b="0" i="1" smtClean="0">
                                <a:latin typeface="Cambria Math" panose="02040503050406030204" pitchFamily="18" charset="0"/>
                                <a:ea typeface="微软雅黑" panose="020B0503020204020204" pitchFamily="34" charset="-122"/>
                              </a:rPr>
                              <m:t>=1</m:t>
                            </m:r>
                          </m:sub>
                          <m:sup>
                            <m:r>
                              <a:rPr lang="en-US" altLang="zh-CN" b="0" i="1" smtClean="0">
                                <a:latin typeface="Cambria Math" panose="02040503050406030204" pitchFamily="18" charset="0"/>
                                <a:ea typeface="微软雅黑" panose="020B0503020204020204" pitchFamily="34" charset="-122"/>
                              </a:rPr>
                              <m:t>𝑛</m:t>
                            </m:r>
                          </m:sup>
                          <m:e>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𝑟</m:t>
                                </m:r>
                              </m:e>
                              <m:sub>
                                <m:r>
                                  <a:rPr lang="en-US" altLang="zh-CN" b="0" i="1" smtClean="0">
                                    <a:latin typeface="Cambria Math" panose="02040503050406030204" pitchFamily="18" charset="0"/>
                                    <a:ea typeface="微软雅黑" panose="020B0503020204020204" pitchFamily="34" charset="-122"/>
                                  </a:rPr>
                                  <m:t>𝑖𝑗</m:t>
                                </m:r>
                              </m:sub>
                            </m:sSub>
                          </m:e>
                        </m:nary>
                      </m:den>
                    </m:f>
                    <m:r>
                      <a:rPr lang="zh-CN" altLang="en-US" b="0" i="1">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并假设：当</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𝑓</m:t>
                        </m:r>
                      </m:e>
                      <m:sub>
                        <m:r>
                          <a:rPr lang="en-US" altLang="zh-CN" i="1">
                            <a:latin typeface="Cambria Math" panose="02040503050406030204" pitchFamily="18" charset="0"/>
                            <a:ea typeface="微软雅黑" panose="020B0503020204020204" pitchFamily="34" charset="-122"/>
                          </a:rPr>
                          <m:t>𝑖𝑗</m:t>
                        </m:r>
                      </m:sub>
                    </m:sSub>
                    <m:r>
                      <a:rPr lang="en-US" altLang="zh-CN" i="1">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0</m:t>
                    </m:r>
                  </m:oMath>
                </a14:m>
                <a:r>
                  <a:rPr lang="zh-CN" altLang="en-US" dirty="0">
                    <a:latin typeface="微软雅黑" panose="020B0503020204020204" pitchFamily="34" charset="-122"/>
                    <a:ea typeface="微软雅黑" panose="020B0503020204020204" pitchFamily="34" charset="-122"/>
                  </a:rPr>
                  <a:t>，</a:t>
                </a:r>
                <a:r>
                  <a:rPr lang="en-US" altLang="zh-CN" dirty="0">
                    <a:ea typeface="微软雅黑" panose="020B0503020204020204" pitchFamily="34" charset="-122"/>
                  </a:rPr>
                  <a:t> </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𝑓</m:t>
                        </m:r>
                      </m:e>
                      <m:sub>
                        <m:r>
                          <a:rPr lang="en-US" altLang="zh-CN" i="1">
                            <a:latin typeface="Cambria Math" panose="02040503050406030204" pitchFamily="18" charset="0"/>
                            <a:ea typeface="微软雅黑" panose="020B0503020204020204" pitchFamily="34" charset="-122"/>
                          </a:rPr>
                          <m:t>𝑖𝑗</m:t>
                        </m:r>
                      </m:sub>
                    </m:sSub>
                    <m:r>
                      <a:rPr lang="en-US" altLang="zh-CN" i="1">
                        <a:latin typeface="Cambria Math" panose="02040503050406030204" pitchFamily="18" charset="0"/>
                        <a:ea typeface="微软雅黑" panose="020B0503020204020204" pitchFamily="34" charset="-122"/>
                      </a:rPr>
                      <m:t>𝑙𝑛</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𝑓</m:t>
                        </m:r>
                      </m:e>
                      <m:sub>
                        <m:r>
                          <a:rPr lang="en-US" altLang="zh-CN" i="1">
                            <a:latin typeface="Cambria Math" panose="02040503050406030204" pitchFamily="18" charset="0"/>
                            <a:ea typeface="微软雅黑" panose="020B0503020204020204" pitchFamily="34" charset="-122"/>
                          </a:rPr>
                          <m:t>𝑖𝑗</m:t>
                        </m:r>
                      </m:sub>
                    </m:sSub>
                    <m:r>
                      <a:rPr lang="en-US" altLang="zh-CN"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0 </m:t>
                    </m:r>
                  </m:oMath>
                </a14:m>
                <a:endParaRPr lang="en-US" altLang="zh-CN" dirty="0">
                  <a:latin typeface="微软雅黑" panose="020B0503020204020204" pitchFamily="34" charset="-122"/>
                  <a:ea typeface="微软雅黑" panose="020B0503020204020204" pitchFamily="34" charset="-122"/>
                </a:endParaRPr>
              </a:p>
              <a:p>
                <a:pPr indent="457200">
                  <a:lnSpc>
                    <a:spcPct val="150000"/>
                  </a:lnSpc>
                </a:pPr>
                <a:endParaRPr lang="en-US" altLang="zh-CN" dirty="0">
                  <a:latin typeface="微软雅黑" panose="020B0503020204020204" pitchFamily="34" charset="-122"/>
                  <a:ea typeface="微软雅黑" panose="020B0503020204020204" pitchFamily="34" charset="-122"/>
                </a:endParaRPr>
              </a:p>
              <a:p>
                <a:pPr indent="457200">
                  <a:lnSpc>
                    <a:spcPct val="150000"/>
                  </a:lnSpc>
                </a:pPr>
                <a:r>
                  <a:rPr lang="zh-CN" altLang="en-US" dirty="0">
                    <a:latin typeface="微软雅黑" panose="020B0503020204020204" pitchFamily="34" charset="-122"/>
                    <a:ea typeface="微软雅黑" panose="020B0503020204020204" pitchFamily="34" charset="-122"/>
                  </a:rPr>
                  <a:t>由于</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0</m:t>
                    </m:r>
                    <m:r>
                      <a:rPr lang="en-US" altLang="zh-CN" i="1" dirty="0" smtClean="0">
                        <a:latin typeface="Cambria Math" panose="02040503050406030204" pitchFamily="18" charset="0"/>
                        <a:ea typeface="Cambria Math" panose="02040503050406030204" pitchFamily="18" charset="0"/>
                      </a:rPr>
                      <m:t>≤</m:t>
                    </m:r>
                    <m:sSub>
                      <m:sSubPr>
                        <m:ctrlPr>
                          <a:rPr lang="en-US" altLang="zh-CN" i="1" dirty="0" smtClean="0">
                            <a:latin typeface="Cambria Math" panose="02040503050406030204" pitchFamily="18" charset="0"/>
                            <a:ea typeface="Cambria Math" panose="02040503050406030204" pitchFamily="18" charset="0"/>
                          </a:rPr>
                        </m:ctrlPr>
                      </m:sSubPr>
                      <m:e>
                        <m:r>
                          <m:rPr>
                            <m:sty m:val="p"/>
                          </m:rPr>
                          <a:rPr lang="en-US" altLang="zh-CN" i="1" dirty="0">
                            <a:latin typeface="Cambria Math" panose="02040503050406030204" pitchFamily="18" charset="0"/>
                            <a:ea typeface="Cambria Math" panose="02040503050406030204" pitchFamily="18" charset="0"/>
                          </a:rPr>
                          <m:t>f</m:t>
                        </m:r>
                      </m:e>
                      <m:sub>
                        <m:r>
                          <a:rPr lang="en-US" altLang="zh-CN" b="0" i="1" dirty="0" smtClean="0">
                            <a:latin typeface="Cambria Math" panose="02040503050406030204" pitchFamily="18" charset="0"/>
                            <a:ea typeface="Cambria Math" panose="02040503050406030204" pitchFamily="18" charset="0"/>
                          </a:rPr>
                          <m:t>𝑖𝑗</m:t>
                        </m:r>
                      </m:sub>
                    </m:sSub>
                    <m:r>
                      <a:rPr lang="en-US" altLang="zh-CN"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1 </m:t>
                    </m:r>
                  </m:oMath>
                </a14:m>
                <a:r>
                  <a:rPr lang="zh-CN" altLang="en-US" dirty="0">
                    <a:latin typeface="微软雅黑" panose="020B0503020204020204" pitchFamily="34" charset="-122"/>
                    <a:ea typeface="微软雅黑" panose="020B0503020204020204" pitchFamily="34" charset="-122"/>
                  </a:rPr>
                  <a:t>，所以</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0</m:t>
                    </m:r>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𝑓</m:t>
                            </m:r>
                          </m:e>
                          <m:sub>
                            <m:r>
                              <a:rPr lang="en-US" altLang="zh-CN" i="1">
                                <a:latin typeface="Cambria Math" panose="02040503050406030204" pitchFamily="18" charset="0"/>
                                <a:ea typeface="微软雅黑" panose="020B0503020204020204" pitchFamily="34" charset="-122"/>
                              </a:rPr>
                              <m:t>𝑖𝑗</m:t>
                            </m:r>
                          </m:sub>
                        </m:sSub>
                        <m:r>
                          <a:rPr lang="en-US" altLang="zh-CN" i="1">
                            <a:latin typeface="Cambria Math" panose="02040503050406030204" pitchFamily="18" charset="0"/>
                            <a:ea typeface="微软雅黑" panose="020B0503020204020204" pitchFamily="34" charset="-122"/>
                          </a:rPr>
                          <m:t>𝑙𝑛</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𝑓</m:t>
                            </m:r>
                          </m:e>
                          <m:sub>
                            <m:r>
                              <a:rPr lang="en-US" altLang="zh-CN" i="1">
                                <a:latin typeface="Cambria Math" panose="02040503050406030204" pitchFamily="18" charset="0"/>
                                <a:ea typeface="微软雅黑" panose="020B0503020204020204" pitchFamily="34" charset="-122"/>
                              </a:rPr>
                              <m:t>𝑖𝑗</m:t>
                            </m:r>
                          </m:sub>
                        </m:sSub>
                      </m:e>
                    </m:nary>
                    <m:r>
                      <a:rPr lang="en-US" altLang="zh-CN" b="0" i="1" smtClean="0">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ea typeface="Cambria Math" panose="02040503050406030204" pitchFamily="18" charset="0"/>
                      </a:rPr>
                      <m:t>ln</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 </m:t>
                    </m:r>
                    <m:r>
                      <a:rPr lang="zh-CN" altLang="en-US" i="1">
                        <a:latin typeface="Cambria Math" panose="02040503050406030204" pitchFamily="18" charset="0"/>
                        <a:ea typeface="微软雅黑" panose="020B0503020204020204" pitchFamily="34" charset="-122"/>
                      </a:rPr>
                      <m:t>，</m:t>
                    </m:r>
                    <m:r>
                      <a:rPr lang="zh-CN" altLang="en-US" i="1" smtClean="0">
                        <a:latin typeface="Cambria Math" panose="02040503050406030204" pitchFamily="18" charset="0"/>
                        <a:ea typeface="微软雅黑" panose="020B0503020204020204" pitchFamily="34" charset="-122"/>
                      </a:rPr>
                      <m:t>也由此</m:t>
                    </m:r>
                  </m:oMath>
                </a14:m>
                <a:r>
                  <a:rPr lang="zh-CN" altLang="en-US" dirty="0">
                    <a:latin typeface="微软雅黑" panose="020B0503020204020204" pitchFamily="34" charset="-122"/>
                    <a:ea typeface="微软雅黑" panose="020B0503020204020204" pitchFamily="34" charset="-122"/>
                  </a:rPr>
                  <a:t>可知，</a:t>
                </a:r>
                <a:r>
                  <a:rPr lang="en-US" altLang="zh-CN" dirty="0">
                    <a:ea typeface="微软雅黑" panose="020B0503020204020204" pitchFamily="34" charset="-122"/>
                  </a:rPr>
                  <a:t> </a:t>
                </a:r>
                <a14:m>
                  <m:oMath xmlns:m="http://schemas.openxmlformats.org/officeDocument/2006/math">
                    <m:r>
                      <a:rPr lang="en-US" altLang="zh-CN" i="1" dirty="0">
                        <a:latin typeface="Cambria Math" panose="02040503050406030204" pitchFamily="18" charset="0"/>
                        <a:ea typeface="微软雅黑" panose="020B0503020204020204" pitchFamily="34" charset="-122"/>
                      </a:rPr>
                      <m:t>0</m:t>
                    </m:r>
                    <m:r>
                      <a:rPr lang="en-US" altLang="zh-CN"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m:rPr>
                            <m:sty m:val="p"/>
                          </m:rPr>
                          <a:rPr lang="en-US" altLang="zh-CN" i="1" dirty="0" smtClean="0">
                            <a:latin typeface="Cambria Math" panose="02040503050406030204" pitchFamily="18" charset="0"/>
                            <a:ea typeface="Cambria Math" panose="02040503050406030204" pitchFamily="18" charset="0"/>
                          </a:rPr>
                          <m:t>H</m:t>
                        </m:r>
                      </m:e>
                      <m:sub>
                        <m:r>
                          <a:rPr lang="en-US" altLang="zh-CN" i="1" dirty="0">
                            <a:latin typeface="Cambria Math" panose="02040503050406030204" pitchFamily="18" charset="0"/>
                            <a:ea typeface="Cambria Math" panose="02040503050406030204" pitchFamily="18" charset="0"/>
                          </a:rPr>
                          <m:t>𝑖</m:t>
                        </m:r>
                      </m:sub>
                    </m:sSub>
                    <m:r>
                      <a:rPr lang="en-US" altLang="zh-CN" i="1" dirty="0">
                        <a:latin typeface="Cambria Math" panose="02040503050406030204" pitchFamily="18" charset="0"/>
                        <a:ea typeface="Cambria Math" panose="02040503050406030204" pitchFamily="18" charset="0"/>
                      </a:rPr>
                      <m:t>≤1 </m:t>
                    </m:r>
                  </m:oMath>
                </a14:m>
                <a:endParaRPr lang="zh-CN" altLang="en-US" dirty="0">
                  <a:latin typeface="微软雅黑" panose="020B0503020204020204" pitchFamily="34" charset="-122"/>
                  <a:ea typeface="微软雅黑" panose="020B0503020204020204" pitchFamily="34" charset="-122"/>
                </a:endParaRPr>
              </a:p>
            </p:txBody>
          </p:sp>
        </mc:Choice>
        <mc:Fallback xmlns="">
          <p:sp>
            <p:nvSpPr>
              <p:cNvPr id="2" name="矩形 1">
                <a:extLst>
                  <a:ext uri="{FF2B5EF4-FFF2-40B4-BE49-F238E27FC236}">
                    <a16:creationId xmlns:a16="http://schemas.microsoft.com/office/drawing/2014/main" id="{2601F3E2-D776-4339-9E07-18B843582CBE}"/>
                  </a:ext>
                </a:extLst>
              </p:cNvPr>
              <p:cNvSpPr>
                <a:spLocks noRot="1" noChangeAspect="1" noMove="1" noResize="1" noEditPoints="1" noAdjustHandles="1" noChangeArrowheads="1" noChangeShapeType="1" noTextEdit="1"/>
              </p:cNvSpPr>
              <p:nvPr/>
            </p:nvSpPr>
            <p:spPr>
              <a:xfrm>
                <a:off x="330200" y="1300975"/>
                <a:ext cx="11531600" cy="3024739"/>
              </a:xfrm>
              <a:prstGeom prst="rect">
                <a:avLst/>
              </a:prstGeom>
              <a:blipFill>
                <a:blip r:embed="rId2"/>
                <a:stretch>
                  <a:fillRect b="-207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6852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51B9B95E-F14D-4F33-966F-F05CBFB5A2E2}"/>
              </a:ext>
            </a:extLst>
          </p:cNvPr>
          <p:cNvSpPr/>
          <p:nvPr/>
        </p:nvSpPr>
        <p:spPr>
          <a:xfrm>
            <a:off x="330200" y="1300975"/>
            <a:ext cx="11531600" cy="5444888"/>
          </a:xfrm>
          <a:prstGeom prst="rect">
            <a:avLst/>
          </a:prstGeom>
        </p:spPr>
        <p:txBody>
          <a:bodyPr wrap="square">
            <a:spAutoFit/>
          </a:bodyPr>
          <a:lstStyle/>
          <a:p>
            <a:pPr indent="457200">
              <a:lnSpc>
                <a:spcPct val="150000"/>
              </a:lnSpc>
            </a:pPr>
            <a:r>
              <a:rPr lang="zh-CN" altLang="en-US" b="1" dirty="0">
                <a:latin typeface="微软雅黑" panose="020B0503020204020204" pitchFamily="34" charset="-122"/>
                <a:ea typeface="微软雅黑" panose="020B0503020204020204" pitchFamily="34" charset="-122"/>
              </a:rPr>
              <a:t>熵值法的计算方法：</a:t>
            </a:r>
            <a:endParaRPr lang="en-US" altLang="zh-CN" b="1" dirty="0">
              <a:latin typeface="微软雅黑" panose="020B0503020204020204" pitchFamily="34" charset="-122"/>
              <a:ea typeface="微软雅黑" panose="020B0503020204020204" pitchFamily="34" charset="-122"/>
            </a:endParaRPr>
          </a:p>
          <a:p>
            <a:pPr indent="457200">
              <a:lnSpc>
                <a:spcPct val="150000"/>
              </a:lnSpc>
            </a:pPr>
            <a:r>
              <a:rPr lang="zh-CN" altLang="en-US" dirty="0">
                <a:latin typeface="微软雅黑" panose="020B0503020204020204" pitchFamily="34" charset="-122"/>
                <a:ea typeface="微软雅黑" panose="020B0503020204020204" pitchFamily="34" charset="-122"/>
              </a:rPr>
              <a:t>熵技术就是利用决策矩阵和各指标的输出熵来确定各指标的权系数的一种方法。</a:t>
            </a:r>
            <a:endParaRPr lang="en-US" altLang="zh-CN" dirty="0">
              <a:latin typeface="微软雅黑" panose="020B0503020204020204" pitchFamily="34" charset="-122"/>
              <a:ea typeface="微软雅黑" panose="020B0503020204020204" pitchFamily="34" charset="-122"/>
            </a:endParaRPr>
          </a:p>
          <a:p>
            <a:pPr indent="457200">
              <a:lnSpc>
                <a:spcPct val="150000"/>
              </a:lnSpc>
            </a:pPr>
            <a:r>
              <a:rPr lang="en-US" altLang="zh-CN" b="1" dirty="0">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数据矩阵</a:t>
            </a:r>
            <a:endParaRPr lang="en-US" altLang="zh-CN" b="1" dirty="0">
              <a:latin typeface="微软雅黑" panose="020B0503020204020204" pitchFamily="34" charset="-122"/>
              <a:ea typeface="微软雅黑" panose="020B0503020204020204" pitchFamily="34" charset="-122"/>
            </a:endParaRPr>
          </a:p>
          <a:p>
            <a:pPr indent="457200">
              <a:lnSpc>
                <a:spcPct val="150000"/>
              </a:lnSpc>
            </a:pPr>
            <a:endParaRPr lang="en-US" altLang="zh-CN" dirty="0">
              <a:latin typeface="微软雅黑" panose="020B0503020204020204" pitchFamily="34" charset="-122"/>
              <a:ea typeface="微软雅黑" panose="020B0503020204020204" pitchFamily="34" charset="-122"/>
            </a:endParaRPr>
          </a:p>
          <a:p>
            <a:pPr indent="457200">
              <a:lnSpc>
                <a:spcPct val="150000"/>
              </a:lnSpc>
            </a:pPr>
            <a:r>
              <a:rPr lang="zh-CN" altLang="en-US" dirty="0">
                <a:latin typeface="微软雅黑" panose="020B0503020204020204" pitchFamily="34" charset="-122"/>
                <a:ea typeface="微软雅黑" panose="020B0503020204020204" pitchFamily="34" charset="-122"/>
              </a:rPr>
              <a:t>其中：</a:t>
            </a:r>
            <a:r>
              <a:rPr lang="en-US" altLang="zh-CN" dirty="0" err="1">
                <a:latin typeface="微软雅黑" panose="020B0503020204020204" pitchFamily="34" charset="-122"/>
                <a:ea typeface="微软雅黑" panose="020B0503020204020204" pitchFamily="34" charset="-122"/>
              </a:rPr>
              <a:t>x</a:t>
            </a:r>
            <a:r>
              <a:rPr lang="en-US" altLang="zh-CN" sz="1050" dirty="0" err="1">
                <a:latin typeface="微软雅黑" panose="020B0503020204020204" pitchFamily="34" charset="-122"/>
                <a:ea typeface="微软雅黑" panose="020B0503020204020204" pitchFamily="34" charset="-122"/>
              </a:rPr>
              <a:t>ij</a:t>
            </a:r>
            <a:r>
              <a:rPr lang="zh-CN" altLang="en-US" dirty="0">
                <a:latin typeface="微软雅黑" panose="020B0503020204020204" pitchFamily="34" charset="-122"/>
                <a:ea typeface="微软雅黑" panose="020B0503020204020204" pitchFamily="34" charset="-122"/>
              </a:rPr>
              <a:t>为第 </a:t>
            </a:r>
            <a:r>
              <a:rPr lang="en-US" altLang="zh-CN" dirty="0" err="1">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个方案第 </a:t>
            </a:r>
            <a:r>
              <a:rPr lang="en-US" altLang="zh-CN" dirty="0">
                <a:latin typeface="微软雅黑" panose="020B0503020204020204" pitchFamily="34" charset="-122"/>
                <a:ea typeface="微软雅黑" panose="020B0503020204020204" pitchFamily="34" charset="-122"/>
              </a:rPr>
              <a:t>j</a:t>
            </a:r>
            <a:r>
              <a:rPr lang="zh-CN" altLang="en-US" dirty="0">
                <a:latin typeface="微软雅黑" panose="020B0503020204020204" pitchFamily="34" charset="-122"/>
                <a:ea typeface="微软雅黑" panose="020B0503020204020204" pitchFamily="34" charset="-122"/>
              </a:rPr>
              <a:t>个指标的数值。</a:t>
            </a:r>
            <a:endParaRPr lang="en-US" altLang="zh-CN" dirty="0">
              <a:latin typeface="微软雅黑" panose="020B0503020204020204" pitchFamily="34" charset="-122"/>
              <a:ea typeface="微软雅黑" panose="020B0503020204020204" pitchFamily="34" charset="-122"/>
            </a:endParaRPr>
          </a:p>
          <a:p>
            <a:pPr indent="457200">
              <a:lnSpc>
                <a:spcPct val="150000"/>
              </a:lnSpc>
            </a:pPr>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数据的非负数化处理</a:t>
            </a:r>
          </a:p>
          <a:p>
            <a:pPr indent="457200">
              <a:lnSpc>
                <a:spcPct val="150000"/>
              </a:lnSpc>
            </a:pPr>
            <a:r>
              <a:rPr lang="zh-CN" altLang="en-US" dirty="0">
                <a:latin typeface="微软雅黑" panose="020B0503020204020204" pitchFamily="34" charset="-122"/>
                <a:ea typeface="微软雅黑" panose="020B0503020204020204" pitchFamily="34" charset="-122"/>
              </a:rPr>
              <a:t>由于熵值法计算采用的是各个方案某一指标占同一指标值总和的比值，因此不存在量纲的影响，不需要进行标准化处理，若数据中有负数，就需要对数据进行非负化处理。此外，为了避免求熵值时对数的无意义，需要进行数据平移：</a:t>
            </a:r>
          </a:p>
          <a:p>
            <a:pPr indent="457200">
              <a:lnSpc>
                <a:spcPct val="150000"/>
              </a:lnSpc>
            </a:pPr>
            <a:r>
              <a:rPr lang="zh-CN" altLang="en-US" dirty="0">
                <a:latin typeface="微软雅黑" panose="020B0503020204020204" pitchFamily="34" charset="-122"/>
                <a:ea typeface="微软雅黑" panose="020B0503020204020204" pitchFamily="34" charset="-122"/>
              </a:rPr>
              <a:t>对于越大越好的指标：</a:t>
            </a:r>
          </a:p>
          <a:p>
            <a:pPr indent="457200">
              <a:lnSpc>
                <a:spcPct val="150000"/>
              </a:lnSpc>
            </a:pPr>
            <a:r>
              <a:rPr lang="zh-CN" altLang="en-US" dirty="0">
                <a:latin typeface="微软雅黑" panose="020B0503020204020204" pitchFamily="34" charset="-122"/>
                <a:ea typeface="微软雅黑" panose="020B0503020204020204" pitchFamily="34" charset="-122"/>
              </a:rPr>
              <a:t>对于越小越好的指标：</a:t>
            </a:r>
            <a:endParaRPr lang="en-US" altLang="zh-CN" dirty="0">
              <a:latin typeface="微软雅黑" panose="020B0503020204020204" pitchFamily="34" charset="-122"/>
              <a:ea typeface="微软雅黑" panose="020B0503020204020204" pitchFamily="34" charset="-122"/>
            </a:endParaRPr>
          </a:p>
          <a:p>
            <a:pPr indent="457200">
              <a:lnSpc>
                <a:spcPct val="150000"/>
              </a:lnSpc>
            </a:pPr>
            <a:endParaRPr lang="zh-CN" altLang="en-US" dirty="0">
              <a:latin typeface="微软雅黑" panose="020B0503020204020204" pitchFamily="34" charset="-122"/>
              <a:ea typeface="微软雅黑" panose="020B0503020204020204" pitchFamily="34" charset="-122"/>
            </a:endParaRPr>
          </a:p>
          <a:p>
            <a:pPr indent="457200">
              <a:lnSpc>
                <a:spcPct val="150000"/>
              </a:lnSpc>
            </a:pPr>
            <a:r>
              <a:rPr lang="zh-CN" altLang="en-US" dirty="0">
                <a:latin typeface="微软雅黑" panose="020B0503020204020204" pitchFamily="34" charset="-122"/>
                <a:ea typeface="微软雅黑" panose="020B0503020204020204" pitchFamily="34" charset="-122"/>
              </a:rPr>
              <a:t>为了方便起见，仍记非负化处理后的数据为 </a:t>
            </a:r>
            <a:r>
              <a:rPr lang="en-US" altLang="zh-CN" dirty="0" err="1">
                <a:latin typeface="微软雅黑" panose="020B0503020204020204" pitchFamily="34" charset="-122"/>
                <a:ea typeface="微软雅黑" panose="020B0503020204020204" pitchFamily="34" charset="-122"/>
              </a:rPr>
              <a:t>rij</a:t>
            </a:r>
            <a:endParaRPr lang="zh-CN" altLang="en-US"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8DA67BFC-09DD-4F2A-A337-B8C6F4E0DDCE}"/>
              </a:ext>
            </a:extLst>
          </p:cNvPr>
          <p:cNvSpPr txBox="1"/>
          <p:nvPr/>
        </p:nvSpPr>
        <p:spPr>
          <a:xfrm>
            <a:off x="1065319" y="0"/>
            <a:ext cx="5030681" cy="743986"/>
          </a:xfrm>
          <a:prstGeom prst="rect">
            <a:avLst/>
          </a:prstGeom>
          <a:noFill/>
        </p:spPr>
        <p:txBody>
          <a:bodyPr wrap="square" rtlCol="0" anchor="t">
            <a:spAutoFit/>
          </a:bodyPr>
          <a:lstStyle/>
          <a:p>
            <a:pPr>
              <a:lnSpc>
                <a:spcPct val="150000"/>
              </a:lnSpc>
            </a:pPr>
            <a:r>
              <a:rPr lang="en-US" altLang="zh-CN" sz="3200" b="1" dirty="0">
                <a:solidFill>
                  <a:schemeClr val="bg1"/>
                </a:solidFill>
                <a:latin typeface="微软雅黑" panose="020B0503020204020204" pitchFamily="34" charset="-122"/>
                <a:ea typeface="微软雅黑" panose="020B0503020204020204" pitchFamily="34" charset="-122"/>
              </a:rPr>
              <a:t>2.2</a:t>
            </a:r>
            <a:r>
              <a:rPr lang="zh-CN" altLang="en-US" sz="3200" b="1" dirty="0">
                <a:solidFill>
                  <a:schemeClr val="bg1"/>
                </a:solidFill>
                <a:latin typeface="微软雅黑" panose="020B0503020204020204" pitchFamily="34" charset="-122"/>
                <a:ea typeface="微软雅黑" panose="020B0503020204020204" pitchFamily="34" charset="-122"/>
              </a:rPr>
              <a:t>、熵值法相关理论</a:t>
            </a:r>
          </a:p>
        </p:txBody>
      </p:sp>
      <p:sp>
        <p:nvSpPr>
          <p:cNvPr id="5" name="Rectangle 2">
            <a:extLst>
              <a:ext uri="{FF2B5EF4-FFF2-40B4-BE49-F238E27FC236}">
                <a16:creationId xmlns:a16="http://schemas.microsoft.com/office/drawing/2014/main" id="{42074CA8-5113-4ED7-8609-8EAF7977374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6" name="对象 5">
                <a:extLst>
                  <a:ext uri="{FF2B5EF4-FFF2-40B4-BE49-F238E27FC236}">
                    <a16:creationId xmlns:a16="http://schemas.microsoft.com/office/drawing/2014/main" id="{A14A6999-5B46-4FB1-9C9B-634BB59DCE4E}"/>
                  </a:ext>
                </a:extLst>
              </p:cNvPr>
              <p:cNvSpPr txBox="1"/>
              <p:nvPr/>
            </p:nvSpPr>
            <p:spPr bwMode="auto">
              <a:xfrm>
                <a:off x="5670245" y="2166545"/>
                <a:ext cx="4161912" cy="126245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𝐴</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d>
                            <m:dPr>
                              <m:ctrlPr>
                                <a:rPr lang="zh-CN" altLang="en-US" i="1">
                                  <a:solidFill>
                                    <a:srgbClr val="000000"/>
                                  </a:solidFill>
                                  <a:latin typeface="Cambria Math" panose="02040503050406030204" pitchFamily="18" charset="0"/>
                                </a:rPr>
                              </m:ctrlPr>
                            </m:dPr>
                            <m:e>
                              <m:m>
                                <m:mPr>
                                  <m:plcHide m:val="on"/>
                                  <m:mcs>
                                    <m:mc>
                                      <m:mcPr>
                                        <m:count m:val="3"/>
                                        <m:mcJc m:val="center"/>
                                      </m:mcPr>
                                    </m:mc>
                                  </m:mcs>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11</m:t>
                                        </m:r>
                                      </m:sub>
                                    </m:sSub>
                                  </m:e>
                                  <m:e>
                                    <m:r>
                                      <a:rPr lang="zh-CN" altLang="en-US" i="1">
                                        <a:solidFill>
                                          <a:srgbClr val="000000"/>
                                        </a:solidFill>
                                        <a:latin typeface="Cambria Math" panose="02040503050406030204" pitchFamily="18" charset="0"/>
                                      </a:rPr>
                                      <m:t>⋯</m:t>
                                    </m:r>
                                  </m:e>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𝑚</m:t>
                                        </m:r>
                                      </m:sub>
                                    </m:sSub>
                                  </m:e>
                                </m:mr>
                                <m:mr>
                                  <m:e>
                                    <m:r>
                                      <a:rPr lang="zh-CN" altLang="en-US" i="1">
                                        <a:solidFill>
                                          <a:srgbClr val="000000"/>
                                        </a:solidFill>
                                        <a:latin typeface="Cambria Math" panose="02040503050406030204" pitchFamily="18" charset="0"/>
                                      </a:rPr>
                                      <m:t>⋮</m:t>
                                    </m:r>
                                  </m:e>
                                  <m:e>
                                    <m:r>
                                      <a:rPr lang="zh-CN" altLang="en-US" i="1">
                                        <a:solidFill>
                                          <a:srgbClr val="000000"/>
                                        </a:solidFill>
                                        <a:latin typeface="Cambria Math" panose="02040503050406030204" pitchFamily="18" charset="0"/>
                                      </a:rPr>
                                      <m:t>⋮</m:t>
                                    </m:r>
                                  </m:e>
                                  <m:e>
                                    <m:r>
                                      <a:rPr lang="zh-CN" altLang="en-US" i="1">
                                        <a:solidFill>
                                          <a:srgbClr val="000000"/>
                                        </a:solidFill>
                                        <a:latin typeface="Cambria Math" panose="02040503050406030204" pitchFamily="18" charset="0"/>
                                      </a:rPr>
                                      <m:t>⋮</m:t>
                                    </m:r>
                                  </m:e>
                                </m:m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sub>
                                    </m:sSub>
                                  </m:e>
                                  <m:e>
                                    <m:r>
                                      <a:rPr lang="zh-CN" altLang="en-US" i="1">
                                        <a:solidFill>
                                          <a:srgbClr val="000000"/>
                                        </a:solidFill>
                                        <a:latin typeface="Cambria Math" panose="02040503050406030204" pitchFamily="18" charset="0"/>
                                      </a:rPr>
                                      <m:t>⋯</m:t>
                                    </m:r>
                                  </m:e>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𝑛𝑚</m:t>
                                        </m:r>
                                      </m:sub>
                                    </m:sSub>
                                  </m:e>
                                </m:mr>
                              </m:m>
                            </m:e>
                          </m:d>
                        </m:e>
                        <m:sub>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𝑚</m:t>
                          </m:r>
                        </m:sub>
                      </m:sSub>
                    </m:oMath>
                  </m:oMathPara>
                </a14:m>
                <a:endParaRPr lang="zh-CN" altLang="en-US" dirty="0"/>
              </a:p>
            </p:txBody>
          </p:sp>
        </mc:Choice>
        <mc:Fallback>
          <p:sp>
            <p:nvSpPr>
              <p:cNvPr id="6" name="对象 5">
                <a:extLst>
                  <a:ext uri="{FF2B5EF4-FFF2-40B4-BE49-F238E27FC236}">
                    <a16:creationId xmlns:a16="http://schemas.microsoft.com/office/drawing/2014/main" id="{A14A6999-5B46-4FB1-9C9B-634BB59DCE4E}"/>
                  </a:ext>
                </a:extLst>
              </p:cNvPr>
              <p:cNvSpPr txBox="1">
                <a:spLocks noRot="1" noChangeAspect="1" noMove="1" noResize="1" noEditPoints="1" noAdjustHandles="1" noChangeArrowheads="1" noChangeShapeType="1" noTextEdit="1"/>
              </p:cNvSpPr>
              <p:nvPr/>
            </p:nvSpPr>
            <p:spPr bwMode="auto">
              <a:xfrm>
                <a:off x="5670245" y="2166545"/>
                <a:ext cx="4161912" cy="1262455"/>
              </a:xfrm>
              <a:prstGeom prst="rect">
                <a:avLst/>
              </a:prstGeom>
              <a:blipFill>
                <a:blip r:embed="rId2"/>
                <a:stretch>
                  <a:fillRect/>
                </a:stretch>
              </a:blipFill>
            </p:spPr>
            <p:txBody>
              <a:bodyPr/>
              <a:lstStyle/>
              <a:p>
                <a:r>
                  <a:rPr lang="zh-CN" altLang="en-US">
                    <a:noFill/>
                  </a:rPr>
                  <a:t> </a:t>
                </a:r>
              </a:p>
            </p:txBody>
          </p:sp>
        </mc:Fallback>
      </mc:AlternateContent>
      <p:sp>
        <p:nvSpPr>
          <p:cNvPr id="7" name="Rectangle 4">
            <a:extLst>
              <a:ext uri="{FF2B5EF4-FFF2-40B4-BE49-F238E27FC236}">
                <a16:creationId xmlns:a16="http://schemas.microsoft.com/office/drawing/2014/main" id="{20132E76-05F9-4298-A423-0678D15B1EB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8" name="对象 7">
                <a:extLst>
                  <a:ext uri="{FF2B5EF4-FFF2-40B4-BE49-F238E27FC236}">
                    <a16:creationId xmlns:a16="http://schemas.microsoft.com/office/drawing/2014/main" id="{FF96E5C9-F284-472C-879B-55EEA2587DB9}"/>
                  </a:ext>
                </a:extLst>
              </p:cNvPr>
              <p:cNvSpPr txBox="1"/>
              <p:nvPr/>
            </p:nvSpPr>
            <p:spPr bwMode="auto">
              <a:xfrm>
                <a:off x="3310050" y="4930170"/>
                <a:ext cx="6446693" cy="557357"/>
              </a:xfrm>
              <a:prstGeom prst="rect">
                <a:avLst/>
              </a:prstGeom>
              <a:noFill/>
            </p:spPr>
            <p:txBody>
              <a:bodyPr>
                <a:normAutofit fontScale="62500" lnSpcReduction="20000"/>
              </a:bodyPr>
              <a:lstStyle/>
              <a:p>
                <a:pPr/>
                <a14:m>
                  <m:oMathPara xmlns:m="http://schemas.openxmlformats.org/officeDocument/2006/math">
                    <m:oMathParaPr>
                      <m:jc m:val="left"/>
                    </m:oMathParaPr>
                    <m:oMath xmlns:m="http://schemas.openxmlformats.org/officeDocument/2006/math">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𝑖𝑗</m:t>
                          </m:r>
                        </m:sub>
                        <m:sup>
                          <m:r>
                            <a:rPr lang="zh-CN" altLang="en-US" i="1">
                              <a:solidFill>
                                <a:srgbClr val="000000"/>
                              </a:solidFill>
                              <a:latin typeface="Cambria Math" panose="02040503050406030204" pitchFamily="18" charset="0"/>
                            </a:rPr>
                            <m:t>′</m:t>
                          </m:r>
                        </m:sup>
                      </m:sSubSup>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𝑖𝑗</m:t>
                              </m:r>
                            </m:sub>
                          </m:sSub>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min</m:t>
                              </m:r>
                            </m:fName>
                            <m:e>
                              <m:r>
                                <a:rPr lang="zh-CN" altLang="en-US" i="1">
                                  <a:solidFill>
                                    <a:srgbClr val="000000"/>
                                  </a:solidFill>
                                  <a:latin typeface="Cambria Math" panose="02040503050406030204" pitchFamily="18" charset="0"/>
                                </a:rPr>
                                <m:t>(</m:t>
                              </m:r>
                            </m:e>
                          </m:func>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𝑛𝑗</m:t>
                              </m:r>
                            </m:sub>
                          </m:sSub>
                          <m:r>
                            <a:rPr lang="zh-CN" altLang="en-US" i="1">
                              <a:solidFill>
                                <a:srgbClr val="000000"/>
                              </a:solidFill>
                              <a:latin typeface="Cambria Math" panose="02040503050406030204" pitchFamily="18" charset="0"/>
                            </a:rPr>
                            <m:t>)</m:t>
                          </m:r>
                        </m:num>
                        <m:den>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max</m:t>
                              </m:r>
                            </m:fName>
                            <m:e>
                              <m:r>
                                <a:rPr lang="zh-CN" altLang="en-US" i="1">
                                  <a:solidFill>
                                    <a:srgbClr val="000000"/>
                                  </a:solidFill>
                                  <a:latin typeface="Cambria Math" panose="02040503050406030204" pitchFamily="18" charset="0"/>
                                </a:rPr>
                                <m:t>(</m:t>
                              </m:r>
                            </m:e>
                          </m:func>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𝑛𝑗</m:t>
                              </m:r>
                            </m:sub>
                          </m:sSub>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min</m:t>
                              </m:r>
                            </m:fName>
                            <m:e>
                              <m:r>
                                <a:rPr lang="zh-CN" altLang="en-US" i="1">
                                  <a:solidFill>
                                    <a:srgbClr val="000000"/>
                                  </a:solidFill>
                                  <a:latin typeface="Cambria Math" panose="02040503050406030204" pitchFamily="18" charset="0"/>
                                </a:rPr>
                                <m:t>(</m:t>
                              </m:r>
                            </m:e>
                          </m:func>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𝑛𝑗</m:t>
                              </m:r>
                            </m:sub>
                          </m:sSub>
                          <m:r>
                            <a:rPr lang="zh-CN" altLang="en-US" i="1">
                              <a:solidFill>
                                <a:srgbClr val="000000"/>
                              </a:solidFill>
                              <a:latin typeface="Cambria Math" panose="02040503050406030204" pitchFamily="18" charset="0"/>
                            </a:rPr>
                            <m:t>)</m:t>
                          </m:r>
                        </m:den>
                      </m:f>
                      <m:r>
                        <a:rPr lang="zh-CN" altLang="en-US" i="1">
                          <a:solidFill>
                            <a:srgbClr val="000000"/>
                          </a:solidFill>
                          <a:latin typeface="Cambria Math" panose="02040503050406030204" pitchFamily="18" charset="0"/>
                        </a:rPr>
                        <m:t>+1      ,</m:t>
                      </m:r>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=1,2,⋯,</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=1,2,⋯,</m:t>
                      </m:r>
                      <m:r>
                        <a:rPr lang="zh-CN" altLang="en-US" i="1">
                          <a:solidFill>
                            <a:srgbClr val="000000"/>
                          </a:solidFill>
                          <a:latin typeface="Cambria Math" panose="02040503050406030204" pitchFamily="18" charset="0"/>
                        </a:rPr>
                        <m:t>𝑚</m:t>
                      </m:r>
                    </m:oMath>
                  </m:oMathPara>
                </a14:m>
                <a:endParaRPr lang="zh-CN" altLang="en-US" dirty="0"/>
              </a:p>
            </p:txBody>
          </p:sp>
        </mc:Choice>
        <mc:Fallback xmlns="">
          <p:sp>
            <p:nvSpPr>
              <p:cNvPr id="8" name="对象 7">
                <a:extLst>
                  <a:ext uri="{FF2B5EF4-FFF2-40B4-BE49-F238E27FC236}">
                    <a16:creationId xmlns:a16="http://schemas.microsoft.com/office/drawing/2014/main" id="{FF96E5C9-F284-472C-879B-55EEA2587DB9}"/>
                  </a:ext>
                </a:extLst>
              </p:cNvPr>
              <p:cNvSpPr txBox="1">
                <a:spLocks noRot="1" noChangeAspect="1" noMove="1" noResize="1" noEditPoints="1" noAdjustHandles="1" noChangeArrowheads="1" noChangeShapeType="1" noTextEdit="1"/>
              </p:cNvSpPr>
              <p:nvPr/>
            </p:nvSpPr>
            <p:spPr bwMode="auto">
              <a:xfrm>
                <a:off x="3310050" y="4930170"/>
                <a:ext cx="6446693" cy="557357"/>
              </a:xfrm>
              <a:prstGeom prst="rect">
                <a:avLst/>
              </a:prstGeom>
              <a:blipFill>
                <a:blip r:embed="rId3"/>
                <a:stretch>
                  <a:fillRect/>
                </a:stretch>
              </a:blipFill>
            </p:spPr>
            <p:txBody>
              <a:bodyPr/>
              <a:lstStyle/>
              <a:p>
                <a:r>
                  <a:rPr lang="zh-CN" altLang="en-US">
                    <a:noFill/>
                  </a:rPr>
                  <a:t> </a:t>
                </a:r>
              </a:p>
            </p:txBody>
          </p:sp>
        </mc:Fallback>
      </mc:AlternateContent>
      <p:sp>
        <p:nvSpPr>
          <p:cNvPr id="9" name="Rectangle 6">
            <a:extLst>
              <a:ext uri="{FF2B5EF4-FFF2-40B4-BE49-F238E27FC236}">
                <a16:creationId xmlns:a16="http://schemas.microsoft.com/office/drawing/2014/main" id="{6255D80A-5886-4306-8B85-89B5384A772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10" name="对象 9">
                <a:extLst>
                  <a:ext uri="{FF2B5EF4-FFF2-40B4-BE49-F238E27FC236}">
                    <a16:creationId xmlns:a16="http://schemas.microsoft.com/office/drawing/2014/main" id="{FACAADEE-3D37-4A69-A8BC-60AC2D7C0928}"/>
                  </a:ext>
                </a:extLst>
              </p:cNvPr>
              <p:cNvSpPr txBox="1"/>
              <p:nvPr/>
            </p:nvSpPr>
            <p:spPr bwMode="auto">
              <a:xfrm>
                <a:off x="3310039" y="5624841"/>
                <a:ext cx="6446704" cy="557358"/>
              </a:xfrm>
              <a:prstGeom prst="rect">
                <a:avLst/>
              </a:prstGeom>
              <a:noFill/>
            </p:spPr>
            <p:txBody>
              <a:bodyPr>
                <a:normAutofit fontScale="62500" lnSpcReduction="20000"/>
              </a:bodyPr>
              <a:lstStyle/>
              <a:p>
                <a:pPr/>
                <a14:m>
                  <m:oMathPara xmlns:m="http://schemas.openxmlformats.org/officeDocument/2006/math">
                    <m:oMathParaPr>
                      <m:jc m:val="left"/>
                    </m:oMathParaPr>
                    <m:oMath xmlns:m="http://schemas.openxmlformats.org/officeDocument/2006/math">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𝑖𝑗</m:t>
                          </m:r>
                        </m:sub>
                        <m:sup>
                          <m:r>
                            <a:rPr lang="zh-CN" altLang="en-US" i="1">
                              <a:solidFill>
                                <a:srgbClr val="000000"/>
                              </a:solidFill>
                              <a:latin typeface="Cambria Math" panose="02040503050406030204" pitchFamily="18" charset="0"/>
                            </a:rPr>
                            <m:t>′</m:t>
                          </m:r>
                        </m:sup>
                      </m:sSubSup>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max</m:t>
                              </m:r>
                            </m:fName>
                            <m:e>
                              <m:r>
                                <a:rPr lang="zh-CN" altLang="en-US" i="1">
                                  <a:solidFill>
                                    <a:srgbClr val="000000"/>
                                  </a:solidFill>
                                  <a:latin typeface="Cambria Math" panose="02040503050406030204" pitchFamily="18" charset="0"/>
                                </a:rPr>
                                <m:t>(</m:t>
                              </m:r>
                            </m:e>
                          </m:func>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𝑛𝑗</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𝑖𝑗</m:t>
                              </m:r>
                            </m:sub>
                          </m:sSub>
                        </m:num>
                        <m:den>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max</m:t>
                              </m:r>
                            </m:fName>
                            <m:e>
                              <m:r>
                                <a:rPr lang="zh-CN" altLang="en-US" i="1">
                                  <a:solidFill>
                                    <a:srgbClr val="000000"/>
                                  </a:solidFill>
                                  <a:latin typeface="Cambria Math" panose="02040503050406030204" pitchFamily="18" charset="0"/>
                                </a:rPr>
                                <m:t>(</m:t>
                              </m:r>
                            </m:e>
                          </m:func>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𝑛𝑗</m:t>
                              </m:r>
                            </m:sub>
                          </m:sSub>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min</m:t>
                              </m:r>
                            </m:fName>
                            <m:e>
                              <m:r>
                                <a:rPr lang="zh-CN" altLang="en-US" i="1">
                                  <a:solidFill>
                                    <a:srgbClr val="000000"/>
                                  </a:solidFill>
                                  <a:latin typeface="Cambria Math" panose="02040503050406030204" pitchFamily="18" charset="0"/>
                                </a:rPr>
                                <m:t>(</m:t>
                              </m:r>
                            </m:e>
                          </m:func>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𝑛𝑗</m:t>
                              </m:r>
                            </m:sub>
                          </m:sSub>
                          <m:r>
                            <a:rPr lang="zh-CN" altLang="en-US" i="1">
                              <a:solidFill>
                                <a:srgbClr val="000000"/>
                              </a:solidFill>
                              <a:latin typeface="Cambria Math" panose="02040503050406030204" pitchFamily="18" charset="0"/>
                            </a:rPr>
                            <m:t>)</m:t>
                          </m:r>
                        </m:den>
                      </m:f>
                      <m:r>
                        <a:rPr lang="zh-CN" altLang="en-US" i="1">
                          <a:solidFill>
                            <a:srgbClr val="000000"/>
                          </a:solidFill>
                          <a:latin typeface="Cambria Math" panose="02040503050406030204" pitchFamily="18" charset="0"/>
                        </a:rPr>
                        <m:t>+1      ,</m:t>
                      </m:r>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=1,2,⋯,</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=1,2,⋯,</m:t>
                      </m:r>
                      <m:r>
                        <a:rPr lang="zh-CN" altLang="en-US" i="1">
                          <a:solidFill>
                            <a:srgbClr val="000000"/>
                          </a:solidFill>
                          <a:latin typeface="Cambria Math" panose="02040503050406030204" pitchFamily="18" charset="0"/>
                        </a:rPr>
                        <m:t>𝑚</m:t>
                      </m:r>
                    </m:oMath>
                  </m:oMathPara>
                </a14:m>
                <a:endParaRPr lang="zh-CN" altLang="en-US"/>
              </a:p>
            </p:txBody>
          </p:sp>
        </mc:Choice>
        <mc:Fallback xmlns="">
          <p:sp>
            <p:nvSpPr>
              <p:cNvPr id="10" name="对象 9">
                <a:extLst>
                  <a:ext uri="{FF2B5EF4-FFF2-40B4-BE49-F238E27FC236}">
                    <a16:creationId xmlns:a16="http://schemas.microsoft.com/office/drawing/2014/main" id="{FACAADEE-3D37-4A69-A8BC-60AC2D7C0928}"/>
                  </a:ext>
                </a:extLst>
              </p:cNvPr>
              <p:cNvSpPr txBox="1">
                <a:spLocks noRot="1" noChangeAspect="1" noMove="1" noResize="1" noEditPoints="1" noAdjustHandles="1" noChangeArrowheads="1" noChangeShapeType="1" noTextEdit="1"/>
              </p:cNvSpPr>
              <p:nvPr/>
            </p:nvSpPr>
            <p:spPr bwMode="auto">
              <a:xfrm>
                <a:off x="3310039" y="5624841"/>
                <a:ext cx="6446704" cy="557358"/>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0133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a:extLst>
              <a:ext uri="{FF2B5EF4-FFF2-40B4-BE49-F238E27FC236}">
                <a16:creationId xmlns:a16="http://schemas.microsoft.com/office/drawing/2014/main" id="{518E4AE3-0EDD-41A6-851F-5CDBF3D1E8C4}"/>
              </a:ext>
            </a:extLst>
          </p:cNvPr>
          <p:cNvGrpSpPr/>
          <p:nvPr/>
        </p:nvGrpSpPr>
        <p:grpSpPr>
          <a:xfrm>
            <a:off x="365106" y="503443"/>
            <a:ext cx="1728000" cy="1728000"/>
            <a:chOff x="1221813" y="1359463"/>
            <a:chExt cx="1728000" cy="1568781"/>
          </a:xfrm>
        </p:grpSpPr>
        <p:grpSp>
          <p:nvGrpSpPr>
            <p:cNvPr id="3" name="组合 109">
              <a:extLst>
                <a:ext uri="{FF2B5EF4-FFF2-40B4-BE49-F238E27FC236}">
                  <a16:creationId xmlns:a16="http://schemas.microsoft.com/office/drawing/2014/main" id="{6DFD259E-B983-4FA7-A96E-4B819619B8AF}"/>
                </a:ext>
              </a:extLst>
            </p:cNvPr>
            <p:cNvGrpSpPr/>
            <p:nvPr/>
          </p:nvGrpSpPr>
          <p:grpSpPr>
            <a:xfrm>
              <a:off x="1221813" y="1359463"/>
              <a:ext cx="1728000" cy="1568781"/>
              <a:chOff x="448593" y="-386481"/>
              <a:chExt cx="6069038" cy="5509824"/>
            </a:xfrm>
            <a:effectLst>
              <a:outerShdw blurRad="444500" dist="254000" dir="8100000" algn="tr" rotWithShape="0">
                <a:prstClr val="black">
                  <a:alpha val="50000"/>
                </a:prstClr>
              </a:outerShdw>
            </a:effectLst>
          </p:grpSpPr>
          <p:sp>
            <p:nvSpPr>
              <p:cNvPr id="5" name="同心圆 111">
                <a:extLst>
                  <a:ext uri="{FF2B5EF4-FFF2-40B4-BE49-F238E27FC236}">
                    <a16:creationId xmlns:a16="http://schemas.microsoft.com/office/drawing/2014/main" id="{9FFA284C-E338-4F6F-BFEC-9678FA00F933}"/>
                  </a:ext>
                </a:extLst>
              </p:cNvPr>
              <p:cNvSpPr/>
              <p:nvPr/>
            </p:nvSpPr>
            <p:spPr>
              <a:xfrm>
                <a:off x="448593" y="-386481"/>
                <a:ext cx="6069038" cy="5509824"/>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6" name="椭圆 5">
                <a:extLst>
                  <a:ext uri="{FF2B5EF4-FFF2-40B4-BE49-F238E27FC236}">
                    <a16:creationId xmlns:a16="http://schemas.microsoft.com/office/drawing/2014/main" id="{B5797A0A-CA52-447E-9DEA-4D004CA40EC7}"/>
                  </a:ext>
                </a:extLst>
              </p:cNvPr>
              <p:cNvSpPr/>
              <p:nvPr/>
            </p:nvSpPr>
            <p:spPr>
              <a:xfrm>
                <a:off x="701470" y="-119813"/>
                <a:ext cx="5563285" cy="505067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4" name="TextBox 133">
              <a:extLst>
                <a:ext uri="{FF2B5EF4-FFF2-40B4-BE49-F238E27FC236}">
                  <a16:creationId xmlns:a16="http://schemas.microsoft.com/office/drawing/2014/main" id="{D187600A-AD92-4958-8113-207AFB92FB6D}"/>
                </a:ext>
              </a:extLst>
            </p:cNvPr>
            <p:cNvSpPr txBox="1"/>
            <p:nvPr/>
          </p:nvSpPr>
          <p:spPr>
            <a:xfrm>
              <a:off x="1477693" y="1818812"/>
              <a:ext cx="1261884" cy="628690"/>
            </a:xfrm>
            <a:prstGeom prst="rect">
              <a:avLst/>
            </a:prstGeom>
            <a:noFill/>
          </p:spPr>
          <p:txBody>
            <a:bodyPr wrap="none" rtlCol="0">
              <a:spAutoFit/>
            </a:bodyPr>
            <a:lstStyle/>
            <a:p>
              <a:r>
                <a:rPr lang="zh-CN" altLang="en-US" sz="2800" b="1" dirty="0">
                  <a:solidFill>
                    <a:schemeClr val="accent5"/>
                  </a:solidFill>
                  <a:latin typeface="微软雅黑" pitchFamily="34" charset="-122"/>
                  <a:ea typeface="微软雅黑" pitchFamily="34" charset="-122"/>
                </a:rPr>
                <a:t>目录页</a:t>
              </a:r>
              <a:endParaRPr lang="en-US" altLang="zh-CN" sz="2800" b="1" dirty="0">
                <a:solidFill>
                  <a:schemeClr val="accent5"/>
                </a:solidFill>
                <a:latin typeface="微软雅黑" pitchFamily="34" charset="-122"/>
                <a:ea typeface="微软雅黑" pitchFamily="34" charset="-122"/>
              </a:endParaRPr>
            </a:p>
            <a:p>
              <a:r>
                <a:rPr lang="en-US" altLang="zh-CN" sz="1100" b="1" dirty="0">
                  <a:solidFill>
                    <a:schemeClr val="accent5"/>
                  </a:solidFill>
                  <a:latin typeface="微软雅黑" pitchFamily="34" charset="-122"/>
                  <a:ea typeface="微软雅黑" pitchFamily="34" charset="-122"/>
                </a:rPr>
                <a:t>Contents Page</a:t>
              </a:r>
              <a:endParaRPr lang="zh-CN" altLang="en-US" sz="1100" b="1" dirty="0">
                <a:solidFill>
                  <a:schemeClr val="accent5"/>
                </a:solidFill>
                <a:latin typeface="微软雅黑" pitchFamily="34" charset="-122"/>
                <a:ea typeface="微软雅黑" pitchFamily="34" charset="-122"/>
              </a:endParaRPr>
            </a:p>
          </p:txBody>
        </p:sp>
      </p:grpSp>
      <p:grpSp>
        <p:nvGrpSpPr>
          <p:cNvPr id="32" name="组合 31">
            <a:extLst>
              <a:ext uri="{FF2B5EF4-FFF2-40B4-BE49-F238E27FC236}">
                <a16:creationId xmlns:a16="http://schemas.microsoft.com/office/drawing/2014/main" id="{E7DB567C-2154-4B68-A463-8B09CB390BE9}"/>
              </a:ext>
            </a:extLst>
          </p:cNvPr>
          <p:cNvGrpSpPr/>
          <p:nvPr/>
        </p:nvGrpSpPr>
        <p:grpSpPr>
          <a:xfrm>
            <a:off x="3431935" y="4297588"/>
            <a:ext cx="5321538" cy="546387"/>
            <a:chOff x="3431935" y="4297588"/>
            <a:chExt cx="5321538" cy="546387"/>
          </a:xfrm>
        </p:grpSpPr>
        <p:sp>
          <p:nvSpPr>
            <p:cNvPr id="7" name="TextBox 143">
              <a:extLst>
                <a:ext uri="{FF2B5EF4-FFF2-40B4-BE49-F238E27FC236}">
                  <a16:creationId xmlns:a16="http://schemas.microsoft.com/office/drawing/2014/main" id="{9DE4EC83-6276-437C-A8B2-6C4FB3470137}"/>
                </a:ext>
              </a:extLst>
            </p:cNvPr>
            <p:cNvSpPr txBox="1"/>
            <p:nvPr/>
          </p:nvSpPr>
          <p:spPr>
            <a:xfrm>
              <a:off x="4259935" y="4339123"/>
              <a:ext cx="4493538" cy="461665"/>
            </a:xfrm>
            <a:prstGeom prst="rect">
              <a:avLst/>
            </a:prstGeom>
            <a:noFill/>
          </p:spPr>
          <p:txBody>
            <a:bodyPr wrap="none" rtlCol="0">
              <a:spAutoFit/>
            </a:bodyPr>
            <a:lstStyle/>
            <a:p>
              <a:r>
                <a:rPr lang="zh-CN" altLang="en-US" sz="2400" b="1" dirty="0">
                  <a:latin typeface="微软雅黑" pitchFamily="34" charset="-122"/>
                  <a:ea typeface="微软雅黑" pitchFamily="34" charset="-122"/>
                </a:rPr>
                <a:t>常用多指标权重计算方法及案例</a:t>
              </a:r>
            </a:p>
          </p:txBody>
        </p:sp>
        <p:grpSp>
          <p:nvGrpSpPr>
            <p:cNvPr id="11" name="组合 10">
              <a:extLst>
                <a:ext uri="{FF2B5EF4-FFF2-40B4-BE49-F238E27FC236}">
                  <a16:creationId xmlns:a16="http://schemas.microsoft.com/office/drawing/2014/main" id="{03E5F9B6-0C3A-4942-8B16-E4964231EDCF}"/>
                </a:ext>
              </a:extLst>
            </p:cNvPr>
            <p:cNvGrpSpPr/>
            <p:nvPr/>
          </p:nvGrpSpPr>
          <p:grpSpPr>
            <a:xfrm>
              <a:off x="3431935" y="4297588"/>
              <a:ext cx="540537" cy="546387"/>
              <a:chOff x="304800" y="673100"/>
              <a:chExt cx="4000500" cy="4000500"/>
            </a:xfrm>
            <a:effectLst>
              <a:outerShdw blurRad="317500" dist="190500" dir="8100000" algn="tr" rotWithShape="0">
                <a:prstClr val="black">
                  <a:alpha val="50000"/>
                </a:prstClr>
              </a:outerShdw>
            </a:effectLst>
          </p:grpSpPr>
          <p:sp>
            <p:nvSpPr>
              <p:cNvPr id="12" name="同心圆 24">
                <a:extLst>
                  <a:ext uri="{FF2B5EF4-FFF2-40B4-BE49-F238E27FC236}">
                    <a16:creationId xmlns:a16="http://schemas.microsoft.com/office/drawing/2014/main" id="{D47CA146-60B8-4A3B-85C0-6F47825C9AFF}"/>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椭圆 12">
                <a:extLst>
                  <a:ext uri="{FF2B5EF4-FFF2-40B4-BE49-F238E27FC236}">
                    <a16:creationId xmlns:a16="http://schemas.microsoft.com/office/drawing/2014/main" id="{C91563C5-3EAC-4539-B96D-9C4F5FBB10A9}"/>
                  </a:ext>
                </a:extLst>
              </p:cNvPr>
              <p:cNvSpPr/>
              <p:nvPr/>
            </p:nvSpPr>
            <p:spPr>
              <a:xfrm>
                <a:off x="392117" y="742298"/>
                <a:ext cx="3825874" cy="3825876"/>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zh-CN" alt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grpSp>
      <p:grpSp>
        <p:nvGrpSpPr>
          <p:cNvPr id="31" name="组合 30">
            <a:extLst>
              <a:ext uri="{FF2B5EF4-FFF2-40B4-BE49-F238E27FC236}">
                <a16:creationId xmlns:a16="http://schemas.microsoft.com/office/drawing/2014/main" id="{3EDB2302-BD60-4E78-9BBC-5904763CB8BC}"/>
              </a:ext>
            </a:extLst>
          </p:cNvPr>
          <p:cNvGrpSpPr/>
          <p:nvPr/>
        </p:nvGrpSpPr>
        <p:grpSpPr>
          <a:xfrm>
            <a:off x="3443733" y="3587039"/>
            <a:ext cx="5013761" cy="546387"/>
            <a:chOff x="3443733" y="3587039"/>
            <a:chExt cx="5013761" cy="546387"/>
          </a:xfrm>
        </p:grpSpPr>
        <p:sp>
          <p:nvSpPr>
            <p:cNvPr id="23" name="TextBox 143">
              <a:extLst>
                <a:ext uri="{FF2B5EF4-FFF2-40B4-BE49-F238E27FC236}">
                  <a16:creationId xmlns:a16="http://schemas.microsoft.com/office/drawing/2014/main" id="{83A78F2F-8F02-41DA-B26D-C75DF463B0E0}"/>
                </a:ext>
              </a:extLst>
            </p:cNvPr>
            <p:cNvSpPr txBox="1"/>
            <p:nvPr/>
          </p:nvSpPr>
          <p:spPr>
            <a:xfrm>
              <a:off x="4271733" y="3628574"/>
              <a:ext cx="4185761" cy="461665"/>
            </a:xfrm>
            <a:prstGeom prst="rect">
              <a:avLst/>
            </a:prstGeom>
            <a:noFill/>
          </p:spPr>
          <p:txBody>
            <a:bodyPr wrap="none" rtlCol="0">
              <a:spAutoFit/>
            </a:bodyPr>
            <a:lstStyle/>
            <a:p>
              <a:r>
                <a:rPr lang="zh-CN" altLang="en-US" sz="2400" b="1" dirty="0">
                  <a:latin typeface="微软雅黑" pitchFamily="34" charset="-122"/>
                  <a:ea typeface="微软雅黑" pitchFamily="34" charset="-122"/>
                </a:rPr>
                <a:t>常用多指标权重计算方法介绍</a:t>
              </a:r>
            </a:p>
          </p:txBody>
        </p:sp>
        <p:grpSp>
          <p:nvGrpSpPr>
            <p:cNvPr id="24" name="组合 23">
              <a:extLst>
                <a:ext uri="{FF2B5EF4-FFF2-40B4-BE49-F238E27FC236}">
                  <a16:creationId xmlns:a16="http://schemas.microsoft.com/office/drawing/2014/main" id="{FE1FCF8D-2C56-409B-A779-65B01CDAE2B9}"/>
                </a:ext>
              </a:extLst>
            </p:cNvPr>
            <p:cNvGrpSpPr/>
            <p:nvPr/>
          </p:nvGrpSpPr>
          <p:grpSpPr>
            <a:xfrm>
              <a:off x="3443733" y="3587039"/>
              <a:ext cx="540537" cy="546387"/>
              <a:chOff x="304800" y="673100"/>
              <a:chExt cx="4000500" cy="4000500"/>
            </a:xfrm>
            <a:effectLst>
              <a:outerShdw blurRad="317500" dist="190500" dir="8100000" algn="tr" rotWithShape="0">
                <a:prstClr val="black">
                  <a:alpha val="50000"/>
                </a:prstClr>
              </a:outerShdw>
            </a:effectLst>
          </p:grpSpPr>
          <p:sp>
            <p:nvSpPr>
              <p:cNvPr id="25" name="同心圆 24">
                <a:extLst>
                  <a:ext uri="{FF2B5EF4-FFF2-40B4-BE49-F238E27FC236}">
                    <a16:creationId xmlns:a16="http://schemas.microsoft.com/office/drawing/2014/main" id="{A5D64009-7A13-4012-AF00-937E2EEEBC23}"/>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椭圆 25">
                <a:extLst>
                  <a:ext uri="{FF2B5EF4-FFF2-40B4-BE49-F238E27FC236}">
                    <a16:creationId xmlns:a16="http://schemas.microsoft.com/office/drawing/2014/main" id="{2DED9D3C-65DE-451E-B5BC-638DED4FE3D2}"/>
                  </a:ext>
                </a:extLst>
              </p:cNvPr>
              <p:cNvSpPr/>
              <p:nvPr/>
            </p:nvSpPr>
            <p:spPr>
              <a:xfrm>
                <a:off x="392117" y="742297"/>
                <a:ext cx="3825874" cy="3825877"/>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zh-CN" alt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grpSp>
      <p:grpSp>
        <p:nvGrpSpPr>
          <p:cNvPr id="33" name="组合 32">
            <a:extLst>
              <a:ext uri="{FF2B5EF4-FFF2-40B4-BE49-F238E27FC236}">
                <a16:creationId xmlns:a16="http://schemas.microsoft.com/office/drawing/2014/main" id="{27B04632-7F70-4348-8C7F-0C2ED71B32B3}"/>
              </a:ext>
            </a:extLst>
          </p:cNvPr>
          <p:cNvGrpSpPr/>
          <p:nvPr/>
        </p:nvGrpSpPr>
        <p:grpSpPr>
          <a:xfrm>
            <a:off x="3431935" y="5009001"/>
            <a:ext cx="4274969" cy="546387"/>
            <a:chOff x="3431935" y="5009001"/>
            <a:chExt cx="4274969" cy="546387"/>
          </a:xfrm>
        </p:grpSpPr>
        <p:sp>
          <p:nvSpPr>
            <p:cNvPr id="27" name="TextBox 144">
              <a:extLst>
                <a:ext uri="{FF2B5EF4-FFF2-40B4-BE49-F238E27FC236}">
                  <a16:creationId xmlns:a16="http://schemas.microsoft.com/office/drawing/2014/main" id="{B638C39A-EC32-40D1-957B-6F9A44DCBCF3}"/>
                </a:ext>
              </a:extLst>
            </p:cNvPr>
            <p:cNvSpPr txBox="1"/>
            <p:nvPr/>
          </p:nvSpPr>
          <p:spPr>
            <a:xfrm>
              <a:off x="4259935" y="5041085"/>
              <a:ext cx="3446969" cy="461665"/>
            </a:xfrm>
            <a:prstGeom prst="rect">
              <a:avLst/>
            </a:prstGeom>
            <a:noFill/>
          </p:spPr>
          <p:txBody>
            <a:bodyPr wrap="none" rtlCol="0">
              <a:spAutoFit/>
            </a:bodyPr>
            <a:lstStyle/>
            <a:p>
              <a:r>
                <a:rPr lang="zh-CN" altLang="en-US" sz="2400" b="1" dirty="0">
                  <a:latin typeface="微软雅黑" pitchFamily="34" charset="-122"/>
                  <a:ea typeface="微软雅黑" pitchFamily="34" charset="-122"/>
                </a:rPr>
                <a:t>加权</a:t>
              </a:r>
              <a:r>
                <a:rPr lang="en-US" altLang="zh-CN" sz="2400" b="1" dirty="0">
                  <a:latin typeface="微软雅黑" pitchFamily="34" charset="-122"/>
                  <a:ea typeface="微软雅黑" pitchFamily="34" charset="-122"/>
                </a:rPr>
                <a:t>TOPSIS</a:t>
              </a:r>
              <a:r>
                <a:rPr lang="zh-CN" altLang="en-US" sz="2400" b="1" dirty="0">
                  <a:latin typeface="微软雅黑" pitchFamily="34" charset="-122"/>
                  <a:ea typeface="微软雅黑" pitchFamily="34" charset="-122"/>
                </a:rPr>
                <a:t>算法及案例</a:t>
              </a:r>
            </a:p>
          </p:txBody>
        </p:sp>
        <p:grpSp>
          <p:nvGrpSpPr>
            <p:cNvPr id="28" name="组合 27">
              <a:extLst>
                <a:ext uri="{FF2B5EF4-FFF2-40B4-BE49-F238E27FC236}">
                  <a16:creationId xmlns:a16="http://schemas.microsoft.com/office/drawing/2014/main" id="{92FD3BD8-8FC4-44D5-8DC3-3CCB992F5861}"/>
                </a:ext>
              </a:extLst>
            </p:cNvPr>
            <p:cNvGrpSpPr/>
            <p:nvPr/>
          </p:nvGrpSpPr>
          <p:grpSpPr>
            <a:xfrm>
              <a:off x="3431935" y="5009001"/>
              <a:ext cx="540537" cy="546387"/>
              <a:chOff x="304800" y="673100"/>
              <a:chExt cx="4000500" cy="4000500"/>
            </a:xfrm>
            <a:effectLst>
              <a:outerShdw blurRad="317500" dist="190500" dir="8100000" algn="tr" rotWithShape="0">
                <a:prstClr val="black">
                  <a:alpha val="50000"/>
                </a:prstClr>
              </a:outerShdw>
            </a:effectLst>
          </p:grpSpPr>
          <p:sp>
            <p:nvSpPr>
              <p:cNvPr id="29" name="同心圆 27">
                <a:extLst>
                  <a:ext uri="{FF2B5EF4-FFF2-40B4-BE49-F238E27FC236}">
                    <a16:creationId xmlns:a16="http://schemas.microsoft.com/office/drawing/2014/main" id="{FFE40935-59E9-42C3-8DF0-39932AD6E6D5}"/>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椭圆 29">
                <a:extLst>
                  <a:ext uri="{FF2B5EF4-FFF2-40B4-BE49-F238E27FC236}">
                    <a16:creationId xmlns:a16="http://schemas.microsoft.com/office/drawing/2014/main" id="{68DCD98E-850A-4E05-9D82-BBB32F07DC24}"/>
                  </a:ext>
                </a:extLst>
              </p:cNvPr>
              <p:cNvSpPr/>
              <p:nvPr/>
            </p:nvSpPr>
            <p:spPr>
              <a:xfrm>
                <a:off x="392117" y="760412"/>
                <a:ext cx="3825874" cy="3825877"/>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zh-CN" alt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grpSp>
    </p:spTree>
    <p:extLst>
      <p:ext uri="{BB962C8B-B14F-4D97-AF65-F5344CB8AC3E}">
        <p14:creationId xmlns:p14="http://schemas.microsoft.com/office/powerpoint/2010/main" val="342206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DA67BFC-09DD-4F2A-A337-B8C6F4E0DDCE}"/>
              </a:ext>
            </a:extLst>
          </p:cNvPr>
          <p:cNvSpPr txBox="1"/>
          <p:nvPr/>
        </p:nvSpPr>
        <p:spPr>
          <a:xfrm>
            <a:off x="1065319" y="0"/>
            <a:ext cx="5030681" cy="743986"/>
          </a:xfrm>
          <a:prstGeom prst="rect">
            <a:avLst/>
          </a:prstGeom>
          <a:noFill/>
        </p:spPr>
        <p:txBody>
          <a:bodyPr wrap="square" rtlCol="0" anchor="t">
            <a:spAutoFit/>
          </a:bodyPr>
          <a:lstStyle/>
          <a:p>
            <a:pPr>
              <a:lnSpc>
                <a:spcPct val="150000"/>
              </a:lnSpc>
            </a:pPr>
            <a:r>
              <a:rPr lang="en-US" altLang="zh-CN" sz="3200" b="1" dirty="0">
                <a:solidFill>
                  <a:schemeClr val="bg1"/>
                </a:solidFill>
                <a:latin typeface="微软雅黑" panose="020B0503020204020204" pitchFamily="34" charset="-122"/>
                <a:ea typeface="微软雅黑" panose="020B0503020204020204" pitchFamily="34" charset="-122"/>
              </a:rPr>
              <a:t>2.2</a:t>
            </a:r>
            <a:r>
              <a:rPr lang="zh-CN" altLang="en-US" sz="3200" b="1" dirty="0">
                <a:solidFill>
                  <a:schemeClr val="bg1"/>
                </a:solidFill>
                <a:latin typeface="微软雅黑" panose="020B0503020204020204" pitchFamily="34" charset="-122"/>
                <a:ea typeface="微软雅黑" panose="020B0503020204020204" pitchFamily="34" charset="-122"/>
              </a:rPr>
              <a:t>、熵值法相关理论</a:t>
            </a:r>
          </a:p>
        </p:txBody>
      </p:sp>
      <p:sp>
        <p:nvSpPr>
          <p:cNvPr id="5" name="Rectangle 2">
            <a:extLst>
              <a:ext uri="{FF2B5EF4-FFF2-40B4-BE49-F238E27FC236}">
                <a16:creationId xmlns:a16="http://schemas.microsoft.com/office/drawing/2014/main" id="{42074CA8-5113-4ED7-8609-8EAF7977374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20132E76-05F9-4298-A423-0678D15B1EB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a:extLst>
              <a:ext uri="{FF2B5EF4-FFF2-40B4-BE49-F238E27FC236}">
                <a16:creationId xmlns:a16="http://schemas.microsoft.com/office/drawing/2014/main" id="{6255D80A-5886-4306-8B85-89B5384A772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13F3D9B9-96E0-4221-AF9F-B04EE2485454}"/>
                  </a:ext>
                </a:extLst>
              </p:cNvPr>
              <p:cNvSpPr/>
              <p:nvPr/>
            </p:nvSpPr>
            <p:spPr>
              <a:xfrm>
                <a:off x="339365" y="1291227"/>
                <a:ext cx="11542162" cy="5925084"/>
              </a:xfrm>
              <a:prstGeom prst="rect">
                <a:avLst/>
              </a:prstGeom>
            </p:spPr>
            <p:txBody>
              <a:bodyPr wrap="square">
                <a:spAutoFit/>
              </a:bodyPr>
              <a:lstStyle/>
              <a:p>
                <a:pPr indent="457200">
                  <a:lnSpc>
                    <a:spcPct val="150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熵值法的计算方法：</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indent="457200">
                  <a:lnSpc>
                    <a:spcPct val="150000"/>
                  </a:lnSpc>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由</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R=</a:t>
                </a:r>
                <a14:m>
                  <m:oMath xmlns:m="http://schemas.openxmlformats.org/officeDocument/2006/math">
                    <m:sSub>
                      <m:sSubPr>
                        <m:ctrlPr>
                          <a:rPr lang="en-US" altLang="zh-CN" b="1"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b="1" i="1"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b="1"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b="1" i="1">
                                <a:latin typeface="Cambria Math" panose="02040503050406030204" pitchFamily="18" charset="0"/>
                                <a:ea typeface="微软雅黑" panose="020B0503020204020204" pitchFamily="34" charset="-122"/>
                                <a:cs typeface="Times New Roman" panose="02020603050405020304" pitchFamily="18" charset="0"/>
                              </a:rPr>
                              <m:t>𝒓</m:t>
                            </m:r>
                          </m:e>
                          <m:sub>
                            <m:r>
                              <a:rPr lang="en-US" altLang="zh-CN" b="1" i="1" smtClean="0">
                                <a:latin typeface="Cambria Math" panose="02040503050406030204" pitchFamily="18" charset="0"/>
                                <a:ea typeface="微软雅黑" panose="020B0503020204020204" pitchFamily="34" charset="-122"/>
                                <a:cs typeface="Times New Roman" panose="02020603050405020304" pitchFamily="18" charset="0"/>
                              </a:rPr>
                              <m:t>𝒊𝒋</m:t>
                            </m:r>
                          </m:sub>
                        </m:sSub>
                        <m:r>
                          <a:rPr lang="en-US" altLang="zh-CN" b="1" i="1" smtClean="0">
                            <a:latin typeface="Cambria Math" panose="02040503050406030204" pitchFamily="18" charset="0"/>
                            <a:ea typeface="微软雅黑" panose="020B0503020204020204" pitchFamily="34" charset="-122"/>
                            <a:cs typeface="Times New Roman" panose="02020603050405020304" pitchFamily="18" charset="0"/>
                          </a:rPr>
                          <m:t>)</m:t>
                        </m:r>
                      </m:e>
                      <m:sub>
                        <m:r>
                          <a:rPr lang="en-US" altLang="zh-CN" b="1" i="1" smtClean="0">
                            <a:latin typeface="Cambria Math" panose="02040503050406030204" pitchFamily="18" charset="0"/>
                            <a:ea typeface="微软雅黑" panose="020B0503020204020204" pitchFamily="34" charset="-122"/>
                            <a:cs typeface="Times New Roman" panose="02020603050405020304" pitchFamily="18" charset="0"/>
                          </a:rPr>
                          <m:t>𝒎</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𝒏</m:t>
                        </m:r>
                      </m:sub>
                    </m:sSub>
                  </m:oMath>
                </a14:m>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计算第 </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项指标下第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j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个方案占该指标的比重：</a:t>
                </a:r>
              </a:p>
              <a:p>
                <a:pPr indent="457200">
                  <a:lnSpc>
                    <a:spcPct val="150000"/>
                  </a:lnSpc>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t>
                </a:r>
              </a:p>
              <a:p>
                <a:pPr indent="457200">
                  <a:lnSpc>
                    <a:spcPct val="150000"/>
                  </a:lnSpc>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计算第 </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个评价指标</a:t>
                </a:r>
                <a14:m>
                  <m:oMath xmlns:m="http://schemas.openxmlformats.org/officeDocument/2006/math">
                    <m:sSub>
                      <m:sSubPr>
                        <m:ctrlPr>
                          <a:rPr lang="en-US" altLang="zh-CN" b="1"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b="1" i="1" dirty="0" smtClean="0">
                            <a:latin typeface="Cambria Math" panose="02040503050406030204" pitchFamily="18" charset="0"/>
                            <a:ea typeface="微软雅黑" panose="020B0503020204020204" pitchFamily="34" charset="-122"/>
                            <a:cs typeface="Times New Roman" panose="02020603050405020304" pitchFamily="18" charset="0"/>
                          </a:rPr>
                          <m:t>𝒇</m:t>
                        </m:r>
                      </m:e>
                      <m:sub>
                        <m:r>
                          <a:rPr lang="en-US" altLang="zh-CN" b="1" i="1" dirty="0" smtClean="0">
                            <a:latin typeface="Cambria Math" panose="02040503050406030204" pitchFamily="18" charset="0"/>
                            <a:ea typeface="微软雅黑" panose="020B0503020204020204" pitchFamily="34" charset="-122"/>
                            <a:cs typeface="Times New Roman" panose="02020603050405020304" pitchFamily="18" charset="0"/>
                          </a:rPr>
                          <m:t>𝒊</m:t>
                        </m:r>
                      </m:sub>
                    </m:sSub>
                    <m:r>
                      <a:rPr lang="zh-CN" altLang="en-US" b="1" i="1" dirty="0" smtClean="0">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输出的熵：</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indent="457200">
                  <a:lnSpc>
                    <a:spcPct val="150000"/>
                  </a:lnSpc>
                </a:pP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indent="457200">
                  <a:lnSpc>
                    <a:spcPct val="150000"/>
                  </a:lnSpc>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大于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，常数</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取值与样本</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有关，一般另</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K=1/ln(m)</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，则</a:t>
                </a:r>
                <a14:m>
                  <m:oMath xmlns:m="http://schemas.openxmlformats.org/officeDocument/2006/math">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0</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i="1">
                            <a:latin typeface="Cambria Math" panose="02040503050406030204" pitchFamily="18" charset="0"/>
                            <a:ea typeface="Cambria Math" panose="02040503050406030204" pitchFamily="18" charset="0"/>
                            <a:cs typeface="Times New Roman" panose="02020603050405020304" pitchFamily="18" charset="0"/>
                          </a:rPr>
                          <m:t>H</m:t>
                        </m:r>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≤1</m:t>
                    </m:r>
                  </m:oMath>
                </a14:m>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indent="457200">
                  <a:lnSpc>
                    <a:spcPct val="150000"/>
                  </a:lnSpc>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5.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计算第 </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项指标的差异系数：                </a:t>
                </a: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b="0" i="0" smtClean="0">
                            <a:latin typeface="Cambria Math" panose="02040503050406030204" pitchFamily="18" charset="0"/>
                            <a:ea typeface="微软雅黑" panose="020B0503020204020204" pitchFamily="34" charset="-122"/>
                            <a:cs typeface="Times New Roman" panose="02020603050405020304" pitchFamily="18" charset="0"/>
                          </a:rPr>
                          <m:t>g</m:t>
                        </m:r>
                      </m:e>
                      <m:sub>
                        <m:r>
                          <m:rPr>
                            <m:sty m:val="p"/>
                          </m:rPr>
                          <a:rPr lang="en-US" altLang="zh-CN" b="0" i="0" smtClean="0">
                            <a:latin typeface="Cambria Math" panose="02040503050406030204" pitchFamily="18" charset="0"/>
                            <a:ea typeface="微软雅黑" panose="020B0503020204020204" pitchFamily="34" charset="-122"/>
                            <a:cs typeface="Times New Roman" panose="02020603050405020304" pitchFamily="18" charset="0"/>
                          </a:rPr>
                          <m:t>i</m:t>
                        </m:r>
                      </m:sub>
                    </m:sSub>
                    <m:r>
                      <a:rPr lang="en-US" altLang="zh-CN" b="0" i="0" smtClean="0">
                        <a:latin typeface="Cambria Math" panose="02040503050406030204" pitchFamily="18" charset="0"/>
                        <a:ea typeface="微软雅黑" panose="020B0503020204020204" pitchFamily="34" charset="-122"/>
                        <a:cs typeface="Times New Roman" panose="02020603050405020304" pitchFamily="18" charset="0"/>
                      </a:rPr>
                      <m:t>=1−</m:t>
                    </m:r>
                    <m:sSub>
                      <m:sSubPr>
                        <m:ctrlPr>
                          <a:rPr lang="en-US" altLang="zh-CN" i="1" smtClean="0">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b="0" i="0" smtClean="0">
                            <a:latin typeface="Cambria Math" panose="02040503050406030204" pitchFamily="18" charset="0"/>
                            <a:ea typeface="微软雅黑" panose="020B0503020204020204" pitchFamily="34" charset="-122"/>
                            <a:cs typeface="Times New Roman" panose="02020603050405020304" pitchFamily="18" charset="0"/>
                          </a:rPr>
                          <m:t>H</m:t>
                        </m:r>
                      </m:e>
                      <m:sub>
                        <m:r>
                          <m:rPr>
                            <m:sty m:val="p"/>
                          </m:rPr>
                          <a:rPr lang="en-US" altLang="zh-CN" b="0" i="0" smtClean="0">
                            <a:latin typeface="Cambria Math" panose="02040503050406030204" pitchFamily="18" charset="0"/>
                            <a:ea typeface="微软雅黑" panose="020B0503020204020204" pitchFamily="34" charset="-122"/>
                            <a:cs typeface="Times New Roman" panose="02020603050405020304" pitchFamily="18" charset="0"/>
                          </a:rPr>
                          <m:t>i</m:t>
                        </m:r>
                      </m:sub>
                    </m:sSub>
                  </m:oMath>
                </a14:m>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indent="457200">
                  <a:lnSpc>
                    <a:spcPct val="150000"/>
                  </a:lnSpc>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t>
                </a:r>
              </a:p>
              <a:p>
                <a:pPr indent="457200">
                  <a:lnSpc>
                    <a:spcPct val="150000"/>
                  </a:lnSpc>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对于第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j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项指标，指标值 </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ij</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的差异越大，对方案评价的作用越大，熵值就越小。</a:t>
                </a:r>
              </a:p>
              <a:p>
                <a:pPr indent="457200">
                  <a:lnSpc>
                    <a:spcPct val="150000"/>
                  </a:lnSpc>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6.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求权数：</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indent="457200">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𝑊</m:t>
                          </m:r>
                        </m:e>
                        <m:sub>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𝑗</m:t>
                          </m:r>
                        </m:sub>
                      </m:sSub>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m:t>
                      </m:r>
                      <m:f>
                        <m:fPr>
                          <m:type m:val="skw"/>
                          <m:ctrlP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𝑔</m:t>
                              </m:r>
                            </m:e>
                            <m:sub>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𝑖</m:t>
                              </m:r>
                            </m:sub>
                          </m:sSub>
                        </m:num>
                        <m:den>
                          <m:nary>
                            <m:naryPr>
                              <m:chr m:val="∑"/>
                              <m:ctrlP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ctrlPr>
                            </m:naryPr>
                            <m:sub>
                              <m:r>
                                <m:rPr>
                                  <m:brk m:alnAt="23"/>
                                </m:rP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𝑗</m:t>
                              </m:r>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=1</m:t>
                              </m:r>
                            </m:sub>
                            <m:sup>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𝑚</m:t>
                              </m:r>
                            </m:sup>
                            <m:e>
                              <m:sSub>
                                <m:sSubPr>
                                  <m:ctrlP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𝑔</m:t>
                                  </m:r>
                                </m:e>
                                <m:sub>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𝑖</m:t>
                                  </m:r>
                                </m:sub>
                              </m:sSub>
                            </m:e>
                          </m:nary>
                        </m:den>
                      </m:f>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 , </m:t>
                      </m:r>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𝑗</m:t>
                      </m:r>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=1,2,…,</m:t>
                      </m:r>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𝑚</m:t>
                      </m:r>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 </m:t>
                      </m:r>
                    </m:oMath>
                  </m:oMathPara>
                </a14:m>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indent="457200">
                  <a:lnSpc>
                    <a:spcPct val="150000"/>
                  </a:lnSpc>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t>
                </a:r>
              </a:p>
              <a:p>
                <a:pPr indent="457200">
                  <a:lnSpc>
                    <a:spcPct val="150000"/>
                  </a:lnSpc>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t>
                </a:r>
              </a:p>
            </p:txBody>
          </p:sp>
        </mc:Choice>
        <mc:Fallback xmlns="">
          <p:sp>
            <p:nvSpPr>
              <p:cNvPr id="2" name="矩形 1">
                <a:extLst>
                  <a:ext uri="{FF2B5EF4-FFF2-40B4-BE49-F238E27FC236}">
                    <a16:creationId xmlns:a16="http://schemas.microsoft.com/office/drawing/2014/main" id="{13F3D9B9-96E0-4221-AF9F-B04EE2485454}"/>
                  </a:ext>
                </a:extLst>
              </p:cNvPr>
              <p:cNvSpPr>
                <a:spLocks noRot="1" noChangeAspect="1" noMove="1" noResize="1" noEditPoints="1" noAdjustHandles="1" noChangeArrowheads="1" noChangeShapeType="1" noTextEdit="1"/>
              </p:cNvSpPr>
              <p:nvPr/>
            </p:nvSpPr>
            <p:spPr>
              <a:xfrm>
                <a:off x="339365" y="1291227"/>
                <a:ext cx="11542162" cy="5925084"/>
              </a:xfrm>
              <a:prstGeom prst="rect">
                <a:avLst/>
              </a:prstGeom>
              <a:blipFill>
                <a:blip r:embed="rId3"/>
                <a:stretch>
                  <a:fillRect/>
                </a:stretch>
              </a:blipFill>
            </p:spPr>
            <p:txBody>
              <a:bodyPr/>
              <a:lstStyle/>
              <a:p>
                <a:r>
                  <a:rPr lang="zh-CN" altLang="en-US">
                    <a:noFill/>
                  </a:rPr>
                  <a:t> </a:t>
                </a:r>
              </a:p>
            </p:txBody>
          </p:sp>
        </mc:Fallback>
      </mc:AlternateContent>
      <p:sp>
        <p:nvSpPr>
          <p:cNvPr id="11" name="Rectangle 2">
            <a:extLst>
              <a:ext uri="{FF2B5EF4-FFF2-40B4-BE49-F238E27FC236}">
                <a16:creationId xmlns:a16="http://schemas.microsoft.com/office/drawing/2014/main" id="{67388D8F-2156-4A84-B652-6A18CC1D7DC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4">
            <a:extLst>
              <a:ext uri="{FF2B5EF4-FFF2-40B4-BE49-F238E27FC236}">
                <a16:creationId xmlns:a16="http://schemas.microsoft.com/office/drawing/2014/main" id="{40ABD414-9937-4D68-B4C0-E006C9D2C29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6">
            <a:extLst>
              <a:ext uri="{FF2B5EF4-FFF2-40B4-BE49-F238E27FC236}">
                <a16:creationId xmlns:a16="http://schemas.microsoft.com/office/drawing/2014/main" id="{63FDCBB5-8292-4199-94E7-550432E5C96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8">
            <a:extLst>
              <a:ext uri="{FF2B5EF4-FFF2-40B4-BE49-F238E27FC236}">
                <a16:creationId xmlns:a16="http://schemas.microsoft.com/office/drawing/2014/main" id="{8950DE6C-D912-4648-8794-2C89E37D939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10">
            <a:extLst>
              <a:ext uri="{FF2B5EF4-FFF2-40B4-BE49-F238E27FC236}">
                <a16:creationId xmlns:a16="http://schemas.microsoft.com/office/drawing/2014/main" id="{AB33DB20-70A3-44F8-8254-467F579FE2C9}"/>
              </a:ext>
            </a:extLst>
          </p:cNvPr>
          <p:cNvSpPr>
            <a:spLocks noChangeArrowheads="1"/>
          </p:cNvSpPr>
          <p:nvPr/>
        </p:nvSpPr>
        <p:spPr bwMode="auto">
          <a:xfrm>
            <a:off x="4275137" y="61568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57">
            <a:extLst>
              <a:ext uri="{FF2B5EF4-FFF2-40B4-BE49-F238E27FC236}">
                <a16:creationId xmlns:a16="http://schemas.microsoft.com/office/drawing/2014/main" id="{1DC54DBA-307C-459D-9326-4A9F369B1E3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0" name="组合 9">
            <a:extLst>
              <a:ext uri="{FF2B5EF4-FFF2-40B4-BE49-F238E27FC236}">
                <a16:creationId xmlns:a16="http://schemas.microsoft.com/office/drawing/2014/main" id="{F0A5EFD2-FE30-4CE4-8196-67D4CCB320E3}"/>
              </a:ext>
            </a:extLst>
          </p:cNvPr>
          <p:cNvGrpSpPr/>
          <p:nvPr/>
        </p:nvGrpSpPr>
        <p:grpSpPr>
          <a:xfrm>
            <a:off x="7357765" y="1712325"/>
            <a:ext cx="4112340" cy="812874"/>
            <a:chOff x="6228211" y="2250207"/>
            <a:chExt cx="2607479" cy="647700"/>
          </a:xfrm>
        </p:grpSpPr>
        <mc:AlternateContent xmlns:mc="http://schemas.openxmlformats.org/markup-compatibility/2006" xmlns:a14="http://schemas.microsoft.com/office/drawing/2010/main">
          <mc:Choice Requires="a14">
            <p:sp>
              <p:nvSpPr>
                <p:cNvPr id="6" name="对象 5">
                  <a:extLst>
                    <a:ext uri="{FF2B5EF4-FFF2-40B4-BE49-F238E27FC236}">
                      <a16:creationId xmlns:a16="http://schemas.microsoft.com/office/drawing/2014/main" id="{1A8E0055-0D41-42CC-B380-D8D5432FE086}"/>
                    </a:ext>
                  </a:extLst>
                </p:cNvPr>
                <p:cNvSpPr txBox="1"/>
                <p:nvPr/>
              </p:nvSpPr>
              <p:spPr bwMode="auto">
                <a:xfrm>
                  <a:off x="6228211" y="2250207"/>
                  <a:ext cx="1091263" cy="6477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𝑖𝑗</m:t>
                            </m:r>
                          </m:sub>
                        </m:sSub>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𝑟</m:t>
                                </m:r>
                              </m:e>
                              <m:sub>
                                <m:r>
                                  <a:rPr lang="zh-CN" altLang="en-US" i="1">
                                    <a:solidFill>
                                      <a:srgbClr val="000000"/>
                                    </a:solidFill>
                                    <a:latin typeface="Cambria Math" panose="02040503050406030204" pitchFamily="18" charset="0"/>
                                  </a:rPr>
                                  <m:t>𝑖𝑗</m:t>
                                </m:r>
                              </m:sub>
                            </m:sSub>
                          </m:num>
                          <m:den>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𝑚</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𝑟</m:t>
                                    </m:r>
                                  </m:e>
                                  <m:sub>
                                    <m:r>
                                      <a:rPr lang="zh-CN" altLang="en-US" i="1">
                                        <a:solidFill>
                                          <a:srgbClr val="000000"/>
                                        </a:solidFill>
                                        <a:latin typeface="Cambria Math" panose="02040503050406030204" pitchFamily="18" charset="0"/>
                                      </a:rPr>
                                      <m:t>𝑖𝑗</m:t>
                                    </m:r>
                                  </m:sub>
                                </m:sSub>
                              </m:e>
                            </m:nary>
                          </m:den>
                        </m:f>
                      </m:oMath>
                    </m:oMathPara>
                  </a14:m>
                  <a:endParaRPr lang="zh-CN" altLang="en-US" dirty="0"/>
                </a:p>
              </p:txBody>
            </p:sp>
          </mc:Choice>
          <mc:Fallback xmlns="">
            <p:sp>
              <p:nvSpPr>
                <p:cNvPr id="6" name="对象 5">
                  <a:extLst>
                    <a:ext uri="{FF2B5EF4-FFF2-40B4-BE49-F238E27FC236}">
                      <a16:creationId xmlns:a16="http://schemas.microsoft.com/office/drawing/2014/main" id="{1A8E0055-0D41-42CC-B380-D8D5432FE086}"/>
                    </a:ext>
                  </a:extLst>
                </p:cNvPr>
                <p:cNvSpPr txBox="1">
                  <a:spLocks noRot="1" noChangeAspect="1" noMove="1" noResize="1" noEditPoints="1" noAdjustHandles="1" noChangeArrowheads="1" noChangeShapeType="1" noTextEdit="1"/>
                </p:cNvSpPr>
                <p:nvPr/>
              </p:nvSpPr>
              <p:spPr bwMode="auto">
                <a:xfrm>
                  <a:off x="6228211" y="2250207"/>
                  <a:ext cx="1091263" cy="647700"/>
                </a:xfrm>
                <a:prstGeom prst="rect">
                  <a:avLst/>
                </a:prstGeom>
                <a:blipFill>
                  <a:blip r:embed="rId4"/>
                  <a:stretch>
                    <a:fillRect/>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E0D44978-B226-4E50-903A-1B1A9567DAD7}"/>
                </a:ext>
              </a:extLst>
            </p:cNvPr>
            <p:cNvPicPr>
              <a:picLocks noChangeAspect="1"/>
            </p:cNvPicPr>
            <p:nvPr/>
          </p:nvPicPr>
          <p:blipFill>
            <a:blip r:embed="rId5"/>
            <a:stretch>
              <a:fillRect/>
            </a:stretch>
          </p:blipFill>
          <p:spPr>
            <a:xfrm>
              <a:off x="7067697" y="2323111"/>
              <a:ext cx="1767993" cy="281964"/>
            </a:xfrm>
            <a:prstGeom prst="rect">
              <a:avLst/>
            </a:prstGeom>
          </p:spPr>
        </p:pic>
      </p:gr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3C5A995D-2DC5-443F-886B-E4CBFBC1B99F}"/>
                  </a:ext>
                </a:extLst>
              </p:cNvPr>
              <p:cNvSpPr/>
              <p:nvPr/>
            </p:nvSpPr>
            <p:spPr>
              <a:xfrm>
                <a:off x="4433028" y="2480664"/>
                <a:ext cx="4959435" cy="879856"/>
              </a:xfrm>
              <a:prstGeom prst="rect">
                <a:avLst/>
              </a:prstGeom>
            </p:spPr>
            <p:txBody>
              <a:bodyPr wrap="none">
                <a:spAutoFit/>
              </a:bodyPr>
              <a:lstStyle/>
              <a:p>
                <a:pPr indent="457200"/>
                <a14:m>
                  <m:oMathPara xmlns:m="http://schemas.openxmlformats.org/officeDocument/2006/math">
                    <m:oMathParaPr>
                      <m:jc m:val="center"/>
                    </m:oMathParaPr>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𝐻</m:t>
                          </m:r>
                        </m:e>
                        <m:sub>
                          <m:r>
                            <a:rPr lang="en-US" altLang="zh-CN" i="1">
                              <a:latin typeface="Cambria Math" panose="02040503050406030204" pitchFamily="18" charset="0"/>
                              <a:ea typeface="微软雅黑" panose="020B0503020204020204" pitchFamily="34" charset="-122"/>
                            </a:rPr>
                            <m:t>𝑖</m:t>
                          </m:r>
                        </m:sub>
                      </m:sSub>
                      <m:r>
                        <a:rPr lang="en-US" altLang="zh-CN" i="1">
                          <a:latin typeface="Cambria Math" panose="02040503050406030204" pitchFamily="18" charset="0"/>
                          <a:ea typeface="微软雅黑" panose="020B0503020204020204" pitchFamily="34" charset="-122"/>
                        </a:rPr>
                        <m:t>=−</m:t>
                      </m:r>
                      <m:r>
                        <m:rPr>
                          <m:sty m:val="p"/>
                        </m:rPr>
                        <a:rPr lang="en-US" altLang="zh-CN" i="1">
                          <a:latin typeface="Cambria Math" panose="02040503050406030204" pitchFamily="18" charset="0"/>
                          <a:ea typeface="微软雅黑" panose="020B0503020204020204" pitchFamily="34" charset="-122"/>
                        </a:rPr>
                        <m:t>K</m:t>
                      </m:r>
                      <m:nary>
                        <m:naryPr>
                          <m:chr m:val="∑"/>
                          <m:ctrlPr>
                            <a:rPr lang="en-US" altLang="zh-CN" i="1">
                              <a:latin typeface="Cambria Math" panose="02040503050406030204" pitchFamily="18" charset="0"/>
                              <a:ea typeface="微软雅黑" panose="020B0503020204020204" pitchFamily="34" charset="-122"/>
                            </a:rPr>
                          </m:ctrlPr>
                        </m:naryPr>
                        <m:sub>
                          <m:r>
                            <m:rPr>
                              <m:brk m:alnAt="23"/>
                            </m:rPr>
                            <a:rPr lang="en-US" altLang="zh-CN" i="1">
                              <a:latin typeface="Cambria Math" panose="02040503050406030204" pitchFamily="18" charset="0"/>
                              <a:ea typeface="微软雅黑" panose="020B0503020204020204" pitchFamily="34" charset="-122"/>
                            </a:rPr>
                            <m:t>𝑗</m:t>
                          </m:r>
                          <m:r>
                            <a:rPr lang="en-US" altLang="zh-CN" i="1">
                              <a:latin typeface="Cambria Math" panose="02040503050406030204" pitchFamily="18" charset="0"/>
                              <a:ea typeface="微软雅黑" panose="020B0503020204020204" pitchFamily="34" charset="-122"/>
                            </a:rPr>
                            <m:t>=1</m:t>
                          </m:r>
                        </m:sub>
                        <m:sup>
                          <m:r>
                            <a:rPr lang="en-US" altLang="zh-CN" i="1">
                              <a:latin typeface="Cambria Math" panose="02040503050406030204" pitchFamily="18" charset="0"/>
                              <a:ea typeface="微软雅黑" panose="020B0503020204020204" pitchFamily="34" charset="-122"/>
                            </a:rPr>
                            <m:t>𝑛</m:t>
                          </m:r>
                        </m:sup>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𝑓</m:t>
                              </m:r>
                            </m:e>
                            <m:sub>
                              <m:r>
                                <a:rPr lang="en-US" altLang="zh-CN" i="1">
                                  <a:latin typeface="Cambria Math" panose="02040503050406030204" pitchFamily="18" charset="0"/>
                                  <a:ea typeface="微软雅黑" panose="020B0503020204020204" pitchFamily="34" charset="-122"/>
                                </a:rPr>
                                <m:t>𝑖𝑗</m:t>
                              </m:r>
                            </m:sub>
                          </m:sSub>
                          <m:r>
                            <a:rPr lang="en-US" altLang="zh-CN" i="1">
                              <a:latin typeface="Cambria Math" panose="02040503050406030204" pitchFamily="18" charset="0"/>
                              <a:ea typeface="微软雅黑" panose="020B0503020204020204" pitchFamily="34" charset="-122"/>
                            </a:rPr>
                            <m:t>𝑙𝑛</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𝑓</m:t>
                              </m:r>
                            </m:e>
                            <m:sub>
                              <m:r>
                                <a:rPr lang="en-US" altLang="zh-CN" i="1">
                                  <a:latin typeface="Cambria Math" panose="02040503050406030204" pitchFamily="18" charset="0"/>
                                  <a:ea typeface="微软雅黑" panose="020B0503020204020204" pitchFamily="34" charset="-122"/>
                                </a:rPr>
                                <m:t>𝑖𝑗</m:t>
                              </m:r>
                            </m:sub>
                          </m:sSub>
                        </m:e>
                      </m:nary>
                      <m:r>
                        <a:rPr lang="en-US" altLang="zh-CN" i="1">
                          <a:latin typeface="Cambria Math" panose="02040503050406030204" pitchFamily="18" charset="0"/>
                          <a:ea typeface="微软雅黑" panose="020B0503020204020204" pitchFamily="34" charset="-122"/>
                        </a:rPr>
                        <m:t> </m:t>
                      </m:r>
                      <m:r>
                        <a:rPr lang="en-US" altLang="zh-CN" i="1">
                          <a:latin typeface="Cambria Math" panose="02040503050406030204" pitchFamily="18" charset="0"/>
                          <a:ea typeface="微软雅黑" panose="020B0503020204020204" pitchFamily="34" charset="-122"/>
                        </a:rPr>
                        <m:t>𝑖</m:t>
                      </m:r>
                      <m:r>
                        <a:rPr lang="en-US" altLang="zh-CN" i="1">
                          <a:latin typeface="Cambria Math" panose="02040503050406030204" pitchFamily="18" charset="0"/>
                          <a:ea typeface="微软雅黑" panose="020B0503020204020204" pitchFamily="34" charset="-122"/>
                        </a:rPr>
                        <m:t>=1,2,…,</m:t>
                      </m:r>
                      <m:r>
                        <a:rPr lang="en-US" altLang="zh-CN" i="1">
                          <a:latin typeface="Cambria Math" panose="02040503050406030204" pitchFamily="18" charset="0"/>
                          <a:ea typeface="微软雅黑" panose="020B0503020204020204" pitchFamily="34" charset="-122"/>
                        </a:rPr>
                        <m:t>𝑚</m:t>
                      </m:r>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𝑗</m:t>
                      </m:r>
                      <m:r>
                        <a:rPr lang="en-US" altLang="zh-CN" i="1">
                          <a:latin typeface="Cambria Math" panose="02040503050406030204" pitchFamily="18" charset="0"/>
                          <a:ea typeface="微软雅黑" panose="020B0503020204020204" pitchFamily="34" charset="-122"/>
                        </a:rPr>
                        <m:t>=1,2,…,</m:t>
                      </m:r>
                      <m:r>
                        <a:rPr lang="en-US" altLang="zh-CN" i="1">
                          <a:latin typeface="Cambria Math" panose="02040503050406030204" pitchFamily="18" charset="0"/>
                          <a:ea typeface="微软雅黑" panose="020B0503020204020204" pitchFamily="34" charset="-122"/>
                        </a:rPr>
                        <m:t>𝑛</m:t>
                      </m:r>
                      <m:r>
                        <a:rPr lang="en-US" altLang="zh-CN" i="1">
                          <a:latin typeface="Cambria Math" panose="02040503050406030204" pitchFamily="18" charset="0"/>
                          <a:ea typeface="微软雅黑" panose="020B0503020204020204" pitchFamily="34" charset="-122"/>
                        </a:rPr>
                        <m:t>  </m:t>
                      </m:r>
                    </m:oMath>
                  </m:oMathPara>
                </a14:m>
                <a:endParaRPr lang="en-US" altLang="zh-CN" dirty="0">
                  <a:latin typeface="微软雅黑" panose="020B0503020204020204" pitchFamily="34" charset="-122"/>
                  <a:ea typeface="微软雅黑" panose="020B0503020204020204" pitchFamily="34" charset="-122"/>
                </a:endParaRPr>
              </a:p>
            </p:txBody>
          </p:sp>
        </mc:Choice>
        <mc:Fallback xmlns="">
          <p:sp>
            <p:nvSpPr>
              <p:cNvPr id="12" name="矩形 11">
                <a:extLst>
                  <a:ext uri="{FF2B5EF4-FFF2-40B4-BE49-F238E27FC236}">
                    <a16:creationId xmlns:a16="http://schemas.microsoft.com/office/drawing/2014/main" id="{3C5A995D-2DC5-443F-886B-E4CBFBC1B99F}"/>
                  </a:ext>
                </a:extLst>
              </p:cNvPr>
              <p:cNvSpPr>
                <a:spLocks noRot="1" noChangeAspect="1" noMove="1" noResize="1" noEditPoints="1" noAdjustHandles="1" noChangeArrowheads="1" noChangeShapeType="1" noTextEdit="1"/>
              </p:cNvSpPr>
              <p:nvPr/>
            </p:nvSpPr>
            <p:spPr>
              <a:xfrm>
                <a:off x="4433028" y="2480664"/>
                <a:ext cx="4959435" cy="879856"/>
              </a:xfrm>
              <a:prstGeom prst="rect">
                <a:avLst/>
              </a:prstGeom>
              <a:blipFill>
                <a:blip r:embed="rId7"/>
                <a:stretch>
                  <a:fillRect r="-29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01019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DA67BFC-09DD-4F2A-A337-B8C6F4E0DDCE}"/>
              </a:ext>
            </a:extLst>
          </p:cNvPr>
          <p:cNvSpPr txBox="1"/>
          <p:nvPr/>
        </p:nvSpPr>
        <p:spPr>
          <a:xfrm>
            <a:off x="1065319" y="0"/>
            <a:ext cx="6148281" cy="743986"/>
          </a:xfrm>
          <a:prstGeom prst="rect">
            <a:avLst/>
          </a:prstGeom>
          <a:noFill/>
        </p:spPr>
        <p:txBody>
          <a:bodyPr wrap="square" rtlCol="0" anchor="t">
            <a:spAutoFit/>
          </a:bodyPr>
          <a:lstStyle/>
          <a:p>
            <a:pPr>
              <a:lnSpc>
                <a:spcPct val="150000"/>
              </a:lnSpc>
            </a:pPr>
            <a:r>
              <a:rPr lang="en-US" altLang="zh-CN" sz="3200" b="1" dirty="0">
                <a:solidFill>
                  <a:schemeClr val="bg1"/>
                </a:solidFill>
                <a:latin typeface="微软雅黑" panose="020B0503020204020204" pitchFamily="34" charset="-122"/>
                <a:ea typeface="微软雅黑" panose="020B0503020204020204" pitchFamily="34" charset="-122"/>
              </a:rPr>
              <a:t>2.2</a:t>
            </a:r>
            <a:r>
              <a:rPr lang="zh-CN" altLang="en-US" sz="3200" b="1" dirty="0">
                <a:solidFill>
                  <a:schemeClr val="bg1"/>
                </a:solidFill>
                <a:latin typeface="微软雅黑" panose="020B0503020204020204" pitchFamily="34" charset="-122"/>
                <a:ea typeface="微软雅黑" panose="020B0503020204020204" pitchFamily="34" charset="-122"/>
              </a:rPr>
              <a:t>、熵值法案例说明</a:t>
            </a:r>
          </a:p>
        </p:txBody>
      </p:sp>
      <p:graphicFrame>
        <p:nvGraphicFramePr>
          <p:cNvPr id="9" name="表格 8">
            <a:extLst>
              <a:ext uri="{FF2B5EF4-FFF2-40B4-BE49-F238E27FC236}">
                <a16:creationId xmlns:a16="http://schemas.microsoft.com/office/drawing/2014/main" id="{DFB4258A-7870-4BBA-BD22-A5FD10E0926D}"/>
              </a:ext>
            </a:extLst>
          </p:cNvPr>
          <p:cNvGraphicFramePr>
            <a:graphicFrameLocks noGrp="1"/>
          </p:cNvGraphicFramePr>
          <p:nvPr>
            <p:extLst>
              <p:ext uri="{D42A27DB-BD31-4B8C-83A1-F6EECF244321}">
                <p14:modId xmlns:p14="http://schemas.microsoft.com/office/powerpoint/2010/main" val="2299320867"/>
              </p:ext>
            </p:extLst>
          </p:nvPr>
        </p:nvGraphicFramePr>
        <p:xfrm>
          <a:off x="1088994" y="2296338"/>
          <a:ext cx="10014011" cy="743985"/>
        </p:xfrm>
        <a:graphic>
          <a:graphicData uri="http://schemas.openxmlformats.org/drawingml/2006/table">
            <a:tbl>
              <a:tblPr>
                <a:tableStyleId>{9D7B26C5-4107-4FEC-AEDC-1716B250A1EF}</a:tableStyleId>
              </a:tblPr>
              <a:tblGrid>
                <a:gridCol w="1430573">
                  <a:extLst>
                    <a:ext uri="{9D8B030D-6E8A-4147-A177-3AD203B41FA5}">
                      <a16:colId xmlns:a16="http://schemas.microsoft.com/office/drawing/2014/main" val="4207822432"/>
                    </a:ext>
                  </a:extLst>
                </a:gridCol>
                <a:gridCol w="1430573">
                  <a:extLst>
                    <a:ext uri="{9D8B030D-6E8A-4147-A177-3AD203B41FA5}">
                      <a16:colId xmlns:a16="http://schemas.microsoft.com/office/drawing/2014/main" val="675247400"/>
                    </a:ext>
                  </a:extLst>
                </a:gridCol>
                <a:gridCol w="1430573">
                  <a:extLst>
                    <a:ext uri="{9D8B030D-6E8A-4147-A177-3AD203B41FA5}">
                      <a16:colId xmlns:a16="http://schemas.microsoft.com/office/drawing/2014/main" val="1884765722"/>
                    </a:ext>
                  </a:extLst>
                </a:gridCol>
                <a:gridCol w="1430573">
                  <a:extLst>
                    <a:ext uri="{9D8B030D-6E8A-4147-A177-3AD203B41FA5}">
                      <a16:colId xmlns:a16="http://schemas.microsoft.com/office/drawing/2014/main" val="1754610886"/>
                    </a:ext>
                  </a:extLst>
                </a:gridCol>
                <a:gridCol w="1430573">
                  <a:extLst>
                    <a:ext uri="{9D8B030D-6E8A-4147-A177-3AD203B41FA5}">
                      <a16:colId xmlns:a16="http://schemas.microsoft.com/office/drawing/2014/main" val="1668220988"/>
                    </a:ext>
                  </a:extLst>
                </a:gridCol>
                <a:gridCol w="1430573">
                  <a:extLst>
                    <a:ext uri="{9D8B030D-6E8A-4147-A177-3AD203B41FA5}">
                      <a16:colId xmlns:a16="http://schemas.microsoft.com/office/drawing/2014/main" val="2540098591"/>
                    </a:ext>
                  </a:extLst>
                </a:gridCol>
                <a:gridCol w="1430573">
                  <a:extLst>
                    <a:ext uri="{9D8B030D-6E8A-4147-A177-3AD203B41FA5}">
                      <a16:colId xmlns:a16="http://schemas.microsoft.com/office/drawing/2014/main" val="1268916685"/>
                    </a:ext>
                  </a:extLst>
                </a:gridCol>
              </a:tblGrid>
              <a:tr h="247995">
                <a:tc>
                  <a:txBody>
                    <a:bodyPr/>
                    <a:lstStyle/>
                    <a:p>
                      <a:pPr algn="ctr" fontAlgn="ctr"/>
                      <a:r>
                        <a:rPr lang="zh-CN" altLang="en-US" sz="1100" u="none" strike="noStrike" dirty="0">
                          <a:effectLst/>
                          <a:latin typeface="微软雅黑" panose="020B0503020204020204" pitchFamily="34" charset="-122"/>
                          <a:ea typeface="微软雅黑" panose="020B0503020204020204" pitchFamily="34" charset="-122"/>
                        </a:rPr>
                        <a:t>评价指标</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zh-CN" altLang="en-US" sz="1100" u="none" strike="noStrike" dirty="0">
                          <a:effectLst/>
                          <a:latin typeface="微软雅黑" panose="020B0503020204020204" pitchFamily="34" charset="-122"/>
                          <a:ea typeface="微软雅黑" panose="020B0503020204020204" pitchFamily="34" charset="-122"/>
                        </a:rPr>
                        <a:t>旅游总收入增长率</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zh-CN" altLang="en-US" sz="1100" u="none" strike="noStrike" dirty="0">
                          <a:effectLst/>
                          <a:latin typeface="微软雅黑" panose="020B0503020204020204" pitchFamily="34" charset="-122"/>
                          <a:ea typeface="微软雅黑" panose="020B0503020204020204" pitchFamily="34" charset="-122"/>
                        </a:rPr>
                        <a:t>区域旅游业劳动生产率</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zh-CN" altLang="en-US" sz="1100" u="none" strike="noStrike" dirty="0">
                          <a:effectLst/>
                          <a:latin typeface="微软雅黑" panose="020B0503020204020204" pitchFamily="34" charset="-122"/>
                          <a:ea typeface="微软雅黑" panose="020B0503020204020204" pitchFamily="34" charset="-122"/>
                        </a:rPr>
                        <a:t>旅游投资效果系数</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zh-CN" altLang="en-US" sz="1100" u="none" strike="noStrike" dirty="0">
                          <a:effectLst/>
                          <a:latin typeface="微软雅黑" panose="020B0503020204020204" pitchFamily="34" charset="-122"/>
                          <a:ea typeface="微软雅黑" panose="020B0503020204020204" pitchFamily="34" charset="-122"/>
                        </a:rPr>
                        <a:t>旅游成本回收率</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zh-CN" altLang="en-US" sz="1100" u="none" strike="noStrike" dirty="0">
                          <a:effectLst/>
                          <a:latin typeface="微软雅黑" panose="020B0503020204020204" pitchFamily="34" charset="-122"/>
                          <a:ea typeface="微软雅黑" panose="020B0503020204020204" pitchFamily="34" charset="-122"/>
                        </a:rPr>
                        <a:t>旅游资产贡献率</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zh-CN" altLang="en-US" sz="1100" u="none" strike="noStrike" dirty="0">
                          <a:effectLst/>
                          <a:latin typeface="微软雅黑" panose="020B0503020204020204" pitchFamily="34" charset="-122"/>
                          <a:ea typeface="微软雅黑" panose="020B0503020204020204" pitchFamily="34" charset="-122"/>
                        </a:rPr>
                        <a:t>旅游带动系数</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val="883182475"/>
                  </a:ext>
                </a:extLst>
              </a:tr>
              <a:tr h="247995">
                <a:tc>
                  <a:txBody>
                    <a:bodyPr/>
                    <a:lstStyle/>
                    <a:p>
                      <a:pPr algn="ctr" fontAlgn="ctr"/>
                      <a:r>
                        <a:rPr lang="en-US" altLang="zh-CN" sz="1100" u="none" strike="noStrike">
                          <a:effectLst/>
                          <a:latin typeface="微软雅黑" panose="020B0503020204020204" pitchFamily="34" charset="-122"/>
                          <a:ea typeface="微软雅黑" panose="020B0503020204020204" pitchFamily="34" charset="-122"/>
                        </a:rPr>
                        <a:t>2001</a:t>
                      </a:r>
                      <a:endParaRPr lang="en-US" altLang="zh-CN" sz="11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100" u="none" strike="noStrike" dirty="0">
                          <a:effectLst/>
                          <a:latin typeface="微软雅黑" panose="020B0503020204020204" pitchFamily="34" charset="-122"/>
                          <a:ea typeface="微软雅黑" panose="020B0503020204020204" pitchFamily="34" charset="-122"/>
                        </a:rPr>
                        <a:t>45.93</a:t>
                      </a: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100" u="none" strike="noStrike" dirty="0">
                          <a:effectLst/>
                          <a:latin typeface="微软雅黑" panose="020B0503020204020204" pitchFamily="34" charset="-122"/>
                          <a:ea typeface="微软雅黑" panose="020B0503020204020204" pitchFamily="34" charset="-122"/>
                        </a:rPr>
                        <a:t>31545.27</a:t>
                      </a: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100" u="none" strike="noStrike" dirty="0">
                          <a:effectLst/>
                          <a:latin typeface="微软雅黑" panose="020B0503020204020204" pitchFamily="34" charset="-122"/>
                          <a:ea typeface="微软雅黑" panose="020B0503020204020204" pitchFamily="34" charset="-122"/>
                        </a:rPr>
                        <a:t>0.11</a:t>
                      </a: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100" u="none" strike="noStrike" dirty="0">
                          <a:effectLst/>
                          <a:latin typeface="微软雅黑" panose="020B0503020204020204" pitchFamily="34" charset="-122"/>
                          <a:ea typeface="微软雅黑" panose="020B0503020204020204" pitchFamily="34" charset="-122"/>
                        </a:rPr>
                        <a:t>2.5</a:t>
                      </a: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100" u="none" strike="noStrike" dirty="0">
                          <a:effectLst/>
                          <a:latin typeface="微软雅黑" panose="020B0503020204020204" pitchFamily="34" charset="-122"/>
                          <a:ea typeface="微软雅黑" panose="020B0503020204020204" pitchFamily="34" charset="-122"/>
                        </a:rPr>
                        <a:t>0.05</a:t>
                      </a: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100" u="none" strike="noStrike" dirty="0">
                          <a:effectLst/>
                          <a:latin typeface="微软雅黑" panose="020B0503020204020204" pitchFamily="34" charset="-122"/>
                          <a:ea typeface="微软雅黑" panose="020B0503020204020204" pitchFamily="34" charset="-122"/>
                        </a:rPr>
                        <a:t>6.11</a:t>
                      </a: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val="3633683469"/>
                  </a:ext>
                </a:extLst>
              </a:tr>
              <a:tr h="247995">
                <a:tc>
                  <a:txBody>
                    <a:bodyPr/>
                    <a:lstStyle/>
                    <a:p>
                      <a:pPr algn="ctr" fontAlgn="ctr"/>
                      <a:r>
                        <a:rPr lang="en-US" altLang="zh-CN" sz="1100" u="none" strike="noStrike">
                          <a:effectLst/>
                          <a:latin typeface="微软雅黑" panose="020B0503020204020204" pitchFamily="34" charset="-122"/>
                          <a:ea typeface="微软雅黑" panose="020B0503020204020204" pitchFamily="34" charset="-122"/>
                        </a:rPr>
                        <a:t>2002</a:t>
                      </a:r>
                      <a:endParaRPr lang="en-US" altLang="zh-CN" sz="11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100" u="none" strike="noStrike" dirty="0">
                          <a:effectLst/>
                          <a:latin typeface="微软雅黑" panose="020B0503020204020204" pitchFamily="34" charset="-122"/>
                          <a:ea typeface="微软雅黑" panose="020B0503020204020204" pitchFamily="34" charset="-122"/>
                        </a:rPr>
                        <a:t>54.47</a:t>
                      </a: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100" u="none" strike="noStrike" dirty="0">
                          <a:effectLst/>
                          <a:latin typeface="微软雅黑" panose="020B0503020204020204" pitchFamily="34" charset="-122"/>
                          <a:ea typeface="微软雅黑" panose="020B0503020204020204" pitchFamily="34" charset="-122"/>
                        </a:rPr>
                        <a:t>28512.8</a:t>
                      </a: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100" u="none" strike="noStrike" dirty="0">
                          <a:effectLst/>
                          <a:latin typeface="微软雅黑" panose="020B0503020204020204" pitchFamily="34" charset="-122"/>
                          <a:ea typeface="微软雅黑" panose="020B0503020204020204" pitchFamily="34" charset="-122"/>
                        </a:rPr>
                        <a:t>0.22</a:t>
                      </a: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100" u="none" strike="noStrike" dirty="0">
                          <a:effectLst/>
                          <a:latin typeface="微软雅黑" panose="020B0503020204020204" pitchFamily="34" charset="-122"/>
                          <a:ea typeface="微软雅黑" panose="020B0503020204020204" pitchFamily="34" charset="-122"/>
                        </a:rPr>
                        <a:t>0.72</a:t>
                      </a: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100" u="none" strike="noStrike" dirty="0">
                          <a:effectLst/>
                          <a:latin typeface="微软雅黑" panose="020B0503020204020204" pitchFamily="34" charset="-122"/>
                          <a:ea typeface="微软雅黑" panose="020B0503020204020204" pitchFamily="34" charset="-122"/>
                        </a:rPr>
                        <a:t>0.05</a:t>
                      </a: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100" u="none" strike="noStrike" dirty="0">
                          <a:effectLst/>
                          <a:latin typeface="微软雅黑" panose="020B0503020204020204" pitchFamily="34" charset="-122"/>
                          <a:ea typeface="微软雅黑" panose="020B0503020204020204" pitchFamily="34" charset="-122"/>
                        </a:rPr>
                        <a:t>1.44</a:t>
                      </a: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val="2503954553"/>
                  </a:ext>
                </a:extLst>
              </a:tr>
            </a:tbl>
          </a:graphicData>
        </a:graphic>
      </p:graphicFrame>
      <p:sp>
        <p:nvSpPr>
          <p:cNvPr id="11" name="矩形 10">
            <a:extLst>
              <a:ext uri="{FF2B5EF4-FFF2-40B4-BE49-F238E27FC236}">
                <a16:creationId xmlns:a16="http://schemas.microsoft.com/office/drawing/2014/main" id="{A98E5125-3611-447B-871F-66DE1DCA97D9}"/>
              </a:ext>
            </a:extLst>
          </p:cNvPr>
          <p:cNvSpPr/>
          <p:nvPr/>
        </p:nvSpPr>
        <p:spPr>
          <a:xfrm>
            <a:off x="349459" y="1290660"/>
            <a:ext cx="11502230" cy="830997"/>
          </a:xfrm>
          <a:prstGeom prst="rect">
            <a:avLst/>
          </a:prstGeom>
        </p:spPr>
        <p:txBody>
          <a:bodyPr wrap="square">
            <a:spAutoFit/>
          </a:bodyPr>
          <a:lstStyle/>
          <a:p>
            <a:pPr indent="457200" fontAlgn="ctr">
              <a:lnSpc>
                <a:spcPct val="150000"/>
              </a:lnSpc>
            </a:pPr>
            <a:r>
              <a:rPr lang="zh-CN" altLang="en-US" sz="1600" dirty="0">
                <a:latin typeface="微软雅黑" panose="020B0503020204020204" pitchFamily="34" charset="-122"/>
                <a:ea typeface="微软雅黑" panose="020B0503020204020204" pitchFamily="34" charset="-122"/>
              </a:rPr>
              <a:t>案例分析，以某市旅游业</a:t>
            </a:r>
            <a:r>
              <a:rPr lang="en-US" altLang="zh-CN" sz="1600" dirty="0">
                <a:latin typeface="微软雅黑" panose="020B0503020204020204" pitchFamily="34" charset="-122"/>
                <a:ea typeface="微软雅黑" panose="020B0503020204020204" pitchFamily="34" charset="-122"/>
              </a:rPr>
              <a:t>2001</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2002</a:t>
            </a:r>
            <a:r>
              <a:rPr lang="zh-CN" altLang="en-US" sz="1600" dirty="0">
                <a:latin typeface="微软雅黑" panose="020B0503020204020204" pitchFamily="34" charset="-122"/>
                <a:ea typeface="微软雅黑" panose="020B0503020204020204" pitchFamily="34" charset="-122"/>
              </a:rPr>
              <a:t>年经济效益指标值进行评估，评估对象为</a:t>
            </a:r>
            <a:r>
              <a:rPr lang="en-US" altLang="zh-CN" sz="1600" dirty="0">
                <a:latin typeface="微软雅黑" panose="020B0503020204020204" pitchFamily="34" charset="-122"/>
                <a:ea typeface="微软雅黑" panose="020B0503020204020204" pitchFamily="34" charset="-122"/>
              </a:rPr>
              <a:t>2001</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2002</a:t>
            </a:r>
            <a:r>
              <a:rPr lang="zh-CN" altLang="en-US" sz="1600" dirty="0">
                <a:latin typeface="微软雅黑" panose="020B0503020204020204" pitchFamily="34" charset="-122"/>
                <a:ea typeface="微软雅黑" panose="020B0503020204020204" pitchFamily="34" charset="-122"/>
              </a:rPr>
              <a:t>年，评估指标为：</a:t>
            </a:r>
            <a:r>
              <a:rPr lang="zh-CN" altLang="zh-CN" sz="1600" dirty="0">
                <a:latin typeface="微软雅黑" panose="020B0503020204020204" pitchFamily="34" charset="-122"/>
                <a:ea typeface="微软雅黑" panose="020B0503020204020204" pitchFamily="34" charset="-122"/>
              </a:rPr>
              <a:t>旅游总收入增长率</a:t>
            </a:r>
            <a:r>
              <a:rPr lang="zh-CN" altLang="en-US"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区域旅游业劳动生产率</a:t>
            </a:r>
            <a:r>
              <a:rPr lang="zh-CN" altLang="en-US"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旅游投资效果系数</a:t>
            </a:r>
            <a:r>
              <a:rPr lang="zh-CN" altLang="en-US"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旅游成本回收率</a:t>
            </a:r>
            <a:r>
              <a:rPr lang="zh-CN" altLang="en-US"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旅游资产贡献率</a:t>
            </a:r>
            <a:r>
              <a:rPr lang="zh-CN" altLang="en-US"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旅游带动系数</a:t>
            </a:r>
            <a:r>
              <a:rPr lang="zh-CN" altLang="en-US" sz="1600" dirty="0">
                <a:latin typeface="微软雅黑" panose="020B0503020204020204" pitchFamily="34" charset="-122"/>
                <a:ea typeface="微软雅黑" panose="020B0503020204020204" pitchFamily="34" charset="-122"/>
              </a:rPr>
              <a:t>。以下为原始数据：</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1C13C9C-52B7-4840-84B6-C7E8213828AD}"/>
                  </a:ext>
                </a:extLst>
              </p:cNvPr>
              <p:cNvSpPr txBox="1"/>
              <p:nvPr/>
            </p:nvSpPr>
            <p:spPr>
              <a:xfrm>
                <a:off x="2818660" y="3429000"/>
                <a:ext cx="4200317" cy="545470"/>
              </a:xfrm>
              <a:prstGeom prst="rect">
                <a:avLst/>
              </a:prstGeom>
              <a:noFill/>
            </p:spPr>
            <p:txBody>
              <a:bodyPr wrap="none" lIns="0" tIns="0" rIns="0" bIns="0" rtlCol="0" anchor="ctr">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ea typeface="微软雅黑" panose="020B0503020204020204" pitchFamily="34" charset="-122"/>
                        </a:rPr>
                        <m:t>𝐴</m:t>
                      </m:r>
                      <m:r>
                        <a:rPr lang="en-US" altLang="zh-CN" sz="1400" b="0" i="1" smtClean="0">
                          <a:latin typeface="Cambria Math" panose="02040503050406030204" pitchFamily="18" charset="0"/>
                          <a:ea typeface="微软雅黑" panose="020B0503020204020204" pitchFamily="34" charset="-122"/>
                        </a:rPr>
                        <m:t>=</m:t>
                      </m:r>
                      <m:d>
                        <m:dPr>
                          <m:begChr m:val="{"/>
                          <m:endChr m:val="}"/>
                          <m:ctrlPr>
                            <a:rPr lang="en-US" altLang="zh-CN" sz="1400" b="0" i="1" smtClean="0">
                              <a:latin typeface="Cambria Math" panose="02040503050406030204" pitchFamily="18" charset="0"/>
                              <a:ea typeface="微软雅黑" panose="020B0503020204020204" pitchFamily="34" charset="-122"/>
                            </a:rPr>
                          </m:ctrlPr>
                        </m:dPr>
                        <m:e>
                          <m:m>
                            <m:mPr>
                              <m:mcs>
                                <m:mc>
                                  <m:mcPr>
                                    <m:count m:val="3"/>
                                    <m:mcJc m:val="center"/>
                                  </m:mcPr>
                                </m:mc>
                              </m:mcs>
                              <m:ctrlPr>
                                <a:rPr lang="en-US" altLang="zh-CN" sz="1400" b="0" i="1" smtClean="0">
                                  <a:latin typeface="Cambria Math" panose="02040503050406030204" pitchFamily="18" charset="0"/>
                                  <a:ea typeface="微软雅黑" panose="020B0503020204020204" pitchFamily="34" charset="-122"/>
                                </a:rPr>
                              </m:ctrlPr>
                            </m:mPr>
                            <m:mr>
                              <m:e>
                                <m:m>
                                  <m:mPr>
                                    <m:mcs>
                                      <m:mc>
                                        <m:mcPr>
                                          <m:count m:val="2"/>
                                          <m:mcJc m:val="center"/>
                                        </m:mcPr>
                                      </m:mc>
                                    </m:mcs>
                                    <m:ctrlPr>
                                      <a:rPr lang="en-US" altLang="zh-CN" sz="1400" b="0" i="1" smtClean="0">
                                        <a:latin typeface="Cambria Math" panose="02040503050406030204" pitchFamily="18" charset="0"/>
                                        <a:ea typeface="微软雅黑" panose="020B0503020204020204" pitchFamily="34" charset="-122"/>
                                      </a:rPr>
                                    </m:ctrlPr>
                                  </m:mPr>
                                  <m:mr>
                                    <m:e>
                                      <m:m>
                                        <m:mPr>
                                          <m:mcs>
                                            <m:mc>
                                              <m:mcPr>
                                                <m:count m:val="1"/>
                                                <m:mcJc m:val="center"/>
                                              </m:mcPr>
                                            </m:mc>
                                          </m:mcs>
                                          <m:ctrlPr>
                                            <a:rPr lang="en-US" altLang="zh-CN" sz="1400" b="0" i="1" smtClean="0">
                                              <a:latin typeface="Cambria Math" panose="02040503050406030204" pitchFamily="18" charset="0"/>
                                              <a:ea typeface="微软雅黑" panose="020B0503020204020204" pitchFamily="34" charset="-122"/>
                                            </a:rPr>
                                          </m:ctrlPr>
                                        </m:mPr>
                                        <m:mr>
                                          <m:e>
                                            <m:r>
                                              <m:rPr>
                                                <m:brk m:alnAt="7"/>
                                              </m:rPr>
                                              <a:rPr lang="en-US" altLang="zh-CN" sz="1400" i="1">
                                                <a:latin typeface="Cambria Math" panose="02040503050406030204" pitchFamily="18" charset="0"/>
                                                <a:ea typeface="微软雅黑" panose="020B0503020204020204" pitchFamily="34" charset="-122"/>
                                              </a:rPr>
                                              <m:t>4</m:t>
                                            </m:r>
                                            <m:r>
                                              <a:rPr lang="en-US" altLang="zh-CN" sz="1400" i="1">
                                                <a:latin typeface="Cambria Math" panose="02040503050406030204" pitchFamily="18" charset="0"/>
                                                <a:ea typeface="微软雅黑" panose="020B0503020204020204" pitchFamily="34" charset="-122"/>
                                              </a:rPr>
                                              <m:t>5.93 </m:t>
                                            </m:r>
                                          </m:e>
                                        </m:mr>
                                        <m:mr>
                                          <m:e>
                                            <m:r>
                                              <a:rPr lang="en-US" altLang="zh-CN" sz="1400" i="1">
                                                <a:latin typeface="Cambria Math" panose="02040503050406030204" pitchFamily="18" charset="0"/>
                                                <a:ea typeface="微软雅黑" panose="020B0503020204020204" pitchFamily="34" charset="-122"/>
                                              </a:rPr>
                                              <m:t>54.47 </m:t>
                                            </m:r>
                                          </m:e>
                                        </m:mr>
                                      </m:m>
                                    </m:e>
                                    <m:e>
                                      <m:m>
                                        <m:mPr>
                                          <m:mcs>
                                            <m:mc>
                                              <m:mcPr>
                                                <m:count m:val="1"/>
                                                <m:mcJc m:val="center"/>
                                              </m:mcPr>
                                            </m:mc>
                                          </m:mcs>
                                          <m:ctrlPr>
                                            <a:rPr lang="en-US" altLang="zh-CN" sz="1400" b="0" i="1" smtClean="0">
                                              <a:latin typeface="Cambria Math" panose="02040503050406030204" pitchFamily="18" charset="0"/>
                                              <a:ea typeface="微软雅黑" panose="020B0503020204020204" pitchFamily="34" charset="-122"/>
                                            </a:rPr>
                                          </m:ctrlPr>
                                        </m:mPr>
                                        <m:mr>
                                          <m:e>
                                            <m:r>
                                              <m:rPr>
                                                <m:brk m:alnAt="7"/>
                                              </m:rPr>
                                              <a:rPr lang="en-US" altLang="zh-CN" sz="1400" i="1">
                                                <a:latin typeface="Cambria Math" panose="02040503050406030204" pitchFamily="18" charset="0"/>
                                                <a:ea typeface="微软雅黑" panose="020B0503020204020204" pitchFamily="34" charset="-122"/>
                                              </a:rPr>
                                              <m:t>3</m:t>
                                            </m:r>
                                            <m:r>
                                              <a:rPr lang="en-US" altLang="zh-CN" sz="1400" i="1">
                                                <a:latin typeface="Cambria Math" panose="02040503050406030204" pitchFamily="18" charset="0"/>
                                                <a:ea typeface="微软雅黑" panose="020B0503020204020204" pitchFamily="34" charset="-122"/>
                                              </a:rPr>
                                              <m:t>1545.27 </m:t>
                                            </m:r>
                                          </m:e>
                                        </m:mr>
                                        <m:mr>
                                          <m:e>
                                            <m:r>
                                              <a:rPr lang="en-US" altLang="zh-CN" sz="1400" i="1">
                                                <a:latin typeface="Cambria Math" panose="02040503050406030204" pitchFamily="18" charset="0"/>
                                                <a:ea typeface="微软雅黑" panose="020B0503020204020204" pitchFamily="34" charset="-122"/>
                                              </a:rPr>
                                              <m:t>28512.8 </m:t>
                                            </m:r>
                                          </m:e>
                                        </m:mr>
                                      </m:m>
                                    </m:e>
                                  </m:mr>
                                </m:m>
                              </m:e>
                              <m:e>
                                <m:m>
                                  <m:mPr>
                                    <m:mcs>
                                      <m:mc>
                                        <m:mcPr>
                                          <m:count m:val="2"/>
                                          <m:mcJc m:val="center"/>
                                        </m:mcPr>
                                      </m:mc>
                                    </m:mcs>
                                    <m:ctrlPr>
                                      <a:rPr lang="en-US" altLang="zh-CN" sz="1400" b="0" i="1" smtClean="0">
                                        <a:latin typeface="Cambria Math" panose="02040503050406030204" pitchFamily="18" charset="0"/>
                                        <a:ea typeface="微软雅黑" panose="020B0503020204020204" pitchFamily="34" charset="-122"/>
                                      </a:rPr>
                                    </m:ctrlPr>
                                  </m:mPr>
                                  <m:mr>
                                    <m:e>
                                      <m:m>
                                        <m:mPr>
                                          <m:mcs>
                                            <m:mc>
                                              <m:mcPr>
                                                <m:count m:val="1"/>
                                                <m:mcJc m:val="center"/>
                                              </m:mcPr>
                                            </m:mc>
                                          </m:mcs>
                                          <m:ctrlPr>
                                            <a:rPr lang="en-US" altLang="zh-CN" sz="1400" b="0" i="1" smtClean="0">
                                              <a:latin typeface="Cambria Math" panose="02040503050406030204" pitchFamily="18" charset="0"/>
                                              <a:ea typeface="微软雅黑" panose="020B0503020204020204" pitchFamily="34" charset="-122"/>
                                            </a:rPr>
                                          </m:ctrlPr>
                                        </m:mPr>
                                        <m:mr>
                                          <m:e>
                                            <m:r>
                                              <m:rPr>
                                                <m:brk m:alnAt="7"/>
                                              </m:rPr>
                                              <a:rPr lang="en-US" altLang="zh-CN" sz="1400" i="1">
                                                <a:latin typeface="Cambria Math" panose="02040503050406030204" pitchFamily="18" charset="0"/>
                                                <a:ea typeface="微软雅黑" panose="020B0503020204020204" pitchFamily="34" charset="-122"/>
                                              </a:rPr>
                                              <m:t>0</m:t>
                                            </m:r>
                                            <m:r>
                                              <a:rPr lang="en-US" altLang="zh-CN" sz="1400" i="1">
                                                <a:latin typeface="Cambria Math" panose="02040503050406030204" pitchFamily="18" charset="0"/>
                                                <a:ea typeface="微软雅黑" panose="020B0503020204020204" pitchFamily="34" charset="-122"/>
                                              </a:rPr>
                                              <m:t>.11 </m:t>
                                            </m:r>
                                          </m:e>
                                        </m:mr>
                                        <m:mr>
                                          <m:e>
                                            <m:r>
                                              <a:rPr lang="en-US" altLang="zh-CN" sz="1400" i="1">
                                                <a:latin typeface="Cambria Math" panose="02040503050406030204" pitchFamily="18" charset="0"/>
                                                <a:ea typeface="微软雅黑" panose="020B0503020204020204" pitchFamily="34" charset="-122"/>
                                              </a:rPr>
                                              <m:t>0.22 </m:t>
                                            </m:r>
                                          </m:e>
                                        </m:mr>
                                      </m:m>
                                    </m:e>
                                    <m:e>
                                      <m:m>
                                        <m:mPr>
                                          <m:mcs>
                                            <m:mc>
                                              <m:mcPr>
                                                <m:count m:val="1"/>
                                                <m:mcJc m:val="center"/>
                                              </m:mcPr>
                                            </m:mc>
                                          </m:mcs>
                                          <m:ctrlPr>
                                            <a:rPr lang="en-US" altLang="zh-CN" sz="1400" b="0" i="1" smtClean="0">
                                              <a:latin typeface="Cambria Math" panose="02040503050406030204" pitchFamily="18" charset="0"/>
                                              <a:ea typeface="微软雅黑" panose="020B0503020204020204" pitchFamily="34" charset="-122"/>
                                            </a:rPr>
                                          </m:ctrlPr>
                                        </m:mPr>
                                        <m:mr>
                                          <m:e>
                                            <m:r>
                                              <m:rPr>
                                                <m:brk m:alnAt="7"/>
                                              </m:rPr>
                                              <a:rPr lang="en-US" altLang="zh-CN" sz="1400" i="1">
                                                <a:latin typeface="Cambria Math" panose="02040503050406030204" pitchFamily="18" charset="0"/>
                                                <a:ea typeface="微软雅黑" panose="020B0503020204020204" pitchFamily="34" charset="-122"/>
                                              </a:rPr>
                                              <m:t>2</m:t>
                                            </m:r>
                                            <m:r>
                                              <a:rPr lang="en-US" altLang="zh-CN" sz="1400" i="1">
                                                <a:latin typeface="Cambria Math" panose="02040503050406030204" pitchFamily="18" charset="0"/>
                                                <a:ea typeface="微软雅黑" panose="020B0503020204020204" pitchFamily="34" charset="-122"/>
                                              </a:rPr>
                                              <m:t>.5 </m:t>
                                            </m:r>
                                          </m:e>
                                        </m:mr>
                                        <m:mr>
                                          <m:e>
                                            <m:r>
                                              <a:rPr lang="en-US" altLang="zh-CN" sz="1400" i="1">
                                                <a:latin typeface="Cambria Math" panose="02040503050406030204" pitchFamily="18" charset="0"/>
                                                <a:ea typeface="微软雅黑" panose="020B0503020204020204" pitchFamily="34" charset="-122"/>
                                              </a:rPr>
                                              <m:t>0.72 </m:t>
                                            </m:r>
                                          </m:e>
                                        </m:mr>
                                      </m:m>
                                    </m:e>
                                  </m:mr>
                                </m:m>
                              </m:e>
                              <m:e>
                                <m:m>
                                  <m:mPr>
                                    <m:mcs>
                                      <m:mc>
                                        <m:mcPr>
                                          <m:count m:val="2"/>
                                          <m:mcJc m:val="center"/>
                                        </m:mcPr>
                                      </m:mc>
                                    </m:mcs>
                                    <m:ctrlPr>
                                      <a:rPr lang="en-US" altLang="zh-CN" sz="1400" b="0" i="1" smtClean="0">
                                        <a:latin typeface="Cambria Math" panose="02040503050406030204" pitchFamily="18" charset="0"/>
                                        <a:ea typeface="微软雅黑" panose="020B0503020204020204" pitchFamily="34" charset="-122"/>
                                      </a:rPr>
                                    </m:ctrlPr>
                                  </m:mPr>
                                  <m:mr>
                                    <m:e>
                                      <m:m>
                                        <m:mPr>
                                          <m:mcs>
                                            <m:mc>
                                              <m:mcPr>
                                                <m:count m:val="1"/>
                                                <m:mcJc m:val="center"/>
                                              </m:mcPr>
                                            </m:mc>
                                          </m:mcs>
                                          <m:ctrlPr>
                                            <a:rPr lang="en-US" altLang="zh-CN" sz="1400" b="0" i="1" smtClean="0">
                                              <a:latin typeface="Cambria Math" panose="02040503050406030204" pitchFamily="18" charset="0"/>
                                              <a:ea typeface="微软雅黑" panose="020B0503020204020204" pitchFamily="34" charset="-122"/>
                                            </a:rPr>
                                          </m:ctrlPr>
                                        </m:mPr>
                                        <m:mr>
                                          <m:e>
                                            <m:r>
                                              <m:rPr>
                                                <m:brk m:alnAt="7"/>
                                              </m:rPr>
                                              <a:rPr lang="en-US" altLang="zh-CN" sz="1400" i="1">
                                                <a:latin typeface="Cambria Math" panose="02040503050406030204" pitchFamily="18" charset="0"/>
                                                <a:ea typeface="微软雅黑" panose="020B0503020204020204" pitchFamily="34" charset="-122"/>
                                              </a:rPr>
                                              <m:t>0</m:t>
                                            </m:r>
                                            <m:r>
                                              <a:rPr lang="en-US" altLang="zh-CN" sz="1400" i="1">
                                                <a:latin typeface="Cambria Math" panose="02040503050406030204" pitchFamily="18" charset="0"/>
                                                <a:ea typeface="微软雅黑" panose="020B0503020204020204" pitchFamily="34" charset="-122"/>
                                              </a:rPr>
                                              <m:t>.05 </m:t>
                                            </m:r>
                                          </m:e>
                                        </m:mr>
                                        <m:mr>
                                          <m:e>
                                            <m:r>
                                              <a:rPr lang="en-US" altLang="zh-CN" sz="1400" i="1">
                                                <a:latin typeface="Cambria Math" panose="02040503050406030204" pitchFamily="18" charset="0"/>
                                                <a:ea typeface="微软雅黑" panose="020B0503020204020204" pitchFamily="34" charset="-122"/>
                                              </a:rPr>
                                              <m:t>0.05 </m:t>
                                            </m:r>
                                          </m:e>
                                        </m:mr>
                                      </m:m>
                                    </m:e>
                                    <m:e>
                                      <m:m>
                                        <m:mPr>
                                          <m:mcs>
                                            <m:mc>
                                              <m:mcPr>
                                                <m:count m:val="1"/>
                                                <m:mcJc m:val="center"/>
                                              </m:mcPr>
                                            </m:mc>
                                          </m:mcs>
                                          <m:ctrlPr>
                                            <a:rPr lang="en-US" altLang="zh-CN" sz="1400" b="0" i="1" smtClean="0">
                                              <a:latin typeface="Cambria Math" panose="02040503050406030204" pitchFamily="18" charset="0"/>
                                              <a:ea typeface="微软雅黑" panose="020B0503020204020204" pitchFamily="34" charset="-122"/>
                                            </a:rPr>
                                          </m:ctrlPr>
                                        </m:mPr>
                                        <m:mr>
                                          <m:e>
                                            <m:r>
                                              <m:rPr>
                                                <m:brk m:alnAt="7"/>
                                              </m:rPr>
                                              <a:rPr lang="en-US" altLang="zh-CN" sz="1400" i="1">
                                                <a:latin typeface="Cambria Math" panose="02040503050406030204" pitchFamily="18" charset="0"/>
                                                <a:ea typeface="微软雅黑" panose="020B0503020204020204" pitchFamily="34" charset="-122"/>
                                              </a:rPr>
                                              <m:t>6</m:t>
                                            </m:r>
                                            <m:r>
                                              <a:rPr lang="en-US" altLang="zh-CN" sz="1400" i="1">
                                                <a:latin typeface="Cambria Math" panose="02040503050406030204" pitchFamily="18" charset="0"/>
                                                <a:ea typeface="微软雅黑" panose="020B0503020204020204" pitchFamily="34" charset="-122"/>
                                              </a:rPr>
                                              <m:t>.11 </m:t>
                                            </m:r>
                                          </m:e>
                                        </m:mr>
                                        <m:mr>
                                          <m:e>
                                            <m:r>
                                              <a:rPr lang="en-US" altLang="zh-CN" sz="1400" i="1">
                                                <a:latin typeface="Cambria Math" panose="02040503050406030204" pitchFamily="18" charset="0"/>
                                                <a:ea typeface="微软雅黑" panose="020B0503020204020204" pitchFamily="34" charset="-122"/>
                                              </a:rPr>
                                              <m:t>1.44 </m:t>
                                            </m:r>
                                          </m:e>
                                        </m:mr>
                                      </m:m>
                                    </m:e>
                                  </m:mr>
                                </m:m>
                              </m:e>
                            </m:mr>
                          </m:m>
                        </m:e>
                      </m:d>
                    </m:oMath>
                  </m:oMathPara>
                </a14:m>
                <a:endParaRPr lang="zh-CN" altLang="en-US" sz="1600" dirty="0">
                  <a:latin typeface="微软雅黑" panose="020B0503020204020204" pitchFamily="34" charset="-122"/>
                  <a:ea typeface="微软雅黑" panose="020B0503020204020204" pitchFamily="34" charset="-122"/>
                </a:endParaRPr>
              </a:p>
            </p:txBody>
          </p:sp>
        </mc:Choice>
        <mc:Fallback xmlns="">
          <p:sp>
            <p:nvSpPr>
              <p:cNvPr id="12" name="文本框 11">
                <a:extLst>
                  <a:ext uri="{FF2B5EF4-FFF2-40B4-BE49-F238E27FC236}">
                    <a16:creationId xmlns:a16="http://schemas.microsoft.com/office/drawing/2014/main" id="{61C13C9C-52B7-4840-84B6-C7E8213828AD}"/>
                  </a:ext>
                </a:extLst>
              </p:cNvPr>
              <p:cNvSpPr txBox="1">
                <a:spLocks noRot="1" noChangeAspect="1" noMove="1" noResize="1" noEditPoints="1" noAdjustHandles="1" noChangeArrowheads="1" noChangeShapeType="1" noTextEdit="1"/>
              </p:cNvSpPr>
              <p:nvPr/>
            </p:nvSpPr>
            <p:spPr>
              <a:xfrm>
                <a:off x="2818660" y="3429000"/>
                <a:ext cx="4200317" cy="545470"/>
              </a:xfrm>
              <a:prstGeom prst="rect">
                <a:avLst/>
              </a:prstGeom>
              <a:blipFill>
                <a:blip r:embed="rId3"/>
                <a:stretch>
                  <a:fillRect/>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286DD0E0-6B34-4219-9A7B-E1479312A40F}"/>
              </a:ext>
            </a:extLst>
          </p:cNvPr>
          <p:cNvSpPr/>
          <p:nvPr/>
        </p:nvSpPr>
        <p:spPr>
          <a:xfrm>
            <a:off x="349459" y="3358770"/>
            <a:ext cx="2077813" cy="458908"/>
          </a:xfrm>
          <a:prstGeom prst="rect">
            <a:avLst/>
          </a:prstGeom>
        </p:spPr>
        <p:txBody>
          <a:bodyPr wrap="none">
            <a:spAutoFit/>
          </a:bodyPr>
          <a:lstStyle/>
          <a:p>
            <a:pPr indent="457200">
              <a:lnSpc>
                <a:spcPct val="150000"/>
              </a:lnSpc>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数据矩阵：</a:t>
            </a:r>
            <a:endParaRPr lang="en-US" altLang="zh-CN" dirty="0">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DC5784C3-9321-4A89-BEC9-FC8546CA4AC2}"/>
              </a:ext>
            </a:extLst>
          </p:cNvPr>
          <p:cNvSpPr/>
          <p:nvPr/>
        </p:nvSpPr>
        <p:spPr>
          <a:xfrm>
            <a:off x="349459" y="4161965"/>
            <a:ext cx="7369325" cy="458908"/>
          </a:xfrm>
          <a:prstGeom prst="rect">
            <a:avLst/>
          </a:prstGeom>
        </p:spPr>
        <p:txBody>
          <a:bodyPr wrap="none">
            <a:spAutoFit/>
          </a:bodyPr>
          <a:lstStyle/>
          <a:p>
            <a:pPr indent="457200">
              <a:lnSpc>
                <a:spcPct val="150000"/>
              </a:lnSpc>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数据的非负数化处理，这里数据都是正数，无需进行非负数处理</a:t>
            </a:r>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CEA05BFF-769B-4C77-811D-A525A917E4CA}"/>
                  </a:ext>
                </a:extLst>
              </p:cNvPr>
              <p:cNvSpPr/>
              <p:nvPr/>
            </p:nvSpPr>
            <p:spPr>
              <a:xfrm>
                <a:off x="349458" y="4881661"/>
                <a:ext cx="7369325" cy="509370"/>
              </a:xfrm>
              <a:prstGeom prst="rect">
                <a:avLst/>
              </a:prstGeom>
            </p:spPr>
            <p:txBody>
              <a:bodyPr wrap="square">
                <a:spAutoFit/>
              </a:bodyPr>
              <a:lstStyle/>
              <a:p>
                <a:pPr indent="457200">
                  <a:lnSpc>
                    <a:spcPct val="150000"/>
                  </a:lnSpc>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由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b="0"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b="0" i="1">
                                <a:latin typeface="Cambria Math" panose="02040503050406030204" pitchFamily="18" charset="0"/>
                                <a:ea typeface="微软雅黑" panose="020B0503020204020204" pitchFamily="34" charset="-122"/>
                                <a:cs typeface="Times New Roman" panose="02020603050405020304" pitchFamily="18" charset="0"/>
                              </a:rPr>
                              <m:t>𝑟</m:t>
                            </m:r>
                          </m:e>
                          <m:sub>
                            <m:r>
                              <a:rPr lang="en-US" altLang="zh-CN" b="0" i="1">
                                <a:latin typeface="Cambria Math" panose="02040503050406030204" pitchFamily="18" charset="0"/>
                                <a:ea typeface="微软雅黑" panose="020B0503020204020204" pitchFamily="34" charset="-122"/>
                                <a:cs typeface="Times New Roman" panose="02020603050405020304" pitchFamily="18" charset="0"/>
                              </a:rPr>
                              <m:t>𝑖𝑗</m:t>
                            </m:r>
                          </m:sub>
                        </m:sSub>
                        <m:r>
                          <a:rPr lang="en-US" altLang="zh-CN" b="0" i="1">
                            <a:latin typeface="Cambria Math" panose="02040503050406030204" pitchFamily="18" charset="0"/>
                            <a:ea typeface="微软雅黑" panose="020B0503020204020204" pitchFamily="34" charset="-122"/>
                            <a:cs typeface="Times New Roman" panose="02020603050405020304" pitchFamily="18" charset="0"/>
                          </a:rPr>
                          <m:t>)</m:t>
                        </m:r>
                      </m:e>
                      <m:sub>
                        <m:r>
                          <a:rPr lang="en-US" altLang="zh-CN" b="0" i="1">
                            <a:latin typeface="Cambria Math" panose="02040503050406030204" pitchFamily="18" charset="0"/>
                            <a:ea typeface="微软雅黑" panose="020B0503020204020204" pitchFamily="34" charset="-122"/>
                            <a:cs typeface="Times New Roman" panose="02020603050405020304" pitchFamily="18" charset="0"/>
                          </a:rPr>
                          <m:t>𝑚</m:t>
                        </m:r>
                        <m:r>
                          <a:rPr lang="en-US" altLang="zh-CN"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a:latin typeface="Cambria Math" panose="02040503050406030204" pitchFamily="18" charset="0"/>
                            <a:ea typeface="Cambria Math" panose="02040503050406030204" pitchFamily="18" charset="0"/>
                            <a:cs typeface="Times New Roman" panose="02020603050405020304" pitchFamily="18" charset="0"/>
                          </a:rPr>
                          <m:t>𝑛</m:t>
                        </m:r>
                      </m:sub>
                    </m:sSub>
                  </m:oMath>
                </a14:m>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计算第 </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项指标下第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j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个方案占该指标的比重</a:t>
                </a:r>
              </a:p>
            </p:txBody>
          </p:sp>
        </mc:Choice>
        <mc:Fallback xmlns="">
          <p:sp>
            <p:nvSpPr>
              <p:cNvPr id="15" name="矩形 14">
                <a:extLst>
                  <a:ext uri="{FF2B5EF4-FFF2-40B4-BE49-F238E27FC236}">
                    <a16:creationId xmlns:a16="http://schemas.microsoft.com/office/drawing/2014/main" id="{CEA05BFF-769B-4C77-811D-A525A917E4CA}"/>
                  </a:ext>
                </a:extLst>
              </p:cNvPr>
              <p:cNvSpPr>
                <a:spLocks noRot="1" noChangeAspect="1" noMove="1" noResize="1" noEditPoints="1" noAdjustHandles="1" noChangeArrowheads="1" noChangeShapeType="1" noTextEdit="1"/>
              </p:cNvSpPr>
              <p:nvPr/>
            </p:nvSpPr>
            <p:spPr>
              <a:xfrm>
                <a:off x="349458" y="4881661"/>
                <a:ext cx="7369325" cy="509370"/>
              </a:xfrm>
              <a:prstGeom prst="rect">
                <a:avLst/>
              </a:prstGeom>
              <a:blipFill>
                <a:blip r:embed="rId4"/>
                <a:stretch>
                  <a:fillRect b="-132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7895EC82-D32F-44E3-AD01-6FCA7CA7E0F8}"/>
                  </a:ext>
                </a:extLst>
              </p:cNvPr>
              <p:cNvSpPr txBox="1"/>
              <p:nvPr/>
            </p:nvSpPr>
            <p:spPr>
              <a:xfrm>
                <a:off x="2818660" y="5351832"/>
                <a:ext cx="4719305" cy="576248"/>
              </a:xfrm>
              <a:prstGeom prst="rect">
                <a:avLst/>
              </a:prstGeom>
              <a:noFill/>
            </p:spPr>
            <p:txBody>
              <a:bodyPr wrap="none" lIns="0" tIns="0" rIns="0" bIns="0" rtlCol="0" anchor="ctr">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ea typeface="微软雅黑" panose="020B0503020204020204" pitchFamily="34" charset="-122"/>
                        </a:rPr>
                        <m:t>𝐴</m:t>
                      </m:r>
                      <m:r>
                        <a:rPr lang="en-US" altLang="zh-CN" sz="1400" b="0" i="1" smtClean="0">
                          <a:latin typeface="Cambria Math" panose="02040503050406030204" pitchFamily="18" charset="0"/>
                          <a:ea typeface="微软雅黑" panose="020B0503020204020204" pitchFamily="34" charset="-122"/>
                        </a:rPr>
                        <m:t>=</m:t>
                      </m:r>
                      <m:d>
                        <m:dPr>
                          <m:begChr m:val="{"/>
                          <m:endChr m:val="}"/>
                          <m:ctrlPr>
                            <a:rPr lang="en-US" altLang="zh-CN" sz="1400" b="0" i="1" smtClean="0">
                              <a:latin typeface="Cambria Math" panose="02040503050406030204" pitchFamily="18" charset="0"/>
                              <a:ea typeface="微软雅黑" panose="020B0503020204020204" pitchFamily="34" charset="-122"/>
                            </a:rPr>
                          </m:ctrlPr>
                        </m:dPr>
                        <m:e>
                          <m:m>
                            <m:mPr>
                              <m:mcs>
                                <m:mc>
                                  <m:mcPr>
                                    <m:count m:val="3"/>
                                    <m:mcJc m:val="center"/>
                                  </m:mcPr>
                                </m:mc>
                              </m:mcs>
                              <m:ctrlPr>
                                <a:rPr lang="en-US" altLang="zh-CN" sz="1400" b="0" i="1" smtClean="0">
                                  <a:latin typeface="Cambria Math" panose="02040503050406030204" pitchFamily="18" charset="0"/>
                                  <a:ea typeface="微软雅黑" panose="020B0503020204020204" pitchFamily="34" charset="-122"/>
                                </a:rPr>
                              </m:ctrlPr>
                            </m:mPr>
                            <m:mr>
                              <m:e>
                                <m:m>
                                  <m:mPr>
                                    <m:mcs>
                                      <m:mc>
                                        <m:mcPr>
                                          <m:count m:val="2"/>
                                          <m:mcJc m:val="center"/>
                                        </m:mcPr>
                                      </m:mc>
                                    </m:mcs>
                                    <m:ctrlPr>
                                      <a:rPr lang="en-US" altLang="zh-CN" sz="1400" b="0" i="1" smtClean="0">
                                        <a:latin typeface="Cambria Math" panose="02040503050406030204" pitchFamily="18" charset="0"/>
                                        <a:ea typeface="微软雅黑" panose="020B0503020204020204" pitchFamily="34" charset="-122"/>
                                      </a:rPr>
                                    </m:ctrlPr>
                                  </m:mPr>
                                  <m:mr>
                                    <m:e>
                                      <m:m>
                                        <m:mPr>
                                          <m:mcs>
                                            <m:mc>
                                              <m:mcPr>
                                                <m:count m:val="1"/>
                                                <m:mcJc m:val="center"/>
                                              </m:mcPr>
                                            </m:mc>
                                          </m:mcs>
                                          <m:ctrlPr>
                                            <a:rPr lang="en-US" altLang="zh-CN" sz="1400" b="0" i="1" smtClean="0">
                                              <a:latin typeface="Cambria Math" panose="02040503050406030204" pitchFamily="18" charset="0"/>
                                              <a:ea typeface="微软雅黑" panose="020B0503020204020204" pitchFamily="34" charset="-122"/>
                                            </a:rPr>
                                          </m:ctrlPr>
                                        </m:mPr>
                                        <m:mr>
                                          <m:e>
                                            <m:r>
                                              <m:rPr>
                                                <m:nor/>
                                              </m:rPr>
                                              <a:rPr lang="en-US" altLang="zh-CN" sz="1400">
                                                <a:latin typeface="Arial" panose="020B0604020202020204" pitchFamily="34" charset="0"/>
                                                <a:cs typeface="Arial" panose="020B0604020202020204" pitchFamily="34" charset="0"/>
                                              </a:rPr>
                                              <m:t>0.4575</m:t>
                                            </m:r>
                                          </m:e>
                                        </m:mr>
                                        <m:mr>
                                          <m:e>
                                            <m:r>
                                              <m:rPr>
                                                <m:nor/>
                                              </m:rPr>
                                              <a:rPr lang="en-US" altLang="zh-CN" sz="1400">
                                                <a:latin typeface="Arial" panose="020B0604020202020204" pitchFamily="34" charset="0"/>
                                                <a:cs typeface="Arial" panose="020B0604020202020204" pitchFamily="34" charset="0"/>
                                              </a:rPr>
                                              <m:t>0.5425</m:t>
                                            </m:r>
                                          </m:e>
                                        </m:mr>
                                      </m:m>
                                    </m:e>
                                    <m:e>
                                      <m:m>
                                        <m:mPr>
                                          <m:mcs>
                                            <m:mc>
                                              <m:mcPr>
                                                <m:count m:val="1"/>
                                                <m:mcJc m:val="center"/>
                                              </m:mcPr>
                                            </m:mc>
                                          </m:mcs>
                                          <m:ctrlPr>
                                            <a:rPr lang="en-US" altLang="zh-CN" sz="1400" b="0" i="1" smtClean="0">
                                              <a:latin typeface="Cambria Math" panose="02040503050406030204" pitchFamily="18" charset="0"/>
                                              <a:ea typeface="微软雅黑" panose="020B0503020204020204" pitchFamily="34" charset="-122"/>
                                            </a:rPr>
                                          </m:ctrlPr>
                                        </m:mPr>
                                        <m:mr>
                                          <m:e>
                                            <m:r>
                                              <m:rPr>
                                                <m:nor/>
                                              </m:rPr>
                                              <a:rPr lang="en-US" altLang="zh-CN" sz="1400">
                                                <a:latin typeface="Arial" panose="020B0604020202020204" pitchFamily="34" charset="0"/>
                                                <a:cs typeface="Arial" panose="020B0604020202020204" pitchFamily="34" charset="0"/>
                                              </a:rPr>
                                              <m:t>0.5252</m:t>
                                            </m:r>
                                          </m:e>
                                        </m:mr>
                                        <m:mr>
                                          <m:e>
                                            <m:r>
                                              <m:rPr>
                                                <m:nor/>
                                              </m:rPr>
                                              <a:rPr lang="en-US" altLang="zh-CN" sz="1400">
                                                <a:latin typeface="Arial" panose="020B0604020202020204" pitchFamily="34" charset="0"/>
                                                <a:cs typeface="Arial" panose="020B0604020202020204" pitchFamily="34" charset="0"/>
                                              </a:rPr>
                                              <m:t>0.4748</m:t>
                                            </m:r>
                                          </m:e>
                                        </m:mr>
                                      </m:m>
                                    </m:e>
                                  </m:mr>
                                </m:m>
                              </m:e>
                              <m:e>
                                <m:m>
                                  <m:mPr>
                                    <m:mcs>
                                      <m:mc>
                                        <m:mcPr>
                                          <m:count m:val="2"/>
                                          <m:mcJc m:val="center"/>
                                        </m:mcPr>
                                      </m:mc>
                                    </m:mcs>
                                    <m:ctrlPr>
                                      <a:rPr lang="en-US" altLang="zh-CN" sz="1400" b="0" i="1" smtClean="0">
                                        <a:latin typeface="Cambria Math" panose="02040503050406030204" pitchFamily="18" charset="0"/>
                                        <a:ea typeface="微软雅黑" panose="020B0503020204020204" pitchFamily="34" charset="-122"/>
                                      </a:rPr>
                                    </m:ctrlPr>
                                  </m:mPr>
                                  <m:mr>
                                    <m:e>
                                      <m:m>
                                        <m:mPr>
                                          <m:mcs>
                                            <m:mc>
                                              <m:mcPr>
                                                <m:count m:val="1"/>
                                                <m:mcJc m:val="center"/>
                                              </m:mcPr>
                                            </m:mc>
                                          </m:mcs>
                                          <m:ctrlPr>
                                            <a:rPr lang="en-US" altLang="zh-CN" sz="1400" b="0" i="1" smtClean="0">
                                              <a:latin typeface="Cambria Math" panose="02040503050406030204" pitchFamily="18" charset="0"/>
                                              <a:ea typeface="微软雅黑" panose="020B0503020204020204" pitchFamily="34" charset="-122"/>
                                            </a:rPr>
                                          </m:ctrlPr>
                                        </m:mPr>
                                        <m:mr>
                                          <m:e>
                                            <m:r>
                                              <m:rPr>
                                                <m:nor/>
                                              </m:rPr>
                                              <a:rPr lang="en-US" altLang="zh-CN" sz="1400">
                                                <a:latin typeface="Arial" panose="020B0604020202020204" pitchFamily="34" charset="0"/>
                                                <a:cs typeface="Arial" panose="020B0604020202020204" pitchFamily="34" charset="0"/>
                                              </a:rPr>
                                              <m:t>0.3333</m:t>
                                            </m:r>
                                          </m:e>
                                        </m:mr>
                                        <m:mr>
                                          <m:e>
                                            <m:r>
                                              <m:rPr>
                                                <m:nor/>
                                              </m:rPr>
                                              <a:rPr lang="en-US" altLang="zh-CN" sz="1400">
                                                <a:latin typeface="Arial" panose="020B0604020202020204" pitchFamily="34" charset="0"/>
                                                <a:cs typeface="Arial" panose="020B0604020202020204" pitchFamily="34" charset="0"/>
                                              </a:rPr>
                                              <m:t>0.6667</m:t>
                                            </m:r>
                                          </m:e>
                                        </m:mr>
                                      </m:m>
                                    </m:e>
                                    <m:e>
                                      <m:m>
                                        <m:mPr>
                                          <m:mcs>
                                            <m:mc>
                                              <m:mcPr>
                                                <m:count m:val="1"/>
                                                <m:mcJc m:val="center"/>
                                              </m:mcPr>
                                            </m:mc>
                                          </m:mcs>
                                          <m:ctrlPr>
                                            <a:rPr lang="en-US" altLang="zh-CN" sz="1400" b="0" i="1" smtClean="0">
                                              <a:latin typeface="Cambria Math" panose="02040503050406030204" pitchFamily="18" charset="0"/>
                                              <a:ea typeface="微软雅黑" panose="020B0503020204020204" pitchFamily="34" charset="-122"/>
                                            </a:rPr>
                                          </m:ctrlPr>
                                        </m:mPr>
                                        <m:mr>
                                          <m:e>
                                            <m:r>
                                              <m:rPr>
                                                <m:nor/>
                                              </m:rPr>
                                              <a:rPr lang="en-US" altLang="zh-CN" sz="1400">
                                                <a:latin typeface="Arial" panose="020B0604020202020204" pitchFamily="34" charset="0"/>
                                                <a:cs typeface="Arial" panose="020B0604020202020204" pitchFamily="34" charset="0"/>
                                              </a:rPr>
                                              <m:t>0.7764</m:t>
                                            </m:r>
                                          </m:e>
                                        </m:mr>
                                        <m:mr>
                                          <m:e>
                                            <m:r>
                                              <m:rPr>
                                                <m:nor/>
                                              </m:rPr>
                                              <a:rPr lang="en-US" altLang="zh-CN" sz="1400">
                                                <a:latin typeface="Arial" panose="020B0604020202020204" pitchFamily="34" charset="0"/>
                                                <a:cs typeface="Arial" panose="020B0604020202020204" pitchFamily="34" charset="0"/>
                                              </a:rPr>
                                              <m:t>0.2236</m:t>
                                            </m:r>
                                          </m:e>
                                        </m:mr>
                                      </m:m>
                                    </m:e>
                                  </m:mr>
                                </m:m>
                              </m:e>
                              <m:e>
                                <m:m>
                                  <m:mPr>
                                    <m:mcs>
                                      <m:mc>
                                        <m:mcPr>
                                          <m:count m:val="2"/>
                                          <m:mcJc m:val="center"/>
                                        </m:mcPr>
                                      </m:mc>
                                    </m:mcs>
                                    <m:ctrlPr>
                                      <a:rPr lang="en-US" altLang="zh-CN" sz="1400" b="0" i="1" smtClean="0">
                                        <a:latin typeface="Cambria Math" panose="02040503050406030204" pitchFamily="18" charset="0"/>
                                        <a:ea typeface="微软雅黑" panose="020B0503020204020204" pitchFamily="34" charset="-122"/>
                                      </a:rPr>
                                    </m:ctrlPr>
                                  </m:mPr>
                                  <m:mr>
                                    <m:e>
                                      <m:m>
                                        <m:mPr>
                                          <m:mcs>
                                            <m:mc>
                                              <m:mcPr>
                                                <m:count m:val="1"/>
                                                <m:mcJc m:val="center"/>
                                              </m:mcPr>
                                            </m:mc>
                                          </m:mcs>
                                          <m:ctrlPr>
                                            <a:rPr lang="en-US" altLang="zh-CN" sz="1400" b="0" i="1" smtClean="0">
                                              <a:latin typeface="Cambria Math" panose="02040503050406030204" pitchFamily="18" charset="0"/>
                                              <a:ea typeface="微软雅黑" panose="020B0503020204020204" pitchFamily="34" charset="-122"/>
                                            </a:rPr>
                                          </m:ctrlPr>
                                        </m:mPr>
                                        <m:mr>
                                          <m:e>
                                            <m:r>
                                              <m:rPr>
                                                <m:nor/>
                                              </m:rPr>
                                              <a:rPr lang="en-US" altLang="zh-CN" sz="1400">
                                                <a:latin typeface="Arial" panose="020B0604020202020204" pitchFamily="34" charset="0"/>
                                                <a:cs typeface="Arial" panose="020B0604020202020204" pitchFamily="34" charset="0"/>
                                              </a:rPr>
                                              <m:t>0.5000</m:t>
                                            </m:r>
                                          </m:e>
                                        </m:mr>
                                        <m:mr>
                                          <m:e>
                                            <m:r>
                                              <m:rPr>
                                                <m:nor/>
                                              </m:rPr>
                                              <a:rPr lang="en-US" altLang="zh-CN" sz="1400">
                                                <a:latin typeface="Arial" panose="020B0604020202020204" pitchFamily="34" charset="0"/>
                                                <a:cs typeface="Arial" panose="020B0604020202020204" pitchFamily="34" charset="0"/>
                                              </a:rPr>
                                              <m:t>0.5000</m:t>
                                            </m:r>
                                          </m:e>
                                        </m:mr>
                                      </m:m>
                                    </m:e>
                                    <m:e>
                                      <m:m>
                                        <m:mPr>
                                          <m:mcs>
                                            <m:mc>
                                              <m:mcPr>
                                                <m:count m:val="1"/>
                                                <m:mcJc m:val="center"/>
                                              </m:mcPr>
                                            </m:mc>
                                          </m:mcs>
                                          <m:ctrlPr>
                                            <a:rPr lang="en-US" altLang="zh-CN" sz="1400" b="0" i="1" smtClean="0">
                                              <a:latin typeface="Cambria Math" panose="02040503050406030204" pitchFamily="18" charset="0"/>
                                              <a:ea typeface="微软雅黑" panose="020B0503020204020204" pitchFamily="34" charset="-122"/>
                                            </a:rPr>
                                          </m:ctrlPr>
                                        </m:mPr>
                                        <m:mr>
                                          <m:e>
                                            <m:r>
                                              <m:rPr>
                                                <m:nor/>
                                              </m:rPr>
                                              <a:rPr lang="en-US" altLang="zh-CN" sz="1400">
                                                <a:latin typeface="Arial" panose="020B0604020202020204" pitchFamily="34" charset="0"/>
                                                <a:cs typeface="Arial" panose="020B0604020202020204" pitchFamily="34" charset="0"/>
                                              </a:rPr>
                                              <m:t>0.8093</m:t>
                                            </m:r>
                                          </m:e>
                                        </m:mr>
                                        <m:mr>
                                          <m:e>
                                            <m:r>
                                              <m:rPr>
                                                <m:nor/>
                                              </m:rPr>
                                              <a:rPr lang="en-US" altLang="zh-CN" sz="1400">
                                                <a:latin typeface="Arial" panose="020B0604020202020204" pitchFamily="34" charset="0"/>
                                                <a:cs typeface="Arial" panose="020B0604020202020204" pitchFamily="34" charset="0"/>
                                              </a:rPr>
                                              <m:t>0.1907</m:t>
                                            </m:r>
                                          </m:e>
                                        </m:mr>
                                      </m:m>
                                    </m:e>
                                  </m:mr>
                                </m:m>
                              </m:e>
                            </m:mr>
                          </m:m>
                        </m:e>
                      </m:d>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16" name="文本框 15">
                <a:extLst>
                  <a:ext uri="{FF2B5EF4-FFF2-40B4-BE49-F238E27FC236}">
                    <a16:creationId xmlns:a16="http://schemas.microsoft.com/office/drawing/2014/main" id="{7895EC82-D32F-44E3-AD01-6FCA7CA7E0F8}"/>
                  </a:ext>
                </a:extLst>
              </p:cNvPr>
              <p:cNvSpPr txBox="1">
                <a:spLocks noRot="1" noChangeAspect="1" noMove="1" noResize="1" noEditPoints="1" noAdjustHandles="1" noChangeArrowheads="1" noChangeShapeType="1" noTextEdit="1"/>
              </p:cNvSpPr>
              <p:nvPr/>
            </p:nvSpPr>
            <p:spPr>
              <a:xfrm>
                <a:off x="2818660" y="5351832"/>
                <a:ext cx="4719305" cy="576248"/>
              </a:xfrm>
              <a:prstGeom prst="rect">
                <a:avLst/>
              </a:prstGeom>
              <a:blipFill>
                <a:blip r:embed="rId5"/>
                <a:stretch>
                  <a:fillRect/>
                </a:stretch>
              </a:blipFill>
            </p:spPr>
            <p:txBody>
              <a:bodyPr/>
              <a:lstStyle/>
              <a:p>
                <a:r>
                  <a:rPr lang="zh-CN" altLang="en-US">
                    <a:noFill/>
                  </a:rPr>
                  <a:t> </a:t>
                </a:r>
              </a:p>
            </p:txBody>
          </p:sp>
        </mc:Fallback>
      </mc:AlternateContent>
      <p:grpSp>
        <p:nvGrpSpPr>
          <p:cNvPr id="17" name="组合 16">
            <a:extLst>
              <a:ext uri="{FF2B5EF4-FFF2-40B4-BE49-F238E27FC236}">
                <a16:creationId xmlns:a16="http://schemas.microsoft.com/office/drawing/2014/main" id="{CCFA46CE-16F7-4A2C-9659-DD3768803974}"/>
              </a:ext>
            </a:extLst>
          </p:cNvPr>
          <p:cNvGrpSpPr/>
          <p:nvPr/>
        </p:nvGrpSpPr>
        <p:grpSpPr>
          <a:xfrm>
            <a:off x="7718783" y="4808368"/>
            <a:ext cx="3741177" cy="812874"/>
            <a:chOff x="5955069" y="2235296"/>
            <a:chExt cx="2880621" cy="647700"/>
          </a:xfrm>
        </p:grpSpPr>
        <mc:AlternateContent xmlns:mc="http://schemas.openxmlformats.org/markup-compatibility/2006" xmlns:a14="http://schemas.microsoft.com/office/drawing/2010/main">
          <mc:Choice Requires="a14">
            <p:sp>
              <p:nvSpPr>
                <p:cNvPr id="18" name="对象 17">
                  <a:extLst>
                    <a:ext uri="{FF2B5EF4-FFF2-40B4-BE49-F238E27FC236}">
                      <a16:creationId xmlns:a16="http://schemas.microsoft.com/office/drawing/2014/main" id="{91A71BF1-AD4A-43CD-8002-ADFABCC945AD}"/>
                    </a:ext>
                  </a:extLst>
                </p:cNvPr>
                <p:cNvSpPr txBox="1"/>
                <p:nvPr/>
              </p:nvSpPr>
              <p:spPr bwMode="auto">
                <a:xfrm>
                  <a:off x="5955069" y="2235296"/>
                  <a:ext cx="973402" cy="647700"/>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𝑖𝑗</m:t>
                            </m:r>
                          </m:sub>
                        </m:sSub>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𝑟</m:t>
                                </m:r>
                              </m:e>
                              <m:sub>
                                <m:r>
                                  <a:rPr lang="zh-CN" altLang="en-US" i="1">
                                    <a:solidFill>
                                      <a:srgbClr val="000000"/>
                                    </a:solidFill>
                                    <a:latin typeface="Cambria Math" panose="02040503050406030204" pitchFamily="18" charset="0"/>
                                  </a:rPr>
                                  <m:t>𝑖𝑗</m:t>
                                </m:r>
                              </m:sub>
                            </m:sSub>
                          </m:num>
                          <m:den>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𝑚</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𝑟</m:t>
                                    </m:r>
                                  </m:e>
                                  <m:sub>
                                    <m:r>
                                      <a:rPr lang="zh-CN" altLang="en-US" i="1">
                                        <a:solidFill>
                                          <a:srgbClr val="000000"/>
                                        </a:solidFill>
                                        <a:latin typeface="Cambria Math" panose="02040503050406030204" pitchFamily="18" charset="0"/>
                                      </a:rPr>
                                      <m:t>𝑖𝑗</m:t>
                                    </m:r>
                                  </m:sub>
                                </m:sSub>
                              </m:e>
                            </m:nary>
                          </m:den>
                        </m:f>
                      </m:oMath>
                    </m:oMathPara>
                  </a14:m>
                  <a:endParaRPr lang="zh-CN" altLang="en-US" dirty="0"/>
                </a:p>
              </p:txBody>
            </p:sp>
          </mc:Choice>
          <mc:Fallback xmlns="">
            <p:sp>
              <p:nvSpPr>
                <p:cNvPr id="18" name="对象 17">
                  <a:extLst>
                    <a:ext uri="{FF2B5EF4-FFF2-40B4-BE49-F238E27FC236}">
                      <a16:creationId xmlns:a16="http://schemas.microsoft.com/office/drawing/2014/main" id="{91A71BF1-AD4A-43CD-8002-ADFABCC945AD}"/>
                    </a:ext>
                  </a:extLst>
                </p:cNvPr>
                <p:cNvSpPr txBox="1">
                  <a:spLocks noRot="1" noChangeAspect="1" noMove="1" noResize="1" noEditPoints="1" noAdjustHandles="1" noChangeArrowheads="1" noChangeShapeType="1" noTextEdit="1"/>
                </p:cNvSpPr>
                <p:nvPr/>
              </p:nvSpPr>
              <p:spPr bwMode="auto">
                <a:xfrm>
                  <a:off x="5955069" y="2235296"/>
                  <a:ext cx="973402" cy="647700"/>
                </a:xfrm>
                <a:prstGeom prst="rect">
                  <a:avLst/>
                </a:prstGeom>
                <a:blipFill>
                  <a:blip r:embed="rId6"/>
                  <a:stretch>
                    <a:fillRect t="-17293" r="-9615" b="-36090"/>
                  </a:stretch>
                </a:blipFill>
              </p:spPr>
              <p:txBody>
                <a:bodyPr/>
                <a:lstStyle/>
                <a:p>
                  <a:r>
                    <a:rPr lang="zh-CN" altLang="en-US">
                      <a:noFill/>
                    </a:rPr>
                    <a:t> </a:t>
                  </a:r>
                </a:p>
              </p:txBody>
            </p:sp>
          </mc:Fallback>
        </mc:AlternateContent>
        <p:pic>
          <p:nvPicPr>
            <p:cNvPr id="19" name="图片 18">
              <a:extLst>
                <a:ext uri="{FF2B5EF4-FFF2-40B4-BE49-F238E27FC236}">
                  <a16:creationId xmlns:a16="http://schemas.microsoft.com/office/drawing/2014/main" id="{0929F9E3-D740-4033-B342-45CD72935677}"/>
                </a:ext>
              </a:extLst>
            </p:cNvPr>
            <p:cNvPicPr>
              <a:picLocks noChangeAspect="1"/>
            </p:cNvPicPr>
            <p:nvPr/>
          </p:nvPicPr>
          <p:blipFill>
            <a:blip r:embed="rId7"/>
            <a:stretch>
              <a:fillRect/>
            </a:stretch>
          </p:blipFill>
          <p:spPr>
            <a:xfrm>
              <a:off x="7067697" y="2323111"/>
              <a:ext cx="1767993" cy="281964"/>
            </a:xfrm>
            <a:prstGeom prst="rect">
              <a:avLst/>
            </a:prstGeom>
          </p:spPr>
        </p:pic>
      </p:grpSp>
    </p:spTree>
    <p:extLst>
      <p:ext uri="{BB962C8B-B14F-4D97-AF65-F5344CB8AC3E}">
        <p14:creationId xmlns:p14="http://schemas.microsoft.com/office/powerpoint/2010/main" val="3987545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DA67BFC-09DD-4F2A-A337-B8C6F4E0DDCE}"/>
              </a:ext>
            </a:extLst>
          </p:cNvPr>
          <p:cNvSpPr txBox="1"/>
          <p:nvPr/>
        </p:nvSpPr>
        <p:spPr>
          <a:xfrm>
            <a:off x="1065319" y="0"/>
            <a:ext cx="6148281" cy="743986"/>
          </a:xfrm>
          <a:prstGeom prst="rect">
            <a:avLst/>
          </a:prstGeom>
          <a:noFill/>
        </p:spPr>
        <p:txBody>
          <a:bodyPr wrap="square" rtlCol="0" anchor="t">
            <a:spAutoFit/>
          </a:bodyPr>
          <a:lstStyle/>
          <a:p>
            <a:pPr>
              <a:lnSpc>
                <a:spcPct val="150000"/>
              </a:lnSpc>
            </a:pPr>
            <a:r>
              <a:rPr lang="en-US" altLang="zh-CN" sz="3200" b="1" dirty="0">
                <a:solidFill>
                  <a:schemeClr val="bg1"/>
                </a:solidFill>
                <a:latin typeface="微软雅黑" panose="020B0503020204020204" pitchFamily="34" charset="-122"/>
                <a:ea typeface="微软雅黑" panose="020B0503020204020204" pitchFamily="34" charset="-122"/>
              </a:rPr>
              <a:t>2.2</a:t>
            </a:r>
            <a:r>
              <a:rPr lang="zh-CN" altLang="en-US" sz="3200" b="1" dirty="0">
                <a:solidFill>
                  <a:schemeClr val="bg1"/>
                </a:solidFill>
                <a:latin typeface="微软雅黑" panose="020B0503020204020204" pitchFamily="34" charset="-122"/>
                <a:ea typeface="微软雅黑" panose="020B0503020204020204" pitchFamily="34" charset="-122"/>
              </a:rPr>
              <a:t>、熵值法案例说明</a:t>
            </a:r>
          </a:p>
        </p:txBody>
      </p:sp>
      <p:sp>
        <p:nvSpPr>
          <p:cNvPr id="13" name="矩形 12">
            <a:extLst>
              <a:ext uri="{FF2B5EF4-FFF2-40B4-BE49-F238E27FC236}">
                <a16:creationId xmlns:a16="http://schemas.microsoft.com/office/drawing/2014/main" id="{286DD0E0-6B34-4219-9A7B-E1479312A40F}"/>
              </a:ext>
            </a:extLst>
          </p:cNvPr>
          <p:cNvSpPr/>
          <p:nvPr/>
        </p:nvSpPr>
        <p:spPr>
          <a:xfrm>
            <a:off x="285290" y="1882896"/>
            <a:ext cx="4389343" cy="458459"/>
          </a:xfrm>
          <a:prstGeom prst="rect">
            <a:avLst/>
          </a:prstGeom>
        </p:spPr>
        <p:txBody>
          <a:bodyPr wrap="none">
            <a:spAutoFit/>
          </a:bodyPr>
          <a:lstStyle/>
          <a:p>
            <a:pPr indent="457200">
              <a:lnSpc>
                <a:spcPct val="150000"/>
              </a:lnSpc>
            </a:pPr>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计算第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个评价指标𝒇</a:t>
            </a:r>
            <a:r>
              <a:rPr lang="zh-CN" altLang="en-US" sz="1200" dirty="0">
                <a:latin typeface="微软雅黑" panose="020B0503020204020204" pitchFamily="34" charset="-122"/>
                <a:ea typeface="微软雅黑" panose="020B0503020204020204" pitchFamily="34" charset="-122"/>
              </a:rPr>
              <a:t>𝒊</a:t>
            </a:r>
            <a:r>
              <a:rPr lang="zh-CN" altLang="en-US" dirty="0">
                <a:latin typeface="微软雅黑" panose="020B0503020204020204" pitchFamily="34" charset="-122"/>
                <a:ea typeface="微软雅黑" panose="020B0503020204020204" pitchFamily="34" charset="-122"/>
              </a:rPr>
              <a:t> 输出的熵：</a:t>
            </a:r>
          </a:p>
        </p:txBody>
      </p:sp>
      <p:sp>
        <p:nvSpPr>
          <p:cNvPr id="15" name="矩形 14">
            <a:extLst>
              <a:ext uri="{FF2B5EF4-FFF2-40B4-BE49-F238E27FC236}">
                <a16:creationId xmlns:a16="http://schemas.microsoft.com/office/drawing/2014/main" id="{CEA05BFF-769B-4C77-811D-A525A917E4CA}"/>
              </a:ext>
            </a:extLst>
          </p:cNvPr>
          <p:cNvSpPr/>
          <p:nvPr/>
        </p:nvSpPr>
        <p:spPr>
          <a:xfrm>
            <a:off x="285290" y="2917626"/>
            <a:ext cx="7369325" cy="458715"/>
          </a:xfrm>
          <a:prstGeom prst="rect">
            <a:avLst/>
          </a:prstGeom>
        </p:spPr>
        <p:txBody>
          <a:bodyPr wrap="square">
            <a:spAutoFit/>
          </a:bodyPr>
          <a:lstStyle/>
          <a:p>
            <a:pPr indent="457200">
              <a:lnSpc>
                <a:spcPct val="150000"/>
              </a:lnSpc>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5.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计算第 </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项指标的差异系数：</a:t>
            </a:r>
          </a:p>
        </p:txBody>
      </p:sp>
      <p:grpSp>
        <p:nvGrpSpPr>
          <p:cNvPr id="3" name="组合 2">
            <a:extLst>
              <a:ext uri="{FF2B5EF4-FFF2-40B4-BE49-F238E27FC236}">
                <a16:creationId xmlns:a16="http://schemas.microsoft.com/office/drawing/2014/main" id="{443AE830-E81D-4688-8030-1D752744B4FD}"/>
              </a:ext>
            </a:extLst>
          </p:cNvPr>
          <p:cNvGrpSpPr/>
          <p:nvPr/>
        </p:nvGrpSpPr>
        <p:grpSpPr>
          <a:xfrm>
            <a:off x="6594672" y="1768320"/>
            <a:ext cx="3892476" cy="1011915"/>
            <a:chOff x="6658841" y="3149960"/>
            <a:chExt cx="3892476" cy="1011915"/>
          </a:xfrm>
        </p:grpSpPr>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D14630EB-2576-4F61-9EEB-421B7AAF4052}"/>
                    </a:ext>
                  </a:extLst>
                </p:cNvPr>
                <p:cNvSpPr/>
                <p:nvPr/>
              </p:nvSpPr>
              <p:spPr>
                <a:xfrm>
                  <a:off x="6658841" y="3149960"/>
                  <a:ext cx="3892476" cy="704873"/>
                </a:xfrm>
                <a:prstGeom prst="rect">
                  <a:avLst/>
                </a:prstGeom>
              </p:spPr>
              <p:txBody>
                <a:bodyPr wrap="none">
                  <a:spAutoFit/>
                </a:bodyPr>
                <a:lstStyle/>
                <a:p>
                  <a:pPr indent="457200"/>
                  <a14:m>
                    <m:oMathPara xmlns:m="http://schemas.openxmlformats.org/officeDocument/2006/math">
                      <m:oMathParaPr>
                        <m:jc m:val="center"/>
                      </m:oMathParaPr>
                      <m:oMath xmlns:m="http://schemas.openxmlformats.org/officeDocument/2006/math">
                        <m:sSub>
                          <m:sSubPr>
                            <m:ctrlPr>
                              <a:rPr lang="en-US" altLang="zh-CN" sz="1400" i="1">
                                <a:latin typeface="Cambria Math" panose="02040503050406030204" pitchFamily="18" charset="0"/>
                                <a:ea typeface="微软雅黑" panose="020B0503020204020204" pitchFamily="34" charset="-122"/>
                              </a:rPr>
                            </m:ctrlPr>
                          </m:sSubPr>
                          <m:e>
                            <m:r>
                              <a:rPr lang="en-US" altLang="zh-CN" sz="1400" i="1">
                                <a:latin typeface="Cambria Math" panose="02040503050406030204" pitchFamily="18" charset="0"/>
                                <a:ea typeface="微软雅黑" panose="020B0503020204020204" pitchFamily="34" charset="-122"/>
                              </a:rPr>
                              <m:t>𝐻</m:t>
                            </m:r>
                          </m:e>
                          <m:sub>
                            <m:r>
                              <a:rPr lang="en-US" altLang="zh-CN" sz="1400" i="1">
                                <a:latin typeface="Cambria Math" panose="02040503050406030204" pitchFamily="18" charset="0"/>
                                <a:ea typeface="微软雅黑" panose="020B0503020204020204" pitchFamily="34" charset="-122"/>
                              </a:rPr>
                              <m:t>𝑖</m:t>
                            </m:r>
                          </m:sub>
                        </m:sSub>
                        <m:r>
                          <a:rPr lang="en-US" altLang="zh-CN" sz="1400" i="1">
                            <a:latin typeface="Cambria Math" panose="02040503050406030204" pitchFamily="18" charset="0"/>
                            <a:ea typeface="微软雅黑" panose="020B0503020204020204" pitchFamily="34" charset="-122"/>
                          </a:rPr>
                          <m:t>=−</m:t>
                        </m:r>
                        <m:r>
                          <m:rPr>
                            <m:sty m:val="p"/>
                          </m:rPr>
                          <a:rPr lang="en-US" altLang="zh-CN" sz="1400" i="1">
                            <a:latin typeface="Cambria Math" panose="02040503050406030204" pitchFamily="18" charset="0"/>
                            <a:ea typeface="微软雅黑" panose="020B0503020204020204" pitchFamily="34" charset="-122"/>
                          </a:rPr>
                          <m:t>K</m:t>
                        </m:r>
                        <m:nary>
                          <m:naryPr>
                            <m:chr m:val="∑"/>
                            <m:ctrlPr>
                              <a:rPr lang="en-US" altLang="zh-CN" sz="1400" i="1">
                                <a:latin typeface="Cambria Math" panose="02040503050406030204" pitchFamily="18" charset="0"/>
                                <a:ea typeface="微软雅黑" panose="020B0503020204020204" pitchFamily="34" charset="-122"/>
                              </a:rPr>
                            </m:ctrlPr>
                          </m:naryPr>
                          <m:sub>
                            <m:r>
                              <m:rPr>
                                <m:brk m:alnAt="23"/>
                              </m:rPr>
                              <a:rPr lang="en-US" altLang="zh-CN" sz="1400" i="1">
                                <a:latin typeface="Cambria Math" panose="02040503050406030204" pitchFamily="18" charset="0"/>
                                <a:ea typeface="微软雅黑" panose="020B0503020204020204" pitchFamily="34" charset="-122"/>
                              </a:rPr>
                              <m:t>𝑗</m:t>
                            </m:r>
                            <m:r>
                              <a:rPr lang="en-US" altLang="zh-CN" sz="1400" i="1">
                                <a:latin typeface="Cambria Math" panose="02040503050406030204" pitchFamily="18" charset="0"/>
                                <a:ea typeface="微软雅黑" panose="020B0503020204020204" pitchFamily="34" charset="-122"/>
                              </a:rPr>
                              <m:t>=1</m:t>
                            </m:r>
                          </m:sub>
                          <m:sup>
                            <m:r>
                              <a:rPr lang="en-US" altLang="zh-CN" sz="1400" i="1">
                                <a:latin typeface="Cambria Math" panose="02040503050406030204" pitchFamily="18" charset="0"/>
                                <a:ea typeface="微软雅黑" panose="020B0503020204020204" pitchFamily="34" charset="-122"/>
                              </a:rPr>
                              <m:t>𝑛</m:t>
                            </m:r>
                          </m:sup>
                          <m:e>
                            <m:sSub>
                              <m:sSubPr>
                                <m:ctrlPr>
                                  <a:rPr lang="en-US" altLang="zh-CN" sz="1400" i="1">
                                    <a:latin typeface="Cambria Math" panose="02040503050406030204" pitchFamily="18" charset="0"/>
                                    <a:ea typeface="微软雅黑" panose="020B0503020204020204" pitchFamily="34" charset="-122"/>
                                  </a:rPr>
                                </m:ctrlPr>
                              </m:sSubPr>
                              <m:e>
                                <m:r>
                                  <a:rPr lang="en-US" altLang="zh-CN" sz="1400" i="1">
                                    <a:latin typeface="Cambria Math" panose="02040503050406030204" pitchFamily="18" charset="0"/>
                                    <a:ea typeface="微软雅黑" panose="020B0503020204020204" pitchFamily="34" charset="-122"/>
                                  </a:rPr>
                                  <m:t>𝑓</m:t>
                                </m:r>
                              </m:e>
                              <m:sub>
                                <m:r>
                                  <a:rPr lang="en-US" altLang="zh-CN" sz="1400" i="1">
                                    <a:latin typeface="Cambria Math" panose="02040503050406030204" pitchFamily="18" charset="0"/>
                                    <a:ea typeface="微软雅黑" panose="020B0503020204020204" pitchFamily="34" charset="-122"/>
                                  </a:rPr>
                                  <m:t>𝑖𝑗</m:t>
                                </m:r>
                              </m:sub>
                            </m:sSub>
                            <m:r>
                              <a:rPr lang="en-US" altLang="zh-CN" sz="1400" i="1">
                                <a:latin typeface="Cambria Math" panose="02040503050406030204" pitchFamily="18" charset="0"/>
                                <a:ea typeface="微软雅黑" panose="020B0503020204020204" pitchFamily="34" charset="-122"/>
                              </a:rPr>
                              <m:t>𝑙𝑛</m:t>
                            </m:r>
                            <m:sSub>
                              <m:sSubPr>
                                <m:ctrlPr>
                                  <a:rPr lang="en-US" altLang="zh-CN" sz="1400" i="1">
                                    <a:latin typeface="Cambria Math" panose="02040503050406030204" pitchFamily="18" charset="0"/>
                                    <a:ea typeface="微软雅黑" panose="020B0503020204020204" pitchFamily="34" charset="-122"/>
                                  </a:rPr>
                                </m:ctrlPr>
                              </m:sSubPr>
                              <m:e>
                                <m:r>
                                  <a:rPr lang="en-US" altLang="zh-CN" sz="1400" i="1">
                                    <a:latin typeface="Cambria Math" panose="02040503050406030204" pitchFamily="18" charset="0"/>
                                    <a:ea typeface="微软雅黑" panose="020B0503020204020204" pitchFamily="34" charset="-122"/>
                                  </a:rPr>
                                  <m:t>𝑓</m:t>
                                </m:r>
                              </m:e>
                              <m:sub>
                                <m:r>
                                  <a:rPr lang="en-US" altLang="zh-CN" sz="1400" i="1">
                                    <a:latin typeface="Cambria Math" panose="02040503050406030204" pitchFamily="18" charset="0"/>
                                    <a:ea typeface="微软雅黑" panose="020B0503020204020204" pitchFamily="34" charset="-122"/>
                                  </a:rPr>
                                  <m:t>𝑖𝑗</m:t>
                                </m:r>
                              </m:sub>
                            </m:sSub>
                          </m:e>
                        </m:nary>
                        <m:r>
                          <a:rPr lang="en-US" altLang="zh-CN" sz="1400" i="1">
                            <a:latin typeface="Cambria Math" panose="02040503050406030204" pitchFamily="18" charset="0"/>
                            <a:ea typeface="微软雅黑" panose="020B0503020204020204" pitchFamily="34" charset="-122"/>
                          </a:rPr>
                          <m:t> </m:t>
                        </m:r>
                        <m:r>
                          <a:rPr lang="en-US" altLang="zh-CN" sz="1400" i="1">
                            <a:latin typeface="Cambria Math" panose="02040503050406030204" pitchFamily="18" charset="0"/>
                            <a:ea typeface="微软雅黑" panose="020B0503020204020204" pitchFamily="34" charset="-122"/>
                          </a:rPr>
                          <m:t>𝑖</m:t>
                        </m:r>
                        <m:r>
                          <a:rPr lang="en-US" altLang="zh-CN" sz="1400" i="1">
                            <a:latin typeface="Cambria Math" panose="02040503050406030204" pitchFamily="18" charset="0"/>
                            <a:ea typeface="微软雅黑" panose="020B0503020204020204" pitchFamily="34" charset="-122"/>
                          </a:rPr>
                          <m:t>=1,2,…,</m:t>
                        </m:r>
                        <m:r>
                          <a:rPr lang="en-US" altLang="zh-CN" sz="1400" i="1">
                            <a:latin typeface="Cambria Math" panose="02040503050406030204" pitchFamily="18" charset="0"/>
                            <a:ea typeface="微软雅黑" panose="020B0503020204020204" pitchFamily="34" charset="-122"/>
                          </a:rPr>
                          <m:t>𝑚</m:t>
                        </m:r>
                        <m:r>
                          <a:rPr lang="en-US" altLang="zh-CN" sz="1400" i="1">
                            <a:latin typeface="Cambria Math" panose="02040503050406030204" pitchFamily="18" charset="0"/>
                            <a:ea typeface="微软雅黑" panose="020B0503020204020204" pitchFamily="34" charset="-122"/>
                          </a:rPr>
                          <m:t>;</m:t>
                        </m:r>
                        <m:r>
                          <a:rPr lang="en-US" altLang="zh-CN" sz="1400" i="1">
                            <a:latin typeface="Cambria Math" panose="02040503050406030204" pitchFamily="18" charset="0"/>
                            <a:ea typeface="微软雅黑" panose="020B0503020204020204" pitchFamily="34" charset="-122"/>
                          </a:rPr>
                          <m:t>𝑗</m:t>
                        </m:r>
                        <m:r>
                          <a:rPr lang="en-US" altLang="zh-CN" sz="1400" i="1">
                            <a:latin typeface="Cambria Math" panose="02040503050406030204" pitchFamily="18" charset="0"/>
                            <a:ea typeface="微软雅黑" panose="020B0503020204020204" pitchFamily="34" charset="-122"/>
                          </a:rPr>
                          <m:t>=1,2,…,</m:t>
                        </m:r>
                        <m:r>
                          <a:rPr lang="en-US" altLang="zh-CN" sz="1400" i="1">
                            <a:latin typeface="Cambria Math" panose="02040503050406030204" pitchFamily="18" charset="0"/>
                            <a:ea typeface="微软雅黑" panose="020B0503020204020204" pitchFamily="34" charset="-122"/>
                          </a:rPr>
                          <m:t>𝑛</m:t>
                        </m:r>
                        <m:r>
                          <a:rPr lang="en-US" altLang="zh-CN" sz="1400" i="1">
                            <a:latin typeface="Cambria Math" panose="02040503050406030204" pitchFamily="18" charset="0"/>
                            <a:ea typeface="微软雅黑" panose="020B0503020204020204" pitchFamily="34" charset="-122"/>
                          </a:rPr>
                          <m:t>  </m:t>
                        </m:r>
                      </m:oMath>
                    </m:oMathPara>
                  </a14:m>
                  <a:endParaRPr lang="en-US" altLang="zh-CN" sz="1400" dirty="0">
                    <a:latin typeface="微软雅黑" panose="020B0503020204020204" pitchFamily="34" charset="-122"/>
                    <a:ea typeface="微软雅黑" panose="020B0503020204020204" pitchFamily="34" charset="-122"/>
                  </a:endParaRPr>
                </a:p>
              </p:txBody>
            </p:sp>
          </mc:Choice>
          <mc:Fallback xmlns="">
            <p:sp>
              <p:nvSpPr>
                <p:cNvPr id="20" name="矩形 19">
                  <a:extLst>
                    <a:ext uri="{FF2B5EF4-FFF2-40B4-BE49-F238E27FC236}">
                      <a16:creationId xmlns:a16="http://schemas.microsoft.com/office/drawing/2014/main" id="{D14630EB-2576-4F61-9EEB-421B7AAF4052}"/>
                    </a:ext>
                  </a:extLst>
                </p:cNvPr>
                <p:cNvSpPr>
                  <a:spLocks noRot="1" noChangeAspect="1" noMove="1" noResize="1" noEditPoints="1" noAdjustHandles="1" noChangeArrowheads="1" noChangeShapeType="1" noTextEdit="1"/>
                </p:cNvSpPr>
                <p:nvPr/>
              </p:nvSpPr>
              <p:spPr>
                <a:xfrm>
                  <a:off x="6658841" y="3149960"/>
                  <a:ext cx="3892476" cy="704873"/>
                </a:xfrm>
                <a:prstGeom prst="rect">
                  <a:avLst/>
                </a:prstGeom>
                <a:blipFill>
                  <a:blip r:embed="rId2"/>
                  <a:stretch>
                    <a:fillRect r="-5008"/>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C334B781-BF54-463F-8B8D-8C52041ACB8E}"/>
                </a:ext>
              </a:extLst>
            </p:cNvPr>
            <p:cNvSpPr/>
            <p:nvPr/>
          </p:nvSpPr>
          <p:spPr>
            <a:xfrm>
              <a:off x="7142819" y="3854098"/>
              <a:ext cx="1462260" cy="307777"/>
            </a:xfrm>
            <a:prstGeom prst="rect">
              <a:avLst/>
            </a:prstGeom>
          </p:spPr>
          <p:txBody>
            <a:bodyPr wrap="none">
              <a:spAutoFit/>
            </a:bodyPr>
            <a:lstStyle/>
            <a:p>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K=1/ln(m)    m=2</a:t>
              </a:r>
              <a:endParaRPr lang="zh-CN" altLang="en-US" sz="1400" dirty="0"/>
            </a:p>
          </p:txBody>
        </p:sp>
      </p:gr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215521C7-D25F-422A-BCFC-EDDF5CEA34D8}"/>
                  </a:ext>
                </a:extLst>
              </p:cNvPr>
              <p:cNvSpPr txBox="1"/>
              <p:nvPr/>
            </p:nvSpPr>
            <p:spPr>
              <a:xfrm>
                <a:off x="1171328" y="2487121"/>
                <a:ext cx="4740465" cy="323165"/>
              </a:xfrm>
              <a:prstGeom prst="rect">
                <a:avLst/>
              </a:prstGeom>
              <a:noFill/>
            </p:spPr>
            <p:txBody>
              <a:bodyPr wrap="none" lIns="0" tIns="0" rIns="0" bIns="0" rtlCol="0" anchor="ctr">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ea typeface="微软雅黑" panose="020B0503020204020204" pitchFamily="34" charset="-122"/>
                        </a:rPr>
                        <m:t>𝐻</m:t>
                      </m:r>
                      <m:r>
                        <a:rPr lang="en-US" altLang="zh-CN" sz="1400" b="0" i="1" smtClean="0">
                          <a:latin typeface="Cambria Math" panose="02040503050406030204" pitchFamily="18" charset="0"/>
                          <a:ea typeface="微软雅黑" panose="020B0503020204020204" pitchFamily="34" charset="-122"/>
                        </a:rPr>
                        <m:t>=</m:t>
                      </m:r>
                      <m:d>
                        <m:dPr>
                          <m:begChr m:val="{"/>
                          <m:endChr m:val="}"/>
                          <m:ctrlPr>
                            <a:rPr lang="en-US" altLang="zh-CN" sz="1400" b="0" i="1" smtClean="0">
                              <a:latin typeface="Cambria Math" panose="02040503050406030204" pitchFamily="18" charset="0"/>
                              <a:ea typeface="微软雅黑" panose="020B0503020204020204" pitchFamily="34" charset="-122"/>
                            </a:rPr>
                          </m:ctrlPr>
                        </m:dPr>
                        <m:e>
                          <m:m>
                            <m:mPr>
                              <m:mcs>
                                <m:mc>
                                  <m:mcPr>
                                    <m:count m:val="3"/>
                                    <m:mcJc m:val="center"/>
                                  </m:mcPr>
                                </m:mc>
                              </m:mcs>
                              <m:ctrlPr>
                                <a:rPr lang="en-US" altLang="zh-CN" sz="1400" b="0" i="1" smtClean="0">
                                  <a:latin typeface="Cambria Math" panose="02040503050406030204" pitchFamily="18" charset="0"/>
                                  <a:ea typeface="微软雅黑" panose="020B0503020204020204" pitchFamily="34" charset="-122"/>
                                </a:rPr>
                              </m:ctrlPr>
                            </m:mPr>
                            <m:mr>
                              <m:e>
                                <m:m>
                                  <m:mPr>
                                    <m:mcs>
                                      <m:mc>
                                        <m:mcPr>
                                          <m:count m:val="2"/>
                                          <m:mcJc m:val="center"/>
                                        </m:mcPr>
                                      </m:mc>
                                    </m:mcs>
                                    <m:ctrlPr>
                                      <a:rPr lang="en-US" altLang="zh-CN" sz="1400" b="0" i="1" smtClean="0">
                                        <a:latin typeface="Cambria Math" panose="02040503050406030204" pitchFamily="18" charset="0"/>
                                        <a:ea typeface="微软雅黑" panose="020B0503020204020204" pitchFamily="34" charset="-122"/>
                                      </a:rPr>
                                    </m:ctrlPr>
                                  </m:mPr>
                                  <m:mr>
                                    <m:e>
                                      <m:r>
                                        <m:rPr>
                                          <m:nor/>
                                        </m:rPr>
                                        <a:rPr lang="en-US" altLang="zh-CN" sz="1400">
                                          <a:latin typeface="Arial" panose="020B0604020202020204" pitchFamily="34" charset="0"/>
                                          <a:cs typeface="Arial" panose="020B0604020202020204" pitchFamily="34" charset="0"/>
                                        </a:rPr>
                                        <m:t>0.9948</m:t>
                                      </m:r>
                                    </m:e>
                                    <m:e>
                                      <m:r>
                                        <m:rPr>
                                          <m:nor/>
                                        </m:rPr>
                                        <a:rPr lang="en-US" altLang="zh-CN" sz="1400">
                                          <a:latin typeface="Arial" panose="020B0604020202020204" pitchFamily="34" charset="0"/>
                                          <a:cs typeface="Arial" panose="020B0604020202020204" pitchFamily="34" charset="0"/>
                                        </a:rPr>
                                        <m:t>0.9982</m:t>
                                      </m:r>
                                    </m:e>
                                  </m:mr>
                                </m:m>
                              </m:e>
                              <m:e>
                                <m:m>
                                  <m:mPr>
                                    <m:mcs>
                                      <m:mc>
                                        <m:mcPr>
                                          <m:count m:val="2"/>
                                          <m:mcJc m:val="center"/>
                                        </m:mcPr>
                                      </m:mc>
                                    </m:mcs>
                                    <m:ctrlPr>
                                      <a:rPr lang="en-US" altLang="zh-CN" sz="1400" b="0" i="1" smtClean="0">
                                        <a:latin typeface="Cambria Math" panose="02040503050406030204" pitchFamily="18" charset="0"/>
                                        <a:ea typeface="微软雅黑" panose="020B0503020204020204" pitchFamily="34" charset="-122"/>
                                      </a:rPr>
                                    </m:ctrlPr>
                                  </m:mPr>
                                  <m:mr>
                                    <m:e>
                                      <m:r>
                                        <m:rPr>
                                          <m:nor/>
                                        </m:rPr>
                                        <a:rPr lang="en-US" altLang="zh-CN" sz="1400">
                                          <a:latin typeface="Arial" panose="020B0604020202020204" pitchFamily="34" charset="0"/>
                                          <a:cs typeface="Arial" panose="020B0604020202020204" pitchFamily="34" charset="0"/>
                                        </a:rPr>
                                        <m:t>0.9183</m:t>
                                      </m:r>
                                    </m:e>
                                    <m:e>
                                      <m:r>
                                        <m:rPr>
                                          <m:nor/>
                                        </m:rPr>
                                        <a:rPr lang="en-US" altLang="zh-CN" sz="1400">
                                          <a:latin typeface="Arial" panose="020B0604020202020204" pitchFamily="34" charset="0"/>
                                          <a:cs typeface="Arial" panose="020B0604020202020204" pitchFamily="34" charset="0"/>
                                        </a:rPr>
                                        <m:t>0.7667</m:t>
                                      </m:r>
                                    </m:e>
                                  </m:mr>
                                </m:m>
                              </m:e>
                              <m:e>
                                <m:m>
                                  <m:mPr>
                                    <m:mcs>
                                      <m:mc>
                                        <m:mcPr>
                                          <m:count m:val="2"/>
                                          <m:mcJc m:val="center"/>
                                        </m:mcPr>
                                      </m:mc>
                                    </m:mcs>
                                    <m:ctrlPr>
                                      <a:rPr lang="en-US" altLang="zh-CN" sz="1400" b="0" i="1" smtClean="0">
                                        <a:latin typeface="Cambria Math" panose="02040503050406030204" pitchFamily="18" charset="0"/>
                                        <a:ea typeface="微软雅黑" panose="020B0503020204020204" pitchFamily="34" charset="-122"/>
                                      </a:rPr>
                                    </m:ctrlPr>
                                  </m:mPr>
                                  <m:mr>
                                    <m:e>
                                      <m:r>
                                        <m:rPr>
                                          <m:nor/>
                                        </m:rPr>
                                        <a:rPr lang="en-US" altLang="zh-CN" sz="1400" smtClean="0">
                                          <a:solidFill>
                                            <a:srgbClr val="FF0000"/>
                                          </a:solidFill>
                                          <a:latin typeface="Arial" panose="020B0604020202020204" pitchFamily="34" charset="0"/>
                                          <a:cs typeface="Arial" panose="020B0604020202020204" pitchFamily="34" charset="0"/>
                                        </a:rPr>
                                        <m:t>1.0000</m:t>
                                      </m:r>
                                    </m:e>
                                    <m:e>
                                      <m:r>
                                        <m:rPr>
                                          <m:nor/>
                                        </m:rPr>
                                        <a:rPr lang="en-US" altLang="zh-CN" sz="1400">
                                          <a:latin typeface="Arial" panose="020B0604020202020204" pitchFamily="34" charset="0"/>
                                          <a:cs typeface="Arial" panose="020B0604020202020204" pitchFamily="34" charset="0"/>
                                        </a:rPr>
                                        <m:t>0.7030</m:t>
                                      </m:r>
                                    </m:e>
                                  </m:mr>
                                </m:m>
                              </m:e>
                            </m:mr>
                          </m:m>
                        </m:e>
                      </m:d>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21" name="文本框 20">
                <a:extLst>
                  <a:ext uri="{FF2B5EF4-FFF2-40B4-BE49-F238E27FC236}">
                    <a16:creationId xmlns:a16="http://schemas.microsoft.com/office/drawing/2014/main" id="{215521C7-D25F-422A-BCFC-EDDF5CEA34D8}"/>
                  </a:ext>
                </a:extLst>
              </p:cNvPr>
              <p:cNvSpPr txBox="1">
                <a:spLocks noRot="1" noChangeAspect="1" noMove="1" noResize="1" noEditPoints="1" noAdjustHandles="1" noChangeArrowheads="1" noChangeShapeType="1" noTextEdit="1"/>
              </p:cNvSpPr>
              <p:nvPr/>
            </p:nvSpPr>
            <p:spPr>
              <a:xfrm>
                <a:off x="1171328" y="2487121"/>
                <a:ext cx="4740465" cy="323165"/>
              </a:xfrm>
              <a:prstGeom prst="rect">
                <a:avLst/>
              </a:prstGeom>
              <a:blipFill>
                <a:blip r:embed="rId3"/>
                <a:stretch>
                  <a:fillRect l="-2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7C610F1C-439E-442D-AD66-650CE773441C}"/>
                  </a:ext>
                </a:extLst>
              </p:cNvPr>
              <p:cNvSpPr txBox="1"/>
              <p:nvPr/>
            </p:nvSpPr>
            <p:spPr>
              <a:xfrm>
                <a:off x="1171327" y="3513732"/>
                <a:ext cx="4691925" cy="323165"/>
              </a:xfrm>
              <a:prstGeom prst="rect">
                <a:avLst/>
              </a:prstGeom>
              <a:noFill/>
            </p:spPr>
            <p:txBody>
              <a:bodyPr wrap="none" lIns="0" tIns="0" rIns="0" bIns="0" rtlCol="0" anchor="ctr">
                <a:spAutoFit/>
              </a:bodyPr>
              <a:lstStyle/>
              <a:p>
                <a:pPr>
                  <a:lnSpc>
                    <a:spcPct val="150000"/>
                  </a:lnSpc>
                </a:pPr>
                <a14:m>
                  <m:oMathPara xmlns:m="http://schemas.openxmlformats.org/officeDocument/2006/math">
                    <m:oMathParaPr>
                      <m:jc m:val="centerGroup"/>
                    </m:oMathParaPr>
                    <m:oMath xmlns:m="http://schemas.openxmlformats.org/officeDocument/2006/math">
                      <m:r>
                        <m:rPr>
                          <m:sty m:val="p"/>
                        </m:rPr>
                        <a:rPr lang="en-US" altLang="zh-CN" sz="1400" i="1" smtClean="0">
                          <a:latin typeface="Cambria Math" panose="02040503050406030204" pitchFamily="18" charset="0"/>
                          <a:ea typeface="微软雅黑" panose="020B0503020204020204" pitchFamily="34" charset="-122"/>
                        </a:rPr>
                        <m:t>g</m:t>
                      </m:r>
                      <m:r>
                        <a:rPr lang="en-US" altLang="zh-CN" sz="1400" b="0" i="1" smtClean="0">
                          <a:latin typeface="Cambria Math" panose="02040503050406030204" pitchFamily="18" charset="0"/>
                          <a:ea typeface="微软雅黑" panose="020B0503020204020204" pitchFamily="34" charset="-122"/>
                        </a:rPr>
                        <m:t>=</m:t>
                      </m:r>
                      <m:d>
                        <m:dPr>
                          <m:begChr m:val="{"/>
                          <m:endChr m:val="}"/>
                          <m:ctrlPr>
                            <a:rPr lang="en-US" altLang="zh-CN" sz="1400" b="0" i="1" smtClean="0">
                              <a:latin typeface="Cambria Math" panose="02040503050406030204" pitchFamily="18" charset="0"/>
                              <a:ea typeface="微软雅黑" panose="020B0503020204020204" pitchFamily="34" charset="-122"/>
                            </a:rPr>
                          </m:ctrlPr>
                        </m:dPr>
                        <m:e>
                          <m:m>
                            <m:mPr>
                              <m:mcs>
                                <m:mc>
                                  <m:mcPr>
                                    <m:count m:val="3"/>
                                    <m:mcJc m:val="center"/>
                                  </m:mcPr>
                                </m:mc>
                              </m:mcs>
                              <m:ctrlPr>
                                <a:rPr lang="en-US" altLang="zh-CN" sz="1400" b="0" i="1" smtClean="0">
                                  <a:latin typeface="Cambria Math" panose="02040503050406030204" pitchFamily="18" charset="0"/>
                                  <a:ea typeface="微软雅黑" panose="020B0503020204020204" pitchFamily="34" charset="-122"/>
                                </a:rPr>
                              </m:ctrlPr>
                            </m:mPr>
                            <m:mr>
                              <m:e>
                                <m:m>
                                  <m:mPr>
                                    <m:mcs>
                                      <m:mc>
                                        <m:mcPr>
                                          <m:count m:val="2"/>
                                          <m:mcJc m:val="center"/>
                                        </m:mcPr>
                                      </m:mc>
                                    </m:mcs>
                                    <m:ctrlPr>
                                      <a:rPr lang="en-US" altLang="zh-CN" sz="1400" b="0" i="1" smtClean="0">
                                        <a:latin typeface="Cambria Math" panose="02040503050406030204" pitchFamily="18" charset="0"/>
                                        <a:ea typeface="微软雅黑" panose="020B0503020204020204" pitchFamily="34" charset="-122"/>
                                      </a:rPr>
                                    </m:ctrlPr>
                                  </m:mPr>
                                  <m:mr>
                                    <m:e>
                                      <m:r>
                                        <m:rPr>
                                          <m:nor/>
                                        </m:rPr>
                                        <a:rPr lang="en-US" altLang="zh-CN" sz="1400">
                                          <a:latin typeface="Arial" panose="020B0604020202020204" pitchFamily="34" charset="0"/>
                                          <a:cs typeface="Arial" panose="020B0604020202020204" pitchFamily="34" charset="0"/>
                                        </a:rPr>
                                        <m:t>0.0052</m:t>
                                      </m:r>
                                    </m:e>
                                    <m:e>
                                      <m:r>
                                        <m:rPr>
                                          <m:nor/>
                                        </m:rPr>
                                        <a:rPr lang="en-US" altLang="zh-CN" sz="1400">
                                          <a:latin typeface="Arial" panose="020B0604020202020204" pitchFamily="34" charset="0"/>
                                          <a:cs typeface="Arial" panose="020B0604020202020204" pitchFamily="34" charset="0"/>
                                        </a:rPr>
                                        <m:t>0.0018</m:t>
                                      </m:r>
                                    </m:e>
                                  </m:mr>
                                </m:m>
                              </m:e>
                              <m:e>
                                <m:m>
                                  <m:mPr>
                                    <m:mcs>
                                      <m:mc>
                                        <m:mcPr>
                                          <m:count m:val="2"/>
                                          <m:mcJc m:val="center"/>
                                        </m:mcPr>
                                      </m:mc>
                                    </m:mcs>
                                    <m:ctrlPr>
                                      <a:rPr lang="en-US" altLang="zh-CN" sz="1400" b="0" i="1" smtClean="0">
                                        <a:latin typeface="Cambria Math" panose="02040503050406030204" pitchFamily="18" charset="0"/>
                                        <a:ea typeface="微软雅黑" panose="020B0503020204020204" pitchFamily="34" charset="-122"/>
                                      </a:rPr>
                                    </m:ctrlPr>
                                  </m:mPr>
                                  <m:mr>
                                    <m:e>
                                      <m:r>
                                        <m:rPr>
                                          <m:nor/>
                                        </m:rPr>
                                        <a:rPr lang="en-US" altLang="zh-CN" sz="1400">
                                          <a:latin typeface="Arial" panose="020B0604020202020204" pitchFamily="34" charset="0"/>
                                          <a:cs typeface="Arial" panose="020B0604020202020204" pitchFamily="34" charset="0"/>
                                        </a:rPr>
                                        <m:t>0.0817</m:t>
                                      </m:r>
                                    </m:e>
                                    <m:e>
                                      <m:r>
                                        <m:rPr>
                                          <m:nor/>
                                        </m:rPr>
                                        <a:rPr lang="en-US" altLang="zh-CN" sz="1400">
                                          <a:latin typeface="Arial" panose="020B0604020202020204" pitchFamily="34" charset="0"/>
                                          <a:cs typeface="Arial" panose="020B0604020202020204" pitchFamily="34" charset="0"/>
                                        </a:rPr>
                                        <m:t>0.2333</m:t>
                                      </m:r>
                                    </m:e>
                                  </m:mr>
                                </m:m>
                              </m:e>
                              <m:e>
                                <m:m>
                                  <m:mPr>
                                    <m:mcs>
                                      <m:mc>
                                        <m:mcPr>
                                          <m:count m:val="2"/>
                                          <m:mcJc m:val="center"/>
                                        </m:mcPr>
                                      </m:mc>
                                    </m:mcs>
                                    <m:ctrlPr>
                                      <a:rPr lang="en-US" altLang="zh-CN" sz="1400" b="0" i="1" smtClean="0">
                                        <a:latin typeface="Cambria Math" panose="02040503050406030204" pitchFamily="18" charset="0"/>
                                        <a:ea typeface="微软雅黑" panose="020B0503020204020204" pitchFamily="34" charset="-122"/>
                                      </a:rPr>
                                    </m:ctrlPr>
                                  </m:mPr>
                                  <m:mr>
                                    <m:e>
                                      <m:r>
                                        <m:rPr>
                                          <m:nor/>
                                        </m:rPr>
                                        <a:rPr lang="en-US" altLang="zh-CN" sz="1400" b="0" i="0" smtClean="0">
                                          <a:latin typeface="Arial" panose="020B0604020202020204" pitchFamily="34" charset="0"/>
                                          <a:ea typeface="微软雅黑" panose="020B0503020204020204" pitchFamily="34" charset="-122"/>
                                          <a:cs typeface="Arial" panose="020B0604020202020204" pitchFamily="34" charset="0"/>
                                        </a:rPr>
                                        <m:t>0</m:t>
                                      </m:r>
                                      <m:r>
                                        <m:rPr>
                                          <m:nor/>
                                        </m:rPr>
                                        <a:rPr lang="en-US" altLang="zh-CN" sz="1400">
                                          <a:latin typeface="Arial" panose="020B0604020202020204" pitchFamily="34" charset="0"/>
                                          <a:cs typeface="Arial" panose="020B0604020202020204" pitchFamily="34" charset="0"/>
                                        </a:rPr>
                                        <m:t>.0000</m:t>
                                      </m:r>
                                    </m:e>
                                    <m:e>
                                      <m:r>
                                        <m:rPr>
                                          <m:nor/>
                                        </m:rPr>
                                        <a:rPr lang="en-US" altLang="zh-CN" sz="1400">
                                          <a:latin typeface="Arial" panose="020B0604020202020204" pitchFamily="34" charset="0"/>
                                          <a:cs typeface="Arial" panose="020B0604020202020204" pitchFamily="34" charset="0"/>
                                        </a:rPr>
                                        <m:t>0.2970</m:t>
                                      </m:r>
                                    </m:e>
                                  </m:mr>
                                </m:m>
                              </m:e>
                            </m:mr>
                          </m:m>
                        </m:e>
                      </m:d>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23" name="文本框 22">
                <a:extLst>
                  <a:ext uri="{FF2B5EF4-FFF2-40B4-BE49-F238E27FC236}">
                    <a16:creationId xmlns:a16="http://schemas.microsoft.com/office/drawing/2014/main" id="{7C610F1C-439E-442D-AD66-650CE773441C}"/>
                  </a:ext>
                </a:extLst>
              </p:cNvPr>
              <p:cNvSpPr txBox="1">
                <a:spLocks noRot="1" noChangeAspect="1" noMove="1" noResize="1" noEditPoints="1" noAdjustHandles="1" noChangeArrowheads="1" noChangeShapeType="1" noTextEdit="1"/>
              </p:cNvSpPr>
              <p:nvPr/>
            </p:nvSpPr>
            <p:spPr>
              <a:xfrm>
                <a:off x="1171327" y="3513732"/>
                <a:ext cx="4691925" cy="323165"/>
              </a:xfrm>
              <a:prstGeom prst="rect">
                <a:avLst/>
              </a:prstGeom>
              <a:blipFill>
                <a:blip r:embed="rId4"/>
                <a:stretch>
                  <a:fillRect l="-260" b="-5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48FCC547-C098-40C0-B89D-3A9D6F3B8349}"/>
                  </a:ext>
                </a:extLst>
              </p:cNvPr>
              <p:cNvSpPr/>
              <p:nvPr/>
            </p:nvSpPr>
            <p:spPr>
              <a:xfrm>
                <a:off x="4605703" y="3007009"/>
                <a:ext cx="136216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a:latin typeface="Cambria Math" panose="02040503050406030204" pitchFamily="18" charset="0"/>
                              <a:ea typeface="微软雅黑" panose="020B0503020204020204" pitchFamily="34" charset="-122"/>
                              <a:cs typeface="Times New Roman" panose="02020603050405020304" pitchFamily="18" charset="0"/>
                            </a:rPr>
                            <m:t>g</m:t>
                          </m:r>
                        </m:e>
                        <m:sub>
                          <m:r>
                            <m:rPr>
                              <m:sty m:val="p"/>
                            </m:rPr>
                            <a:rPr lang="en-US" altLang="zh-CN">
                              <a:latin typeface="Cambria Math" panose="02040503050406030204" pitchFamily="18" charset="0"/>
                              <a:ea typeface="微软雅黑" panose="020B0503020204020204" pitchFamily="34" charset="-122"/>
                              <a:cs typeface="Times New Roman" panose="02020603050405020304" pitchFamily="18" charset="0"/>
                            </a:rPr>
                            <m:t>i</m:t>
                          </m:r>
                        </m:sub>
                      </m:sSub>
                      <m:r>
                        <a:rPr lang="en-US" altLang="zh-CN">
                          <a:latin typeface="Cambria Math" panose="02040503050406030204" pitchFamily="18" charset="0"/>
                          <a:ea typeface="微软雅黑" panose="020B0503020204020204" pitchFamily="34" charset="-122"/>
                          <a:cs typeface="Times New Roman" panose="02020603050405020304" pitchFamily="18" charset="0"/>
                        </a:rPr>
                        <m:t>=1−</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a:latin typeface="Cambria Math" panose="02040503050406030204" pitchFamily="18" charset="0"/>
                              <a:ea typeface="微软雅黑" panose="020B0503020204020204" pitchFamily="34" charset="-122"/>
                              <a:cs typeface="Times New Roman" panose="02020603050405020304" pitchFamily="18" charset="0"/>
                            </a:rPr>
                            <m:t>H</m:t>
                          </m:r>
                        </m:e>
                        <m:sub>
                          <m:r>
                            <m:rPr>
                              <m:sty m:val="p"/>
                            </m:rPr>
                            <a:rPr lang="en-US" altLang="zh-CN">
                              <a:latin typeface="Cambria Math" panose="02040503050406030204" pitchFamily="18" charset="0"/>
                              <a:ea typeface="微软雅黑" panose="020B0503020204020204" pitchFamily="34" charset="-122"/>
                              <a:cs typeface="Times New Roman" panose="02020603050405020304" pitchFamily="18" charset="0"/>
                            </a:rPr>
                            <m:t>i</m:t>
                          </m:r>
                        </m:sub>
                      </m:sSub>
                    </m:oMath>
                  </m:oMathPara>
                </a14:m>
                <a:endParaRPr lang="zh-CN" altLang="en-US" dirty="0"/>
              </a:p>
            </p:txBody>
          </p:sp>
        </mc:Choice>
        <mc:Fallback xmlns="">
          <p:sp>
            <p:nvSpPr>
              <p:cNvPr id="5" name="矩形 4">
                <a:extLst>
                  <a:ext uri="{FF2B5EF4-FFF2-40B4-BE49-F238E27FC236}">
                    <a16:creationId xmlns:a16="http://schemas.microsoft.com/office/drawing/2014/main" id="{48FCC547-C098-40C0-B89D-3A9D6F3B8349}"/>
                  </a:ext>
                </a:extLst>
              </p:cNvPr>
              <p:cNvSpPr>
                <a:spLocks noRot="1" noChangeAspect="1" noMove="1" noResize="1" noEditPoints="1" noAdjustHandles="1" noChangeArrowheads="1" noChangeShapeType="1" noTextEdit="1"/>
              </p:cNvSpPr>
              <p:nvPr/>
            </p:nvSpPr>
            <p:spPr>
              <a:xfrm>
                <a:off x="4605703" y="3007009"/>
                <a:ext cx="1362168" cy="369332"/>
              </a:xfrm>
              <a:prstGeom prst="rect">
                <a:avLst/>
              </a:prstGeom>
              <a:blipFill>
                <a:blip r:embed="rId5"/>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FED955A-37EC-4AC4-B686-B3308421438C}"/>
                  </a:ext>
                </a:extLst>
              </p:cNvPr>
              <p:cNvSpPr txBox="1"/>
              <p:nvPr/>
            </p:nvSpPr>
            <p:spPr>
              <a:xfrm>
                <a:off x="6820114" y="3365592"/>
                <a:ext cx="1669002" cy="587020"/>
              </a:xfrm>
              <a:prstGeom prst="rect">
                <a:avLst/>
              </a:prstGeom>
              <a:noFill/>
            </p:spPr>
            <p:txBody>
              <a:bodyPr wrap="square" lIns="0" tIns="0" rIns="0" bIns="0" rtlCol="0" anchor="ctr">
                <a:spAutoFit/>
              </a:bodyPr>
              <a:lstStyle/>
              <a:p>
                <a:pPr algn="l">
                  <a:lnSpc>
                    <a:spcPct val="150000"/>
                  </a:lnSpc>
                </a:pPr>
                <a14:m>
                  <m:oMathPara xmlns:m="http://schemas.openxmlformats.org/officeDocument/2006/math">
                    <m:oMathParaPr>
                      <m:jc m:val="centerGroup"/>
                    </m:oMathParaPr>
                    <m:oMath xmlns:m="http://schemas.openxmlformats.org/officeDocument/2006/math">
                      <m:nary>
                        <m:naryPr>
                          <m:chr m:val="∑"/>
                          <m:subHide m:val="on"/>
                          <m:supHide m:val="on"/>
                          <m:ctrlPr>
                            <a:rPr lang="zh-CN" altLang="en-US" sz="1050" i="1" smtClean="0">
                              <a:latin typeface="Cambria Math" panose="02040503050406030204" pitchFamily="18" charset="0"/>
                              <a:ea typeface="微软雅黑" panose="020B0503020204020204" pitchFamily="34" charset="-122"/>
                            </a:rPr>
                          </m:ctrlPr>
                        </m:naryPr>
                        <m:sub/>
                        <m:sup/>
                        <m:e>
                          <m:sSub>
                            <m:sSubPr>
                              <m:ctrlPr>
                                <a:rPr lang="en-US" altLang="zh-CN" sz="1050" i="1" smtClean="0">
                                  <a:latin typeface="Cambria Math" panose="02040503050406030204" pitchFamily="18" charset="0"/>
                                  <a:ea typeface="微软雅黑" panose="020B0503020204020204" pitchFamily="34" charset="-122"/>
                                </a:rPr>
                              </m:ctrlPr>
                            </m:sSubPr>
                            <m:e>
                              <m:r>
                                <a:rPr lang="en-US" altLang="zh-CN" sz="1050" b="0" i="1" smtClean="0">
                                  <a:latin typeface="Cambria Math" panose="02040503050406030204" pitchFamily="18" charset="0"/>
                                  <a:ea typeface="微软雅黑" panose="020B0503020204020204" pitchFamily="34" charset="-122"/>
                                </a:rPr>
                                <m:t>𝑔</m:t>
                              </m:r>
                            </m:e>
                            <m:sub>
                              <m:r>
                                <a:rPr lang="en-US" altLang="zh-CN" sz="1050" b="0" i="1" smtClean="0">
                                  <a:latin typeface="Cambria Math" panose="02040503050406030204" pitchFamily="18" charset="0"/>
                                  <a:ea typeface="微软雅黑" panose="020B0503020204020204" pitchFamily="34" charset="-122"/>
                                </a:rPr>
                                <m:t>𝑖</m:t>
                              </m:r>
                            </m:sub>
                          </m:sSub>
                        </m:e>
                      </m:nary>
                      <m:r>
                        <a:rPr lang="en-US" altLang="zh-CN" sz="1050" b="0" i="1" smtClean="0">
                          <a:latin typeface="Cambria Math" panose="02040503050406030204" pitchFamily="18" charset="0"/>
                          <a:ea typeface="微软雅黑" panose="020B0503020204020204" pitchFamily="34" charset="-122"/>
                        </a:rPr>
                        <m:t>=0.6191</m:t>
                      </m:r>
                    </m:oMath>
                  </m:oMathPara>
                </a14:m>
                <a:endParaRPr lang="zh-CN" altLang="en-US" sz="1050" dirty="0">
                  <a:latin typeface="微软雅黑" panose="020B0503020204020204" pitchFamily="34" charset="-122"/>
                  <a:ea typeface="微软雅黑" panose="020B0503020204020204" pitchFamily="34" charset="-122"/>
                </a:endParaRPr>
              </a:p>
            </p:txBody>
          </p:sp>
        </mc:Choice>
        <mc:Fallback xmlns="">
          <p:sp>
            <p:nvSpPr>
              <p:cNvPr id="6" name="文本框 5">
                <a:extLst>
                  <a:ext uri="{FF2B5EF4-FFF2-40B4-BE49-F238E27FC236}">
                    <a16:creationId xmlns:a16="http://schemas.microsoft.com/office/drawing/2014/main" id="{FFED955A-37EC-4AC4-B686-B3308421438C}"/>
                  </a:ext>
                </a:extLst>
              </p:cNvPr>
              <p:cNvSpPr txBox="1">
                <a:spLocks noRot="1" noChangeAspect="1" noMove="1" noResize="1" noEditPoints="1" noAdjustHandles="1" noChangeArrowheads="1" noChangeShapeType="1" noTextEdit="1"/>
              </p:cNvSpPr>
              <p:nvPr/>
            </p:nvSpPr>
            <p:spPr>
              <a:xfrm>
                <a:off x="6820114" y="3365592"/>
                <a:ext cx="1669002" cy="587020"/>
              </a:xfrm>
              <a:prstGeom prst="rect">
                <a:avLst/>
              </a:prstGeom>
              <a:blipFill>
                <a:blip r:embed="rId6"/>
                <a:stretch>
                  <a:fillRect/>
                </a:stretch>
              </a:blipFill>
            </p:spPr>
            <p:txBody>
              <a:bodyPr/>
              <a:lstStyle/>
              <a:p>
                <a:r>
                  <a:rPr lang="zh-CN" altLang="en-US">
                    <a:noFill/>
                  </a:rPr>
                  <a:t> </a:t>
                </a:r>
              </a:p>
            </p:txBody>
          </p:sp>
        </mc:Fallback>
      </mc:AlternateContent>
      <p:sp>
        <p:nvSpPr>
          <p:cNvPr id="24" name="矩形 23">
            <a:extLst>
              <a:ext uri="{FF2B5EF4-FFF2-40B4-BE49-F238E27FC236}">
                <a16:creationId xmlns:a16="http://schemas.microsoft.com/office/drawing/2014/main" id="{DD33365B-6B19-4F79-B7B0-2C8D713D71BA}"/>
              </a:ext>
            </a:extLst>
          </p:cNvPr>
          <p:cNvSpPr/>
          <p:nvPr/>
        </p:nvSpPr>
        <p:spPr>
          <a:xfrm>
            <a:off x="285290" y="3884421"/>
            <a:ext cx="7369325" cy="458908"/>
          </a:xfrm>
          <a:prstGeom prst="rect">
            <a:avLst/>
          </a:prstGeom>
        </p:spPr>
        <p:txBody>
          <a:bodyPr wrap="square">
            <a:spAutoFit/>
          </a:bodyPr>
          <a:lstStyle/>
          <a:p>
            <a:pPr indent="457200">
              <a:lnSpc>
                <a:spcPct val="150000"/>
              </a:lnSpc>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6.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求权数：</a:t>
            </a: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174D7DCF-733E-403E-891D-F479624A62E1}"/>
                  </a:ext>
                </a:extLst>
              </p:cNvPr>
              <p:cNvSpPr/>
              <p:nvPr/>
            </p:nvSpPr>
            <p:spPr>
              <a:xfrm>
                <a:off x="6683448" y="4251028"/>
                <a:ext cx="2621423" cy="650114"/>
              </a:xfrm>
              <a:prstGeom prst="rect">
                <a:avLst/>
              </a:prstGeom>
            </p:spPr>
            <p:txBody>
              <a:bodyPr wrap="none">
                <a:spAutoFit/>
              </a:bodyPr>
              <a:lstStyle/>
              <a:p>
                <a:pPr indent="457200">
                  <a:lnSpc>
                    <a:spcPct val="150000"/>
                  </a:lnSpc>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400" i="1">
                              <a:latin typeface="Cambria Math" panose="02040503050406030204" pitchFamily="18" charset="0"/>
                              <a:ea typeface="微软雅黑" panose="020B0503020204020204" pitchFamily="34" charset="-122"/>
                              <a:cs typeface="Times New Roman" panose="02020603050405020304" pitchFamily="18" charset="0"/>
                            </a:rPr>
                            <m:t>𝑊</m:t>
                          </m:r>
                        </m:e>
                        <m:sub>
                          <m:r>
                            <a:rPr lang="en-US" altLang="zh-CN" sz="1400" i="1">
                              <a:latin typeface="Cambria Math" panose="02040503050406030204" pitchFamily="18" charset="0"/>
                              <a:ea typeface="微软雅黑" panose="020B0503020204020204" pitchFamily="34" charset="-122"/>
                              <a:cs typeface="Times New Roman" panose="02020603050405020304" pitchFamily="18" charset="0"/>
                            </a:rPr>
                            <m:t>𝑗</m:t>
                          </m:r>
                        </m:sub>
                      </m:sSub>
                      <m:r>
                        <a:rPr lang="en-US" altLang="zh-CN" sz="1400" i="1">
                          <a:latin typeface="Cambria Math" panose="02040503050406030204" pitchFamily="18" charset="0"/>
                          <a:ea typeface="微软雅黑" panose="020B0503020204020204" pitchFamily="34" charset="-122"/>
                          <a:cs typeface="Times New Roman" panose="02020603050405020304" pitchFamily="18" charset="0"/>
                        </a:rPr>
                        <m:t>=</m:t>
                      </m:r>
                      <m:f>
                        <m:fPr>
                          <m:type m:val="skw"/>
                          <m:ctrlPr>
                            <a:rPr lang="en-US" altLang="zh-CN" sz="1400" i="1">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14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400" i="1">
                                  <a:latin typeface="Cambria Math" panose="02040503050406030204" pitchFamily="18" charset="0"/>
                                  <a:ea typeface="微软雅黑" panose="020B0503020204020204" pitchFamily="34" charset="-122"/>
                                  <a:cs typeface="Times New Roman" panose="02020603050405020304" pitchFamily="18" charset="0"/>
                                </a:rPr>
                                <m:t>𝑔</m:t>
                              </m:r>
                            </m:e>
                            <m:sub>
                              <m:r>
                                <a:rPr lang="en-US" altLang="zh-CN" sz="1400" i="1">
                                  <a:latin typeface="Cambria Math" panose="02040503050406030204" pitchFamily="18" charset="0"/>
                                  <a:ea typeface="微软雅黑" panose="020B0503020204020204" pitchFamily="34" charset="-122"/>
                                  <a:cs typeface="Times New Roman" panose="02020603050405020304" pitchFamily="18" charset="0"/>
                                </a:rPr>
                                <m:t>𝑖</m:t>
                              </m:r>
                            </m:sub>
                          </m:sSub>
                        </m:num>
                        <m:den>
                          <m:nary>
                            <m:naryPr>
                              <m:chr m:val="∑"/>
                              <m:ctrlPr>
                                <a:rPr lang="en-US" altLang="zh-CN" sz="1400" i="1">
                                  <a:latin typeface="Cambria Math" panose="02040503050406030204" pitchFamily="18" charset="0"/>
                                  <a:ea typeface="微软雅黑" panose="020B0503020204020204" pitchFamily="34" charset="-122"/>
                                  <a:cs typeface="Times New Roman" panose="02020603050405020304" pitchFamily="18" charset="0"/>
                                </a:rPr>
                              </m:ctrlPr>
                            </m:naryPr>
                            <m:sub>
                              <m:r>
                                <m:rPr>
                                  <m:brk m:alnAt="23"/>
                                </m:rPr>
                                <a:rPr lang="en-US" altLang="zh-CN" sz="1400" i="1">
                                  <a:latin typeface="Cambria Math" panose="02040503050406030204" pitchFamily="18" charset="0"/>
                                  <a:ea typeface="微软雅黑" panose="020B0503020204020204" pitchFamily="34" charset="-122"/>
                                  <a:cs typeface="Times New Roman" panose="02020603050405020304" pitchFamily="18" charset="0"/>
                                </a:rPr>
                                <m:t>𝑗</m:t>
                              </m:r>
                              <m:r>
                                <a:rPr lang="en-US" altLang="zh-CN" sz="1400" i="1">
                                  <a:latin typeface="Cambria Math" panose="02040503050406030204" pitchFamily="18" charset="0"/>
                                  <a:ea typeface="微软雅黑" panose="020B0503020204020204" pitchFamily="34" charset="-122"/>
                                  <a:cs typeface="Times New Roman" panose="02020603050405020304" pitchFamily="18" charset="0"/>
                                </a:rPr>
                                <m:t>=1</m:t>
                              </m:r>
                            </m:sub>
                            <m:sup>
                              <m:r>
                                <a:rPr lang="en-US" altLang="zh-CN" sz="1400" i="1">
                                  <a:latin typeface="Cambria Math" panose="02040503050406030204" pitchFamily="18" charset="0"/>
                                  <a:ea typeface="微软雅黑" panose="020B0503020204020204" pitchFamily="34" charset="-122"/>
                                  <a:cs typeface="Times New Roman" panose="02020603050405020304" pitchFamily="18" charset="0"/>
                                </a:rPr>
                                <m:t>𝑚</m:t>
                              </m:r>
                            </m:sup>
                            <m:e>
                              <m:sSub>
                                <m:sSubPr>
                                  <m:ctrlPr>
                                    <a:rPr lang="en-US" altLang="zh-CN" sz="14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400" i="1">
                                      <a:latin typeface="Cambria Math" panose="02040503050406030204" pitchFamily="18" charset="0"/>
                                      <a:ea typeface="微软雅黑" panose="020B0503020204020204" pitchFamily="34" charset="-122"/>
                                      <a:cs typeface="Times New Roman" panose="02020603050405020304" pitchFamily="18" charset="0"/>
                                    </a:rPr>
                                    <m:t>𝑔</m:t>
                                  </m:r>
                                </m:e>
                                <m:sub>
                                  <m:r>
                                    <a:rPr lang="en-US" altLang="zh-CN" sz="1400" i="1">
                                      <a:latin typeface="Cambria Math" panose="02040503050406030204" pitchFamily="18" charset="0"/>
                                      <a:ea typeface="微软雅黑" panose="020B0503020204020204" pitchFamily="34" charset="-122"/>
                                      <a:cs typeface="Times New Roman" panose="02020603050405020304" pitchFamily="18" charset="0"/>
                                    </a:rPr>
                                    <m:t>𝑖</m:t>
                                  </m:r>
                                </m:sub>
                              </m:sSub>
                            </m:e>
                          </m:nary>
                        </m:den>
                      </m:f>
                      <m:r>
                        <a:rPr lang="en-US" altLang="zh-CN" sz="1400" i="1">
                          <a:latin typeface="Cambria Math" panose="02040503050406030204" pitchFamily="18" charset="0"/>
                          <a:ea typeface="微软雅黑" panose="020B0503020204020204" pitchFamily="34" charset="-122"/>
                          <a:cs typeface="Times New Roman" panose="02020603050405020304" pitchFamily="18" charset="0"/>
                        </a:rPr>
                        <m:t> , </m:t>
                      </m:r>
                      <m:r>
                        <a:rPr lang="en-US" altLang="zh-CN" sz="1400" i="1">
                          <a:latin typeface="Cambria Math" panose="02040503050406030204" pitchFamily="18" charset="0"/>
                          <a:ea typeface="微软雅黑" panose="020B0503020204020204" pitchFamily="34" charset="-122"/>
                          <a:cs typeface="Times New Roman" panose="02020603050405020304" pitchFamily="18" charset="0"/>
                        </a:rPr>
                        <m:t>𝑗</m:t>
                      </m:r>
                      <m:r>
                        <a:rPr lang="en-US" altLang="zh-CN" sz="1400" i="1">
                          <a:latin typeface="Cambria Math" panose="02040503050406030204" pitchFamily="18" charset="0"/>
                          <a:ea typeface="微软雅黑" panose="020B0503020204020204" pitchFamily="34" charset="-122"/>
                          <a:cs typeface="Times New Roman" panose="02020603050405020304" pitchFamily="18" charset="0"/>
                        </a:rPr>
                        <m:t>=1,2,…,</m:t>
                      </m:r>
                      <m:r>
                        <a:rPr lang="en-US" altLang="zh-CN" sz="1400" i="1">
                          <a:latin typeface="Cambria Math" panose="02040503050406030204" pitchFamily="18" charset="0"/>
                          <a:ea typeface="微软雅黑" panose="020B0503020204020204" pitchFamily="34" charset="-122"/>
                          <a:cs typeface="Times New Roman" panose="02020603050405020304" pitchFamily="18" charset="0"/>
                        </a:rPr>
                        <m:t>𝑚</m:t>
                      </m:r>
                      <m:r>
                        <a:rPr lang="en-US" altLang="zh-CN" sz="1400" i="1">
                          <a:latin typeface="Cambria Math" panose="02040503050406030204" pitchFamily="18" charset="0"/>
                          <a:ea typeface="微软雅黑" panose="020B0503020204020204" pitchFamily="34" charset="-122"/>
                          <a:cs typeface="Times New Roman" panose="02020603050405020304" pitchFamily="18" charset="0"/>
                        </a:rPr>
                        <m:t> </m:t>
                      </m:r>
                    </m:oMath>
                  </m:oMathPara>
                </a14:m>
                <a:endParaRPr lang="zh-CN" altLang="en-US" sz="140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7" name="矩形 6">
                <a:extLst>
                  <a:ext uri="{FF2B5EF4-FFF2-40B4-BE49-F238E27FC236}">
                    <a16:creationId xmlns:a16="http://schemas.microsoft.com/office/drawing/2014/main" id="{174D7DCF-733E-403E-891D-F479624A62E1}"/>
                  </a:ext>
                </a:extLst>
              </p:cNvPr>
              <p:cNvSpPr>
                <a:spLocks noRot="1" noChangeAspect="1" noMove="1" noResize="1" noEditPoints="1" noAdjustHandles="1" noChangeArrowheads="1" noChangeShapeType="1" noTextEdit="1"/>
              </p:cNvSpPr>
              <p:nvPr/>
            </p:nvSpPr>
            <p:spPr>
              <a:xfrm>
                <a:off x="6683448" y="4251028"/>
                <a:ext cx="2621423" cy="650114"/>
              </a:xfrm>
              <a:prstGeom prst="rect">
                <a:avLst/>
              </a:prstGeom>
              <a:blipFill>
                <a:blip r:embed="rId7"/>
                <a:stretch>
                  <a:fillRect r="-97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4355161F-92F5-4974-9931-83D67A2ADC8C}"/>
                  </a:ext>
                </a:extLst>
              </p:cNvPr>
              <p:cNvSpPr txBox="1"/>
              <p:nvPr/>
            </p:nvSpPr>
            <p:spPr>
              <a:xfrm>
                <a:off x="1171327" y="4414503"/>
                <a:ext cx="4780668" cy="323165"/>
              </a:xfrm>
              <a:prstGeom prst="rect">
                <a:avLst/>
              </a:prstGeom>
              <a:noFill/>
            </p:spPr>
            <p:txBody>
              <a:bodyPr wrap="none" lIns="0" tIns="0" rIns="0" bIns="0" rtlCol="0" anchor="ctr">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ea typeface="微软雅黑" panose="020B0503020204020204" pitchFamily="34" charset="-122"/>
                        </a:rPr>
                        <m:t>𝑊</m:t>
                      </m:r>
                      <m:r>
                        <a:rPr lang="en-US" altLang="zh-CN" sz="1400" b="0" i="1" smtClean="0">
                          <a:latin typeface="Cambria Math" panose="02040503050406030204" pitchFamily="18" charset="0"/>
                          <a:ea typeface="微软雅黑" panose="020B0503020204020204" pitchFamily="34" charset="-122"/>
                        </a:rPr>
                        <m:t>=</m:t>
                      </m:r>
                      <m:d>
                        <m:dPr>
                          <m:begChr m:val="{"/>
                          <m:endChr m:val="}"/>
                          <m:ctrlPr>
                            <a:rPr lang="en-US" altLang="zh-CN" sz="1400" b="0" i="1" smtClean="0">
                              <a:latin typeface="Cambria Math" panose="02040503050406030204" pitchFamily="18" charset="0"/>
                              <a:ea typeface="微软雅黑" panose="020B0503020204020204" pitchFamily="34" charset="-122"/>
                            </a:rPr>
                          </m:ctrlPr>
                        </m:dPr>
                        <m:e>
                          <m:m>
                            <m:mPr>
                              <m:mcs>
                                <m:mc>
                                  <m:mcPr>
                                    <m:count m:val="3"/>
                                    <m:mcJc m:val="center"/>
                                  </m:mcPr>
                                </m:mc>
                              </m:mcs>
                              <m:ctrlPr>
                                <a:rPr lang="en-US" altLang="zh-CN" sz="1400" b="0" i="1" smtClean="0">
                                  <a:latin typeface="Cambria Math" panose="02040503050406030204" pitchFamily="18" charset="0"/>
                                  <a:ea typeface="微软雅黑" panose="020B0503020204020204" pitchFamily="34" charset="-122"/>
                                </a:rPr>
                              </m:ctrlPr>
                            </m:mPr>
                            <m:mr>
                              <m:e>
                                <m:m>
                                  <m:mPr>
                                    <m:mcs>
                                      <m:mc>
                                        <m:mcPr>
                                          <m:count m:val="2"/>
                                          <m:mcJc m:val="center"/>
                                        </m:mcPr>
                                      </m:mc>
                                    </m:mcs>
                                    <m:ctrlPr>
                                      <a:rPr lang="en-US" altLang="zh-CN" sz="1400" b="0" i="1" smtClean="0">
                                        <a:latin typeface="Cambria Math" panose="02040503050406030204" pitchFamily="18" charset="0"/>
                                        <a:ea typeface="微软雅黑" panose="020B0503020204020204" pitchFamily="34" charset="-122"/>
                                      </a:rPr>
                                    </m:ctrlPr>
                                  </m:mPr>
                                  <m:mr>
                                    <m:e>
                                      <m:r>
                                        <m:rPr>
                                          <m:nor/>
                                        </m:rPr>
                                        <a:rPr lang="en-US" altLang="zh-CN" sz="1400">
                                          <a:latin typeface="Arial" panose="020B0604020202020204" pitchFamily="34" charset="0"/>
                                          <a:cs typeface="Arial" panose="020B0604020202020204" pitchFamily="34" charset="0"/>
                                        </a:rPr>
                                        <m:t>0.0084</m:t>
                                      </m:r>
                                    </m:e>
                                    <m:e>
                                      <m:r>
                                        <m:rPr>
                                          <m:nor/>
                                        </m:rPr>
                                        <a:rPr lang="en-US" altLang="zh-CN" sz="1400">
                                          <a:latin typeface="Arial" panose="020B0604020202020204" pitchFamily="34" charset="0"/>
                                          <a:cs typeface="Arial" panose="020B0604020202020204" pitchFamily="34" charset="0"/>
                                        </a:rPr>
                                        <m:t>0.0030</m:t>
                                      </m:r>
                                    </m:e>
                                  </m:mr>
                                </m:m>
                              </m:e>
                              <m:e>
                                <m:m>
                                  <m:mPr>
                                    <m:mcs>
                                      <m:mc>
                                        <m:mcPr>
                                          <m:count m:val="2"/>
                                          <m:mcJc m:val="center"/>
                                        </m:mcPr>
                                      </m:mc>
                                    </m:mcs>
                                    <m:ctrlPr>
                                      <a:rPr lang="en-US" altLang="zh-CN" sz="1400" b="0" i="1" smtClean="0">
                                        <a:latin typeface="Cambria Math" panose="02040503050406030204" pitchFamily="18" charset="0"/>
                                        <a:ea typeface="微软雅黑" panose="020B0503020204020204" pitchFamily="34" charset="-122"/>
                                      </a:rPr>
                                    </m:ctrlPr>
                                  </m:mPr>
                                  <m:mr>
                                    <m:e>
                                      <m:r>
                                        <m:rPr>
                                          <m:nor/>
                                        </m:rPr>
                                        <a:rPr lang="en-US" altLang="zh-CN" sz="1400">
                                          <a:latin typeface="Arial" panose="020B0604020202020204" pitchFamily="34" charset="0"/>
                                          <a:cs typeface="Arial" panose="020B0604020202020204" pitchFamily="34" charset="0"/>
                                        </a:rPr>
                                        <m:t>0.1320</m:t>
                                      </m:r>
                                    </m:e>
                                    <m:e>
                                      <m:r>
                                        <m:rPr>
                                          <m:nor/>
                                        </m:rPr>
                                        <a:rPr lang="en-US" altLang="zh-CN" sz="1400">
                                          <a:latin typeface="Arial" panose="020B0604020202020204" pitchFamily="34" charset="0"/>
                                          <a:cs typeface="Arial" panose="020B0604020202020204" pitchFamily="34" charset="0"/>
                                        </a:rPr>
                                        <m:t>0.3769</m:t>
                                      </m:r>
                                    </m:e>
                                  </m:mr>
                                </m:m>
                              </m:e>
                              <m:e>
                                <m:m>
                                  <m:mPr>
                                    <m:mcs>
                                      <m:mc>
                                        <m:mcPr>
                                          <m:count m:val="2"/>
                                          <m:mcJc m:val="center"/>
                                        </m:mcPr>
                                      </m:mc>
                                    </m:mcs>
                                    <m:ctrlPr>
                                      <a:rPr lang="en-US" altLang="zh-CN" sz="1400" b="0" i="1" smtClean="0">
                                        <a:latin typeface="Cambria Math" panose="02040503050406030204" pitchFamily="18" charset="0"/>
                                        <a:ea typeface="微软雅黑" panose="020B0503020204020204" pitchFamily="34" charset="-122"/>
                                      </a:rPr>
                                    </m:ctrlPr>
                                  </m:mPr>
                                  <m:mr>
                                    <m:e>
                                      <m:r>
                                        <m:rPr>
                                          <m:nor/>
                                        </m:rPr>
                                        <a:rPr lang="en-US" altLang="zh-CN" sz="1400" b="0" i="0" smtClean="0">
                                          <a:latin typeface="Arial" panose="020B0604020202020204" pitchFamily="34" charset="0"/>
                                          <a:ea typeface="微软雅黑" panose="020B0503020204020204" pitchFamily="34" charset="-122"/>
                                          <a:cs typeface="Arial" panose="020B0604020202020204" pitchFamily="34" charset="0"/>
                                        </a:rPr>
                                        <m:t>0</m:t>
                                      </m:r>
                                      <m:r>
                                        <m:rPr>
                                          <m:nor/>
                                        </m:rPr>
                                        <a:rPr lang="en-US" altLang="zh-CN" sz="1400">
                                          <a:latin typeface="Arial" panose="020B0604020202020204" pitchFamily="34" charset="0"/>
                                          <a:cs typeface="Arial" panose="020B0604020202020204" pitchFamily="34" charset="0"/>
                                        </a:rPr>
                                        <m:t>.0000</m:t>
                                      </m:r>
                                    </m:e>
                                    <m:e>
                                      <m:r>
                                        <m:rPr>
                                          <m:nor/>
                                        </m:rPr>
                                        <a:rPr lang="en-US" altLang="zh-CN" sz="1400">
                                          <a:latin typeface="Arial" panose="020B0604020202020204" pitchFamily="34" charset="0"/>
                                          <a:cs typeface="Arial" panose="020B0604020202020204" pitchFamily="34" charset="0"/>
                                        </a:rPr>
                                        <m:t>0.4798</m:t>
                                      </m:r>
                                    </m:e>
                                  </m:mr>
                                </m:m>
                              </m:e>
                            </m:mr>
                          </m:m>
                        </m:e>
                      </m:d>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25" name="文本框 24">
                <a:extLst>
                  <a:ext uri="{FF2B5EF4-FFF2-40B4-BE49-F238E27FC236}">
                    <a16:creationId xmlns:a16="http://schemas.microsoft.com/office/drawing/2014/main" id="{4355161F-92F5-4974-9931-83D67A2ADC8C}"/>
                  </a:ext>
                </a:extLst>
              </p:cNvPr>
              <p:cNvSpPr txBox="1">
                <a:spLocks noRot="1" noChangeAspect="1" noMove="1" noResize="1" noEditPoints="1" noAdjustHandles="1" noChangeArrowheads="1" noChangeShapeType="1" noTextEdit="1"/>
              </p:cNvSpPr>
              <p:nvPr/>
            </p:nvSpPr>
            <p:spPr>
              <a:xfrm>
                <a:off x="1171327" y="4414503"/>
                <a:ext cx="4780668" cy="323165"/>
              </a:xfrm>
              <a:prstGeom prst="rect">
                <a:avLst/>
              </a:prstGeom>
              <a:blipFill>
                <a:blip r:embed="rId8"/>
                <a:stretch>
                  <a:fillRect l="-2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57932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DA67BFC-09DD-4F2A-A337-B8C6F4E0DDCE}"/>
              </a:ext>
            </a:extLst>
          </p:cNvPr>
          <p:cNvSpPr txBox="1"/>
          <p:nvPr/>
        </p:nvSpPr>
        <p:spPr>
          <a:xfrm>
            <a:off x="1065319" y="0"/>
            <a:ext cx="6148281" cy="743986"/>
          </a:xfrm>
          <a:prstGeom prst="rect">
            <a:avLst/>
          </a:prstGeom>
          <a:noFill/>
        </p:spPr>
        <p:txBody>
          <a:bodyPr wrap="square" rtlCol="0" anchor="t">
            <a:spAutoFit/>
          </a:bodyPr>
          <a:lstStyle/>
          <a:p>
            <a:pPr>
              <a:lnSpc>
                <a:spcPct val="150000"/>
              </a:lnSpc>
            </a:pPr>
            <a:r>
              <a:rPr lang="en-US" altLang="zh-CN" sz="3200" b="1" dirty="0">
                <a:solidFill>
                  <a:schemeClr val="bg1"/>
                </a:solidFill>
                <a:latin typeface="微软雅黑" panose="020B0503020204020204" pitchFamily="34" charset="-122"/>
                <a:ea typeface="微软雅黑" panose="020B0503020204020204" pitchFamily="34" charset="-122"/>
              </a:rPr>
              <a:t>2.2</a:t>
            </a:r>
            <a:r>
              <a:rPr lang="zh-CN" altLang="en-US" sz="3200" b="1" dirty="0">
                <a:solidFill>
                  <a:schemeClr val="bg1"/>
                </a:solidFill>
                <a:latin typeface="微软雅黑" panose="020B0503020204020204" pitchFamily="34" charset="-122"/>
                <a:ea typeface="微软雅黑" panose="020B0503020204020204" pitchFamily="34" charset="-122"/>
              </a:rPr>
              <a:t>、熵值法的优缺点</a:t>
            </a:r>
          </a:p>
        </p:txBody>
      </p:sp>
      <p:graphicFrame>
        <p:nvGraphicFramePr>
          <p:cNvPr id="16" name="表格 15">
            <a:extLst>
              <a:ext uri="{FF2B5EF4-FFF2-40B4-BE49-F238E27FC236}">
                <a16:creationId xmlns:a16="http://schemas.microsoft.com/office/drawing/2014/main" id="{82E35ABA-16BE-4B77-9863-5EC52BD92316}"/>
              </a:ext>
            </a:extLst>
          </p:cNvPr>
          <p:cNvGraphicFramePr>
            <a:graphicFrameLocks noGrp="1"/>
          </p:cNvGraphicFramePr>
          <p:nvPr>
            <p:extLst>
              <p:ext uri="{D42A27DB-BD31-4B8C-83A1-F6EECF244321}">
                <p14:modId xmlns:p14="http://schemas.microsoft.com/office/powerpoint/2010/main" val="138260212"/>
              </p:ext>
            </p:extLst>
          </p:nvPr>
        </p:nvGraphicFramePr>
        <p:xfrm>
          <a:off x="1066799" y="2370913"/>
          <a:ext cx="10058401" cy="2864168"/>
        </p:xfrm>
        <a:graphic>
          <a:graphicData uri="http://schemas.openxmlformats.org/drawingml/2006/table">
            <a:tbl>
              <a:tblPr firstRow="1" bandRow="1">
                <a:tableStyleId>{5940675A-B579-460E-94D1-54222C63F5DA}</a:tableStyleId>
              </a:tblPr>
              <a:tblGrid>
                <a:gridCol w="994301">
                  <a:extLst>
                    <a:ext uri="{9D8B030D-6E8A-4147-A177-3AD203B41FA5}">
                      <a16:colId xmlns:a16="http://schemas.microsoft.com/office/drawing/2014/main" val="377337916"/>
                    </a:ext>
                  </a:extLst>
                </a:gridCol>
                <a:gridCol w="9064100">
                  <a:extLst>
                    <a:ext uri="{9D8B030D-6E8A-4147-A177-3AD203B41FA5}">
                      <a16:colId xmlns:a16="http://schemas.microsoft.com/office/drawing/2014/main" val="2075866962"/>
                    </a:ext>
                  </a:extLst>
                </a:gridCol>
              </a:tblGrid>
              <a:tr h="370840">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优点</a:t>
                      </a:r>
                    </a:p>
                  </a:txBody>
                  <a:tcPr anchor="ctr"/>
                </a:tc>
                <a:tc>
                  <a:txBody>
                    <a:bodyPr/>
                    <a:lstStyle/>
                    <a:p>
                      <a:pPr>
                        <a:lnSpc>
                          <a:spcPct val="150000"/>
                        </a:lnSpc>
                      </a:pP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、方法的计算过程相对简单，从指标对评价对象的区分程度角度来确定权重；</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、完全依赖样本数据进行权重的计算，避免主观因素的干扰，客观性强。</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、对指标数量没有限制，适用范围较广。</a:t>
                      </a:r>
                    </a:p>
                  </a:txBody>
                  <a:tcPr anchor="ctr"/>
                </a:tc>
                <a:extLst>
                  <a:ext uri="{0D108BD9-81ED-4DB2-BD59-A6C34878D82A}">
                    <a16:rowId xmlns:a16="http://schemas.microsoft.com/office/drawing/2014/main" val="2305436476"/>
                  </a:ext>
                </a:extLst>
              </a:tr>
              <a:tr h="572834">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缺点</a:t>
                      </a:r>
                    </a:p>
                  </a:txBody>
                  <a:tcPr anchor="ctr"/>
                </a:tc>
                <a:tc>
                  <a:txBody>
                    <a:bodyPr/>
                    <a:lstStyle/>
                    <a:p>
                      <a:pPr>
                        <a:lnSpc>
                          <a:spcPct val="150000"/>
                        </a:lnSpc>
                      </a:pP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、对样本数据的完备性和样本量要求较高，样本较少时该方法精度较低。</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、不能反映指标的相关关系，不能解决信息重叠的问题。</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、不能体现决策者对指标重要性的理解。</a:t>
                      </a:r>
                    </a:p>
                  </a:txBody>
                  <a:tcPr anchor="ctr"/>
                </a:tc>
                <a:extLst>
                  <a:ext uri="{0D108BD9-81ED-4DB2-BD59-A6C34878D82A}">
                    <a16:rowId xmlns:a16="http://schemas.microsoft.com/office/drawing/2014/main" val="3915859519"/>
                  </a:ext>
                </a:extLst>
              </a:tr>
              <a:tr h="572834">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适用性</a:t>
                      </a:r>
                    </a:p>
                  </a:txBody>
                  <a:tcPr anchor="ctr"/>
                </a:tc>
                <a:tc>
                  <a:txBody>
                    <a:bodyPr/>
                    <a:lstStyle/>
                    <a:p>
                      <a:pPr>
                        <a:lnSpc>
                          <a:spcPct val="150000"/>
                        </a:lnSpc>
                      </a:pPr>
                      <a:r>
                        <a:rPr lang="zh-CN" altLang="en-US" sz="1600" dirty="0">
                          <a:latin typeface="微软雅黑" panose="020B0503020204020204" pitchFamily="34" charset="-122"/>
                          <a:ea typeface="微软雅黑" panose="020B0503020204020204" pitchFamily="34" charset="-122"/>
                        </a:rPr>
                        <a:t>该方法比较适用于样本量较大，样本数据信息完备，具有普遍性、指标间相对独立的综合评价体系。</a:t>
                      </a:r>
                    </a:p>
                  </a:txBody>
                  <a:tcPr anchor="ctr"/>
                </a:tc>
                <a:extLst>
                  <a:ext uri="{0D108BD9-81ED-4DB2-BD59-A6C34878D82A}">
                    <a16:rowId xmlns:a16="http://schemas.microsoft.com/office/drawing/2014/main" val="2948563600"/>
                  </a:ext>
                </a:extLst>
              </a:tr>
            </a:tbl>
          </a:graphicData>
        </a:graphic>
      </p:graphicFrame>
    </p:spTree>
    <p:extLst>
      <p:ext uri="{BB962C8B-B14F-4D97-AF65-F5344CB8AC3E}">
        <p14:creationId xmlns:p14="http://schemas.microsoft.com/office/powerpoint/2010/main" val="1576874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D05B88-7652-44B9-A59C-A2890EBB6FA5}"/>
              </a:ext>
            </a:extLst>
          </p:cNvPr>
          <p:cNvSpPr>
            <a:spLocks noGrp="1"/>
          </p:cNvSpPr>
          <p:nvPr>
            <p:ph type="title" idx="4294967295"/>
          </p:nvPr>
        </p:nvSpPr>
        <p:spPr>
          <a:xfrm>
            <a:off x="838200" y="2508751"/>
            <a:ext cx="10515600" cy="1325563"/>
          </a:xfrm>
        </p:spPr>
        <p:txBody>
          <a:bodyPr/>
          <a:lstStyle/>
          <a:p>
            <a:pPr algn="ct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、加权</a:t>
            </a:r>
            <a:r>
              <a:rPr lang="en-US" altLang="zh-CN" dirty="0">
                <a:latin typeface="微软雅黑" panose="020B0503020204020204" pitchFamily="34" charset="-122"/>
                <a:ea typeface="微软雅黑" panose="020B0503020204020204" pitchFamily="34" charset="-122"/>
              </a:rPr>
              <a:t>TOPSIS</a:t>
            </a:r>
            <a:r>
              <a:rPr lang="zh-CN" altLang="en-US" dirty="0">
                <a:latin typeface="微软雅黑" panose="020B0503020204020204" pitchFamily="34" charset="-122"/>
                <a:ea typeface="微软雅黑" panose="020B0503020204020204" pitchFamily="34" charset="-122"/>
              </a:rPr>
              <a:t>算法及案例说明</a:t>
            </a:r>
          </a:p>
        </p:txBody>
      </p:sp>
    </p:spTree>
    <p:extLst>
      <p:ext uri="{BB962C8B-B14F-4D97-AF65-F5344CB8AC3E}">
        <p14:creationId xmlns:p14="http://schemas.microsoft.com/office/powerpoint/2010/main" val="3175085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E4B98D84-5696-4358-8A08-7951B5181FE1}"/>
              </a:ext>
            </a:extLst>
          </p:cNvPr>
          <p:cNvSpPr>
            <a:spLocks noGrp="1" noChangeArrowheads="1"/>
          </p:cNvSpPr>
          <p:nvPr>
            <p:ph type="body" idx="4294967295"/>
          </p:nvPr>
        </p:nvSpPr>
        <p:spPr>
          <a:xfrm>
            <a:off x="340658" y="1313330"/>
            <a:ext cx="11510683" cy="5544670"/>
          </a:xfrm>
        </p:spPr>
        <p:txBody>
          <a:bodyPr>
            <a:noAutofit/>
          </a:bodyPr>
          <a:lstStyle/>
          <a:p>
            <a:pPr marL="0" indent="457200" algn="just">
              <a:lnSpc>
                <a:spcPct val="150000"/>
              </a:lnSpc>
              <a:spcBef>
                <a:spcPts val="0"/>
              </a:spcBef>
              <a:buClr>
                <a:srgbClr val="CC00CC"/>
              </a:buClr>
              <a:buNone/>
            </a:pPr>
            <a:r>
              <a:rPr lang="en-US" altLang="zh-CN" sz="1800" b="1" dirty="0" err="1">
                <a:latin typeface="微软雅黑" panose="020B0503020204020204" pitchFamily="34" charset="-122"/>
                <a:ea typeface="微软雅黑" panose="020B0503020204020204" pitchFamily="34" charset="-122"/>
              </a:rPr>
              <a:t>Topsis</a:t>
            </a:r>
            <a:r>
              <a:rPr lang="zh-CN" altLang="en-US" sz="1800" b="1" dirty="0">
                <a:latin typeface="微软雅黑" panose="020B0503020204020204" pitchFamily="34" charset="-122"/>
                <a:ea typeface="微软雅黑" panose="020B0503020204020204" pitchFamily="34" charset="-122"/>
              </a:rPr>
              <a:t>法基本思想：</a:t>
            </a:r>
            <a:endParaRPr lang="en-US" altLang="zh-CN" sz="1800" b="1" dirty="0">
              <a:latin typeface="微软雅黑" panose="020B0503020204020204" pitchFamily="34" charset="-122"/>
              <a:ea typeface="微软雅黑" panose="020B0503020204020204" pitchFamily="34" charset="-122"/>
            </a:endParaRPr>
          </a:p>
          <a:p>
            <a:pPr marL="0" indent="457200" algn="just">
              <a:lnSpc>
                <a:spcPct val="150000"/>
              </a:lnSpc>
              <a:spcBef>
                <a:spcPts val="0"/>
              </a:spcBef>
              <a:buClr>
                <a:srgbClr val="CC00CC"/>
              </a:buClr>
              <a:buNone/>
            </a:pPr>
            <a:r>
              <a:rPr lang="en-US" altLang="zh-CN" sz="1800" dirty="0">
                <a:latin typeface="微软雅黑" panose="020B0503020204020204" pitchFamily="34" charset="-122"/>
                <a:ea typeface="微软雅黑" panose="020B0503020204020204" pitchFamily="34" charset="-122"/>
              </a:rPr>
              <a:t>TOPSIS </a:t>
            </a:r>
            <a:r>
              <a:rPr lang="zh-CN" altLang="en-US" sz="1800" dirty="0">
                <a:latin typeface="微软雅黑" panose="020B0503020204020204" pitchFamily="34" charset="-122"/>
                <a:ea typeface="微软雅黑" panose="020B0503020204020204" pitchFamily="34" charset="-122"/>
              </a:rPr>
              <a:t>法是</a:t>
            </a:r>
            <a:r>
              <a:rPr lang="en-US" altLang="zh-CN" sz="1800" dirty="0" err="1">
                <a:latin typeface="微软雅黑" panose="020B0503020204020204" pitchFamily="34" charset="-122"/>
                <a:ea typeface="微软雅黑" panose="020B0503020204020204" pitchFamily="34" charset="-122"/>
              </a:rPr>
              <a:t>C.L.Hwang</a:t>
            </a:r>
            <a:r>
              <a:rPr lang="zh-CN" altLang="en-US" sz="1800" dirty="0">
                <a:latin typeface="微软雅黑" panose="020B0503020204020204" pitchFamily="34" charset="-122"/>
                <a:ea typeface="微软雅黑" panose="020B0503020204020204" pitchFamily="34" charset="-122"/>
              </a:rPr>
              <a:t>和</a:t>
            </a:r>
            <a:r>
              <a:rPr lang="en-US" altLang="zh-CN" sz="1800" dirty="0" err="1">
                <a:latin typeface="微软雅黑" panose="020B0503020204020204" pitchFamily="34" charset="-122"/>
                <a:ea typeface="微软雅黑" panose="020B0503020204020204" pitchFamily="34" charset="-122"/>
              </a:rPr>
              <a:t>K.Yoon</a:t>
            </a:r>
            <a:r>
              <a:rPr lang="zh-CN" altLang="en-US" sz="1800" dirty="0">
                <a:latin typeface="微软雅黑" panose="020B0503020204020204" pitchFamily="34" charset="-122"/>
                <a:ea typeface="微软雅黑" panose="020B0503020204020204" pitchFamily="34" charset="-122"/>
              </a:rPr>
              <a:t>于</a:t>
            </a:r>
            <a:r>
              <a:rPr lang="en-US" altLang="zh-CN" sz="1800" dirty="0">
                <a:latin typeface="微软雅黑" panose="020B0503020204020204" pitchFamily="34" charset="-122"/>
                <a:ea typeface="微软雅黑" panose="020B0503020204020204" pitchFamily="34" charset="-122"/>
              </a:rPr>
              <a:t>1981</a:t>
            </a:r>
            <a:r>
              <a:rPr lang="zh-CN" altLang="en-US" sz="1800" dirty="0">
                <a:latin typeface="微软雅黑" panose="020B0503020204020204" pitchFamily="34" charset="-122"/>
                <a:ea typeface="微软雅黑" panose="020B0503020204020204" pitchFamily="34" charset="-122"/>
              </a:rPr>
              <a:t>年首次提出，</a:t>
            </a:r>
            <a:r>
              <a:rPr lang="en-US" altLang="zh-CN" sz="1800" dirty="0">
                <a:latin typeface="微软雅黑" panose="020B0503020204020204" pitchFamily="34" charset="-122"/>
                <a:ea typeface="微软雅黑" panose="020B0503020204020204" pitchFamily="34" charset="-122"/>
              </a:rPr>
              <a:t>TOPSIS</a:t>
            </a:r>
            <a:r>
              <a:rPr lang="zh-CN" altLang="en-US" sz="1800" dirty="0">
                <a:latin typeface="微软雅黑" panose="020B0503020204020204" pitchFamily="34" charset="-122"/>
                <a:ea typeface="微软雅黑" panose="020B0503020204020204" pitchFamily="34" charset="-122"/>
              </a:rPr>
              <a:t>法根据有限个评价对象与理想化目标的接近程度进行排序的方法，是在现有的对象中进行相对优劣的评价。</a:t>
            </a:r>
            <a:endParaRPr lang="en-US" altLang="zh-CN" sz="1800" dirty="0">
              <a:latin typeface="微软雅黑" panose="020B0503020204020204" pitchFamily="34" charset="-122"/>
              <a:ea typeface="微软雅黑" panose="020B0503020204020204" pitchFamily="34" charset="-122"/>
            </a:endParaRPr>
          </a:p>
          <a:p>
            <a:pPr marL="0" indent="457200" algn="just">
              <a:lnSpc>
                <a:spcPct val="150000"/>
              </a:lnSpc>
              <a:spcBef>
                <a:spcPts val="0"/>
              </a:spcBef>
              <a:buClr>
                <a:srgbClr val="CC00CC"/>
              </a:buClr>
              <a:buNone/>
            </a:pPr>
            <a:endParaRPr lang="en-US" altLang="zh-CN" sz="1800" dirty="0">
              <a:latin typeface="微软雅黑" panose="020B0503020204020204" pitchFamily="34" charset="-122"/>
              <a:ea typeface="微软雅黑" panose="020B0503020204020204" pitchFamily="34" charset="-122"/>
            </a:endParaRPr>
          </a:p>
          <a:p>
            <a:pPr marL="0" indent="457200" algn="just">
              <a:lnSpc>
                <a:spcPct val="150000"/>
              </a:lnSpc>
              <a:spcBef>
                <a:spcPts val="0"/>
              </a:spcBef>
              <a:buClr>
                <a:srgbClr val="CC00CC"/>
              </a:buClr>
              <a:buNone/>
            </a:pPr>
            <a:r>
              <a:rPr lang="en-US" altLang="zh-CN" sz="1800" dirty="0">
                <a:latin typeface="微软雅黑" panose="020B0503020204020204" pitchFamily="34" charset="-122"/>
                <a:ea typeface="微软雅黑" panose="020B0503020204020204" pitchFamily="34" charset="-122"/>
              </a:rPr>
              <a:t>TOPSIS</a:t>
            </a:r>
            <a:r>
              <a:rPr lang="zh-CN" altLang="en-US" sz="1800" dirty="0">
                <a:latin typeface="微软雅黑" panose="020B0503020204020204" pitchFamily="34" charset="-122"/>
                <a:ea typeface="微软雅黑" panose="020B0503020204020204" pitchFamily="34" charset="-122"/>
              </a:rPr>
              <a:t>算法是根据有限个评价对象与理想化目标的接近程度进行排序的方法，是在现有的对象中进行相对优劣的评价。理想化目标有两个，一是肯定的理想目标或者称为最优目标，一个是否定的理性目标或者最劣目标，评价最好的对象应该是与最优目标的距离最近，而与最劣目标最远的目标。距离常用的就是欧氏距离。</a:t>
            </a:r>
            <a:endParaRPr lang="en-US" altLang="zh-CN" sz="1800" dirty="0">
              <a:latin typeface="微软雅黑" panose="020B0503020204020204" pitchFamily="34" charset="-122"/>
              <a:ea typeface="微软雅黑" panose="020B0503020204020204" pitchFamily="34" charset="-122"/>
            </a:endParaRPr>
          </a:p>
          <a:p>
            <a:pPr marL="0" indent="457200" algn="just">
              <a:lnSpc>
                <a:spcPct val="150000"/>
              </a:lnSpc>
              <a:spcBef>
                <a:spcPts val="0"/>
              </a:spcBef>
              <a:buClr>
                <a:srgbClr val="CC00CC"/>
              </a:buClr>
              <a:buNone/>
            </a:pPr>
            <a:endParaRPr lang="en-US" altLang="zh-CN" sz="1800" dirty="0">
              <a:latin typeface="微软雅黑" panose="020B0503020204020204" pitchFamily="34" charset="-122"/>
              <a:ea typeface="微软雅黑" panose="020B0503020204020204" pitchFamily="34" charset="-122"/>
            </a:endParaRPr>
          </a:p>
          <a:p>
            <a:pPr marL="0" indent="457200" algn="just">
              <a:lnSpc>
                <a:spcPct val="150000"/>
              </a:lnSpc>
              <a:spcBef>
                <a:spcPts val="0"/>
              </a:spcBef>
              <a:buClr>
                <a:srgbClr val="CC00CC"/>
              </a:buClr>
              <a:buNone/>
            </a:pPr>
            <a:r>
              <a:rPr lang="en-US" altLang="zh-CN" sz="1800" dirty="0">
                <a:latin typeface="微软雅黑" panose="020B0503020204020204" pitchFamily="34" charset="-122"/>
                <a:ea typeface="微软雅黑" panose="020B0503020204020204" pitchFamily="34" charset="-122"/>
              </a:rPr>
              <a:t>TOPSIS</a:t>
            </a:r>
            <a:r>
              <a:rPr lang="zh-CN" altLang="en-US" sz="1800" dirty="0">
                <a:latin typeface="微软雅黑" panose="020B0503020204020204" pitchFamily="34" charset="-122"/>
                <a:ea typeface="微软雅黑" panose="020B0503020204020204" pitchFamily="34" charset="-122"/>
              </a:rPr>
              <a:t>法是一种理想目标相似性的顺序选优技术，在多目标决策分析中是一种非常有效的方法。通过归一化后的数据规范化矩阵，找出多个目标中最优目标和最劣目标，分别计算各评价目标与理想解和反理想解的距离，获得各目标与理想解的贴近度，按理想解贴近度的大小排序，以此作为评价目标优劣的依据。贴近度取值在</a:t>
            </a:r>
            <a:r>
              <a:rPr lang="en-US" altLang="zh-CN" sz="1800" dirty="0">
                <a:latin typeface="微软雅黑" panose="020B0503020204020204" pitchFamily="34" charset="-122"/>
                <a:ea typeface="微软雅黑" panose="020B0503020204020204" pitchFamily="34" charset="-122"/>
              </a:rPr>
              <a:t>0</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之间，该值越接近</a:t>
            </a: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，表示相应的评价目标越接近最优水平，反之，越接近</a:t>
            </a:r>
            <a:r>
              <a:rPr lang="en-US" altLang="zh-CN" sz="1800" dirty="0">
                <a:latin typeface="微软雅黑" panose="020B0503020204020204" pitchFamily="34" charset="-122"/>
                <a:ea typeface="微软雅黑" panose="020B0503020204020204" pitchFamily="34" charset="-122"/>
              </a:rPr>
              <a:t>0</a:t>
            </a:r>
            <a:r>
              <a:rPr lang="zh-CN" altLang="en-US" sz="1800" dirty="0">
                <a:latin typeface="微软雅黑" panose="020B0503020204020204" pitchFamily="34" charset="-122"/>
                <a:ea typeface="微软雅黑" panose="020B0503020204020204" pitchFamily="34" charset="-122"/>
              </a:rPr>
              <a:t>，表示评价目标越接近最劣水平。</a:t>
            </a:r>
            <a:endParaRPr lang="en-US" altLang="zh-CN" sz="1800" dirty="0">
              <a:latin typeface="微软雅黑" panose="020B0503020204020204" pitchFamily="34" charset="-122"/>
              <a:ea typeface="微软雅黑" panose="020B0503020204020204" pitchFamily="34" charset="-122"/>
            </a:endParaRPr>
          </a:p>
          <a:p>
            <a:pPr marL="0" indent="457200" algn="just">
              <a:lnSpc>
                <a:spcPct val="150000"/>
              </a:lnSpc>
              <a:spcBef>
                <a:spcPts val="0"/>
              </a:spcBef>
              <a:buClr>
                <a:srgbClr val="CC00CC"/>
              </a:buClr>
              <a:buNone/>
            </a:pPr>
            <a:r>
              <a:rPr lang="en-US" altLang="zh-CN" sz="1800" dirty="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4E516006-63C4-4B08-A528-531EB6A8FBBA}"/>
              </a:ext>
            </a:extLst>
          </p:cNvPr>
          <p:cNvSpPr txBox="1"/>
          <p:nvPr/>
        </p:nvSpPr>
        <p:spPr>
          <a:xfrm>
            <a:off x="1065319" y="0"/>
            <a:ext cx="6622414" cy="743986"/>
          </a:xfrm>
          <a:prstGeom prst="rect">
            <a:avLst/>
          </a:prstGeom>
          <a:noFill/>
        </p:spPr>
        <p:txBody>
          <a:bodyPr wrap="square" rtlCol="0" anchor="t">
            <a:spAutoFit/>
          </a:bodyPr>
          <a:lstStyle/>
          <a:p>
            <a:pPr>
              <a:lnSpc>
                <a:spcPct val="150000"/>
              </a:lnSpc>
            </a:pPr>
            <a:r>
              <a:rPr lang="en-US" altLang="zh-CN" sz="3200" b="1" dirty="0">
                <a:solidFill>
                  <a:schemeClr val="bg1"/>
                </a:solidFill>
                <a:latin typeface="微软雅黑" panose="020B0503020204020204" pitchFamily="34" charset="-122"/>
                <a:ea typeface="微软雅黑" panose="020B0503020204020204" pitchFamily="34" charset="-122"/>
              </a:rPr>
              <a:t>3.1</a:t>
            </a:r>
            <a:r>
              <a:rPr lang="zh-CN" altLang="en-US" sz="3200" b="1" dirty="0">
                <a:solidFill>
                  <a:schemeClr val="bg1"/>
                </a:solidFill>
                <a:latin typeface="微软雅黑" panose="020B0503020204020204" pitchFamily="34" charset="-122"/>
                <a:ea typeface="微软雅黑" panose="020B0503020204020204" pitchFamily="34" charset="-122"/>
              </a:rPr>
              <a:t>、加权</a:t>
            </a:r>
            <a:r>
              <a:rPr lang="en-US" altLang="zh-CN" sz="3200" b="1" dirty="0">
                <a:solidFill>
                  <a:schemeClr val="bg1"/>
                </a:solidFill>
                <a:latin typeface="微软雅黑" panose="020B0503020204020204" pitchFamily="34" charset="-122"/>
                <a:ea typeface="微软雅黑" panose="020B0503020204020204" pitchFamily="34" charset="-122"/>
              </a:rPr>
              <a:t>TOPSIS</a:t>
            </a:r>
            <a:r>
              <a:rPr lang="zh-CN" altLang="en-US" sz="3200" b="1" dirty="0">
                <a:solidFill>
                  <a:schemeClr val="bg1"/>
                </a:solidFill>
                <a:latin typeface="微软雅黑" panose="020B0503020204020204" pitchFamily="34" charset="-122"/>
                <a:ea typeface="微软雅黑" panose="020B0503020204020204" pitchFamily="34" charset="-122"/>
              </a:rPr>
              <a:t>算法相关理论</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E4B98D84-5696-4358-8A08-7951B5181FE1}"/>
              </a:ext>
            </a:extLst>
          </p:cNvPr>
          <p:cNvSpPr>
            <a:spLocks noGrp="1" noChangeArrowheads="1"/>
          </p:cNvSpPr>
          <p:nvPr>
            <p:ph type="body" idx="4294967295"/>
          </p:nvPr>
        </p:nvSpPr>
        <p:spPr>
          <a:xfrm>
            <a:off x="340658" y="1313330"/>
            <a:ext cx="11510683" cy="5544670"/>
          </a:xfrm>
        </p:spPr>
        <p:txBody>
          <a:bodyPr>
            <a:noAutofit/>
          </a:bodyPr>
          <a:lstStyle/>
          <a:p>
            <a:pPr marL="0" indent="457200" algn="just">
              <a:lnSpc>
                <a:spcPct val="150000"/>
              </a:lnSpc>
              <a:spcBef>
                <a:spcPts val="0"/>
              </a:spcBef>
              <a:buClr>
                <a:srgbClr val="CC00CC"/>
              </a:buClr>
              <a:buNone/>
            </a:pPr>
            <a:r>
              <a:rPr lang="en-US" altLang="zh-CN" sz="1800" b="1" dirty="0" err="1">
                <a:latin typeface="微软雅黑" panose="020B0503020204020204" pitchFamily="34" charset="-122"/>
                <a:ea typeface="微软雅黑" panose="020B0503020204020204" pitchFamily="34" charset="-122"/>
              </a:rPr>
              <a:t>Topsis</a:t>
            </a:r>
            <a:r>
              <a:rPr lang="zh-CN" altLang="en-US" sz="1800" b="1" dirty="0">
                <a:latin typeface="微软雅黑" panose="020B0503020204020204" pitchFamily="34" charset="-122"/>
                <a:ea typeface="微软雅黑" panose="020B0503020204020204" pitchFamily="34" charset="-122"/>
              </a:rPr>
              <a:t>法基本步骤：</a:t>
            </a:r>
          </a:p>
          <a:p>
            <a:pPr marL="0" indent="457200">
              <a:lnSpc>
                <a:spcPct val="150000"/>
              </a:lnSpc>
              <a:buNone/>
            </a:pPr>
            <a:r>
              <a:rPr lang="zh-CN" altLang="en-US" sz="1800" dirty="0">
                <a:latin typeface="微软雅黑" panose="020B0503020204020204" pitchFamily="34" charset="-122"/>
                <a:ea typeface="微软雅黑" panose="020B0503020204020204" pitchFamily="34" charset="-122"/>
              </a:rPr>
              <a:t>① 指标同趋势化；归一化处理；</a:t>
            </a:r>
          </a:p>
          <a:p>
            <a:pPr marL="0" indent="457200">
              <a:lnSpc>
                <a:spcPct val="150000"/>
              </a:lnSpc>
              <a:buNone/>
            </a:pPr>
            <a:r>
              <a:rPr lang="zh-CN" altLang="en-US" sz="1800" dirty="0">
                <a:latin typeface="微软雅黑" panose="020B0503020204020204" pitchFamily="34" charset="-122"/>
                <a:ea typeface="微软雅黑" panose="020B0503020204020204" pitchFamily="34" charset="-122"/>
              </a:rPr>
              <a:t>② 寻找最优方案与最劣方案；</a:t>
            </a:r>
          </a:p>
          <a:p>
            <a:pPr marL="0" indent="457200">
              <a:lnSpc>
                <a:spcPct val="150000"/>
              </a:lnSpc>
              <a:buNone/>
            </a:pPr>
            <a:r>
              <a:rPr lang="zh-CN" altLang="en-US" sz="1800" dirty="0">
                <a:latin typeface="微软雅黑" panose="020B0503020204020204" pitchFamily="34" charset="-122"/>
                <a:ea typeface="微软雅黑" panose="020B0503020204020204" pitchFamily="34" charset="-122"/>
              </a:rPr>
              <a:t>③ 计算评价对象与最优方案和最劣方案间的距离；</a:t>
            </a:r>
          </a:p>
          <a:p>
            <a:pPr marL="0" indent="457200">
              <a:lnSpc>
                <a:spcPct val="150000"/>
              </a:lnSpc>
              <a:buNone/>
            </a:pPr>
            <a:r>
              <a:rPr lang="zh-CN" altLang="en-US" sz="1800" dirty="0">
                <a:latin typeface="微软雅黑" panose="020B0503020204020204" pitchFamily="34" charset="-122"/>
                <a:ea typeface="微软雅黑" panose="020B0503020204020204" pitchFamily="34" charset="-122"/>
              </a:rPr>
              <a:t>④ 计算各评价对象与最优方案的接近程度 ；依接近程度对各评价对象进行排序，确定评价效果。</a:t>
            </a:r>
          </a:p>
        </p:txBody>
      </p:sp>
      <p:sp>
        <p:nvSpPr>
          <p:cNvPr id="4" name="文本框 3">
            <a:extLst>
              <a:ext uri="{FF2B5EF4-FFF2-40B4-BE49-F238E27FC236}">
                <a16:creationId xmlns:a16="http://schemas.microsoft.com/office/drawing/2014/main" id="{4E516006-63C4-4B08-A528-531EB6A8FBBA}"/>
              </a:ext>
            </a:extLst>
          </p:cNvPr>
          <p:cNvSpPr txBox="1"/>
          <p:nvPr/>
        </p:nvSpPr>
        <p:spPr>
          <a:xfrm>
            <a:off x="1065319" y="0"/>
            <a:ext cx="6622414" cy="743986"/>
          </a:xfrm>
          <a:prstGeom prst="rect">
            <a:avLst/>
          </a:prstGeom>
          <a:noFill/>
        </p:spPr>
        <p:txBody>
          <a:bodyPr wrap="square" rtlCol="0" anchor="t">
            <a:spAutoFit/>
          </a:bodyPr>
          <a:lstStyle/>
          <a:p>
            <a:pPr>
              <a:lnSpc>
                <a:spcPct val="150000"/>
              </a:lnSpc>
            </a:pPr>
            <a:r>
              <a:rPr lang="en-US" altLang="zh-CN" sz="3200" b="1" dirty="0">
                <a:solidFill>
                  <a:schemeClr val="bg1"/>
                </a:solidFill>
                <a:latin typeface="微软雅黑" panose="020B0503020204020204" pitchFamily="34" charset="-122"/>
                <a:ea typeface="微软雅黑" panose="020B0503020204020204" pitchFamily="34" charset="-122"/>
              </a:rPr>
              <a:t>3.1</a:t>
            </a:r>
            <a:r>
              <a:rPr lang="zh-CN" altLang="en-US" sz="3200" b="1" dirty="0">
                <a:solidFill>
                  <a:schemeClr val="bg1"/>
                </a:solidFill>
                <a:latin typeface="微软雅黑" panose="020B0503020204020204" pitchFamily="34" charset="-122"/>
                <a:ea typeface="微软雅黑" panose="020B0503020204020204" pitchFamily="34" charset="-122"/>
              </a:rPr>
              <a:t>、加权</a:t>
            </a:r>
            <a:r>
              <a:rPr lang="en-US" altLang="zh-CN" sz="3200" b="1" dirty="0">
                <a:solidFill>
                  <a:schemeClr val="bg1"/>
                </a:solidFill>
                <a:latin typeface="微软雅黑" panose="020B0503020204020204" pitchFamily="34" charset="-122"/>
                <a:ea typeface="微软雅黑" panose="020B0503020204020204" pitchFamily="34" charset="-122"/>
              </a:rPr>
              <a:t>TOPSIS</a:t>
            </a:r>
            <a:r>
              <a:rPr lang="zh-CN" altLang="en-US" sz="3200" b="1" dirty="0">
                <a:solidFill>
                  <a:schemeClr val="bg1"/>
                </a:solidFill>
                <a:latin typeface="微软雅黑" panose="020B0503020204020204" pitchFamily="34" charset="-122"/>
                <a:ea typeface="微软雅黑" panose="020B0503020204020204" pitchFamily="34" charset="-122"/>
              </a:rPr>
              <a:t>算法相关理论</a:t>
            </a:r>
          </a:p>
        </p:txBody>
      </p:sp>
    </p:spTree>
    <p:extLst>
      <p:ext uri="{BB962C8B-B14F-4D97-AF65-F5344CB8AC3E}">
        <p14:creationId xmlns:p14="http://schemas.microsoft.com/office/powerpoint/2010/main" val="2766545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9699" name="Rectangle 3">
                <a:extLst>
                  <a:ext uri="{FF2B5EF4-FFF2-40B4-BE49-F238E27FC236}">
                    <a16:creationId xmlns:a16="http://schemas.microsoft.com/office/drawing/2014/main" id="{E4B98D84-5696-4358-8A08-7951B5181FE1}"/>
                  </a:ext>
                </a:extLst>
              </p:cNvPr>
              <p:cNvSpPr>
                <a:spLocks noGrp="1" noChangeArrowheads="1"/>
              </p:cNvSpPr>
              <p:nvPr>
                <p:ph type="body" idx="4294967295"/>
              </p:nvPr>
            </p:nvSpPr>
            <p:spPr>
              <a:xfrm>
                <a:off x="340658" y="1313330"/>
                <a:ext cx="11510683" cy="5544670"/>
              </a:xfrm>
            </p:spPr>
            <p:txBody>
              <a:bodyPr>
                <a:noAutofit/>
              </a:bodyPr>
              <a:lstStyle/>
              <a:p>
                <a:pPr marL="0" indent="457200" algn="just">
                  <a:lnSpc>
                    <a:spcPct val="150000"/>
                  </a:lnSpc>
                  <a:spcBef>
                    <a:spcPts val="0"/>
                  </a:spcBef>
                  <a:buClr>
                    <a:srgbClr val="CC00CC"/>
                  </a:buClr>
                  <a:buNone/>
                </a:pPr>
                <a:r>
                  <a:rPr lang="zh-CN" altLang="en-US" sz="1800" b="1" dirty="0">
                    <a:latin typeface="微软雅黑" panose="020B0503020204020204" pitchFamily="34" charset="-122"/>
                    <a:ea typeface="微软雅黑" panose="020B0503020204020204" pitchFamily="34" charset="-122"/>
                  </a:rPr>
                  <a:t>标准</a:t>
                </a:r>
                <a:r>
                  <a:rPr lang="en-US" altLang="zh-CN" sz="1800" b="1" dirty="0" err="1">
                    <a:latin typeface="微软雅黑" panose="020B0503020204020204" pitchFamily="34" charset="-122"/>
                    <a:ea typeface="微软雅黑" panose="020B0503020204020204" pitchFamily="34" charset="-122"/>
                  </a:rPr>
                  <a:t>Topsis</a:t>
                </a:r>
                <a:r>
                  <a:rPr lang="zh-CN" altLang="en-US" sz="1800" b="1" dirty="0">
                    <a:latin typeface="微软雅黑" panose="020B0503020204020204" pitchFamily="34" charset="-122"/>
                    <a:ea typeface="微软雅黑" panose="020B0503020204020204" pitchFamily="34" charset="-122"/>
                  </a:rPr>
                  <a:t>法计算方法：</a:t>
                </a:r>
                <a:endParaRPr lang="en-US" altLang="zh-CN" sz="1800" b="1" dirty="0">
                  <a:latin typeface="微软雅黑" panose="020B0503020204020204" pitchFamily="34" charset="-122"/>
                  <a:ea typeface="微软雅黑" panose="020B0503020204020204" pitchFamily="34" charset="-122"/>
                </a:endParaRPr>
              </a:p>
              <a:p>
                <a:pPr marL="0" indent="457200" algn="just">
                  <a:lnSpc>
                    <a:spcPct val="150000"/>
                  </a:lnSpc>
                  <a:spcBef>
                    <a:spcPts val="0"/>
                  </a:spcBef>
                  <a:buClr>
                    <a:srgbClr val="CC00CC"/>
                  </a:buClr>
                  <a:buNone/>
                </a:pPr>
                <a:r>
                  <a:rPr lang="zh-CN" altLang="en-US" sz="1800" b="1" dirty="0">
                    <a:latin typeface="微软雅黑" panose="020B0503020204020204" pitchFamily="34" charset="-122"/>
                    <a:ea typeface="微软雅黑" panose="020B0503020204020204" pitchFamily="34" charset="-122"/>
                  </a:rPr>
                  <a:t>第一步，以评价指标趋同化归一化数值构建规范化决策矩阵</a:t>
                </a:r>
                <a:r>
                  <a:rPr lang="en-US" altLang="zh-CN" sz="1800" b="1" dirty="0">
                    <a:latin typeface="微软雅黑" panose="020B0503020204020204" pitchFamily="34" charset="-122"/>
                    <a:ea typeface="微软雅黑" panose="020B0503020204020204" pitchFamily="34" charset="-122"/>
                  </a:rPr>
                  <a:t>Z</a:t>
                </a:r>
                <a:r>
                  <a:rPr lang="zh-CN" altLang="en-US" sz="1800" b="1" dirty="0">
                    <a:latin typeface="微软雅黑" panose="020B0503020204020204" pitchFamily="34" charset="-122"/>
                    <a:ea typeface="微软雅黑" panose="020B0503020204020204" pitchFamily="34" charset="-122"/>
                  </a:rPr>
                  <a:t>：</a:t>
                </a:r>
                <a:endParaRPr lang="en-US" altLang="zh-CN" sz="1800" b="1" dirty="0">
                  <a:latin typeface="微软雅黑" panose="020B0503020204020204" pitchFamily="34" charset="-122"/>
                  <a:ea typeface="微软雅黑" panose="020B0503020204020204" pitchFamily="34" charset="-122"/>
                </a:endParaRPr>
              </a:p>
              <a:p>
                <a:pPr marL="0" indent="457200" algn="just">
                  <a:lnSpc>
                    <a:spcPct val="150000"/>
                  </a:lnSpc>
                  <a:spcBef>
                    <a:spcPts val="0"/>
                  </a:spcBef>
                  <a:buClr>
                    <a:srgbClr val="CC00CC"/>
                  </a:buClr>
                  <a:buNone/>
                </a:pPr>
                <a:endParaRPr lang="en-US" altLang="zh-CN" sz="1800" b="1" dirty="0">
                  <a:latin typeface="微软雅黑" panose="020B0503020204020204" pitchFamily="34" charset="-122"/>
                  <a:ea typeface="微软雅黑" panose="020B0503020204020204" pitchFamily="34" charset="-122"/>
                </a:endParaRPr>
              </a:p>
              <a:p>
                <a:pPr marL="0" indent="457200" algn="just">
                  <a:lnSpc>
                    <a:spcPct val="150000"/>
                  </a:lnSpc>
                  <a:spcBef>
                    <a:spcPts val="0"/>
                  </a:spcBef>
                  <a:buClr>
                    <a:srgbClr val="CC00CC"/>
                  </a:buClr>
                  <a:buNone/>
                </a:pPr>
                <a:endParaRPr lang="en-US" altLang="zh-CN" sz="1800" dirty="0">
                  <a:latin typeface="微软雅黑" panose="020B0503020204020204" pitchFamily="34" charset="-122"/>
                  <a:ea typeface="微软雅黑" panose="020B0503020204020204" pitchFamily="34" charset="-122"/>
                </a:endParaRPr>
              </a:p>
              <a:p>
                <a:pPr marL="0" indent="457200" algn="just">
                  <a:lnSpc>
                    <a:spcPct val="150000"/>
                  </a:lnSpc>
                  <a:spcBef>
                    <a:spcPts val="0"/>
                  </a:spcBef>
                  <a:buClr>
                    <a:srgbClr val="CC00CC"/>
                  </a:buClr>
                  <a:buNone/>
                </a:pPr>
                <a:r>
                  <a:rPr lang="zh-CN" altLang="en-US" sz="1800" b="1" dirty="0">
                    <a:latin typeface="微软雅黑" panose="020B0503020204020204" pitchFamily="34" charset="-122"/>
                    <a:ea typeface="微软雅黑" panose="020B0503020204020204" pitchFamily="34" charset="-122"/>
                  </a:rPr>
                  <a:t>第二步，确定评价指标最优值和最劣值，分别构成最优值向量</a:t>
                </a:r>
                <a14:m>
                  <m:oMath xmlns:m="http://schemas.openxmlformats.org/officeDocument/2006/math">
                    <m:sSup>
                      <m:sSupPr>
                        <m:ctrlPr>
                          <a:rPr lang="zh-CN" altLang="zh-CN" sz="1800" b="1" i="1">
                            <a:latin typeface="Cambria Math" panose="02040503050406030204" pitchFamily="18" charset="0"/>
                          </a:rPr>
                        </m:ctrlPr>
                      </m:sSupPr>
                      <m:e>
                        <m:r>
                          <a:rPr lang="en-US" altLang="zh-CN" sz="1800" b="1" i="1" smtClean="0">
                            <a:latin typeface="Cambria Math" panose="02040503050406030204" pitchFamily="18" charset="0"/>
                          </a:rPr>
                          <m:t>𝒁</m:t>
                        </m:r>
                      </m:e>
                      <m:sup>
                        <m:r>
                          <a:rPr lang="en-US" altLang="zh-CN" sz="1800" b="1" i="1" smtClean="0">
                            <a:latin typeface="Cambria Math" panose="02040503050406030204" pitchFamily="18" charset="0"/>
                          </a:rPr>
                          <m:t>+</m:t>
                        </m:r>
                      </m:sup>
                    </m:sSup>
                  </m:oMath>
                </a14:m>
                <a:r>
                  <a:rPr lang="zh-CN" altLang="en-US" sz="1800" b="1" dirty="0">
                    <a:latin typeface="微软雅黑" panose="020B0503020204020204" pitchFamily="34" charset="-122"/>
                    <a:ea typeface="微软雅黑" panose="020B0503020204020204" pitchFamily="34" charset="-122"/>
                  </a:rPr>
                  <a:t>和最劣值向量</a:t>
                </a:r>
                <a14:m>
                  <m:oMath xmlns:m="http://schemas.openxmlformats.org/officeDocument/2006/math">
                    <m:sSup>
                      <m:sSupPr>
                        <m:ctrlPr>
                          <a:rPr lang="zh-CN" altLang="zh-CN" sz="1800" b="1" i="1">
                            <a:latin typeface="Cambria Math" panose="02040503050406030204" pitchFamily="18" charset="0"/>
                          </a:rPr>
                        </m:ctrlPr>
                      </m:sSupPr>
                      <m:e>
                        <m:r>
                          <a:rPr lang="en-US" altLang="zh-CN" sz="1800" b="1" i="1" smtClean="0">
                            <a:latin typeface="Cambria Math" panose="02040503050406030204" pitchFamily="18" charset="0"/>
                          </a:rPr>
                          <m:t>𝒁</m:t>
                        </m:r>
                      </m:e>
                      <m:sup>
                        <m:r>
                          <a:rPr lang="en-US" altLang="zh-CN" sz="1800" b="1" i="1" smtClean="0">
                            <a:latin typeface="Cambria Math" panose="02040503050406030204" pitchFamily="18" charset="0"/>
                          </a:rPr>
                          <m:t>−</m:t>
                        </m:r>
                      </m:sup>
                    </m:sSup>
                  </m:oMath>
                </a14:m>
                <a:r>
                  <a:rPr lang="zh-CN" altLang="en-US" sz="1800" b="1" dirty="0">
                    <a:latin typeface="微软雅黑" panose="020B0503020204020204" pitchFamily="34" charset="-122"/>
                    <a:ea typeface="微软雅黑" panose="020B0503020204020204" pitchFamily="34" charset="-122"/>
                  </a:rPr>
                  <a:t>：</a:t>
                </a:r>
                <a:endParaRPr lang="en-US" altLang="zh-CN" sz="1800" b="1" dirty="0">
                  <a:latin typeface="微软雅黑" panose="020B0503020204020204" pitchFamily="34" charset="-122"/>
                  <a:ea typeface="微软雅黑" panose="020B0503020204020204" pitchFamily="34" charset="-122"/>
                </a:endParaRPr>
              </a:p>
              <a:p>
                <a:pPr marL="0" indent="457200" algn="just">
                  <a:lnSpc>
                    <a:spcPct val="150000"/>
                  </a:lnSpc>
                  <a:spcBef>
                    <a:spcPts val="0"/>
                  </a:spcBef>
                  <a:buClr>
                    <a:srgbClr val="CC00CC"/>
                  </a:buClr>
                  <a:buNone/>
                </a:pPr>
                <a14:m>
                  <m:oMath xmlns:m="http://schemas.openxmlformats.org/officeDocument/2006/math">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𝑍</m:t>
                        </m:r>
                      </m:e>
                      <m:sup>
                        <m:r>
                          <a:rPr lang="en-US" altLang="zh-CN" sz="1800" i="1">
                            <a:latin typeface="Cambria Math" panose="02040503050406030204" pitchFamily="18" charset="0"/>
                          </a:rPr>
                          <m:t>+</m:t>
                        </m:r>
                      </m:sup>
                    </m:sSup>
                    <m:r>
                      <a:rPr lang="en-US" altLang="zh-CN" sz="1800">
                        <a:latin typeface="Cambria Math" panose="02040503050406030204" pitchFamily="18" charset="0"/>
                      </a:rPr>
                      <m:t>=</m:t>
                    </m:r>
                    <m:d>
                      <m:dPr>
                        <m:begChr m:val="（"/>
                        <m:endChr m:val="）"/>
                        <m:ctrlPr>
                          <a:rPr lang="zh-CN" altLang="zh-CN" sz="1800" i="1">
                            <a:latin typeface="Cambria Math" panose="02040503050406030204" pitchFamily="18" charset="0"/>
                          </a:rPr>
                        </m:ctrlPr>
                      </m:dPr>
                      <m:e>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𝑧</m:t>
                            </m:r>
                          </m:e>
                          <m:sub>
                            <m:r>
                              <a:rPr lang="en-US" altLang="zh-CN" sz="1800" i="1">
                                <a:latin typeface="Cambria Math" panose="02040503050406030204" pitchFamily="18" charset="0"/>
                              </a:rPr>
                              <m:t>1</m:t>
                            </m:r>
                          </m:sub>
                          <m:sup>
                            <m:r>
                              <a:rPr lang="en-US" altLang="zh-CN" sz="1800" i="1">
                                <a:latin typeface="Cambria Math" panose="02040503050406030204" pitchFamily="18" charset="0"/>
                              </a:rPr>
                              <m:t>+</m:t>
                            </m:r>
                          </m:sup>
                        </m:sSubSup>
                        <m:r>
                          <a:rPr lang="en-US" altLang="zh-CN" sz="1800" i="1">
                            <a:latin typeface="Cambria Math" panose="02040503050406030204" pitchFamily="18" charset="0"/>
                          </a:rPr>
                          <m:t>,</m:t>
                        </m:r>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 </m:t>
                            </m:r>
                            <m:r>
                              <a:rPr lang="en-US" altLang="zh-CN" sz="1800" i="1">
                                <a:latin typeface="Cambria Math" panose="02040503050406030204" pitchFamily="18" charset="0"/>
                              </a:rPr>
                              <m:t>𝑧</m:t>
                            </m:r>
                          </m:e>
                          <m:sub>
                            <m:r>
                              <a:rPr lang="en-US" altLang="zh-CN" sz="1800" i="1">
                                <a:latin typeface="Cambria Math" panose="02040503050406030204" pitchFamily="18" charset="0"/>
                              </a:rPr>
                              <m:t>2</m:t>
                            </m:r>
                          </m:sub>
                          <m:sup>
                            <m:r>
                              <a:rPr lang="en-US" altLang="zh-CN" sz="1800" i="1">
                                <a:latin typeface="Cambria Math" panose="02040503050406030204" pitchFamily="18" charset="0"/>
                              </a:rPr>
                              <m:t>+</m:t>
                            </m:r>
                          </m:sup>
                        </m:sSubSup>
                        <m:r>
                          <a:rPr lang="en-US" altLang="zh-CN" sz="1800" i="1">
                            <a:latin typeface="Cambria Math" panose="02040503050406030204" pitchFamily="18" charset="0"/>
                          </a:rPr>
                          <m:t>, ⋯,</m:t>
                        </m:r>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 </m:t>
                            </m:r>
                            <m:r>
                              <a:rPr lang="en-US" altLang="zh-CN" sz="1800" i="1">
                                <a:latin typeface="Cambria Math" panose="02040503050406030204" pitchFamily="18" charset="0"/>
                              </a:rPr>
                              <m:t>𝑧</m:t>
                            </m:r>
                          </m:e>
                          <m:sub>
                            <m:r>
                              <a:rPr lang="en-US" altLang="zh-CN" sz="1800" i="1">
                                <a:latin typeface="Cambria Math" panose="02040503050406030204" pitchFamily="18" charset="0"/>
                              </a:rPr>
                              <m:t>𝑚</m:t>
                            </m:r>
                          </m:sub>
                          <m:sup>
                            <m:r>
                              <a:rPr lang="en-US" altLang="zh-CN" sz="1800" i="1">
                                <a:latin typeface="Cambria Math" panose="02040503050406030204" pitchFamily="18" charset="0"/>
                              </a:rPr>
                              <m:t>+</m:t>
                            </m:r>
                          </m:sup>
                        </m:sSubSup>
                        <m:r>
                          <a:rPr lang="en-US" altLang="zh-CN" sz="1800" i="1">
                            <a:latin typeface="Cambria Math" panose="02040503050406030204" pitchFamily="18" charset="0"/>
                          </a:rPr>
                          <m:t> </m:t>
                        </m:r>
                      </m:e>
                    </m:d>
                    <m:r>
                      <a:rPr lang="en-US" altLang="zh-CN" sz="1800" i="1">
                        <a:latin typeface="Cambria Math" panose="02040503050406030204" pitchFamily="18" charset="0"/>
                      </a:rPr>
                      <m:t>=</m:t>
                    </m:r>
                    <m:d>
                      <m:dPr>
                        <m:begChr m:val="{"/>
                        <m:endChr m:val="}"/>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m:rPr>
                                <m:sty m:val="p"/>
                              </m:rPr>
                              <a:rPr lang="en-US" altLang="zh-CN" sz="1800">
                                <a:latin typeface="Cambria Math" panose="02040503050406030204" pitchFamily="18" charset="0"/>
                              </a:rPr>
                              <m:t>max</m:t>
                            </m:r>
                            <m:r>
                              <a:rPr lang="en-US" altLang="zh-CN" sz="1800" i="1" smtClean="0">
                                <a:latin typeface="Cambria Math" panose="02040503050406030204" pitchFamily="18" charset="0"/>
                              </a:rPr>
                              <m:t> </m:t>
                            </m:r>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𝑧</m:t>
                                </m:r>
                              </m:e>
                              <m:sub>
                                <m:r>
                                  <a:rPr lang="en-US" altLang="zh-CN" sz="1800" i="1">
                                    <a:latin typeface="Cambria Math" panose="02040503050406030204" pitchFamily="18" charset="0"/>
                                  </a:rPr>
                                  <m:t>𝑖𝑗</m:t>
                                </m:r>
                              </m:sub>
                            </m:sSub>
                            <m:r>
                              <a:rPr lang="en-US" altLang="zh-CN" sz="1800" i="1">
                                <a:latin typeface="Cambria Math" panose="02040503050406030204" pitchFamily="18" charset="0"/>
                              </a:rPr>
                              <m:t>)</m:t>
                            </m:r>
                          </m:e>
                          <m:sub>
                            <m:r>
                              <a:rPr lang="en-US" altLang="zh-CN" sz="1800" i="1">
                                <a:latin typeface="Cambria Math" panose="02040503050406030204" pitchFamily="18" charset="0"/>
                              </a:rPr>
                              <m:t>𝑖</m:t>
                            </m:r>
                          </m:sub>
                        </m:sSub>
                        <m:r>
                          <a:rPr lang="en-US" altLang="zh-CN" sz="1800" i="1">
                            <a:latin typeface="Cambria Math" panose="02040503050406030204" pitchFamily="18" charset="0"/>
                          </a:rPr>
                          <m:t>|</m:t>
                        </m:r>
                        <m:r>
                          <a:rPr lang="en-US" altLang="zh-CN" sz="1800" i="1">
                            <a:latin typeface="Cambria Math" panose="02040503050406030204" pitchFamily="18" charset="0"/>
                          </a:rPr>
                          <m:t>𝑗</m:t>
                        </m:r>
                        <m:r>
                          <a:rPr lang="en-US" altLang="zh-CN" sz="1800" i="1">
                            <a:latin typeface="Cambria Math" panose="02040503050406030204" pitchFamily="18" charset="0"/>
                          </a:rPr>
                          <m:t>=1,2,⋯,</m:t>
                        </m:r>
                        <m:r>
                          <a:rPr lang="en-US" altLang="zh-CN" sz="1800" i="1">
                            <a:latin typeface="Cambria Math" panose="02040503050406030204" pitchFamily="18" charset="0"/>
                          </a:rPr>
                          <m:t>𝑚</m:t>
                        </m:r>
                      </m:e>
                    </m:d>
                  </m:oMath>
                </a14:m>
                <a:r>
                  <a:rPr lang="en-US" altLang="zh-CN" sz="1800" dirty="0">
                    <a:latin typeface="微软雅黑" panose="020B0503020204020204" pitchFamily="34" charset="-122"/>
                    <a:ea typeface="微软雅黑" panose="020B0503020204020204" pitchFamily="34" charset="-122"/>
                  </a:rPr>
                  <a:t>        </a:t>
                </a:r>
                <a14:m>
                  <m:oMath xmlns:m="http://schemas.openxmlformats.org/officeDocument/2006/math">
                    <m:r>
                      <a:rPr lang="en-US" altLang="zh-CN" sz="1800" b="0" i="0" smtClean="0">
                        <a:latin typeface="Cambria Math" panose="02040503050406030204" pitchFamily="18" charset="0"/>
                      </a:rPr>
                      <m:t>    </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𝑍</m:t>
                        </m:r>
                      </m:e>
                      <m:sup>
                        <m:r>
                          <a:rPr lang="en-US" altLang="zh-CN" sz="1800" i="1">
                            <a:latin typeface="Cambria Math" panose="02040503050406030204" pitchFamily="18" charset="0"/>
                          </a:rPr>
                          <m:t>−</m:t>
                        </m:r>
                      </m:sup>
                    </m:sSup>
                    <m:r>
                      <a:rPr lang="en-US" altLang="zh-CN" sz="1800">
                        <a:latin typeface="Cambria Math" panose="02040503050406030204" pitchFamily="18" charset="0"/>
                      </a:rPr>
                      <m:t>=</m:t>
                    </m:r>
                    <m:d>
                      <m:dPr>
                        <m:begChr m:val="（"/>
                        <m:endChr m:val="）"/>
                        <m:ctrlPr>
                          <a:rPr lang="zh-CN" altLang="zh-CN" sz="1800" i="1">
                            <a:latin typeface="Cambria Math" panose="02040503050406030204" pitchFamily="18" charset="0"/>
                          </a:rPr>
                        </m:ctrlPr>
                      </m:dPr>
                      <m:e>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𝑧</m:t>
                            </m:r>
                          </m:e>
                          <m:sub>
                            <m:r>
                              <a:rPr lang="en-US" altLang="zh-CN" sz="1800" i="1">
                                <a:latin typeface="Cambria Math" panose="02040503050406030204" pitchFamily="18" charset="0"/>
                              </a:rPr>
                              <m:t>1</m:t>
                            </m:r>
                          </m:sub>
                          <m:sup>
                            <m:r>
                              <a:rPr lang="en-US" altLang="zh-CN" sz="1800" i="1">
                                <a:latin typeface="Cambria Math" panose="02040503050406030204" pitchFamily="18" charset="0"/>
                              </a:rPr>
                              <m:t>−</m:t>
                            </m:r>
                          </m:sup>
                        </m:sSubSup>
                        <m:r>
                          <a:rPr lang="en-US" altLang="zh-CN" sz="1800" i="1">
                            <a:latin typeface="Cambria Math" panose="02040503050406030204" pitchFamily="18" charset="0"/>
                          </a:rPr>
                          <m:t>,</m:t>
                        </m:r>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 </m:t>
                            </m:r>
                            <m:r>
                              <a:rPr lang="en-US" altLang="zh-CN" sz="1800" i="1">
                                <a:latin typeface="Cambria Math" panose="02040503050406030204" pitchFamily="18" charset="0"/>
                              </a:rPr>
                              <m:t>𝑧</m:t>
                            </m:r>
                          </m:e>
                          <m:sub>
                            <m:r>
                              <a:rPr lang="en-US" altLang="zh-CN" sz="1800" i="1">
                                <a:latin typeface="Cambria Math" panose="02040503050406030204" pitchFamily="18" charset="0"/>
                              </a:rPr>
                              <m:t>2</m:t>
                            </m:r>
                          </m:sub>
                          <m:sup>
                            <m:r>
                              <a:rPr lang="en-US" altLang="zh-CN" sz="1800" i="1">
                                <a:latin typeface="Cambria Math" panose="02040503050406030204" pitchFamily="18" charset="0"/>
                              </a:rPr>
                              <m:t>−</m:t>
                            </m:r>
                          </m:sup>
                        </m:sSubSup>
                        <m:r>
                          <a:rPr lang="en-US" altLang="zh-CN" sz="1800" i="1">
                            <a:latin typeface="Cambria Math" panose="02040503050406030204" pitchFamily="18" charset="0"/>
                          </a:rPr>
                          <m:t>, ⋯,</m:t>
                        </m:r>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 </m:t>
                            </m:r>
                            <m:r>
                              <a:rPr lang="en-US" altLang="zh-CN" sz="1800" i="1">
                                <a:latin typeface="Cambria Math" panose="02040503050406030204" pitchFamily="18" charset="0"/>
                              </a:rPr>
                              <m:t>𝑧</m:t>
                            </m:r>
                          </m:e>
                          <m:sub>
                            <m:r>
                              <a:rPr lang="en-US" altLang="zh-CN" sz="1800" i="1">
                                <a:latin typeface="Cambria Math" panose="02040503050406030204" pitchFamily="18" charset="0"/>
                              </a:rPr>
                              <m:t>𝑚</m:t>
                            </m:r>
                          </m:sub>
                          <m:sup>
                            <m:r>
                              <a:rPr lang="en-US" altLang="zh-CN" sz="1800" i="1">
                                <a:latin typeface="Cambria Math" panose="02040503050406030204" pitchFamily="18" charset="0"/>
                              </a:rPr>
                              <m:t>−</m:t>
                            </m:r>
                          </m:sup>
                        </m:sSubSup>
                        <m:r>
                          <a:rPr lang="en-US" altLang="zh-CN" sz="1800" i="1">
                            <a:latin typeface="Cambria Math" panose="02040503050406030204" pitchFamily="18" charset="0"/>
                          </a:rPr>
                          <m:t> </m:t>
                        </m:r>
                      </m:e>
                    </m:d>
                    <m:r>
                      <a:rPr lang="en-US" altLang="zh-CN" sz="1800" i="1">
                        <a:latin typeface="Cambria Math" panose="02040503050406030204" pitchFamily="18" charset="0"/>
                      </a:rPr>
                      <m:t>=</m:t>
                    </m:r>
                    <m:d>
                      <m:dPr>
                        <m:begChr m:val="{"/>
                        <m:endChr m:val="}"/>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m:rPr>
                                <m:sty m:val="p"/>
                              </m:rPr>
                              <a:rPr lang="en-US" altLang="zh-CN" sz="1800">
                                <a:latin typeface="Cambria Math" panose="02040503050406030204" pitchFamily="18" charset="0"/>
                              </a:rPr>
                              <m:t>min</m:t>
                            </m:r>
                            <m:r>
                              <a:rPr lang="en-US" altLang="zh-CN" sz="1800" i="1" smtClean="0">
                                <a:latin typeface="Cambria Math" panose="02040503050406030204" pitchFamily="18" charset="0"/>
                              </a:rPr>
                              <m:t> </m:t>
                            </m:r>
                            <m:r>
                              <a:rPr lang="en-US" altLang="zh-CN" sz="1800">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𝑧</m:t>
                                </m:r>
                              </m:e>
                              <m:sub>
                                <m:r>
                                  <a:rPr lang="en-US" altLang="zh-CN" sz="1800" i="1">
                                    <a:latin typeface="Cambria Math" panose="02040503050406030204" pitchFamily="18" charset="0"/>
                                  </a:rPr>
                                  <m:t>𝑖𝑗</m:t>
                                </m:r>
                              </m:sub>
                            </m:sSub>
                            <m:r>
                              <a:rPr lang="en-US" altLang="zh-CN" sz="1800" i="1">
                                <a:latin typeface="Cambria Math" panose="02040503050406030204" pitchFamily="18" charset="0"/>
                              </a:rPr>
                              <m:t>)</m:t>
                            </m:r>
                          </m:e>
                          <m:sub>
                            <m:r>
                              <a:rPr lang="en-US" altLang="zh-CN" sz="1800" i="1">
                                <a:latin typeface="Cambria Math" panose="02040503050406030204" pitchFamily="18" charset="0"/>
                              </a:rPr>
                              <m:t>𝑖</m:t>
                            </m:r>
                          </m:sub>
                        </m:sSub>
                        <m:r>
                          <a:rPr lang="en-US" altLang="zh-CN" sz="1800" i="1">
                            <a:latin typeface="Cambria Math" panose="02040503050406030204" pitchFamily="18" charset="0"/>
                          </a:rPr>
                          <m:t>|</m:t>
                        </m:r>
                        <m:r>
                          <a:rPr lang="en-US" altLang="zh-CN" sz="1800" i="1">
                            <a:latin typeface="Cambria Math" panose="02040503050406030204" pitchFamily="18" charset="0"/>
                          </a:rPr>
                          <m:t>𝑗</m:t>
                        </m:r>
                        <m:r>
                          <a:rPr lang="en-US" altLang="zh-CN" sz="1800" i="1">
                            <a:latin typeface="Cambria Math" panose="02040503050406030204" pitchFamily="18" charset="0"/>
                          </a:rPr>
                          <m:t>=1,2,⋯,</m:t>
                        </m:r>
                        <m:r>
                          <a:rPr lang="en-US" altLang="zh-CN" sz="1800" i="1">
                            <a:latin typeface="Cambria Math" panose="02040503050406030204" pitchFamily="18" charset="0"/>
                          </a:rPr>
                          <m:t>𝑚</m:t>
                        </m:r>
                      </m:e>
                    </m:d>
                  </m:oMath>
                </a14:m>
                <a:r>
                  <a:rPr lang="en-US" altLang="zh-CN" sz="1800" dirty="0">
                    <a:latin typeface="微软雅黑" panose="020B0503020204020204" pitchFamily="34" charset="-122"/>
                    <a:ea typeface="微软雅黑" panose="020B0503020204020204" pitchFamily="34" charset="-122"/>
                  </a:rPr>
                  <a:t> </a:t>
                </a:r>
              </a:p>
              <a:p>
                <a:pPr marL="0" indent="457200" algn="just">
                  <a:lnSpc>
                    <a:spcPct val="150000"/>
                  </a:lnSpc>
                  <a:spcBef>
                    <a:spcPts val="0"/>
                  </a:spcBef>
                  <a:buClr>
                    <a:srgbClr val="CC00CC"/>
                  </a:buClr>
                  <a:buNone/>
                </a:pPr>
                <a:r>
                  <a:rPr lang="zh-CN" altLang="zh-CN" sz="1800" b="1" dirty="0">
                    <a:latin typeface="微软雅黑" panose="020B0503020204020204" pitchFamily="34" charset="-122"/>
                    <a:ea typeface="微软雅黑" panose="020B0503020204020204" pitchFamily="34" charset="-122"/>
                  </a:rPr>
                  <a:t>第三步，计算各评价单元指标值与最优值的距离</a:t>
                </a:r>
                <a14:m>
                  <m:oMath xmlns:m="http://schemas.openxmlformats.org/officeDocument/2006/math">
                    <m:sSubSup>
                      <m:sSubSupPr>
                        <m:ctrlPr>
                          <a:rPr lang="zh-CN" altLang="zh-CN" sz="1800" b="1" i="1">
                            <a:latin typeface="Cambria Math" panose="02040503050406030204" pitchFamily="18" charset="0"/>
                          </a:rPr>
                        </m:ctrlPr>
                      </m:sSubSupPr>
                      <m:e>
                        <m:r>
                          <a:rPr lang="en-US" altLang="zh-CN" sz="1800" b="1" i="1">
                            <a:latin typeface="Cambria Math" panose="02040503050406030204" pitchFamily="18" charset="0"/>
                          </a:rPr>
                          <m:t>𝑫</m:t>
                        </m:r>
                      </m:e>
                      <m:sub>
                        <m:r>
                          <a:rPr lang="en-US" altLang="zh-CN" sz="1800" b="1" i="1">
                            <a:latin typeface="Cambria Math" panose="02040503050406030204" pitchFamily="18" charset="0"/>
                          </a:rPr>
                          <m:t>𝒊</m:t>
                        </m:r>
                      </m:sub>
                      <m:sup>
                        <m:r>
                          <a:rPr lang="en-US" altLang="zh-CN" sz="1800" b="1" i="1">
                            <a:latin typeface="Cambria Math" panose="02040503050406030204" pitchFamily="18" charset="0"/>
                          </a:rPr>
                          <m:t>+</m:t>
                        </m:r>
                      </m:sup>
                    </m:sSubSup>
                  </m:oMath>
                </a14:m>
                <a:r>
                  <a:rPr lang="zh-CN" altLang="zh-CN" sz="1800" b="1" dirty="0">
                    <a:latin typeface="微软雅黑" panose="020B0503020204020204" pitchFamily="34" charset="-122"/>
                    <a:ea typeface="微软雅黑" panose="020B0503020204020204" pitchFamily="34" charset="-122"/>
                  </a:rPr>
                  <a:t>和最劣值的距离</a:t>
                </a:r>
                <a14:m>
                  <m:oMath xmlns:m="http://schemas.openxmlformats.org/officeDocument/2006/math">
                    <m:sSubSup>
                      <m:sSubSupPr>
                        <m:ctrlPr>
                          <a:rPr lang="zh-CN" altLang="zh-CN" sz="1800" b="1" i="1">
                            <a:latin typeface="Cambria Math" panose="02040503050406030204" pitchFamily="18" charset="0"/>
                          </a:rPr>
                        </m:ctrlPr>
                      </m:sSubSupPr>
                      <m:e>
                        <m:r>
                          <a:rPr lang="en-US" altLang="zh-CN" sz="1800" b="1" i="1">
                            <a:latin typeface="Cambria Math" panose="02040503050406030204" pitchFamily="18" charset="0"/>
                          </a:rPr>
                          <m:t>𝑫</m:t>
                        </m:r>
                      </m:e>
                      <m:sub>
                        <m:r>
                          <a:rPr lang="en-US" altLang="zh-CN" sz="1800" b="1" i="1">
                            <a:latin typeface="Cambria Math" panose="02040503050406030204" pitchFamily="18" charset="0"/>
                          </a:rPr>
                          <m:t>𝒊</m:t>
                        </m:r>
                      </m:sub>
                      <m:sup>
                        <m:r>
                          <a:rPr lang="en-US" altLang="zh-CN" sz="1800" b="1" i="1">
                            <a:latin typeface="Cambria Math" panose="02040503050406030204" pitchFamily="18" charset="0"/>
                          </a:rPr>
                          <m:t>−</m:t>
                        </m:r>
                      </m:sup>
                    </m:sSubSup>
                  </m:oMath>
                </a14:m>
                <a:r>
                  <a:rPr lang="zh-CN" altLang="zh-CN" sz="1800" b="1" dirty="0">
                    <a:latin typeface="微软雅黑" panose="020B0503020204020204" pitchFamily="34" charset="-122"/>
                    <a:ea typeface="微软雅黑" panose="020B0503020204020204" pitchFamily="34" charset="-122"/>
                  </a:rPr>
                  <a:t>：</a:t>
                </a:r>
              </a:p>
              <a:p>
                <a:pPr marL="0" indent="457200">
                  <a:lnSpc>
                    <a:spcPct val="150000"/>
                  </a:lnSpc>
                  <a:buNone/>
                </a:pPr>
                <a14:m>
                  <m:oMath xmlns:m="http://schemas.openxmlformats.org/officeDocument/2006/math">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𝐷</m:t>
                        </m:r>
                      </m:e>
                      <m:sub>
                        <m:r>
                          <a:rPr lang="en-US" altLang="zh-CN" sz="1800" i="1">
                            <a:latin typeface="Cambria Math" panose="02040503050406030204" pitchFamily="18" charset="0"/>
                          </a:rPr>
                          <m:t>𝑖</m:t>
                        </m:r>
                      </m:sub>
                      <m:sup>
                        <m:r>
                          <a:rPr lang="en-US" altLang="zh-CN" sz="1800" i="1">
                            <a:latin typeface="Cambria Math" panose="02040503050406030204" pitchFamily="18" charset="0"/>
                          </a:rPr>
                          <m:t>+</m:t>
                        </m:r>
                      </m:sup>
                    </m:sSubSup>
                    <m:r>
                      <a:rPr lang="en-US" altLang="zh-CN" sz="1800">
                        <a:latin typeface="Cambria Math" panose="02040503050406030204" pitchFamily="18" charset="0"/>
                      </a:rPr>
                      <m:t>=</m:t>
                    </m:r>
                    <m:rad>
                      <m:radPr>
                        <m:degHide m:val="on"/>
                        <m:ctrlPr>
                          <a:rPr lang="zh-CN" altLang="zh-CN" sz="1800" i="1">
                            <a:latin typeface="Cambria Math" panose="02040503050406030204" pitchFamily="18" charset="0"/>
                          </a:rPr>
                        </m:ctrlPr>
                      </m:radPr>
                      <m:deg/>
                      <m:e>
                        <m:nary>
                          <m:naryPr>
                            <m:chr m:val="∑"/>
                            <m:limLoc m:val="undOvr"/>
                            <m:ctrlPr>
                              <a:rPr lang="zh-CN" altLang="zh-CN" sz="1800" i="1">
                                <a:latin typeface="Cambria Math" panose="02040503050406030204" pitchFamily="18" charset="0"/>
                              </a:rPr>
                            </m:ctrlPr>
                          </m:naryPr>
                          <m:sub>
                            <m:r>
                              <a:rPr lang="en-US" altLang="zh-CN" sz="1800" i="1">
                                <a:latin typeface="Cambria Math" panose="02040503050406030204" pitchFamily="18" charset="0"/>
                              </a:rPr>
                              <m:t>𝑗</m:t>
                            </m:r>
                            <m:r>
                              <a:rPr lang="en-US" altLang="zh-CN" sz="1800" i="1">
                                <a:latin typeface="Cambria Math" panose="02040503050406030204" pitchFamily="18" charset="0"/>
                              </a:rPr>
                              <m:t>=1</m:t>
                            </m:r>
                          </m:sub>
                          <m:sup>
                            <m:r>
                              <a:rPr lang="en-US" altLang="zh-CN" sz="1800" i="1">
                                <a:latin typeface="Cambria Math" panose="02040503050406030204" pitchFamily="18" charset="0"/>
                              </a:rPr>
                              <m:t>𝑚</m:t>
                            </m:r>
                          </m:sup>
                          <m:e>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𝑧</m:t>
                                    </m:r>
                                  </m:e>
                                  <m:sub>
                                    <m:r>
                                      <a:rPr lang="en-US" altLang="zh-CN" sz="1800" i="1">
                                        <a:latin typeface="Cambria Math" panose="02040503050406030204" pitchFamily="18" charset="0"/>
                                      </a:rPr>
                                      <m:t>𝑖𝑗</m:t>
                                    </m:r>
                                  </m:sub>
                                </m:sSub>
                                <m:r>
                                  <a:rPr lang="en-US" altLang="zh-CN" sz="1800" i="1">
                                    <a:latin typeface="Cambria Math" panose="02040503050406030204" pitchFamily="18" charset="0"/>
                                  </a:rPr>
                                  <m:t>−</m:t>
                                </m:r>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𝑧</m:t>
                                    </m:r>
                                  </m:e>
                                  <m:sub>
                                    <m:r>
                                      <a:rPr lang="en-US" altLang="zh-CN" sz="1800" i="1">
                                        <a:latin typeface="Cambria Math" panose="02040503050406030204" pitchFamily="18" charset="0"/>
                                      </a:rPr>
                                      <m:t>𝑗</m:t>
                                    </m:r>
                                  </m:sub>
                                  <m:sup>
                                    <m:r>
                                      <a:rPr lang="en-US" altLang="zh-CN" sz="1800" i="1">
                                        <a:latin typeface="Cambria Math" panose="02040503050406030204" pitchFamily="18" charset="0"/>
                                      </a:rPr>
                                      <m:t>+</m:t>
                                    </m:r>
                                  </m:sup>
                                </m:sSubSup>
                                <m:r>
                                  <a:rPr lang="en-US" altLang="zh-CN" sz="1800" i="1">
                                    <a:latin typeface="Cambria Math" panose="02040503050406030204" pitchFamily="18" charset="0"/>
                                  </a:rPr>
                                  <m:t>)</m:t>
                                </m:r>
                              </m:e>
                              <m:sup>
                                <m:r>
                                  <a:rPr lang="en-US" altLang="zh-CN" sz="1800" i="1">
                                    <a:latin typeface="Cambria Math" panose="02040503050406030204" pitchFamily="18" charset="0"/>
                                  </a:rPr>
                                  <m:t>2</m:t>
                                </m:r>
                              </m:sup>
                            </m:sSup>
                          </m:e>
                        </m:nary>
                      </m:e>
                    </m:rad>
                    <m:r>
                      <a:rPr lang="en-US" altLang="zh-CN" sz="1800" i="1">
                        <a:latin typeface="Cambria Math" panose="02040503050406030204" pitchFamily="18" charset="0"/>
                      </a:rPr>
                      <m:t>           </m:t>
                    </m:r>
                    <m:r>
                      <a:rPr lang="en-US" altLang="zh-CN" sz="1800" i="1">
                        <a:latin typeface="Cambria Math" panose="02040503050406030204" pitchFamily="18" charset="0"/>
                      </a:rPr>
                      <m:t>𝑖</m:t>
                    </m:r>
                    <m:r>
                      <a:rPr lang="en-US" altLang="zh-CN" sz="1800" i="1">
                        <a:latin typeface="Cambria Math" panose="02040503050406030204" pitchFamily="18" charset="0"/>
                      </a:rPr>
                      <m:t>=1</m:t>
                    </m:r>
                    <m:r>
                      <a:rPr lang="zh-CN" altLang="zh-CN" sz="1800" i="1">
                        <a:latin typeface="Cambria Math" panose="02040503050406030204" pitchFamily="18" charset="0"/>
                      </a:rPr>
                      <m:t>，</m:t>
                    </m:r>
                    <m:r>
                      <a:rPr lang="en-US" altLang="zh-CN" sz="1800" i="1">
                        <a:latin typeface="Cambria Math" panose="02040503050406030204" pitchFamily="18" charset="0"/>
                      </a:rPr>
                      <m:t>2</m:t>
                    </m:r>
                    <m:r>
                      <a:rPr lang="zh-CN" altLang="zh-CN" sz="1800" i="1">
                        <a:latin typeface="Cambria Math" panose="02040503050406030204" pitchFamily="18" charset="0"/>
                      </a:rPr>
                      <m:t>，</m:t>
                    </m:r>
                    <m:r>
                      <a:rPr lang="en-US" altLang="zh-CN" sz="1800" i="1">
                        <a:latin typeface="Cambria Math" panose="02040503050406030204" pitchFamily="18" charset="0"/>
                      </a:rPr>
                      <m:t>⋯</m:t>
                    </m:r>
                    <m:r>
                      <a:rPr lang="zh-CN" altLang="zh-CN" sz="1800" i="1">
                        <a:latin typeface="Cambria Math" panose="02040503050406030204" pitchFamily="18" charset="0"/>
                      </a:rPr>
                      <m:t>，</m:t>
                    </m:r>
                    <m:r>
                      <a:rPr lang="en-US" altLang="zh-CN" sz="1800" i="1">
                        <a:latin typeface="Cambria Math" panose="02040503050406030204" pitchFamily="18" charset="0"/>
                      </a:rPr>
                      <m:t>𝑛</m:t>
                    </m:r>
                  </m:oMath>
                </a14:m>
                <a:r>
                  <a:rPr lang="en-US" altLang="zh-CN" sz="1800" dirty="0"/>
                  <a:t>     </a:t>
                </a:r>
                <a14:m>
                  <m:oMath xmlns:m="http://schemas.openxmlformats.org/officeDocument/2006/math">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𝐷</m:t>
                        </m:r>
                      </m:e>
                      <m:sub>
                        <m:r>
                          <a:rPr lang="en-US" altLang="zh-CN" sz="1800" i="1">
                            <a:latin typeface="Cambria Math" panose="02040503050406030204" pitchFamily="18" charset="0"/>
                          </a:rPr>
                          <m:t>𝑖</m:t>
                        </m:r>
                      </m:sub>
                      <m:sup>
                        <m:r>
                          <a:rPr lang="en-US" altLang="zh-CN" sz="1800" i="1">
                            <a:latin typeface="Cambria Math" panose="02040503050406030204" pitchFamily="18" charset="0"/>
                          </a:rPr>
                          <m:t>−</m:t>
                        </m:r>
                      </m:sup>
                    </m:sSubSup>
                    <m:r>
                      <a:rPr lang="en-US" altLang="zh-CN" sz="1800">
                        <a:latin typeface="Cambria Math" panose="02040503050406030204" pitchFamily="18" charset="0"/>
                      </a:rPr>
                      <m:t>=</m:t>
                    </m:r>
                    <m:rad>
                      <m:radPr>
                        <m:degHide m:val="on"/>
                        <m:ctrlPr>
                          <a:rPr lang="zh-CN" altLang="zh-CN" sz="1800" i="1">
                            <a:latin typeface="Cambria Math" panose="02040503050406030204" pitchFamily="18" charset="0"/>
                          </a:rPr>
                        </m:ctrlPr>
                      </m:radPr>
                      <m:deg/>
                      <m:e>
                        <m:nary>
                          <m:naryPr>
                            <m:chr m:val="∑"/>
                            <m:limLoc m:val="undOvr"/>
                            <m:ctrlPr>
                              <a:rPr lang="zh-CN" altLang="zh-CN" sz="1800" i="1">
                                <a:latin typeface="Cambria Math" panose="02040503050406030204" pitchFamily="18" charset="0"/>
                              </a:rPr>
                            </m:ctrlPr>
                          </m:naryPr>
                          <m:sub>
                            <m:r>
                              <a:rPr lang="en-US" altLang="zh-CN" sz="1800" i="1">
                                <a:latin typeface="Cambria Math" panose="02040503050406030204" pitchFamily="18" charset="0"/>
                              </a:rPr>
                              <m:t>𝑗</m:t>
                            </m:r>
                            <m:r>
                              <a:rPr lang="en-US" altLang="zh-CN" sz="1800" i="1">
                                <a:latin typeface="Cambria Math" panose="02040503050406030204" pitchFamily="18" charset="0"/>
                              </a:rPr>
                              <m:t>=1</m:t>
                            </m:r>
                          </m:sub>
                          <m:sup>
                            <m:r>
                              <a:rPr lang="en-US" altLang="zh-CN" sz="1800" i="1">
                                <a:latin typeface="Cambria Math" panose="02040503050406030204" pitchFamily="18" charset="0"/>
                              </a:rPr>
                              <m:t>𝑚</m:t>
                            </m:r>
                          </m:sup>
                          <m:e>
                            <m:sSup>
                              <m:sSupPr>
                                <m:ctrlPr>
                                  <a:rPr lang="zh-CN" altLang="zh-CN" sz="1800" i="1" smtClean="0">
                                    <a:latin typeface="Cambria Math" panose="02040503050406030204" pitchFamily="18" charset="0"/>
                                  </a:rPr>
                                </m:ctrlPr>
                              </m:sSupPr>
                              <m:e>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𝑧</m:t>
                                    </m:r>
                                  </m:e>
                                  <m:sub>
                                    <m:r>
                                      <a:rPr lang="en-US" altLang="zh-CN" sz="1800" i="1">
                                        <a:latin typeface="Cambria Math" panose="02040503050406030204" pitchFamily="18" charset="0"/>
                                      </a:rPr>
                                      <m:t>𝑖𝑗</m:t>
                                    </m:r>
                                  </m:sub>
                                </m:sSub>
                                <m:r>
                                  <a:rPr lang="en-US" altLang="zh-CN" sz="1800" i="1">
                                    <a:latin typeface="Cambria Math" panose="02040503050406030204" pitchFamily="18" charset="0"/>
                                  </a:rPr>
                                  <m:t>−</m:t>
                                </m:r>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𝑧</m:t>
                                    </m:r>
                                  </m:e>
                                  <m:sub>
                                    <m:r>
                                      <a:rPr lang="en-US" altLang="zh-CN" sz="1800" i="1">
                                        <a:latin typeface="Cambria Math" panose="02040503050406030204" pitchFamily="18" charset="0"/>
                                      </a:rPr>
                                      <m:t>𝑗</m:t>
                                    </m:r>
                                  </m:sub>
                                  <m:sup>
                                    <m:r>
                                      <a:rPr lang="en-US" altLang="zh-CN" sz="1800" i="1">
                                        <a:latin typeface="Cambria Math" panose="02040503050406030204" pitchFamily="18" charset="0"/>
                                      </a:rPr>
                                      <m:t>−</m:t>
                                    </m:r>
                                  </m:sup>
                                </m:sSubSup>
                                <m:r>
                                  <a:rPr lang="en-US" altLang="zh-CN" sz="1800" i="1">
                                    <a:latin typeface="Cambria Math" panose="02040503050406030204" pitchFamily="18" charset="0"/>
                                  </a:rPr>
                                  <m:t>)</m:t>
                                </m:r>
                              </m:e>
                              <m:sup>
                                <m:r>
                                  <a:rPr lang="en-US" altLang="zh-CN" sz="1800" i="1">
                                    <a:latin typeface="Cambria Math" panose="02040503050406030204" pitchFamily="18" charset="0"/>
                                  </a:rPr>
                                  <m:t>2</m:t>
                                </m:r>
                              </m:sup>
                            </m:sSup>
                          </m:e>
                        </m:nary>
                      </m:e>
                    </m:rad>
                    <m:r>
                      <a:rPr lang="en-US" altLang="zh-CN" sz="1800" i="1">
                        <a:latin typeface="Cambria Math" panose="02040503050406030204" pitchFamily="18" charset="0"/>
                      </a:rPr>
                      <m:t>           </m:t>
                    </m:r>
                    <m:r>
                      <a:rPr lang="en-US" altLang="zh-CN" sz="1800" i="1">
                        <a:latin typeface="Cambria Math" panose="02040503050406030204" pitchFamily="18" charset="0"/>
                      </a:rPr>
                      <m:t>𝑖</m:t>
                    </m:r>
                    <m:r>
                      <a:rPr lang="en-US" altLang="zh-CN" sz="1800" i="1">
                        <a:latin typeface="Cambria Math" panose="02040503050406030204" pitchFamily="18" charset="0"/>
                      </a:rPr>
                      <m:t>=1</m:t>
                    </m:r>
                    <m:r>
                      <a:rPr lang="zh-CN" altLang="zh-CN" sz="1800" i="1">
                        <a:latin typeface="Cambria Math" panose="02040503050406030204" pitchFamily="18" charset="0"/>
                      </a:rPr>
                      <m:t>，</m:t>
                    </m:r>
                    <m:r>
                      <a:rPr lang="en-US" altLang="zh-CN" sz="1800" i="1">
                        <a:latin typeface="Cambria Math" panose="02040503050406030204" pitchFamily="18" charset="0"/>
                      </a:rPr>
                      <m:t>2</m:t>
                    </m:r>
                    <m:r>
                      <a:rPr lang="zh-CN" altLang="zh-CN" sz="1800" i="1">
                        <a:latin typeface="Cambria Math" panose="02040503050406030204" pitchFamily="18" charset="0"/>
                      </a:rPr>
                      <m:t>，</m:t>
                    </m:r>
                    <m:r>
                      <a:rPr lang="en-US" altLang="zh-CN" sz="1800" i="1">
                        <a:latin typeface="Cambria Math" panose="02040503050406030204" pitchFamily="18" charset="0"/>
                      </a:rPr>
                      <m:t>⋯</m:t>
                    </m:r>
                    <m:r>
                      <a:rPr lang="zh-CN" altLang="zh-CN" sz="1800" i="1">
                        <a:latin typeface="Cambria Math" panose="02040503050406030204" pitchFamily="18" charset="0"/>
                      </a:rPr>
                      <m:t>，</m:t>
                    </m:r>
                    <m:r>
                      <a:rPr lang="en-US" altLang="zh-CN" sz="1800" i="1">
                        <a:latin typeface="Cambria Math" panose="02040503050406030204" pitchFamily="18" charset="0"/>
                      </a:rPr>
                      <m:t>𝑛</m:t>
                    </m:r>
                  </m:oMath>
                </a14:m>
                <a:r>
                  <a:rPr lang="en-US" altLang="zh-CN" sz="1800" dirty="0"/>
                  <a:t> </a:t>
                </a:r>
              </a:p>
              <a:p>
                <a:pPr marL="0" indent="457200">
                  <a:lnSpc>
                    <a:spcPct val="150000"/>
                  </a:lnSpc>
                  <a:buNone/>
                </a:pPr>
                <a:r>
                  <a:rPr lang="zh-CN" altLang="zh-CN" sz="1800" b="1" dirty="0">
                    <a:latin typeface="微软雅黑" panose="020B0503020204020204" pitchFamily="34" charset="-122"/>
                    <a:ea typeface="微软雅黑" panose="020B0503020204020204" pitchFamily="34" charset="-122"/>
                  </a:rPr>
                  <a:t>第四步，计算各评价单元指标值与最优值的相对接近程度，即综合得分：</a:t>
                </a:r>
              </a:p>
              <a:p>
                <a:pPr marL="0" indent="457200">
                  <a:lnSpc>
                    <a:spcPct val="150000"/>
                  </a:lnSpc>
                  <a:buNone/>
                </a:pPr>
                <a14:m>
                  <m:oMath xmlns:m="http://schemas.openxmlformats.org/officeDocument/2006/math">
                    <m:sSub>
                      <m:sSubPr>
                        <m:ctrlPr>
                          <a:rPr lang="zh-CN" altLang="zh-CN" sz="1800" i="1" smtClean="0">
                            <a:latin typeface="Cambria Math" panose="02040503050406030204" pitchFamily="18" charset="0"/>
                          </a:rPr>
                        </m:ctrlPr>
                      </m:sSubPr>
                      <m:e>
                        <m:r>
                          <a:rPr lang="en-US" altLang="zh-CN" sz="1800" i="1">
                            <a:latin typeface="Cambria Math" panose="02040503050406030204" pitchFamily="18" charset="0"/>
                          </a:rPr>
                          <m:t>𝐶</m:t>
                        </m:r>
                      </m:e>
                      <m:sub>
                        <m:r>
                          <a:rPr lang="en-US" altLang="zh-CN" sz="1800" i="1">
                            <a:latin typeface="Cambria Math" panose="02040503050406030204" pitchFamily="18" charset="0"/>
                          </a:rPr>
                          <m:t>𝑖</m:t>
                        </m:r>
                      </m:sub>
                    </m:sSub>
                    <m:r>
                      <a:rPr lang="en-US" altLang="zh-CN" sz="1800" i="1">
                        <a:latin typeface="Cambria Math" panose="02040503050406030204" pitchFamily="18" charset="0"/>
                      </a:rPr>
                      <m:t>=</m:t>
                    </m:r>
                    <m:f>
                      <m:fPr>
                        <m:ctrlPr>
                          <a:rPr lang="zh-CN" altLang="zh-CN" sz="1800" i="1">
                            <a:latin typeface="Cambria Math" panose="02040503050406030204" pitchFamily="18" charset="0"/>
                          </a:rPr>
                        </m:ctrlPr>
                      </m:fPr>
                      <m:num>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𝐷</m:t>
                            </m:r>
                          </m:e>
                          <m:sub>
                            <m:r>
                              <a:rPr lang="en-US" altLang="zh-CN" sz="1800" i="1">
                                <a:latin typeface="Cambria Math" panose="02040503050406030204" pitchFamily="18" charset="0"/>
                              </a:rPr>
                              <m:t>𝑖</m:t>
                            </m:r>
                          </m:sub>
                          <m:sup>
                            <m:r>
                              <a:rPr lang="en-US" altLang="zh-CN" sz="1800" i="1">
                                <a:latin typeface="Cambria Math" panose="02040503050406030204" pitchFamily="18" charset="0"/>
                              </a:rPr>
                              <m:t>+</m:t>
                            </m:r>
                          </m:sup>
                        </m:sSubSup>
                      </m:num>
                      <m:den>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𝐷</m:t>
                            </m:r>
                          </m:e>
                          <m:sub>
                            <m:r>
                              <a:rPr lang="en-US" altLang="zh-CN" sz="1800" i="1">
                                <a:latin typeface="Cambria Math" panose="02040503050406030204" pitchFamily="18" charset="0"/>
                              </a:rPr>
                              <m:t>𝑖</m:t>
                            </m:r>
                          </m:sub>
                          <m:sup>
                            <m:r>
                              <a:rPr lang="en-US" altLang="zh-CN" sz="1800" i="1">
                                <a:latin typeface="Cambria Math" panose="02040503050406030204" pitchFamily="18" charset="0"/>
                              </a:rPr>
                              <m:t>+</m:t>
                            </m:r>
                          </m:sup>
                        </m:sSubSup>
                        <m:r>
                          <a:rPr lang="en-US" altLang="zh-CN" sz="1800" i="1">
                            <a:latin typeface="Cambria Math" panose="02040503050406030204" pitchFamily="18" charset="0"/>
                          </a:rPr>
                          <m:t>+</m:t>
                        </m:r>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𝐷</m:t>
                            </m:r>
                          </m:e>
                          <m:sub>
                            <m:r>
                              <a:rPr lang="en-US" altLang="zh-CN" sz="1800" i="1">
                                <a:latin typeface="Cambria Math" panose="02040503050406030204" pitchFamily="18" charset="0"/>
                              </a:rPr>
                              <m:t>𝑖</m:t>
                            </m:r>
                          </m:sub>
                          <m:sup>
                            <m:r>
                              <a:rPr lang="en-US" altLang="zh-CN" sz="1800" i="1">
                                <a:latin typeface="Cambria Math" panose="02040503050406030204" pitchFamily="18" charset="0"/>
                              </a:rPr>
                              <m:t>−</m:t>
                            </m:r>
                          </m:sup>
                        </m:sSubSup>
                      </m:den>
                    </m:f>
                    <m:r>
                      <a:rPr lang="en-US" altLang="zh-CN" sz="1800" i="1">
                        <a:latin typeface="Cambria Math" panose="02040503050406030204" pitchFamily="18" charset="0"/>
                      </a:rPr>
                      <m:t>      </m:t>
                    </m:r>
                    <m:r>
                      <a:rPr lang="en-US" altLang="zh-CN" sz="1800" i="1">
                        <a:latin typeface="Cambria Math" panose="02040503050406030204" pitchFamily="18" charset="0"/>
                      </a:rPr>
                      <m:t>𝑖</m:t>
                    </m:r>
                    <m:r>
                      <a:rPr lang="en-US" altLang="zh-CN" sz="1800" i="1">
                        <a:latin typeface="Cambria Math" panose="02040503050406030204" pitchFamily="18" charset="0"/>
                      </a:rPr>
                      <m:t>=1</m:t>
                    </m:r>
                    <m:r>
                      <a:rPr lang="zh-CN" altLang="zh-CN" sz="1800" i="1">
                        <a:latin typeface="Cambria Math" panose="02040503050406030204" pitchFamily="18" charset="0"/>
                      </a:rPr>
                      <m:t>，</m:t>
                    </m:r>
                    <m:r>
                      <a:rPr lang="en-US" altLang="zh-CN" sz="1800" i="1">
                        <a:latin typeface="Cambria Math" panose="02040503050406030204" pitchFamily="18" charset="0"/>
                      </a:rPr>
                      <m:t>2</m:t>
                    </m:r>
                    <m:r>
                      <a:rPr lang="zh-CN" altLang="zh-CN" sz="1800" i="1">
                        <a:latin typeface="Cambria Math" panose="02040503050406030204" pitchFamily="18" charset="0"/>
                      </a:rPr>
                      <m:t>，</m:t>
                    </m:r>
                    <m:r>
                      <a:rPr lang="en-US" altLang="zh-CN" sz="1800" i="1">
                        <a:latin typeface="Cambria Math" panose="02040503050406030204" pitchFamily="18" charset="0"/>
                      </a:rPr>
                      <m:t>⋯</m:t>
                    </m:r>
                    <m:r>
                      <a:rPr lang="zh-CN" altLang="zh-CN" sz="1800" i="1">
                        <a:latin typeface="Cambria Math" panose="02040503050406030204" pitchFamily="18" charset="0"/>
                      </a:rPr>
                      <m:t>，</m:t>
                    </m:r>
                    <m:r>
                      <a:rPr lang="en-US" altLang="zh-CN" sz="1800" i="1">
                        <a:latin typeface="Cambria Math" panose="02040503050406030204" pitchFamily="18" charset="0"/>
                      </a:rPr>
                      <m:t>𝑛</m:t>
                    </m:r>
                  </m:oMath>
                </a14:m>
                <a:r>
                  <a:rPr lang="en-US" altLang="zh-CN" sz="1800" dirty="0"/>
                  <a:t> </a:t>
                </a:r>
                <a:endParaRPr lang="en-US" altLang="zh-CN" sz="1800" dirty="0">
                  <a:latin typeface="微软雅黑" panose="020B0503020204020204" pitchFamily="34" charset="-122"/>
                  <a:ea typeface="微软雅黑" panose="020B0503020204020204" pitchFamily="34" charset="-122"/>
                </a:endParaRPr>
              </a:p>
              <a:p>
                <a:pPr marL="0" indent="457200">
                  <a:lnSpc>
                    <a:spcPct val="150000"/>
                  </a:lnSpc>
                  <a:buNone/>
                </a:pPr>
                <a:endParaRPr lang="zh-CN" altLang="en-US" sz="1800" dirty="0">
                  <a:latin typeface="微软雅黑" panose="020B0503020204020204" pitchFamily="34" charset="-122"/>
                  <a:ea typeface="微软雅黑" panose="020B0503020204020204" pitchFamily="34" charset="-122"/>
                </a:endParaRPr>
              </a:p>
            </p:txBody>
          </p:sp>
        </mc:Choice>
        <mc:Fallback xmlns="">
          <p:sp>
            <p:nvSpPr>
              <p:cNvPr id="29699" name="Rectangle 3">
                <a:extLst>
                  <a:ext uri="{FF2B5EF4-FFF2-40B4-BE49-F238E27FC236}">
                    <a16:creationId xmlns:a16="http://schemas.microsoft.com/office/drawing/2014/main" id="{E4B98D84-5696-4358-8A08-7951B5181FE1}"/>
                  </a:ext>
                </a:extLst>
              </p:cNvPr>
              <p:cNvSpPr>
                <a:spLocks noGrp="1" noRot="1" noChangeAspect="1" noMove="1" noResize="1" noEditPoints="1" noAdjustHandles="1" noChangeArrowheads="1" noChangeShapeType="1" noTextEdit="1"/>
              </p:cNvSpPr>
              <p:nvPr>
                <p:ph type="body" idx="4294967295"/>
              </p:nvPr>
            </p:nvSpPr>
            <p:spPr>
              <a:xfrm>
                <a:off x="340658" y="1313330"/>
                <a:ext cx="11510683" cy="5544670"/>
              </a:xfrm>
              <a:blipFill>
                <a:blip r:embed="rId2"/>
                <a:stretch>
                  <a:fillRect/>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4E516006-63C4-4B08-A528-531EB6A8FBBA}"/>
              </a:ext>
            </a:extLst>
          </p:cNvPr>
          <p:cNvSpPr txBox="1"/>
          <p:nvPr/>
        </p:nvSpPr>
        <p:spPr>
          <a:xfrm>
            <a:off x="1065319" y="0"/>
            <a:ext cx="6622414" cy="743986"/>
          </a:xfrm>
          <a:prstGeom prst="rect">
            <a:avLst/>
          </a:prstGeom>
          <a:noFill/>
        </p:spPr>
        <p:txBody>
          <a:bodyPr wrap="square" rtlCol="0" anchor="t">
            <a:spAutoFit/>
          </a:bodyPr>
          <a:lstStyle/>
          <a:p>
            <a:pPr>
              <a:lnSpc>
                <a:spcPct val="150000"/>
              </a:lnSpc>
            </a:pPr>
            <a:r>
              <a:rPr lang="en-US" altLang="zh-CN" sz="3200" b="1" dirty="0">
                <a:solidFill>
                  <a:schemeClr val="bg1"/>
                </a:solidFill>
                <a:latin typeface="微软雅黑" panose="020B0503020204020204" pitchFamily="34" charset="-122"/>
                <a:ea typeface="微软雅黑" panose="020B0503020204020204" pitchFamily="34" charset="-122"/>
              </a:rPr>
              <a:t>3.1</a:t>
            </a:r>
            <a:r>
              <a:rPr lang="zh-CN" altLang="en-US" sz="3200" b="1" dirty="0">
                <a:solidFill>
                  <a:schemeClr val="bg1"/>
                </a:solidFill>
                <a:latin typeface="微软雅黑" panose="020B0503020204020204" pitchFamily="34" charset="-122"/>
                <a:ea typeface="微软雅黑" panose="020B0503020204020204" pitchFamily="34" charset="-122"/>
              </a:rPr>
              <a:t>、加权</a:t>
            </a:r>
            <a:r>
              <a:rPr lang="en-US" altLang="zh-CN" sz="3200" b="1" dirty="0">
                <a:solidFill>
                  <a:schemeClr val="bg1"/>
                </a:solidFill>
                <a:latin typeface="微软雅黑" panose="020B0503020204020204" pitchFamily="34" charset="-122"/>
                <a:ea typeface="微软雅黑" panose="020B0503020204020204" pitchFamily="34" charset="-122"/>
              </a:rPr>
              <a:t>TOPSIS</a:t>
            </a:r>
            <a:r>
              <a:rPr lang="zh-CN" altLang="en-US" sz="3200" b="1" dirty="0">
                <a:solidFill>
                  <a:schemeClr val="bg1"/>
                </a:solidFill>
                <a:latin typeface="微软雅黑" panose="020B0503020204020204" pitchFamily="34" charset="-122"/>
                <a:ea typeface="微软雅黑" panose="020B0503020204020204" pitchFamily="34" charset="-122"/>
              </a:rPr>
              <a:t>算法相关理论</a:t>
            </a:r>
          </a:p>
        </p:txBody>
      </p:sp>
      <p:pic>
        <p:nvPicPr>
          <p:cNvPr id="2" name="图片 1">
            <a:extLst>
              <a:ext uri="{FF2B5EF4-FFF2-40B4-BE49-F238E27FC236}">
                <a16:creationId xmlns:a16="http://schemas.microsoft.com/office/drawing/2014/main" id="{42EAEDCF-504E-47C0-9025-0B16539071E0}"/>
              </a:ext>
            </a:extLst>
          </p:cNvPr>
          <p:cNvPicPr>
            <a:picLocks noChangeAspect="1"/>
          </p:cNvPicPr>
          <p:nvPr/>
        </p:nvPicPr>
        <p:blipFill>
          <a:blip r:embed="rId3"/>
          <a:stretch>
            <a:fillRect/>
          </a:stretch>
        </p:blipFill>
        <p:spPr>
          <a:xfrm>
            <a:off x="7365004" y="1515036"/>
            <a:ext cx="3727987" cy="1358152"/>
          </a:xfrm>
          <a:prstGeom prst="rect">
            <a:avLst/>
          </a:prstGeom>
        </p:spPr>
      </p:pic>
    </p:spTree>
    <p:extLst>
      <p:ext uri="{BB962C8B-B14F-4D97-AF65-F5344CB8AC3E}">
        <p14:creationId xmlns:p14="http://schemas.microsoft.com/office/powerpoint/2010/main" val="4075094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9699" name="Rectangle 3">
                <a:extLst>
                  <a:ext uri="{FF2B5EF4-FFF2-40B4-BE49-F238E27FC236}">
                    <a16:creationId xmlns:a16="http://schemas.microsoft.com/office/drawing/2014/main" id="{E4B98D84-5696-4358-8A08-7951B5181FE1}"/>
                  </a:ext>
                </a:extLst>
              </p:cNvPr>
              <p:cNvSpPr>
                <a:spLocks noGrp="1" noChangeArrowheads="1"/>
              </p:cNvSpPr>
              <p:nvPr>
                <p:ph type="body" idx="4294967295"/>
              </p:nvPr>
            </p:nvSpPr>
            <p:spPr>
              <a:xfrm>
                <a:off x="340658" y="1313330"/>
                <a:ext cx="11510683" cy="5544670"/>
              </a:xfrm>
            </p:spPr>
            <p:txBody>
              <a:bodyPr>
                <a:noAutofit/>
              </a:bodyPr>
              <a:lstStyle/>
              <a:p>
                <a:pPr marL="0" indent="457200" algn="just">
                  <a:lnSpc>
                    <a:spcPct val="150000"/>
                  </a:lnSpc>
                  <a:spcBef>
                    <a:spcPts val="0"/>
                  </a:spcBef>
                  <a:buClr>
                    <a:srgbClr val="CC00CC"/>
                  </a:buClr>
                  <a:buNone/>
                </a:pPr>
                <a:r>
                  <a:rPr lang="zh-CN" altLang="en-US" sz="1800" b="1" dirty="0">
                    <a:latin typeface="微软雅黑" panose="020B0503020204020204" pitchFamily="34" charset="-122"/>
                    <a:ea typeface="微软雅黑" panose="020B0503020204020204" pitchFamily="34" charset="-122"/>
                  </a:rPr>
                  <a:t>加权</a:t>
                </a:r>
                <a:r>
                  <a:rPr lang="en-US" altLang="zh-CN" sz="1800" b="1" dirty="0" err="1">
                    <a:latin typeface="微软雅黑" panose="020B0503020204020204" pitchFamily="34" charset="-122"/>
                    <a:ea typeface="微软雅黑" panose="020B0503020204020204" pitchFamily="34" charset="-122"/>
                  </a:rPr>
                  <a:t>Topsis</a:t>
                </a:r>
                <a:r>
                  <a:rPr lang="zh-CN" altLang="en-US" sz="1800" b="1" dirty="0">
                    <a:latin typeface="微软雅黑" panose="020B0503020204020204" pitchFamily="34" charset="-122"/>
                    <a:ea typeface="微软雅黑" panose="020B0503020204020204" pitchFamily="34" charset="-122"/>
                  </a:rPr>
                  <a:t>法计算方法：</a:t>
                </a:r>
                <a:endParaRPr lang="en-US" altLang="zh-CN" sz="1800" b="1" dirty="0">
                  <a:latin typeface="微软雅黑" panose="020B0503020204020204" pitchFamily="34" charset="-122"/>
                  <a:ea typeface="微软雅黑" panose="020B0503020204020204" pitchFamily="34" charset="-122"/>
                </a:endParaRPr>
              </a:p>
              <a:p>
                <a:pPr marL="0" indent="457200" algn="just">
                  <a:lnSpc>
                    <a:spcPct val="150000"/>
                  </a:lnSpc>
                  <a:spcBef>
                    <a:spcPts val="0"/>
                  </a:spcBef>
                  <a:buClr>
                    <a:srgbClr val="CC00CC"/>
                  </a:buClr>
                  <a:buNone/>
                </a:pPr>
                <a:r>
                  <a:rPr lang="zh-CN" altLang="en-US" sz="1800" b="1" dirty="0">
                    <a:latin typeface="微软雅黑" panose="020B0503020204020204" pitchFamily="34" charset="-122"/>
                    <a:ea typeface="微软雅黑" panose="020B0503020204020204" pitchFamily="34" charset="-122"/>
                  </a:rPr>
                  <a:t>第一步，以评价指标趋同化归一化数值构建规范化决策矩阵</a:t>
                </a:r>
                <a:r>
                  <a:rPr lang="en-US" altLang="zh-CN" sz="1800" b="1" dirty="0">
                    <a:latin typeface="微软雅黑" panose="020B0503020204020204" pitchFamily="34" charset="-122"/>
                    <a:ea typeface="微软雅黑" panose="020B0503020204020204" pitchFamily="34" charset="-122"/>
                  </a:rPr>
                  <a:t>Z</a:t>
                </a:r>
                <a:r>
                  <a:rPr lang="zh-CN" altLang="en-US" sz="1800" b="1" dirty="0">
                    <a:latin typeface="微软雅黑" panose="020B0503020204020204" pitchFamily="34" charset="-122"/>
                    <a:ea typeface="微软雅黑" panose="020B0503020204020204" pitchFamily="34" charset="-122"/>
                  </a:rPr>
                  <a:t>：</a:t>
                </a:r>
                <a:endParaRPr lang="en-US" altLang="zh-CN" sz="1800" b="1" dirty="0">
                  <a:latin typeface="微软雅黑" panose="020B0503020204020204" pitchFamily="34" charset="-122"/>
                  <a:ea typeface="微软雅黑" panose="020B0503020204020204" pitchFamily="34" charset="-122"/>
                </a:endParaRPr>
              </a:p>
              <a:p>
                <a:pPr marL="0" indent="457200" algn="just">
                  <a:lnSpc>
                    <a:spcPct val="150000"/>
                  </a:lnSpc>
                  <a:spcBef>
                    <a:spcPts val="0"/>
                  </a:spcBef>
                  <a:buClr>
                    <a:srgbClr val="CC00CC"/>
                  </a:buClr>
                  <a:buNone/>
                </a:pPr>
                <a:endParaRPr lang="en-US" altLang="zh-CN" sz="1800" b="1" dirty="0">
                  <a:latin typeface="微软雅黑" panose="020B0503020204020204" pitchFamily="34" charset="-122"/>
                  <a:ea typeface="微软雅黑" panose="020B0503020204020204" pitchFamily="34" charset="-122"/>
                </a:endParaRPr>
              </a:p>
              <a:p>
                <a:pPr marL="0" indent="457200" algn="just">
                  <a:lnSpc>
                    <a:spcPct val="150000"/>
                  </a:lnSpc>
                  <a:spcBef>
                    <a:spcPts val="0"/>
                  </a:spcBef>
                  <a:buClr>
                    <a:srgbClr val="CC00CC"/>
                  </a:buClr>
                  <a:buNone/>
                </a:pPr>
                <a:endParaRPr lang="en-US" altLang="zh-CN" sz="1800" dirty="0">
                  <a:latin typeface="微软雅黑" panose="020B0503020204020204" pitchFamily="34" charset="-122"/>
                  <a:ea typeface="微软雅黑" panose="020B0503020204020204" pitchFamily="34" charset="-122"/>
                </a:endParaRPr>
              </a:p>
              <a:p>
                <a:pPr marL="0" indent="457200" algn="just">
                  <a:lnSpc>
                    <a:spcPct val="150000"/>
                  </a:lnSpc>
                  <a:spcBef>
                    <a:spcPts val="0"/>
                  </a:spcBef>
                  <a:buClr>
                    <a:srgbClr val="CC00CC"/>
                  </a:buClr>
                  <a:buNone/>
                </a:pPr>
                <a:r>
                  <a:rPr lang="zh-CN" altLang="en-US" sz="1800" b="1" dirty="0">
                    <a:latin typeface="微软雅黑" panose="020B0503020204020204" pitchFamily="34" charset="-122"/>
                    <a:ea typeface="微软雅黑" panose="020B0503020204020204" pitchFamily="34" charset="-122"/>
                  </a:rPr>
                  <a:t>第二步，确定评价指标最优值和最劣值，分别构成最优值向量</a:t>
                </a:r>
                <a14:m>
                  <m:oMath xmlns:m="http://schemas.openxmlformats.org/officeDocument/2006/math">
                    <m:sSup>
                      <m:sSupPr>
                        <m:ctrlPr>
                          <a:rPr lang="zh-CN" altLang="zh-CN" sz="1800" b="1" i="1">
                            <a:latin typeface="Cambria Math" panose="02040503050406030204" pitchFamily="18" charset="0"/>
                          </a:rPr>
                        </m:ctrlPr>
                      </m:sSupPr>
                      <m:e>
                        <m:r>
                          <a:rPr lang="en-US" altLang="zh-CN" sz="1800" b="1" i="1" smtClean="0">
                            <a:latin typeface="Cambria Math" panose="02040503050406030204" pitchFamily="18" charset="0"/>
                          </a:rPr>
                          <m:t>𝒁</m:t>
                        </m:r>
                      </m:e>
                      <m:sup>
                        <m:r>
                          <a:rPr lang="en-US" altLang="zh-CN" sz="1800" b="1" i="1" smtClean="0">
                            <a:latin typeface="Cambria Math" panose="02040503050406030204" pitchFamily="18" charset="0"/>
                          </a:rPr>
                          <m:t>+</m:t>
                        </m:r>
                      </m:sup>
                    </m:sSup>
                  </m:oMath>
                </a14:m>
                <a:r>
                  <a:rPr lang="zh-CN" altLang="en-US" sz="1800" b="1" dirty="0">
                    <a:latin typeface="微软雅黑" panose="020B0503020204020204" pitchFamily="34" charset="-122"/>
                    <a:ea typeface="微软雅黑" panose="020B0503020204020204" pitchFamily="34" charset="-122"/>
                  </a:rPr>
                  <a:t>和最劣值向量</a:t>
                </a:r>
                <a14:m>
                  <m:oMath xmlns:m="http://schemas.openxmlformats.org/officeDocument/2006/math">
                    <m:sSup>
                      <m:sSupPr>
                        <m:ctrlPr>
                          <a:rPr lang="zh-CN" altLang="zh-CN" sz="1800" b="1" i="1">
                            <a:latin typeface="Cambria Math" panose="02040503050406030204" pitchFamily="18" charset="0"/>
                          </a:rPr>
                        </m:ctrlPr>
                      </m:sSupPr>
                      <m:e>
                        <m:r>
                          <a:rPr lang="en-US" altLang="zh-CN" sz="1800" b="1" i="1" smtClean="0">
                            <a:latin typeface="Cambria Math" panose="02040503050406030204" pitchFamily="18" charset="0"/>
                          </a:rPr>
                          <m:t>𝒁</m:t>
                        </m:r>
                      </m:e>
                      <m:sup>
                        <m:r>
                          <a:rPr lang="en-US" altLang="zh-CN" sz="1800" b="1" i="1" smtClean="0">
                            <a:latin typeface="Cambria Math" panose="02040503050406030204" pitchFamily="18" charset="0"/>
                          </a:rPr>
                          <m:t>−</m:t>
                        </m:r>
                      </m:sup>
                    </m:sSup>
                  </m:oMath>
                </a14:m>
                <a:r>
                  <a:rPr lang="zh-CN" altLang="en-US" sz="1800" b="1" dirty="0">
                    <a:latin typeface="微软雅黑" panose="020B0503020204020204" pitchFamily="34" charset="-122"/>
                    <a:ea typeface="微软雅黑" panose="020B0503020204020204" pitchFamily="34" charset="-122"/>
                  </a:rPr>
                  <a:t>：</a:t>
                </a:r>
                <a:endParaRPr lang="en-US" altLang="zh-CN" sz="1800" b="1" dirty="0">
                  <a:latin typeface="微软雅黑" panose="020B0503020204020204" pitchFamily="34" charset="-122"/>
                  <a:ea typeface="微软雅黑" panose="020B0503020204020204" pitchFamily="34" charset="-122"/>
                </a:endParaRPr>
              </a:p>
              <a:p>
                <a:pPr marL="0" indent="457200" algn="just">
                  <a:lnSpc>
                    <a:spcPct val="150000"/>
                  </a:lnSpc>
                  <a:spcBef>
                    <a:spcPts val="0"/>
                  </a:spcBef>
                  <a:buClr>
                    <a:srgbClr val="CC00CC"/>
                  </a:buClr>
                  <a:buNone/>
                </a:pPr>
                <a14:m>
                  <m:oMath xmlns:m="http://schemas.openxmlformats.org/officeDocument/2006/math">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𝑍</m:t>
                        </m:r>
                      </m:e>
                      <m:sup>
                        <m:r>
                          <a:rPr lang="en-US" altLang="zh-CN" sz="1800" i="1">
                            <a:latin typeface="Cambria Math" panose="02040503050406030204" pitchFamily="18" charset="0"/>
                          </a:rPr>
                          <m:t>+</m:t>
                        </m:r>
                      </m:sup>
                    </m:sSup>
                    <m:r>
                      <a:rPr lang="en-US" altLang="zh-CN" sz="1800">
                        <a:latin typeface="Cambria Math" panose="02040503050406030204" pitchFamily="18" charset="0"/>
                      </a:rPr>
                      <m:t>=</m:t>
                    </m:r>
                    <m:d>
                      <m:dPr>
                        <m:begChr m:val="（"/>
                        <m:endChr m:val="）"/>
                        <m:ctrlPr>
                          <a:rPr lang="zh-CN" altLang="zh-CN" sz="1800" i="1">
                            <a:latin typeface="Cambria Math" panose="02040503050406030204" pitchFamily="18" charset="0"/>
                          </a:rPr>
                        </m:ctrlPr>
                      </m:dPr>
                      <m:e>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𝑧</m:t>
                            </m:r>
                          </m:e>
                          <m:sub>
                            <m:r>
                              <a:rPr lang="en-US" altLang="zh-CN" sz="1800" i="1">
                                <a:latin typeface="Cambria Math" panose="02040503050406030204" pitchFamily="18" charset="0"/>
                              </a:rPr>
                              <m:t>1</m:t>
                            </m:r>
                          </m:sub>
                          <m:sup>
                            <m:r>
                              <a:rPr lang="en-US" altLang="zh-CN" sz="1800" i="1">
                                <a:latin typeface="Cambria Math" panose="02040503050406030204" pitchFamily="18" charset="0"/>
                              </a:rPr>
                              <m:t>+</m:t>
                            </m:r>
                          </m:sup>
                        </m:sSubSup>
                        <m:r>
                          <a:rPr lang="en-US" altLang="zh-CN" sz="1800" i="1">
                            <a:latin typeface="Cambria Math" panose="02040503050406030204" pitchFamily="18" charset="0"/>
                          </a:rPr>
                          <m:t>,</m:t>
                        </m:r>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 </m:t>
                            </m:r>
                            <m:r>
                              <a:rPr lang="en-US" altLang="zh-CN" sz="1800" i="1">
                                <a:latin typeface="Cambria Math" panose="02040503050406030204" pitchFamily="18" charset="0"/>
                              </a:rPr>
                              <m:t>𝑧</m:t>
                            </m:r>
                          </m:e>
                          <m:sub>
                            <m:r>
                              <a:rPr lang="en-US" altLang="zh-CN" sz="1800" i="1">
                                <a:latin typeface="Cambria Math" panose="02040503050406030204" pitchFamily="18" charset="0"/>
                              </a:rPr>
                              <m:t>2</m:t>
                            </m:r>
                          </m:sub>
                          <m:sup>
                            <m:r>
                              <a:rPr lang="en-US" altLang="zh-CN" sz="1800" i="1">
                                <a:latin typeface="Cambria Math" panose="02040503050406030204" pitchFamily="18" charset="0"/>
                              </a:rPr>
                              <m:t>+</m:t>
                            </m:r>
                          </m:sup>
                        </m:sSubSup>
                        <m:r>
                          <a:rPr lang="en-US" altLang="zh-CN" sz="1800" i="1">
                            <a:latin typeface="Cambria Math" panose="02040503050406030204" pitchFamily="18" charset="0"/>
                          </a:rPr>
                          <m:t>, ⋯,</m:t>
                        </m:r>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 </m:t>
                            </m:r>
                            <m:r>
                              <a:rPr lang="en-US" altLang="zh-CN" sz="1800" i="1">
                                <a:latin typeface="Cambria Math" panose="02040503050406030204" pitchFamily="18" charset="0"/>
                              </a:rPr>
                              <m:t>𝑧</m:t>
                            </m:r>
                          </m:e>
                          <m:sub>
                            <m:r>
                              <a:rPr lang="en-US" altLang="zh-CN" sz="1800" i="1">
                                <a:latin typeface="Cambria Math" panose="02040503050406030204" pitchFamily="18" charset="0"/>
                              </a:rPr>
                              <m:t>𝑚</m:t>
                            </m:r>
                          </m:sub>
                          <m:sup>
                            <m:r>
                              <a:rPr lang="en-US" altLang="zh-CN" sz="1800" i="1">
                                <a:latin typeface="Cambria Math" panose="02040503050406030204" pitchFamily="18" charset="0"/>
                              </a:rPr>
                              <m:t>+</m:t>
                            </m:r>
                          </m:sup>
                        </m:sSubSup>
                        <m:r>
                          <a:rPr lang="en-US" altLang="zh-CN" sz="1800" i="1">
                            <a:latin typeface="Cambria Math" panose="02040503050406030204" pitchFamily="18" charset="0"/>
                          </a:rPr>
                          <m:t> </m:t>
                        </m:r>
                      </m:e>
                    </m:d>
                    <m:r>
                      <a:rPr lang="en-US" altLang="zh-CN" sz="1800" i="1">
                        <a:latin typeface="Cambria Math" panose="02040503050406030204" pitchFamily="18" charset="0"/>
                      </a:rPr>
                      <m:t>=</m:t>
                    </m:r>
                    <m:d>
                      <m:dPr>
                        <m:begChr m:val="{"/>
                        <m:endChr m:val="}"/>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m:rPr>
                                <m:sty m:val="p"/>
                              </m:rPr>
                              <a:rPr lang="en-US" altLang="zh-CN" sz="1800">
                                <a:latin typeface="Cambria Math" panose="02040503050406030204" pitchFamily="18" charset="0"/>
                              </a:rPr>
                              <m:t>max</m:t>
                            </m:r>
                            <m:r>
                              <a:rPr lang="en-US" altLang="zh-CN" sz="1800" i="1" smtClean="0">
                                <a:latin typeface="Cambria Math" panose="02040503050406030204" pitchFamily="18" charset="0"/>
                              </a:rPr>
                              <m:t> </m:t>
                            </m:r>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𝑧</m:t>
                                </m:r>
                              </m:e>
                              <m:sub>
                                <m:r>
                                  <a:rPr lang="en-US" altLang="zh-CN" sz="1800" i="1">
                                    <a:latin typeface="Cambria Math" panose="02040503050406030204" pitchFamily="18" charset="0"/>
                                  </a:rPr>
                                  <m:t>𝑖𝑗</m:t>
                                </m:r>
                              </m:sub>
                            </m:sSub>
                            <m:r>
                              <a:rPr lang="en-US" altLang="zh-CN" sz="1800" i="1">
                                <a:latin typeface="Cambria Math" panose="02040503050406030204" pitchFamily="18" charset="0"/>
                              </a:rPr>
                              <m:t>)</m:t>
                            </m:r>
                          </m:e>
                          <m:sub>
                            <m:r>
                              <a:rPr lang="en-US" altLang="zh-CN" sz="1800" i="1">
                                <a:latin typeface="Cambria Math" panose="02040503050406030204" pitchFamily="18" charset="0"/>
                              </a:rPr>
                              <m:t>𝑖</m:t>
                            </m:r>
                          </m:sub>
                        </m:sSub>
                        <m:r>
                          <a:rPr lang="en-US" altLang="zh-CN" sz="1800" i="1">
                            <a:latin typeface="Cambria Math" panose="02040503050406030204" pitchFamily="18" charset="0"/>
                          </a:rPr>
                          <m:t>|</m:t>
                        </m:r>
                        <m:r>
                          <a:rPr lang="en-US" altLang="zh-CN" sz="1800" i="1">
                            <a:latin typeface="Cambria Math" panose="02040503050406030204" pitchFamily="18" charset="0"/>
                          </a:rPr>
                          <m:t>𝑗</m:t>
                        </m:r>
                        <m:r>
                          <a:rPr lang="en-US" altLang="zh-CN" sz="1800" i="1">
                            <a:latin typeface="Cambria Math" panose="02040503050406030204" pitchFamily="18" charset="0"/>
                          </a:rPr>
                          <m:t>=1,2,⋯,</m:t>
                        </m:r>
                        <m:r>
                          <a:rPr lang="en-US" altLang="zh-CN" sz="1800" i="1">
                            <a:latin typeface="Cambria Math" panose="02040503050406030204" pitchFamily="18" charset="0"/>
                          </a:rPr>
                          <m:t>𝑚</m:t>
                        </m:r>
                      </m:e>
                    </m:d>
                  </m:oMath>
                </a14:m>
                <a:r>
                  <a:rPr lang="en-US" altLang="zh-CN" sz="1800" dirty="0">
                    <a:latin typeface="微软雅黑" panose="020B0503020204020204" pitchFamily="34" charset="-122"/>
                    <a:ea typeface="微软雅黑" panose="020B0503020204020204" pitchFamily="34" charset="-122"/>
                  </a:rPr>
                  <a:t>        </a:t>
                </a:r>
                <a14:m>
                  <m:oMath xmlns:m="http://schemas.openxmlformats.org/officeDocument/2006/math">
                    <m:r>
                      <a:rPr lang="en-US" altLang="zh-CN" sz="1800" b="0" i="0" smtClean="0">
                        <a:latin typeface="Cambria Math" panose="02040503050406030204" pitchFamily="18" charset="0"/>
                      </a:rPr>
                      <m:t>    </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𝑍</m:t>
                        </m:r>
                      </m:e>
                      <m:sup>
                        <m:r>
                          <a:rPr lang="en-US" altLang="zh-CN" sz="1800" i="1">
                            <a:latin typeface="Cambria Math" panose="02040503050406030204" pitchFamily="18" charset="0"/>
                          </a:rPr>
                          <m:t>−</m:t>
                        </m:r>
                      </m:sup>
                    </m:sSup>
                    <m:r>
                      <a:rPr lang="en-US" altLang="zh-CN" sz="1800">
                        <a:latin typeface="Cambria Math" panose="02040503050406030204" pitchFamily="18" charset="0"/>
                      </a:rPr>
                      <m:t>=</m:t>
                    </m:r>
                    <m:d>
                      <m:dPr>
                        <m:begChr m:val="（"/>
                        <m:endChr m:val="）"/>
                        <m:ctrlPr>
                          <a:rPr lang="zh-CN" altLang="zh-CN" sz="1800" i="1">
                            <a:latin typeface="Cambria Math" panose="02040503050406030204" pitchFamily="18" charset="0"/>
                          </a:rPr>
                        </m:ctrlPr>
                      </m:dPr>
                      <m:e>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𝑧</m:t>
                            </m:r>
                          </m:e>
                          <m:sub>
                            <m:r>
                              <a:rPr lang="en-US" altLang="zh-CN" sz="1800" i="1">
                                <a:latin typeface="Cambria Math" panose="02040503050406030204" pitchFamily="18" charset="0"/>
                              </a:rPr>
                              <m:t>1</m:t>
                            </m:r>
                          </m:sub>
                          <m:sup>
                            <m:r>
                              <a:rPr lang="en-US" altLang="zh-CN" sz="1800" i="1">
                                <a:latin typeface="Cambria Math" panose="02040503050406030204" pitchFamily="18" charset="0"/>
                              </a:rPr>
                              <m:t>−</m:t>
                            </m:r>
                          </m:sup>
                        </m:sSubSup>
                        <m:r>
                          <a:rPr lang="en-US" altLang="zh-CN" sz="1800" i="1">
                            <a:latin typeface="Cambria Math" panose="02040503050406030204" pitchFamily="18" charset="0"/>
                          </a:rPr>
                          <m:t>,</m:t>
                        </m:r>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 </m:t>
                            </m:r>
                            <m:r>
                              <a:rPr lang="en-US" altLang="zh-CN" sz="1800" i="1">
                                <a:latin typeface="Cambria Math" panose="02040503050406030204" pitchFamily="18" charset="0"/>
                              </a:rPr>
                              <m:t>𝑧</m:t>
                            </m:r>
                          </m:e>
                          <m:sub>
                            <m:r>
                              <a:rPr lang="en-US" altLang="zh-CN" sz="1800" i="1">
                                <a:latin typeface="Cambria Math" panose="02040503050406030204" pitchFamily="18" charset="0"/>
                              </a:rPr>
                              <m:t>2</m:t>
                            </m:r>
                          </m:sub>
                          <m:sup>
                            <m:r>
                              <a:rPr lang="en-US" altLang="zh-CN" sz="1800" i="1">
                                <a:latin typeface="Cambria Math" panose="02040503050406030204" pitchFamily="18" charset="0"/>
                              </a:rPr>
                              <m:t>−</m:t>
                            </m:r>
                          </m:sup>
                        </m:sSubSup>
                        <m:r>
                          <a:rPr lang="en-US" altLang="zh-CN" sz="1800" i="1">
                            <a:latin typeface="Cambria Math" panose="02040503050406030204" pitchFamily="18" charset="0"/>
                          </a:rPr>
                          <m:t>, ⋯,</m:t>
                        </m:r>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 </m:t>
                            </m:r>
                            <m:r>
                              <a:rPr lang="en-US" altLang="zh-CN" sz="1800" i="1">
                                <a:latin typeface="Cambria Math" panose="02040503050406030204" pitchFamily="18" charset="0"/>
                              </a:rPr>
                              <m:t>𝑧</m:t>
                            </m:r>
                          </m:e>
                          <m:sub>
                            <m:r>
                              <a:rPr lang="en-US" altLang="zh-CN" sz="1800" i="1">
                                <a:latin typeface="Cambria Math" panose="02040503050406030204" pitchFamily="18" charset="0"/>
                              </a:rPr>
                              <m:t>𝑚</m:t>
                            </m:r>
                          </m:sub>
                          <m:sup>
                            <m:r>
                              <a:rPr lang="en-US" altLang="zh-CN" sz="1800" i="1">
                                <a:latin typeface="Cambria Math" panose="02040503050406030204" pitchFamily="18" charset="0"/>
                              </a:rPr>
                              <m:t>−</m:t>
                            </m:r>
                          </m:sup>
                        </m:sSubSup>
                        <m:r>
                          <a:rPr lang="en-US" altLang="zh-CN" sz="1800" i="1">
                            <a:latin typeface="Cambria Math" panose="02040503050406030204" pitchFamily="18" charset="0"/>
                          </a:rPr>
                          <m:t> </m:t>
                        </m:r>
                      </m:e>
                    </m:d>
                    <m:r>
                      <a:rPr lang="en-US" altLang="zh-CN" sz="1800" i="1">
                        <a:latin typeface="Cambria Math" panose="02040503050406030204" pitchFamily="18" charset="0"/>
                      </a:rPr>
                      <m:t>=</m:t>
                    </m:r>
                    <m:d>
                      <m:dPr>
                        <m:begChr m:val="{"/>
                        <m:endChr m:val="}"/>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m:rPr>
                                <m:sty m:val="p"/>
                              </m:rPr>
                              <a:rPr lang="en-US" altLang="zh-CN" sz="1800">
                                <a:latin typeface="Cambria Math" panose="02040503050406030204" pitchFamily="18" charset="0"/>
                              </a:rPr>
                              <m:t>min</m:t>
                            </m:r>
                            <m:r>
                              <a:rPr lang="en-US" altLang="zh-CN" sz="1800" i="1" smtClean="0">
                                <a:latin typeface="Cambria Math" panose="02040503050406030204" pitchFamily="18" charset="0"/>
                              </a:rPr>
                              <m:t> </m:t>
                            </m:r>
                            <m:r>
                              <a:rPr lang="en-US" altLang="zh-CN" sz="1800">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𝑧</m:t>
                                </m:r>
                              </m:e>
                              <m:sub>
                                <m:r>
                                  <a:rPr lang="en-US" altLang="zh-CN" sz="1800" i="1">
                                    <a:latin typeface="Cambria Math" panose="02040503050406030204" pitchFamily="18" charset="0"/>
                                  </a:rPr>
                                  <m:t>𝑖𝑗</m:t>
                                </m:r>
                              </m:sub>
                            </m:sSub>
                            <m:r>
                              <a:rPr lang="en-US" altLang="zh-CN" sz="1800" i="1">
                                <a:latin typeface="Cambria Math" panose="02040503050406030204" pitchFamily="18" charset="0"/>
                              </a:rPr>
                              <m:t>)</m:t>
                            </m:r>
                          </m:e>
                          <m:sub>
                            <m:r>
                              <a:rPr lang="en-US" altLang="zh-CN" sz="1800" i="1">
                                <a:latin typeface="Cambria Math" panose="02040503050406030204" pitchFamily="18" charset="0"/>
                              </a:rPr>
                              <m:t>𝑖</m:t>
                            </m:r>
                          </m:sub>
                        </m:sSub>
                        <m:r>
                          <a:rPr lang="en-US" altLang="zh-CN" sz="1800" i="1">
                            <a:latin typeface="Cambria Math" panose="02040503050406030204" pitchFamily="18" charset="0"/>
                          </a:rPr>
                          <m:t>|</m:t>
                        </m:r>
                        <m:r>
                          <a:rPr lang="en-US" altLang="zh-CN" sz="1800" i="1">
                            <a:latin typeface="Cambria Math" panose="02040503050406030204" pitchFamily="18" charset="0"/>
                          </a:rPr>
                          <m:t>𝑗</m:t>
                        </m:r>
                        <m:r>
                          <a:rPr lang="en-US" altLang="zh-CN" sz="1800" i="1">
                            <a:latin typeface="Cambria Math" panose="02040503050406030204" pitchFamily="18" charset="0"/>
                          </a:rPr>
                          <m:t>=1,2,⋯,</m:t>
                        </m:r>
                        <m:r>
                          <a:rPr lang="en-US" altLang="zh-CN" sz="1800" i="1">
                            <a:latin typeface="Cambria Math" panose="02040503050406030204" pitchFamily="18" charset="0"/>
                          </a:rPr>
                          <m:t>𝑚</m:t>
                        </m:r>
                      </m:e>
                    </m:d>
                  </m:oMath>
                </a14:m>
                <a:r>
                  <a:rPr lang="en-US" altLang="zh-CN" sz="1800" dirty="0">
                    <a:latin typeface="微软雅黑" panose="020B0503020204020204" pitchFamily="34" charset="-122"/>
                    <a:ea typeface="微软雅黑" panose="020B0503020204020204" pitchFamily="34" charset="-122"/>
                  </a:rPr>
                  <a:t> </a:t>
                </a:r>
              </a:p>
              <a:p>
                <a:pPr marL="0" indent="457200" algn="just">
                  <a:lnSpc>
                    <a:spcPct val="150000"/>
                  </a:lnSpc>
                  <a:spcBef>
                    <a:spcPts val="0"/>
                  </a:spcBef>
                  <a:buClr>
                    <a:srgbClr val="CC00CC"/>
                  </a:buClr>
                  <a:buNone/>
                </a:pPr>
                <a:r>
                  <a:rPr lang="zh-CN" altLang="zh-CN" sz="1800" b="1" dirty="0">
                    <a:latin typeface="微软雅黑" panose="020B0503020204020204" pitchFamily="34" charset="-122"/>
                    <a:ea typeface="微软雅黑" panose="020B0503020204020204" pitchFamily="34" charset="-122"/>
                  </a:rPr>
                  <a:t>第三步，计算各评价单元指标值与最优值的距离</a:t>
                </a:r>
                <a14:m>
                  <m:oMath xmlns:m="http://schemas.openxmlformats.org/officeDocument/2006/math">
                    <m:sSubSup>
                      <m:sSubSupPr>
                        <m:ctrlPr>
                          <a:rPr lang="zh-CN" altLang="zh-CN" sz="1800" b="1" i="1">
                            <a:latin typeface="Cambria Math" panose="02040503050406030204" pitchFamily="18" charset="0"/>
                          </a:rPr>
                        </m:ctrlPr>
                      </m:sSubSupPr>
                      <m:e>
                        <m:r>
                          <a:rPr lang="en-US" altLang="zh-CN" sz="1800" b="1" i="1">
                            <a:latin typeface="Cambria Math" panose="02040503050406030204" pitchFamily="18" charset="0"/>
                          </a:rPr>
                          <m:t>𝑫</m:t>
                        </m:r>
                      </m:e>
                      <m:sub>
                        <m:r>
                          <a:rPr lang="en-US" altLang="zh-CN" sz="1800" b="1" i="1">
                            <a:latin typeface="Cambria Math" panose="02040503050406030204" pitchFamily="18" charset="0"/>
                          </a:rPr>
                          <m:t>𝒊</m:t>
                        </m:r>
                      </m:sub>
                      <m:sup>
                        <m:r>
                          <a:rPr lang="en-US" altLang="zh-CN" sz="1800" b="1" i="1">
                            <a:latin typeface="Cambria Math" panose="02040503050406030204" pitchFamily="18" charset="0"/>
                          </a:rPr>
                          <m:t>+</m:t>
                        </m:r>
                      </m:sup>
                    </m:sSubSup>
                  </m:oMath>
                </a14:m>
                <a:r>
                  <a:rPr lang="zh-CN" altLang="zh-CN" sz="1800" b="1" dirty="0">
                    <a:latin typeface="微软雅黑" panose="020B0503020204020204" pitchFamily="34" charset="-122"/>
                    <a:ea typeface="微软雅黑" panose="020B0503020204020204" pitchFamily="34" charset="-122"/>
                  </a:rPr>
                  <a:t>和最劣值的距离</a:t>
                </a:r>
                <a14:m>
                  <m:oMath xmlns:m="http://schemas.openxmlformats.org/officeDocument/2006/math">
                    <m:sSubSup>
                      <m:sSubSupPr>
                        <m:ctrlPr>
                          <a:rPr lang="zh-CN" altLang="zh-CN" sz="1800" b="1" i="1">
                            <a:latin typeface="Cambria Math" panose="02040503050406030204" pitchFamily="18" charset="0"/>
                          </a:rPr>
                        </m:ctrlPr>
                      </m:sSubSupPr>
                      <m:e>
                        <m:r>
                          <a:rPr lang="en-US" altLang="zh-CN" sz="1800" b="1" i="1">
                            <a:latin typeface="Cambria Math" panose="02040503050406030204" pitchFamily="18" charset="0"/>
                          </a:rPr>
                          <m:t>𝑫</m:t>
                        </m:r>
                      </m:e>
                      <m:sub>
                        <m:r>
                          <a:rPr lang="en-US" altLang="zh-CN" sz="1800" b="1" i="1">
                            <a:latin typeface="Cambria Math" panose="02040503050406030204" pitchFamily="18" charset="0"/>
                          </a:rPr>
                          <m:t>𝒊</m:t>
                        </m:r>
                      </m:sub>
                      <m:sup>
                        <m:r>
                          <a:rPr lang="en-US" altLang="zh-CN" sz="1800" b="1" i="1">
                            <a:latin typeface="Cambria Math" panose="02040503050406030204" pitchFamily="18" charset="0"/>
                          </a:rPr>
                          <m:t>−</m:t>
                        </m:r>
                      </m:sup>
                    </m:sSubSup>
                  </m:oMath>
                </a14:m>
                <a:r>
                  <a:rPr lang="zh-CN" altLang="zh-CN" sz="1800" b="1" dirty="0">
                    <a:latin typeface="微软雅黑" panose="020B0503020204020204" pitchFamily="34" charset="-122"/>
                    <a:ea typeface="微软雅黑" panose="020B0503020204020204" pitchFamily="34" charset="-122"/>
                  </a:rPr>
                  <a:t>：</a:t>
                </a:r>
              </a:p>
              <a:p>
                <a:pPr marL="0" indent="457200">
                  <a:lnSpc>
                    <a:spcPct val="150000"/>
                  </a:lnSpc>
                  <a:buNone/>
                </a:pPr>
                <a14:m>
                  <m:oMath xmlns:m="http://schemas.openxmlformats.org/officeDocument/2006/math">
                    <m:sSubSup>
                      <m:sSubSupPr>
                        <m:ctrlPr>
                          <a:rPr lang="zh-CN" altLang="zh-CN" sz="1800" i="1" smtClean="0">
                            <a:solidFill>
                              <a:srgbClr val="FF0000"/>
                            </a:solidFill>
                            <a:latin typeface="Cambria Math" panose="02040503050406030204" pitchFamily="18" charset="0"/>
                          </a:rPr>
                        </m:ctrlPr>
                      </m:sSubSupPr>
                      <m:e>
                        <m:r>
                          <a:rPr lang="en-US" altLang="zh-CN" sz="1800" i="1">
                            <a:solidFill>
                              <a:srgbClr val="FF0000"/>
                            </a:solidFill>
                            <a:latin typeface="Cambria Math" panose="02040503050406030204" pitchFamily="18" charset="0"/>
                          </a:rPr>
                          <m:t>𝐷</m:t>
                        </m:r>
                      </m:e>
                      <m:sub>
                        <m:r>
                          <a:rPr lang="en-US" altLang="zh-CN" sz="1800" i="1">
                            <a:solidFill>
                              <a:srgbClr val="FF0000"/>
                            </a:solidFill>
                            <a:latin typeface="Cambria Math" panose="02040503050406030204" pitchFamily="18" charset="0"/>
                          </a:rPr>
                          <m:t>𝑖</m:t>
                        </m:r>
                      </m:sub>
                      <m:sup>
                        <m:r>
                          <a:rPr lang="en-US" altLang="zh-CN" sz="1800" i="1">
                            <a:solidFill>
                              <a:srgbClr val="FF0000"/>
                            </a:solidFill>
                            <a:latin typeface="Cambria Math" panose="02040503050406030204" pitchFamily="18" charset="0"/>
                          </a:rPr>
                          <m:t>+</m:t>
                        </m:r>
                      </m:sup>
                    </m:sSubSup>
                    <m:r>
                      <a:rPr lang="en-US" altLang="zh-CN" sz="1800">
                        <a:solidFill>
                          <a:srgbClr val="FF0000"/>
                        </a:solidFill>
                        <a:latin typeface="Cambria Math" panose="02040503050406030204" pitchFamily="18" charset="0"/>
                      </a:rPr>
                      <m:t>=</m:t>
                    </m:r>
                    <m:rad>
                      <m:radPr>
                        <m:degHide m:val="on"/>
                        <m:ctrlPr>
                          <a:rPr lang="zh-CN" altLang="zh-CN" sz="1800" i="1">
                            <a:solidFill>
                              <a:srgbClr val="FF0000"/>
                            </a:solidFill>
                            <a:latin typeface="Cambria Math" panose="02040503050406030204" pitchFamily="18" charset="0"/>
                          </a:rPr>
                        </m:ctrlPr>
                      </m:radPr>
                      <m:deg/>
                      <m:e>
                        <m:nary>
                          <m:naryPr>
                            <m:chr m:val="∑"/>
                            <m:limLoc m:val="undOvr"/>
                            <m:ctrlPr>
                              <a:rPr lang="zh-CN" altLang="zh-CN" sz="1800" i="1">
                                <a:solidFill>
                                  <a:srgbClr val="FF0000"/>
                                </a:solidFill>
                                <a:latin typeface="Cambria Math" panose="02040503050406030204" pitchFamily="18" charset="0"/>
                              </a:rPr>
                            </m:ctrlPr>
                          </m:naryPr>
                          <m:sub>
                            <m:r>
                              <a:rPr lang="en-US" altLang="zh-CN" sz="1800" i="1">
                                <a:solidFill>
                                  <a:srgbClr val="FF0000"/>
                                </a:solidFill>
                                <a:latin typeface="Cambria Math" panose="02040503050406030204" pitchFamily="18" charset="0"/>
                              </a:rPr>
                              <m:t>𝑗</m:t>
                            </m:r>
                            <m:r>
                              <a:rPr lang="en-US" altLang="zh-CN" sz="1800" i="1">
                                <a:solidFill>
                                  <a:srgbClr val="FF0000"/>
                                </a:solidFill>
                                <a:latin typeface="Cambria Math" panose="02040503050406030204" pitchFamily="18" charset="0"/>
                              </a:rPr>
                              <m:t>=1</m:t>
                            </m:r>
                          </m:sub>
                          <m:sup>
                            <m:r>
                              <a:rPr lang="en-US" altLang="zh-CN" sz="1800" i="1">
                                <a:solidFill>
                                  <a:srgbClr val="FF0000"/>
                                </a:solidFill>
                                <a:latin typeface="Cambria Math" panose="02040503050406030204" pitchFamily="18" charset="0"/>
                              </a:rPr>
                              <m:t>𝑚</m:t>
                            </m:r>
                          </m:sup>
                          <m:e>
                            <m:sSub>
                              <m:sSubPr>
                                <m:ctrlPr>
                                  <a:rPr lang="zh-CN"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𝜔</m:t>
                                </m:r>
                              </m:e>
                              <m:sub>
                                <m:r>
                                  <a:rPr lang="en-US" altLang="zh-CN" sz="1800" i="1">
                                    <a:solidFill>
                                      <a:srgbClr val="FF0000"/>
                                    </a:solidFill>
                                    <a:latin typeface="Cambria Math" panose="02040503050406030204" pitchFamily="18" charset="0"/>
                                  </a:rPr>
                                  <m:t>𝑗</m:t>
                                </m:r>
                              </m:sub>
                            </m:sSub>
                            <m:sSup>
                              <m:sSupPr>
                                <m:ctrlPr>
                                  <a:rPr lang="zh-CN" altLang="zh-CN" sz="1800" i="1">
                                    <a:solidFill>
                                      <a:srgbClr val="FF0000"/>
                                    </a:solidFill>
                                    <a:latin typeface="Cambria Math" panose="02040503050406030204" pitchFamily="18" charset="0"/>
                                  </a:rPr>
                                </m:ctrlPr>
                              </m:sSupPr>
                              <m:e>
                                <m:r>
                                  <a:rPr lang="en-US" altLang="zh-CN" sz="1800" i="1">
                                    <a:solidFill>
                                      <a:srgbClr val="FF0000"/>
                                    </a:solidFill>
                                    <a:latin typeface="Cambria Math" panose="02040503050406030204" pitchFamily="18" charset="0"/>
                                  </a:rPr>
                                  <m:t>(</m:t>
                                </m:r>
                                <m:sSub>
                                  <m:sSubPr>
                                    <m:ctrlPr>
                                      <a:rPr lang="zh-CN"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𝑧</m:t>
                                    </m:r>
                                  </m:e>
                                  <m:sub>
                                    <m:r>
                                      <a:rPr lang="en-US" altLang="zh-CN" sz="1800" i="1">
                                        <a:solidFill>
                                          <a:srgbClr val="FF0000"/>
                                        </a:solidFill>
                                        <a:latin typeface="Cambria Math" panose="02040503050406030204" pitchFamily="18" charset="0"/>
                                      </a:rPr>
                                      <m:t>𝑖𝑗</m:t>
                                    </m:r>
                                  </m:sub>
                                </m:sSub>
                                <m:r>
                                  <a:rPr lang="en-US" altLang="zh-CN" sz="1800" i="1">
                                    <a:solidFill>
                                      <a:srgbClr val="FF0000"/>
                                    </a:solidFill>
                                    <a:latin typeface="Cambria Math" panose="02040503050406030204" pitchFamily="18" charset="0"/>
                                  </a:rPr>
                                  <m:t>−</m:t>
                                </m:r>
                                <m:sSubSup>
                                  <m:sSubSupPr>
                                    <m:ctrlPr>
                                      <a:rPr lang="zh-CN" altLang="zh-CN" sz="1800" i="1">
                                        <a:solidFill>
                                          <a:srgbClr val="FF0000"/>
                                        </a:solidFill>
                                        <a:latin typeface="Cambria Math" panose="02040503050406030204" pitchFamily="18" charset="0"/>
                                      </a:rPr>
                                    </m:ctrlPr>
                                  </m:sSubSupPr>
                                  <m:e>
                                    <m:r>
                                      <a:rPr lang="en-US" altLang="zh-CN" sz="1800" i="1">
                                        <a:solidFill>
                                          <a:srgbClr val="FF0000"/>
                                        </a:solidFill>
                                        <a:latin typeface="Cambria Math" panose="02040503050406030204" pitchFamily="18" charset="0"/>
                                      </a:rPr>
                                      <m:t>𝑧</m:t>
                                    </m:r>
                                  </m:e>
                                  <m:sub>
                                    <m:r>
                                      <a:rPr lang="en-US" altLang="zh-CN" sz="1800" i="1">
                                        <a:solidFill>
                                          <a:srgbClr val="FF0000"/>
                                        </a:solidFill>
                                        <a:latin typeface="Cambria Math" panose="02040503050406030204" pitchFamily="18" charset="0"/>
                                      </a:rPr>
                                      <m:t>𝑗</m:t>
                                    </m:r>
                                  </m:sub>
                                  <m:sup>
                                    <m:r>
                                      <a:rPr lang="en-US" altLang="zh-CN" sz="1800" i="1">
                                        <a:solidFill>
                                          <a:srgbClr val="FF0000"/>
                                        </a:solidFill>
                                        <a:latin typeface="Cambria Math" panose="02040503050406030204" pitchFamily="18" charset="0"/>
                                      </a:rPr>
                                      <m:t>+</m:t>
                                    </m:r>
                                  </m:sup>
                                </m:sSubSup>
                                <m:r>
                                  <a:rPr lang="en-US" altLang="zh-CN" sz="1800" i="1">
                                    <a:solidFill>
                                      <a:srgbClr val="FF0000"/>
                                    </a:solidFill>
                                    <a:latin typeface="Cambria Math" panose="02040503050406030204" pitchFamily="18" charset="0"/>
                                  </a:rPr>
                                  <m:t>)</m:t>
                                </m:r>
                              </m:e>
                              <m:sup>
                                <m:r>
                                  <a:rPr lang="en-US" altLang="zh-CN" sz="1800" i="1">
                                    <a:solidFill>
                                      <a:srgbClr val="FF0000"/>
                                    </a:solidFill>
                                    <a:latin typeface="Cambria Math" panose="02040503050406030204" pitchFamily="18" charset="0"/>
                                  </a:rPr>
                                  <m:t>2</m:t>
                                </m:r>
                              </m:sup>
                            </m:sSup>
                          </m:e>
                        </m:nary>
                      </m:e>
                    </m:rad>
                    <m:r>
                      <a:rPr lang="en-US" altLang="zh-CN" sz="1800" i="1">
                        <a:solidFill>
                          <a:srgbClr val="FF0000"/>
                        </a:solidFill>
                        <a:latin typeface="Cambria Math" panose="02040503050406030204" pitchFamily="18" charset="0"/>
                      </a:rPr>
                      <m:t>           </m:t>
                    </m:r>
                    <m:r>
                      <a:rPr lang="en-US" altLang="zh-CN" sz="1800" i="1" smtClean="0">
                        <a:solidFill>
                          <a:schemeClr val="tx1"/>
                        </a:solidFill>
                        <a:latin typeface="Cambria Math" panose="02040503050406030204" pitchFamily="18" charset="0"/>
                      </a:rPr>
                      <m:t>𝑖</m:t>
                    </m:r>
                    <m:r>
                      <a:rPr lang="en-US" altLang="zh-CN" sz="1800" i="1" smtClean="0">
                        <a:solidFill>
                          <a:schemeClr val="tx1"/>
                        </a:solidFill>
                        <a:latin typeface="Cambria Math" panose="02040503050406030204" pitchFamily="18" charset="0"/>
                      </a:rPr>
                      <m:t>=1</m:t>
                    </m:r>
                    <m:r>
                      <a:rPr lang="zh-CN" altLang="zh-CN" sz="1800" i="1">
                        <a:solidFill>
                          <a:schemeClr val="tx1"/>
                        </a:solidFill>
                        <a:latin typeface="Cambria Math" panose="02040503050406030204" pitchFamily="18" charset="0"/>
                      </a:rPr>
                      <m:t>，</m:t>
                    </m:r>
                    <m:r>
                      <a:rPr lang="en-US" altLang="zh-CN" sz="1800" i="1">
                        <a:solidFill>
                          <a:schemeClr val="tx1"/>
                        </a:solidFill>
                        <a:latin typeface="Cambria Math" panose="02040503050406030204" pitchFamily="18" charset="0"/>
                      </a:rPr>
                      <m:t>2</m:t>
                    </m:r>
                    <m:r>
                      <a:rPr lang="zh-CN" altLang="zh-CN" sz="1800" i="1">
                        <a:solidFill>
                          <a:schemeClr val="tx1"/>
                        </a:solidFill>
                        <a:latin typeface="Cambria Math" panose="02040503050406030204" pitchFamily="18" charset="0"/>
                      </a:rPr>
                      <m:t>，</m:t>
                    </m:r>
                    <m:r>
                      <a:rPr lang="en-US" altLang="zh-CN" sz="1800" i="1">
                        <a:solidFill>
                          <a:schemeClr val="tx1"/>
                        </a:solidFill>
                        <a:latin typeface="Cambria Math" panose="02040503050406030204" pitchFamily="18" charset="0"/>
                      </a:rPr>
                      <m:t>⋯</m:t>
                    </m:r>
                    <m:r>
                      <a:rPr lang="zh-CN" altLang="zh-CN" sz="1800" i="1">
                        <a:solidFill>
                          <a:schemeClr val="tx1"/>
                        </a:solidFill>
                        <a:latin typeface="Cambria Math" panose="02040503050406030204" pitchFamily="18" charset="0"/>
                      </a:rPr>
                      <m:t>，</m:t>
                    </m:r>
                    <m:r>
                      <a:rPr lang="en-US" altLang="zh-CN" sz="1800" i="1">
                        <a:solidFill>
                          <a:schemeClr val="tx1"/>
                        </a:solidFill>
                        <a:latin typeface="Cambria Math" panose="02040503050406030204" pitchFamily="18" charset="0"/>
                      </a:rPr>
                      <m:t>𝑛</m:t>
                    </m:r>
                  </m:oMath>
                </a14:m>
                <a:r>
                  <a:rPr lang="en-US" altLang="zh-CN" sz="1800" dirty="0">
                    <a:solidFill>
                      <a:schemeClr val="tx1"/>
                    </a:solidFill>
                  </a:rPr>
                  <a:t>     </a:t>
                </a:r>
                <a14:m>
                  <m:oMath xmlns:m="http://schemas.openxmlformats.org/officeDocument/2006/math">
                    <m:sSubSup>
                      <m:sSubSupPr>
                        <m:ctrlPr>
                          <a:rPr lang="zh-CN" altLang="zh-CN" sz="1800" i="1">
                            <a:solidFill>
                              <a:srgbClr val="FF0000"/>
                            </a:solidFill>
                            <a:latin typeface="Cambria Math" panose="02040503050406030204" pitchFamily="18" charset="0"/>
                          </a:rPr>
                        </m:ctrlPr>
                      </m:sSubSupPr>
                      <m:e>
                        <m:r>
                          <a:rPr lang="en-US" altLang="zh-CN" sz="1800" i="1">
                            <a:solidFill>
                              <a:srgbClr val="FF0000"/>
                            </a:solidFill>
                            <a:latin typeface="Cambria Math" panose="02040503050406030204" pitchFamily="18" charset="0"/>
                          </a:rPr>
                          <m:t>𝐷</m:t>
                        </m:r>
                      </m:e>
                      <m:sub>
                        <m:r>
                          <a:rPr lang="en-US" altLang="zh-CN" sz="1800" i="1">
                            <a:solidFill>
                              <a:srgbClr val="FF0000"/>
                            </a:solidFill>
                            <a:latin typeface="Cambria Math" panose="02040503050406030204" pitchFamily="18" charset="0"/>
                          </a:rPr>
                          <m:t>𝑖</m:t>
                        </m:r>
                      </m:sub>
                      <m:sup>
                        <m:r>
                          <a:rPr lang="en-US" altLang="zh-CN" sz="1800" i="1">
                            <a:solidFill>
                              <a:srgbClr val="FF0000"/>
                            </a:solidFill>
                            <a:latin typeface="Cambria Math" panose="02040503050406030204" pitchFamily="18" charset="0"/>
                          </a:rPr>
                          <m:t>−</m:t>
                        </m:r>
                      </m:sup>
                    </m:sSubSup>
                    <m:r>
                      <a:rPr lang="en-US" altLang="zh-CN" sz="1800">
                        <a:solidFill>
                          <a:srgbClr val="FF0000"/>
                        </a:solidFill>
                        <a:latin typeface="Cambria Math" panose="02040503050406030204" pitchFamily="18" charset="0"/>
                      </a:rPr>
                      <m:t>=</m:t>
                    </m:r>
                    <m:rad>
                      <m:radPr>
                        <m:degHide m:val="on"/>
                        <m:ctrlPr>
                          <a:rPr lang="zh-CN" altLang="zh-CN" sz="1800" i="1">
                            <a:solidFill>
                              <a:srgbClr val="FF0000"/>
                            </a:solidFill>
                            <a:latin typeface="Cambria Math" panose="02040503050406030204" pitchFamily="18" charset="0"/>
                          </a:rPr>
                        </m:ctrlPr>
                      </m:radPr>
                      <m:deg/>
                      <m:e>
                        <m:nary>
                          <m:naryPr>
                            <m:chr m:val="∑"/>
                            <m:limLoc m:val="undOvr"/>
                            <m:ctrlPr>
                              <a:rPr lang="zh-CN" altLang="zh-CN" sz="1800" i="1">
                                <a:solidFill>
                                  <a:srgbClr val="FF0000"/>
                                </a:solidFill>
                                <a:latin typeface="Cambria Math" panose="02040503050406030204" pitchFamily="18" charset="0"/>
                              </a:rPr>
                            </m:ctrlPr>
                          </m:naryPr>
                          <m:sub>
                            <m:r>
                              <a:rPr lang="en-US" altLang="zh-CN" sz="1800" i="1">
                                <a:solidFill>
                                  <a:srgbClr val="FF0000"/>
                                </a:solidFill>
                                <a:latin typeface="Cambria Math" panose="02040503050406030204" pitchFamily="18" charset="0"/>
                              </a:rPr>
                              <m:t>𝑗</m:t>
                            </m:r>
                            <m:r>
                              <a:rPr lang="en-US" altLang="zh-CN" sz="1800" i="1">
                                <a:solidFill>
                                  <a:srgbClr val="FF0000"/>
                                </a:solidFill>
                                <a:latin typeface="Cambria Math" panose="02040503050406030204" pitchFamily="18" charset="0"/>
                              </a:rPr>
                              <m:t>=1</m:t>
                            </m:r>
                          </m:sub>
                          <m:sup>
                            <m:r>
                              <a:rPr lang="en-US" altLang="zh-CN" sz="1800" i="1">
                                <a:solidFill>
                                  <a:srgbClr val="FF0000"/>
                                </a:solidFill>
                                <a:latin typeface="Cambria Math" panose="02040503050406030204" pitchFamily="18" charset="0"/>
                              </a:rPr>
                              <m:t>𝑚</m:t>
                            </m:r>
                          </m:sup>
                          <m:e>
                            <m:sSub>
                              <m:sSubPr>
                                <m:ctrlPr>
                                  <a:rPr lang="zh-CN"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𝜔</m:t>
                                </m:r>
                              </m:e>
                              <m:sub>
                                <m:r>
                                  <a:rPr lang="en-US" altLang="zh-CN" sz="1800" i="1">
                                    <a:solidFill>
                                      <a:srgbClr val="FF0000"/>
                                    </a:solidFill>
                                    <a:latin typeface="Cambria Math" panose="02040503050406030204" pitchFamily="18" charset="0"/>
                                  </a:rPr>
                                  <m:t>𝑗</m:t>
                                </m:r>
                              </m:sub>
                            </m:sSub>
                            <m:sSup>
                              <m:sSupPr>
                                <m:ctrlPr>
                                  <a:rPr lang="zh-CN" altLang="zh-CN" sz="1800" i="1">
                                    <a:solidFill>
                                      <a:srgbClr val="FF0000"/>
                                    </a:solidFill>
                                    <a:latin typeface="Cambria Math" panose="02040503050406030204" pitchFamily="18" charset="0"/>
                                  </a:rPr>
                                </m:ctrlPr>
                              </m:sSupPr>
                              <m:e>
                                <m:r>
                                  <a:rPr lang="en-US" altLang="zh-CN" sz="1800" i="1">
                                    <a:solidFill>
                                      <a:srgbClr val="FF0000"/>
                                    </a:solidFill>
                                    <a:latin typeface="Cambria Math" panose="02040503050406030204" pitchFamily="18" charset="0"/>
                                  </a:rPr>
                                  <m:t>(</m:t>
                                </m:r>
                                <m:sSub>
                                  <m:sSubPr>
                                    <m:ctrlPr>
                                      <a:rPr lang="zh-CN"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𝑧</m:t>
                                    </m:r>
                                  </m:e>
                                  <m:sub>
                                    <m:r>
                                      <a:rPr lang="en-US" altLang="zh-CN" sz="1800" i="1">
                                        <a:solidFill>
                                          <a:srgbClr val="FF0000"/>
                                        </a:solidFill>
                                        <a:latin typeface="Cambria Math" panose="02040503050406030204" pitchFamily="18" charset="0"/>
                                      </a:rPr>
                                      <m:t>𝑖𝑗</m:t>
                                    </m:r>
                                  </m:sub>
                                </m:sSub>
                                <m:r>
                                  <a:rPr lang="en-US" altLang="zh-CN" sz="1800" i="1">
                                    <a:solidFill>
                                      <a:srgbClr val="FF0000"/>
                                    </a:solidFill>
                                    <a:latin typeface="Cambria Math" panose="02040503050406030204" pitchFamily="18" charset="0"/>
                                  </a:rPr>
                                  <m:t>−</m:t>
                                </m:r>
                                <m:sSubSup>
                                  <m:sSubSupPr>
                                    <m:ctrlPr>
                                      <a:rPr lang="zh-CN" altLang="zh-CN" sz="1800" i="1">
                                        <a:solidFill>
                                          <a:srgbClr val="FF0000"/>
                                        </a:solidFill>
                                        <a:latin typeface="Cambria Math" panose="02040503050406030204" pitchFamily="18" charset="0"/>
                                      </a:rPr>
                                    </m:ctrlPr>
                                  </m:sSubSupPr>
                                  <m:e>
                                    <m:r>
                                      <a:rPr lang="en-US" altLang="zh-CN" sz="1800" i="1">
                                        <a:solidFill>
                                          <a:srgbClr val="FF0000"/>
                                        </a:solidFill>
                                        <a:latin typeface="Cambria Math" panose="02040503050406030204" pitchFamily="18" charset="0"/>
                                      </a:rPr>
                                      <m:t>𝑧</m:t>
                                    </m:r>
                                  </m:e>
                                  <m:sub>
                                    <m:r>
                                      <a:rPr lang="en-US" altLang="zh-CN" sz="1800" i="1">
                                        <a:solidFill>
                                          <a:srgbClr val="FF0000"/>
                                        </a:solidFill>
                                        <a:latin typeface="Cambria Math" panose="02040503050406030204" pitchFamily="18" charset="0"/>
                                      </a:rPr>
                                      <m:t>𝑗</m:t>
                                    </m:r>
                                  </m:sub>
                                  <m:sup>
                                    <m:r>
                                      <a:rPr lang="en-US" altLang="zh-CN" sz="1800" i="1">
                                        <a:solidFill>
                                          <a:srgbClr val="FF0000"/>
                                        </a:solidFill>
                                        <a:latin typeface="Cambria Math" panose="02040503050406030204" pitchFamily="18" charset="0"/>
                                      </a:rPr>
                                      <m:t>−</m:t>
                                    </m:r>
                                  </m:sup>
                                </m:sSubSup>
                                <m:r>
                                  <a:rPr lang="en-US" altLang="zh-CN" sz="1800" i="1">
                                    <a:solidFill>
                                      <a:srgbClr val="FF0000"/>
                                    </a:solidFill>
                                    <a:latin typeface="Cambria Math" panose="02040503050406030204" pitchFamily="18" charset="0"/>
                                  </a:rPr>
                                  <m:t>)</m:t>
                                </m:r>
                              </m:e>
                              <m:sup>
                                <m:r>
                                  <a:rPr lang="en-US" altLang="zh-CN" sz="1800" i="1">
                                    <a:solidFill>
                                      <a:srgbClr val="FF0000"/>
                                    </a:solidFill>
                                    <a:latin typeface="Cambria Math" panose="02040503050406030204" pitchFamily="18" charset="0"/>
                                  </a:rPr>
                                  <m:t>2</m:t>
                                </m:r>
                              </m:sup>
                            </m:sSup>
                          </m:e>
                        </m:nary>
                      </m:e>
                    </m:rad>
                    <m:r>
                      <a:rPr lang="en-US" altLang="zh-CN" sz="1800" i="1">
                        <a:solidFill>
                          <a:srgbClr val="FF0000"/>
                        </a:solidFill>
                        <a:latin typeface="Cambria Math" panose="02040503050406030204" pitchFamily="18" charset="0"/>
                      </a:rPr>
                      <m:t>           </m:t>
                    </m:r>
                    <m:r>
                      <a:rPr lang="en-US" altLang="zh-CN" sz="1800" i="1" smtClean="0">
                        <a:solidFill>
                          <a:schemeClr val="tx1"/>
                        </a:solidFill>
                        <a:latin typeface="Cambria Math" panose="02040503050406030204" pitchFamily="18" charset="0"/>
                      </a:rPr>
                      <m:t>𝑖</m:t>
                    </m:r>
                    <m:r>
                      <a:rPr lang="en-US" altLang="zh-CN" sz="1800" i="1" smtClean="0">
                        <a:solidFill>
                          <a:schemeClr val="tx1"/>
                        </a:solidFill>
                        <a:latin typeface="Cambria Math" panose="02040503050406030204" pitchFamily="18" charset="0"/>
                      </a:rPr>
                      <m:t>=1</m:t>
                    </m:r>
                    <m:r>
                      <a:rPr lang="zh-CN" altLang="zh-CN" sz="1800" i="1">
                        <a:solidFill>
                          <a:schemeClr val="tx1"/>
                        </a:solidFill>
                        <a:latin typeface="Cambria Math" panose="02040503050406030204" pitchFamily="18" charset="0"/>
                      </a:rPr>
                      <m:t>，</m:t>
                    </m:r>
                    <m:r>
                      <a:rPr lang="en-US" altLang="zh-CN" sz="1800" i="1">
                        <a:solidFill>
                          <a:schemeClr val="tx1"/>
                        </a:solidFill>
                        <a:latin typeface="Cambria Math" panose="02040503050406030204" pitchFamily="18" charset="0"/>
                      </a:rPr>
                      <m:t>2</m:t>
                    </m:r>
                    <m:r>
                      <a:rPr lang="zh-CN" altLang="zh-CN" sz="1800" i="1">
                        <a:solidFill>
                          <a:schemeClr val="tx1"/>
                        </a:solidFill>
                        <a:latin typeface="Cambria Math" panose="02040503050406030204" pitchFamily="18" charset="0"/>
                      </a:rPr>
                      <m:t>，</m:t>
                    </m:r>
                    <m:r>
                      <a:rPr lang="en-US" altLang="zh-CN" sz="1800" i="1">
                        <a:solidFill>
                          <a:schemeClr val="tx1"/>
                        </a:solidFill>
                        <a:latin typeface="Cambria Math" panose="02040503050406030204" pitchFamily="18" charset="0"/>
                      </a:rPr>
                      <m:t>⋯</m:t>
                    </m:r>
                    <m:r>
                      <a:rPr lang="zh-CN" altLang="zh-CN" sz="1800" i="1">
                        <a:solidFill>
                          <a:schemeClr val="tx1"/>
                        </a:solidFill>
                        <a:latin typeface="Cambria Math" panose="02040503050406030204" pitchFamily="18" charset="0"/>
                      </a:rPr>
                      <m:t>，</m:t>
                    </m:r>
                    <m:r>
                      <a:rPr lang="en-US" altLang="zh-CN" sz="1800" i="1">
                        <a:solidFill>
                          <a:schemeClr val="tx1"/>
                        </a:solidFill>
                        <a:latin typeface="Cambria Math" panose="02040503050406030204" pitchFamily="18" charset="0"/>
                      </a:rPr>
                      <m:t>𝑛</m:t>
                    </m:r>
                  </m:oMath>
                </a14:m>
                <a:r>
                  <a:rPr lang="en-US" altLang="zh-CN" sz="1800" dirty="0">
                    <a:solidFill>
                      <a:schemeClr val="tx1"/>
                    </a:solidFill>
                  </a:rPr>
                  <a:t> </a:t>
                </a:r>
                <a:endParaRPr lang="en-US" altLang="zh-CN" sz="1800" dirty="0"/>
              </a:p>
              <a:p>
                <a:pPr marL="0" indent="457200">
                  <a:lnSpc>
                    <a:spcPct val="150000"/>
                  </a:lnSpc>
                  <a:buNone/>
                </a:pPr>
                <a:r>
                  <a:rPr lang="zh-CN" altLang="zh-CN" sz="1800" b="1" dirty="0">
                    <a:latin typeface="微软雅黑" panose="020B0503020204020204" pitchFamily="34" charset="-122"/>
                    <a:ea typeface="微软雅黑" panose="020B0503020204020204" pitchFamily="34" charset="-122"/>
                  </a:rPr>
                  <a:t>第四步，计算各评价单元指标值与最优值的相对接近程度，即综合得分：</a:t>
                </a:r>
              </a:p>
              <a:p>
                <a:pPr marL="0" indent="457200">
                  <a:lnSpc>
                    <a:spcPct val="150000"/>
                  </a:lnSpc>
                  <a:buNone/>
                </a:pPr>
                <a14:m>
                  <m:oMath xmlns:m="http://schemas.openxmlformats.org/officeDocument/2006/math">
                    <m:sSub>
                      <m:sSubPr>
                        <m:ctrlPr>
                          <a:rPr lang="zh-CN" altLang="zh-CN" sz="1800" i="1" smtClean="0">
                            <a:latin typeface="Cambria Math" panose="02040503050406030204" pitchFamily="18" charset="0"/>
                          </a:rPr>
                        </m:ctrlPr>
                      </m:sSubPr>
                      <m:e>
                        <m:r>
                          <a:rPr lang="en-US" altLang="zh-CN" sz="1800" i="1">
                            <a:latin typeface="Cambria Math" panose="02040503050406030204" pitchFamily="18" charset="0"/>
                          </a:rPr>
                          <m:t>𝐶</m:t>
                        </m:r>
                      </m:e>
                      <m:sub>
                        <m:r>
                          <a:rPr lang="en-US" altLang="zh-CN" sz="1800" i="1">
                            <a:latin typeface="Cambria Math" panose="02040503050406030204" pitchFamily="18" charset="0"/>
                          </a:rPr>
                          <m:t>𝑖</m:t>
                        </m:r>
                      </m:sub>
                    </m:sSub>
                    <m:r>
                      <a:rPr lang="en-US" altLang="zh-CN" sz="1800" i="1">
                        <a:latin typeface="Cambria Math" panose="02040503050406030204" pitchFamily="18" charset="0"/>
                      </a:rPr>
                      <m:t>=</m:t>
                    </m:r>
                    <m:f>
                      <m:fPr>
                        <m:ctrlPr>
                          <a:rPr lang="zh-CN" altLang="zh-CN" sz="1800" i="1">
                            <a:latin typeface="Cambria Math" panose="02040503050406030204" pitchFamily="18" charset="0"/>
                          </a:rPr>
                        </m:ctrlPr>
                      </m:fPr>
                      <m:num>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𝐷</m:t>
                            </m:r>
                          </m:e>
                          <m:sub>
                            <m:r>
                              <a:rPr lang="en-US" altLang="zh-CN" sz="1800" i="1">
                                <a:latin typeface="Cambria Math" panose="02040503050406030204" pitchFamily="18" charset="0"/>
                              </a:rPr>
                              <m:t>𝑖</m:t>
                            </m:r>
                          </m:sub>
                          <m:sup>
                            <m:r>
                              <a:rPr lang="en-US" altLang="zh-CN" sz="1800" i="1">
                                <a:latin typeface="Cambria Math" panose="02040503050406030204" pitchFamily="18" charset="0"/>
                              </a:rPr>
                              <m:t>+</m:t>
                            </m:r>
                          </m:sup>
                        </m:sSubSup>
                      </m:num>
                      <m:den>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𝐷</m:t>
                            </m:r>
                          </m:e>
                          <m:sub>
                            <m:r>
                              <a:rPr lang="en-US" altLang="zh-CN" sz="1800" i="1">
                                <a:latin typeface="Cambria Math" panose="02040503050406030204" pitchFamily="18" charset="0"/>
                              </a:rPr>
                              <m:t>𝑖</m:t>
                            </m:r>
                          </m:sub>
                          <m:sup>
                            <m:r>
                              <a:rPr lang="en-US" altLang="zh-CN" sz="1800" i="1">
                                <a:latin typeface="Cambria Math" panose="02040503050406030204" pitchFamily="18" charset="0"/>
                              </a:rPr>
                              <m:t>+</m:t>
                            </m:r>
                          </m:sup>
                        </m:sSubSup>
                        <m:r>
                          <a:rPr lang="en-US" altLang="zh-CN" sz="1800" i="1">
                            <a:latin typeface="Cambria Math" panose="02040503050406030204" pitchFamily="18" charset="0"/>
                          </a:rPr>
                          <m:t>+</m:t>
                        </m:r>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𝐷</m:t>
                            </m:r>
                          </m:e>
                          <m:sub>
                            <m:r>
                              <a:rPr lang="en-US" altLang="zh-CN" sz="1800" i="1">
                                <a:latin typeface="Cambria Math" panose="02040503050406030204" pitchFamily="18" charset="0"/>
                              </a:rPr>
                              <m:t>𝑖</m:t>
                            </m:r>
                          </m:sub>
                          <m:sup>
                            <m:r>
                              <a:rPr lang="en-US" altLang="zh-CN" sz="1800" i="1">
                                <a:latin typeface="Cambria Math" panose="02040503050406030204" pitchFamily="18" charset="0"/>
                              </a:rPr>
                              <m:t>−</m:t>
                            </m:r>
                          </m:sup>
                        </m:sSubSup>
                      </m:den>
                    </m:f>
                    <m:r>
                      <a:rPr lang="en-US" altLang="zh-CN" sz="1800" i="1">
                        <a:latin typeface="Cambria Math" panose="02040503050406030204" pitchFamily="18" charset="0"/>
                      </a:rPr>
                      <m:t>      </m:t>
                    </m:r>
                    <m:r>
                      <a:rPr lang="en-US" altLang="zh-CN" sz="1800" i="1">
                        <a:latin typeface="Cambria Math" panose="02040503050406030204" pitchFamily="18" charset="0"/>
                      </a:rPr>
                      <m:t>𝑖</m:t>
                    </m:r>
                    <m:r>
                      <a:rPr lang="en-US" altLang="zh-CN" sz="1800" i="1">
                        <a:latin typeface="Cambria Math" panose="02040503050406030204" pitchFamily="18" charset="0"/>
                      </a:rPr>
                      <m:t>=1</m:t>
                    </m:r>
                    <m:r>
                      <a:rPr lang="zh-CN" altLang="zh-CN" sz="1800" i="1">
                        <a:latin typeface="Cambria Math" panose="02040503050406030204" pitchFamily="18" charset="0"/>
                      </a:rPr>
                      <m:t>，</m:t>
                    </m:r>
                    <m:r>
                      <a:rPr lang="en-US" altLang="zh-CN" sz="1800" i="1">
                        <a:latin typeface="Cambria Math" panose="02040503050406030204" pitchFamily="18" charset="0"/>
                      </a:rPr>
                      <m:t>2</m:t>
                    </m:r>
                    <m:r>
                      <a:rPr lang="zh-CN" altLang="zh-CN" sz="1800" i="1">
                        <a:latin typeface="Cambria Math" panose="02040503050406030204" pitchFamily="18" charset="0"/>
                      </a:rPr>
                      <m:t>，</m:t>
                    </m:r>
                    <m:r>
                      <a:rPr lang="en-US" altLang="zh-CN" sz="1800" i="1">
                        <a:latin typeface="Cambria Math" panose="02040503050406030204" pitchFamily="18" charset="0"/>
                      </a:rPr>
                      <m:t>⋯</m:t>
                    </m:r>
                    <m:r>
                      <a:rPr lang="zh-CN" altLang="zh-CN" sz="1800" i="1">
                        <a:latin typeface="Cambria Math" panose="02040503050406030204" pitchFamily="18" charset="0"/>
                      </a:rPr>
                      <m:t>，</m:t>
                    </m:r>
                    <m:r>
                      <a:rPr lang="en-US" altLang="zh-CN" sz="1800" i="1">
                        <a:latin typeface="Cambria Math" panose="02040503050406030204" pitchFamily="18" charset="0"/>
                      </a:rPr>
                      <m:t>𝑛</m:t>
                    </m:r>
                  </m:oMath>
                </a14:m>
                <a:r>
                  <a:rPr lang="en-US" altLang="zh-CN" sz="1800" dirty="0"/>
                  <a:t> </a:t>
                </a:r>
                <a:endParaRPr lang="en-US" altLang="zh-CN" sz="1800" dirty="0">
                  <a:latin typeface="微软雅黑" panose="020B0503020204020204" pitchFamily="34" charset="-122"/>
                  <a:ea typeface="微软雅黑" panose="020B0503020204020204" pitchFamily="34" charset="-122"/>
                </a:endParaRPr>
              </a:p>
              <a:p>
                <a:pPr marL="0" indent="457200">
                  <a:lnSpc>
                    <a:spcPct val="150000"/>
                  </a:lnSpc>
                  <a:buNone/>
                </a:pPr>
                <a:endParaRPr lang="zh-CN" altLang="en-US" sz="1800" dirty="0">
                  <a:latin typeface="微软雅黑" panose="020B0503020204020204" pitchFamily="34" charset="-122"/>
                  <a:ea typeface="微软雅黑" panose="020B0503020204020204" pitchFamily="34" charset="-122"/>
                </a:endParaRPr>
              </a:p>
            </p:txBody>
          </p:sp>
        </mc:Choice>
        <mc:Fallback xmlns="">
          <p:sp>
            <p:nvSpPr>
              <p:cNvPr id="29699" name="Rectangle 3">
                <a:extLst>
                  <a:ext uri="{FF2B5EF4-FFF2-40B4-BE49-F238E27FC236}">
                    <a16:creationId xmlns:a16="http://schemas.microsoft.com/office/drawing/2014/main" id="{E4B98D84-5696-4358-8A08-7951B5181FE1}"/>
                  </a:ext>
                </a:extLst>
              </p:cNvPr>
              <p:cNvSpPr>
                <a:spLocks noGrp="1" noRot="1" noChangeAspect="1" noMove="1" noResize="1" noEditPoints="1" noAdjustHandles="1" noChangeArrowheads="1" noChangeShapeType="1" noTextEdit="1"/>
              </p:cNvSpPr>
              <p:nvPr>
                <p:ph type="body" idx="4294967295"/>
              </p:nvPr>
            </p:nvSpPr>
            <p:spPr>
              <a:xfrm>
                <a:off x="340658" y="1313330"/>
                <a:ext cx="11510683" cy="5544670"/>
              </a:xfrm>
              <a:blipFill>
                <a:blip r:embed="rId2"/>
                <a:stretch>
                  <a:fillRect/>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4E516006-63C4-4B08-A528-531EB6A8FBBA}"/>
              </a:ext>
            </a:extLst>
          </p:cNvPr>
          <p:cNvSpPr txBox="1"/>
          <p:nvPr/>
        </p:nvSpPr>
        <p:spPr>
          <a:xfrm>
            <a:off x="1065319" y="0"/>
            <a:ext cx="6622414" cy="743986"/>
          </a:xfrm>
          <a:prstGeom prst="rect">
            <a:avLst/>
          </a:prstGeom>
          <a:noFill/>
        </p:spPr>
        <p:txBody>
          <a:bodyPr wrap="square" rtlCol="0" anchor="t">
            <a:spAutoFit/>
          </a:bodyPr>
          <a:lstStyle/>
          <a:p>
            <a:pPr>
              <a:lnSpc>
                <a:spcPct val="150000"/>
              </a:lnSpc>
            </a:pPr>
            <a:r>
              <a:rPr lang="en-US" altLang="zh-CN" sz="3200" b="1" dirty="0">
                <a:solidFill>
                  <a:schemeClr val="bg1"/>
                </a:solidFill>
                <a:latin typeface="微软雅黑" panose="020B0503020204020204" pitchFamily="34" charset="-122"/>
                <a:ea typeface="微软雅黑" panose="020B0503020204020204" pitchFamily="34" charset="-122"/>
              </a:rPr>
              <a:t>3.1</a:t>
            </a:r>
            <a:r>
              <a:rPr lang="zh-CN" altLang="en-US" sz="3200" b="1" dirty="0">
                <a:solidFill>
                  <a:schemeClr val="bg1"/>
                </a:solidFill>
                <a:latin typeface="微软雅黑" panose="020B0503020204020204" pitchFamily="34" charset="-122"/>
                <a:ea typeface="微软雅黑" panose="020B0503020204020204" pitchFamily="34" charset="-122"/>
              </a:rPr>
              <a:t>、加权</a:t>
            </a:r>
            <a:r>
              <a:rPr lang="en-US" altLang="zh-CN" sz="3200" b="1" dirty="0">
                <a:solidFill>
                  <a:schemeClr val="bg1"/>
                </a:solidFill>
                <a:latin typeface="微软雅黑" panose="020B0503020204020204" pitchFamily="34" charset="-122"/>
                <a:ea typeface="微软雅黑" panose="020B0503020204020204" pitchFamily="34" charset="-122"/>
              </a:rPr>
              <a:t>TOPSIS</a:t>
            </a:r>
            <a:r>
              <a:rPr lang="zh-CN" altLang="en-US" sz="3200" b="1" dirty="0">
                <a:solidFill>
                  <a:schemeClr val="bg1"/>
                </a:solidFill>
                <a:latin typeface="微软雅黑" panose="020B0503020204020204" pitchFamily="34" charset="-122"/>
                <a:ea typeface="微软雅黑" panose="020B0503020204020204" pitchFamily="34" charset="-122"/>
              </a:rPr>
              <a:t>算法相关理论</a:t>
            </a:r>
          </a:p>
        </p:txBody>
      </p:sp>
      <p:pic>
        <p:nvPicPr>
          <p:cNvPr id="2" name="图片 1">
            <a:extLst>
              <a:ext uri="{FF2B5EF4-FFF2-40B4-BE49-F238E27FC236}">
                <a16:creationId xmlns:a16="http://schemas.microsoft.com/office/drawing/2014/main" id="{42EAEDCF-504E-47C0-9025-0B16539071E0}"/>
              </a:ext>
            </a:extLst>
          </p:cNvPr>
          <p:cNvPicPr>
            <a:picLocks noChangeAspect="1"/>
          </p:cNvPicPr>
          <p:nvPr/>
        </p:nvPicPr>
        <p:blipFill>
          <a:blip r:embed="rId3"/>
          <a:stretch>
            <a:fillRect/>
          </a:stretch>
        </p:blipFill>
        <p:spPr>
          <a:xfrm>
            <a:off x="7365004" y="1515036"/>
            <a:ext cx="3727987" cy="1358152"/>
          </a:xfrm>
          <a:prstGeom prst="rect">
            <a:avLst/>
          </a:prstGeom>
        </p:spPr>
      </p:pic>
    </p:spTree>
    <p:extLst>
      <p:ext uri="{BB962C8B-B14F-4D97-AF65-F5344CB8AC3E}">
        <p14:creationId xmlns:p14="http://schemas.microsoft.com/office/powerpoint/2010/main" val="1327520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a:extLst>
              <a:ext uri="{FF2B5EF4-FFF2-40B4-BE49-F238E27FC236}">
                <a16:creationId xmlns:a16="http://schemas.microsoft.com/office/drawing/2014/main" id="{CE350D12-2FFA-4CE3-B92F-8C755193BF0A}"/>
              </a:ext>
            </a:extLst>
          </p:cNvPr>
          <p:cNvSpPr>
            <a:spLocks noGrp="1" noChangeArrowheads="1"/>
          </p:cNvSpPr>
          <p:nvPr>
            <p:ph type="body" idx="4294967295"/>
          </p:nvPr>
        </p:nvSpPr>
        <p:spPr>
          <a:xfrm>
            <a:off x="381000" y="1295400"/>
            <a:ext cx="11452412" cy="1889561"/>
          </a:xfrm>
        </p:spPr>
        <p:txBody>
          <a:bodyPr>
            <a:noAutofit/>
          </a:bodyPr>
          <a:lstStyle/>
          <a:p>
            <a:pPr marL="0" indent="457200" algn="just">
              <a:lnSpc>
                <a:spcPct val="150000"/>
              </a:lnSpc>
              <a:buClr>
                <a:srgbClr val="FF0000"/>
              </a:buClr>
              <a:buNone/>
            </a:pPr>
            <a:r>
              <a:rPr lang="zh-CN" altLang="en-US" sz="1800" b="1" dirty="0">
                <a:latin typeface="微软雅黑" panose="020B0503020204020204" pitchFamily="34" charset="-122"/>
                <a:ea typeface="微软雅黑" panose="020B0503020204020204" pitchFamily="34" charset="-122"/>
                <a:cs typeface="Times New Roman" panose="02020603050405020304" pitchFamily="18" charset="0"/>
              </a:rPr>
              <a:t>案例分析说明：</a:t>
            </a:r>
            <a:endParaRPr lang="en-US" altLang="zh-CN" sz="1800"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457200" algn="just">
              <a:lnSpc>
                <a:spcPct val="150000"/>
              </a:lnSpc>
              <a:buClr>
                <a:srgbClr val="FF0000"/>
              </a:buClr>
              <a:buNone/>
            </a:pP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假设对</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1800" dirty="0">
                <a:latin typeface="微软雅黑" panose="020B0503020204020204" pitchFamily="34" charset="-122"/>
                <a:ea typeface="微软雅黑" panose="020B0503020204020204" pitchFamily="34" charset="-122"/>
              </a:rPr>
              <a:t>个煤矿煤尘对呼吸系统危害进行评价，拟综合粉尘几何平均浓度、游离</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S</a:t>
            </a:r>
            <a:r>
              <a:rPr lang="en-US" altLang="zh-CN" sz="1800" baseline="-30000" dirty="0">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O</a:t>
            </a:r>
            <a:r>
              <a:rPr lang="en-US" altLang="zh-CN" sz="1800" baseline="-300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800" dirty="0">
                <a:latin typeface="微软雅黑" panose="020B0503020204020204" pitchFamily="34" charset="-122"/>
                <a:ea typeface="微软雅黑" panose="020B0503020204020204" pitchFamily="34" charset="-122"/>
              </a:rPr>
              <a:t>含量和煤肺患病率</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800" dirty="0">
                <a:latin typeface="微软雅黑" panose="020B0503020204020204" pitchFamily="34" charset="-122"/>
                <a:ea typeface="微软雅黑" panose="020B0503020204020204" pitchFamily="34" charset="-122"/>
              </a:rPr>
              <a:t>个指标进行综合评价。采用加权</a:t>
            </a:r>
            <a:r>
              <a:rPr lang="en-US" altLang="zh-CN" sz="1800" dirty="0">
                <a:latin typeface="微软雅黑" panose="020B0503020204020204" pitchFamily="34" charset="-122"/>
                <a:ea typeface="微软雅黑" panose="020B0503020204020204" pitchFamily="34" charset="-122"/>
              </a:rPr>
              <a:t>TOPSIS</a:t>
            </a:r>
            <a:r>
              <a:rPr lang="zh-CN" altLang="en-US" sz="1800" dirty="0">
                <a:latin typeface="微软雅黑" panose="020B0503020204020204" pitchFamily="34" charset="-122"/>
                <a:ea typeface="微软雅黑" panose="020B0503020204020204" pitchFamily="34" charset="-122"/>
              </a:rPr>
              <a:t>算法。</a:t>
            </a:r>
          </a:p>
        </p:txBody>
      </p:sp>
      <p:sp>
        <p:nvSpPr>
          <p:cNvPr id="5" name="文本框 4">
            <a:extLst>
              <a:ext uri="{FF2B5EF4-FFF2-40B4-BE49-F238E27FC236}">
                <a16:creationId xmlns:a16="http://schemas.microsoft.com/office/drawing/2014/main" id="{37AF4B64-A8FB-4C9B-91A2-77B52AC174EF}"/>
              </a:ext>
            </a:extLst>
          </p:cNvPr>
          <p:cNvSpPr txBox="1"/>
          <p:nvPr/>
        </p:nvSpPr>
        <p:spPr>
          <a:xfrm>
            <a:off x="1065319" y="0"/>
            <a:ext cx="6622414" cy="743986"/>
          </a:xfrm>
          <a:prstGeom prst="rect">
            <a:avLst/>
          </a:prstGeom>
          <a:noFill/>
        </p:spPr>
        <p:txBody>
          <a:bodyPr wrap="square" rtlCol="0" anchor="t">
            <a:spAutoFit/>
          </a:bodyPr>
          <a:lstStyle/>
          <a:p>
            <a:pPr>
              <a:lnSpc>
                <a:spcPct val="150000"/>
              </a:lnSpc>
            </a:pPr>
            <a:r>
              <a:rPr lang="en-US" altLang="zh-CN" sz="3200" b="1" dirty="0">
                <a:solidFill>
                  <a:schemeClr val="bg1"/>
                </a:solidFill>
                <a:latin typeface="微软雅黑" panose="020B0503020204020204" pitchFamily="34" charset="-122"/>
                <a:ea typeface="微软雅黑" panose="020B0503020204020204" pitchFamily="34" charset="-122"/>
              </a:rPr>
              <a:t>3.2</a:t>
            </a:r>
            <a:r>
              <a:rPr lang="zh-CN" altLang="en-US" sz="3200" b="1" dirty="0">
                <a:solidFill>
                  <a:schemeClr val="bg1"/>
                </a:solidFill>
                <a:latin typeface="微软雅黑" panose="020B0503020204020204" pitchFamily="34" charset="-122"/>
                <a:ea typeface="微软雅黑" panose="020B0503020204020204" pitchFamily="34" charset="-122"/>
              </a:rPr>
              <a:t>、加权</a:t>
            </a:r>
            <a:r>
              <a:rPr lang="en-US" altLang="zh-CN" sz="3200" b="1" dirty="0">
                <a:solidFill>
                  <a:schemeClr val="bg1"/>
                </a:solidFill>
                <a:latin typeface="微软雅黑" panose="020B0503020204020204" pitchFamily="34" charset="-122"/>
                <a:ea typeface="微软雅黑" panose="020B0503020204020204" pitchFamily="34" charset="-122"/>
              </a:rPr>
              <a:t>TOPSIS</a:t>
            </a:r>
            <a:r>
              <a:rPr lang="zh-CN" altLang="en-US" sz="3200" b="1" dirty="0">
                <a:solidFill>
                  <a:schemeClr val="bg1"/>
                </a:solidFill>
                <a:latin typeface="微软雅黑" panose="020B0503020204020204" pitchFamily="34" charset="-122"/>
                <a:ea typeface="微软雅黑" panose="020B0503020204020204" pitchFamily="34" charset="-122"/>
              </a:rPr>
              <a:t>算法案例</a:t>
            </a:r>
          </a:p>
        </p:txBody>
      </p:sp>
      <p:graphicFrame>
        <p:nvGraphicFramePr>
          <p:cNvPr id="2" name="表格 1">
            <a:extLst>
              <a:ext uri="{FF2B5EF4-FFF2-40B4-BE49-F238E27FC236}">
                <a16:creationId xmlns:a16="http://schemas.microsoft.com/office/drawing/2014/main" id="{FB7E3057-8E2B-4221-82FE-D2D1ABCDC203}"/>
              </a:ext>
            </a:extLst>
          </p:cNvPr>
          <p:cNvGraphicFramePr>
            <a:graphicFrameLocks noGrp="1"/>
          </p:cNvGraphicFramePr>
          <p:nvPr>
            <p:extLst>
              <p:ext uri="{D42A27DB-BD31-4B8C-83A1-F6EECF244321}">
                <p14:modId xmlns:p14="http://schemas.microsoft.com/office/powerpoint/2010/main" val="4132991501"/>
              </p:ext>
            </p:extLst>
          </p:nvPr>
        </p:nvGraphicFramePr>
        <p:xfrm>
          <a:off x="1054854" y="2989478"/>
          <a:ext cx="10082292" cy="1889562"/>
        </p:xfrm>
        <a:graphic>
          <a:graphicData uri="http://schemas.openxmlformats.org/drawingml/2006/table">
            <a:tbl>
              <a:tblPr>
                <a:tableStyleId>{9D7B26C5-4107-4FEC-AEDC-1716B250A1EF}</a:tableStyleId>
              </a:tblPr>
              <a:tblGrid>
                <a:gridCol w="1767675">
                  <a:extLst>
                    <a:ext uri="{9D8B030D-6E8A-4147-A177-3AD203B41FA5}">
                      <a16:colId xmlns:a16="http://schemas.microsoft.com/office/drawing/2014/main" val="3084091009"/>
                    </a:ext>
                  </a:extLst>
                </a:gridCol>
                <a:gridCol w="2693747">
                  <a:extLst>
                    <a:ext uri="{9D8B030D-6E8A-4147-A177-3AD203B41FA5}">
                      <a16:colId xmlns:a16="http://schemas.microsoft.com/office/drawing/2014/main" val="2285208597"/>
                    </a:ext>
                  </a:extLst>
                </a:gridCol>
                <a:gridCol w="3200400">
                  <a:extLst>
                    <a:ext uri="{9D8B030D-6E8A-4147-A177-3AD203B41FA5}">
                      <a16:colId xmlns:a16="http://schemas.microsoft.com/office/drawing/2014/main" val="345289943"/>
                    </a:ext>
                  </a:extLst>
                </a:gridCol>
                <a:gridCol w="2420470">
                  <a:extLst>
                    <a:ext uri="{9D8B030D-6E8A-4147-A177-3AD203B41FA5}">
                      <a16:colId xmlns:a16="http://schemas.microsoft.com/office/drawing/2014/main" val="3674362726"/>
                    </a:ext>
                  </a:extLst>
                </a:gridCol>
              </a:tblGrid>
              <a:tr h="314927">
                <a:tc>
                  <a:txBody>
                    <a:bodyPr/>
                    <a:lstStyle/>
                    <a:p>
                      <a:pPr algn="ctr" fontAlgn="b">
                        <a:lnSpc>
                          <a:spcPct val="150000"/>
                        </a:lnSpc>
                      </a:pPr>
                      <a:r>
                        <a:rPr lang="zh-CN" altLang="en-US"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厂矿 </a:t>
                      </a:r>
                      <a:endParaRPr lang="zh-CN" altLang="en-US"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150000"/>
                        </a:lnSpc>
                      </a:pPr>
                      <a:r>
                        <a:rPr lang="zh-CN" altLang="en-US"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粉尘几何平均浓度（</a:t>
                      </a:r>
                      <a:r>
                        <a:rPr lang="en-US" altLang="zh-CN"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mg/m3</a:t>
                      </a:r>
                      <a:r>
                        <a:rPr lang="zh-CN" altLang="en-US"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150000"/>
                        </a:lnSpc>
                      </a:pPr>
                      <a:r>
                        <a:rPr lang="zh-CN" altLang="en-US"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游离</a:t>
                      </a:r>
                      <a:r>
                        <a:rPr lang="en-US"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SiO2</a:t>
                      </a:r>
                      <a:r>
                        <a:rPr lang="zh-CN" altLang="en-US"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含量（</a:t>
                      </a:r>
                      <a:r>
                        <a:rPr lang="en-US" altLang="zh-CN"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150000"/>
                        </a:lnSpc>
                      </a:pPr>
                      <a:r>
                        <a:rPr lang="zh-CN" altLang="en-US"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煤肺患病率（</a:t>
                      </a:r>
                      <a:r>
                        <a:rPr lang="en-US" altLang="zh-CN"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0349814"/>
                  </a:ext>
                </a:extLst>
              </a:tr>
              <a:tr h="314927">
                <a:tc>
                  <a:txBody>
                    <a:bodyPr/>
                    <a:lstStyle/>
                    <a:p>
                      <a:pPr algn="ctr" fontAlgn="b">
                        <a:lnSpc>
                          <a:spcPct val="150000"/>
                        </a:lnSpc>
                      </a:pPr>
                      <a:r>
                        <a:rPr lang="zh-CN" altLang="en-US" sz="1600" u="none" strike="noStrike">
                          <a:effectLst/>
                          <a:latin typeface="Times New Roman" panose="02020603050405020304" pitchFamily="18" charset="0"/>
                          <a:ea typeface="微软雅黑" panose="020B0503020204020204" pitchFamily="34" charset="-122"/>
                          <a:cs typeface="Times New Roman" panose="02020603050405020304" pitchFamily="18" charset="0"/>
                        </a:rPr>
                        <a:t>白沙湘永煤矿 </a:t>
                      </a:r>
                      <a:endParaRPr lang="zh-CN" altLang="en-US"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lnSpc>
                          <a:spcPct val="150000"/>
                        </a:lnSpc>
                      </a:pPr>
                      <a:r>
                        <a:rPr lang="en-US" altLang="zh-CN" sz="1600" u="none" strike="noStrike">
                          <a:effectLst/>
                          <a:latin typeface="Times New Roman" panose="02020603050405020304" pitchFamily="18" charset="0"/>
                          <a:ea typeface="微软雅黑" panose="020B0503020204020204" pitchFamily="34" charset="-122"/>
                          <a:cs typeface="Times New Roman" panose="02020603050405020304" pitchFamily="18" charset="0"/>
                        </a:rPr>
                        <a:t>50.8</a:t>
                      </a:r>
                      <a:endPar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lnSpc>
                          <a:spcPct val="150000"/>
                        </a:lnSpc>
                      </a:pPr>
                      <a:r>
                        <a:rPr lang="en-US" altLang="zh-CN" sz="1600" u="none" strike="noStrike">
                          <a:effectLst/>
                          <a:latin typeface="Times New Roman" panose="02020603050405020304" pitchFamily="18" charset="0"/>
                          <a:ea typeface="微软雅黑" panose="020B0503020204020204" pitchFamily="34" charset="-122"/>
                          <a:cs typeface="Times New Roman" panose="02020603050405020304" pitchFamily="18" charset="0"/>
                        </a:rPr>
                        <a:t>4.3</a:t>
                      </a:r>
                      <a:endPar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lnSpc>
                          <a:spcPct val="150000"/>
                        </a:lnSpc>
                      </a:pPr>
                      <a:r>
                        <a:rPr lang="en-US" altLang="zh-CN" sz="1600" u="none" strike="noStrike">
                          <a:effectLst/>
                          <a:latin typeface="Times New Roman" panose="02020603050405020304" pitchFamily="18" charset="0"/>
                          <a:ea typeface="微软雅黑" panose="020B0503020204020204" pitchFamily="34" charset="-122"/>
                          <a:cs typeface="Times New Roman" panose="02020603050405020304" pitchFamily="18" charset="0"/>
                        </a:rPr>
                        <a:t>8.7</a:t>
                      </a:r>
                      <a:endPar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24607878"/>
                  </a:ext>
                </a:extLst>
              </a:tr>
              <a:tr h="314927">
                <a:tc>
                  <a:txBody>
                    <a:bodyPr/>
                    <a:lstStyle/>
                    <a:p>
                      <a:pPr algn="ctr" fontAlgn="b">
                        <a:lnSpc>
                          <a:spcPct val="150000"/>
                        </a:lnSpc>
                      </a:pPr>
                      <a:r>
                        <a:rPr lang="zh-CN" altLang="en-US"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沈阳田师傅煤矿 </a:t>
                      </a:r>
                      <a:endParaRPr lang="zh-CN" altLang="en-US"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tc>
                  <a:txBody>
                    <a:bodyPr/>
                    <a:lstStyle/>
                    <a:p>
                      <a:pPr algn="ctr" fontAlgn="b">
                        <a:lnSpc>
                          <a:spcPct val="150000"/>
                        </a:lnSpc>
                      </a:pPr>
                      <a:r>
                        <a:rPr lang="en-US" altLang="zh-CN" sz="1600" u="none" strike="noStrike">
                          <a:effectLst/>
                          <a:latin typeface="Times New Roman" panose="02020603050405020304" pitchFamily="18" charset="0"/>
                          <a:ea typeface="微软雅黑" panose="020B0503020204020204" pitchFamily="34" charset="-122"/>
                          <a:cs typeface="Times New Roman" panose="02020603050405020304" pitchFamily="18" charset="0"/>
                        </a:rPr>
                        <a:t>200</a:t>
                      </a:r>
                      <a:endPar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tc>
                  <a:txBody>
                    <a:bodyPr/>
                    <a:lstStyle/>
                    <a:p>
                      <a:pPr algn="ctr" fontAlgn="b">
                        <a:lnSpc>
                          <a:spcPct val="150000"/>
                        </a:lnSpc>
                      </a:pPr>
                      <a:r>
                        <a:rPr lang="en-US" altLang="zh-CN" sz="1600" u="none" strike="noStrike">
                          <a:effectLst/>
                          <a:latin typeface="Times New Roman" panose="02020603050405020304" pitchFamily="18" charset="0"/>
                          <a:ea typeface="微软雅黑" panose="020B0503020204020204" pitchFamily="34" charset="-122"/>
                          <a:cs typeface="Times New Roman" panose="02020603050405020304" pitchFamily="18" charset="0"/>
                        </a:rPr>
                        <a:t>4.9</a:t>
                      </a:r>
                      <a:endPar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tc>
                  <a:txBody>
                    <a:bodyPr/>
                    <a:lstStyle/>
                    <a:p>
                      <a:pPr algn="ctr" fontAlgn="b">
                        <a:lnSpc>
                          <a:spcPct val="150000"/>
                        </a:lnSpc>
                      </a:pPr>
                      <a:r>
                        <a:rPr lang="en-US" altLang="zh-CN" sz="1600" u="none" strike="noStrike">
                          <a:effectLst/>
                          <a:latin typeface="Times New Roman" panose="02020603050405020304" pitchFamily="18" charset="0"/>
                          <a:ea typeface="微软雅黑" panose="020B0503020204020204" pitchFamily="34" charset="-122"/>
                          <a:cs typeface="Times New Roman" panose="02020603050405020304" pitchFamily="18" charset="0"/>
                        </a:rPr>
                        <a:t>7.2</a:t>
                      </a:r>
                      <a:endPar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993581075"/>
                  </a:ext>
                </a:extLst>
              </a:tr>
              <a:tr h="314927">
                <a:tc>
                  <a:txBody>
                    <a:bodyPr/>
                    <a:lstStyle/>
                    <a:p>
                      <a:pPr algn="ctr" fontAlgn="b">
                        <a:lnSpc>
                          <a:spcPct val="150000"/>
                        </a:lnSpc>
                      </a:pPr>
                      <a:r>
                        <a:rPr lang="zh-CN" altLang="en-US" sz="1600" u="none" strike="noStrike">
                          <a:effectLst/>
                          <a:latin typeface="Times New Roman" panose="02020603050405020304" pitchFamily="18" charset="0"/>
                          <a:ea typeface="微软雅黑" panose="020B0503020204020204" pitchFamily="34" charset="-122"/>
                          <a:cs typeface="Times New Roman" panose="02020603050405020304" pitchFamily="18" charset="0"/>
                        </a:rPr>
                        <a:t>抚顺龙凤煤矿 </a:t>
                      </a:r>
                      <a:endParaRPr lang="zh-CN" altLang="en-US"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tc>
                  <a:txBody>
                    <a:bodyPr/>
                    <a:lstStyle/>
                    <a:p>
                      <a:pPr algn="ctr" fontAlgn="b">
                        <a:lnSpc>
                          <a:spcPct val="150000"/>
                        </a:lnSpc>
                      </a:pPr>
                      <a:r>
                        <a:rPr lang="en-US" altLang="zh-CN"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71.4</a:t>
                      </a:r>
                      <a:endPar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tc>
                  <a:txBody>
                    <a:bodyPr/>
                    <a:lstStyle/>
                    <a:p>
                      <a:pPr algn="ctr" fontAlgn="b">
                        <a:lnSpc>
                          <a:spcPct val="150000"/>
                        </a:lnSpc>
                      </a:pPr>
                      <a:r>
                        <a:rPr lang="en-US" altLang="zh-CN" sz="1600" u="none" strike="noStrike">
                          <a:effectLst/>
                          <a:latin typeface="Times New Roman" panose="02020603050405020304" pitchFamily="18" charset="0"/>
                          <a:ea typeface="微软雅黑" panose="020B0503020204020204" pitchFamily="34" charset="-122"/>
                          <a:cs typeface="Times New Roman" panose="02020603050405020304" pitchFamily="18" charset="0"/>
                        </a:rPr>
                        <a:t>2.5</a:t>
                      </a:r>
                      <a:endPar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tc>
                  <a:txBody>
                    <a:bodyPr/>
                    <a:lstStyle/>
                    <a:p>
                      <a:pPr algn="ctr" fontAlgn="b">
                        <a:lnSpc>
                          <a:spcPct val="150000"/>
                        </a:lnSpc>
                      </a:pPr>
                      <a:r>
                        <a:rPr lang="en-US" altLang="zh-CN" sz="1600" u="none" strike="noStrike">
                          <a:effectLst/>
                          <a:latin typeface="Times New Roman" panose="02020603050405020304" pitchFamily="18" charset="0"/>
                          <a:ea typeface="微软雅黑" panose="020B0503020204020204" pitchFamily="34" charset="-122"/>
                          <a:cs typeface="Times New Roman" panose="02020603050405020304" pitchFamily="18" charset="0"/>
                        </a:rPr>
                        <a:t>5</a:t>
                      </a:r>
                      <a:endPar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94136389"/>
                  </a:ext>
                </a:extLst>
              </a:tr>
              <a:tr h="314927">
                <a:tc>
                  <a:txBody>
                    <a:bodyPr/>
                    <a:lstStyle/>
                    <a:p>
                      <a:pPr algn="ctr" fontAlgn="b">
                        <a:lnSpc>
                          <a:spcPct val="150000"/>
                        </a:lnSpc>
                      </a:pPr>
                      <a:r>
                        <a:rPr lang="zh-CN" altLang="en-US" sz="1600" u="none" strike="noStrike">
                          <a:effectLst/>
                          <a:latin typeface="Times New Roman" panose="02020603050405020304" pitchFamily="18" charset="0"/>
                          <a:ea typeface="微软雅黑" panose="020B0503020204020204" pitchFamily="34" charset="-122"/>
                          <a:cs typeface="Times New Roman" panose="02020603050405020304" pitchFamily="18" charset="0"/>
                        </a:rPr>
                        <a:t>大同同家山煤矿 </a:t>
                      </a:r>
                      <a:endParaRPr lang="zh-CN" altLang="en-US"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tc>
                  <a:txBody>
                    <a:bodyPr/>
                    <a:lstStyle/>
                    <a:p>
                      <a:pPr algn="ctr" fontAlgn="b">
                        <a:lnSpc>
                          <a:spcPct val="150000"/>
                        </a:lnSpc>
                      </a:pPr>
                      <a:r>
                        <a:rPr lang="en-US" altLang="zh-CN"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98.5</a:t>
                      </a:r>
                      <a:endPar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tc>
                  <a:txBody>
                    <a:bodyPr/>
                    <a:lstStyle/>
                    <a:p>
                      <a:pPr algn="ctr" fontAlgn="b">
                        <a:lnSpc>
                          <a:spcPct val="150000"/>
                        </a:lnSpc>
                      </a:pPr>
                      <a:r>
                        <a:rPr lang="en-US" altLang="zh-CN" sz="1600" u="none" strike="noStrike">
                          <a:effectLst/>
                          <a:latin typeface="Times New Roman" panose="02020603050405020304" pitchFamily="18" charset="0"/>
                          <a:ea typeface="微软雅黑" panose="020B0503020204020204" pitchFamily="34" charset="-122"/>
                          <a:cs typeface="Times New Roman" panose="02020603050405020304" pitchFamily="18" charset="0"/>
                        </a:rPr>
                        <a:t>3.7</a:t>
                      </a:r>
                      <a:endPar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tc>
                  <a:txBody>
                    <a:bodyPr/>
                    <a:lstStyle/>
                    <a:p>
                      <a:pPr algn="ctr" fontAlgn="b">
                        <a:lnSpc>
                          <a:spcPct val="150000"/>
                        </a:lnSpc>
                      </a:pPr>
                      <a:r>
                        <a:rPr lang="en-US" altLang="zh-CN" sz="1600" u="none" strike="noStrike">
                          <a:effectLst/>
                          <a:latin typeface="Times New Roman" panose="02020603050405020304" pitchFamily="18" charset="0"/>
                          <a:ea typeface="微软雅黑" panose="020B0503020204020204" pitchFamily="34" charset="-122"/>
                          <a:cs typeface="Times New Roman" panose="02020603050405020304" pitchFamily="18" charset="0"/>
                        </a:rPr>
                        <a:t>2.7</a:t>
                      </a:r>
                      <a:endPar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960058758"/>
                  </a:ext>
                </a:extLst>
              </a:tr>
              <a:tr h="314927">
                <a:tc>
                  <a:txBody>
                    <a:bodyPr/>
                    <a:lstStyle/>
                    <a:p>
                      <a:pPr algn="ctr" fontAlgn="b">
                        <a:lnSpc>
                          <a:spcPct val="150000"/>
                        </a:lnSpc>
                      </a:pPr>
                      <a:r>
                        <a:rPr lang="zh-CN" altLang="en-US" sz="1600" u="none" strike="noStrike">
                          <a:effectLst/>
                          <a:latin typeface="Times New Roman" panose="02020603050405020304" pitchFamily="18" charset="0"/>
                          <a:ea typeface="微软雅黑" panose="020B0503020204020204" pitchFamily="34" charset="-122"/>
                          <a:cs typeface="Times New Roman" panose="02020603050405020304" pitchFamily="18" charset="0"/>
                        </a:rPr>
                        <a:t>扎诺尔南山煤矿 </a:t>
                      </a:r>
                      <a:endParaRPr lang="zh-CN" altLang="en-US"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tc>
                  <a:txBody>
                    <a:bodyPr/>
                    <a:lstStyle/>
                    <a:p>
                      <a:pPr algn="ctr" fontAlgn="b">
                        <a:lnSpc>
                          <a:spcPct val="150000"/>
                        </a:lnSpc>
                      </a:pPr>
                      <a:r>
                        <a:rPr lang="en-US" altLang="zh-CN"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10.2</a:t>
                      </a:r>
                      <a:endPar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tc>
                  <a:txBody>
                    <a:bodyPr/>
                    <a:lstStyle/>
                    <a:p>
                      <a:pPr algn="ctr" fontAlgn="b">
                        <a:lnSpc>
                          <a:spcPct val="150000"/>
                        </a:lnSpc>
                      </a:pPr>
                      <a:r>
                        <a:rPr lang="en-US" altLang="zh-CN"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2.4</a:t>
                      </a:r>
                      <a:endPar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tc>
                  <a:txBody>
                    <a:bodyPr/>
                    <a:lstStyle/>
                    <a:p>
                      <a:pPr algn="ctr" fontAlgn="b">
                        <a:lnSpc>
                          <a:spcPct val="150000"/>
                        </a:lnSpc>
                      </a:pPr>
                      <a:r>
                        <a:rPr lang="en-US" altLang="zh-CN"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0.3</a:t>
                      </a:r>
                      <a:endPar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225681173"/>
                  </a:ext>
                </a:extLst>
              </a:tr>
            </a:tbl>
          </a:graphicData>
        </a:graphic>
      </p:graphicFrame>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DF6650D5-B53A-41B1-BF30-4B48FC7E4576}"/>
                  </a:ext>
                </a:extLst>
              </p:cNvPr>
              <p:cNvSpPr txBox="1">
                <a:spLocks noChangeArrowheads="1"/>
              </p:cNvSpPr>
              <p:nvPr/>
            </p:nvSpPr>
            <p:spPr>
              <a:xfrm>
                <a:off x="369794" y="5282452"/>
                <a:ext cx="11452412" cy="96370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gn="just">
                  <a:lnSpc>
                    <a:spcPct val="150000"/>
                  </a:lnSpc>
                  <a:buClr>
                    <a:srgbClr val="FF0000"/>
                  </a:buClr>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这里首先需要确定指标权重，采用熵值法计算指标权重结果如下：</a:t>
                </a:r>
                <a:endParaRPr lang="en-US" altLang="zh-CN" sz="1800" dirty="0">
                  <a:latin typeface="微软雅黑" panose="020B0503020204020204" pitchFamily="34" charset="-122"/>
                  <a:ea typeface="微软雅黑" panose="020B0503020204020204" pitchFamily="34" charset="-122"/>
                </a:endParaRPr>
              </a:p>
              <a:p>
                <a:pPr marL="0" indent="457200" algn="ctr">
                  <a:lnSpc>
                    <a:spcPct val="150000"/>
                  </a:lnSpc>
                  <a:buClr>
                    <a:srgbClr val="FF0000"/>
                  </a:buClr>
                  <a:buNone/>
                </a:pPr>
                <a14:m>
                  <m:oMath xmlns:m="http://schemas.openxmlformats.org/officeDocument/2006/math">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𝜔</m:t>
                        </m:r>
                      </m:e>
                      <m:sub>
                        <m:r>
                          <m:rPr>
                            <m:sty m:val="p"/>
                          </m:rPr>
                          <a:rPr lang="en-US" altLang="zh-CN" sz="1800" i="1">
                            <a:latin typeface="Cambria Math" panose="02040503050406030204" pitchFamily="18" charset="0"/>
                          </a:rPr>
                          <m:t>j</m:t>
                        </m:r>
                      </m:sub>
                    </m:sSub>
                    <m:r>
                      <a:rPr lang="en-US" altLang="zh-CN" sz="1800" i="1">
                        <a:latin typeface="Cambria Math" panose="02040503050406030204" pitchFamily="18" charset="0"/>
                      </a:rPr>
                      <m:t>=</m:t>
                    </m:r>
                    <m:r>
                      <a:rPr lang="en-US" altLang="zh-CN" sz="1800" b="0" i="1" smtClean="0">
                        <a:latin typeface="Cambria Math" panose="02040503050406030204" pitchFamily="18" charset="0"/>
                      </a:rPr>
                      <m:t>(0.4885,  0.0683,  0.4432)  </m:t>
                    </m:r>
                  </m:oMath>
                </a14:m>
                <a:r>
                  <a:rPr lang="zh-CN" altLang="en-US" sz="1800" dirty="0">
                    <a:latin typeface="微软雅黑" panose="020B0503020204020204" pitchFamily="34" charset="-122"/>
                    <a:ea typeface="微软雅黑" panose="020B0503020204020204" pitchFamily="34" charset="-122"/>
                  </a:rPr>
                  <a:t> </a:t>
                </a:r>
              </a:p>
            </p:txBody>
          </p:sp>
        </mc:Choice>
        <mc:Fallback xmlns="">
          <p:sp>
            <p:nvSpPr>
              <p:cNvPr id="6" name="Rectangle 3">
                <a:extLst>
                  <a:ext uri="{FF2B5EF4-FFF2-40B4-BE49-F238E27FC236}">
                    <a16:creationId xmlns:a16="http://schemas.microsoft.com/office/drawing/2014/main" id="{DF6650D5-B53A-41B1-BF30-4B48FC7E4576}"/>
                  </a:ext>
                </a:extLst>
              </p:cNvPr>
              <p:cNvSpPr txBox="1">
                <a:spLocks noRot="1" noChangeAspect="1" noMove="1" noResize="1" noEditPoints="1" noAdjustHandles="1" noChangeArrowheads="1" noChangeShapeType="1" noTextEdit="1"/>
              </p:cNvSpPr>
              <p:nvPr/>
            </p:nvSpPr>
            <p:spPr>
              <a:xfrm>
                <a:off x="369794" y="5282452"/>
                <a:ext cx="11452412" cy="963706"/>
              </a:xfrm>
              <a:prstGeom prst="rect">
                <a:avLst/>
              </a:prstGeom>
              <a:blipFill>
                <a:blip r:embed="rId2"/>
                <a:stretch>
                  <a:fillRect b="-1899"/>
                </a:stretch>
              </a:blipFill>
            </p:spPr>
            <p:txBody>
              <a:bodyPr/>
              <a:lstStyle/>
              <a:p>
                <a:r>
                  <a:rPr lang="zh-CN"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D05B88-7652-44B9-A59C-A2890EBB6FA5}"/>
              </a:ext>
            </a:extLst>
          </p:cNvPr>
          <p:cNvSpPr>
            <a:spLocks noGrp="1"/>
          </p:cNvSpPr>
          <p:nvPr>
            <p:ph type="title" idx="4294967295"/>
          </p:nvPr>
        </p:nvSpPr>
        <p:spPr>
          <a:xfrm>
            <a:off x="838200" y="2508751"/>
            <a:ext cx="10515600" cy="1325563"/>
          </a:xfrm>
        </p:spPr>
        <p:txBody>
          <a:bodyPr/>
          <a:lstStyle/>
          <a:p>
            <a:pPr algn="ct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、常用多指标权重计算方法介绍</a:t>
            </a:r>
          </a:p>
        </p:txBody>
      </p:sp>
    </p:spTree>
    <p:extLst>
      <p:ext uri="{BB962C8B-B14F-4D97-AF65-F5344CB8AC3E}">
        <p14:creationId xmlns:p14="http://schemas.microsoft.com/office/powerpoint/2010/main" val="723166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1139" name="Text Box 3">
                <a:extLst>
                  <a:ext uri="{FF2B5EF4-FFF2-40B4-BE49-F238E27FC236}">
                    <a16:creationId xmlns:a16="http://schemas.microsoft.com/office/drawing/2014/main" id="{2EE36396-A0F8-44B2-BBA9-1C3CE3CD5341}"/>
                  </a:ext>
                </a:extLst>
              </p:cNvPr>
              <p:cNvSpPr txBox="1">
                <a:spLocks noChangeArrowheads="1"/>
              </p:cNvSpPr>
              <p:nvPr/>
            </p:nvSpPr>
            <p:spPr bwMode="auto">
              <a:xfrm>
                <a:off x="336176" y="1241613"/>
                <a:ext cx="11470342" cy="2023824"/>
              </a:xfrm>
              <a:prstGeom prst="rect">
                <a:avLst/>
              </a:prstGeom>
              <a:noFill/>
              <a:ln>
                <a:noFill/>
              </a:ln>
              <a:effectLst/>
              <a:extLst>
                <a:ext uri="{909E8E84-426E-40DD-AFC4-6F175D3DCCD1}">
                  <a14:hiddenFill>
                    <a:solidFill>
                      <a:schemeClr val="accent1"/>
                    </a:solidFill>
                  </a14:hiddenFill>
                </a:ext>
                <a:ext uri="{91240B29-F687-4F45-9708-019B960494DF}">
                  <a14:hiddenLine w="12700" cap="sq">
                    <a:solidFill>
                      <a:schemeClr val="tx1"/>
                    </a:solidFill>
                    <a:miter lim="800000"/>
                    <a:headEnd type="none" w="sm" len="sm"/>
                    <a:tailEnd type="none" w="sm" len="sm"/>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indent="457200">
                  <a:lnSpc>
                    <a:spcPct val="150000"/>
                  </a:lnSpc>
                  <a:buClr>
                    <a:schemeClr val="tx2"/>
                  </a:buClr>
                  <a:buFont typeface="Wingdings" panose="05000000000000000000" pitchFamily="2" charset="2"/>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、评价指标同趋势化</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indent="457200">
                  <a:lnSpc>
                    <a:spcPct val="150000"/>
                  </a:lnSpc>
                  <a:buClr>
                    <a:schemeClr val="tx2"/>
                  </a:buClr>
                  <a:buFont typeface="Wingdings" panose="05000000000000000000" pitchFamily="2" charset="2"/>
                  <a:buNone/>
                </a:pP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Topsis</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法进行评价时，要求所有指标变化方向一致（即所谓同趋势化），将高优指标转化为低优指标，或将低优指标转化为高优指标，通常采用后一种方式。转化方法常用倒数法，即令原始数据中低优指标</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i="1" baseline="-25000" dirty="0" err="1">
                    <a:latin typeface="Times New Roman" panose="02020603050405020304" pitchFamily="18" charset="0"/>
                    <a:ea typeface="微软雅黑" panose="020B0503020204020204" pitchFamily="34" charset="-122"/>
                    <a:cs typeface="Times New Roman" panose="02020603050405020304" pitchFamily="18" charset="0"/>
                  </a:rPr>
                  <a:t>ij</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=1,2…</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），通过 </a:t>
                </a:r>
                <a14:m>
                  <m:oMath xmlns:m="http://schemas.openxmlformats.org/officeDocument/2006/math">
                    <m:sSup>
                      <m:sSupPr>
                        <m:ctrlPr>
                          <a:rPr lang="zh-CN" altLang="en-US" i="1">
                            <a:solidFill>
                              <a:srgbClr val="000000"/>
                            </a:solidFill>
                            <a:latin typeface="Cambria Math" panose="02040503050406030204" pitchFamily="18" charset="0"/>
                          </a:rPr>
                        </m:ctrlPr>
                      </m:sSup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𝑖𝑗</m:t>
                            </m:r>
                          </m:sub>
                        </m:sSub>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𝑖𝑗</m:t>
                            </m:r>
                          </m:sub>
                        </m:sSub>
                      </m:den>
                    </m:f>
                  </m:oMath>
                </a14:m>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变换而转化成高优指标，然后建立同趋势化后的原始数据表，如下表。</a:t>
                </a:r>
              </a:p>
            </p:txBody>
          </p:sp>
        </mc:Choice>
        <mc:Fallback xmlns="">
          <p:sp>
            <p:nvSpPr>
              <p:cNvPr id="91139" name="Text Box 3">
                <a:extLst>
                  <a:ext uri="{FF2B5EF4-FFF2-40B4-BE49-F238E27FC236}">
                    <a16:creationId xmlns:a16="http://schemas.microsoft.com/office/drawing/2014/main" id="{2EE36396-A0F8-44B2-BBA9-1C3CE3CD5341}"/>
                  </a:ext>
                </a:extLst>
              </p:cNvPr>
              <p:cNvSpPr txBox="1">
                <a:spLocks noRot="1" noChangeAspect="1" noMove="1" noResize="1" noEditPoints="1" noAdjustHandles="1" noChangeArrowheads="1" noChangeShapeType="1" noTextEdit="1"/>
              </p:cNvSpPr>
              <p:nvPr/>
            </p:nvSpPr>
            <p:spPr bwMode="auto">
              <a:xfrm>
                <a:off x="336176" y="1241613"/>
                <a:ext cx="11470342" cy="2023824"/>
              </a:xfrm>
              <a:prstGeom prst="rect">
                <a:avLst/>
              </a:prstGeom>
              <a:blipFill>
                <a:blip r:embed="rId2"/>
                <a:stretch>
                  <a:fillRect l="-425" r="-266" b="-30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9090B9B4-C9C9-4EFE-AB87-B0C9F6941597}"/>
              </a:ext>
            </a:extLst>
          </p:cNvPr>
          <p:cNvSpPr txBox="1"/>
          <p:nvPr/>
        </p:nvSpPr>
        <p:spPr>
          <a:xfrm>
            <a:off x="1065319" y="0"/>
            <a:ext cx="6622414" cy="743986"/>
          </a:xfrm>
          <a:prstGeom prst="rect">
            <a:avLst/>
          </a:prstGeom>
          <a:noFill/>
        </p:spPr>
        <p:txBody>
          <a:bodyPr wrap="square" rtlCol="0" anchor="t">
            <a:spAutoFit/>
          </a:bodyPr>
          <a:lstStyle/>
          <a:p>
            <a:pPr>
              <a:lnSpc>
                <a:spcPct val="150000"/>
              </a:lnSpc>
            </a:pPr>
            <a:r>
              <a:rPr lang="en-US" altLang="zh-CN" sz="3200" b="1" dirty="0">
                <a:solidFill>
                  <a:schemeClr val="bg1"/>
                </a:solidFill>
                <a:latin typeface="微软雅黑" panose="020B0503020204020204" pitchFamily="34" charset="-122"/>
                <a:ea typeface="微软雅黑" panose="020B0503020204020204" pitchFamily="34" charset="-122"/>
              </a:rPr>
              <a:t>3.2</a:t>
            </a:r>
            <a:r>
              <a:rPr lang="zh-CN" altLang="en-US" sz="3200" b="1" dirty="0">
                <a:solidFill>
                  <a:schemeClr val="bg1"/>
                </a:solidFill>
                <a:latin typeface="微软雅黑" panose="020B0503020204020204" pitchFamily="34" charset="-122"/>
                <a:ea typeface="微软雅黑" panose="020B0503020204020204" pitchFamily="34" charset="-122"/>
              </a:rPr>
              <a:t>、加权</a:t>
            </a:r>
            <a:r>
              <a:rPr lang="en-US" altLang="zh-CN" sz="3200" b="1" dirty="0">
                <a:solidFill>
                  <a:schemeClr val="bg1"/>
                </a:solidFill>
                <a:latin typeface="微软雅黑" panose="020B0503020204020204" pitchFamily="34" charset="-122"/>
                <a:ea typeface="微软雅黑" panose="020B0503020204020204" pitchFamily="34" charset="-122"/>
              </a:rPr>
              <a:t>TOPSIS</a:t>
            </a:r>
            <a:r>
              <a:rPr lang="zh-CN" altLang="en-US" sz="3200" b="1" dirty="0">
                <a:solidFill>
                  <a:schemeClr val="bg1"/>
                </a:solidFill>
                <a:latin typeface="微软雅黑" panose="020B0503020204020204" pitchFamily="34" charset="-122"/>
                <a:ea typeface="微软雅黑" panose="020B0503020204020204" pitchFamily="34" charset="-122"/>
              </a:rPr>
              <a:t>算法案例</a:t>
            </a:r>
          </a:p>
        </p:txBody>
      </p:sp>
      <p:graphicFrame>
        <p:nvGraphicFramePr>
          <p:cNvPr id="2" name="表格 1">
            <a:extLst>
              <a:ext uri="{FF2B5EF4-FFF2-40B4-BE49-F238E27FC236}">
                <a16:creationId xmlns:a16="http://schemas.microsoft.com/office/drawing/2014/main" id="{02AC89F8-9F06-4048-AF4A-A3C5E4ECE119}"/>
              </a:ext>
            </a:extLst>
          </p:cNvPr>
          <p:cNvGraphicFramePr>
            <a:graphicFrameLocks noGrp="1"/>
          </p:cNvGraphicFramePr>
          <p:nvPr>
            <p:extLst>
              <p:ext uri="{D42A27DB-BD31-4B8C-83A1-F6EECF244321}">
                <p14:modId xmlns:p14="http://schemas.microsoft.com/office/powerpoint/2010/main" val="1293344175"/>
              </p:ext>
            </p:extLst>
          </p:nvPr>
        </p:nvGraphicFramePr>
        <p:xfrm>
          <a:off x="1023476" y="3622647"/>
          <a:ext cx="10095741" cy="1993740"/>
        </p:xfrm>
        <a:graphic>
          <a:graphicData uri="http://schemas.openxmlformats.org/drawingml/2006/table">
            <a:tbl>
              <a:tblPr>
                <a:tableStyleId>{9D7B26C5-4107-4FEC-AEDC-1716B250A1EF}</a:tableStyleId>
              </a:tblPr>
              <a:tblGrid>
                <a:gridCol w="1770033">
                  <a:extLst>
                    <a:ext uri="{9D8B030D-6E8A-4147-A177-3AD203B41FA5}">
                      <a16:colId xmlns:a16="http://schemas.microsoft.com/office/drawing/2014/main" val="2276928770"/>
                    </a:ext>
                  </a:extLst>
                </a:gridCol>
                <a:gridCol w="2733232">
                  <a:extLst>
                    <a:ext uri="{9D8B030D-6E8A-4147-A177-3AD203B41FA5}">
                      <a16:colId xmlns:a16="http://schemas.microsoft.com/office/drawing/2014/main" val="3581167184"/>
                    </a:ext>
                  </a:extLst>
                </a:gridCol>
                <a:gridCol w="3822443">
                  <a:extLst>
                    <a:ext uri="{9D8B030D-6E8A-4147-A177-3AD203B41FA5}">
                      <a16:colId xmlns:a16="http://schemas.microsoft.com/office/drawing/2014/main" val="1162684023"/>
                    </a:ext>
                  </a:extLst>
                </a:gridCol>
                <a:gridCol w="1770033">
                  <a:extLst>
                    <a:ext uri="{9D8B030D-6E8A-4147-A177-3AD203B41FA5}">
                      <a16:colId xmlns:a16="http://schemas.microsoft.com/office/drawing/2014/main" val="1037161056"/>
                    </a:ext>
                  </a:extLst>
                </a:gridCol>
              </a:tblGrid>
              <a:tr h="332290">
                <a:tc>
                  <a:txBody>
                    <a:bodyPr/>
                    <a:lstStyle/>
                    <a:p>
                      <a:pPr algn="ctr" fontAlgn="b"/>
                      <a:r>
                        <a:rPr lang="zh-CN" altLang="en-US"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厂矿 </a:t>
                      </a:r>
                      <a:endParaRPr lang="zh-CN" altLang="en-US"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zh-CN" altLang="en-US"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粉尘几何平均浓度（</a:t>
                      </a:r>
                      <a:r>
                        <a:rPr lang="en-US" altLang="zh-CN"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mg/m3</a:t>
                      </a:r>
                      <a:r>
                        <a:rPr lang="zh-CN" altLang="en-US"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zh-CN" altLang="en-US"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游离</a:t>
                      </a:r>
                      <a:r>
                        <a:rPr lang="en-US"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SiO2</a:t>
                      </a:r>
                      <a:r>
                        <a:rPr lang="zh-CN" altLang="en-US"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含量（</a:t>
                      </a:r>
                      <a:r>
                        <a:rPr lang="en-US" altLang="zh-CN"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zh-CN" altLang="en-US"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煤肺患病率（</a:t>
                      </a:r>
                      <a:r>
                        <a:rPr lang="en-US" altLang="zh-CN"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0649043"/>
                  </a:ext>
                </a:extLst>
              </a:tr>
              <a:tr h="332290">
                <a:tc>
                  <a:txBody>
                    <a:bodyPr/>
                    <a:lstStyle/>
                    <a:p>
                      <a:pPr algn="l" fontAlgn="b"/>
                      <a:r>
                        <a:rPr lang="zh-CN" altLang="en-US" sz="1600" u="none" strike="noStrike">
                          <a:effectLst/>
                          <a:latin typeface="Times New Roman" panose="02020603050405020304" pitchFamily="18" charset="0"/>
                          <a:ea typeface="微软雅黑" panose="020B0503020204020204" pitchFamily="34" charset="-122"/>
                          <a:cs typeface="Times New Roman" panose="02020603050405020304" pitchFamily="18" charset="0"/>
                        </a:rPr>
                        <a:t>白沙湘永煤矿 </a:t>
                      </a:r>
                      <a:endParaRPr lang="zh-CN" altLang="en-US"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zh-CN"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1.9685</a:t>
                      </a:r>
                      <a:endPar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zh-CN"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23.2558</a:t>
                      </a:r>
                      <a:endPar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zh-CN" sz="1600" u="none" strike="noStrike">
                          <a:effectLst/>
                          <a:latin typeface="Times New Roman" panose="02020603050405020304" pitchFamily="18" charset="0"/>
                          <a:ea typeface="微软雅黑" panose="020B0503020204020204" pitchFamily="34" charset="-122"/>
                          <a:cs typeface="Times New Roman" panose="02020603050405020304" pitchFamily="18" charset="0"/>
                        </a:rPr>
                        <a:t>11.4943</a:t>
                      </a:r>
                      <a:endPar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42134627"/>
                  </a:ext>
                </a:extLst>
              </a:tr>
              <a:tr h="332290">
                <a:tc>
                  <a:txBody>
                    <a:bodyPr/>
                    <a:lstStyle/>
                    <a:p>
                      <a:pPr algn="l" fontAlgn="b"/>
                      <a:r>
                        <a:rPr lang="zh-CN" altLang="en-US" sz="1600" u="none" strike="noStrike">
                          <a:effectLst/>
                          <a:latin typeface="Times New Roman" panose="02020603050405020304" pitchFamily="18" charset="0"/>
                          <a:ea typeface="微软雅黑" panose="020B0503020204020204" pitchFamily="34" charset="-122"/>
                          <a:cs typeface="Times New Roman" panose="02020603050405020304" pitchFamily="18" charset="0"/>
                        </a:rPr>
                        <a:t>沈阳田师傅煤矿 </a:t>
                      </a:r>
                      <a:endParaRPr lang="zh-CN" altLang="en-US"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tc>
                  <a:txBody>
                    <a:bodyPr/>
                    <a:lstStyle/>
                    <a:p>
                      <a:pPr algn="ctr" fontAlgn="b"/>
                      <a:r>
                        <a:rPr lang="en-US" altLang="zh-CN" sz="1600" u="none" strike="noStrike">
                          <a:effectLst/>
                          <a:latin typeface="Times New Roman" panose="02020603050405020304" pitchFamily="18" charset="0"/>
                          <a:ea typeface="微软雅黑" panose="020B0503020204020204" pitchFamily="34" charset="-122"/>
                          <a:cs typeface="Times New Roman" panose="02020603050405020304" pitchFamily="18" charset="0"/>
                        </a:rPr>
                        <a:t>0.5</a:t>
                      </a:r>
                      <a:endPar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tc>
                  <a:txBody>
                    <a:bodyPr/>
                    <a:lstStyle/>
                    <a:p>
                      <a:pPr algn="ctr" fontAlgn="b"/>
                      <a:r>
                        <a:rPr lang="en-US" altLang="zh-CN"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20.4082</a:t>
                      </a:r>
                      <a:endPar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tc>
                  <a:txBody>
                    <a:bodyPr/>
                    <a:lstStyle/>
                    <a:p>
                      <a:pPr algn="ctr" fontAlgn="b"/>
                      <a:r>
                        <a:rPr lang="en-US" altLang="zh-CN" sz="1600" u="none" strike="noStrike">
                          <a:effectLst/>
                          <a:latin typeface="Times New Roman" panose="02020603050405020304" pitchFamily="18" charset="0"/>
                          <a:ea typeface="微软雅黑" panose="020B0503020204020204" pitchFamily="34" charset="-122"/>
                          <a:cs typeface="Times New Roman" panose="02020603050405020304" pitchFamily="18" charset="0"/>
                        </a:rPr>
                        <a:t>13.8889</a:t>
                      </a:r>
                      <a:endPar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081966095"/>
                  </a:ext>
                </a:extLst>
              </a:tr>
              <a:tr h="332290">
                <a:tc>
                  <a:txBody>
                    <a:bodyPr/>
                    <a:lstStyle/>
                    <a:p>
                      <a:pPr algn="l" fontAlgn="b"/>
                      <a:r>
                        <a:rPr lang="zh-CN" altLang="en-US" sz="1600" u="none" strike="noStrike">
                          <a:effectLst/>
                          <a:latin typeface="Times New Roman" panose="02020603050405020304" pitchFamily="18" charset="0"/>
                          <a:ea typeface="微软雅黑" panose="020B0503020204020204" pitchFamily="34" charset="-122"/>
                          <a:cs typeface="Times New Roman" panose="02020603050405020304" pitchFamily="18" charset="0"/>
                        </a:rPr>
                        <a:t>抚顺龙凤煤矿 </a:t>
                      </a:r>
                      <a:endParaRPr lang="zh-CN" altLang="en-US"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tc>
                  <a:txBody>
                    <a:bodyPr/>
                    <a:lstStyle/>
                    <a:p>
                      <a:pPr algn="ctr" fontAlgn="b"/>
                      <a:r>
                        <a:rPr lang="en-US" altLang="zh-CN"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1.4006</a:t>
                      </a:r>
                      <a:endPar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tc>
                  <a:txBody>
                    <a:bodyPr/>
                    <a:lstStyle/>
                    <a:p>
                      <a:pPr algn="ctr" fontAlgn="b"/>
                      <a:r>
                        <a:rPr lang="en-US" altLang="zh-CN"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40</a:t>
                      </a:r>
                      <a:endPar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tc>
                  <a:txBody>
                    <a:bodyPr/>
                    <a:lstStyle/>
                    <a:p>
                      <a:pPr algn="ctr" fontAlgn="b"/>
                      <a:r>
                        <a:rPr lang="en-US" altLang="zh-CN" sz="1600" u="none" strike="noStrike">
                          <a:effectLst/>
                          <a:latin typeface="Times New Roman" panose="02020603050405020304" pitchFamily="18" charset="0"/>
                          <a:ea typeface="微软雅黑" panose="020B0503020204020204" pitchFamily="34" charset="-122"/>
                          <a:cs typeface="Times New Roman" panose="02020603050405020304" pitchFamily="18" charset="0"/>
                        </a:rPr>
                        <a:t>20</a:t>
                      </a:r>
                      <a:endPar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768759325"/>
                  </a:ext>
                </a:extLst>
              </a:tr>
              <a:tr h="332290">
                <a:tc>
                  <a:txBody>
                    <a:bodyPr/>
                    <a:lstStyle/>
                    <a:p>
                      <a:pPr algn="l" fontAlgn="b"/>
                      <a:r>
                        <a:rPr lang="zh-CN" altLang="en-US"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大同同家山煤矿 </a:t>
                      </a:r>
                      <a:endParaRPr lang="zh-CN" altLang="en-US"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tc>
                  <a:txBody>
                    <a:bodyPr/>
                    <a:lstStyle/>
                    <a:p>
                      <a:pPr algn="ctr" fontAlgn="b"/>
                      <a:r>
                        <a:rPr lang="en-US" altLang="zh-CN" sz="1600" u="none" strike="noStrike">
                          <a:effectLst/>
                          <a:latin typeface="Times New Roman" panose="02020603050405020304" pitchFamily="18" charset="0"/>
                          <a:ea typeface="微软雅黑" panose="020B0503020204020204" pitchFamily="34" charset="-122"/>
                          <a:cs typeface="Times New Roman" panose="02020603050405020304" pitchFamily="18" charset="0"/>
                        </a:rPr>
                        <a:t>1.0152</a:t>
                      </a:r>
                      <a:endPar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tc>
                  <a:txBody>
                    <a:bodyPr/>
                    <a:lstStyle/>
                    <a:p>
                      <a:pPr algn="ctr" fontAlgn="b"/>
                      <a:r>
                        <a:rPr lang="en-US" altLang="zh-CN"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27.027</a:t>
                      </a:r>
                      <a:endPar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tc>
                  <a:txBody>
                    <a:bodyPr/>
                    <a:lstStyle/>
                    <a:p>
                      <a:pPr algn="ctr" fontAlgn="b"/>
                      <a:r>
                        <a:rPr lang="en-US" altLang="zh-CN"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37.037</a:t>
                      </a:r>
                      <a:endPar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261080032"/>
                  </a:ext>
                </a:extLst>
              </a:tr>
              <a:tr h="332290">
                <a:tc>
                  <a:txBody>
                    <a:bodyPr/>
                    <a:lstStyle/>
                    <a:p>
                      <a:pPr algn="l" fontAlgn="b"/>
                      <a:r>
                        <a:rPr lang="zh-CN" altLang="en-US" sz="1600" u="none" strike="noStrike">
                          <a:effectLst/>
                          <a:latin typeface="Times New Roman" panose="02020603050405020304" pitchFamily="18" charset="0"/>
                          <a:ea typeface="微软雅黑" panose="020B0503020204020204" pitchFamily="34" charset="-122"/>
                          <a:cs typeface="Times New Roman" panose="02020603050405020304" pitchFamily="18" charset="0"/>
                        </a:rPr>
                        <a:t>扎诺尔南山煤矿 </a:t>
                      </a:r>
                      <a:endParaRPr lang="zh-CN" altLang="en-US"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tc>
                  <a:txBody>
                    <a:bodyPr/>
                    <a:lstStyle/>
                    <a:p>
                      <a:pPr algn="ctr" fontAlgn="b"/>
                      <a:r>
                        <a:rPr lang="en-US" altLang="zh-CN" sz="1600" u="none" strike="noStrike">
                          <a:effectLst/>
                          <a:latin typeface="Times New Roman" panose="02020603050405020304" pitchFamily="18" charset="0"/>
                          <a:ea typeface="微软雅黑" panose="020B0503020204020204" pitchFamily="34" charset="-122"/>
                          <a:cs typeface="Times New Roman" panose="02020603050405020304" pitchFamily="18" charset="0"/>
                        </a:rPr>
                        <a:t>9.8039</a:t>
                      </a:r>
                      <a:endPar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tc>
                  <a:txBody>
                    <a:bodyPr/>
                    <a:lstStyle/>
                    <a:p>
                      <a:pPr algn="ctr" fontAlgn="b"/>
                      <a:r>
                        <a:rPr lang="en-US" altLang="zh-CN" sz="1600" u="none" strike="noStrike">
                          <a:effectLst/>
                          <a:latin typeface="Times New Roman" panose="02020603050405020304" pitchFamily="18" charset="0"/>
                          <a:ea typeface="微软雅黑" panose="020B0503020204020204" pitchFamily="34" charset="-122"/>
                          <a:cs typeface="Times New Roman" panose="02020603050405020304" pitchFamily="18" charset="0"/>
                        </a:rPr>
                        <a:t>41.6667</a:t>
                      </a:r>
                      <a:endPar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tc>
                  <a:txBody>
                    <a:bodyPr/>
                    <a:lstStyle/>
                    <a:p>
                      <a:pPr algn="ctr" fontAlgn="b"/>
                      <a:r>
                        <a:rPr lang="en-US" altLang="zh-CN" sz="160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33.3333</a:t>
                      </a:r>
                      <a:endPar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227747939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3187" name="Text Box 3">
                <a:extLst>
                  <a:ext uri="{FF2B5EF4-FFF2-40B4-BE49-F238E27FC236}">
                    <a16:creationId xmlns:a16="http://schemas.microsoft.com/office/drawing/2014/main" id="{9F2314C8-7757-487B-BEA4-FDCBE63D2675}"/>
                  </a:ext>
                </a:extLst>
              </p:cNvPr>
              <p:cNvSpPr txBox="1">
                <a:spLocks noChangeArrowheads="1"/>
              </p:cNvSpPr>
              <p:nvPr/>
            </p:nvSpPr>
            <p:spPr bwMode="auto">
              <a:xfrm>
                <a:off x="326878" y="1366758"/>
                <a:ext cx="11564471" cy="4107022"/>
              </a:xfrm>
              <a:prstGeom prst="rect">
                <a:avLst/>
              </a:prstGeom>
              <a:noFill/>
              <a:ln>
                <a:noFill/>
              </a:ln>
              <a:effectLst/>
              <a:extLst>
                <a:ext uri="{909E8E84-426E-40DD-AFC4-6F175D3DCCD1}">
                  <a14:hiddenFill>
                    <a:solidFill>
                      <a:schemeClr val="accent1"/>
                    </a:solidFill>
                  </a14:hiddenFill>
                </a:ext>
                <a:ext uri="{91240B29-F687-4F45-9708-019B960494DF}">
                  <a14:hiddenLine w="12700" cap="sq">
                    <a:solidFill>
                      <a:schemeClr val="tx1"/>
                    </a:solidFill>
                    <a:miter lim="800000"/>
                    <a:headEnd type="none" w="sm" len="sm"/>
                    <a:tailEnd type="none" w="sm" len="sm"/>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indent="457200">
                  <a:lnSpc>
                    <a:spcPct val="150000"/>
                  </a:lnSpc>
                </a:pPr>
                <a:r>
                  <a:rPr lang="en-US" altLang="zh-CN"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、对同趋势化后的原始数据矩阵进行归一化处理</a:t>
                </a:r>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，并建立相应矩阵。其指标转换公式为：</a:t>
                </a:r>
                <a:endPar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indent="457200"/>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𝑎</m:t>
                        </m:r>
                      </m:e>
                      <m:sub>
                        <m:r>
                          <a:rPr lang="zh-CN" altLang="en-US" i="1">
                            <a:solidFill>
                              <a:schemeClr val="tx1"/>
                            </a:solidFill>
                            <a:latin typeface="Cambria Math" panose="02040503050406030204" pitchFamily="18" charset="0"/>
                          </a:rPr>
                          <m:t>𝑖𝑗</m:t>
                        </m:r>
                      </m:sub>
                    </m:sSub>
                    <m:r>
                      <a:rPr lang="zh-CN" altLang="en-US" i="1">
                        <a:solidFill>
                          <a:schemeClr val="tx1"/>
                        </a:solidFill>
                        <a:latin typeface="Cambria Math" panose="02040503050406030204" pitchFamily="18" charset="0"/>
                      </a:rPr>
                      <m:t>=</m:t>
                    </m:r>
                    <m:f>
                      <m:fPr>
                        <m:ctrlPr>
                          <a:rPr lang="zh-CN" altLang="en-US" i="1">
                            <a:solidFill>
                              <a:schemeClr val="tx1"/>
                            </a:solidFill>
                            <a:latin typeface="Cambria Math" panose="02040503050406030204" pitchFamily="18" charset="0"/>
                          </a:rPr>
                        </m:ctrlPr>
                      </m:fPr>
                      <m:num>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𝑋</m:t>
                            </m:r>
                          </m:e>
                          <m:sub>
                            <m:r>
                              <a:rPr lang="zh-CN" altLang="en-US" i="1">
                                <a:solidFill>
                                  <a:schemeClr val="tx1"/>
                                </a:solidFill>
                                <a:latin typeface="Cambria Math" panose="02040503050406030204" pitchFamily="18" charset="0"/>
                              </a:rPr>
                              <m:t>𝑖𝑗</m:t>
                            </m:r>
                          </m:sub>
                        </m:sSub>
                      </m:num>
                      <m:den>
                        <m:rad>
                          <m:radPr>
                            <m:degHide m:val="on"/>
                            <m:ctrlPr>
                              <a:rPr lang="zh-CN" altLang="en-US" i="1">
                                <a:solidFill>
                                  <a:schemeClr val="tx1"/>
                                </a:solidFill>
                                <a:latin typeface="Cambria Math" panose="02040503050406030204" pitchFamily="18" charset="0"/>
                              </a:rPr>
                            </m:ctrlPr>
                          </m:radPr>
                          <m:deg/>
                          <m:e>
                            <m:nary>
                              <m:naryPr>
                                <m:chr m:val="∑"/>
                                <m:ctrlPr>
                                  <a:rPr lang="zh-CN" altLang="en-US" i="1">
                                    <a:solidFill>
                                      <a:schemeClr val="tx1"/>
                                    </a:solidFill>
                                    <a:latin typeface="Cambria Math" panose="02040503050406030204" pitchFamily="18" charset="0"/>
                                  </a:rPr>
                                </m:ctrlPr>
                              </m:naryPr>
                              <m:sub>
                                <m:r>
                                  <a:rPr lang="zh-CN" altLang="en-US" i="1">
                                    <a:solidFill>
                                      <a:schemeClr val="tx1"/>
                                    </a:solidFill>
                                    <a:latin typeface="Cambria Math" panose="02040503050406030204" pitchFamily="18" charset="0"/>
                                  </a:rPr>
                                  <m:t>𝑖</m:t>
                                </m:r>
                                <m:r>
                                  <a:rPr lang="zh-CN" altLang="en-US" i="1">
                                    <a:solidFill>
                                      <a:schemeClr val="tx1"/>
                                    </a:solidFill>
                                    <a:latin typeface="Cambria Math" panose="02040503050406030204" pitchFamily="18" charset="0"/>
                                  </a:rPr>
                                  <m:t>=1</m:t>
                                </m:r>
                              </m:sub>
                              <m:sup>
                                <m:r>
                                  <a:rPr lang="zh-CN" altLang="en-US" i="1">
                                    <a:solidFill>
                                      <a:schemeClr val="tx1"/>
                                    </a:solidFill>
                                    <a:latin typeface="Cambria Math" panose="02040503050406030204" pitchFamily="18" charset="0"/>
                                  </a:rPr>
                                  <m:t>𝑛</m:t>
                                </m:r>
                              </m:sup>
                              <m:e>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𝑋</m:t>
                                    </m:r>
                                  </m:e>
                                  <m:sub>
                                    <m:r>
                                      <a:rPr lang="zh-CN" altLang="en-US" i="1">
                                        <a:solidFill>
                                          <a:schemeClr val="tx1"/>
                                        </a:solidFill>
                                        <a:latin typeface="Cambria Math" panose="02040503050406030204" pitchFamily="18" charset="0"/>
                                      </a:rPr>
                                      <m:t>𝑖𝑗</m:t>
                                    </m:r>
                                  </m:sub>
                                  <m:sup>
                                    <m:r>
                                      <a:rPr lang="zh-CN" altLang="en-US" i="1">
                                        <a:solidFill>
                                          <a:schemeClr val="tx1"/>
                                        </a:solidFill>
                                        <a:latin typeface="Cambria Math" panose="02040503050406030204" pitchFamily="18" charset="0"/>
                                      </a:rPr>
                                      <m:t>2</m:t>
                                    </m:r>
                                  </m:sup>
                                </m:sSubSup>
                              </m:e>
                            </m:nary>
                          </m:e>
                        </m:rad>
                      </m:den>
                    </m:f>
                    <m:r>
                      <a:rPr lang="zh-CN" altLang="en-US" i="1">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原高优指标）</m:t>
                    </m:r>
                  </m:oMath>
                </a14:m>
                <a:r>
                  <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lang="en-US" altLang="zh-CN" b="0" i="0" smtClean="0">
                        <a:solidFill>
                          <a:schemeClr val="tx1"/>
                        </a:solidFill>
                        <a:latin typeface="Cambria Math" panose="02040503050406030204" pitchFamily="18" charset="0"/>
                      </a:rPr>
                      <m:t>    </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𝑎</m:t>
                        </m:r>
                      </m:e>
                      <m:sub>
                        <m:r>
                          <a:rPr lang="zh-CN" altLang="en-US" i="1">
                            <a:solidFill>
                              <a:schemeClr val="tx1"/>
                            </a:solidFill>
                            <a:latin typeface="Cambria Math" panose="02040503050406030204" pitchFamily="18" charset="0"/>
                          </a:rPr>
                          <m:t>𝑖𝑗</m:t>
                        </m:r>
                      </m:sub>
                    </m:sSub>
                    <m:r>
                      <a:rPr lang="zh-CN" altLang="en-US" i="1">
                        <a:solidFill>
                          <a:schemeClr val="tx1"/>
                        </a:solidFill>
                        <a:latin typeface="Cambria Math" panose="02040503050406030204" pitchFamily="18" charset="0"/>
                      </a:rPr>
                      <m:t>=</m:t>
                    </m:r>
                    <m:f>
                      <m:fPr>
                        <m:ctrlPr>
                          <a:rPr lang="zh-CN" altLang="en-US" i="1">
                            <a:solidFill>
                              <a:schemeClr val="tx1"/>
                            </a:solidFill>
                            <a:latin typeface="Cambria Math" panose="02040503050406030204" pitchFamily="18" charset="0"/>
                          </a:rPr>
                        </m:ctrlPr>
                      </m:fPr>
                      <m:num>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𝑋</m:t>
                            </m:r>
                          </m:e>
                          <m:sub>
                            <m:r>
                              <a:rPr lang="zh-CN" altLang="en-US" i="1">
                                <a:solidFill>
                                  <a:schemeClr val="tx1"/>
                                </a:solidFill>
                                <a:latin typeface="Cambria Math" panose="02040503050406030204" pitchFamily="18" charset="0"/>
                              </a:rPr>
                              <m:t>𝑖𝑗</m:t>
                            </m:r>
                          </m:sub>
                          <m:sup>
                            <m:r>
                              <a:rPr lang="zh-CN" altLang="en-US" i="1">
                                <a:solidFill>
                                  <a:schemeClr val="tx1"/>
                                </a:solidFill>
                                <a:latin typeface="Cambria Math" panose="02040503050406030204" pitchFamily="18" charset="0"/>
                              </a:rPr>
                              <m:t>′</m:t>
                            </m:r>
                          </m:sup>
                        </m:sSubSup>
                      </m:num>
                      <m:den>
                        <m:rad>
                          <m:radPr>
                            <m:degHide m:val="on"/>
                            <m:ctrlPr>
                              <a:rPr lang="zh-CN" altLang="en-US" i="1">
                                <a:solidFill>
                                  <a:schemeClr val="tx1"/>
                                </a:solidFill>
                                <a:latin typeface="Cambria Math" panose="02040503050406030204" pitchFamily="18" charset="0"/>
                              </a:rPr>
                            </m:ctrlPr>
                          </m:radPr>
                          <m:deg/>
                          <m:e>
                            <m:nary>
                              <m:naryPr>
                                <m:chr m:val="∑"/>
                                <m:ctrlPr>
                                  <a:rPr lang="zh-CN" altLang="en-US" i="1">
                                    <a:solidFill>
                                      <a:schemeClr val="tx1"/>
                                    </a:solidFill>
                                    <a:latin typeface="Cambria Math" panose="02040503050406030204" pitchFamily="18" charset="0"/>
                                  </a:rPr>
                                </m:ctrlPr>
                              </m:naryPr>
                              <m:sub>
                                <m:r>
                                  <a:rPr lang="zh-CN" altLang="en-US" i="1">
                                    <a:solidFill>
                                      <a:schemeClr val="tx1"/>
                                    </a:solidFill>
                                    <a:latin typeface="Cambria Math" panose="02040503050406030204" pitchFamily="18" charset="0"/>
                                  </a:rPr>
                                  <m:t>𝑖</m:t>
                                </m:r>
                                <m:r>
                                  <a:rPr lang="zh-CN" altLang="en-US" i="1">
                                    <a:solidFill>
                                      <a:schemeClr val="tx1"/>
                                    </a:solidFill>
                                    <a:latin typeface="Cambria Math" panose="02040503050406030204" pitchFamily="18" charset="0"/>
                                  </a:rPr>
                                  <m:t>=1</m:t>
                                </m:r>
                              </m:sub>
                              <m:sup>
                                <m:r>
                                  <a:rPr lang="zh-CN" altLang="en-US" i="1">
                                    <a:solidFill>
                                      <a:schemeClr val="tx1"/>
                                    </a:solidFill>
                                    <a:latin typeface="Cambria Math" panose="02040503050406030204" pitchFamily="18" charset="0"/>
                                  </a:rPr>
                                  <m:t>𝑛</m:t>
                                </m:r>
                              </m:sup>
                              <m:e>
                                <m:r>
                                  <a:rPr lang="zh-CN" altLang="en-US" i="1">
                                    <a:solidFill>
                                      <a:schemeClr val="tx1"/>
                                    </a:solidFill>
                                    <a:latin typeface="Cambria Math" panose="02040503050406030204" pitchFamily="18" charset="0"/>
                                  </a:rPr>
                                  <m:t>(</m:t>
                                </m:r>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𝑋</m:t>
                                    </m:r>
                                  </m:e>
                                  <m:sub>
                                    <m:r>
                                      <a:rPr lang="zh-CN" altLang="en-US" i="1">
                                        <a:solidFill>
                                          <a:schemeClr val="tx1"/>
                                        </a:solidFill>
                                        <a:latin typeface="Cambria Math" panose="02040503050406030204" pitchFamily="18" charset="0"/>
                                      </a:rPr>
                                      <m:t>𝑖𝑗</m:t>
                                    </m:r>
                                  </m:sub>
                                  <m:sup>
                                    <m:r>
                                      <a:rPr lang="zh-CN" altLang="en-US" i="1">
                                        <a:solidFill>
                                          <a:schemeClr val="tx1"/>
                                        </a:solidFill>
                                        <a:latin typeface="Cambria Math" panose="02040503050406030204" pitchFamily="18" charset="0"/>
                                      </a:rPr>
                                      <m:t>′</m:t>
                                    </m:r>
                                  </m:sup>
                                </m:sSubSup>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m:t>
                                    </m:r>
                                  </m:e>
                                  <m:sup>
                                    <m:r>
                                      <a:rPr lang="zh-CN" altLang="en-US" i="1">
                                        <a:solidFill>
                                          <a:schemeClr val="tx1"/>
                                        </a:solidFill>
                                        <a:latin typeface="Cambria Math" panose="02040503050406030204" pitchFamily="18" charset="0"/>
                                      </a:rPr>
                                      <m:t>2</m:t>
                                    </m:r>
                                  </m:sup>
                                </m:sSup>
                              </m:e>
                            </m:nary>
                          </m:e>
                        </m:rad>
                      </m:den>
                    </m:f>
                    <m:r>
                      <a:rPr lang="zh-CN" altLang="en-US" i="1">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原低优指标）</m:t>
                    </m:r>
                  </m:oMath>
                </a14:m>
                <a:endPar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indent="457200">
                  <a:lnSpc>
                    <a:spcPct val="150000"/>
                  </a:lnSpc>
                </a:pPr>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式中</a:t>
                </a:r>
                <a:r>
                  <a:rPr lang="en-US" altLang="zh-CN"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X</a:t>
                </a:r>
                <a:r>
                  <a:rPr lang="en-US" altLang="zh-CN" i="1" baseline="-250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ij</a:t>
                </a:r>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表示第</a:t>
                </a:r>
                <a:r>
                  <a:rPr lang="en-US" altLang="zh-CN" i="1"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个评价对象在第</a:t>
                </a:r>
                <a:r>
                  <a:rPr lang="en-US" altLang="zh-CN" i="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j</a:t>
                </a:r>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个指标上的取值， </a:t>
                </a:r>
                <a14:m>
                  <m:oMath xmlns:m="http://schemas.openxmlformats.org/officeDocument/2006/math">
                    <m:sSup>
                      <m:sSupPr>
                        <m:ctrlPr>
                          <a:rPr lang="zh-CN" altLang="en-US" i="1">
                            <a:solidFill>
                              <a:schemeClr val="tx1"/>
                            </a:solidFill>
                            <a:latin typeface="Cambria Math" panose="02040503050406030204" pitchFamily="18" charset="0"/>
                          </a:rPr>
                        </m:ctrlPr>
                      </m:sSupPr>
                      <m:e>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𝑋</m:t>
                            </m:r>
                          </m:e>
                          <m:sub>
                            <m:r>
                              <a:rPr lang="zh-CN" altLang="en-US" i="1">
                                <a:solidFill>
                                  <a:schemeClr val="tx1"/>
                                </a:solidFill>
                                <a:latin typeface="Cambria Math" panose="02040503050406030204" pitchFamily="18" charset="0"/>
                              </a:rPr>
                              <m:t>𝑖𝑗</m:t>
                            </m:r>
                          </m:sub>
                        </m:sSub>
                      </m:e>
                      <m:sup>
                        <m:r>
                          <a:rPr lang="zh-CN" altLang="en-US" i="1">
                            <a:solidFill>
                              <a:schemeClr val="tx1"/>
                            </a:solidFill>
                            <a:latin typeface="Cambria Math" panose="02040503050406030204" pitchFamily="18" charset="0"/>
                          </a:rPr>
                          <m:t>′</m:t>
                        </m:r>
                      </m:sup>
                    </m:sSup>
                  </m:oMath>
                </a14:m>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表示经倒数转换后的第</a:t>
                </a:r>
                <a:r>
                  <a:rPr lang="en-US" altLang="zh-CN" i="1"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个评价对象在第</a:t>
                </a:r>
                <a:r>
                  <a:rPr lang="en-US" altLang="zh-CN" i="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j</a:t>
                </a:r>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个指标上的取值。由此得出经归一化处理后的</a:t>
                </a:r>
                <a:r>
                  <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矩阵为：</a:t>
                </a:r>
                <a:endPar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indent="457200">
                  <a:lnSpc>
                    <a:spcPct val="150000"/>
                  </a:lnSpc>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indent="457200">
                  <a:lnSpc>
                    <a:spcPct val="150000"/>
                  </a:lnSpc>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归一化处理后的结果矩阵见下表：</a:t>
                </a:r>
              </a:p>
              <a:p>
                <a:pPr indent="457200">
                  <a:lnSpc>
                    <a:spcPct val="150000"/>
                  </a:lnSpc>
                </a:pPr>
                <a:endPar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indent="457200">
                  <a:lnSpc>
                    <a:spcPct val="150000"/>
                  </a:lnSpc>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indent="457200">
                  <a:lnSpc>
                    <a:spcPct val="150000"/>
                  </a:lnSpc>
                </a:pPr>
                <a:endPar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93187" name="Text Box 3">
                <a:extLst>
                  <a:ext uri="{FF2B5EF4-FFF2-40B4-BE49-F238E27FC236}">
                    <a16:creationId xmlns:a16="http://schemas.microsoft.com/office/drawing/2014/main" id="{9F2314C8-7757-487B-BEA4-FDCBE63D2675}"/>
                  </a:ext>
                </a:extLst>
              </p:cNvPr>
              <p:cNvSpPr txBox="1">
                <a:spLocks noRot="1" noChangeAspect="1" noMove="1" noResize="1" noEditPoints="1" noAdjustHandles="1" noChangeArrowheads="1" noChangeShapeType="1" noTextEdit="1"/>
              </p:cNvSpPr>
              <p:nvPr/>
            </p:nvSpPr>
            <p:spPr bwMode="auto">
              <a:xfrm>
                <a:off x="326878" y="1366758"/>
                <a:ext cx="11564471" cy="4107022"/>
              </a:xfrm>
              <a:prstGeom prst="rect">
                <a:avLst/>
              </a:prstGeom>
              <a:blipFill>
                <a:blip r:embed="rId2"/>
                <a:stretch>
                  <a:fillRect l="-47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3194" name="Object 10">
                <a:extLst>
                  <a:ext uri="{FF2B5EF4-FFF2-40B4-BE49-F238E27FC236}">
                    <a16:creationId xmlns:a16="http://schemas.microsoft.com/office/drawing/2014/main" id="{C188391D-57D5-4715-BB98-5F05BF3C17AA}"/>
                  </a:ext>
                </a:extLst>
              </p:cNvPr>
              <p:cNvSpPr txBox="1"/>
              <p:nvPr/>
            </p:nvSpPr>
            <p:spPr bwMode="auto">
              <a:xfrm>
                <a:off x="5328124" y="3224934"/>
                <a:ext cx="2863409" cy="708931"/>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sz="1200" i="1">
                          <a:solidFill>
                            <a:srgbClr val="000000"/>
                          </a:solidFill>
                          <a:latin typeface="Cambria Math" panose="02040503050406030204" pitchFamily="18" charset="0"/>
                        </a:rPr>
                        <m:t>𝐀</m:t>
                      </m:r>
                      <m:r>
                        <a:rPr lang="zh-CN" altLang="en-US" sz="1200" i="1">
                          <a:solidFill>
                            <a:srgbClr val="000000"/>
                          </a:solidFill>
                          <a:latin typeface="Cambria Math" panose="02040503050406030204" pitchFamily="18" charset="0"/>
                        </a:rPr>
                        <m:t>=</m:t>
                      </m:r>
                      <m:d>
                        <m:dPr>
                          <m:begChr m:val="["/>
                          <m:endChr m:val="]"/>
                          <m:ctrlPr>
                            <a:rPr lang="zh-CN" altLang="en-US" sz="1200" i="1">
                              <a:solidFill>
                                <a:srgbClr val="000000"/>
                              </a:solidFill>
                              <a:latin typeface="Cambria Math" panose="02040503050406030204" pitchFamily="18" charset="0"/>
                            </a:rPr>
                          </m:ctrlPr>
                        </m:dPr>
                        <m:e>
                          <m:m>
                            <m:mPr>
                              <m:plcHide m:val="on"/>
                              <m:mcs>
                                <m:mc>
                                  <m:mcPr>
                                    <m:count m:val="4"/>
                                    <m:mcJc m:val="center"/>
                                  </m:mcPr>
                                </m:mc>
                              </m:mcs>
                              <m:ctrlPr>
                                <a:rPr lang="zh-CN" altLang="en-US" sz="1200" i="1">
                                  <a:solidFill>
                                    <a:srgbClr val="000000"/>
                                  </a:solidFill>
                                  <a:latin typeface="Cambria Math" panose="02040503050406030204" pitchFamily="18" charset="0"/>
                                </a:rPr>
                              </m:ctrlPr>
                            </m:mPr>
                            <m:mr>
                              <m:e>
                                <m:sSub>
                                  <m:sSubPr>
                                    <m:ctrlPr>
                                      <a:rPr lang="zh-CN" altLang="en-US" sz="1200" i="1">
                                        <a:solidFill>
                                          <a:srgbClr val="000000"/>
                                        </a:solidFill>
                                        <a:latin typeface="Cambria Math" panose="02040503050406030204" pitchFamily="18" charset="0"/>
                                      </a:rPr>
                                    </m:ctrlPr>
                                  </m:sSubPr>
                                  <m:e>
                                    <m:r>
                                      <a:rPr lang="zh-CN" altLang="en-US" sz="1200" i="1">
                                        <a:solidFill>
                                          <a:srgbClr val="000000"/>
                                        </a:solidFill>
                                        <a:latin typeface="Cambria Math" panose="02040503050406030204" pitchFamily="18" charset="0"/>
                                      </a:rPr>
                                      <m:t>𝑎</m:t>
                                    </m:r>
                                  </m:e>
                                  <m:sub>
                                    <m:r>
                                      <a:rPr lang="zh-CN" altLang="en-US" sz="1200" i="1">
                                        <a:solidFill>
                                          <a:srgbClr val="000000"/>
                                        </a:solidFill>
                                        <a:latin typeface="Cambria Math" panose="02040503050406030204" pitchFamily="18" charset="0"/>
                                      </a:rPr>
                                      <m:t>11</m:t>
                                    </m:r>
                                  </m:sub>
                                </m:sSub>
                              </m:e>
                              <m:e>
                                <m:sSub>
                                  <m:sSubPr>
                                    <m:ctrlPr>
                                      <a:rPr lang="zh-CN" altLang="en-US" sz="1200" i="1">
                                        <a:solidFill>
                                          <a:srgbClr val="000000"/>
                                        </a:solidFill>
                                        <a:latin typeface="Cambria Math" panose="02040503050406030204" pitchFamily="18" charset="0"/>
                                      </a:rPr>
                                    </m:ctrlPr>
                                  </m:sSubPr>
                                  <m:e>
                                    <m:r>
                                      <a:rPr lang="zh-CN" altLang="en-US" sz="1200" i="1">
                                        <a:solidFill>
                                          <a:srgbClr val="000000"/>
                                        </a:solidFill>
                                        <a:latin typeface="Cambria Math" panose="02040503050406030204" pitchFamily="18" charset="0"/>
                                      </a:rPr>
                                      <m:t>𝑎</m:t>
                                    </m:r>
                                  </m:e>
                                  <m:sub>
                                    <m:r>
                                      <a:rPr lang="zh-CN" altLang="en-US" sz="1200" i="1">
                                        <a:solidFill>
                                          <a:srgbClr val="000000"/>
                                        </a:solidFill>
                                        <a:latin typeface="Cambria Math" panose="02040503050406030204" pitchFamily="18" charset="0"/>
                                      </a:rPr>
                                      <m:t>12</m:t>
                                    </m:r>
                                  </m:sub>
                                </m:sSub>
                              </m:e>
                              <m:e>
                                <m:r>
                                  <a:rPr lang="zh-CN" altLang="en-US" sz="1200" i="1">
                                    <a:solidFill>
                                      <a:srgbClr val="000000"/>
                                    </a:solidFill>
                                    <a:latin typeface="Cambria Math" panose="02040503050406030204" pitchFamily="18" charset="0"/>
                                  </a:rPr>
                                  <m:t>⋅⋅⋅</m:t>
                                </m:r>
                              </m:e>
                              <m:e>
                                <m:sSub>
                                  <m:sSubPr>
                                    <m:ctrlPr>
                                      <a:rPr lang="zh-CN" altLang="en-US" sz="1200" i="1">
                                        <a:solidFill>
                                          <a:srgbClr val="000000"/>
                                        </a:solidFill>
                                        <a:latin typeface="Cambria Math" panose="02040503050406030204" pitchFamily="18" charset="0"/>
                                      </a:rPr>
                                    </m:ctrlPr>
                                  </m:sSubPr>
                                  <m:e>
                                    <m:r>
                                      <a:rPr lang="zh-CN" altLang="en-US" sz="1200" i="1">
                                        <a:solidFill>
                                          <a:srgbClr val="000000"/>
                                        </a:solidFill>
                                        <a:latin typeface="Cambria Math" panose="02040503050406030204" pitchFamily="18" charset="0"/>
                                      </a:rPr>
                                      <m:t>𝑎</m:t>
                                    </m:r>
                                  </m:e>
                                  <m:sub>
                                    <m:r>
                                      <a:rPr lang="zh-CN" altLang="en-US" sz="1200" i="1">
                                        <a:solidFill>
                                          <a:srgbClr val="000000"/>
                                        </a:solidFill>
                                        <a:latin typeface="Cambria Math" panose="02040503050406030204" pitchFamily="18" charset="0"/>
                                      </a:rPr>
                                      <m:t>1</m:t>
                                    </m:r>
                                    <m:r>
                                      <a:rPr lang="zh-CN" altLang="en-US" sz="1200" i="1">
                                        <a:solidFill>
                                          <a:srgbClr val="000000"/>
                                        </a:solidFill>
                                        <a:latin typeface="Cambria Math" panose="02040503050406030204" pitchFamily="18" charset="0"/>
                                      </a:rPr>
                                      <m:t>𝑚</m:t>
                                    </m:r>
                                  </m:sub>
                                </m:sSub>
                              </m:e>
                            </m:mr>
                            <m:mr>
                              <m:e>
                                <m:sSub>
                                  <m:sSubPr>
                                    <m:ctrlPr>
                                      <a:rPr lang="zh-CN" altLang="en-US" sz="1200" i="1">
                                        <a:solidFill>
                                          <a:srgbClr val="000000"/>
                                        </a:solidFill>
                                        <a:latin typeface="Cambria Math" panose="02040503050406030204" pitchFamily="18" charset="0"/>
                                      </a:rPr>
                                    </m:ctrlPr>
                                  </m:sSubPr>
                                  <m:e>
                                    <m:r>
                                      <a:rPr lang="zh-CN" altLang="en-US" sz="1200" i="1">
                                        <a:solidFill>
                                          <a:srgbClr val="000000"/>
                                        </a:solidFill>
                                        <a:latin typeface="Cambria Math" panose="02040503050406030204" pitchFamily="18" charset="0"/>
                                      </a:rPr>
                                      <m:t>𝑎</m:t>
                                    </m:r>
                                  </m:e>
                                  <m:sub>
                                    <m:r>
                                      <a:rPr lang="zh-CN" altLang="en-US" sz="1200" i="1">
                                        <a:solidFill>
                                          <a:srgbClr val="000000"/>
                                        </a:solidFill>
                                        <a:latin typeface="Cambria Math" panose="02040503050406030204" pitchFamily="18" charset="0"/>
                                      </a:rPr>
                                      <m:t>21</m:t>
                                    </m:r>
                                  </m:sub>
                                </m:sSub>
                              </m:e>
                              <m:e>
                                <m:sSub>
                                  <m:sSubPr>
                                    <m:ctrlPr>
                                      <a:rPr lang="zh-CN" altLang="en-US" sz="1200" i="1">
                                        <a:solidFill>
                                          <a:srgbClr val="000000"/>
                                        </a:solidFill>
                                        <a:latin typeface="Cambria Math" panose="02040503050406030204" pitchFamily="18" charset="0"/>
                                      </a:rPr>
                                    </m:ctrlPr>
                                  </m:sSubPr>
                                  <m:e>
                                    <m:r>
                                      <a:rPr lang="zh-CN" altLang="en-US" sz="1200" i="1">
                                        <a:solidFill>
                                          <a:srgbClr val="000000"/>
                                        </a:solidFill>
                                        <a:latin typeface="Cambria Math" panose="02040503050406030204" pitchFamily="18" charset="0"/>
                                      </a:rPr>
                                      <m:t>𝑎</m:t>
                                    </m:r>
                                  </m:e>
                                  <m:sub>
                                    <m:r>
                                      <a:rPr lang="zh-CN" altLang="en-US" sz="1200" i="1">
                                        <a:solidFill>
                                          <a:srgbClr val="000000"/>
                                        </a:solidFill>
                                        <a:latin typeface="Cambria Math" panose="02040503050406030204" pitchFamily="18" charset="0"/>
                                      </a:rPr>
                                      <m:t>22</m:t>
                                    </m:r>
                                  </m:sub>
                                </m:sSub>
                              </m:e>
                              <m:e>
                                <m:r>
                                  <a:rPr lang="zh-CN" altLang="en-US" sz="1200" i="1">
                                    <a:solidFill>
                                      <a:srgbClr val="000000"/>
                                    </a:solidFill>
                                    <a:latin typeface="Cambria Math" panose="02040503050406030204" pitchFamily="18" charset="0"/>
                                  </a:rPr>
                                  <m:t>⋅⋅⋅</m:t>
                                </m:r>
                              </m:e>
                              <m:e>
                                <m:sSub>
                                  <m:sSubPr>
                                    <m:ctrlPr>
                                      <a:rPr lang="zh-CN" altLang="en-US" sz="1200" i="1">
                                        <a:solidFill>
                                          <a:srgbClr val="000000"/>
                                        </a:solidFill>
                                        <a:latin typeface="Cambria Math" panose="02040503050406030204" pitchFamily="18" charset="0"/>
                                      </a:rPr>
                                    </m:ctrlPr>
                                  </m:sSubPr>
                                  <m:e>
                                    <m:r>
                                      <a:rPr lang="zh-CN" altLang="en-US" sz="1200" i="1">
                                        <a:solidFill>
                                          <a:srgbClr val="000000"/>
                                        </a:solidFill>
                                        <a:latin typeface="Cambria Math" panose="02040503050406030204" pitchFamily="18" charset="0"/>
                                      </a:rPr>
                                      <m:t>𝑎</m:t>
                                    </m:r>
                                  </m:e>
                                  <m:sub>
                                    <m:r>
                                      <a:rPr lang="zh-CN" altLang="en-US" sz="1200" i="1">
                                        <a:solidFill>
                                          <a:srgbClr val="000000"/>
                                        </a:solidFill>
                                        <a:latin typeface="Cambria Math" panose="02040503050406030204" pitchFamily="18" charset="0"/>
                                      </a:rPr>
                                      <m:t>2</m:t>
                                    </m:r>
                                    <m:r>
                                      <a:rPr lang="zh-CN" altLang="en-US" sz="1200" i="1">
                                        <a:solidFill>
                                          <a:srgbClr val="000000"/>
                                        </a:solidFill>
                                        <a:latin typeface="Cambria Math" panose="02040503050406030204" pitchFamily="18" charset="0"/>
                                      </a:rPr>
                                      <m:t>𝑚</m:t>
                                    </m:r>
                                  </m:sub>
                                </m:sSub>
                              </m:e>
                            </m:mr>
                            <m:mr>
                              <m:e>
                                <m:r>
                                  <a:rPr lang="zh-CN" altLang="en-US" sz="1200" i="1">
                                    <a:solidFill>
                                      <a:srgbClr val="000000"/>
                                    </a:solidFill>
                                    <a:latin typeface="Cambria Math" panose="02040503050406030204" pitchFamily="18" charset="0"/>
                                  </a:rPr>
                                  <m:t>⋅⋅⋅</m:t>
                                </m:r>
                              </m:e>
                              <m:e>
                                <m:r>
                                  <a:rPr lang="zh-CN" altLang="en-US" sz="1200" i="1">
                                    <a:solidFill>
                                      <a:srgbClr val="000000"/>
                                    </a:solidFill>
                                    <a:latin typeface="Cambria Math" panose="02040503050406030204" pitchFamily="18" charset="0"/>
                                  </a:rPr>
                                  <m:t>⋅⋅⋅</m:t>
                                </m:r>
                              </m:e>
                              <m:e>
                                <m:r>
                                  <a:rPr lang="zh-CN" altLang="en-US" sz="1200" i="1">
                                    <a:solidFill>
                                      <a:srgbClr val="000000"/>
                                    </a:solidFill>
                                    <a:latin typeface="Cambria Math" panose="02040503050406030204" pitchFamily="18" charset="0"/>
                                  </a:rPr>
                                  <m:t>⋅⋅⋅</m:t>
                                </m:r>
                              </m:e>
                              <m:e>
                                <m:r>
                                  <a:rPr lang="zh-CN" altLang="en-US" sz="1200" i="1">
                                    <a:solidFill>
                                      <a:srgbClr val="000000"/>
                                    </a:solidFill>
                                    <a:latin typeface="Cambria Math" panose="02040503050406030204" pitchFamily="18" charset="0"/>
                                  </a:rPr>
                                  <m:t>⋅⋅⋅</m:t>
                                </m:r>
                              </m:e>
                            </m:mr>
                            <m:mr>
                              <m:e>
                                <m:sSub>
                                  <m:sSubPr>
                                    <m:ctrlPr>
                                      <a:rPr lang="zh-CN" altLang="en-US" sz="1200" i="1">
                                        <a:solidFill>
                                          <a:srgbClr val="000000"/>
                                        </a:solidFill>
                                        <a:latin typeface="Cambria Math" panose="02040503050406030204" pitchFamily="18" charset="0"/>
                                      </a:rPr>
                                    </m:ctrlPr>
                                  </m:sSubPr>
                                  <m:e>
                                    <m:r>
                                      <a:rPr lang="zh-CN" altLang="en-US" sz="1200" i="1">
                                        <a:solidFill>
                                          <a:srgbClr val="000000"/>
                                        </a:solidFill>
                                        <a:latin typeface="Cambria Math" panose="02040503050406030204" pitchFamily="18" charset="0"/>
                                      </a:rPr>
                                      <m:t>𝑎</m:t>
                                    </m:r>
                                  </m:e>
                                  <m:sub>
                                    <m:r>
                                      <a:rPr lang="zh-CN" altLang="en-US" sz="1200" i="1">
                                        <a:solidFill>
                                          <a:srgbClr val="000000"/>
                                        </a:solidFill>
                                        <a:latin typeface="Cambria Math" panose="02040503050406030204" pitchFamily="18" charset="0"/>
                                      </a:rPr>
                                      <m:t>𝑛</m:t>
                                    </m:r>
                                    <m:r>
                                      <a:rPr lang="zh-CN" altLang="en-US" sz="1200" i="1">
                                        <a:solidFill>
                                          <a:srgbClr val="000000"/>
                                        </a:solidFill>
                                        <a:latin typeface="Cambria Math" panose="02040503050406030204" pitchFamily="18" charset="0"/>
                                      </a:rPr>
                                      <m:t>1</m:t>
                                    </m:r>
                                  </m:sub>
                                </m:sSub>
                              </m:e>
                              <m:e>
                                <m:sSub>
                                  <m:sSubPr>
                                    <m:ctrlPr>
                                      <a:rPr lang="zh-CN" altLang="en-US" sz="1200" i="1">
                                        <a:solidFill>
                                          <a:srgbClr val="000000"/>
                                        </a:solidFill>
                                        <a:latin typeface="Cambria Math" panose="02040503050406030204" pitchFamily="18" charset="0"/>
                                      </a:rPr>
                                    </m:ctrlPr>
                                  </m:sSubPr>
                                  <m:e>
                                    <m:r>
                                      <a:rPr lang="zh-CN" altLang="en-US" sz="1200" i="1">
                                        <a:solidFill>
                                          <a:srgbClr val="000000"/>
                                        </a:solidFill>
                                        <a:latin typeface="Cambria Math" panose="02040503050406030204" pitchFamily="18" charset="0"/>
                                      </a:rPr>
                                      <m:t>𝑎</m:t>
                                    </m:r>
                                  </m:e>
                                  <m:sub>
                                    <m:r>
                                      <a:rPr lang="zh-CN" altLang="en-US" sz="1200" i="1">
                                        <a:solidFill>
                                          <a:srgbClr val="000000"/>
                                        </a:solidFill>
                                        <a:latin typeface="Cambria Math" panose="02040503050406030204" pitchFamily="18" charset="0"/>
                                      </a:rPr>
                                      <m:t>𝑛</m:t>
                                    </m:r>
                                    <m:r>
                                      <a:rPr lang="zh-CN" altLang="en-US" sz="1200" i="1">
                                        <a:solidFill>
                                          <a:srgbClr val="000000"/>
                                        </a:solidFill>
                                        <a:latin typeface="Cambria Math" panose="02040503050406030204" pitchFamily="18" charset="0"/>
                                      </a:rPr>
                                      <m:t>2</m:t>
                                    </m:r>
                                  </m:sub>
                                </m:sSub>
                              </m:e>
                              <m:e>
                                <m:r>
                                  <a:rPr lang="zh-CN" altLang="en-US" sz="1200" i="1">
                                    <a:solidFill>
                                      <a:srgbClr val="000000"/>
                                    </a:solidFill>
                                    <a:latin typeface="Cambria Math" panose="02040503050406030204" pitchFamily="18" charset="0"/>
                                  </a:rPr>
                                  <m:t>⋅⋅⋅</m:t>
                                </m:r>
                              </m:e>
                              <m:e>
                                <m:sSub>
                                  <m:sSubPr>
                                    <m:ctrlPr>
                                      <a:rPr lang="zh-CN" altLang="en-US" sz="1200" i="1">
                                        <a:solidFill>
                                          <a:srgbClr val="000000"/>
                                        </a:solidFill>
                                        <a:latin typeface="Cambria Math" panose="02040503050406030204" pitchFamily="18" charset="0"/>
                                      </a:rPr>
                                    </m:ctrlPr>
                                  </m:sSubPr>
                                  <m:e>
                                    <m:r>
                                      <a:rPr lang="zh-CN" altLang="en-US" sz="1200" i="1">
                                        <a:solidFill>
                                          <a:srgbClr val="000000"/>
                                        </a:solidFill>
                                        <a:latin typeface="Cambria Math" panose="02040503050406030204" pitchFamily="18" charset="0"/>
                                      </a:rPr>
                                      <m:t>𝑎</m:t>
                                    </m:r>
                                  </m:e>
                                  <m:sub>
                                    <m:r>
                                      <a:rPr lang="zh-CN" altLang="en-US" sz="1200" i="1">
                                        <a:solidFill>
                                          <a:srgbClr val="000000"/>
                                        </a:solidFill>
                                        <a:latin typeface="Cambria Math" panose="02040503050406030204" pitchFamily="18" charset="0"/>
                                      </a:rPr>
                                      <m:t>𝑛𝑚</m:t>
                                    </m:r>
                                  </m:sub>
                                </m:sSub>
                              </m:e>
                            </m:mr>
                          </m:m>
                        </m:e>
                      </m:d>
                    </m:oMath>
                  </m:oMathPara>
                </a14:m>
                <a:endParaRPr lang="zh-CN" altLang="en-US" sz="1200" dirty="0"/>
              </a:p>
            </p:txBody>
          </p:sp>
        </mc:Choice>
        <mc:Fallback xmlns="">
          <p:sp>
            <p:nvSpPr>
              <p:cNvPr id="93194" name="Object 10">
                <a:extLst>
                  <a:ext uri="{FF2B5EF4-FFF2-40B4-BE49-F238E27FC236}">
                    <a16:creationId xmlns:a16="http://schemas.microsoft.com/office/drawing/2014/main" id="{C188391D-57D5-4715-BB98-5F05BF3C17AA}"/>
                  </a:ext>
                </a:extLst>
              </p:cNvPr>
              <p:cNvSpPr txBox="1">
                <a:spLocks noRot="1" noChangeAspect="1" noMove="1" noResize="1" noEditPoints="1" noAdjustHandles="1" noChangeArrowheads="1" noChangeShapeType="1" noTextEdit="1"/>
              </p:cNvSpPr>
              <p:nvPr/>
            </p:nvSpPr>
            <p:spPr bwMode="auto">
              <a:xfrm>
                <a:off x="5328124" y="3224934"/>
                <a:ext cx="2863409" cy="708931"/>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E29B1936-1F88-47E4-84CC-FDC6ACBE72B0}"/>
              </a:ext>
            </a:extLst>
          </p:cNvPr>
          <p:cNvSpPr txBox="1"/>
          <p:nvPr/>
        </p:nvSpPr>
        <p:spPr>
          <a:xfrm>
            <a:off x="1065319" y="0"/>
            <a:ext cx="6622414" cy="743986"/>
          </a:xfrm>
          <a:prstGeom prst="rect">
            <a:avLst/>
          </a:prstGeom>
          <a:noFill/>
        </p:spPr>
        <p:txBody>
          <a:bodyPr wrap="square" rtlCol="0" anchor="t">
            <a:spAutoFit/>
          </a:bodyPr>
          <a:lstStyle/>
          <a:p>
            <a:pPr>
              <a:lnSpc>
                <a:spcPct val="150000"/>
              </a:lnSpc>
            </a:pPr>
            <a:r>
              <a:rPr lang="en-US" altLang="zh-CN" sz="3200" b="1" dirty="0">
                <a:solidFill>
                  <a:schemeClr val="bg1"/>
                </a:solidFill>
                <a:latin typeface="微软雅黑" panose="020B0503020204020204" pitchFamily="34" charset="-122"/>
                <a:ea typeface="微软雅黑" panose="020B0503020204020204" pitchFamily="34" charset="-122"/>
              </a:rPr>
              <a:t>3.2</a:t>
            </a:r>
            <a:r>
              <a:rPr lang="zh-CN" altLang="en-US" sz="3200" b="1" dirty="0">
                <a:solidFill>
                  <a:schemeClr val="bg1"/>
                </a:solidFill>
                <a:latin typeface="微软雅黑" panose="020B0503020204020204" pitchFamily="34" charset="-122"/>
                <a:ea typeface="微软雅黑" panose="020B0503020204020204" pitchFamily="34" charset="-122"/>
              </a:rPr>
              <a:t>、加权</a:t>
            </a:r>
            <a:r>
              <a:rPr lang="en-US" altLang="zh-CN" sz="3200" b="1" dirty="0">
                <a:solidFill>
                  <a:schemeClr val="bg1"/>
                </a:solidFill>
                <a:latin typeface="微软雅黑" panose="020B0503020204020204" pitchFamily="34" charset="-122"/>
                <a:ea typeface="微软雅黑" panose="020B0503020204020204" pitchFamily="34" charset="-122"/>
              </a:rPr>
              <a:t>TOPSIS</a:t>
            </a:r>
            <a:r>
              <a:rPr lang="zh-CN" altLang="en-US" sz="3200" b="1" dirty="0">
                <a:solidFill>
                  <a:schemeClr val="bg1"/>
                </a:solidFill>
                <a:latin typeface="微软雅黑" panose="020B0503020204020204" pitchFamily="34" charset="-122"/>
                <a:ea typeface="微软雅黑" panose="020B0503020204020204" pitchFamily="34" charset="-122"/>
              </a:rPr>
              <a:t>算法案例</a:t>
            </a:r>
          </a:p>
        </p:txBody>
      </p:sp>
      <mc:AlternateContent xmlns:mc="http://schemas.openxmlformats.org/markup-compatibility/2006" xmlns:a14="http://schemas.microsoft.com/office/drawing/2010/main">
        <mc:Choice Requires="a14">
          <p:sp>
            <p:nvSpPr>
              <p:cNvPr id="19" name="Object 49">
                <a:extLst>
                  <a:ext uri="{FF2B5EF4-FFF2-40B4-BE49-F238E27FC236}">
                    <a16:creationId xmlns:a16="http://schemas.microsoft.com/office/drawing/2014/main" id="{25448827-81D3-4060-B866-3AF71CB6AE4F}"/>
                  </a:ext>
                </a:extLst>
              </p:cNvPr>
              <p:cNvSpPr txBox="1"/>
              <p:nvPr/>
            </p:nvSpPr>
            <p:spPr bwMode="auto">
              <a:xfrm>
                <a:off x="5328124" y="4024493"/>
                <a:ext cx="6477000" cy="838200"/>
              </a:xfrm>
              <a:prstGeom prst="rect">
                <a:avLst/>
              </a:prstGeom>
              <a:noFill/>
              <a:ln>
                <a:noFill/>
              </a:ln>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11</m:t>
                          </m:r>
                        </m:sub>
                      </m:sSub>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11</m:t>
                              </m:r>
                            </m:sub>
                          </m:sSub>
                        </m:num>
                        <m:den>
                          <m:rad>
                            <m:radPr>
                              <m:degHide m:val="on"/>
                              <m:ctrlPr>
                                <a:rPr lang="zh-CN" altLang="en-US" i="1">
                                  <a:solidFill>
                                    <a:srgbClr val="000000"/>
                                  </a:solidFill>
                                  <a:latin typeface="Cambria Math" panose="02040503050406030204" pitchFamily="18" charset="0"/>
                                </a:rPr>
                              </m:ctrlPr>
                            </m:radPr>
                            <m:deg/>
                            <m:e>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5</m:t>
                                  </m:r>
                                </m:sup>
                                <m:e>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Sub>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e>
                              </m:nary>
                            </m:e>
                          </m:rad>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1.9685</m:t>
                          </m:r>
                        </m:num>
                        <m:den>
                          <m:rad>
                            <m:radPr>
                              <m:degHide m:val="on"/>
                              <m:ctrlPr>
                                <a:rPr lang="zh-CN" altLang="en-US" i="1">
                                  <a:solidFill>
                                    <a:srgbClr val="000000"/>
                                  </a:solidFill>
                                  <a:latin typeface="Cambria Math" panose="02040503050406030204" pitchFamily="18" charset="0"/>
                                </a:rPr>
                              </m:ctrlPr>
                            </m:radPr>
                            <m:deg/>
                            <m:e>
                              <m:r>
                                <a:rPr lang="zh-CN" altLang="en-US" i="1">
                                  <a:solidFill>
                                    <a:srgbClr val="000000"/>
                                  </a:solidFill>
                                  <a:latin typeface="Cambria Math" panose="02040503050406030204" pitchFamily="18" charset="0"/>
                                </a:rPr>
                                <m:t>1.968</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5</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+0.500</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+1.400</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6</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+1.015</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2</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+9.803</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9</m:t>
                                  </m:r>
                                </m:e>
                                <m:sup>
                                  <m:r>
                                    <a:rPr lang="zh-CN" altLang="en-US" i="1">
                                      <a:solidFill>
                                        <a:srgbClr val="000000"/>
                                      </a:solidFill>
                                      <a:latin typeface="Cambria Math" panose="02040503050406030204" pitchFamily="18" charset="0"/>
                                    </a:rPr>
                                    <m:t>2</m:t>
                                  </m:r>
                                </m:sup>
                              </m:sSup>
                            </m:e>
                          </m:rad>
                        </m:den>
                      </m:f>
                      <m:r>
                        <a:rPr lang="zh-CN" altLang="en-US" i="1">
                          <a:solidFill>
                            <a:srgbClr val="000000"/>
                          </a:solidFill>
                          <a:latin typeface="Cambria Math" panose="02040503050406030204" pitchFamily="18" charset="0"/>
                        </a:rPr>
                        <m:t>=</m:t>
                      </m:r>
                      <m:r>
                        <a:rPr lang="zh-CN" altLang="en-US" i="1" smtClean="0">
                          <a:solidFill>
                            <a:srgbClr val="FF0000"/>
                          </a:solidFill>
                          <a:latin typeface="Cambria Math" panose="02040503050406030204" pitchFamily="18" charset="0"/>
                        </a:rPr>
                        <m:t>0.1937</m:t>
                      </m:r>
                    </m:oMath>
                  </m:oMathPara>
                </a14:m>
                <a:endParaRPr lang="zh-CN" altLang="en-US" dirty="0"/>
              </a:p>
            </p:txBody>
          </p:sp>
        </mc:Choice>
        <mc:Fallback xmlns="">
          <p:sp>
            <p:nvSpPr>
              <p:cNvPr id="19" name="Object 49">
                <a:extLst>
                  <a:ext uri="{FF2B5EF4-FFF2-40B4-BE49-F238E27FC236}">
                    <a16:creationId xmlns:a16="http://schemas.microsoft.com/office/drawing/2014/main" id="{25448827-81D3-4060-B866-3AF71CB6AE4F}"/>
                  </a:ext>
                </a:extLst>
              </p:cNvPr>
              <p:cNvSpPr txBox="1">
                <a:spLocks noRot="1" noChangeAspect="1" noMove="1" noResize="1" noEditPoints="1" noAdjustHandles="1" noChangeArrowheads="1" noChangeShapeType="1" noTextEdit="1"/>
              </p:cNvSpPr>
              <p:nvPr/>
            </p:nvSpPr>
            <p:spPr bwMode="auto">
              <a:xfrm>
                <a:off x="5328124" y="4024493"/>
                <a:ext cx="6477000" cy="838200"/>
              </a:xfrm>
              <a:prstGeom prst="rect">
                <a:avLst/>
              </a:prstGeom>
              <a:blipFill>
                <a:blip r:embed="rId4"/>
                <a:stretch>
                  <a:fillRect b="-31159"/>
                </a:stretch>
              </a:blipFill>
              <a:ln>
                <a:noFill/>
              </a:ln>
              <a:effectLst/>
            </p:spPr>
            <p:txBody>
              <a:bodyPr/>
              <a:lstStyle/>
              <a:p>
                <a:r>
                  <a:rPr lang="zh-CN" altLang="en-US">
                    <a:noFill/>
                  </a:rPr>
                  <a:t> </a:t>
                </a:r>
              </a:p>
            </p:txBody>
          </p:sp>
        </mc:Fallback>
      </mc:AlternateContent>
      <p:graphicFrame>
        <p:nvGraphicFramePr>
          <p:cNvPr id="10" name="表格 9">
            <a:extLst>
              <a:ext uri="{FF2B5EF4-FFF2-40B4-BE49-F238E27FC236}">
                <a16:creationId xmlns:a16="http://schemas.microsoft.com/office/drawing/2014/main" id="{0B0F076F-52EC-4F8F-B38D-3CB691096B48}"/>
              </a:ext>
            </a:extLst>
          </p:cNvPr>
          <p:cNvGraphicFramePr>
            <a:graphicFrameLocks noGrp="1"/>
          </p:cNvGraphicFramePr>
          <p:nvPr>
            <p:extLst>
              <p:ext uri="{D42A27DB-BD31-4B8C-83A1-F6EECF244321}">
                <p14:modId xmlns:p14="http://schemas.microsoft.com/office/powerpoint/2010/main" val="3372401692"/>
              </p:ext>
            </p:extLst>
          </p:nvPr>
        </p:nvGraphicFramePr>
        <p:xfrm>
          <a:off x="1065319" y="5155926"/>
          <a:ext cx="10087590" cy="1337310"/>
        </p:xfrm>
        <a:graphic>
          <a:graphicData uri="http://schemas.openxmlformats.org/drawingml/2006/table">
            <a:tbl>
              <a:tblPr>
                <a:tableStyleId>{9D7B26C5-4107-4FEC-AEDC-1716B250A1EF}</a:tableStyleId>
              </a:tblPr>
              <a:tblGrid>
                <a:gridCol w="2269562">
                  <a:extLst>
                    <a:ext uri="{9D8B030D-6E8A-4147-A177-3AD203B41FA5}">
                      <a16:colId xmlns:a16="http://schemas.microsoft.com/office/drawing/2014/main" val="258905084"/>
                    </a:ext>
                  </a:extLst>
                </a:gridCol>
                <a:gridCol w="3299128">
                  <a:extLst>
                    <a:ext uri="{9D8B030D-6E8A-4147-A177-3AD203B41FA5}">
                      <a16:colId xmlns:a16="http://schemas.microsoft.com/office/drawing/2014/main" val="4019405811"/>
                    </a:ext>
                  </a:extLst>
                </a:gridCol>
                <a:gridCol w="2249338">
                  <a:extLst>
                    <a:ext uri="{9D8B030D-6E8A-4147-A177-3AD203B41FA5}">
                      <a16:colId xmlns:a16="http://schemas.microsoft.com/office/drawing/2014/main" val="4251920805"/>
                    </a:ext>
                  </a:extLst>
                </a:gridCol>
                <a:gridCol w="2269562">
                  <a:extLst>
                    <a:ext uri="{9D8B030D-6E8A-4147-A177-3AD203B41FA5}">
                      <a16:colId xmlns:a16="http://schemas.microsoft.com/office/drawing/2014/main" val="4194881220"/>
                    </a:ext>
                  </a:extLst>
                </a:gridCol>
              </a:tblGrid>
              <a:tr h="180975">
                <a:tc>
                  <a:txBody>
                    <a:bodyPr/>
                    <a:lstStyle/>
                    <a:p>
                      <a:pPr algn="ctr" fontAlgn="b"/>
                      <a:r>
                        <a:rPr lang="zh-CN" altLang="en-US" sz="1400" u="none" strike="noStrike" dirty="0">
                          <a:effectLst/>
                        </a:rPr>
                        <a:t>厂矿 </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zh-CN" altLang="en-US" sz="1400" u="none" strike="noStrike" dirty="0">
                          <a:effectLst/>
                        </a:rPr>
                        <a:t>粉尘几何平均浓度（</a:t>
                      </a:r>
                      <a:r>
                        <a:rPr lang="en-US" altLang="zh-CN" sz="1400" u="none" strike="noStrike" dirty="0">
                          <a:effectLst/>
                        </a:rPr>
                        <a:t>mg/m3</a:t>
                      </a:r>
                      <a:r>
                        <a:rPr lang="zh-CN" altLang="en-US" sz="1400" u="none" strike="noStrike" dirty="0">
                          <a:effectLst/>
                        </a:rPr>
                        <a:t>） </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zh-CN" altLang="en-US" sz="1400" u="none" strike="noStrike" dirty="0">
                          <a:effectLst/>
                        </a:rPr>
                        <a:t>游离</a:t>
                      </a:r>
                      <a:r>
                        <a:rPr lang="en-US" sz="1400" u="none" strike="noStrike" dirty="0">
                          <a:effectLst/>
                        </a:rPr>
                        <a:t>SiO2</a:t>
                      </a:r>
                      <a:r>
                        <a:rPr lang="zh-CN" altLang="en-US" sz="1400" u="none" strike="noStrike" dirty="0">
                          <a:effectLst/>
                        </a:rPr>
                        <a:t>含量（</a:t>
                      </a:r>
                      <a:r>
                        <a:rPr lang="en-US" altLang="zh-CN" sz="1400" u="none" strike="noStrike" dirty="0">
                          <a:effectLst/>
                        </a:rPr>
                        <a:t>%</a:t>
                      </a:r>
                      <a:r>
                        <a:rPr lang="zh-CN" altLang="en-US" sz="1400" u="none" strike="noStrike" dirty="0">
                          <a:effectLst/>
                        </a:rPr>
                        <a:t>）</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zh-CN" altLang="en-US" sz="1400" u="none" strike="noStrike" dirty="0">
                          <a:effectLst/>
                        </a:rPr>
                        <a:t>煤肺患病率（</a:t>
                      </a:r>
                      <a:r>
                        <a:rPr lang="en-US" altLang="zh-CN" sz="1400" u="none" strike="noStrike" dirty="0">
                          <a:effectLst/>
                        </a:rPr>
                        <a:t>%</a:t>
                      </a:r>
                      <a:r>
                        <a:rPr lang="zh-CN" altLang="en-US" sz="1400" u="none" strike="noStrike" dirty="0">
                          <a:effectLst/>
                        </a:rPr>
                        <a:t>）</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0016062"/>
                  </a:ext>
                </a:extLst>
              </a:tr>
              <a:tr h="180975">
                <a:tc>
                  <a:txBody>
                    <a:bodyPr/>
                    <a:lstStyle/>
                    <a:p>
                      <a:pPr algn="ctr" fontAlgn="b"/>
                      <a:r>
                        <a:rPr lang="zh-CN" altLang="en-US" sz="1400" u="none" strike="noStrike">
                          <a:effectLst/>
                        </a:rPr>
                        <a:t>白沙湘永煤矿 </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altLang="zh-CN" sz="1400" u="none" strike="noStrike" dirty="0">
                          <a:solidFill>
                            <a:srgbClr val="FF0000"/>
                          </a:solidFill>
                          <a:effectLst/>
                        </a:rPr>
                        <a:t>0.1937</a:t>
                      </a:r>
                      <a:endParaRPr lang="en-US" altLang="zh-CN" sz="1400" b="0" i="0" u="none" strike="noStrike" dirty="0">
                        <a:solidFill>
                          <a:srgbClr val="FF0000"/>
                        </a:solidFill>
                        <a:effectLst/>
                        <a:latin typeface="等线" panose="02010600030101010101" pitchFamily="2" charset="-122"/>
                        <a:ea typeface="等线" panose="02010600030101010101" pitchFamily="2" charset="-122"/>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altLang="zh-CN" sz="1400" u="none" strike="noStrike" dirty="0">
                          <a:effectLst/>
                        </a:rPr>
                        <a:t>0.3281</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altLang="zh-CN" sz="1400" u="none" strike="noStrike">
                          <a:effectLst/>
                        </a:rPr>
                        <a:t>0.0342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41759063"/>
                  </a:ext>
                </a:extLst>
              </a:tr>
              <a:tr h="180975">
                <a:tc>
                  <a:txBody>
                    <a:bodyPr/>
                    <a:lstStyle/>
                    <a:p>
                      <a:pPr algn="ctr" fontAlgn="b"/>
                      <a:r>
                        <a:rPr lang="zh-CN" altLang="en-US" sz="1400" u="none" strike="noStrike">
                          <a:effectLst/>
                        </a:rPr>
                        <a:t>沈阳田师傅煤矿 </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400" u="none" strike="noStrike" dirty="0">
                          <a:effectLst/>
                        </a:rPr>
                        <a:t>0.0492</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400" u="none" strike="noStrike">
                          <a:effectLst/>
                        </a:rPr>
                        <a:t>0.2879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400" u="none" strike="noStrike">
                          <a:effectLst/>
                        </a:rPr>
                        <a:t>0.0413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1903108437"/>
                  </a:ext>
                </a:extLst>
              </a:tr>
              <a:tr h="180975">
                <a:tc>
                  <a:txBody>
                    <a:bodyPr/>
                    <a:lstStyle/>
                    <a:p>
                      <a:pPr algn="ctr" fontAlgn="b"/>
                      <a:r>
                        <a:rPr lang="zh-CN" altLang="en-US" sz="1400" u="none" strike="noStrike">
                          <a:effectLst/>
                        </a:rPr>
                        <a:t>抚顺龙凤煤矿 </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400" u="none" strike="noStrike">
                          <a:effectLst/>
                        </a:rPr>
                        <a:t>0.1378</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400" u="none" strike="noStrike">
                          <a:effectLst/>
                        </a:rPr>
                        <a:t>0.5643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400" u="none" strike="noStrike">
                          <a:effectLst/>
                        </a:rPr>
                        <a:t>0.0594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4143757354"/>
                  </a:ext>
                </a:extLst>
              </a:tr>
              <a:tr h="180975">
                <a:tc>
                  <a:txBody>
                    <a:bodyPr/>
                    <a:lstStyle/>
                    <a:p>
                      <a:pPr algn="ctr" fontAlgn="b"/>
                      <a:r>
                        <a:rPr lang="zh-CN" altLang="en-US" sz="1400" u="none" strike="noStrike" dirty="0">
                          <a:effectLst/>
                        </a:rPr>
                        <a:t>大同同家山煤矿 </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400" u="none" strike="noStrike" dirty="0">
                          <a:effectLst/>
                        </a:rPr>
                        <a:t>0.0999</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400" u="none" strike="noStrike" dirty="0">
                          <a:effectLst/>
                        </a:rPr>
                        <a:t>0.3813</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400" u="none" strike="noStrike">
                          <a:effectLst/>
                        </a:rPr>
                        <a:t>0.1101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3751115508"/>
                  </a:ext>
                </a:extLst>
              </a:tr>
              <a:tr h="180975">
                <a:tc>
                  <a:txBody>
                    <a:bodyPr/>
                    <a:lstStyle/>
                    <a:p>
                      <a:pPr algn="ctr" fontAlgn="b"/>
                      <a:r>
                        <a:rPr lang="zh-CN" altLang="en-US" sz="1400" u="none" strike="noStrike" dirty="0">
                          <a:effectLst/>
                        </a:rPr>
                        <a:t>扎诺尔南山煤矿 </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400" u="none" strike="noStrike" dirty="0">
                          <a:effectLst/>
                        </a:rPr>
                        <a:t>0.9649</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400" u="none" strike="noStrike">
                          <a:effectLst/>
                        </a:rPr>
                        <a:t>0.5879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400" u="none" strike="noStrike" dirty="0">
                          <a:effectLst/>
                        </a:rPr>
                        <a:t>0.9907</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1083576433"/>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4260" name="Text Box 52">
                <a:extLst>
                  <a:ext uri="{FF2B5EF4-FFF2-40B4-BE49-F238E27FC236}">
                    <a16:creationId xmlns:a16="http://schemas.microsoft.com/office/drawing/2014/main" id="{ACA19CA5-DA62-4E60-86BD-4F279062E3A2}"/>
                  </a:ext>
                </a:extLst>
              </p:cNvPr>
              <p:cNvSpPr txBox="1">
                <a:spLocks noChangeArrowheads="1"/>
              </p:cNvSpPr>
              <p:nvPr/>
            </p:nvSpPr>
            <p:spPr bwMode="auto">
              <a:xfrm>
                <a:off x="354603" y="1261866"/>
                <a:ext cx="11310656" cy="1490344"/>
              </a:xfrm>
              <a:prstGeom prst="rect">
                <a:avLst/>
              </a:prstGeom>
              <a:noFill/>
              <a:ln>
                <a:noFill/>
              </a:ln>
              <a:effectLst/>
              <a:extLst>
                <a:ext uri="{909E8E84-426E-40DD-AFC4-6F175D3DCCD1}">
                  <a14:hiddenFill>
                    <a:solidFill>
                      <a:schemeClr val="accent1"/>
                    </a:solidFill>
                  </a14:hiddenFill>
                </a:ext>
                <a:ext uri="{91240B29-F687-4F45-9708-019B960494DF}">
                  <a14:hiddenLine w="12700" cap="sq">
                    <a:solidFill>
                      <a:schemeClr val="tx1"/>
                    </a:solidFill>
                    <a:miter lim="800000"/>
                    <a:headEnd type="none" w="sm" len="sm"/>
                    <a:tailEnd type="none" w="sm" len="sm"/>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indent="457200">
                  <a:lnSpc>
                    <a:spcPct val="150000"/>
                  </a:lnSpc>
                </a:pPr>
                <a:r>
                  <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．据</a:t>
                </a:r>
                <a:r>
                  <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矩阵得到最优值向量和最劣值向量</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，即有限方案中的最优方案和最劣方案为：</a:t>
                </a:r>
                <a:endPar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indent="457200">
                  <a:lnSpc>
                    <a:spcPct val="150000"/>
                  </a:lnSpc>
                </a:pPr>
                <a:r>
                  <a:rPr lang="zh-CN" altLang="en-US" sz="2000" dirty="0">
                    <a:solidFill>
                      <a:schemeClr val="tx1"/>
                    </a:solidFill>
                    <a:latin typeface="微软雅黑" panose="020B0503020204020204" pitchFamily="34" charset="-122"/>
                    <a:ea typeface="微软雅黑" panose="020B0503020204020204" pitchFamily="34" charset="-122"/>
                  </a:rPr>
                  <a:t>       </a:t>
                </a:r>
                <a14:m>
                  <m:oMath xmlns:m="http://schemas.openxmlformats.org/officeDocument/2006/math">
                    <m:r>
                      <a:rPr lang="zh-CN" altLang="en-US" sz="2000" i="1">
                        <a:solidFill>
                          <a:schemeClr val="tx1"/>
                        </a:solidFill>
                        <a:latin typeface="Cambria Math" panose="02040503050406030204" pitchFamily="18" charset="0"/>
                      </a:rPr>
                      <m:t>最优方案</m:t>
                    </m:r>
                    <m:sSup>
                      <m:sSupPr>
                        <m:ctrlPr>
                          <a:rPr lang="zh-CN" altLang="en-US" sz="2000" i="1">
                            <a:solidFill>
                              <a:schemeClr val="tx1"/>
                            </a:solidFill>
                            <a:latin typeface="Cambria Math" panose="02040503050406030204" pitchFamily="18" charset="0"/>
                          </a:rPr>
                        </m:ctrlPr>
                      </m:sSupPr>
                      <m:e>
                        <m:r>
                          <a:rPr lang="zh-CN" altLang="en-US" sz="2000" i="1">
                            <a:solidFill>
                              <a:schemeClr val="tx1"/>
                            </a:solidFill>
                            <a:latin typeface="Cambria Math" panose="02040503050406030204" pitchFamily="18" charset="0"/>
                          </a:rPr>
                          <m:t>𝐀</m:t>
                        </m:r>
                      </m:e>
                      <m:sup>
                        <m:r>
                          <a:rPr lang="zh-CN" altLang="en-US" sz="2000" i="1">
                            <a:solidFill>
                              <a:schemeClr val="tx1"/>
                            </a:solidFill>
                            <a:latin typeface="Cambria Math" panose="02040503050406030204" pitchFamily="18" charset="0"/>
                          </a:rPr>
                          <m:t>+</m:t>
                        </m:r>
                      </m:sup>
                    </m:sSup>
                    <m:r>
                      <a:rPr lang="zh-CN" altLang="en-US" sz="2000" i="1">
                        <a:solidFill>
                          <a:schemeClr val="tx1"/>
                        </a:solidFill>
                        <a:latin typeface="Cambria Math" panose="02040503050406030204" pitchFamily="18" charset="0"/>
                      </a:rPr>
                      <m:t>=</m:t>
                    </m:r>
                    <m:d>
                      <m:dPr>
                        <m:begChr m:val="（"/>
                        <m:endChr m:val="）"/>
                        <m:ctrlPr>
                          <a:rPr lang="zh-CN" altLang="en-US" sz="2000" i="1">
                            <a:solidFill>
                              <a:schemeClr val="tx1"/>
                            </a:solidFill>
                            <a:latin typeface="Cambria Math" panose="02040503050406030204" pitchFamily="18" charset="0"/>
                          </a:rPr>
                        </m:ctrlPr>
                      </m:dPr>
                      <m:e>
                        <m:r>
                          <a:rPr lang="zh-CN" altLang="en-US" sz="2000">
                            <a:solidFill>
                              <a:schemeClr val="tx1"/>
                            </a:solidFill>
                            <a:latin typeface="Cambria Math" panose="02040503050406030204" pitchFamily="18" charset="0"/>
                          </a:rPr>
                          <m:t> </m:t>
                        </m:r>
                        <m:sSubSup>
                          <m:sSubSupPr>
                            <m:ctrlPr>
                              <a:rPr lang="zh-CN" altLang="en-US" sz="2000" i="1">
                                <a:solidFill>
                                  <a:schemeClr val="tx1"/>
                                </a:solidFill>
                                <a:latin typeface="Cambria Math" panose="02040503050406030204" pitchFamily="18" charset="0"/>
                              </a:rPr>
                            </m:ctrlPr>
                          </m:sSubSupPr>
                          <m:e>
                            <m:r>
                              <a:rPr lang="zh-CN" altLang="en-US" sz="2000" i="1">
                                <a:solidFill>
                                  <a:schemeClr val="tx1"/>
                                </a:solidFill>
                                <a:latin typeface="Cambria Math" panose="02040503050406030204" pitchFamily="18" charset="0"/>
                              </a:rPr>
                              <m:t>𝑎</m:t>
                            </m:r>
                          </m:e>
                          <m:sub>
                            <m:r>
                              <a:rPr lang="zh-CN" altLang="en-US" sz="2000" i="1">
                                <a:solidFill>
                                  <a:schemeClr val="tx1"/>
                                </a:solidFill>
                                <a:latin typeface="Cambria Math" panose="02040503050406030204" pitchFamily="18" charset="0"/>
                              </a:rPr>
                              <m:t>𝑖</m:t>
                            </m:r>
                            <m:r>
                              <a:rPr lang="zh-CN" altLang="en-US" sz="2000" i="1">
                                <a:solidFill>
                                  <a:schemeClr val="tx1"/>
                                </a:solidFill>
                                <a:latin typeface="Cambria Math" panose="02040503050406030204" pitchFamily="18" charset="0"/>
                              </a:rPr>
                              <m:t>1</m:t>
                            </m:r>
                          </m:sub>
                          <m:sup>
                            <m:r>
                              <a:rPr lang="zh-CN" altLang="en-US" sz="2000" i="1">
                                <a:solidFill>
                                  <a:schemeClr val="tx1"/>
                                </a:solidFill>
                                <a:latin typeface="Cambria Math" panose="02040503050406030204" pitchFamily="18" charset="0"/>
                              </a:rPr>
                              <m:t>+</m:t>
                            </m:r>
                          </m:sup>
                        </m:sSubSup>
                        <m:r>
                          <a:rPr lang="zh-CN" altLang="en-US" sz="2000" i="1">
                            <a:solidFill>
                              <a:schemeClr val="tx1"/>
                            </a:solidFill>
                            <a:latin typeface="Cambria Math" panose="02040503050406030204" pitchFamily="18" charset="0"/>
                          </a:rPr>
                          <m:t>，</m:t>
                        </m:r>
                        <m:sSubSup>
                          <m:sSubSupPr>
                            <m:ctrlPr>
                              <a:rPr lang="zh-CN" altLang="en-US" sz="2000" i="1">
                                <a:solidFill>
                                  <a:schemeClr val="tx1"/>
                                </a:solidFill>
                                <a:latin typeface="Cambria Math" panose="02040503050406030204" pitchFamily="18" charset="0"/>
                              </a:rPr>
                            </m:ctrlPr>
                          </m:sSubSupPr>
                          <m:e>
                            <m:r>
                              <a:rPr lang="zh-CN" altLang="en-US" sz="2000" i="1">
                                <a:solidFill>
                                  <a:schemeClr val="tx1"/>
                                </a:solidFill>
                                <a:latin typeface="Cambria Math" panose="02040503050406030204" pitchFamily="18" charset="0"/>
                              </a:rPr>
                              <m:t>𝑎</m:t>
                            </m:r>
                          </m:e>
                          <m:sub>
                            <m:r>
                              <a:rPr lang="zh-CN" altLang="en-US" sz="2000" i="1">
                                <a:solidFill>
                                  <a:schemeClr val="tx1"/>
                                </a:solidFill>
                                <a:latin typeface="Cambria Math" panose="02040503050406030204" pitchFamily="18" charset="0"/>
                              </a:rPr>
                              <m:t>𝑖</m:t>
                            </m:r>
                            <m:r>
                              <a:rPr lang="zh-CN" altLang="en-US" sz="2000" i="1">
                                <a:solidFill>
                                  <a:schemeClr val="tx1"/>
                                </a:solidFill>
                                <a:latin typeface="Cambria Math" panose="02040503050406030204" pitchFamily="18" charset="0"/>
                              </a:rPr>
                              <m:t>2</m:t>
                            </m:r>
                          </m:sub>
                          <m:sup>
                            <m:r>
                              <a:rPr lang="zh-CN" altLang="en-US" sz="2000" i="1">
                                <a:solidFill>
                                  <a:schemeClr val="tx1"/>
                                </a:solidFill>
                                <a:latin typeface="Cambria Math" panose="02040503050406030204" pitchFamily="18" charset="0"/>
                              </a:rPr>
                              <m:t>+</m:t>
                            </m:r>
                          </m:sup>
                        </m:sSubSup>
                        <m:r>
                          <a:rPr lang="zh-CN" altLang="en-US" sz="2000" i="1">
                            <a:solidFill>
                              <a:schemeClr val="tx1"/>
                            </a:solidFill>
                            <a:latin typeface="Cambria Math" panose="02040503050406030204" pitchFamily="18" charset="0"/>
                          </a:rPr>
                          <m:t> </m:t>
                        </m:r>
                        <m:r>
                          <a:rPr lang="zh-CN" altLang="en-US" sz="2000" i="1">
                            <a:solidFill>
                              <a:schemeClr val="tx1"/>
                            </a:solidFill>
                            <a:latin typeface="Cambria Math" panose="02040503050406030204" pitchFamily="18" charset="0"/>
                          </a:rPr>
                          <m:t>，</m:t>
                        </m:r>
                        <m:r>
                          <a:rPr lang="zh-CN" altLang="en-US" sz="2000" i="1">
                            <a:solidFill>
                              <a:schemeClr val="tx1"/>
                            </a:solidFill>
                            <a:latin typeface="Cambria Math" panose="02040503050406030204" pitchFamily="18" charset="0"/>
                          </a:rPr>
                          <m:t>⋅⋅⋅</m:t>
                        </m:r>
                        <m:r>
                          <a:rPr lang="zh-CN" altLang="en-US" sz="2000" i="1">
                            <a:solidFill>
                              <a:schemeClr val="tx1"/>
                            </a:solidFill>
                            <a:latin typeface="Cambria Math" panose="02040503050406030204" pitchFamily="18" charset="0"/>
                          </a:rPr>
                          <m:t>，</m:t>
                        </m:r>
                        <m:sSubSup>
                          <m:sSubSupPr>
                            <m:ctrlPr>
                              <a:rPr lang="zh-CN" altLang="en-US" sz="2000" i="1">
                                <a:solidFill>
                                  <a:schemeClr val="tx1"/>
                                </a:solidFill>
                                <a:latin typeface="Cambria Math" panose="02040503050406030204" pitchFamily="18" charset="0"/>
                              </a:rPr>
                            </m:ctrlPr>
                          </m:sSubSupPr>
                          <m:e>
                            <m:r>
                              <a:rPr lang="zh-CN" altLang="en-US" sz="2000" i="1">
                                <a:solidFill>
                                  <a:schemeClr val="tx1"/>
                                </a:solidFill>
                                <a:latin typeface="Cambria Math" panose="02040503050406030204" pitchFamily="18" charset="0"/>
                              </a:rPr>
                              <m:t>𝑎</m:t>
                            </m:r>
                          </m:e>
                          <m:sub>
                            <m:r>
                              <a:rPr lang="zh-CN" altLang="en-US" sz="2000" i="1">
                                <a:solidFill>
                                  <a:schemeClr val="tx1"/>
                                </a:solidFill>
                                <a:latin typeface="Cambria Math" panose="02040503050406030204" pitchFamily="18" charset="0"/>
                              </a:rPr>
                              <m:t>𝑖𝑚</m:t>
                            </m:r>
                          </m:sub>
                          <m:sup>
                            <m:r>
                              <a:rPr lang="zh-CN" altLang="en-US" sz="2000" i="1">
                                <a:solidFill>
                                  <a:schemeClr val="tx1"/>
                                </a:solidFill>
                                <a:latin typeface="Cambria Math" panose="02040503050406030204" pitchFamily="18" charset="0"/>
                              </a:rPr>
                              <m:t>+</m:t>
                            </m:r>
                          </m:sup>
                        </m:sSubSup>
                      </m:e>
                    </m:d>
                    <m:r>
                      <a:rPr lang="zh-CN" altLang="en-US" sz="2000" i="1">
                        <a:solidFill>
                          <a:schemeClr val="tx1"/>
                        </a:solidFill>
                        <a:latin typeface="Cambria Math" panose="02040503050406030204" pitchFamily="18" charset="0"/>
                      </a:rPr>
                      <m:t>=</m:t>
                    </m:r>
                    <m:d>
                      <m:dPr>
                        <m:ctrlPr>
                          <a:rPr lang="zh-CN" altLang="en-US" sz="2000" i="1">
                            <a:solidFill>
                              <a:schemeClr val="tx1"/>
                            </a:solidFill>
                            <a:latin typeface="Cambria Math" panose="02040503050406030204" pitchFamily="18" charset="0"/>
                          </a:rPr>
                        </m:ctrlPr>
                      </m:dPr>
                      <m:e>
                        <m:r>
                          <a:rPr lang="zh-CN" altLang="en-US" sz="2000" i="1">
                            <a:solidFill>
                              <a:schemeClr val="tx1"/>
                            </a:solidFill>
                            <a:latin typeface="Cambria Math" panose="02040503050406030204" pitchFamily="18" charset="0"/>
                          </a:rPr>
                          <m:t>0.9649,</m:t>
                        </m:r>
                        <m:r>
                          <a:rPr lang="en-US" altLang="zh-CN" sz="2000" b="0" i="1" smtClean="0">
                            <a:solidFill>
                              <a:schemeClr val="tx1"/>
                            </a:solidFill>
                            <a:latin typeface="Cambria Math" panose="02040503050406030204" pitchFamily="18" charset="0"/>
                          </a:rPr>
                          <m:t>   </m:t>
                        </m:r>
                        <m:r>
                          <a:rPr lang="zh-CN" altLang="en-US" sz="2000" i="1">
                            <a:solidFill>
                              <a:schemeClr val="tx1"/>
                            </a:solidFill>
                            <a:latin typeface="Cambria Math" panose="02040503050406030204" pitchFamily="18" charset="0"/>
                          </a:rPr>
                          <m:t>0.5879,</m:t>
                        </m:r>
                        <m:r>
                          <a:rPr lang="en-US" altLang="zh-CN" sz="2000" b="0" i="1" smtClean="0">
                            <a:solidFill>
                              <a:schemeClr val="tx1"/>
                            </a:solidFill>
                            <a:latin typeface="Cambria Math" panose="02040503050406030204" pitchFamily="18" charset="0"/>
                          </a:rPr>
                          <m:t>   </m:t>
                        </m:r>
                        <m:r>
                          <a:rPr lang="zh-CN" altLang="en-US" sz="2000" i="1">
                            <a:solidFill>
                              <a:schemeClr val="tx1"/>
                            </a:solidFill>
                            <a:latin typeface="Cambria Math" panose="02040503050406030204" pitchFamily="18" charset="0"/>
                          </a:rPr>
                          <m:t>0.9907</m:t>
                        </m:r>
                      </m:e>
                    </m:d>
                  </m:oMath>
                </a14:m>
                <a:r>
                  <a:rPr lang="en-US" altLang="zh-CN" sz="2000" i="1" dirty="0">
                    <a:solidFill>
                      <a:schemeClr val="tx1"/>
                    </a:solidFill>
                    <a:latin typeface="微软雅黑" panose="020B0503020204020204" pitchFamily="34" charset="-122"/>
                    <a:ea typeface="微软雅黑" panose="020B0503020204020204" pitchFamily="34" charset="-122"/>
                  </a:rPr>
                  <a:t>   </a:t>
                </a:r>
              </a:p>
              <a:p>
                <a:pPr indent="457200">
                  <a:lnSpc>
                    <a:spcPct val="150000"/>
                  </a:lnSpc>
                </a:pPr>
                <a:r>
                  <a:rPr lang="zh-CN" altLang="en-US" sz="2000" dirty="0">
                    <a:solidFill>
                      <a:schemeClr val="tx1"/>
                    </a:solidFill>
                    <a:latin typeface="微软雅黑" panose="020B0503020204020204" pitchFamily="34" charset="-122"/>
                    <a:ea typeface="微软雅黑" panose="020B0503020204020204" pitchFamily="34" charset="-122"/>
                  </a:rPr>
                  <a:t>       </a:t>
                </a:r>
                <a14:m>
                  <m:oMath xmlns:m="http://schemas.openxmlformats.org/officeDocument/2006/math">
                    <m:r>
                      <a:rPr lang="zh-CN" altLang="en-US" sz="2000" i="1">
                        <a:solidFill>
                          <a:schemeClr val="tx1"/>
                        </a:solidFill>
                        <a:latin typeface="Cambria Math" panose="02040503050406030204" pitchFamily="18" charset="0"/>
                      </a:rPr>
                      <m:t>最劣方案</m:t>
                    </m:r>
                    <m:sSup>
                      <m:sSupPr>
                        <m:ctrlPr>
                          <a:rPr lang="zh-CN" altLang="en-US" sz="2000" i="1">
                            <a:solidFill>
                              <a:schemeClr val="tx1"/>
                            </a:solidFill>
                            <a:latin typeface="Cambria Math" panose="02040503050406030204" pitchFamily="18" charset="0"/>
                          </a:rPr>
                        </m:ctrlPr>
                      </m:sSupPr>
                      <m:e>
                        <m:r>
                          <a:rPr lang="zh-CN" altLang="en-US" sz="2000" i="1">
                            <a:solidFill>
                              <a:schemeClr val="tx1"/>
                            </a:solidFill>
                            <a:latin typeface="Cambria Math" panose="02040503050406030204" pitchFamily="18" charset="0"/>
                          </a:rPr>
                          <m:t>𝐀</m:t>
                        </m:r>
                      </m:e>
                      <m:sup>
                        <m:r>
                          <a:rPr lang="zh-CN" altLang="en-US" sz="2000" i="1">
                            <a:solidFill>
                              <a:schemeClr val="tx1"/>
                            </a:solidFill>
                            <a:latin typeface="Cambria Math" panose="02040503050406030204" pitchFamily="18" charset="0"/>
                          </a:rPr>
                          <m:t>−</m:t>
                        </m:r>
                      </m:sup>
                    </m:sSup>
                    <m:r>
                      <a:rPr lang="en-US" altLang="zh-CN" sz="2000" i="1">
                        <a:solidFill>
                          <a:schemeClr val="tx1"/>
                        </a:solidFill>
                        <a:latin typeface="Cambria Math" panose="02040503050406030204" pitchFamily="18" charset="0"/>
                      </a:rPr>
                      <m:t>=</m:t>
                    </m:r>
                    <m:r>
                      <a:rPr lang="en-US" altLang="zh-CN" sz="2000" b="0" i="1" smtClean="0">
                        <a:latin typeface="Cambria Math" panose="02040503050406030204" pitchFamily="18" charset="0"/>
                      </a:rPr>
                      <m:t>(</m:t>
                    </m:r>
                    <m:sSubSup>
                      <m:sSubSupPr>
                        <m:ctrlPr>
                          <a:rPr lang="zh-CN" altLang="en-US" sz="2000" i="1">
                            <a:solidFill>
                              <a:schemeClr val="tx1"/>
                            </a:solidFill>
                            <a:latin typeface="Cambria Math" panose="02040503050406030204" pitchFamily="18" charset="0"/>
                          </a:rPr>
                        </m:ctrlPr>
                      </m:sSubSupPr>
                      <m:e>
                        <m:r>
                          <a:rPr lang="zh-CN" altLang="en-US" sz="2000" i="1">
                            <a:solidFill>
                              <a:schemeClr val="tx1"/>
                            </a:solidFill>
                            <a:latin typeface="Cambria Math" panose="02040503050406030204" pitchFamily="18" charset="0"/>
                          </a:rPr>
                          <m:t>𝑎</m:t>
                        </m:r>
                      </m:e>
                      <m:sub>
                        <m:r>
                          <a:rPr lang="zh-CN" altLang="en-US" sz="2000" i="1">
                            <a:solidFill>
                              <a:schemeClr val="tx1"/>
                            </a:solidFill>
                            <a:latin typeface="Cambria Math" panose="02040503050406030204" pitchFamily="18" charset="0"/>
                          </a:rPr>
                          <m:t>𝑖</m:t>
                        </m:r>
                        <m:r>
                          <a:rPr lang="zh-CN" altLang="en-US" sz="2000" i="1">
                            <a:solidFill>
                              <a:schemeClr val="tx1"/>
                            </a:solidFill>
                            <a:latin typeface="Cambria Math" panose="02040503050406030204" pitchFamily="18" charset="0"/>
                          </a:rPr>
                          <m:t>1</m:t>
                        </m:r>
                      </m:sub>
                      <m:sup>
                        <m:r>
                          <a:rPr lang="zh-CN" altLang="en-US" sz="2000" i="1">
                            <a:solidFill>
                              <a:schemeClr val="tx1"/>
                            </a:solidFill>
                            <a:latin typeface="Cambria Math" panose="02040503050406030204" pitchFamily="18" charset="0"/>
                          </a:rPr>
                          <m:t>−</m:t>
                        </m:r>
                      </m:sup>
                    </m:sSubSup>
                    <m:r>
                      <a:rPr lang="zh-CN" altLang="en-US" sz="2000" i="1">
                        <a:solidFill>
                          <a:schemeClr val="tx1"/>
                        </a:solidFill>
                        <a:latin typeface="Cambria Math" panose="02040503050406030204" pitchFamily="18" charset="0"/>
                      </a:rPr>
                      <m:t> </m:t>
                    </m:r>
                    <m:r>
                      <a:rPr lang="zh-CN" altLang="en-US" sz="2000" i="1">
                        <a:solidFill>
                          <a:schemeClr val="tx1"/>
                        </a:solidFill>
                        <a:latin typeface="Cambria Math" panose="02040503050406030204" pitchFamily="18" charset="0"/>
                      </a:rPr>
                      <m:t>，</m:t>
                    </m:r>
                    <m:sSubSup>
                      <m:sSubSupPr>
                        <m:ctrlPr>
                          <a:rPr lang="zh-CN" altLang="en-US" sz="2000" i="1">
                            <a:solidFill>
                              <a:schemeClr val="tx1"/>
                            </a:solidFill>
                            <a:latin typeface="Cambria Math" panose="02040503050406030204" pitchFamily="18" charset="0"/>
                          </a:rPr>
                        </m:ctrlPr>
                      </m:sSubSupPr>
                      <m:e>
                        <m:r>
                          <a:rPr lang="zh-CN" altLang="en-US" sz="2000" i="1">
                            <a:solidFill>
                              <a:schemeClr val="tx1"/>
                            </a:solidFill>
                            <a:latin typeface="Cambria Math" panose="02040503050406030204" pitchFamily="18" charset="0"/>
                          </a:rPr>
                          <m:t>𝑎</m:t>
                        </m:r>
                      </m:e>
                      <m:sub>
                        <m:r>
                          <a:rPr lang="zh-CN" altLang="en-US" sz="2000" i="1">
                            <a:solidFill>
                              <a:schemeClr val="tx1"/>
                            </a:solidFill>
                            <a:latin typeface="Cambria Math" panose="02040503050406030204" pitchFamily="18" charset="0"/>
                          </a:rPr>
                          <m:t>𝑖</m:t>
                        </m:r>
                        <m:r>
                          <a:rPr lang="zh-CN" altLang="en-US" sz="2000" i="1">
                            <a:solidFill>
                              <a:schemeClr val="tx1"/>
                            </a:solidFill>
                            <a:latin typeface="Cambria Math" panose="02040503050406030204" pitchFamily="18" charset="0"/>
                          </a:rPr>
                          <m:t>2</m:t>
                        </m:r>
                      </m:sub>
                      <m:sup>
                        <m:r>
                          <a:rPr lang="zh-CN" altLang="en-US" sz="2000" i="1">
                            <a:solidFill>
                              <a:schemeClr val="tx1"/>
                            </a:solidFill>
                            <a:latin typeface="Cambria Math" panose="02040503050406030204" pitchFamily="18" charset="0"/>
                          </a:rPr>
                          <m:t>−</m:t>
                        </m:r>
                      </m:sup>
                    </m:sSubSup>
                    <m:r>
                      <a:rPr lang="zh-CN" altLang="en-US" sz="2000" i="1">
                        <a:solidFill>
                          <a:schemeClr val="tx1"/>
                        </a:solidFill>
                        <a:latin typeface="Cambria Math" panose="02040503050406030204" pitchFamily="18" charset="0"/>
                      </a:rPr>
                      <m:t> </m:t>
                    </m:r>
                    <m:r>
                      <a:rPr lang="zh-CN" altLang="en-US" sz="2000" i="1">
                        <a:solidFill>
                          <a:schemeClr val="tx1"/>
                        </a:solidFill>
                        <a:latin typeface="Cambria Math" panose="02040503050406030204" pitchFamily="18" charset="0"/>
                      </a:rPr>
                      <m:t>，</m:t>
                    </m:r>
                    <m:r>
                      <a:rPr lang="zh-CN" altLang="en-US" sz="2000" i="1">
                        <a:solidFill>
                          <a:schemeClr val="tx1"/>
                        </a:solidFill>
                        <a:latin typeface="Cambria Math" panose="02040503050406030204" pitchFamily="18" charset="0"/>
                      </a:rPr>
                      <m:t>⋅⋅⋅</m:t>
                    </m:r>
                    <m:r>
                      <a:rPr lang="zh-CN" altLang="en-US" sz="2000" i="1">
                        <a:solidFill>
                          <a:schemeClr val="tx1"/>
                        </a:solidFill>
                        <a:latin typeface="Cambria Math" panose="02040503050406030204" pitchFamily="18" charset="0"/>
                      </a:rPr>
                      <m:t>，</m:t>
                    </m:r>
                    <m:sSubSup>
                      <m:sSubSupPr>
                        <m:ctrlPr>
                          <a:rPr lang="zh-CN" altLang="en-US" sz="2000" i="1">
                            <a:solidFill>
                              <a:schemeClr val="tx1"/>
                            </a:solidFill>
                            <a:latin typeface="Cambria Math" panose="02040503050406030204" pitchFamily="18" charset="0"/>
                          </a:rPr>
                        </m:ctrlPr>
                      </m:sSubSupPr>
                      <m:e>
                        <m:r>
                          <a:rPr lang="zh-CN" altLang="en-US" sz="2000" i="1">
                            <a:solidFill>
                              <a:schemeClr val="tx1"/>
                            </a:solidFill>
                            <a:latin typeface="Cambria Math" panose="02040503050406030204" pitchFamily="18" charset="0"/>
                          </a:rPr>
                          <m:t>𝑎</m:t>
                        </m:r>
                      </m:e>
                      <m:sub>
                        <m:r>
                          <a:rPr lang="zh-CN" altLang="en-US" sz="2000" i="1">
                            <a:solidFill>
                              <a:schemeClr val="tx1"/>
                            </a:solidFill>
                            <a:latin typeface="Cambria Math" panose="02040503050406030204" pitchFamily="18" charset="0"/>
                          </a:rPr>
                          <m:t>𝑖𝑚</m:t>
                        </m:r>
                      </m:sub>
                      <m:sup>
                        <m:r>
                          <a:rPr lang="zh-CN" altLang="en-US" sz="2000" i="1">
                            <a:solidFill>
                              <a:schemeClr val="tx1"/>
                            </a:solidFill>
                            <a:latin typeface="Cambria Math" panose="02040503050406030204" pitchFamily="18" charset="0"/>
                          </a:rPr>
                          <m:t>−</m:t>
                        </m:r>
                      </m:sup>
                    </m:sSubSup>
                    <m:r>
                      <a:rPr lang="en-US" altLang="zh-CN" sz="2000" b="0" i="1" smtClean="0">
                        <a:solidFill>
                          <a:schemeClr val="tx1"/>
                        </a:solidFill>
                        <a:latin typeface="Cambria Math" panose="02040503050406030204" pitchFamily="18" charset="0"/>
                      </a:rPr>
                      <m:t>)</m:t>
                    </m:r>
                    <m:r>
                      <a:rPr lang="zh-CN" altLang="en-US" sz="2000" i="1">
                        <a:solidFill>
                          <a:schemeClr val="tx1"/>
                        </a:solidFill>
                        <a:latin typeface="Cambria Math" panose="02040503050406030204" pitchFamily="18" charset="0"/>
                      </a:rPr>
                      <m:t>=(0.0492,</m:t>
                    </m:r>
                    <m:r>
                      <a:rPr lang="en-US" altLang="zh-CN" sz="2000" b="0" i="1" smtClean="0">
                        <a:solidFill>
                          <a:schemeClr val="tx1"/>
                        </a:solidFill>
                        <a:latin typeface="Cambria Math" panose="02040503050406030204" pitchFamily="18" charset="0"/>
                      </a:rPr>
                      <m:t>   </m:t>
                    </m:r>
                    <m:r>
                      <a:rPr lang="zh-CN" altLang="en-US" sz="2000" i="1">
                        <a:solidFill>
                          <a:schemeClr val="tx1"/>
                        </a:solidFill>
                        <a:latin typeface="Cambria Math" panose="02040503050406030204" pitchFamily="18" charset="0"/>
                      </a:rPr>
                      <m:t>0.2879,</m:t>
                    </m:r>
                    <m:r>
                      <a:rPr lang="en-US" altLang="zh-CN" sz="2000" b="0" i="1" smtClean="0">
                        <a:solidFill>
                          <a:schemeClr val="tx1"/>
                        </a:solidFill>
                        <a:latin typeface="Cambria Math" panose="02040503050406030204" pitchFamily="18" charset="0"/>
                      </a:rPr>
                      <m:t>   </m:t>
                    </m:r>
                    <m:r>
                      <a:rPr lang="zh-CN" altLang="en-US" sz="2000" i="1">
                        <a:solidFill>
                          <a:schemeClr val="tx1"/>
                        </a:solidFill>
                        <a:latin typeface="Cambria Math" panose="02040503050406030204" pitchFamily="18" charset="0"/>
                      </a:rPr>
                      <m:t>0.0342)</m:t>
                    </m:r>
                  </m:oMath>
                </a14:m>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p>
            </p:txBody>
          </p:sp>
        </mc:Choice>
        <mc:Fallback xmlns="">
          <p:sp>
            <p:nvSpPr>
              <p:cNvPr id="94260" name="Text Box 52">
                <a:extLst>
                  <a:ext uri="{FF2B5EF4-FFF2-40B4-BE49-F238E27FC236}">
                    <a16:creationId xmlns:a16="http://schemas.microsoft.com/office/drawing/2014/main" id="{ACA19CA5-DA62-4E60-86BD-4F279062E3A2}"/>
                  </a:ext>
                </a:extLst>
              </p:cNvPr>
              <p:cNvSpPr txBox="1">
                <a:spLocks noRot="1" noChangeAspect="1" noMove="1" noResize="1" noEditPoints="1" noAdjustHandles="1" noChangeArrowheads="1" noChangeShapeType="1" noTextEdit="1"/>
              </p:cNvSpPr>
              <p:nvPr/>
            </p:nvSpPr>
            <p:spPr bwMode="auto">
              <a:xfrm>
                <a:off x="354603" y="1261866"/>
                <a:ext cx="11310656" cy="1490344"/>
              </a:xfrm>
              <a:prstGeom prst="rect">
                <a:avLst/>
              </a:prstGeom>
              <a:blipFill>
                <a:blip r:embed="rId2"/>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94261" name="Object 53">
            <a:extLst>
              <a:ext uri="{FF2B5EF4-FFF2-40B4-BE49-F238E27FC236}">
                <a16:creationId xmlns:a16="http://schemas.microsoft.com/office/drawing/2014/main" id="{F27E7436-BC0E-4DBD-8696-B68B30C581D4}"/>
              </a:ext>
            </a:extLst>
          </p:cNvPr>
          <p:cNvSpPr txBox="1"/>
          <p:nvPr/>
        </p:nvSpPr>
        <p:spPr bwMode="auto">
          <a:xfrm>
            <a:off x="1676400" y="5882123"/>
            <a:ext cx="7086600" cy="474663"/>
          </a:xfrm>
          <a:prstGeom prst="rect">
            <a:avLst/>
          </a:prstGeom>
          <a:noFill/>
          <a:ln>
            <a:noFill/>
          </a:ln>
          <a:effectLst/>
        </p:spPr>
        <p:txBody>
          <a:bodyPr>
            <a:normAutofit/>
          </a:bodyPr>
          <a:lstStyle/>
          <a:p>
            <a:endParaRPr lang="zh-CN" altLang="en-US" dirty="0"/>
          </a:p>
        </p:txBody>
      </p:sp>
      <p:sp>
        <p:nvSpPr>
          <p:cNvPr id="9" name="文本框 8">
            <a:extLst>
              <a:ext uri="{FF2B5EF4-FFF2-40B4-BE49-F238E27FC236}">
                <a16:creationId xmlns:a16="http://schemas.microsoft.com/office/drawing/2014/main" id="{EBD69A8D-7C71-4A72-BC8B-425A72BE396E}"/>
              </a:ext>
            </a:extLst>
          </p:cNvPr>
          <p:cNvSpPr txBox="1"/>
          <p:nvPr/>
        </p:nvSpPr>
        <p:spPr>
          <a:xfrm>
            <a:off x="1065319" y="0"/>
            <a:ext cx="6622414" cy="743986"/>
          </a:xfrm>
          <a:prstGeom prst="rect">
            <a:avLst/>
          </a:prstGeom>
          <a:noFill/>
        </p:spPr>
        <p:txBody>
          <a:bodyPr wrap="square" rtlCol="0" anchor="t">
            <a:spAutoFit/>
          </a:bodyPr>
          <a:lstStyle/>
          <a:p>
            <a:pPr>
              <a:lnSpc>
                <a:spcPct val="150000"/>
              </a:lnSpc>
            </a:pPr>
            <a:r>
              <a:rPr lang="en-US" altLang="zh-CN" sz="3200" b="1" dirty="0">
                <a:solidFill>
                  <a:schemeClr val="bg1"/>
                </a:solidFill>
                <a:latin typeface="微软雅黑" panose="020B0503020204020204" pitchFamily="34" charset="-122"/>
                <a:ea typeface="微软雅黑" panose="020B0503020204020204" pitchFamily="34" charset="-122"/>
              </a:rPr>
              <a:t>3.2</a:t>
            </a:r>
            <a:r>
              <a:rPr lang="zh-CN" altLang="en-US" sz="3200" b="1" dirty="0">
                <a:solidFill>
                  <a:schemeClr val="bg1"/>
                </a:solidFill>
                <a:latin typeface="微软雅黑" panose="020B0503020204020204" pitchFamily="34" charset="-122"/>
                <a:ea typeface="微软雅黑" panose="020B0503020204020204" pitchFamily="34" charset="-122"/>
              </a:rPr>
              <a:t>、加权</a:t>
            </a:r>
            <a:r>
              <a:rPr lang="en-US" altLang="zh-CN" sz="3200" b="1" dirty="0">
                <a:solidFill>
                  <a:schemeClr val="bg1"/>
                </a:solidFill>
                <a:latin typeface="微软雅黑" panose="020B0503020204020204" pitchFamily="34" charset="-122"/>
                <a:ea typeface="微软雅黑" panose="020B0503020204020204" pitchFamily="34" charset="-122"/>
              </a:rPr>
              <a:t>TOPSIS</a:t>
            </a:r>
            <a:r>
              <a:rPr lang="zh-CN" altLang="en-US" sz="3200" b="1" dirty="0">
                <a:solidFill>
                  <a:schemeClr val="bg1"/>
                </a:solidFill>
                <a:latin typeface="微软雅黑" panose="020B0503020204020204" pitchFamily="34" charset="-122"/>
                <a:ea typeface="微软雅黑" panose="020B0503020204020204" pitchFamily="34" charset="-122"/>
              </a:rPr>
              <a:t>算法案例</a:t>
            </a:r>
          </a:p>
        </p:txBody>
      </p:sp>
      <mc:AlternateContent xmlns:mc="http://schemas.openxmlformats.org/markup-compatibility/2006" xmlns:a14="http://schemas.microsoft.com/office/drawing/2010/main">
        <mc:Choice Requires="a14">
          <p:sp>
            <p:nvSpPr>
              <p:cNvPr id="6" name="Text Box 3">
                <a:extLst>
                  <a:ext uri="{FF2B5EF4-FFF2-40B4-BE49-F238E27FC236}">
                    <a16:creationId xmlns:a16="http://schemas.microsoft.com/office/drawing/2014/main" id="{449222F1-B758-44C9-8E41-B70260CAB5F5}"/>
                  </a:ext>
                </a:extLst>
              </p:cNvPr>
              <p:cNvSpPr txBox="1">
                <a:spLocks noChangeArrowheads="1"/>
              </p:cNvSpPr>
              <p:nvPr/>
            </p:nvSpPr>
            <p:spPr bwMode="auto">
              <a:xfrm>
                <a:off x="354603" y="2752210"/>
                <a:ext cx="11482793" cy="3345788"/>
              </a:xfrm>
              <a:prstGeom prst="rect">
                <a:avLst/>
              </a:prstGeom>
              <a:noFill/>
              <a:ln>
                <a:noFill/>
              </a:ln>
              <a:effectLst/>
              <a:extLst>
                <a:ext uri="{909E8E84-426E-40DD-AFC4-6F175D3DCCD1}">
                  <a14:hiddenFill>
                    <a:solidFill>
                      <a:schemeClr val="accent1"/>
                    </a:solidFill>
                  </a14:hiddenFill>
                </a:ext>
                <a:ext uri="{91240B29-F687-4F45-9708-019B960494DF}">
                  <a14:hiddenLine w="12700" cap="sq">
                    <a:solidFill>
                      <a:schemeClr val="tx1"/>
                    </a:solidFill>
                    <a:miter lim="800000"/>
                    <a:headEnd type="none" w="sm" len="sm"/>
                    <a:tailEnd type="none" w="sm" len="sm"/>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indent="457200">
                  <a:lnSpc>
                    <a:spcPct val="150000"/>
                  </a:lnSpc>
                  <a:buClr>
                    <a:schemeClr val="tx2"/>
                  </a:buClr>
                  <a:buFont typeface="Wingdings" panose="05000000000000000000" pitchFamily="2" charset="2"/>
                  <a:buNone/>
                </a:pPr>
                <a:r>
                  <a:rPr lang="en-US" altLang="zh-CN" sz="2000" b="1" dirty="0">
                    <a:solidFill>
                      <a:schemeClr val="tx1"/>
                    </a:solidFill>
                    <a:latin typeface="微软雅黑" panose="020B0503020204020204" pitchFamily="34" charset="-122"/>
                    <a:ea typeface="微软雅黑" panose="020B0503020204020204" pitchFamily="34" charset="-122"/>
                  </a:rPr>
                  <a:t>4. </a:t>
                </a:r>
                <a:r>
                  <a:rPr lang="zh-CN" altLang="en-US" sz="2000" b="1" dirty="0">
                    <a:solidFill>
                      <a:schemeClr val="tx1"/>
                    </a:solidFill>
                    <a:latin typeface="微软雅黑" panose="020B0503020204020204" pitchFamily="34" charset="-122"/>
                    <a:ea typeface="微软雅黑" panose="020B0503020204020204" pitchFamily="34" charset="-122"/>
                  </a:rPr>
                  <a:t>分别计算诸评价对象所有各指标值与最优方案及最劣方案的距离</a:t>
                </a:r>
                <a14:m>
                  <m:oMath xmlns:m="http://schemas.openxmlformats.org/officeDocument/2006/math">
                    <m:sSubSup>
                      <m:sSubSupPr>
                        <m:ctrlPr>
                          <a:rPr lang="zh-CN" altLang="en-US" sz="2000" b="1" i="1">
                            <a:solidFill>
                              <a:schemeClr val="tx1"/>
                            </a:solidFill>
                            <a:latin typeface="Cambria Math" panose="02040503050406030204" pitchFamily="18" charset="0"/>
                          </a:rPr>
                        </m:ctrlPr>
                      </m:sSubSupPr>
                      <m:e>
                        <m:r>
                          <a:rPr lang="zh-CN" altLang="en-US" sz="2000" b="1" i="1">
                            <a:solidFill>
                              <a:schemeClr val="tx1"/>
                            </a:solidFill>
                            <a:latin typeface="Cambria Math" panose="02040503050406030204" pitchFamily="18" charset="0"/>
                          </a:rPr>
                          <m:t>𝑫</m:t>
                        </m:r>
                      </m:e>
                      <m:sub>
                        <m:r>
                          <a:rPr lang="zh-CN" altLang="en-US" sz="2000" b="1" i="1">
                            <a:solidFill>
                              <a:schemeClr val="tx1"/>
                            </a:solidFill>
                            <a:latin typeface="Cambria Math" panose="02040503050406030204" pitchFamily="18" charset="0"/>
                          </a:rPr>
                          <m:t>𝒊</m:t>
                        </m:r>
                      </m:sub>
                      <m:sup>
                        <m:r>
                          <a:rPr lang="zh-CN" altLang="en-US" sz="2000" b="1" i="1">
                            <a:solidFill>
                              <a:schemeClr val="tx1"/>
                            </a:solidFill>
                            <a:latin typeface="Cambria Math" panose="02040503050406030204" pitchFamily="18" charset="0"/>
                          </a:rPr>
                          <m:t>+</m:t>
                        </m:r>
                      </m:sup>
                    </m:sSubSup>
                  </m:oMath>
                </a14:m>
                <a:r>
                  <a:rPr lang="zh-CN" altLang="en-US" sz="2000" b="1" dirty="0">
                    <a:solidFill>
                      <a:schemeClr val="tx1"/>
                    </a:solidFill>
                    <a:latin typeface="微软雅黑" panose="020B0503020204020204" pitchFamily="34" charset="-122"/>
                    <a:ea typeface="微软雅黑" panose="020B0503020204020204" pitchFamily="34" charset="-122"/>
                  </a:rPr>
                  <a:t>与</a:t>
                </a:r>
                <a14:m>
                  <m:oMath xmlns:m="http://schemas.openxmlformats.org/officeDocument/2006/math">
                    <m:sSubSup>
                      <m:sSubSupPr>
                        <m:ctrlPr>
                          <a:rPr lang="zh-CN" altLang="en-US" sz="2000" b="1" i="1">
                            <a:solidFill>
                              <a:schemeClr val="tx1"/>
                            </a:solidFill>
                            <a:latin typeface="Cambria Math" panose="02040503050406030204" pitchFamily="18" charset="0"/>
                          </a:rPr>
                        </m:ctrlPr>
                      </m:sSubSupPr>
                      <m:e>
                        <m:r>
                          <a:rPr lang="zh-CN" altLang="en-US" sz="2000" b="1" i="1">
                            <a:solidFill>
                              <a:schemeClr val="tx1"/>
                            </a:solidFill>
                            <a:latin typeface="Cambria Math" panose="02040503050406030204" pitchFamily="18" charset="0"/>
                          </a:rPr>
                          <m:t>𝑫</m:t>
                        </m:r>
                      </m:e>
                      <m:sub>
                        <m:r>
                          <a:rPr lang="zh-CN" altLang="en-US" sz="2000" b="1" i="1">
                            <a:solidFill>
                              <a:schemeClr val="tx1"/>
                            </a:solidFill>
                            <a:latin typeface="Cambria Math" panose="02040503050406030204" pitchFamily="18" charset="0"/>
                          </a:rPr>
                          <m:t>𝒊</m:t>
                        </m:r>
                      </m:sub>
                      <m:sup>
                        <m:r>
                          <a:rPr lang="zh-CN" altLang="en-US" sz="2000" b="1" i="1">
                            <a:solidFill>
                              <a:schemeClr val="tx1"/>
                            </a:solidFill>
                            <a:latin typeface="Cambria Math" panose="02040503050406030204" pitchFamily="18" charset="0"/>
                          </a:rPr>
                          <m:t>−</m:t>
                        </m:r>
                      </m:sup>
                    </m:sSubSup>
                  </m:oMath>
                </a14:m>
                <a:r>
                  <a:rPr lang="zh-CN" altLang="en-US" b="1" dirty="0">
                    <a:solidFill>
                      <a:schemeClr val="tx1"/>
                    </a:solidFill>
                    <a:latin typeface="微软雅黑" panose="020B0503020204020204" pitchFamily="34" charset="-122"/>
                    <a:ea typeface="微软雅黑" panose="020B0503020204020204" pitchFamily="34" charset="-122"/>
                  </a:rPr>
                  <a:t>：</a:t>
                </a:r>
                <a:endParaRPr lang="en-US" altLang="zh-CN" b="1" dirty="0">
                  <a:solidFill>
                    <a:schemeClr val="tx1"/>
                  </a:solidFill>
                  <a:latin typeface="微软雅黑" panose="020B0503020204020204" pitchFamily="34" charset="-122"/>
                  <a:ea typeface="微软雅黑" panose="020B0503020204020204" pitchFamily="34" charset="-122"/>
                </a:endParaRPr>
              </a:p>
              <a:p>
                <a:pPr indent="457200">
                  <a:lnSpc>
                    <a:spcPct val="150000"/>
                  </a:lnSpc>
                  <a:buClr>
                    <a:schemeClr val="tx2"/>
                  </a:buClr>
                  <a:buFont typeface="Wingdings" panose="05000000000000000000" pitchFamily="2" charset="2"/>
                  <a:buNone/>
                </a:pPr>
                <a:r>
                  <a:rPr lang="zh-CN" altLang="en-US" sz="1400" dirty="0">
                    <a:solidFill>
                      <a:schemeClr val="tx1"/>
                    </a:solidFill>
                    <a:latin typeface="微软雅黑" panose="020B0503020204020204" pitchFamily="34" charset="-122"/>
                    <a:ea typeface="微软雅黑" panose="020B0503020204020204" pitchFamily="34" charset="-122"/>
                  </a:rPr>
                  <a:t>                                       </a:t>
                </a:r>
                <a14:m>
                  <m:oMath xmlns:m="http://schemas.openxmlformats.org/officeDocument/2006/math">
                    <m:sSubSup>
                      <m:sSubSupPr>
                        <m:ctrlPr>
                          <a:rPr lang="zh-CN" altLang="en-US" sz="1400" i="1">
                            <a:solidFill>
                              <a:schemeClr val="tx1"/>
                            </a:solidFill>
                            <a:latin typeface="Cambria Math" panose="02040503050406030204" pitchFamily="18" charset="0"/>
                          </a:rPr>
                        </m:ctrlPr>
                      </m:sSubSupPr>
                      <m:e>
                        <m:r>
                          <a:rPr lang="zh-CN" altLang="en-US" sz="1400" i="1">
                            <a:solidFill>
                              <a:schemeClr val="tx1"/>
                            </a:solidFill>
                            <a:latin typeface="Cambria Math" panose="02040503050406030204" pitchFamily="18" charset="0"/>
                          </a:rPr>
                          <m:t>𝐷</m:t>
                        </m:r>
                      </m:e>
                      <m:sub>
                        <m:r>
                          <a:rPr lang="zh-CN" altLang="en-US" sz="1400" i="1">
                            <a:solidFill>
                              <a:schemeClr val="tx1"/>
                            </a:solidFill>
                            <a:latin typeface="Cambria Math" panose="02040503050406030204" pitchFamily="18" charset="0"/>
                          </a:rPr>
                          <m:t>𝑖</m:t>
                        </m:r>
                      </m:sub>
                      <m:sup>
                        <m:r>
                          <a:rPr lang="zh-CN" altLang="en-US" sz="1400" i="1">
                            <a:solidFill>
                              <a:schemeClr val="tx1"/>
                            </a:solidFill>
                            <a:latin typeface="Cambria Math" panose="02040503050406030204" pitchFamily="18" charset="0"/>
                          </a:rPr>
                          <m:t>+</m:t>
                        </m:r>
                      </m:sup>
                    </m:sSubSup>
                    <m:r>
                      <a:rPr lang="zh-CN" altLang="en-US" sz="1400" i="1">
                        <a:solidFill>
                          <a:schemeClr val="tx1"/>
                        </a:solidFill>
                        <a:latin typeface="Cambria Math" panose="02040503050406030204" pitchFamily="18" charset="0"/>
                      </a:rPr>
                      <m:t>=</m:t>
                    </m:r>
                    <m:rad>
                      <m:radPr>
                        <m:degHide m:val="on"/>
                        <m:ctrlPr>
                          <a:rPr lang="zh-CN" altLang="en-US" sz="1400" i="1">
                            <a:solidFill>
                              <a:schemeClr val="tx1"/>
                            </a:solidFill>
                            <a:latin typeface="Cambria Math" panose="02040503050406030204" pitchFamily="18" charset="0"/>
                          </a:rPr>
                        </m:ctrlPr>
                      </m:radPr>
                      <m:deg/>
                      <m:e>
                        <m:nary>
                          <m:naryPr>
                            <m:chr m:val="∑"/>
                            <m:ctrlPr>
                              <a:rPr lang="zh-CN" altLang="en-US" sz="1400" i="1">
                                <a:solidFill>
                                  <a:schemeClr val="tx1"/>
                                </a:solidFill>
                                <a:latin typeface="Cambria Math" panose="02040503050406030204" pitchFamily="18" charset="0"/>
                              </a:rPr>
                            </m:ctrlPr>
                          </m:naryPr>
                          <m:sub>
                            <m:r>
                              <a:rPr lang="zh-CN" altLang="en-US" sz="1400" i="1">
                                <a:solidFill>
                                  <a:schemeClr val="tx1"/>
                                </a:solidFill>
                                <a:latin typeface="Cambria Math" panose="02040503050406030204" pitchFamily="18" charset="0"/>
                              </a:rPr>
                              <m:t>𝑗</m:t>
                            </m:r>
                            <m:r>
                              <a:rPr lang="zh-CN" altLang="en-US" sz="1400" i="1">
                                <a:solidFill>
                                  <a:schemeClr val="tx1"/>
                                </a:solidFill>
                                <a:latin typeface="Cambria Math" panose="02040503050406030204" pitchFamily="18" charset="0"/>
                              </a:rPr>
                              <m:t>=1</m:t>
                            </m:r>
                          </m:sub>
                          <m:sup>
                            <m:r>
                              <a:rPr lang="zh-CN" altLang="en-US" sz="1400" i="1">
                                <a:solidFill>
                                  <a:schemeClr val="tx1"/>
                                </a:solidFill>
                                <a:latin typeface="Cambria Math" panose="02040503050406030204" pitchFamily="18" charset="0"/>
                              </a:rPr>
                              <m:t>𝑚</m:t>
                            </m:r>
                          </m:sup>
                          <m:e>
                            <m:sSub>
                              <m:sSubPr>
                                <m:ctrlPr>
                                  <a:rPr lang="en-US" altLang="zh-CN" sz="1400" i="1" smtClean="0">
                                    <a:solidFill>
                                      <a:schemeClr val="tx1"/>
                                    </a:solidFill>
                                    <a:latin typeface="Cambria Math" panose="02040503050406030204" pitchFamily="18" charset="0"/>
                                  </a:rPr>
                                </m:ctrlPr>
                              </m:sSubPr>
                              <m:e>
                                <m:r>
                                  <a:rPr lang="zh-CN" altLang="en-US" sz="1400" i="1" smtClean="0">
                                    <a:solidFill>
                                      <a:schemeClr val="tx1"/>
                                    </a:solidFill>
                                    <a:latin typeface="Cambria Math" panose="02040503050406030204" pitchFamily="18" charset="0"/>
                                  </a:rPr>
                                  <m:t>𝜔</m:t>
                                </m:r>
                              </m:e>
                              <m:sub>
                                <m:r>
                                  <m:rPr>
                                    <m:sty m:val="p"/>
                                  </m:rPr>
                                  <a:rPr lang="en-US" altLang="zh-CN" sz="1400" i="1">
                                    <a:latin typeface="Cambria Math" panose="02040503050406030204" pitchFamily="18" charset="0"/>
                                  </a:rPr>
                                  <m:t>j</m:t>
                                </m:r>
                              </m:sub>
                            </m:sSub>
                            <m:r>
                              <a:rPr lang="zh-CN" altLang="en-US" sz="1400" i="1">
                                <a:solidFill>
                                  <a:schemeClr val="tx1"/>
                                </a:solidFill>
                                <a:latin typeface="Cambria Math" panose="02040503050406030204" pitchFamily="18" charset="0"/>
                              </a:rPr>
                              <m:t>（</m:t>
                            </m:r>
                            <m:sSubSup>
                              <m:sSubSupPr>
                                <m:ctrlPr>
                                  <a:rPr lang="zh-CN" altLang="en-US" sz="1400" i="1">
                                    <a:solidFill>
                                      <a:schemeClr val="tx1"/>
                                    </a:solidFill>
                                    <a:latin typeface="Cambria Math" panose="02040503050406030204" pitchFamily="18" charset="0"/>
                                  </a:rPr>
                                </m:ctrlPr>
                              </m:sSubSupPr>
                              <m:e>
                                <m:r>
                                  <a:rPr lang="zh-CN" altLang="en-US" sz="1400" i="1">
                                    <a:solidFill>
                                      <a:schemeClr val="tx1"/>
                                    </a:solidFill>
                                    <a:latin typeface="Cambria Math" panose="02040503050406030204" pitchFamily="18" charset="0"/>
                                  </a:rPr>
                                  <m:t>𝑎</m:t>
                                </m:r>
                              </m:e>
                              <m:sub>
                                <m:r>
                                  <a:rPr lang="zh-CN" altLang="en-US" sz="1400" i="1">
                                    <a:solidFill>
                                      <a:schemeClr val="tx1"/>
                                    </a:solidFill>
                                    <a:latin typeface="Cambria Math" panose="02040503050406030204" pitchFamily="18" charset="0"/>
                                  </a:rPr>
                                  <m:t>𝑖𝑗</m:t>
                                </m:r>
                              </m:sub>
                              <m:sup>
                                <m:r>
                                  <a:rPr lang="zh-CN" altLang="en-US" sz="1400" i="1">
                                    <a:solidFill>
                                      <a:schemeClr val="tx1"/>
                                    </a:solidFill>
                                    <a:latin typeface="Cambria Math" panose="02040503050406030204" pitchFamily="18" charset="0"/>
                                  </a:rPr>
                                  <m:t>+</m:t>
                                </m:r>
                              </m:sup>
                            </m:sSubSup>
                            <m:r>
                              <a:rPr lang="zh-CN" altLang="en-US" sz="1400" i="1">
                                <a:solidFill>
                                  <a:schemeClr val="tx1"/>
                                </a:solidFill>
                                <a:latin typeface="Cambria Math" panose="02040503050406030204" pitchFamily="18" charset="0"/>
                              </a:rPr>
                              <m:t>−</m:t>
                            </m:r>
                            <m:sSub>
                              <m:sSubPr>
                                <m:ctrlPr>
                                  <a:rPr lang="zh-CN" altLang="en-US"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𝑎</m:t>
                                </m:r>
                              </m:e>
                              <m:sub>
                                <m:r>
                                  <a:rPr lang="zh-CN" altLang="en-US" sz="1400" i="1">
                                    <a:solidFill>
                                      <a:schemeClr val="tx1"/>
                                    </a:solidFill>
                                    <a:latin typeface="Cambria Math" panose="02040503050406030204" pitchFamily="18" charset="0"/>
                                  </a:rPr>
                                  <m:t>𝑖𝑗</m:t>
                                </m:r>
                              </m:sub>
                            </m:sSub>
                            <m:sSup>
                              <m:sSupPr>
                                <m:ctrlPr>
                                  <a:rPr lang="zh-CN" altLang="en-US" sz="1400" i="1">
                                    <a:solidFill>
                                      <a:schemeClr val="tx1"/>
                                    </a:solidFill>
                                    <a:latin typeface="Cambria Math" panose="02040503050406030204" pitchFamily="18" charset="0"/>
                                  </a:rPr>
                                </m:ctrlPr>
                              </m:sSupPr>
                              <m:e>
                                <m:r>
                                  <a:rPr lang="zh-CN" altLang="en-US" sz="1400" i="1">
                                    <a:solidFill>
                                      <a:schemeClr val="tx1"/>
                                    </a:solidFill>
                                    <a:latin typeface="Cambria Math" panose="02040503050406030204" pitchFamily="18" charset="0"/>
                                  </a:rPr>
                                  <m:t>）</m:t>
                                </m:r>
                              </m:e>
                              <m:sup>
                                <m:r>
                                  <a:rPr lang="zh-CN" altLang="en-US" sz="1400" i="1">
                                    <a:solidFill>
                                      <a:schemeClr val="tx1"/>
                                    </a:solidFill>
                                    <a:latin typeface="Cambria Math" panose="02040503050406030204" pitchFamily="18" charset="0"/>
                                  </a:rPr>
                                  <m:t>2</m:t>
                                </m:r>
                              </m:sup>
                            </m:sSup>
                          </m:e>
                        </m:nary>
                      </m:e>
                    </m:rad>
                  </m:oMath>
                </a14:m>
                <a:r>
                  <a:rPr lang="zh-CN" altLang="en-US" sz="1400" dirty="0">
                    <a:solidFill>
                      <a:schemeClr val="tx1"/>
                    </a:solidFill>
                    <a:latin typeface="微软雅黑" panose="020B0503020204020204" pitchFamily="34" charset="-122"/>
                    <a:ea typeface="微软雅黑" panose="020B0503020204020204" pitchFamily="34" charset="-122"/>
                  </a:rPr>
                  <a:t>                          </a:t>
                </a:r>
                <a14:m>
                  <m:oMath xmlns:m="http://schemas.openxmlformats.org/officeDocument/2006/math">
                    <m:sSubSup>
                      <m:sSubSupPr>
                        <m:ctrlPr>
                          <a:rPr lang="zh-CN" altLang="en-US" sz="1400" i="1">
                            <a:solidFill>
                              <a:schemeClr val="tx1"/>
                            </a:solidFill>
                            <a:latin typeface="Cambria Math" panose="02040503050406030204" pitchFamily="18" charset="0"/>
                          </a:rPr>
                        </m:ctrlPr>
                      </m:sSubSupPr>
                      <m:e>
                        <m:r>
                          <a:rPr lang="zh-CN" altLang="en-US" sz="1400" i="1">
                            <a:solidFill>
                              <a:schemeClr val="tx1"/>
                            </a:solidFill>
                            <a:latin typeface="Cambria Math" panose="02040503050406030204" pitchFamily="18" charset="0"/>
                          </a:rPr>
                          <m:t>𝐷</m:t>
                        </m:r>
                      </m:e>
                      <m:sub>
                        <m:r>
                          <a:rPr lang="zh-CN" altLang="en-US" sz="1400" i="1">
                            <a:solidFill>
                              <a:schemeClr val="tx1"/>
                            </a:solidFill>
                            <a:latin typeface="Cambria Math" panose="02040503050406030204" pitchFamily="18" charset="0"/>
                          </a:rPr>
                          <m:t>𝑖</m:t>
                        </m:r>
                      </m:sub>
                      <m:sup>
                        <m:r>
                          <a:rPr lang="zh-CN" altLang="en-US" sz="1400" i="1">
                            <a:solidFill>
                              <a:schemeClr val="tx1"/>
                            </a:solidFill>
                            <a:latin typeface="Cambria Math" panose="02040503050406030204" pitchFamily="18" charset="0"/>
                          </a:rPr>
                          <m:t>−</m:t>
                        </m:r>
                      </m:sup>
                    </m:sSubSup>
                    <m:r>
                      <a:rPr lang="zh-CN" altLang="en-US" sz="1400" i="1">
                        <a:solidFill>
                          <a:schemeClr val="tx1"/>
                        </a:solidFill>
                        <a:latin typeface="Cambria Math" panose="02040503050406030204" pitchFamily="18" charset="0"/>
                      </a:rPr>
                      <m:t>=</m:t>
                    </m:r>
                    <m:rad>
                      <m:radPr>
                        <m:degHide m:val="on"/>
                        <m:ctrlPr>
                          <a:rPr lang="zh-CN" altLang="en-US" sz="1400" i="1">
                            <a:solidFill>
                              <a:schemeClr val="tx1"/>
                            </a:solidFill>
                            <a:latin typeface="Cambria Math" panose="02040503050406030204" pitchFamily="18" charset="0"/>
                          </a:rPr>
                        </m:ctrlPr>
                      </m:radPr>
                      <m:deg/>
                      <m:e>
                        <m:nary>
                          <m:naryPr>
                            <m:chr m:val="∑"/>
                            <m:ctrlPr>
                              <a:rPr lang="zh-CN" altLang="en-US" sz="1400" i="1">
                                <a:solidFill>
                                  <a:schemeClr val="tx1"/>
                                </a:solidFill>
                                <a:latin typeface="Cambria Math" panose="02040503050406030204" pitchFamily="18" charset="0"/>
                              </a:rPr>
                            </m:ctrlPr>
                          </m:naryPr>
                          <m:sub>
                            <m:r>
                              <a:rPr lang="zh-CN" altLang="en-US" sz="1400" i="1">
                                <a:solidFill>
                                  <a:schemeClr val="tx1"/>
                                </a:solidFill>
                                <a:latin typeface="Cambria Math" panose="02040503050406030204" pitchFamily="18" charset="0"/>
                              </a:rPr>
                              <m:t>𝑗</m:t>
                            </m:r>
                            <m:r>
                              <a:rPr lang="zh-CN" altLang="en-US" sz="1400" i="1">
                                <a:solidFill>
                                  <a:schemeClr val="tx1"/>
                                </a:solidFill>
                                <a:latin typeface="Cambria Math" panose="02040503050406030204" pitchFamily="18" charset="0"/>
                              </a:rPr>
                              <m:t>=1</m:t>
                            </m:r>
                          </m:sub>
                          <m:sup>
                            <m:r>
                              <a:rPr lang="zh-CN" altLang="en-US" sz="1400" i="1">
                                <a:solidFill>
                                  <a:schemeClr val="tx1"/>
                                </a:solidFill>
                                <a:latin typeface="Cambria Math" panose="02040503050406030204" pitchFamily="18" charset="0"/>
                              </a:rPr>
                              <m:t>𝑚</m:t>
                            </m:r>
                          </m:sup>
                          <m:e>
                            <m:sSub>
                              <m:sSubPr>
                                <m:ctrlPr>
                                  <a:rPr lang="en-US" altLang="zh-CN" sz="1400" i="1" smtClean="0">
                                    <a:solidFill>
                                      <a:schemeClr val="tx1"/>
                                    </a:solidFill>
                                    <a:latin typeface="Cambria Math" panose="02040503050406030204" pitchFamily="18" charset="0"/>
                                  </a:rPr>
                                </m:ctrlPr>
                              </m:sSubPr>
                              <m:e>
                                <m:r>
                                  <a:rPr lang="zh-CN" altLang="en-US" sz="1400" i="1" smtClean="0">
                                    <a:solidFill>
                                      <a:schemeClr val="tx1"/>
                                    </a:solidFill>
                                    <a:latin typeface="Cambria Math" panose="02040503050406030204" pitchFamily="18" charset="0"/>
                                  </a:rPr>
                                  <m:t>𝜔</m:t>
                                </m:r>
                              </m:e>
                              <m:sub>
                                <m:r>
                                  <a:rPr lang="en-US" altLang="zh-CN" sz="1400" b="0" i="1" smtClean="0">
                                    <a:solidFill>
                                      <a:schemeClr val="tx1"/>
                                    </a:solidFill>
                                    <a:latin typeface="Cambria Math" panose="02040503050406030204" pitchFamily="18" charset="0"/>
                                  </a:rPr>
                                  <m:t>𝑗</m:t>
                                </m:r>
                              </m:sub>
                            </m:sSub>
                            <m:r>
                              <a:rPr lang="zh-CN" altLang="en-US" sz="1400" i="1">
                                <a:solidFill>
                                  <a:schemeClr val="tx1"/>
                                </a:solidFill>
                                <a:latin typeface="Cambria Math" panose="02040503050406030204" pitchFamily="18" charset="0"/>
                              </a:rPr>
                              <m:t>（</m:t>
                            </m:r>
                            <m:sSubSup>
                              <m:sSubSupPr>
                                <m:ctrlPr>
                                  <a:rPr lang="zh-CN" altLang="en-US" sz="1400" i="1">
                                    <a:solidFill>
                                      <a:schemeClr val="tx1"/>
                                    </a:solidFill>
                                    <a:latin typeface="Cambria Math" panose="02040503050406030204" pitchFamily="18" charset="0"/>
                                  </a:rPr>
                                </m:ctrlPr>
                              </m:sSubSupPr>
                              <m:e>
                                <m:r>
                                  <a:rPr lang="zh-CN" altLang="en-US" sz="1400" i="1">
                                    <a:solidFill>
                                      <a:schemeClr val="tx1"/>
                                    </a:solidFill>
                                    <a:latin typeface="Cambria Math" panose="02040503050406030204" pitchFamily="18" charset="0"/>
                                  </a:rPr>
                                  <m:t>𝑎</m:t>
                                </m:r>
                              </m:e>
                              <m:sub>
                                <m:r>
                                  <a:rPr lang="zh-CN" altLang="en-US" sz="1400" i="1">
                                    <a:solidFill>
                                      <a:schemeClr val="tx1"/>
                                    </a:solidFill>
                                    <a:latin typeface="Cambria Math" panose="02040503050406030204" pitchFamily="18" charset="0"/>
                                  </a:rPr>
                                  <m:t>𝑖𝑗</m:t>
                                </m:r>
                              </m:sub>
                              <m:sup>
                                <m:r>
                                  <a:rPr lang="zh-CN" altLang="en-US" sz="1400" i="1">
                                    <a:solidFill>
                                      <a:schemeClr val="tx1"/>
                                    </a:solidFill>
                                    <a:latin typeface="Cambria Math" panose="02040503050406030204" pitchFamily="18" charset="0"/>
                                  </a:rPr>
                                  <m:t>−</m:t>
                                </m:r>
                              </m:sup>
                            </m:sSubSup>
                            <m:r>
                              <a:rPr lang="zh-CN" altLang="en-US" sz="1400" i="1">
                                <a:solidFill>
                                  <a:schemeClr val="tx1"/>
                                </a:solidFill>
                                <a:latin typeface="Cambria Math" panose="02040503050406030204" pitchFamily="18" charset="0"/>
                              </a:rPr>
                              <m:t>−</m:t>
                            </m:r>
                            <m:sSub>
                              <m:sSubPr>
                                <m:ctrlPr>
                                  <a:rPr lang="zh-CN" altLang="en-US"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𝑎</m:t>
                                </m:r>
                              </m:e>
                              <m:sub>
                                <m:r>
                                  <a:rPr lang="zh-CN" altLang="en-US" sz="1400" i="1">
                                    <a:solidFill>
                                      <a:schemeClr val="tx1"/>
                                    </a:solidFill>
                                    <a:latin typeface="Cambria Math" panose="02040503050406030204" pitchFamily="18" charset="0"/>
                                  </a:rPr>
                                  <m:t>𝑖𝑗</m:t>
                                </m:r>
                              </m:sub>
                            </m:sSub>
                            <m:sSup>
                              <m:sSupPr>
                                <m:ctrlPr>
                                  <a:rPr lang="zh-CN" altLang="en-US" sz="1400" i="1">
                                    <a:solidFill>
                                      <a:schemeClr val="tx1"/>
                                    </a:solidFill>
                                    <a:latin typeface="Cambria Math" panose="02040503050406030204" pitchFamily="18" charset="0"/>
                                  </a:rPr>
                                </m:ctrlPr>
                              </m:sSupPr>
                              <m:e>
                                <m:r>
                                  <a:rPr lang="zh-CN" altLang="en-US" sz="1400" i="1">
                                    <a:solidFill>
                                      <a:schemeClr val="tx1"/>
                                    </a:solidFill>
                                    <a:latin typeface="Cambria Math" panose="02040503050406030204" pitchFamily="18" charset="0"/>
                                  </a:rPr>
                                  <m:t>）</m:t>
                                </m:r>
                              </m:e>
                              <m:sup>
                                <m:r>
                                  <a:rPr lang="zh-CN" altLang="en-US" sz="1400" i="1">
                                    <a:solidFill>
                                      <a:schemeClr val="tx1"/>
                                    </a:solidFill>
                                    <a:latin typeface="Cambria Math" panose="02040503050406030204" pitchFamily="18" charset="0"/>
                                  </a:rPr>
                                  <m:t>2</m:t>
                                </m:r>
                              </m:sup>
                            </m:sSup>
                          </m:e>
                        </m:nary>
                      </m:e>
                    </m:rad>
                  </m:oMath>
                </a14:m>
                <a:endParaRPr lang="en-US" altLang="zh-CN" dirty="0">
                  <a:solidFill>
                    <a:schemeClr val="tx1"/>
                  </a:solidFill>
                  <a:latin typeface="微软雅黑" panose="020B0503020204020204" pitchFamily="34" charset="-122"/>
                  <a:ea typeface="微软雅黑" panose="020B0503020204020204" pitchFamily="34" charset="-122"/>
                </a:endParaRPr>
              </a:p>
              <a:p>
                <a:pPr indent="457200">
                  <a:lnSpc>
                    <a:spcPct val="150000"/>
                  </a:lnSpc>
                  <a:buClr>
                    <a:schemeClr val="tx2"/>
                  </a:buClr>
                  <a:buFont typeface="Wingdings" panose="05000000000000000000" pitchFamily="2" charset="2"/>
                  <a:buNone/>
                </a:pPr>
                <a:r>
                  <a:rPr lang="zh-CN" altLang="en-US" dirty="0">
                    <a:solidFill>
                      <a:schemeClr val="tx1"/>
                    </a:solidFill>
                    <a:latin typeface="微软雅黑" panose="020B0503020204020204" pitchFamily="34" charset="-122"/>
                    <a:ea typeface="微软雅黑" panose="020B0503020204020204" pitchFamily="34" charset="-122"/>
                  </a:rPr>
                  <a:t>式中 </a:t>
                </a:r>
                <a14:m>
                  <m:oMath xmlns:m="http://schemas.openxmlformats.org/officeDocument/2006/math">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𝐷</m:t>
                        </m:r>
                      </m:e>
                      <m:sub>
                        <m:r>
                          <a:rPr lang="zh-CN" altLang="en-US" i="1">
                            <a:solidFill>
                              <a:schemeClr val="tx1"/>
                            </a:solidFill>
                            <a:latin typeface="Cambria Math" panose="02040503050406030204" pitchFamily="18" charset="0"/>
                          </a:rPr>
                          <m:t>𝑖</m:t>
                        </m:r>
                      </m:sub>
                      <m:sup>
                        <m:r>
                          <a:rPr lang="zh-CN" altLang="en-US" i="1">
                            <a:solidFill>
                              <a:schemeClr val="tx1"/>
                            </a:solidFill>
                            <a:latin typeface="Cambria Math" panose="02040503050406030204" pitchFamily="18" charset="0"/>
                          </a:rPr>
                          <m:t>+</m:t>
                        </m:r>
                      </m:sup>
                    </m:sSubSup>
                  </m:oMath>
                </a14:m>
                <a:r>
                  <a:rPr lang="zh-CN" altLang="en-US" dirty="0">
                    <a:solidFill>
                      <a:schemeClr val="tx1"/>
                    </a:solidFill>
                    <a:latin typeface="微软雅黑" panose="020B0503020204020204" pitchFamily="34" charset="-122"/>
                    <a:ea typeface="微软雅黑" panose="020B0503020204020204" pitchFamily="34" charset="-122"/>
                  </a:rPr>
                  <a:t>与</a:t>
                </a:r>
                <a14:m>
                  <m:oMath xmlns:m="http://schemas.openxmlformats.org/officeDocument/2006/math">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𝐷</m:t>
                        </m:r>
                      </m:e>
                      <m:sub>
                        <m:r>
                          <a:rPr lang="zh-CN" altLang="en-US" i="1">
                            <a:solidFill>
                              <a:schemeClr val="tx1"/>
                            </a:solidFill>
                            <a:latin typeface="Cambria Math" panose="02040503050406030204" pitchFamily="18" charset="0"/>
                          </a:rPr>
                          <m:t>𝑖</m:t>
                        </m:r>
                      </m:sub>
                      <m:sup>
                        <m:r>
                          <a:rPr lang="zh-CN" altLang="en-US" i="1">
                            <a:solidFill>
                              <a:schemeClr val="tx1"/>
                            </a:solidFill>
                            <a:latin typeface="Cambria Math" panose="02040503050406030204" pitchFamily="18" charset="0"/>
                          </a:rPr>
                          <m:t>−</m:t>
                        </m:r>
                      </m:sup>
                    </m:sSubSup>
                  </m:oMath>
                </a14:m>
                <a:r>
                  <a:rPr lang="zh-CN" altLang="en-US" dirty="0">
                    <a:solidFill>
                      <a:schemeClr val="tx1"/>
                    </a:solidFill>
                    <a:latin typeface="微软雅黑" panose="020B0503020204020204" pitchFamily="34" charset="-122"/>
                    <a:ea typeface="微软雅黑" panose="020B0503020204020204" pitchFamily="34" charset="-122"/>
                  </a:rPr>
                  <a:t> 分别表示第 </a:t>
                </a:r>
                <a:r>
                  <a:rPr lang="en-US" altLang="zh-CN" i="1" dirty="0" err="1">
                    <a:solidFill>
                      <a:schemeClr val="tx1"/>
                    </a:solidFill>
                    <a:latin typeface="微软雅黑" panose="020B0503020204020204" pitchFamily="34" charset="-122"/>
                    <a:ea typeface="微软雅黑" panose="020B0503020204020204" pitchFamily="34" charset="-122"/>
                  </a:rPr>
                  <a:t>i</a:t>
                </a:r>
                <a:r>
                  <a:rPr lang="en-US" altLang="zh-CN" i="1"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个评价对象与最优方案及最劣方案的距离； </a:t>
                </a:r>
                <a14:m>
                  <m:oMath xmlns:m="http://schemas.openxmlformats.org/officeDocument/2006/math">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𝑎</m:t>
                        </m:r>
                      </m:e>
                      <m:sub>
                        <m:r>
                          <a:rPr lang="zh-CN" altLang="en-US" i="1">
                            <a:solidFill>
                              <a:schemeClr val="tx1"/>
                            </a:solidFill>
                            <a:latin typeface="Cambria Math" panose="02040503050406030204" pitchFamily="18" charset="0"/>
                          </a:rPr>
                          <m:t>𝑖𝑗</m:t>
                        </m:r>
                      </m:sub>
                    </m:sSub>
                  </m:oMath>
                </a14:m>
                <a:r>
                  <a:rPr lang="zh-CN" altLang="en-US" dirty="0">
                    <a:solidFill>
                      <a:schemeClr val="tx1"/>
                    </a:solidFill>
                    <a:latin typeface="微软雅黑" panose="020B0503020204020204" pitchFamily="34" charset="-122"/>
                    <a:ea typeface="微软雅黑" panose="020B0503020204020204" pitchFamily="34" charset="-122"/>
                  </a:rPr>
                  <a:t>表示某个评价对象 </a:t>
                </a:r>
                <a:r>
                  <a:rPr lang="en-US" altLang="zh-CN" i="1" dirty="0" err="1">
                    <a:solidFill>
                      <a:schemeClr val="tx1"/>
                    </a:solidFill>
                    <a:latin typeface="微软雅黑" panose="020B0503020204020204" pitchFamily="34" charset="-122"/>
                    <a:ea typeface="微软雅黑" panose="020B0503020204020204" pitchFamily="34" charset="-122"/>
                  </a:rPr>
                  <a:t>i</a:t>
                </a:r>
                <a:r>
                  <a:rPr lang="en-US" altLang="zh-CN" i="1"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在第 </a:t>
                </a:r>
                <a:r>
                  <a:rPr lang="en-US" altLang="zh-CN" i="1" dirty="0">
                    <a:solidFill>
                      <a:schemeClr val="tx1"/>
                    </a:solidFill>
                    <a:latin typeface="微软雅黑" panose="020B0503020204020204" pitchFamily="34" charset="-122"/>
                    <a:ea typeface="微软雅黑" panose="020B0503020204020204" pitchFamily="34" charset="-122"/>
                  </a:rPr>
                  <a:t>j  </a:t>
                </a:r>
                <a:r>
                  <a:rPr lang="zh-CN" altLang="en-US" dirty="0">
                    <a:solidFill>
                      <a:schemeClr val="tx1"/>
                    </a:solidFill>
                    <a:latin typeface="微软雅黑" panose="020B0503020204020204" pitchFamily="34" charset="-122"/>
                    <a:ea typeface="微软雅黑" panose="020B0503020204020204" pitchFamily="34" charset="-122"/>
                  </a:rPr>
                  <a:t>个指标的取值。大同同家山煤矿如下计算过程如下</a:t>
                </a:r>
                <a:endParaRPr lang="en-US" altLang="zh-CN" dirty="0">
                  <a:solidFill>
                    <a:schemeClr val="tx1"/>
                  </a:solidFill>
                  <a:latin typeface="微软雅黑" panose="020B0503020204020204" pitchFamily="34" charset="-122"/>
                  <a:ea typeface="微软雅黑" panose="020B0503020204020204" pitchFamily="34" charset="-122"/>
                </a:endParaRPr>
              </a:p>
              <a:p>
                <a:pPr indent="457200">
                  <a:lnSpc>
                    <a:spcPct val="150000"/>
                  </a:lnSpc>
                </a:pPr>
                <a14:m>
                  <m:oMath xmlns:m="http://schemas.openxmlformats.org/officeDocument/2006/math">
                    <m:sSubSup>
                      <m:sSubSupPr>
                        <m:ctrlPr>
                          <a:rPr lang="zh-CN" altLang="en-US" sz="1400" i="1">
                            <a:solidFill>
                              <a:srgbClr val="000000"/>
                            </a:solidFill>
                            <a:latin typeface="Cambria Math" panose="02040503050406030204" pitchFamily="18" charset="0"/>
                          </a:rPr>
                        </m:ctrlPr>
                      </m:sSubSupPr>
                      <m:e>
                        <m:r>
                          <a:rPr lang="zh-CN" altLang="en-US" sz="1400" i="1">
                            <a:solidFill>
                              <a:srgbClr val="000000"/>
                            </a:solidFill>
                            <a:latin typeface="Cambria Math" panose="02040503050406030204" pitchFamily="18" charset="0"/>
                          </a:rPr>
                          <m:t>𝐷</m:t>
                        </m:r>
                      </m:e>
                      <m:sub>
                        <m:r>
                          <a:rPr lang="zh-CN" altLang="en-US" sz="1400" i="1">
                            <a:solidFill>
                              <a:srgbClr val="000000"/>
                            </a:solidFill>
                            <a:latin typeface="Cambria Math" panose="02040503050406030204" pitchFamily="18" charset="0"/>
                          </a:rPr>
                          <m:t>4</m:t>
                        </m:r>
                      </m:sub>
                      <m:sup>
                        <m:r>
                          <a:rPr lang="zh-CN" altLang="en-US" sz="1400" i="1">
                            <a:solidFill>
                              <a:srgbClr val="000000"/>
                            </a:solidFill>
                            <a:latin typeface="Cambria Math" panose="02040503050406030204" pitchFamily="18" charset="0"/>
                          </a:rPr>
                          <m:t>+</m:t>
                        </m:r>
                      </m:sup>
                    </m:sSubSup>
                    <m:r>
                      <m:rPr>
                        <m:aln/>
                      </m:rPr>
                      <a:rPr lang="zh-CN" altLang="en-US" sz="1400" i="1">
                        <a:solidFill>
                          <a:srgbClr val="000000"/>
                        </a:solidFill>
                        <a:latin typeface="Cambria Math" panose="02040503050406030204" pitchFamily="18" charset="0"/>
                      </a:rPr>
                      <m:t>=</m:t>
                    </m:r>
                    <m:rad>
                      <m:radPr>
                        <m:degHide m:val="on"/>
                        <m:ctrlPr>
                          <a:rPr lang="zh-CN" altLang="en-US" sz="1400" i="1">
                            <a:solidFill>
                              <a:srgbClr val="000000"/>
                            </a:solidFill>
                            <a:latin typeface="Cambria Math" panose="02040503050406030204" pitchFamily="18" charset="0"/>
                          </a:rPr>
                        </m:ctrlPr>
                      </m:radPr>
                      <m:deg/>
                      <m:e>
                        <m:nary>
                          <m:naryPr>
                            <m:chr m:val="∑"/>
                            <m:ctrlPr>
                              <a:rPr lang="zh-CN" altLang="en-US" sz="1400" i="1">
                                <a:solidFill>
                                  <a:srgbClr val="000000"/>
                                </a:solidFill>
                                <a:latin typeface="Cambria Math" panose="02040503050406030204" pitchFamily="18" charset="0"/>
                              </a:rPr>
                            </m:ctrlPr>
                          </m:naryPr>
                          <m:sub>
                            <m:r>
                              <a:rPr lang="zh-CN" altLang="en-US" sz="1400" i="1">
                                <a:solidFill>
                                  <a:srgbClr val="000000"/>
                                </a:solidFill>
                                <a:latin typeface="Cambria Math" panose="02040503050406030204" pitchFamily="18" charset="0"/>
                              </a:rPr>
                              <m:t>𝑗</m:t>
                            </m:r>
                            <m:r>
                              <a:rPr lang="zh-CN" altLang="en-US" sz="1400" i="1">
                                <a:solidFill>
                                  <a:srgbClr val="000000"/>
                                </a:solidFill>
                                <a:latin typeface="Cambria Math" panose="02040503050406030204" pitchFamily="18" charset="0"/>
                              </a:rPr>
                              <m:t>=1</m:t>
                            </m:r>
                          </m:sub>
                          <m:sup>
                            <m:r>
                              <a:rPr lang="zh-CN" altLang="en-US" sz="1400" i="1">
                                <a:solidFill>
                                  <a:srgbClr val="000000"/>
                                </a:solidFill>
                                <a:latin typeface="Cambria Math" panose="02040503050406030204" pitchFamily="18" charset="0"/>
                              </a:rPr>
                              <m:t>3</m:t>
                            </m:r>
                          </m:sup>
                          <m:e>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en-US" altLang="zh-CN" sz="1400" i="1">
                                    <a:latin typeface="Cambria Math" panose="02040503050406030204" pitchFamily="18" charset="0"/>
                                  </a:rPr>
                                  <m:t>j</m:t>
                                </m:r>
                              </m:sub>
                            </m:sSub>
                            <m:r>
                              <a:rPr lang="zh-CN" altLang="en-US" sz="1400" i="1">
                                <a:solidFill>
                                  <a:srgbClr val="000000"/>
                                </a:solidFill>
                                <a:latin typeface="Cambria Math" panose="02040503050406030204" pitchFamily="18" charset="0"/>
                              </a:rPr>
                              <m:t>(</m:t>
                            </m:r>
                            <m:sSubSup>
                              <m:sSubSupPr>
                                <m:ctrlPr>
                                  <a:rPr lang="zh-CN" altLang="en-US" sz="1400" i="1">
                                    <a:solidFill>
                                      <a:srgbClr val="000000"/>
                                    </a:solidFill>
                                    <a:latin typeface="Cambria Math" panose="02040503050406030204" pitchFamily="18" charset="0"/>
                                  </a:rPr>
                                </m:ctrlPr>
                              </m:sSubSupPr>
                              <m:e>
                                <m:r>
                                  <a:rPr lang="zh-CN" altLang="en-US" sz="1400" i="1">
                                    <a:solidFill>
                                      <a:srgbClr val="000000"/>
                                    </a:solidFill>
                                    <a:latin typeface="Cambria Math" panose="02040503050406030204" pitchFamily="18" charset="0"/>
                                  </a:rPr>
                                  <m:t>𝑎</m:t>
                                </m:r>
                              </m:e>
                              <m:sub>
                                <m:r>
                                  <a:rPr lang="zh-CN" altLang="en-US" sz="1400" i="1">
                                    <a:solidFill>
                                      <a:srgbClr val="000000"/>
                                    </a:solidFill>
                                    <a:latin typeface="Cambria Math" panose="02040503050406030204" pitchFamily="18" charset="0"/>
                                  </a:rPr>
                                  <m:t>4</m:t>
                                </m:r>
                                <m:r>
                                  <a:rPr lang="zh-CN" altLang="en-US" sz="1400" i="1">
                                    <a:solidFill>
                                      <a:srgbClr val="000000"/>
                                    </a:solidFill>
                                    <a:latin typeface="Cambria Math" panose="02040503050406030204" pitchFamily="18" charset="0"/>
                                  </a:rPr>
                                  <m:t>𝑗</m:t>
                                </m:r>
                              </m:sub>
                              <m:sup>
                                <m:r>
                                  <a:rPr lang="zh-CN" altLang="en-US" sz="1400" i="1">
                                    <a:solidFill>
                                      <a:srgbClr val="000000"/>
                                    </a:solidFill>
                                    <a:latin typeface="Cambria Math" panose="02040503050406030204" pitchFamily="18" charset="0"/>
                                  </a:rPr>
                                  <m:t>+</m:t>
                                </m:r>
                              </m:sup>
                            </m:sSubSup>
                            <m:r>
                              <a:rPr lang="zh-CN" altLang="en-US" sz="1400" i="1">
                                <a:solidFill>
                                  <a:srgbClr val="000000"/>
                                </a:solidFill>
                                <a:latin typeface="Cambria Math" panose="02040503050406030204" pitchFamily="18" charset="0"/>
                              </a:rPr>
                              <m:t>−</m:t>
                            </m:r>
                            <m:sSub>
                              <m:sSubPr>
                                <m:ctrlPr>
                                  <a:rPr lang="zh-CN" altLang="en-US" sz="1400" i="1">
                                    <a:solidFill>
                                      <a:srgbClr val="000000"/>
                                    </a:solidFill>
                                    <a:latin typeface="Cambria Math" panose="02040503050406030204" pitchFamily="18" charset="0"/>
                                  </a:rPr>
                                </m:ctrlPr>
                              </m:sSubPr>
                              <m:e>
                                <m:r>
                                  <a:rPr lang="zh-CN" altLang="en-US" sz="1400" i="1">
                                    <a:solidFill>
                                      <a:srgbClr val="000000"/>
                                    </a:solidFill>
                                    <a:latin typeface="Cambria Math" panose="02040503050406030204" pitchFamily="18" charset="0"/>
                                  </a:rPr>
                                  <m:t>𝑎</m:t>
                                </m:r>
                              </m:e>
                              <m:sub>
                                <m:r>
                                  <a:rPr lang="zh-CN" altLang="en-US" sz="1400" i="1">
                                    <a:solidFill>
                                      <a:srgbClr val="000000"/>
                                    </a:solidFill>
                                    <a:latin typeface="Cambria Math" panose="02040503050406030204" pitchFamily="18" charset="0"/>
                                  </a:rPr>
                                  <m:t>4</m:t>
                                </m:r>
                                <m:r>
                                  <a:rPr lang="zh-CN" altLang="en-US" sz="1400" i="1">
                                    <a:solidFill>
                                      <a:srgbClr val="000000"/>
                                    </a:solidFill>
                                    <a:latin typeface="Cambria Math" panose="02040503050406030204" pitchFamily="18" charset="0"/>
                                  </a:rPr>
                                  <m:t>𝑗</m:t>
                                </m:r>
                              </m:sub>
                            </m:sSub>
                            <m:sSup>
                              <m:sSupPr>
                                <m:ctrlPr>
                                  <a:rPr lang="zh-CN" altLang="en-US" sz="1400" i="1">
                                    <a:solidFill>
                                      <a:srgbClr val="000000"/>
                                    </a:solidFill>
                                    <a:latin typeface="Cambria Math" panose="02040503050406030204" pitchFamily="18" charset="0"/>
                                  </a:rPr>
                                </m:ctrlPr>
                              </m:sSupPr>
                              <m:e>
                                <m:r>
                                  <a:rPr lang="zh-CN" altLang="en-US" sz="1400" i="1">
                                    <a:solidFill>
                                      <a:srgbClr val="000000"/>
                                    </a:solidFill>
                                    <a:latin typeface="Cambria Math" panose="02040503050406030204" pitchFamily="18" charset="0"/>
                                  </a:rPr>
                                  <m:t>)</m:t>
                                </m:r>
                              </m:e>
                              <m:sup>
                                <m:r>
                                  <a:rPr lang="zh-CN" altLang="en-US" sz="1400" i="1">
                                    <a:solidFill>
                                      <a:srgbClr val="000000"/>
                                    </a:solidFill>
                                    <a:latin typeface="Cambria Math" panose="02040503050406030204" pitchFamily="18" charset="0"/>
                                  </a:rPr>
                                  <m:t>2</m:t>
                                </m:r>
                              </m:sup>
                            </m:sSup>
                          </m:e>
                        </m:nary>
                      </m:e>
                    </m:rad>
                    <m:r>
                      <m:rPr>
                        <m:aln/>
                      </m:rPr>
                      <a:rPr lang="zh-CN" altLang="en-US" sz="1400" i="1">
                        <a:solidFill>
                          <a:srgbClr val="000000"/>
                        </a:solidFill>
                        <a:latin typeface="Cambria Math" panose="02040503050406030204" pitchFamily="18" charset="0"/>
                      </a:rPr>
                      <m:t>=</m:t>
                    </m:r>
                    <m:rad>
                      <m:radPr>
                        <m:degHide m:val="on"/>
                        <m:ctrlPr>
                          <a:rPr lang="zh-CN" altLang="en-US" sz="1400" i="1">
                            <a:solidFill>
                              <a:srgbClr val="000000"/>
                            </a:solidFill>
                            <a:latin typeface="Cambria Math" panose="02040503050406030204" pitchFamily="18" charset="0"/>
                          </a:rPr>
                        </m:ctrlPr>
                      </m:radPr>
                      <m:deg/>
                      <m:e>
                        <m:r>
                          <a:rPr lang="en-US" altLang="zh-CN" sz="1400" b="0" i="1" smtClean="0">
                            <a:solidFill>
                              <a:srgbClr val="000000"/>
                            </a:solidFill>
                            <a:latin typeface="Cambria Math" panose="02040503050406030204" pitchFamily="18" charset="0"/>
                          </a:rPr>
                          <m:t>0.4485</m:t>
                        </m:r>
                        <m:r>
                          <a:rPr lang="zh-CN" altLang="en-US" sz="1400" i="1">
                            <a:solidFill>
                              <a:srgbClr val="000000"/>
                            </a:solidFill>
                            <a:latin typeface="Cambria Math" panose="02040503050406030204" pitchFamily="18" charset="0"/>
                          </a:rPr>
                          <m:t>∗(0.9649−0.0999</m:t>
                        </m:r>
                        <m:sSup>
                          <m:sSupPr>
                            <m:ctrlPr>
                              <a:rPr lang="zh-CN" altLang="en-US" sz="1400" i="1">
                                <a:solidFill>
                                  <a:srgbClr val="000000"/>
                                </a:solidFill>
                                <a:latin typeface="Cambria Math" panose="02040503050406030204" pitchFamily="18" charset="0"/>
                              </a:rPr>
                            </m:ctrlPr>
                          </m:sSupPr>
                          <m:e>
                            <m:r>
                              <a:rPr lang="zh-CN" altLang="en-US" sz="1400" i="1">
                                <a:solidFill>
                                  <a:srgbClr val="000000"/>
                                </a:solidFill>
                                <a:latin typeface="Cambria Math" panose="02040503050406030204" pitchFamily="18" charset="0"/>
                              </a:rPr>
                              <m:t>)</m:t>
                            </m:r>
                          </m:e>
                          <m:sup>
                            <m:r>
                              <a:rPr lang="zh-CN" altLang="en-US" sz="1400" i="1">
                                <a:solidFill>
                                  <a:srgbClr val="000000"/>
                                </a:solidFill>
                                <a:latin typeface="Cambria Math" panose="02040503050406030204" pitchFamily="18" charset="0"/>
                              </a:rPr>
                              <m:t>2</m:t>
                            </m:r>
                          </m:sup>
                        </m:sSup>
                        <m:r>
                          <a:rPr lang="zh-CN" altLang="en-US" sz="1400" i="1">
                            <a:solidFill>
                              <a:srgbClr val="000000"/>
                            </a:solidFill>
                            <a:latin typeface="Cambria Math" panose="02040503050406030204" pitchFamily="18" charset="0"/>
                          </a:rPr>
                          <m:t>+</m:t>
                        </m:r>
                        <m:r>
                          <a:rPr lang="en-US" altLang="zh-CN" sz="1400" b="0" i="1" smtClean="0">
                            <a:solidFill>
                              <a:srgbClr val="000000"/>
                            </a:solidFill>
                            <a:latin typeface="Cambria Math" panose="02040503050406030204" pitchFamily="18" charset="0"/>
                          </a:rPr>
                          <m:t>0.0683</m:t>
                        </m:r>
                        <m:r>
                          <a:rPr lang="zh-CN" altLang="en-US" sz="1400" i="1">
                            <a:solidFill>
                              <a:srgbClr val="000000"/>
                            </a:solidFill>
                            <a:latin typeface="Cambria Math" panose="02040503050406030204" pitchFamily="18" charset="0"/>
                          </a:rPr>
                          <m:t>∗(0.5879−0.3813</m:t>
                        </m:r>
                        <m:sSup>
                          <m:sSupPr>
                            <m:ctrlPr>
                              <a:rPr lang="zh-CN" altLang="en-US" sz="1400" i="1">
                                <a:solidFill>
                                  <a:srgbClr val="000000"/>
                                </a:solidFill>
                                <a:latin typeface="Cambria Math" panose="02040503050406030204" pitchFamily="18" charset="0"/>
                              </a:rPr>
                            </m:ctrlPr>
                          </m:sSupPr>
                          <m:e>
                            <m:r>
                              <a:rPr lang="zh-CN" altLang="en-US" sz="1400" i="1">
                                <a:solidFill>
                                  <a:srgbClr val="000000"/>
                                </a:solidFill>
                                <a:latin typeface="Cambria Math" panose="02040503050406030204" pitchFamily="18" charset="0"/>
                              </a:rPr>
                              <m:t>)</m:t>
                            </m:r>
                          </m:e>
                          <m:sup>
                            <m:r>
                              <a:rPr lang="zh-CN" altLang="en-US" sz="1400" i="1">
                                <a:solidFill>
                                  <a:srgbClr val="000000"/>
                                </a:solidFill>
                                <a:latin typeface="Cambria Math" panose="02040503050406030204" pitchFamily="18" charset="0"/>
                              </a:rPr>
                              <m:t>2</m:t>
                            </m:r>
                          </m:sup>
                        </m:sSup>
                        <m:r>
                          <a:rPr lang="zh-CN" altLang="en-US" sz="1400" i="1">
                            <a:solidFill>
                              <a:srgbClr val="000000"/>
                            </a:solidFill>
                            <a:latin typeface="Cambria Math" panose="02040503050406030204" pitchFamily="18" charset="0"/>
                          </a:rPr>
                          <m:t>+</m:t>
                        </m:r>
                        <m:r>
                          <a:rPr lang="en-US" altLang="zh-CN" sz="1400" b="0" i="1" smtClean="0">
                            <a:solidFill>
                              <a:srgbClr val="000000"/>
                            </a:solidFill>
                            <a:latin typeface="Cambria Math" panose="02040503050406030204" pitchFamily="18" charset="0"/>
                          </a:rPr>
                          <m:t>0.4432</m:t>
                        </m:r>
                        <m:r>
                          <a:rPr lang="zh-CN" altLang="en-US" sz="1400" i="1">
                            <a:solidFill>
                              <a:srgbClr val="000000"/>
                            </a:solidFill>
                            <a:latin typeface="Cambria Math" panose="02040503050406030204" pitchFamily="18" charset="0"/>
                          </a:rPr>
                          <m:t>(0.9907−0.1101</m:t>
                        </m:r>
                        <m:sSup>
                          <m:sSupPr>
                            <m:ctrlPr>
                              <a:rPr lang="zh-CN" altLang="en-US" sz="1400" i="1">
                                <a:solidFill>
                                  <a:srgbClr val="000000"/>
                                </a:solidFill>
                                <a:latin typeface="Cambria Math" panose="02040503050406030204" pitchFamily="18" charset="0"/>
                              </a:rPr>
                            </m:ctrlPr>
                          </m:sSupPr>
                          <m:e>
                            <m:r>
                              <a:rPr lang="zh-CN" altLang="en-US" sz="1400" i="1">
                                <a:solidFill>
                                  <a:srgbClr val="000000"/>
                                </a:solidFill>
                                <a:latin typeface="Cambria Math" panose="02040503050406030204" pitchFamily="18" charset="0"/>
                              </a:rPr>
                              <m:t>)</m:t>
                            </m:r>
                          </m:e>
                          <m:sup>
                            <m:r>
                              <a:rPr lang="zh-CN" altLang="en-US" sz="1400" i="1">
                                <a:solidFill>
                                  <a:srgbClr val="000000"/>
                                </a:solidFill>
                                <a:latin typeface="Cambria Math" panose="02040503050406030204" pitchFamily="18" charset="0"/>
                              </a:rPr>
                              <m:t>2</m:t>
                            </m:r>
                          </m:sup>
                        </m:sSup>
                      </m:e>
                    </m:rad>
                    <m:r>
                      <a:rPr lang="zh-CN" altLang="en-US" sz="1400" i="1">
                        <a:solidFill>
                          <a:srgbClr val="000000"/>
                        </a:solidFill>
                        <a:latin typeface="Cambria Math" panose="02040503050406030204" pitchFamily="18" charset="0"/>
                      </a:rPr>
                      <m:t>=</m:t>
                    </m:r>
                    <m:r>
                      <a:rPr lang="en-US" altLang="zh-CN" sz="1400" b="0" i="1" smtClean="0">
                        <a:solidFill>
                          <a:srgbClr val="000000"/>
                        </a:solidFill>
                        <a:latin typeface="Cambria Math" panose="02040503050406030204" pitchFamily="18" charset="0"/>
                      </a:rPr>
                      <m:t>0.8439</m:t>
                    </m:r>
                  </m:oMath>
                </a14:m>
                <a:r>
                  <a:rPr lang="en-US" altLang="zh-CN" sz="1400" dirty="0">
                    <a:latin typeface="微软雅黑" panose="020B0503020204020204" pitchFamily="34" charset="-122"/>
                    <a:ea typeface="微软雅黑" panose="020B0503020204020204" pitchFamily="34" charset="-122"/>
                  </a:rPr>
                  <a:t>    </a:t>
                </a:r>
              </a:p>
              <a:p>
                <a:pPr indent="457200">
                  <a:lnSpc>
                    <a:spcPct val="150000"/>
                  </a:lnSpc>
                </a:pPr>
                <a14:m>
                  <m:oMath xmlns:m="http://schemas.openxmlformats.org/officeDocument/2006/math">
                    <m:sSubSup>
                      <m:sSubSupPr>
                        <m:ctrlPr>
                          <a:rPr lang="zh-CN" altLang="en-US" sz="1400" i="1">
                            <a:solidFill>
                              <a:srgbClr val="000000"/>
                            </a:solidFill>
                            <a:latin typeface="Cambria Math" panose="02040503050406030204" pitchFamily="18" charset="0"/>
                          </a:rPr>
                        </m:ctrlPr>
                      </m:sSubSupPr>
                      <m:e>
                        <m:r>
                          <a:rPr lang="zh-CN" altLang="en-US" sz="1400" i="1">
                            <a:solidFill>
                              <a:srgbClr val="000000"/>
                            </a:solidFill>
                            <a:latin typeface="Cambria Math" panose="02040503050406030204" pitchFamily="18" charset="0"/>
                          </a:rPr>
                          <m:t>𝐷</m:t>
                        </m:r>
                      </m:e>
                      <m:sub>
                        <m:r>
                          <a:rPr lang="zh-CN" altLang="en-US" sz="1400" i="1">
                            <a:solidFill>
                              <a:srgbClr val="000000"/>
                            </a:solidFill>
                            <a:latin typeface="Cambria Math" panose="02040503050406030204" pitchFamily="18" charset="0"/>
                          </a:rPr>
                          <m:t>4</m:t>
                        </m:r>
                      </m:sub>
                      <m:sup>
                        <m:r>
                          <a:rPr lang="zh-CN" altLang="en-US" sz="1400" i="1">
                            <a:solidFill>
                              <a:srgbClr val="000000"/>
                            </a:solidFill>
                            <a:latin typeface="Cambria Math" panose="02040503050406030204" pitchFamily="18" charset="0"/>
                          </a:rPr>
                          <m:t>−</m:t>
                        </m:r>
                      </m:sup>
                    </m:sSubSup>
                    <m:r>
                      <a:rPr lang="zh-CN" altLang="en-US" sz="1400" i="1">
                        <a:solidFill>
                          <a:srgbClr val="000000"/>
                        </a:solidFill>
                        <a:latin typeface="Cambria Math" panose="02040503050406030204" pitchFamily="18" charset="0"/>
                      </a:rPr>
                      <m:t>=</m:t>
                    </m:r>
                    <m:rad>
                      <m:radPr>
                        <m:degHide m:val="on"/>
                        <m:ctrlPr>
                          <a:rPr lang="zh-CN" altLang="en-US" sz="1400" i="1">
                            <a:solidFill>
                              <a:srgbClr val="000000"/>
                            </a:solidFill>
                            <a:latin typeface="Cambria Math" panose="02040503050406030204" pitchFamily="18" charset="0"/>
                          </a:rPr>
                        </m:ctrlPr>
                      </m:radPr>
                      <m:deg/>
                      <m:e>
                        <m:nary>
                          <m:naryPr>
                            <m:chr m:val="∑"/>
                            <m:ctrlPr>
                              <a:rPr lang="zh-CN" altLang="en-US" sz="1400" i="1">
                                <a:solidFill>
                                  <a:srgbClr val="000000"/>
                                </a:solidFill>
                                <a:latin typeface="Cambria Math" panose="02040503050406030204" pitchFamily="18" charset="0"/>
                              </a:rPr>
                            </m:ctrlPr>
                          </m:naryPr>
                          <m:sub>
                            <m:r>
                              <a:rPr lang="zh-CN" altLang="en-US" sz="1400" i="1">
                                <a:solidFill>
                                  <a:srgbClr val="000000"/>
                                </a:solidFill>
                                <a:latin typeface="Cambria Math" panose="02040503050406030204" pitchFamily="18" charset="0"/>
                              </a:rPr>
                              <m:t>𝑗</m:t>
                            </m:r>
                            <m:r>
                              <a:rPr lang="zh-CN" altLang="en-US" sz="1400" i="1">
                                <a:solidFill>
                                  <a:srgbClr val="000000"/>
                                </a:solidFill>
                                <a:latin typeface="Cambria Math" panose="02040503050406030204" pitchFamily="18" charset="0"/>
                              </a:rPr>
                              <m:t>=1</m:t>
                            </m:r>
                          </m:sub>
                          <m:sup>
                            <m:r>
                              <a:rPr lang="zh-CN" altLang="en-US" sz="1400" i="1">
                                <a:solidFill>
                                  <a:srgbClr val="000000"/>
                                </a:solidFill>
                                <a:latin typeface="Cambria Math" panose="02040503050406030204" pitchFamily="18" charset="0"/>
                              </a:rPr>
                              <m:t>3</m:t>
                            </m:r>
                          </m:sup>
                          <m:e>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𝜔</m:t>
                                </m:r>
                              </m:e>
                              <m:sub>
                                <m:r>
                                  <m:rPr>
                                    <m:sty m:val="p"/>
                                  </m:rPr>
                                  <a:rPr lang="en-US" altLang="zh-CN" sz="1400" i="1">
                                    <a:latin typeface="Cambria Math" panose="02040503050406030204" pitchFamily="18" charset="0"/>
                                  </a:rPr>
                                  <m:t>j</m:t>
                                </m:r>
                              </m:sub>
                            </m:sSub>
                            <m:r>
                              <a:rPr lang="zh-CN" altLang="en-US" sz="1400" i="1">
                                <a:solidFill>
                                  <a:srgbClr val="000000"/>
                                </a:solidFill>
                                <a:latin typeface="Cambria Math" panose="02040503050406030204" pitchFamily="18" charset="0"/>
                              </a:rPr>
                              <m:t>(</m:t>
                            </m:r>
                            <m:sSubSup>
                              <m:sSubSupPr>
                                <m:ctrlPr>
                                  <a:rPr lang="zh-CN" altLang="en-US" sz="1400" i="1">
                                    <a:solidFill>
                                      <a:srgbClr val="000000"/>
                                    </a:solidFill>
                                    <a:latin typeface="Cambria Math" panose="02040503050406030204" pitchFamily="18" charset="0"/>
                                  </a:rPr>
                                </m:ctrlPr>
                              </m:sSubSupPr>
                              <m:e>
                                <m:r>
                                  <a:rPr lang="zh-CN" altLang="en-US" sz="1400" i="1">
                                    <a:solidFill>
                                      <a:srgbClr val="000000"/>
                                    </a:solidFill>
                                    <a:latin typeface="Cambria Math" panose="02040503050406030204" pitchFamily="18" charset="0"/>
                                  </a:rPr>
                                  <m:t>𝑎</m:t>
                                </m:r>
                              </m:e>
                              <m:sub>
                                <m:r>
                                  <a:rPr lang="zh-CN" altLang="en-US" sz="1400" i="1">
                                    <a:solidFill>
                                      <a:srgbClr val="000000"/>
                                    </a:solidFill>
                                    <a:latin typeface="Cambria Math" panose="02040503050406030204" pitchFamily="18" charset="0"/>
                                  </a:rPr>
                                  <m:t>4</m:t>
                                </m:r>
                                <m:r>
                                  <a:rPr lang="zh-CN" altLang="en-US" sz="1400" i="1">
                                    <a:solidFill>
                                      <a:srgbClr val="000000"/>
                                    </a:solidFill>
                                    <a:latin typeface="Cambria Math" panose="02040503050406030204" pitchFamily="18" charset="0"/>
                                  </a:rPr>
                                  <m:t>𝑗</m:t>
                                </m:r>
                              </m:sub>
                              <m:sup>
                                <m:r>
                                  <a:rPr lang="zh-CN" altLang="en-US" sz="1400" i="1">
                                    <a:solidFill>
                                      <a:srgbClr val="000000"/>
                                    </a:solidFill>
                                    <a:latin typeface="Cambria Math" panose="02040503050406030204" pitchFamily="18" charset="0"/>
                                  </a:rPr>
                                  <m:t>−</m:t>
                                </m:r>
                              </m:sup>
                            </m:sSubSup>
                            <m:r>
                              <a:rPr lang="zh-CN" altLang="en-US" sz="1400" i="1">
                                <a:solidFill>
                                  <a:srgbClr val="000000"/>
                                </a:solidFill>
                                <a:latin typeface="Cambria Math" panose="02040503050406030204" pitchFamily="18" charset="0"/>
                              </a:rPr>
                              <m:t>−</m:t>
                            </m:r>
                            <m:sSub>
                              <m:sSubPr>
                                <m:ctrlPr>
                                  <a:rPr lang="zh-CN" altLang="en-US" sz="1400" i="1">
                                    <a:solidFill>
                                      <a:srgbClr val="000000"/>
                                    </a:solidFill>
                                    <a:latin typeface="Cambria Math" panose="02040503050406030204" pitchFamily="18" charset="0"/>
                                  </a:rPr>
                                </m:ctrlPr>
                              </m:sSubPr>
                              <m:e>
                                <m:r>
                                  <a:rPr lang="zh-CN" altLang="en-US" sz="1400" i="1">
                                    <a:solidFill>
                                      <a:srgbClr val="000000"/>
                                    </a:solidFill>
                                    <a:latin typeface="Cambria Math" panose="02040503050406030204" pitchFamily="18" charset="0"/>
                                  </a:rPr>
                                  <m:t>𝑎</m:t>
                                </m:r>
                              </m:e>
                              <m:sub>
                                <m:r>
                                  <a:rPr lang="zh-CN" altLang="en-US" sz="1400" i="1">
                                    <a:solidFill>
                                      <a:srgbClr val="000000"/>
                                    </a:solidFill>
                                    <a:latin typeface="Cambria Math" panose="02040503050406030204" pitchFamily="18" charset="0"/>
                                  </a:rPr>
                                  <m:t>4</m:t>
                                </m:r>
                                <m:r>
                                  <a:rPr lang="zh-CN" altLang="en-US" sz="1400" i="1">
                                    <a:solidFill>
                                      <a:srgbClr val="000000"/>
                                    </a:solidFill>
                                    <a:latin typeface="Cambria Math" panose="02040503050406030204" pitchFamily="18" charset="0"/>
                                  </a:rPr>
                                  <m:t>𝑗</m:t>
                                </m:r>
                              </m:sub>
                            </m:sSub>
                            <m:sSup>
                              <m:sSupPr>
                                <m:ctrlPr>
                                  <a:rPr lang="zh-CN" altLang="en-US" sz="1400" i="1">
                                    <a:solidFill>
                                      <a:srgbClr val="000000"/>
                                    </a:solidFill>
                                    <a:latin typeface="Cambria Math" panose="02040503050406030204" pitchFamily="18" charset="0"/>
                                  </a:rPr>
                                </m:ctrlPr>
                              </m:sSupPr>
                              <m:e>
                                <m:r>
                                  <a:rPr lang="zh-CN" altLang="en-US" sz="1400" i="1">
                                    <a:solidFill>
                                      <a:srgbClr val="000000"/>
                                    </a:solidFill>
                                    <a:latin typeface="Cambria Math" panose="02040503050406030204" pitchFamily="18" charset="0"/>
                                  </a:rPr>
                                  <m:t>)</m:t>
                                </m:r>
                              </m:e>
                              <m:sup>
                                <m:r>
                                  <a:rPr lang="zh-CN" altLang="en-US" sz="1400" i="1">
                                    <a:solidFill>
                                      <a:srgbClr val="000000"/>
                                    </a:solidFill>
                                    <a:latin typeface="Cambria Math" panose="02040503050406030204" pitchFamily="18" charset="0"/>
                                  </a:rPr>
                                  <m:t>2</m:t>
                                </m:r>
                              </m:sup>
                            </m:sSup>
                          </m:e>
                        </m:nary>
                      </m:e>
                    </m:rad>
                    <m:r>
                      <a:rPr lang="zh-CN" altLang="en-US" sz="1400" i="1">
                        <a:solidFill>
                          <a:srgbClr val="000000"/>
                        </a:solidFill>
                        <a:latin typeface="Cambria Math" panose="02040503050406030204" pitchFamily="18" charset="0"/>
                      </a:rPr>
                      <m:t>=</m:t>
                    </m:r>
                    <m:m>
                      <m:mPr>
                        <m:plcHide m:val="on"/>
                        <m:mcs>
                          <m:mc>
                            <m:mcPr>
                              <m:count m:val="3"/>
                              <m:mcJc m:val="center"/>
                            </m:mcPr>
                          </m:mc>
                        </m:mcs>
                        <m:ctrlPr>
                          <a:rPr lang="zh-CN" altLang="en-US" sz="1400" i="1">
                            <a:solidFill>
                              <a:srgbClr val="000000"/>
                            </a:solidFill>
                            <a:latin typeface="Cambria Math" panose="02040503050406030204" pitchFamily="18" charset="0"/>
                          </a:rPr>
                        </m:ctrlPr>
                      </m:mPr>
                      <m:mr>
                        <m:e>
                          <m:r>
                            <a:rPr lang="zh-CN" altLang="en-US" sz="1400" i="1">
                              <a:solidFill>
                                <a:srgbClr val="000000"/>
                              </a:solidFill>
                              <a:latin typeface="Cambria Math" panose="02040503050406030204" pitchFamily="18" charset="0"/>
                            </a:rPr>
                            <m:t>.</m:t>
                          </m:r>
                        </m:e>
                        <m:e>
                          <m:r>
                            <a:rPr lang="zh-CN" altLang="en-US" sz="1400" i="1">
                              <a:solidFill>
                                <a:srgbClr val="000000"/>
                              </a:solidFill>
                              <a:latin typeface="Cambria Math" panose="02040503050406030204" pitchFamily="18" charset="0"/>
                            </a:rPr>
                            <m:t>.</m:t>
                          </m:r>
                        </m:e>
                        <m:e>
                          <m:r>
                            <a:rPr lang="zh-CN" altLang="en-US" sz="1400" i="1">
                              <a:solidFill>
                                <a:srgbClr val="000000"/>
                              </a:solidFill>
                              <a:latin typeface="Cambria Math" panose="02040503050406030204" pitchFamily="18" charset="0"/>
                            </a:rPr>
                            <m:t>.</m:t>
                          </m:r>
                        </m:e>
                      </m:mr>
                    </m:m>
                    <m:r>
                      <a:rPr lang="zh-CN" altLang="en-US" sz="1400" i="1">
                        <a:solidFill>
                          <a:srgbClr val="000000"/>
                        </a:solidFill>
                        <a:latin typeface="Cambria Math" panose="02040503050406030204" pitchFamily="18" charset="0"/>
                      </a:rPr>
                      <m:t>=0.</m:t>
                    </m:r>
                  </m:oMath>
                </a14:m>
                <a:r>
                  <a:rPr lang="en-US" altLang="zh-CN" sz="1400" dirty="0">
                    <a:latin typeface="微软雅黑" panose="020B0503020204020204" pitchFamily="34" charset="-122"/>
                    <a:ea typeface="微软雅黑" panose="020B0503020204020204" pitchFamily="34" charset="-122"/>
                  </a:rPr>
                  <a:t>0870</a:t>
                </a:r>
                <a:r>
                  <a:rPr lang="zh-CN" altLang="en-US" sz="1400" dirty="0">
                    <a:latin typeface="微软雅黑" panose="020B0503020204020204" pitchFamily="34" charset="-122"/>
                    <a:ea typeface="微软雅黑" panose="020B0503020204020204" pitchFamily="34" charset="-122"/>
                  </a:rPr>
                  <a:t>     </a:t>
                </a:r>
                <a:endParaRPr lang="zh-CN" altLang="en-US" dirty="0">
                  <a:solidFill>
                    <a:schemeClr val="tx1"/>
                  </a:solidFill>
                  <a:latin typeface="微软雅黑" panose="020B0503020204020204" pitchFamily="34" charset="-122"/>
                  <a:ea typeface="微软雅黑" panose="020B0503020204020204" pitchFamily="34" charset="-122"/>
                </a:endParaRPr>
              </a:p>
            </p:txBody>
          </p:sp>
        </mc:Choice>
        <mc:Fallback xmlns="">
          <p:sp>
            <p:nvSpPr>
              <p:cNvPr id="6" name="Text Box 3">
                <a:extLst>
                  <a:ext uri="{FF2B5EF4-FFF2-40B4-BE49-F238E27FC236}">
                    <a16:creationId xmlns:a16="http://schemas.microsoft.com/office/drawing/2014/main" id="{449222F1-B758-44C9-8E41-B70260CAB5F5}"/>
                  </a:ext>
                </a:extLst>
              </p:cNvPr>
              <p:cNvSpPr txBox="1">
                <a:spLocks noRot="1" noChangeAspect="1" noMove="1" noResize="1" noEditPoints="1" noAdjustHandles="1" noChangeArrowheads="1" noChangeShapeType="1" noTextEdit="1"/>
              </p:cNvSpPr>
              <p:nvPr/>
            </p:nvSpPr>
            <p:spPr bwMode="auto">
              <a:xfrm>
                <a:off x="354603" y="2752210"/>
                <a:ext cx="11482793" cy="3345788"/>
              </a:xfrm>
              <a:prstGeom prst="rect">
                <a:avLst/>
              </a:prstGeom>
              <a:blipFill>
                <a:blip r:embed="rId3"/>
                <a:stretch>
                  <a:fillRect l="-425" b="-1074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6362" name="Text Box 106">
                <a:extLst>
                  <a:ext uri="{FF2B5EF4-FFF2-40B4-BE49-F238E27FC236}">
                    <a16:creationId xmlns:a16="http://schemas.microsoft.com/office/drawing/2014/main" id="{21D9E633-41AC-4F93-9ABE-E67D03FDBE60}"/>
                  </a:ext>
                </a:extLst>
              </p:cNvPr>
              <p:cNvSpPr txBox="1">
                <a:spLocks noChangeArrowheads="1"/>
              </p:cNvSpPr>
              <p:nvPr/>
            </p:nvSpPr>
            <p:spPr bwMode="auto">
              <a:xfrm>
                <a:off x="265416" y="1267067"/>
                <a:ext cx="11541573" cy="2168479"/>
              </a:xfrm>
              <a:prstGeom prst="rect">
                <a:avLst/>
              </a:prstGeom>
              <a:noFill/>
              <a:ln>
                <a:noFill/>
              </a:ln>
              <a:effectLst/>
              <a:extLst>
                <a:ext uri="{909E8E84-426E-40DD-AFC4-6F175D3DCCD1}">
                  <a14:hiddenFill>
                    <a:solidFill>
                      <a:schemeClr val="accent1"/>
                    </a:solidFill>
                  </a14:hiddenFill>
                </a:ext>
                <a:ext uri="{91240B29-F687-4F45-9708-019B960494DF}">
                  <a14:hiddenLine w="12700" cap="sq">
                    <a:solidFill>
                      <a:schemeClr val="tx1"/>
                    </a:solidFill>
                    <a:miter lim="800000"/>
                    <a:headEnd type="none" w="sm" len="sm"/>
                    <a:tailEnd type="none" w="sm" len="sm"/>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indent="457200">
                  <a:lnSpc>
                    <a:spcPct val="150000"/>
                  </a:lnSpc>
                </a:pPr>
                <a:r>
                  <a:rPr lang="en-US" altLang="zh-CN"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．计算诸评价对象与最优方案的接近程度</a:t>
                </a:r>
                <a:r>
                  <a:rPr lang="en-US" altLang="zh-CN" b="1" i="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C</a:t>
                </a:r>
                <a:r>
                  <a:rPr lang="en-US" altLang="zh-CN" b="1" i="1" baseline="-25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，其计算公式如下：</a:t>
                </a:r>
                <a:endPar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indent="457200">
                  <a:lnSpc>
                    <a:spcPct val="150000"/>
                  </a:lnSpc>
                </a:pPr>
                <a14:m>
                  <m:oMathPara xmlns:m="http://schemas.openxmlformats.org/officeDocument/2006/math">
                    <m:oMathParaPr>
                      <m:jc m:val="centerGroup"/>
                    </m:oMathParaPr>
                    <m:oMath xmlns:m="http://schemas.openxmlformats.org/officeDocument/2006/math">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𝐶</m:t>
                          </m:r>
                        </m:e>
                        <m:sub>
                          <m:r>
                            <a:rPr lang="zh-CN" altLang="en-US" i="1">
                              <a:solidFill>
                                <a:schemeClr val="tx1"/>
                              </a:solidFill>
                              <a:latin typeface="Cambria Math" panose="02040503050406030204" pitchFamily="18" charset="0"/>
                            </a:rPr>
                            <m:t>𝑖</m:t>
                          </m:r>
                        </m:sub>
                      </m:sSub>
                      <m:r>
                        <a:rPr lang="zh-CN" altLang="en-US" i="1">
                          <a:solidFill>
                            <a:schemeClr val="tx1"/>
                          </a:solidFill>
                          <a:latin typeface="Cambria Math" panose="02040503050406030204" pitchFamily="18" charset="0"/>
                        </a:rPr>
                        <m:t>=</m:t>
                      </m:r>
                      <m:f>
                        <m:fPr>
                          <m:ctrlPr>
                            <a:rPr lang="zh-CN" altLang="en-US" i="1">
                              <a:solidFill>
                                <a:schemeClr val="tx1"/>
                              </a:solidFill>
                              <a:latin typeface="Cambria Math" panose="02040503050406030204" pitchFamily="18" charset="0"/>
                            </a:rPr>
                          </m:ctrlPr>
                        </m:fPr>
                        <m:num>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𝐷</m:t>
                              </m:r>
                            </m:e>
                            <m:sub>
                              <m:r>
                                <a:rPr lang="zh-CN" altLang="en-US" i="1">
                                  <a:solidFill>
                                    <a:schemeClr val="tx1"/>
                                  </a:solidFill>
                                  <a:latin typeface="Cambria Math" panose="02040503050406030204" pitchFamily="18" charset="0"/>
                                </a:rPr>
                                <m:t>𝑖</m:t>
                              </m:r>
                            </m:sub>
                            <m:sup>
                              <m:r>
                                <a:rPr lang="zh-CN" altLang="en-US" i="1">
                                  <a:solidFill>
                                    <a:schemeClr val="tx1"/>
                                  </a:solidFill>
                                  <a:latin typeface="Cambria Math" panose="02040503050406030204" pitchFamily="18" charset="0"/>
                                </a:rPr>
                                <m:t>−</m:t>
                              </m:r>
                            </m:sup>
                          </m:sSubSup>
                        </m:num>
                        <m:den>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𝐷</m:t>
                              </m:r>
                            </m:e>
                            <m:sub>
                              <m:r>
                                <a:rPr lang="zh-CN" altLang="en-US" i="1">
                                  <a:solidFill>
                                    <a:schemeClr val="tx1"/>
                                  </a:solidFill>
                                  <a:latin typeface="Cambria Math" panose="02040503050406030204" pitchFamily="18" charset="0"/>
                                </a:rPr>
                                <m:t>𝑖</m:t>
                              </m:r>
                            </m:sub>
                            <m:sup>
                              <m:r>
                                <a:rPr lang="zh-CN" altLang="en-US" i="1">
                                  <a:solidFill>
                                    <a:schemeClr val="tx1"/>
                                  </a:solidFill>
                                  <a:latin typeface="Cambria Math" panose="02040503050406030204" pitchFamily="18" charset="0"/>
                                </a:rPr>
                                <m:t>+</m:t>
                              </m:r>
                            </m:sup>
                          </m:sSubSup>
                          <m:r>
                            <a:rPr lang="zh-CN" altLang="en-US" i="1">
                              <a:solidFill>
                                <a:schemeClr val="tx1"/>
                              </a:solidFill>
                              <a:latin typeface="Cambria Math" panose="02040503050406030204" pitchFamily="18" charset="0"/>
                            </a:rPr>
                            <m:t>+</m:t>
                          </m:r>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𝐷</m:t>
                              </m:r>
                            </m:e>
                            <m:sub>
                              <m:r>
                                <a:rPr lang="zh-CN" altLang="en-US" i="1">
                                  <a:solidFill>
                                    <a:schemeClr val="tx1"/>
                                  </a:solidFill>
                                  <a:latin typeface="Cambria Math" panose="02040503050406030204" pitchFamily="18" charset="0"/>
                                </a:rPr>
                                <m:t>𝑖</m:t>
                              </m:r>
                            </m:sub>
                            <m:sup>
                              <m:r>
                                <a:rPr lang="zh-CN" altLang="en-US" i="1">
                                  <a:solidFill>
                                    <a:schemeClr val="tx1"/>
                                  </a:solidFill>
                                  <a:latin typeface="Cambria Math" panose="02040503050406030204" pitchFamily="18" charset="0"/>
                                </a:rPr>
                                <m:t>−</m:t>
                              </m:r>
                            </m:sup>
                          </m:sSubSup>
                        </m:den>
                      </m:f>
                    </m:oMath>
                  </m:oMathPara>
                </a14:m>
                <a:endPar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indent="457200">
                  <a:lnSpc>
                    <a:spcPct val="150000"/>
                  </a:lnSpc>
                </a:pPr>
                <a14:m>
                  <m:oMath xmlns:m="http://schemas.openxmlformats.org/officeDocument/2006/math">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𝐶</m:t>
                        </m:r>
                      </m:e>
                      <m:sub>
                        <m:r>
                          <a:rPr lang="zh-CN" altLang="en-US" i="1">
                            <a:solidFill>
                              <a:schemeClr val="tx1"/>
                            </a:solidFill>
                            <a:latin typeface="Cambria Math" panose="02040503050406030204" pitchFamily="18" charset="0"/>
                          </a:rPr>
                          <m:t>𝑖</m:t>
                        </m:r>
                      </m:sub>
                    </m:sSub>
                  </m:oMath>
                </a14:m>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0</a:t>
                </a:r>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与</a:t>
                </a:r>
                <a:r>
                  <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之间取值，</a:t>
                </a:r>
                <a14:m>
                  <m:oMath xmlns:m="http://schemas.openxmlformats.org/officeDocument/2006/math">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𝐶</m:t>
                        </m:r>
                      </m:e>
                      <m:sub>
                        <m:r>
                          <a:rPr lang="zh-CN" altLang="en-US" i="1">
                            <a:solidFill>
                              <a:schemeClr val="tx1"/>
                            </a:solidFill>
                            <a:latin typeface="Cambria Math" panose="02040503050406030204" pitchFamily="18" charset="0"/>
                          </a:rPr>
                          <m:t>𝑖</m:t>
                        </m:r>
                      </m:sub>
                    </m:sSub>
                  </m:oMath>
                </a14:m>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愈接近</a:t>
                </a:r>
                <a:r>
                  <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，表示该评价对象越接近最优水平；反之，愈接近</a:t>
                </a:r>
                <a:r>
                  <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0</a:t>
                </a:r>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，表示该评价对象越接近最劣水平。</a:t>
                </a:r>
              </a:p>
            </p:txBody>
          </p:sp>
        </mc:Choice>
        <mc:Fallback xmlns="">
          <p:sp>
            <p:nvSpPr>
              <p:cNvPr id="96362" name="Text Box 106">
                <a:extLst>
                  <a:ext uri="{FF2B5EF4-FFF2-40B4-BE49-F238E27FC236}">
                    <a16:creationId xmlns:a16="http://schemas.microsoft.com/office/drawing/2014/main" id="{21D9E633-41AC-4F93-9ABE-E67D03FDBE60}"/>
                  </a:ext>
                </a:extLst>
              </p:cNvPr>
              <p:cNvSpPr txBox="1">
                <a:spLocks noRot="1" noChangeAspect="1" noMove="1" noResize="1" noEditPoints="1" noAdjustHandles="1" noChangeArrowheads="1" noChangeShapeType="1" noTextEdit="1"/>
              </p:cNvSpPr>
              <p:nvPr/>
            </p:nvSpPr>
            <p:spPr bwMode="auto">
              <a:xfrm>
                <a:off x="265416" y="1267067"/>
                <a:ext cx="11541573" cy="2168479"/>
              </a:xfrm>
              <a:prstGeom prst="rect">
                <a:avLst/>
              </a:prstGeom>
              <a:blipFill>
                <a:blip r:embed="rId2"/>
                <a:stretch>
                  <a:fillRect l="-475" b="-337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367" name="Text Box 111">
                <a:extLst>
                  <a:ext uri="{FF2B5EF4-FFF2-40B4-BE49-F238E27FC236}">
                    <a16:creationId xmlns:a16="http://schemas.microsoft.com/office/drawing/2014/main" id="{FD025256-C857-4B8F-8C0B-1DDEE051B99F}"/>
                  </a:ext>
                </a:extLst>
              </p:cNvPr>
              <p:cNvSpPr txBox="1">
                <a:spLocks noChangeArrowheads="1"/>
              </p:cNvSpPr>
              <p:nvPr/>
            </p:nvSpPr>
            <p:spPr bwMode="auto">
              <a:xfrm>
                <a:off x="398123" y="5160398"/>
                <a:ext cx="11408866" cy="968791"/>
              </a:xfrm>
              <a:prstGeom prst="rect">
                <a:avLst/>
              </a:prstGeom>
              <a:noFill/>
              <a:ln>
                <a:noFill/>
              </a:ln>
              <a:effectLst/>
              <a:extLst>
                <a:ext uri="{909E8E84-426E-40DD-AFC4-6F175D3DCCD1}">
                  <a14:hiddenFill>
                    <a:solidFill>
                      <a:schemeClr val="accent1"/>
                    </a:solidFill>
                  </a14:hiddenFill>
                </a:ext>
                <a:ext uri="{91240B29-F687-4F45-9708-019B960494DF}">
                  <a14:hiddenLine w="12700" cap="sq">
                    <a:solidFill>
                      <a:schemeClr val="tx1"/>
                    </a:solidFill>
                    <a:miter lim="800000"/>
                    <a:headEnd type="none" w="sm" len="sm"/>
                    <a:tailEnd type="none" w="sm" len="sm"/>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indent="457200">
                  <a:lnSpc>
                    <a:spcPct val="150000"/>
                  </a:lnSpc>
                </a:pPr>
                <a:r>
                  <a:rPr lang="en-US" altLang="zh-CN" sz="2000" b="1" dirty="0">
                    <a:solidFill>
                      <a:schemeClr val="tx1"/>
                    </a:solidFill>
                    <a:latin typeface="微软雅黑" panose="020B0503020204020204" pitchFamily="34" charset="-122"/>
                    <a:ea typeface="微软雅黑" panose="020B0503020204020204" pitchFamily="34" charset="-122"/>
                  </a:rPr>
                  <a:t>6</a:t>
                </a:r>
                <a:r>
                  <a:rPr lang="zh-CN" altLang="en-US" sz="2000" b="1" dirty="0">
                    <a:solidFill>
                      <a:schemeClr val="tx1"/>
                    </a:solidFill>
                    <a:latin typeface="微软雅黑" panose="020B0503020204020204" pitchFamily="34" charset="-122"/>
                    <a:ea typeface="微软雅黑" panose="020B0503020204020204" pitchFamily="34" charset="-122"/>
                  </a:rPr>
                  <a:t>．按 </a:t>
                </a:r>
                <a14:m>
                  <m:oMath xmlns:m="http://schemas.openxmlformats.org/officeDocument/2006/math">
                    <m:sSub>
                      <m:sSubPr>
                        <m:ctrlPr>
                          <a:rPr lang="zh-CN" altLang="en-US" sz="2000" b="1"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𝑪</m:t>
                        </m:r>
                      </m:e>
                      <m:sub>
                        <m:r>
                          <a:rPr lang="zh-CN" altLang="en-US" sz="2000" b="1" i="1">
                            <a:solidFill>
                              <a:schemeClr val="tx1"/>
                            </a:solidFill>
                            <a:latin typeface="Cambria Math" panose="02040503050406030204" pitchFamily="18" charset="0"/>
                          </a:rPr>
                          <m:t>𝒊</m:t>
                        </m:r>
                      </m:sub>
                    </m:sSub>
                  </m:oMath>
                </a14:m>
                <a:r>
                  <a:rPr lang="zh-CN" altLang="en-US" sz="2000" b="1" dirty="0">
                    <a:solidFill>
                      <a:schemeClr val="tx1"/>
                    </a:solidFill>
                    <a:latin typeface="微软雅黑" panose="020B0503020204020204" pitchFamily="34" charset="-122"/>
                    <a:ea typeface="微软雅黑" panose="020B0503020204020204" pitchFamily="34" charset="-122"/>
                  </a:rPr>
                  <a:t> 大小将各评价对象排序</a:t>
                </a:r>
                <a:r>
                  <a:rPr lang="zh-CN" altLang="en-US" sz="2000" dirty="0">
                    <a:solidFill>
                      <a:schemeClr val="tx1"/>
                    </a:solidFill>
                    <a:latin typeface="微软雅黑" panose="020B0503020204020204" pitchFamily="34" charset="-122"/>
                    <a:ea typeface="微软雅黑" panose="020B0503020204020204" pitchFamily="34" charset="-122"/>
                  </a:rPr>
                  <a:t>， </a:t>
                </a:r>
                <a14:m>
                  <m:oMath xmlns:m="http://schemas.openxmlformats.org/officeDocument/2006/math">
                    <m:sSub>
                      <m:sSubPr>
                        <m:ctrlPr>
                          <a:rPr lang="zh-CN" altLang="en-US" sz="2000" i="1">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𝐶</m:t>
                        </m:r>
                      </m:e>
                      <m:sub>
                        <m:r>
                          <a:rPr lang="zh-CN" altLang="en-US" sz="2000" i="1">
                            <a:solidFill>
                              <a:schemeClr val="tx1"/>
                            </a:solidFill>
                            <a:latin typeface="Cambria Math" panose="02040503050406030204" pitchFamily="18" charset="0"/>
                          </a:rPr>
                          <m:t>𝑖</m:t>
                        </m:r>
                      </m:sub>
                    </m:sSub>
                  </m:oMath>
                </a14:m>
                <a:r>
                  <a:rPr lang="zh-CN" altLang="en-US" sz="2000" dirty="0">
                    <a:solidFill>
                      <a:schemeClr val="tx1"/>
                    </a:solidFill>
                    <a:latin typeface="微软雅黑" panose="020B0503020204020204" pitchFamily="34" charset="-122"/>
                    <a:ea typeface="微软雅黑" panose="020B0503020204020204" pitchFamily="34" charset="-122"/>
                  </a:rPr>
                  <a:t> 值越大，表示综合效益越好。如上表所示，以扎诺尔南山煤矿最优，即对呼吸系统危害最小；而沈阳田师傅煤矿最劣。</a:t>
                </a:r>
              </a:p>
            </p:txBody>
          </p:sp>
        </mc:Choice>
        <mc:Fallback xmlns="">
          <p:sp>
            <p:nvSpPr>
              <p:cNvPr id="96367" name="Text Box 111">
                <a:extLst>
                  <a:ext uri="{FF2B5EF4-FFF2-40B4-BE49-F238E27FC236}">
                    <a16:creationId xmlns:a16="http://schemas.microsoft.com/office/drawing/2014/main" id="{FD025256-C857-4B8F-8C0B-1DDEE051B99F}"/>
                  </a:ext>
                </a:extLst>
              </p:cNvPr>
              <p:cNvSpPr txBox="1">
                <a:spLocks noRot="1" noChangeAspect="1" noMove="1" noResize="1" noEditPoints="1" noAdjustHandles="1" noChangeArrowheads="1" noChangeShapeType="1" noTextEdit="1"/>
              </p:cNvSpPr>
              <p:nvPr/>
            </p:nvSpPr>
            <p:spPr bwMode="auto">
              <a:xfrm>
                <a:off x="398123" y="5160398"/>
                <a:ext cx="11408866" cy="968791"/>
              </a:xfrm>
              <a:prstGeom prst="rect">
                <a:avLst/>
              </a:prstGeom>
              <a:blipFill>
                <a:blip r:embed="rId3"/>
                <a:stretch>
                  <a:fillRect l="-534" b="-1012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92F4CD10-6747-40CB-90F1-B8BDA0001BE7}"/>
              </a:ext>
            </a:extLst>
          </p:cNvPr>
          <p:cNvSpPr txBox="1"/>
          <p:nvPr/>
        </p:nvSpPr>
        <p:spPr>
          <a:xfrm>
            <a:off x="1065319" y="0"/>
            <a:ext cx="6622414" cy="743986"/>
          </a:xfrm>
          <a:prstGeom prst="rect">
            <a:avLst/>
          </a:prstGeom>
          <a:noFill/>
        </p:spPr>
        <p:txBody>
          <a:bodyPr wrap="square" rtlCol="0" anchor="t">
            <a:spAutoFit/>
          </a:bodyPr>
          <a:lstStyle/>
          <a:p>
            <a:pPr>
              <a:lnSpc>
                <a:spcPct val="150000"/>
              </a:lnSpc>
            </a:pPr>
            <a:r>
              <a:rPr lang="en-US" altLang="zh-CN" sz="3200" b="1" dirty="0">
                <a:solidFill>
                  <a:schemeClr val="bg1"/>
                </a:solidFill>
                <a:latin typeface="微软雅黑" panose="020B0503020204020204" pitchFamily="34" charset="-122"/>
                <a:ea typeface="微软雅黑" panose="020B0503020204020204" pitchFamily="34" charset="-122"/>
              </a:rPr>
              <a:t>3.2</a:t>
            </a:r>
            <a:r>
              <a:rPr lang="zh-CN" altLang="en-US" sz="3200" b="1" dirty="0">
                <a:solidFill>
                  <a:schemeClr val="bg1"/>
                </a:solidFill>
                <a:latin typeface="微软雅黑" panose="020B0503020204020204" pitchFamily="34" charset="-122"/>
                <a:ea typeface="微软雅黑" panose="020B0503020204020204" pitchFamily="34" charset="-122"/>
              </a:rPr>
              <a:t>、加权</a:t>
            </a:r>
            <a:r>
              <a:rPr lang="en-US" altLang="zh-CN" sz="3200" b="1" dirty="0">
                <a:solidFill>
                  <a:schemeClr val="bg1"/>
                </a:solidFill>
                <a:latin typeface="微软雅黑" panose="020B0503020204020204" pitchFamily="34" charset="-122"/>
                <a:ea typeface="微软雅黑" panose="020B0503020204020204" pitchFamily="34" charset="-122"/>
              </a:rPr>
              <a:t>TOPSIS</a:t>
            </a:r>
            <a:r>
              <a:rPr lang="zh-CN" altLang="en-US" sz="3200" b="1" dirty="0">
                <a:solidFill>
                  <a:schemeClr val="bg1"/>
                </a:solidFill>
                <a:latin typeface="微软雅黑" panose="020B0503020204020204" pitchFamily="34" charset="-122"/>
                <a:ea typeface="微软雅黑" panose="020B0503020204020204" pitchFamily="34" charset="-122"/>
              </a:rPr>
              <a:t>算法案例</a:t>
            </a:r>
          </a:p>
        </p:txBody>
      </p:sp>
      <mc:AlternateContent xmlns:mc="http://schemas.openxmlformats.org/markup-compatibility/2006" xmlns:a14="http://schemas.microsoft.com/office/drawing/2010/main">
        <mc:Choice Requires="a14">
          <p:graphicFrame>
            <p:nvGraphicFramePr>
              <p:cNvPr id="16" name="表格 15">
                <a:extLst>
                  <a:ext uri="{FF2B5EF4-FFF2-40B4-BE49-F238E27FC236}">
                    <a16:creationId xmlns:a16="http://schemas.microsoft.com/office/drawing/2014/main" id="{FD5B41F4-398B-4316-836E-B2616387526E}"/>
                  </a:ext>
                </a:extLst>
              </p:cNvPr>
              <p:cNvGraphicFramePr>
                <a:graphicFrameLocks noGrp="1"/>
              </p:cNvGraphicFramePr>
              <p:nvPr>
                <p:extLst>
                  <p:ext uri="{D42A27DB-BD31-4B8C-83A1-F6EECF244321}">
                    <p14:modId xmlns:p14="http://schemas.microsoft.com/office/powerpoint/2010/main" val="3804085637"/>
                  </p:ext>
                </p:extLst>
              </p:nvPr>
            </p:nvGraphicFramePr>
            <p:xfrm>
              <a:off x="1964436" y="3428509"/>
              <a:ext cx="7564576" cy="1541495"/>
            </p:xfrm>
            <a:graphic>
              <a:graphicData uri="http://schemas.openxmlformats.org/drawingml/2006/table">
                <a:tbl>
                  <a:tblPr>
                    <a:tableStyleId>{9D7B26C5-4107-4FEC-AEDC-1716B250A1EF}</a:tableStyleId>
                  </a:tblPr>
                  <a:tblGrid>
                    <a:gridCol w="2037579">
                      <a:extLst>
                        <a:ext uri="{9D8B030D-6E8A-4147-A177-3AD203B41FA5}">
                          <a16:colId xmlns:a16="http://schemas.microsoft.com/office/drawing/2014/main" val="3442915637"/>
                        </a:ext>
                      </a:extLst>
                    </a:gridCol>
                    <a:gridCol w="1212870">
                      <a:extLst>
                        <a:ext uri="{9D8B030D-6E8A-4147-A177-3AD203B41FA5}">
                          <a16:colId xmlns:a16="http://schemas.microsoft.com/office/drawing/2014/main" val="978578506"/>
                        </a:ext>
                      </a:extLst>
                    </a:gridCol>
                    <a:gridCol w="1627394">
                      <a:extLst>
                        <a:ext uri="{9D8B030D-6E8A-4147-A177-3AD203B41FA5}">
                          <a16:colId xmlns:a16="http://schemas.microsoft.com/office/drawing/2014/main" val="2748147553"/>
                        </a:ext>
                      </a:extLst>
                    </a:gridCol>
                    <a:gridCol w="1136104">
                      <a:extLst>
                        <a:ext uri="{9D8B030D-6E8A-4147-A177-3AD203B41FA5}">
                          <a16:colId xmlns:a16="http://schemas.microsoft.com/office/drawing/2014/main" val="2270191389"/>
                        </a:ext>
                      </a:extLst>
                    </a:gridCol>
                    <a:gridCol w="1550629">
                      <a:extLst>
                        <a:ext uri="{9D8B030D-6E8A-4147-A177-3AD203B41FA5}">
                          <a16:colId xmlns:a16="http://schemas.microsoft.com/office/drawing/2014/main" val="2204556965"/>
                        </a:ext>
                      </a:extLst>
                    </a:gridCol>
                  </a:tblGrid>
                  <a:tr h="255594">
                    <a:tc>
                      <a:txBody>
                        <a:bodyPr/>
                        <a:lstStyle/>
                        <a:p>
                          <a:pPr algn="ctr" fontAlgn="b"/>
                          <a:r>
                            <a:rPr lang="zh-CN" altLang="en-US" sz="1400" u="none" strike="noStrike" dirty="0">
                              <a:effectLst/>
                              <a:latin typeface="Arial" panose="020B0604020202020204" pitchFamily="34" charset="0"/>
                              <a:ea typeface="微软雅黑" panose="020B0503020204020204" pitchFamily="34" charset="-122"/>
                              <a:cs typeface="Arial" panose="020B0604020202020204" pitchFamily="34" charset="0"/>
                            </a:rPr>
                            <a:t>厂矿</a:t>
                          </a:r>
                          <a:endParaRPr lang="zh-CN" altLang="en-US"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sSubSup>
                                  <m:sSubSupPr>
                                    <m:ctrlPr>
                                      <a:rPr lang="zh-CN" altLang="en-US" sz="1400" i="1" smtClean="0">
                                        <a:latin typeface="Cambria Math" panose="02040503050406030204" pitchFamily="18" charset="0"/>
                                      </a:rPr>
                                    </m:ctrlPr>
                                  </m:sSubSupPr>
                                  <m:e>
                                    <m:r>
                                      <a:rPr lang="zh-CN" altLang="en-US" sz="1400">
                                        <a:latin typeface="Cambria Math" panose="02040503050406030204" pitchFamily="18" charset="0"/>
                                      </a:rPr>
                                      <m:t>𝐷</m:t>
                                    </m:r>
                                  </m:e>
                                  <m:sub>
                                    <m:r>
                                      <a:rPr lang="zh-CN" altLang="en-US" sz="1400">
                                        <a:latin typeface="Cambria Math" panose="02040503050406030204" pitchFamily="18" charset="0"/>
                                      </a:rPr>
                                      <m:t>𝑖</m:t>
                                    </m:r>
                                  </m:sub>
                                  <m:sup>
                                    <m:r>
                                      <a:rPr lang="zh-CN" altLang="en-US" sz="1400">
                                        <a:latin typeface="Cambria Math" panose="02040503050406030204" pitchFamily="18" charset="0"/>
                                      </a:rPr>
                                      <m:t>+</m:t>
                                    </m:r>
                                  </m:sup>
                                </m:sSubSup>
                              </m:oMath>
                            </m:oMathPara>
                          </a14:m>
                          <a:endParaRPr lang="zh-CN" altLang="en-US"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sSubSup>
                                  <m:sSubSupPr>
                                    <m:ctrlPr>
                                      <a:rPr lang="zh-CN" altLang="en-US" sz="1400" i="1" smtClean="0">
                                        <a:latin typeface="Cambria Math" panose="02040503050406030204" pitchFamily="18" charset="0"/>
                                      </a:rPr>
                                    </m:ctrlPr>
                                  </m:sSubSupPr>
                                  <m:e>
                                    <m:r>
                                      <a:rPr lang="zh-CN" altLang="en-US" sz="1400">
                                        <a:latin typeface="Cambria Math" panose="02040503050406030204" pitchFamily="18" charset="0"/>
                                      </a:rPr>
                                      <m:t>𝐷</m:t>
                                    </m:r>
                                  </m:e>
                                  <m:sub>
                                    <m:r>
                                      <a:rPr lang="zh-CN" altLang="en-US" sz="1400">
                                        <a:latin typeface="Cambria Math" panose="02040503050406030204" pitchFamily="18" charset="0"/>
                                      </a:rPr>
                                      <m:t>𝑖</m:t>
                                    </m:r>
                                  </m:sub>
                                  <m:sup>
                                    <m:r>
                                      <a:rPr lang="zh-CN" altLang="en-US" sz="1400">
                                        <a:latin typeface="Cambria Math" panose="02040503050406030204" pitchFamily="18" charset="0"/>
                                      </a:rPr>
                                      <m:t>−</m:t>
                                    </m:r>
                                  </m:sup>
                                </m:sSubSup>
                              </m:oMath>
                            </m:oMathPara>
                          </a14:m>
                          <a:endParaRPr lang="zh-CN" altLang="en-US"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sSub>
                                  <m:sSubPr>
                                    <m:ctrlPr>
                                      <a:rPr lang="zh-CN" altLang="en-US" sz="1400" i="1" smtClean="0">
                                        <a:latin typeface="Cambria Math" panose="02040503050406030204" pitchFamily="18" charset="0"/>
                                      </a:rPr>
                                    </m:ctrlPr>
                                  </m:sSubPr>
                                  <m:e>
                                    <m:r>
                                      <a:rPr lang="zh-CN" altLang="en-US" sz="1400">
                                        <a:latin typeface="Cambria Math" panose="02040503050406030204" pitchFamily="18" charset="0"/>
                                      </a:rPr>
                                      <m:t>𝐶</m:t>
                                    </m:r>
                                  </m:e>
                                  <m:sub>
                                    <m:r>
                                      <a:rPr lang="zh-CN" altLang="en-US" sz="1400">
                                        <a:latin typeface="Cambria Math" panose="02040503050406030204" pitchFamily="18" charset="0"/>
                                      </a:rPr>
                                      <m:t>𝑖</m:t>
                                    </m:r>
                                  </m:sub>
                                </m:sSub>
                              </m:oMath>
                            </m:oMathPara>
                          </a14:m>
                          <a:endParaRPr lang="zh-CN" altLang="en-US"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b"/>
                    </a:tc>
                    <a:tc>
                      <a:txBody>
                        <a:bodyPr/>
                        <a:lstStyle/>
                        <a:p>
                          <a:pPr algn="ctr" fontAlgn="b"/>
                          <a:r>
                            <a:rPr lang="zh-CN" altLang="en-US" sz="1400" u="none" strike="noStrike">
                              <a:effectLst/>
                              <a:latin typeface="Arial" panose="020B0604020202020204" pitchFamily="34" charset="0"/>
                              <a:ea typeface="微软雅黑" panose="020B0503020204020204" pitchFamily="34" charset="-122"/>
                              <a:cs typeface="Arial" panose="020B0604020202020204" pitchFamily="34" charset="0"/>
                            </a:rPr>
                            <a:t>排序结果 </a:t>
                          </a:r>
                          <a:endParaRPr lang="zh-CN" altLang="en-US" sz="1400" b="0" i="0" u="none" strike="noStrike">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b"/>
                    </a:tc>
                    <a:extLst>
                      <a:ext uri="{0D108BD9-81ED-4DB2-BD59-A6C34878D82A}">
                        <a16:rowId xmlns:a16="http://schemas.microsoft.com/office/drawing/2014/main" val="2554692639"/>
                      </a:ext>
                    </a:extLst>
                  </a:tr>
                  <a:tr h="292353">
                    <a:tc>
                      <a:txBody>
                        <a:bodyPr/>
                        <a:lstStyle/>
                        <a:p>
                          <a:pPr algn="ctr" fontAlgn="b"/>
                          <a:r>
                            <a:rPr lang="zh-CN" altLang="en-US" sz="1400" u="none" strike="noStrike" dirty="0">
                              <a:effectLst/>
                              <a:latin typeface="Arial" panose="020B0604020202020204" pitchFamily="34" charset="0"/>
                              <a:ea typeface="微软雅黑" panose="020B0503020204020204" pitchFamily="34" charset="-122"/>
                              <a:cs typeface="Arial" panose="020B0604020202020204" pitchFamily="34" charset="0"/>
                            </a:rPr>
                            <a:t>白沙湘永煤矿</a:t>
                          </a:r>
                          <a:endParaRPr lang="zh-CN" altLang="en-US"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b"/>
                    </a:tc>
                    <a:tc>
                      <a:txBody>
                        <a:bodyPr/>
                        <a:lstStyle/>
                        <a:p>
                          <a:pPr algn="ctr" fontAlgn="ctr"/>
                          <a:r>
                            <a:rPr lang="en-US" altLang="zh-CN" sz="1400" u="none" strike="noStrike" dirty="0">
                              <a:effectLst/>
                              <a:latin typeface="Arial" panose="020B0604020202020204" pitchFamily="34" charset="0"/>
                              <a:ea typeface="微软雅黑" panose="020B0503020204020204" pitchFamily="34" charset="-122"/>
                              <a:cs typeface="Arial" panose="020B0604020202020204" pitchFamily="34" charset="0"/>
                            </a:rPr>
                            <a:t>0.8370</a:t>
                          </a:r>
                          <a:endParaRPr lang="en-US" altLang="zh-CN"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ctr"/>
                    </a:tc>
                    <a:tc>
                      <a:txBody>
                        <a:bodyPr/>
                        <a:lstStyle/>
                        <a:p>
                          <a:pPr algn="ctr" fontAlgn="ctr"/>
                          <a:r>
                            <a:rPr lang="en-US" altLang="zh-CN" sz="1400" u="none" strike="noStrike" dirty="0">
                              <a:effectLst/>
                              <a:latin typeface="Arial" panose="020B0604020202020204" pitchFamily="34" charset="0"/>
                              <a:ea typeface="微软雅黑" panose="020B0503020204020204" pitchFamily="34" charset="-122"/>
                              <a:cs typeface="Arial" panose="020B0604020202020204" pitchFamily="34" charset="0"/>
                            </a:rPr>
                            <a:t>0.1359</a:t>
                          </a:r>
                          <a:endParaRPr lang="en-US" altLang="zh-CN"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ctr"/>
                    </a:tc>
                    <a:tc>
                      <a:txBody>
                        <a:bodyPr/>
                        <a:lstStyle/>
                        <a:p>
                          <a:pPr algn="ctr" fontAlgn="ctr"/>
                          <a:r>
                            <a:rPr lang="en-US" altLang="zh-CN" sz="1400" u="none" strike="noStrike" dirty="0">
                              <a:effectLst/>
                              <a:latin typeface="Arial" panose="020B0604020202020204" pitchFamily="34" charset="0"/>
                              <a:ea typeface="微软雅黑" panose="020B0503020204020204" pitchFamily="34" charset="-122"/>
                              <a:cs typeface="Arial" panose="020B0604020202020204" pitchFamily="34" charset="0"/>
                            </a:rPr>
                            <a:t>0.1397</a:t>
                          </a:r>
                          <a:endParaRPr lang="en-US" altLang="zh-CN"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ctr"/>
                    </a:tc>
                    <a:tc>
                      <a:txBody>
                        <a:bodyPr/>
                        <a:lstStyle/>
                        <a:p>
                          <a:pPr algn="ctr" fontAlgn="b"/>
                          <a:r>
                            <a:rPr lang="en-US" altLang="zh-CN" sz="1400" u="none" strike="noStrike" dirty="0">
                              <a:effectLst/>
                              <a:latin typeface="Arial" panose="020B0604020202020204" pitchFamily="34" charset="0"/>
                              <a:ea typeface="微软雅黑" panose="020B0503020204020204" pitchFamily="34" charset="-122"/>
                              <a:cs typeface="Arial" panose="020B0604020202020204" pitchFamily="34" charset="0"/>
                            </a:rPr>
                            <a:t>3</a:t>
                          </a:r>
                          <a:endParaRPr lang="en-US" altLang="zh-CN"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b"/>
                    </a:tc>
                    <a:extLst>
                      <a:ext uri="{0D108BD9-81ED-4DB2-BD59-A6C34878D82A}">
                        <a16:rowId xmlns:a16="http://schemas.microsoft.com/office/drawing/2014/main" val="1481658657"/>
                      </a:ext>
                    </a:extLst>
                  </a:tr>
                  <a:tr h="248387">
                    <a:tc>
                      <a:txBody>
                        <a:bodyPr/>
                        <a:lstStyle/>
                        <a:p>
                          <a:pPr algn="ctr" fontAlgn="b"/>
                          <a:r>
                            <a:rPr lang="zh-CN" altLang="en-US" sz="1400" u="none" strike="noStrike" dirty="0">
                              <a:effectLst/>
                              <a:latin typeface="Arial" panose="020B0604020202020204" pitchFamily="34" charset="0"/>
                              <a:ea typeface="微软雅黑" panose="020B0503020204020204" pitchFamily="34" charset="-122"/>
                              <a:cs typeface="Arial" panose="020B0604020202020204" pitchFamily="34" charset="0"/>
                            </a:rPr>
                            <a:t>沈阳田师傅煤矿</a:t>
                          </a:r>
                          <a:endParaRPr lang="zh-CN" altLang="en-US"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b"/>
                    </a:tc>
                    <a:tc>
                      <a:txBody>
                        <a:bodyPr/>
                        <a:lstStyle/>
                        <a:p>
                          <a:pPr algn="ctr" fontAlgn="ctr"/>
                          <a:r>
                            <a:rPr lang="en-US" altLang="zh-CN" sz="1400" u="none" strike="noStrike" dirty="0">
                              <a:effectLst/>
                              <a:latin typeface="Arial" panose="020B0604020202020204" pitchFamily="34" charset="0"/>
                              <a:ea typeface="微软雅黑" panose="020B0503020204020204" pitchFamily="34" charset="-122"/>
                              <a:cs typeface="Arial" panose="020B0604020202020204" pitchFamily="34" charset="0"/>
                            </a:rPr>
                            <a:t>0.9029</a:t>
                          </a:r>
                          <a:endParaRPr lang="en-US" altLang="zh-CN"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ctr"/>
                    </a:tc>
                    <a:tc>
                      <a:txBody>
                        <a:bodyPr/>
                        <a:lstStyle/>
                        <a:p>
                          <a:pPr algn="ctr" fontAlgn="ctr"/>
                          <a:r>
                            <a:rPr lang="en-US" altLang="zh-CN" sz="1400" u="none" strike="noStrike" dirty="0">
                              <a:effectLst/>
                              <a:latin typeface="Arial" panose="020B0604020202020204" pitchFamily="34" charset="0"/>
                              <a:ea typeface="微软雅黑" panose="020B0503020204020204" pitchFamily="34" charset="-122"/>
                              <a:cs typeface="Arial" panose="020B0604020202020204" pitchFamily="34" charset="0"/>
                            </a:rPr>
                            <a:t>0.0000</a:t>
                          </a:r>
                          <a:endParaRPr lang="en-US" altLang="zh-CN"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ctr"/>
                    </a:tc>
                    <a:tc>
                      <a:txBody>
                        <a:bodyPr/>
                        <a:lstStyle/>
                        <a:p>
                          <a:pPr algn="ctr" fontAlgn="ctr"/>
                          <a:r>
                            <a:rPr lang="en-US" altLang="zh-CN" sz="1400" u="none" strike="noStrike" dirty="0">
                              <a:effectLst/>
                              <a:latin typeface="Arial" panose="020B0604020202020204" pitchFamily="34" charset="0"/>
                              <a:ea typeface="微软雅黑" panose="020B0503020204020204" pitchFamily="34" charset="-122"/>
                              <a:cs typeface="Arial" panose="020B0604020202020204" pitchFamily="34" charset="0"/>
                            </a:rPr>
                            <a:t>0.0000</a:t>
                          </a:r>
                          <a:endParaRPr lang="en-US" altLang="zh-CN"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ctr"/>
                    </a:tc>
                    <a:tc>
                      <a:txBody>
                        <a:bodyPr/>
                        <a:lstStyle/>
                        <a:p>
                          <a:pPr algn="ctr" fontAlgn="b"/>
                          <a:r>
                            <a:rPr lang="en-US" altLang="zh-CN" sz="1400" u="none" strike="noStrike" dirty="0">
                              <a:effectLst/>
                              <a:latin typeface="Arial" panose="020B0604020202020204" pitchFamily="34" charset="0"/>
                              <a:ea typeface="微软雅黑" panose="020B0503020204020204" pitchFamily="34" charset="-122"/>
                              <a:cs typeface="Arial" panose="020B0604020202020204" pitchFamily="34" charset="0"/>
                            </a:rPr>
                            <a:t>5</a:t>
                          </a:r>
                          <a:endParaRPr lang="en-US" altLang="zh-CN"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b"/>
                    </a:tc>
                    <a:extLst>
                      <a:ext uri="{0D108BD9-81ED-4DB2-BD59-A6C34878D82A}">
                        <a16:rowId xmlns:a16="http://schemas.microsoft.com/office/drawing/2014/main" val="910924465"/>
                      </a:ext>
                    </a:extLst>
                  </a:tr>
                  <a:tr h="248387">
                    <a:tc>
                      <a:txBody>
                        <a:bodyPr/>
                        <a:lstStyle/>
                        <a:p>
                          <a:pPr algn="ctr" fontAlgn="b"/>
                          <a:r>
                            <a:rPr lang="zh-CN" altLang="en-US" sz="1400" u="none" strike="noStrike">
                              <a:effectLst/>
                              <a:latin typeface="Arial" panose="020B0604020202020204" pitchFamily="34" charset="0"/>
                              <a:ea typeface="微软雅黑" panose="020B0503020204020204" pitchFamily="34" charset="-122"/>
                              <a:cs typeface="Arial" panose="020B0604020202020204" pitchFamily="34" charset="0"/>
                            </a:rPr>
                            <a:t>抚顺龙凤煤矿</a:t>
                          </a:r>
                          <a:endParaRPr lang="zh-CN" altLang="en-US" sz="1400" b="0" i="0" u="none" strike="noStrike">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b"/>
                    </a:tc>
                    <a:tc>
                      <a:txBody>
                        <a:bodyPr/>
                        <a:lstStyle/>
                        <a:p>
                          <a:pPr algn="ctr" fontAlgn="ctr"/>
                          <a:r>
                            <a:rPr lang="en-US" altLang="zh-CN" sz="1400" u="none" strike="noStrike" dirty="0">
                              <a:effectLst/>
                              <a:latin typeface="Arial" panose="020B0604020202020204" pitchFamily="34" charset="0"/>
                              <a:ea typeface="微软雅黑" panose="020B0503020204020204" pitchFamily="34" charset="-122"/>
                              <a:cs typeface="Arial" panose="020B0604020202020204" pitchFamily="34" charset="0"/>
                            </a:rPr>
                            <a:t>0.8477</a:t>
                          </a:r>
                          <a:endParaRPr lang="en-US" altLang="zh-CN"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ctr"/>
                    </a:tc>
                    <a:tc>
                      <a:txBody>
                        <a:bodyPr/>
                        <a:lstStyle/>
                        <a:p>
                          <a:pPr algn="ctr" fontAlgn="ctr"/>
                          <a:r>
                            <a:rPr lang="en-US" altLang="zh-CN" sz="1400" u="none" strike="noStrike" dirty="0">
                              <a:effectLst/>
                              <a:latin typeface="Arial" panose="020B0604020202020204" pitchFamily="34" charset="0"/>
                              <a:ea typeface="微软雅黑" panose="020B0503020204020204" pitchFamily="34" charset="-122"/>
                              <a:cs typeface="Arial" panose="020B0604020202020204" pitchFamily="34" charset="0"/>
                            </a:rPr>
                            <a:t>0.1210</a:t>
                          </a:r>
                          <a:endParaRPr lang="en-US" altLang="zh-CN"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ctr"/>
                    </a:tc>
                    <a:tc>
                      <a:txBody>
                        <a:bodyPr/>
                        <a:lstStyle/>
                        <a:p>
                          <a:pPr algn="ctr" fontAlgn="ctr"/>
                          <a:r>
                            <a:rPr lang="en-US" altLang="zh-CN" sz="1400" u="none" strike="noStrike">
                              <a:effectLst/>
                              <a:latin typeface="Arial" panose="020B0604020202020204" pitchFamily="34" charset="0"/>
                              <a:ea typeface="微软雅黑" panose="020B0503020204020204" pitchFamily="34" charset="-122"/>
                              <a:cs typeface="Arial" panose="020B0604020202020204" pitchFamily="34" charset="0"/>
                            </a:rPr>
                            <a:t>0.1249</a:t>
                          </a:r>
                          <a:endParaRPr lang="en-US" altLang="zh-CN" sz="1400" b="0" i="0" u="none" strike="noStrike">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ctr"/>
                    </a:tc>
                    <a:tc>
                      <a:txBody>
                        <a:bodyPr/>
                        <a:lstStyle/>
                        <a:p>
                          <a:pPr algn="ctr" fontAlgn="b"/>
                          <a:r>
                            <a:rPr lang="en-US" altLang="zh-CN" sz="1400" u="none" strike="noStrike" dirty="0">
                              <a:effectLst/>
                              <a:latin typeface="Arial" panose="020B0604020202020204" pitchFamily="34" charset="0"/>
                              <a:ea typeface="微软雅黑" panose="020B0503020204020204" pitchFamily="34" charset="-122"/>
                              <a:cs typeface="Arial" panose="020B0604020202020204" pitchFamily="34" charset="0"/>
                            </a:rPr>
                            <a:t>2</a:t>
                          </a:r>
                          <a:endParaRPr lang="en-US" altLang="zh-CN"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b"/>
                    </a:tc>
                    <a:extLst>
                      <a:ext uri="{0D108BD9-81ED-4DB2-BD59-A6C34878D82A}">
                        <a16:rowId xmlns:a16="http://schemas.microsoft.com/office/drawing/2014/main" val="3567243844"/>
                      </a:ext>
                    </a:extLst>
                  </a:tr>
                  <a:tr h="248387">
                    <a:tc>
                      <a:txBody>
                        <a:bodyPr/>
                        <a:lstStyle/>
                        <a:p>
                          <a:pPr algn="ctr" fontAlgn="b"/>
                          <a:r>
                            <a:rPr lang="zh-CN" altLang="en-US" sz="1400" u="none" strike="noStrike">
                              <a:effectLst/>
                              <a:latin typeface="Arial" panose="020B0604020202020204" pitchFamily="34" charset="0"/>
                              <a:ea typeface="微软雅黑" panose="020B0503020204020204" pitchFamily="34" charset="-122"/>
                              <a:cs typeface="Arial" panose="020B0604020202020204" pitchFamily="34" charset="0"/>
                            </a:rPr>
                            <a:t>大同同家山煤矿</a:t>
                          </a:r>
                          <a:endParaRPr lang="zh-CN" altLang="en-US" sz="1400" b="0" i="0" u="none" strike="noStrike">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b"/>
                    </a:tc>
                    <a:tc>
                      <a:txBody>
                        <a:bodyPr/>
                        <a:lstStyle/>
                        <a:p>
                          <a:pPr algn="ctr" fontAlgn="ctr"/>
                          <a:r>
                            <a:rPr lang="en-US" altLang="zh-CN" sz="1400" u="none" strike="noStrike">
                              <a:effectLst/>
                              <a:latin typeface="Arial" panose="020B0604020202020204" pitchFamily="34" charset="0"/>
                              <a:ea typeface="微软雅黑" panose="020B0503020204020204" pitchFamily="34" charset="-122"/>
                              <a:cs typeface="Arial" panose="020B0604020202020204" pitchFamily="34" charset="0"/>
                            </a:rPr>
                            <a:t>0.8439</a:t>
                          </a:r>
                          <a:endParaRPr lang="en-US" altLang="zh-CN" sz="1400" b="0" i="0" u="none" strike="noStrike">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ctr"/>
                    </a:tc>
                    <a:tc>
                      <a:txBody>
                        <a:bodyPr/>
                        <a:lstStyle/>
                        <a:p>
                          <a:pPr algn="ctr" fontAlgn="ctr"/>
                          <a:r>
                            <a:rPr lang="en-US" altLang="zh-CN" sz="1400" u="none" strike="noStrike" dirty="0">
                              <a:effectLst/>
                              <a:latin typeface="Arial" panose="020B0604020202020204" pitchFamily="34" charset="0"/>
                              <a:ea typeface="微软雅黑" panose="020B0503020204020204" pitchFamily="34" charset="-122"/>
                              <a:cs typeface="Arial" panose="020B0604020202020204" pitchFamily="34" charset="0"/>
                            </a:rPr>
                            <a:t>0.0870</a:t>
                          </a:r>
                          <a:endParaRPr lang="en-US" altLang="zh-CN"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ctr"/>
                    </a:tc>
                    <a:tc>
                      <a:txBody>
                        <a:bodyPr/>
                        <a:lstStyle/>
                        <a:p>
                          <a:pPr algn="ctr" fontAlgn="ctr"/>
                          <a:r>
                            <a:rPr lang="en-US" altLang="zh-CN" sz="1400" u="none" strike="noStrike" dirty="0">
                              <a:effectLst/>
                              <a:latin typeface="Arial" panose="020B0604020202020204" pitchFamily="34" charset="0"/>
                              <a:ea typeface="微软雅黑" panose="020B0503020204020204" pitchFamily="34" charset="-122"/>
                              <a:cs typeface="Arial" panose="020B0604020202020204" pitchFamily="34" charset="0"/>
                            </a:rPr>
                            <a:t>0.0935</a:t>
                          </a:r>
                          <a:endParaRPr lang="en-US" altLang="zh-CN"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ctr"/>
                    </a:tc>
                    <a:tc>
                      <a:txBody>
                        <a:bodyPr/>
                        <a:lstStyle/>
                        <a:p>
                          <a:pPr algn="ctr" fontAlgn="b"/>
                          <a:r>
                            <a:rPr lang="en-US" altLang="zh-CN" sz="1400" u="none" strike="noStrike" dirty="0">
                              <a:effectLst/>
                              <a:latin typeface="Arial" panose="020B0604020202020204" pitchFamily="34" charset="0"/>
                              <a:ea typeface="微软雅黑" panose="020B0503020204020204" pitchFamily="34" charset="-122"/>
                              <a:cs typeface="Arial" panose="020B0604020202020204" pitchFamily="34" charset="0"/>
                            </a:rPr>
                            <a:t>4</a:t>
                          </a:r>
                          <a:endParaRPr lang="en-US" altLang="zh-CN"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b"/>
                    </a:tc>
                    <a:extLst>
                      <a:ext uri="{0D108BD9-81ED-4DB2-BD59-A6C34878D82A}">
                        <a16:rowId xmlns:a16="http://schemas.microsoft.com/office/drawing/2014/main" val="1237406513"/>
                      </a:ext>
                    </a:extLst>
                  </a:tr>
                  <a:tr h="248387">
                    <a:tc>
                      <a:txBody>
                        <a:bodyPr/>
                        <a:lstStyle/>
                        <a:p>
                          <a:pPr algn="ctr" fontAlgn="b"/>
                          <a:r>
                            <a:rPr lang="zh-CN" altLang="en-US" sz="1400" u="none" strike="noStrike" dirty="0">
                              <a:effectLst/>
                              <a:latin typeface="Arial" panose="020B0604020202020204" pitchFamily="34" charset="0"/>
                              <a:ea typeface="微软雅黑" panose="020B0503020204020204" pitchFamily="34" charset="-122"/>
                              <a:cs typeface="Arial" panose="020B0604020202020204" pitchFamily="34" charset="0"/>
                            </a:rPr>
                            <a:t>扎诺尔南山煤矿</a:t>
                          </a:r>
                          <a:endParaRPr lang="zh-CN" altLang="en-US"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b"/>
                    </a:tc>
                    <a:tc>
                      <a:txBody>
                        <a:bodyPr/>
                        <a:lstStyle/>
                        <a:p>
                          <a:pPr algn="ctr" fontAlgn="ctr"/>
                          <a:r>
                            <a:rPr lang="en-US" altLang="zh-CN" sz="1400" u="none" strike="noStrike" dirty="0">
                              <a:effectLst/>
                              <a:latin typeface="Arial" panose="020B0604020202020204" pitchFamily="34" charset="0"/>
                              <a:ea typeface="微软雅黑" panose="020B0503020204020204" pitchFamily="34" charset="-122"/>
                              <a:cs typeface="Arial" panose="020B0604020202020204" pitchFamily="34" charset="0"/>
                            </a:rPr>
                            <a:t>0.0000</a:t>
                          </a:r>
                          <a:endParaRPr lang="en-US" altLang="zh-CN"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ctr"/>
                    </a:tc>
                    <a:tc>
                      <a:txBody>
                        <a:bodyPr/>
                        <a:lstStyle/>
                        <a:p>
                          <a:pPr algn="ctr" fontAlgn="ctr"/>
                          <a:r>
                            <a:rPr lang="en-US" altLang="zh-CN" sz="1400" u="none" strike="noStrike" dirty="0">
                              <a:effectLst/>
                              <a:latin typeface="Arial" panose="020B0604020202020204" pitchFamily="34" charset="0"/>
                              <a:ea typeface="微软雅黑" panose="020B0503020204020204" pitchFamily="34" charset="-122"/>
                              <a:cs typeface="Arial" panose="020B0604020202020204" pitchFamily="34" charset="0"/>
                            </a:rPr>
                            <a:t>0.9276</a:t>
                          </a:r>
                          <a:endParaRPr lang="en-US" altLang="zh-CN"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ctr"/>
                    </a:tc>
                    <a:tc>
                      <a:txBody>
                        <a:bodyPr/>
                        <a:lstStyle/>
                        <a:p>
                          <a:pPr algn="ctr" fontAlgn="ctr"/>
                          <a:r>
                            <a:rPr lang="en-US" altLang="zh-CN" sz="1400" u="none" strike="noStrike" dirty="0">
                              <a:effectLst/>
                              <a:latin typeface="Arial" panose="020B0604020202020204" pitchFamily="34" charset="0"/>
                              <a:ea typeface="微软雅黑" panose="020B0503020204020204" pitchFamily="34" charset="-122"/>
                              <a:cs typeface="Arial" panose="020B0604020202020204" pitchFamily="34" charset="0"/>
                            </a:rPr>
                            <a:t>1.0000</a:t>
                          </a:r>
                          <a:endParaRPr lang="en-US" altLang="zh-CN"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ctr"/>
                    </a:tc>
                    <a:tc>
                      <a:txBody>
                        <a:bodyPr/>
                        <a:lstStyle/>
                        <a:p>
                          <a:pPr algn="ctr" fontAlgn="b"/>
                          <a:r>
                            <a:rPr lang="en-US" altLang="zh-CN" sz="1400" u="none" strike="noStrike" dirty="0">
                              <a:effectLst/>
                              <a:latin typeface="Arial" panose="020B0604020202020204" pitchFamily="34" charset="0"/>
                              <a:ea typeface="微软雅黑" panose="020B0503020204020204" pitchFamily="34" charset="-122"/>
                              <a:cs typeface="Arial" panose="020B0604020202020204" pitchFamily="34" charset="0"/>
                            </a:rPr>
                            <a:t>1</a:t>
                          </a:r>
                          <a:endParaRPr lang="en-US" altLang="zh-CN"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b"/>
                    </a:tc>
                    <a:extLst>
                      <a:ext uri="{0D108BD9-81ED-4DB2-BD59-A6C34878D82A}">
                        <a16:rowId xmlns:a16="http://schemas.microsoft.com/office/drawing/2014/main" val="3172216339"/>
                      </a:ext>
                    </a:extLst>
                  </a:tr>
                </a:tbl>
              </a:graphicData>
            </a:graphic>
          </p:graphicFrame>
        </mc:Choice>
        <mc:Fallback xmlns="">
          <p:graphicFrame>
            <p:nvGraphicFramePr>
              <p:cNvPr id="16" name="表格 15">
                <a:extLst>
                  <a:ext uri="{FF2B5EF4-FFF2-40B4-BE49-F238E27FC236}">
                    <a16:creationId xmlns:a16="http://schemas.microsoft.com/office/drawing/2014/main" id="{FD5B41F4-398B-4316-836E-B2616387526E}"/>
                  </a:ext>
                </a:extLst>
              </p:cNvPr>
              <p:cNvGraphicFramePr>
                <a:graphicFrameLocks noGrp="1"/>
              </p:cNvGraphicFramePr>
              <p:nvPr>
                <p:extLst>
                  <p:ext uri="{D42A27DB-BD31-4B8C-83A1-F6EECF244321}">
                    <p14:modId xmlns:p14="http://schemas.microsoft.com/office/powerpoint/2010/main" val="3804085637"/>
                  </p:ext>
                </p:extLst>
              </p:nvPr>
            </p:nvGraphicFramePr>
            <p:xfrm>
              <a:off x="1964436" y="3428509"/>
              <a:ext cx="7564576" cy="1541495"/>
            </p:xfrm>
            <a:graphic>
              <a:graphicData uri="http://schemas.openxmlformats.org/drawingml/2006/table">
                <a:tbl>
                  <a:tblPr>
                    <a:tableStyleId>{9D7B26C5-4107-4FEC-AEDC-1716B250A1EF}</a:tableStyleId>
                  </a:tblPr>
                  <a:tblGrid>
                    <a:gridCol w="2037579">
                      <a:extLst>
                        <a:ext uri="{9D8B030D-6E8A-4147-A177-3AD203B41FA5}">
                          <a16:colId xmlns:a16="http://schemas.microsoft.com/office/drawing/2014/main" val="3442915637"/>
                        </a:ext>
                      </a:extLst>
                    </a:gridCol>
                    <a:gridCol w="1212870">
                      <a:extLst>
                        <a:ext uri="{9D8B030D-6E8A-4147-A177-3AD203B41FA5}">
                          <a16:colId xmlns:a16="http://schemas.microsoft.com/office/drawing/2014/main" val="978578506"/>
                        </a:ext>
                      </a:extLst>
                    </a:gridCol>
                    <a:gridCol w="1627394">
                      <a:extLst>
                        <a:ext uri="{9D8B030D-6E8A-4147-A177-3AD203B41FA5}">
                          <a16:colId xmlns:a16="http://schemas.microsoft.com/office/drawing/2014/main" val="2748147553"/>
                        </a:ext>
                      </a:extLst>
                    </a:gridCol>
                    <a:gridCol w="1136104">
                      <a:extLst>
                        <a:ext uri="{9D8B030D-6E8A-4147-A177-3AD203B41FA5}">
                          <a16:colId xmlns:a16="http://schemas.microsoft.com/office/drawing/2014/main" val="2270191389"/>
                        </a:ext>
                      </a:extLst>
                    </a:gridCol>
                    <a:gridCol w="1550629">
                      <a:extLst>
                        <a:ext uri="{9D8B030D-6E8A-4147-A177-3AD203B41FA5}">
                          <a16:colId xmlns:a16="http://schemas.microsoft.com/office/drawing/2014/main" val="2204556965"/>
                        </a:ext>
                      </a:extLst>
                    </a:gridCol>
                  </a:tblGrid>
                  <a:tr h="255594">
                    <a:tc>
                      <a:txBody>
                        <a:bodyPr/>
                        <a:lstStyle/>
                        <a:p>
                          <a:pPr algn="ctr" fontAlgn="b"/>
                          <a:r>
                            <a:rPr lang="zh-CN" altLang="en-US" sz="1400" u="none" strike="noStrike" dirty="0">
                              <a:effectLst/>
                              <a:latin typeface="Arial" panose="020B0604020202020204" pitchFamily="34" charset="0"/>
                              <a:ea typeface="微软雅黑" panose="020B0503020204020204" pitchFamily="34" charset="-122"/>
                              <a:cs typeface="Arial" panose="020B0604020202020204" pitchFamily="34" charset="0"/>
                            </a:rPr>
                            <a:t>厂矿</a:t>
                          </a:r>
                          <a:endParaRPr lang="zh-CN" altLang="en-US"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b"/>
                    </a:tc>
                    <a:tc>
                      <a:txBody>
                        <a:bodyPr/>
                        <a:lstStyle/>
                        <a:p>
                          <a:endParaRPr lang="zh-CN"/>
                        </a:p>
                      </a:txBody>
                      <a:tcPr marL="9525" marR="9525" marT="9525" marB="0" anchor="b">
                        <a:blipFill>
                          <a:blip r:embed="rId4"/>
                          <a:stretch>
                            <a:fillRect l="-168342" t="-2381" r="-356281" b="-547619"/>
                          </a:stretch>
                        </a:blipFill>
                      </a:tcPr>
                    </a:tc>
                    <a:tc>
                      <a:txBody>
                        <a:bodyPr/>
                        <a:lstStyle/>
                        <a:p>
                          <a:endParaRPr lang="zh-CN"/>
                        </a:p>
                      </a:txBody>
                      <a:tcPr marL="9525" marR="9525" marT="9525" marB="0" anchor="b">
                        <a:blipFill>
                          <a:blip r:embed="rId4"/>
                          <a:stretch>
                            <a:fillRect l="-200000" t="-2381" r="-165543" b="-547619"/>
                          </a:stretch>
                        </a:blipFill>
                      </a:tcPr>
                    </a:tc>
                    <a:tc>
                      <a:txBody>
                        <a:bodyPr/>
                        <a:lstStyle/>
                        <a:p>
                          <a:endParaRPr lang="zh-CN"/>
                        </a:p>
                      </a:txBody>
                      <a:tcPr marL="9525" marR="9525" marT="9525" marB="0" anchor="b">
                        <a:blipFill>
                          <a:blip r:embed="rId4"/>
                          <a:stretch>
                            <a:fillRect l="-430645" t="-2381" r="-137634" b="-547619"/>
                          </a:stretch>
                        </a:blipFill>
                      </a:tcPr>
                    </a:tc>
                    <a:tc>
                      <a:txBody>
                        <a:bodyPr/>
                        <a:lstStyle/>
                        <a:p>
                          <a:pPr algn="ctr" fontAlgn="b"/>
                          <a:r>
                            <a:rPr lang="zh-CN" altLang="en-US" sz="1400" u="none" strike="noStrike">
                              <a:effectLst/>
                              <a:latin typeface="Arial" panose="020B0604020202020204" pitchFamily="34" charset="0"/>
                              <a:ea typeface="微软雅黑" panose="020B0503020204020204" pitchFamily="34" charset="-122"/>
                              <a:cs typeface="Arial" panose="020B0604020202020204" pitchFamily="34" charset="0"/>
                            </a:rPr>
                            <a:t>排序结果 </a:t>
                          </a:r>
                          <a:endParaRPr lang="zh-CN" altLang="en-US" sz="1400" b="0" i="0" u="none" strike="noStrike">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b"/>
                    </a:tc>
                    <a:extLst>
                      <a:ext uri="{0D108BD9-81ED-4DB2-BD59-A6C34878D82A}">
                        <a16:rowId xmlns:a16="http://schemas.microsoft.com/office/drawing/2014/main" val="2554692639"/>
                      </a:ext>
                    </a:extLst>
                  </a:tr>
                  <a:tr h="292353">
                    <a:tc>
                      <a:txBody>
                        <a:bodyPr/>
                        <a:lstStyle/>
                        <a:p>
                          <a:pPr algn="ctr" fontAlgn="b"/>
                          <a:r>
                            <a:rPr lang="zh-CN" altLang="en-US" sz="1400" u="none" strike="noStrike" dirty="0">
                              <a:effectLst/>
                              <a:latin typeface="Arial" panose="020B0604020202020204" pitchFamily="34" charset="0"/>
                              <a:ea typeface="微软雅黑" panose="020B0503020204020204" pitchFamily="34" charset="-122"/>
                              <a:cs typeface="Arial" panose="020B0604020202020204" pitchFamily="34" charset="0"/>
                            </a:rPr>
                            <a:t>白沙湘永煤矿</a:t>
                          </a:r>
                          <a:endParaRPr lang="zh-CN" altLang="en-US"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b"/>
                    </a:tc>
                    <a:tc>
                      <a:txBody>
                        <a:bodyPr/>
                        <a:lstStyle/>
                        <a:p>
                          <a:pPr algn="ctr" fontAlgn="ctr"/>
                          <a:r>
                            <a:rPr lang="en-US" altLang="zh-CN" sz="1400" u="none" strike="noStrike" dirty="0">
                              <a:effectLst/>
                              <a:latin typeface="Arial" panose="020B0604020202020204" pitchFamily="34" charset="0"/>
                              <a:ea typeface="微软雅黑" panose="020B0503020204020204" pitchFamily="34" charset="-122"/>
                              <a:cs typeface="Arial" panose="020B0604020202020204" pitchFamily="34" charset="0"/>
                            </a:rPr>
                            <a:t>0.8370</a:t>
                          </a:r>
                          <a:endParaRPr lang="en-US" altLang="zh-CN"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ctr"/>
                    </a:tc>
                    <a:tc>
                      <a:txBody>
                        <a:bodyPr/>
                        <a:lstStyle/>
                        <a:p>
                          <a:pPr algn="ctr" fontAlgn="ctr"/>
                          <a:r>
                            <a:rPr lang="en-US" altLang="zh-CN" sz="1400" u="none" strike="noStrike" dirty="0">
                              <a:effectLst/>
                              <a:latin typeface="Arial" panose="020B0604020202020204" pitchFamily="34" charset="0"/>
                              <a:ea typeface="微软雅黑" panose="020B0503020204020204" pitchFamily="34" charset="-122"/>
                              <a:cs typeface="Arial" panose="020B0604020202020204" pitchFamily="34" charset="0"/>
                            </a:rPr>
                            <a:t>0.1359</a:t>
                          </a:r>
                          <a:endParaRPr lang="en-US" altLang="zh-CN"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ctr"/>
                    </a:tc>
                    <a:tc>
                      <a:txBody>
                        <a:bodyPr/>
                        <a:lstStyle/>
                        <a:p>
                          <a:pPr algn="ctr" fontAlgn="ctr"/>
                          <a:r>
                            <a:rPr lang="en-US" altLang="zh-CN" sz="1400" u="none" strike="noStrike">
                              <a:effectLst/>
                              <a:latin typeface="Arial" panose="020B0604020202020204" pitchFamily="34" charset="0"/>
                              <a:ea typeface="微软雅黑" panose="020B0503020204020204" pitchFamily="34" charset="-122"/>
                              <a:cs typeface="Arial" panose="020B0604020202020204" pitchFamily="34" charset="0"/>
                            </a:rPr>
                            <a:t>0.1397</a:t>
                          </a:r>
                          <a:endParaRPr lang="en-US" altLang="zh-CN" sz="1400" b="0" i="0" u="none" strike="noStrike">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ctr"/>
                    </a:tc>
                    <a:tc>
                      <a:txBody>
                        <a:bodyPr/>
                        <a:lstStyle/>
                        <a:p>
                          <a:pPr algn="ctr" fontAlgn="b"/>
                          <a:r>
                            <a:rPr lang="en-US" altLang="zh-CN" sz="1400" u="none" strike="noStrike" dirty="0">
                              <a:effectLst/>
                              <a:latin typeface="Arial" panose="020B0604020202020204" pitchFamily="34" charset="0"/>
                              <a:ea typeface="微软雅黑" panose="020B0503020204020204" pitchFamily="34" charset="-122"/>
                              <a:cs typeface="Arial" panose="020B0604020202020204" pitchFamily="34" charset="0"/>
                            </a:rPr>
                            <a:t>3</a:t>
                          </a:r>
                          <a:endParaRPr lang="en-US" altLang="zh-CN"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b"/>
                    </a:tc>
                    <a:extLst>
                      <a:ext uri="{0D108BD9-81ED-4DB2-BD59-A6C34878D82A}">
                        <a16:rowId xmlns:a16="http://schemas.microsoft.com/office/drawing/2014/main" val="1481658657"/>
                      </a:ext>
                    </a:extLst>
                  </a:tr>
                  <a:tr h="248387">
                    <a:tc>
                      <a:txBody>
                        <a:bodyPr/>
                        <a:lstStyle/>
                        <a:p>
                          <a:pPr algn="ctr" fontAlgn="b"/>
                          <a:r>
                            <a:rPr lang="zh-CN" altLang="en-US" sz="1400" u="none" strike="noStrike">
                              <a:effectLst/>
                              <a:latin typeface="Arial" panose="020B0604020202020204" pitchFamily="34" charset="0"/>
                              <a:ea typeface="微软雅黑" panose="020B0503020204020204" pitchFamily="34" charset="-122"/>
                              <a:cs typeface="Arial" panose="020B0604020202020204" pitchFamily="34" charset="0"/>
                            </a:rPr>
                            <a:t>沈阳田师傅煤矿</a:t>
                          </a:r>
                          <a:endParaRPr lang="zh-CN" altLang="en-US" sz="1400" b="0" i="0" u="none" strike="noStrike">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b"/>
                    </a:tc>
                    <a:tc>
                      <a:txBody>
                        <a:bodyPr/>
                        <a:lstStyle/>
                        <a:p>
                          <a:pPr algn="ctr" fontAlgn="ctr"/>
                          <a:r>
                            <a:rPr lang="en-US" altLang="zh-CN" sz="1400" u="none" strike="noStrike" dirty="0">
                              <a:effectLst/>
                              <a:latin typeface="Arial" panose="020B0604020202020204" pitchFamily="34" charset="0"/>
                              <a:ea typeface="微软雅黑" panose="020B0503020204020204" pitchFamily="34" charset="-122"/>
                              <a:cs typeface="Arial" panose="020B0604020202020204" pitchFamily="34" charset="0"/>
                            </a:rPr>
                            <a:t>0.9029</a:t>
                          </a:r>
                          <a:endParaRPr lang="en-US" altLang="zh-CN"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ctr"/>
                    </a:tc>
                    <a:tc>
                      <a:txBody>
                        <a:bodyPr/>
                        <a:lstStyle/>
                        <a:p>
                          <a:pPr algn="ctr" fontAlgn="ctr"/>
                          <a:r>
                            <a:rPr lang="en-US" altLang="zh-CN" sz="1400" u="none" strike="noStrike" dirty="0">
                              <a:effectLst/>
                              <a:latin typeface="Arial" panose="020B0604020202020204" pitchFamily="34" charset="0"/>
                              <a:ea typeface="微软雅黑" panose="020B0503020204020204" pitchFamily="34" charset="-122"/>
                              <a:cs typeface="Arial" panose="020B0604020202020204" pitchFamily="34" charset="0"/>
                            </a:rPr>
                            <a:t>0.0000</a:t>
                          </a:r>
                          <a:endParaRPr lang="en-US" altLang="zh-CN"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ctr"/>
                    </a:tc>
                    <a:tc>
                      <a:txBody>
                        <a:bodyPr/>
                        <a:lstStyle/>
                        <a:p>
                          <a:pPr algn="ctr" fontAlgn="ctr"/>
                          <a:r>
                            <a:rPr lang="en-US" altLang="zh-CN" sz="1400" u="none" strike="noStrike" dirty="0">
                              <a:effectLst/>
                              <a:latin typeface="Arial" panose="020B0604020202020204" pitchFamily="34" charset="0"/>
                              <a:ea typeface="微软雅黑" panose="020B0503020204020204" pitchFamily="34" charset="-122"/>
                              <a:cs typeface="Arial" panose="020B0604020202020204" pitchFamily="34" charset="0"/>
                            </a:rPr>
                            <a:t>0.0000</a:t>
                          </a:r>
                          <a:endParaRPr lang="en-US" altLang="zh-CN"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ctr"/>
                    </a:tc>
                    <a:tc>
                      <a:txBody>
                        <a:bodyPr/>
                        <a:lstStyle/>
                        <a:p>
                          <a:pPr algn="ctr" fontAlgn="b"/>
                          <a:r>
                            <a:rPr lang="en-US" altLang="zh-CN" sz="1400" u="none" strike="noStrike" dirty="0">
                              <a:effectLst/>
                              <a:latin typeface="Arial" panose="020B0604020202020204" pitchFamily="34" charset="0"/>
                              <a:ea typeface="微软雅黑" panose="020B0503020204020204" pitchFamily="34" charset="-122"/>
                              <a:cs typeface="Arial" panose="020B0604020202020204" pitchFamily="34" charset="0"/>
                            </a:rPr>
                            <a:t>5</a:t>
                          </a:r>
                          <a:endParaRPr lang="en-US" altLang="zh-CN"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b"/>
                    </a:tc>
                    <a:extLst>
                      <a:ext uri="{0D108BD9-81ED-4DB2-BD59-A6C34878D82A}">
                        <a16:rowId xmlns:a16="http://schemas.microsoft.com/office/drawing/2014/main" val="910924465"/>
                      </a:ext>
                    </a:extLst>
                  </a:tr>
                  <a:tr h="248387">
                    <a:tc>
                      <a:txBody>
                        <a:bodyPr/>
                        <a:lstStyle/>
                        <a:p>
                          <a:pPr algn="ctr" fontAlgn="b"/>
                          <a:r>
                            <a:rPr lang="zh-CN" altLang="en-US" sz="1400" u="none" strike="noStrike">
                              <a:effectLst/>
                              <a:latin typeface="Arial" panose="020B0604020202020204" pitchFamily="34" charset="0"/>
                              <a:ea typeface="微软雅黑" panose="020B0503020204020204" pitchFamily="34" charset="-122"/>
                              <a:cs typeface="Arial" panose="020B0604020202020204" pitchFamily="34" charset="0"/>
                            </a:rPr>
                            <a:t>抚顺龙凤煤矿</a:t>
                          </a:r>
                          <a:endParaRPr lang="zh-CN" altLang="en-US" sz="1400" b="0" i="0" u="none" strike="noStrike">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b"/>
                    </a:tc>
                    <a:tc>
                      <a:txBody>
                        <a:bodyPr/>
                        <a:lstStyle/>
                        <a:p>
                          <a:pPr algn="ctr" fontAlgn="ctr"/>
                          <a:r>
                            <a:rPr lang="en-US" altLang="zh-CN" sz="1400" u="none" strike="noStrike" dirty="0">
                              <a:effectLst/>
                              <a:latin typeface="Arial" panose="020B0604020202020204" pitchFamily="34" charset="0"/>
                              <a:ea typeface="微软雅黑" panose="020B0503020204020204" pitchFamily="34" charset="-122"/>
                              <a:cs typeface="Arial" panose="020B0604020202020204" pitchFamily="34" charset="0"/>
                            </a:rPr>
                            <a:t>0.8477</a:t>
                          </a:r>
                          <a:endParaRPr lang="en-US" altLang="zh-CN"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ctr"/>
                    </a:tc>
                    <a:tc>
                      <a:txBody>
                        <a:bodyPr/>
                        <a:lstStyle/>
                        <a:p>
                          <a:pPr algn="ctr" fontAlgn="ctr"/>
                          <a:r>
                            <a:rPr lang="en-US" altLang="zh-CN" sz="1400" u="none" strike="noStrike" dirty="0">
                              <a:effectLst/>
                              <a:latin typeface="Arial" panose="020B0604020202020204" pitchFamily="34" charset="0"/>
                              <a:ea typeface="微软雅黑" panose="020B0503020204020204" pitchFamily="34" charset="-122"/>
                              <a:cs typeface="Arial" panose="020B0604020202020204" pitchFamily="34" charset="0"/>
                            </a:rPr>
                            <a:t>0.1210</a:t>
                          </a:r>
                          <a:endParaRPr lang="en-US" altLang="zh-CN"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ctr"/>
                    </a:tc>
                    <a:tc>
                      <a:txBody>
                        <a:bodyPr/>
                        <a:lstStyle/>
                        <a:p>
                          <a:pPr algn="ctr" fontAlgn="ctr"/>
                          <a:r>
                            <a:rPr lang="en-US" altLang="zh-CN" sz="1400" u="none" strike="noStrike">
                              <a:effectLst/>
                              <a:latin typeface="Arial" panose="020B0604020202020204" pitchFamily="34" charset="0"/>
                              <a:ea typeface="微软雅黑" panose="020B0503020204020204" pitchFamily="34" charset="-122"/>
                              <a:cs typeface="Arial" panose="020B0604020202020204" pitchFamily="34" charset="0"/>
                            </a:rPr>
                            <a:t>0.1249</a:t>
                          </a:r>
                          <a:endParaRPr lang="en-US" altLang="zh-CN" sz="1400" b="0" i="0" u="none" strike="noStrike">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ctr"/>
                    </a:tc>
                    <a:tc>
                      <a:txBody>
                        <a:bodyPr/>
                        <a:lstStyle/>
                        <a:p>
                          <a:pPr algn="ctr" fontAlgn="b"/>
                          <a:r>
                            <a:rPr lang="en-US" altLang="zh-CN" sz="1400" u="none" strike="noStrike" dirty="0">
                              <a:effectLst/>
                              <a:latin typeface="Arial" panose="020B0604020202020204" pitchFamily="34" charset="0"/>
                              <a:ea typeface="微软雅黑" panose="020B0503020204020204" pitchFamily="34" charset="-122"/>
                              <a:cs typeface="Arial" panose="020B0604020202020204" pitchFamily="34" charset="0"/>
                            </a:rPr>
                            <a:t>2</a:t>
                          </a:r>
                          <a:endParaRPr lang="en-US" altLang="zh-CN"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b"/>
                    </a:tc>
                    <a:extLst>
                      <a:ext uri="{0D108BD9-81ED-4DB2-BD59-A6C34878D82A}">
                        <a16:rowId xmlns:a16="http://schemas.microsoft.com/office/drawing/2014/main" val="3567243844"/>
                      </a:ext>
                    </a:extLst>
                  </a:tr>
                  <a:tr h="248387">
                    <a:tc>
                      <a:txBody>
                        <a:bodyPr/>
                        <a:lstStyle/>
                        <a:p>
                          <a:pPr algn="ctr" fontAlgn="b"/>
                          <a:r>
                            <a:rPr lang="zh-CN" altLang="en-US" sz="1400" u="none" strike="noStrike">
                              <a:effectLst/>
                              <a:latin typeface="Arial" panose="020B0604020202020204" pitchFamily="34" charset="0"/>
                              <a:ea typeface="微软雅黑" panose="020B0503020204020204" pitchFamily="34" charset="-122"/>
                              <a:cs typeface="Arial" panose="020B0604020202020204" pitchFamily="34" charset="0"/>
                            </a:rPr>
                            <a:t>大同同家山煤矿</a:t>
                          </a:r>
                          <a:endParaRPr lang="zh-CN" altLang="en-US" sz="1400" b="0" i="0" u="none" strike="noStrike">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b"/>
                    </a:tc>
                    <a:tc>
                      <a:txBody>
                        <a:bodyPr/>
                        <a:lstStyle/>
                        <a:p>
                          <a:pPr algn="ctr" fontAlgn="ctr"/>
                          <a:r>
                            <a:rPr lang="en-US" altLang="zh-CN" sz="1400" u="none" strike="noStrike">
                              <a:effectLst/>
                              <a:latin typeface="Arial" panose="020B0604020202020204" pitchFamily="34" charset="0"/>
                              <a:ea typeface="微软雅黑" panose="020B0503020204020204" pitchFamily="34" charset="-122"/>
                              <a:cs typeface="Arial" panose="020B0604020202020204" pitchFamily="34" charset="0"/>
                            </a:rPr>
                            <a:t>0.8439</a:t>
                          </a:r>
                          <a:endParaRPr lang="en-US" altLang="zh-CN" sz="1400" b="0" i="0" u="none" strike="noStrike">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ctr"/>
                    </a:tc>
                    <a:tc>
                      <a:txBody>
                        <a:bodyPr/>
                        <a:lstStyle/>
                        <a:p>
                          <a:pPr algn="ctr" fontAlgn="ctr"/>
                          <a:r>
                            <a:rPr lang="en-US" altLang="zh-CN" sz="1400" u="none" strike="noStrike" dirty="0">
                              <a:effectLst/>
                              <a:latin typeface="Arial" panose="020B0604020202020204" pitchFamily="34" charset="0"/>
                              <a:ea typeface="微软雅黑" panose="020B0503020204020204" pitchFamily="34" charset="-122"/>
                              <a:cs typeface="Arial" panose="020B0604020202020204" pitchFamily="34" charset="0"/>
                            </a:rPr>
                            <a:t>0.0870</a:t>
                          </a:r>
                          <a:endParaRPr lang="en-US" altLang="zh-CN"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ctr"/>
                    </a:tc>
                    <a:tc>
                      <a:txBody>
                        <a:bodyPr/>
                        <a:lstStyle/>
                        <a:p>
                          <a:pPr algn="ctr" fontAlgn="ctr"/>
                          <a:r>
                            <a:rPr lang="en-US" altLang="zh-CN" sz="1400" u="none" strike="noStrike" dirty="0">
                              <a:effectLst/>
                              <a:latin typeface="Arial" panose="020B0604020202020204" pitchFamily="34" charset="0"/>
                              <a:ea typeface="微软雅黑" panose="020B0503020204020204" pitchFamily="34" charset="-122"/>
                              <a:cs typeface="Arial" panose="020B0604020202020204" pitchFamily="34" charset="0"/>
                            </a:rPr>
                            <a:t>0.0935</a:t>
                          </a:r>
                          <a:endParaRPr lang="en-US" altLang="zh-CN"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ctr"/>
                    </a:tc>
                    <a:tc>
                      <a:txBody>
                        <a:bodyPr/>
                        <a:lstStyle/>
                        <a:p>
                          <a:pPr algn="ctr" fontAlgn="b"/>
                          <a:r>
                            <a:rPr lang="en-US" altLang="zh-CN" sz="1400" u="none" strike="noStrike" dirty="0">
                              <a:effectLst/>
                              <a:latin typeface="Arial" panose="020B0604020202020204" pitchFamily="34" charset="0"/>
                              <a:ea typeface="微软雅黑" panose="020B0503020204020204" pitchFamily="34" charset="-122"/>
                              <a:cs typeface="Arial" panose="020B0604020202020204" pitchFamily="34" charset="0"/>
                            </a:rPr>
                            <a:t>4</a:t>
                          </a:r>
                          <a:endParaRPr lang="en-US" altLang="zh-CN"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b"/>
                    </a:tc>
                    <a:extLst>
                      <a:ext uri="{0D108BD9-81ED-4DB2-BD59-A6C34878D82A}">
                        <a16:rowId xmlns:a16="http://schemas.microsoft.com/office/drawing/2014/main" val="1237406513"/>
                      </a:ext>
                    </a:extLst>
                  </a:tr>
                  <a:tr h="248387">
                    <a:tc>
                      <a:txBody>
                        <a:bodyPr/>
                        <a:lstStyle/>
                        <a:p>
                          <a:pPr algn="ctr" fontAlgn="b"/>
                          <a:r>
                            <a:rPr lang="zh-CN" altLang="en-US" sz="1400" u="none" strike="noStrike" dirty="0">
                              <a:effectLst/>
                              <a:latin typeface="Arial" panose="020B0604020202020204" pitchFamily="34" charset="0"/>
                              <a:ea typeface="微软雅黑" panose="020B0503020204020204" pitchFamily="34" charset="-122"/>
                              <a:cs typeface="Arial" panose="020B0604020202020204" pitchFamily="34" charset="0"/>
                            </a:rPr>
                            <a:t>扎诺尔南山煤矿</a:t>
                          </a:r>
                          <a:endParaRPr lang="zh-CN" altLang="en-US"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b"/>
                    </a:tc>
                    <a:tc>
                      <a:txBody>
                        <a:bodyPr/>
                        <a:lstStyle/>
                        <a:p>
                          <a:pPr algn="ctr" fontAlgn="ctr"/>
                          <a:r>
                            <a:rPr lang="en-US" altLang="zh-CN" sz="1400" u="none" strike="noStrike">
                              <a:effectLst/>
                              <a:latin typeface="Arial" panose="020B0604020202020204" pitchFamily="34" charset="0"/>
                              <a:ea typeface="微软雅黑" panose="020B0503020204020204" pitchFamily="34" charset="-122"/>
                              <a:cs typeface="Arial" panose="020B0604020202020204" pitchFamily="34" charset="0"/>
                            </a:rPr>
                            <a:t>0.0000</a:t>
                          </a:r>
                          <a:endParaRPr lang="en-US" altLang="zh-CN" sz="1400" b="0" i="0" u="none" strike="noStrike">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ctr"/>
                    </a:tc>
                    <a:tc>
                      <a:txBody>
                        <a:bodyPr/>
                        <a:lstStyle/>
                        <a:p>
                          <a:pPr algn="ctr" fontAlgn="ctr"/>
                          <a:r>
                            <a:rPr lang="en-US" altLang="zh-CN" sz="1400" u="none" strike="noStrike">
                              <a:effectLst/>
                              <a:latin typeface="Arial" panose="020B0604020202020204" pitchFamily="34" charset="0"/>
                              <a:ea typeface="微软雅黑" panose="020B0503020204020204" pitchFamily="34" charset="-122"/>
                              <a:cs typeface="Arial" panose="020B0604020202020204" pitchFamily="34" charset="0"/>
                            </a:rPr>
                            <a:t>0.9276</a:t>
                          </a:r>
                          <a:endParaRPr lang="en-US" altLang="zh-CN" sz="1400" b="0" i="0" u="none" strike="noStrike">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ctr"/>
                    </a:tc>
                    <a:tc>
                      <a:txBody>
                        <a:bodyPr/>
                        <a:lstStyle/>
                        <a:p>
                          <a:pPr algn="ctr" fontAlgn="ctr"/>
                          <a:r>
                            <a:rPr lang="en-US" altLang="zh-CN" sz="1400" u="none" strike="noStrike" dirty="0">
                              <a:effectLst/>
                              <a:latin typeface="Arial" panose="020B0604020202020204" pitchFamily="34" charset="0"/>
                              <a:ea typeface="微软雅黑" panose="020B0503020204020204" pitchFamily="34" charset="-122"/>
                              <a:cs typeface="Arial" panose="020B0604020202020204" pitchFamily="34" charset="0"/>
                            </a:rPr>
                            <a:t>1.0000</a:t>
                          </a:r>
                          <a:endParaRPr lang="en-US" altLang="zh-CN"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ctr"/>
                    </a:tc>
                    <a:tc>
                      <a:txBody>
                        <a:bodyPr/>
                        <a:lstStyle/>
                        <a:p>
                          <a:pPr algn="ctr" fontAlgn="b"/>
                          <a:r>
                            <a:rPr lang="en-US" altLang="zh-CN" sz="1400" u="none" strike="noStrike" dirty="0">
                              <a:effectLst/>
                              <a:latin typeface="Arial" panose="020B0604020202020204" pitchFamily="34" charset="0"/>
                              <a:ea typeface="微软雅黑" panose="020B0503020204020204" pitchFamily="34" charset="-122"/>
                              <a:cs typeface="Arial" panose="020B0604020202020204" pitchFamily="34" charset="0"/>
                            </a:rPr>
                            <a:t>1</a:t>
                          </a:r>
                          <a:endParaRPr lang="en-US" altLang="zh-CN" sz="1400" b="0" i="0" u="none" strike="noStrike" dirty="0">
                            <a:solidFill>
                              <a:srgbClr val="000000"/>
                            </a:solidFill>
                            <a:effectLst/>
                            <a:latin typeface="Arial" panose="020B0604020202020204" pitchFamily="34" charset="0"/>
                            <a:ea typeface="微软雅黑" panose="020B0503020204020204" pitchFamily="34" charset="-122"/>
                            <a:cs typeface="Arial" panose="020B0604020202020204" pitchFamily="34" charset="0"/>
                          </a:endParaRPr>
                        </a:p>
                      </a:txBody>
                      <a:tcPr marL="9525" marR="9525" marT="9525" marB="0" anchor="b"/>
                    </a:tc>
                    <a:extLst>
                      <a:ext uri="{0D108BD9-81ED-4DB2-BD59-A6C34878D82A}">
                        <a16:rowId xmlns:a16="http://schemas.microsoft.com/office/drawing/2014/main" val="3172216339"/>
                      </a:ext>
                    </a:extLst>
                  </a:tr>
                </a:tbl>
              </a:graphicData>
            </a:graphic>
          </p:graphicFrame>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67" name="Text Box 111">
            <a:extLst>
              <a:ext uri="{FF2B5EF4-FFF2-40B4-BE49-F238E27FC236}">
                <a16:creationId xmlns:a16="http://schemas.microsoft.com/office/drawing/2014/main" id="{FD025256-C857-4B8F-8C0B-1DDEE051B99F}"/>
              </a:ext>
            </a:extLst>
          </p:cNvPr>
          <p:cNvSpPr txBox="1">
            <a:spLocks noChangeArrowheads="1"/>
          </p:cNvSpPr>
          <p:nvPr/>
        </p:nvSpPr>
        <p:spPr bwMode="auto">
          <a:xfrm>
            <a:off x="391567" y="2843325"/>
            <a:ext cx="11408866" cy="1884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a:lnSpc>
                <a:spcPct val="150000"/>
              </a:lnSpc>
            </a:pPr>
            <a:r>
              <a:rPr lang="zh-CN" altLang="en-US" sz="2000" dirty="0">
                <a:solidFill>
                  <a:schemeClr val="tx1"/>
                </a:solidFill>
                <a:latin typeface="微软雅黑" panose="020B0503020204020204" pitchFamily="34" charset="-122"/>
                <a:ea typeface="微软雅黑" panose="020B0503020204020204" pitchFamily="34" charset="-122"/>
              </a:rPr>
              <a:t>刘秋艳、吴新年</a:t>
            </a:r>
            <a:r>
              <a:rPr lang="en-US" altLang="zh-CN" sz="2000" dirty="0">
                <a:solidFill>
                  <a:schemeClr val="tx1"/>
                </a:solidFill>
                <a:latin typeface="微软雅黑" panose="020B0503020204020204" pitchFamily="34" charset="-122"/>
                <a:ea typeface="微软雅黑" panose="020B0503020204020204" pitchFamily="34" charset="-122"/>
              </a:rPr>
              <a:t>.</a:t>
            </a:r>
            <a:r>
              <a:rPr lang="zh-CN" altLang="en-US" sz="2000" dirty="0">
                <a:solidFill>
                  <a:schemeClr val="tx1"/>
                </a:solidFill>
                <a:latin typeface="微软雅黑" panose="020B0503020204020204" pitchFamily="34" charset="-122"/>
                <a:ea typeface="微软雅黑" panose="020B0503020204020204" pitchFamily="34" charset="-122"/>
              </a:rPr>
              <a:t>   多要素评价中指标权重的确定方法</a:t>
            </a:r>
            <a:r>
              <a:rPr lang="en-US" altLang="zh-CN" sz="2000" dirty="0">
                <a:solidFill>
                  <a:schemeClr val="tx1"/>
                </a:solidFill>
                <a:latin typeface="微软雅黑" panose="020B0503020204020204" pitchFamily="34" charset="-122"/>
                <a:ea typeface="微软雅黑" panose="020B0503020204020204" pitchFamily="34" charset="-122"/>
              </a:rPr>
              <a:t>[J]</a:t>
            </a:r>
          </a:p>
          <a:p>
            <a:pPr indent="457200">
              <a:lnSpc>
                <a:spcPct val="150000"/>
              </a:lnSpc>
            </a:pPr>
            <a:r>
              <a:rPr lang="zh-CN" altLang="en-US" sz="2000" dirty="0">
                <a:latin typeface="微软雅黑" panose="020B0503020204020204" pitchFamily="34" charset="-122"/>
                <a:ea typeface="微软雅黑" panose="020B0503020204020204" pitchFamily="34" charset="-122"/>
              </a:rPr>
              <a:t>任维存</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基于优化熵值法的医务人员相对劳务价值评价与测算</a:t>
            </a:r>
            <a:r>
              <a:rPr lang="en-US" altLang="zh-CN" sz="2000" dirty="0">
                <a:latin typeface="微软雅黑" panose="020B0503020204020204" pitchFamily="34" charset="-122"/>
                <a:ea typeface="微软雅黑" panose="020B0503020204020204" pitchFamily="34" charset="-122"/>
              </a:rPr>
              <a:t>[D]</a:t>
            </a:r>
          </a:p>
          <a:p>
            <a:pPr indent="457200">
              <a:lnSpc>
                <a:spcPct val="150000"/>
              </a:lnSpc>
            </a:pPr>
            <a:r>
              <a:rPr lang="zh-CN" altLang="en-US" sz="2000" dirty="0">
                <a:latin typeface="微软雅黑" panose="020B0503020204020204" pitchFamily="34" charset="-122"/>
                <a:ea typeface="微软雅黑" panose="020B0503020204020204" pitchFamily="34" charset="-122"/>
              </a:rPr>
              <a:t>陶磊、肖广哲、</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宋林</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基于变异系数法与</a:t>
            </a:r>
            <a:r>
              <a:rPr lang="en-US" altLang="zh-CN" sz="2000" dirty="0">
                <a:latin typeface="微软雅黑" panose="020B0503020204020204" pitchFamily="34" charset="-122"/>
                <a:ea typeface="微软雅黑" panose="020B0503020204020204" pitchFamily="34" charset="-122"/>
              </a:rPr>
              <a:t>TOPSIS</a:t>
            </a:r>
            <a:r>
              <a:rPr lang="zh-CN" altLang="en-US" sz="2000" dirty="0">
                <a:latin typeface="微软雅黑" panose="020B0503020204020204" pitchFamily="34" charset="-122"/>
                <a:ea typeface="微软雅黑" panose="020B0503020204020204" pitchFamily="34" charset="-122"/>
              </a:rPr>
              <a:t>的充填管道失效风险评价</a:t>
            </a:r>
            <a:r>
              <a:rPr lang="en-US" altLang="zh-CN" sz="2000" dirty="0">
                <a:latin typeface="微软雅黑" panose="020B0503020204020204" pitchFamily="34" charset="-122"/>
                <a:ea typeface="微软雅黑" panose="020B0503020204020204" pitchFamily="34" charset="-122"/>
              </a:rPr>
              <a:t>[D]</a:t>
            </a:r>
          </a:p>
          <a:p>
            <a:pPr indent="457200">
              <a:lnSpc>
                <a:spcPct val="150000"/>
              </a:lnSpc>
            </a:pPr>
            <a:r>
              <a:rPr lang="zh-CN" altLang="en-US" sz="2000" dirty="0">
                <a:latin typeface="微软雅黑" panose="020B0503020204020204" pitchFamily="34" charset="-122"/>
                <a:ea typeface="微软雅黑" panose="020B0503020204020204" pitchFamily="34" charset="-122"/>
              </a:rPr>
              <a:t>张浩渺</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基于熵权改进的</a:t>
            </a:r>
            <a:r>
              <a:rPr lang="en-US" altLang="zh-CN" sz="2000" dirty="0">
                <a:latin typeface="微软雅黑" panose="020B0503020204020204" pitchFamily="34" charset="-122"/>
                <a:ea typeface="微软雅黑" panose="020B0503020204020204" pitchFamily="34" charset="-122"/>
              </a:rPr>
              <a:t>TOPSIS</a:t>
            </a:r>
            <a:r>
              <a:rPr lang="zh-CN" altLang="en-US" sz="2000" dirty="0">
                <a:latin typeface="微软雅黑" panose="020B0503020204020204" pitchFamily="34" charset="-122"/>
                <a:ea typeface="微软雅黑" panose="020B0503020204020204" pitchFamily="34" charset="-122"/>
              </a:rPr>
              <a:t>模型在苏州河水质综合评价中的应用</a:t>
            </a:r>
            <a:r>
              <a:rPr lang="en-US" altLang="zh-CN" sz="2000" dirty="0">
                <a:latin typeface="微软雅黑" panose="020B0503020204020204" pitchFamily="34" charset="-122"/>
                <a:ea typeface="微软雅黑" panose="020B0503020204020204" pitchFamily="34" charset="-122"/>
              </a:rPr>
              <a:t>[J]</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92F4CD10-6747-40CB-90F1-B8BDA0001BE7}"/>
              </a:ext>
            </a:extLst>
          </p:cNvPr>
          <p:cNvSpPr txBox="1"/>
          <p:nvPr/>
        </p:nvSpPr>
        <p:spPr>
          <a:xfrm>
            <a:off x="1065319" y="0"/>
            <a:ext cx="6622414" cy="743986"/>
          </a:xfrm>
          <a:prstGeom prst="rect">
            <a:avLst/>
          </a:prstGeom>
          <a:noFill/>
        </p:spPr>
        <p:txBody>
          <a:bodyPr wrap="square" rtlCol="0" anchor="t">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参考文献</a:t>
            </a:r>
          </a:p>
        </p:txBody>
      </p:sp>
    </p:spTree>
    <p:extLst>
      <p:ext uri="{BB962C8B-B14F-4D97-AF65-F5344CB8AC3E}">
        <p14:creationId xmlns:p14="http://schemas.microsoft.com/office/powerpoint/2010/main" val="2445806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7DA95F9-66FC-427A-B110-CA0EBD3F1784}"/>
              </a:ext>
            </a:extLst>
          </p:cNvPr>
          <p:cNvSpPr>
            <a:spLocks noGrp="1" noChangeArrowheads="1"/>
          </p:cNvSpPr>
          <p:nvPr>
            <p:ph type="ctrTitle"/>
          </p:nvPr>
        </p:nvSpPr>
        <p:spPr/>
        <p:txBody>
          <a:bodyPr>
            <a:scene3d>
              <a:camera prst="orthographicFront"/>
              <a:lightRig rig="harsh" dir="t"/>
            </a:scene3d>
            <a:sp3d extrusionH="57150" prstMaterial="matte">
              <a:bevelT w="63500" h="12700" prst="angle"/>
              <a:contourClr>
                <a:schemeClr val="bg1">
                  <a:lumMod val="65000"/>
                </a:schemeClr>
              </a:contourClr>
            </a:sp3d>
          </a:bodyPr>
          <a:lstStyle/>
          <a:p>
            <a:r>
              <a:rPr lang="zh-CN" altLang="en-US" sz="9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谢 谢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DA67BFC-09DD-4F2A-A337-B8C6F4E0DDCE}"/>
              </a:ext>
            </a:extLst>
          </p:cNvPr>
          <p:cNvSpPr txBox="1"/>
          <p:nvPr/>
        </p:nvSpPr>
        <p:spPr>
          <a:xfrm>
            <a:off x="1065319" y="0"/>
            <a:ext cx="6622414" cy="743986"/>
          </a:xfrm>
          <a:prstGeom prst="rect">
            <a:avLst/>
          </a:prstGeom>
          <a:noFill/>
        </p:spPr>
        <p:txBody>
          <a:bodyPr wrap="square" rtlCol="0" anchor="t">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常用多指标权重计算方法介绍</a:t>
            </a:r>
          </a:p>
        </p:txBody>
      </p:sp>
      <p:sp>
        <p:nvSpPr>
          <p:cNvPr id="2" name="矩形 1">
            <a:extLst>
              <a:ext uri="{FF2B5EF4-FFF2-40B4-BE49-F238E27FC236}">
                <a16:creationId xmlns:a16="http://schemas.microsoft.com/office/drawing/2014/main" id="{FB902A28-272D-487B-B850-B3D5712F52B5}"/>
              </a:ext>
            </a:extLst>
          </p:cNvPr>
          <p:cNvSpPr/>
          <p:nvPr/>
        </p:nvSpPr>
        <p:spPr>
          <a:xfrm>
            <a:off x="321734" y="1290179"/>
            <a:ext cx="11480800" cy="874407"/>
          </a:xfrm>
          <a:prstGeom prst="rect">
            <a:avLst/>
          </a:prstGeom>
        </p:spPr>
        <p:txBody>
          <a:bodyPr wrap="square">
            <a:spAutoFit/>
          </a:bodyPr>
          <a:lstStyle/>
          <a:p>
            <a:pPr indent="457200">
              <a:lnSpc>
                <a:spcPct val="150000"/>
              </a:lnSpc>
            </a:pPr>
            <a:r>
              <a:rPr lang="zh-CN" altLang="en-US" b="1" dirty="0">
                <a:latin typeface="微软雅黑" panose="020B0503020204020204" pitchFamily="34" charset="-122"/>
                <a:ea typeface="微软雅黑" panose="020B0503020204020204" pitchFamily="34" charset="-122"/>
              </a:rPr>
              <a:t>目前关于属性权重的确定方法很多，根据计算权重时原始数据的来源不同，可以将这些方法分为三类：主观赋权法、客观赋权法、组合赋权法。</a:t>
            </a:r>
          </a:p>
        </p:txBody>
      </p:sp>
      <p:graphicFrame>
        <p:nvGraphicFramePr>
          <p:cNvPr id="3" name="表格 2">
            <a:extLst>
              <a:ext uri="{FF2B5EF4-FFF2-40B4-BE49-F238E27FC236}">
                <a16:creationId xmlns:a16="http://schemas.microsoft.com/office/drawing/2014/main" id="{1161F366-DDD1-43CD-A48D-E4FA2C4523E7}"/>
              </a:ext>
            </a:extLst>
          </p:cNvPr>
          <p:cNvGraphicFramePr>
            <a:graphicFrameLocks noGrp="1"/>
          </p:cNvGraphicFramePr>
          <p:nvPr>
            <p:extLst>
              <p:ext uri="{D42A27DB-BD31-4B8C-83A1-F6EECF244321}">
                <p14:modId xmlns:p14="http://schemas.microsoft.com/office/powerpoint/2010/main" val="3722612000"/>
              </p:ext>
            </p:extLst>
          </p:nvPr>
        </p:nvGraphicFramePr>
        <p:xfrm>
          <a:off x="321734" y="2562445"/>
          <a:ext cx="11480800" cy="3774185"/>
        </p:xfrm>
        <a:graphic>
          <a:graphicData uri="http://schemas.openxmlformats.org/drawingml/2006/table">
            <a:tbl>
              <a:tblPr firstRow="1" bandRow="1">
                <a:tableStyleId>{7E9639D4-E3E2-4D34-9284-5A2195B3D0D7}</a:tableStyleId>
              </a:tblPr>
              <a:tblGrid>
                <a:gridCol w="1362687">
                  <a:extLst>
                    <a:ext uri="{9D8B030D-6E8A-4147-A177-3AD203B41FA5}">
                      <a16:colId xmlns:a16="http://schemas.microsoft.com/office/drawing/2014/main" val="1575166583"/>
                    </a:ext>
                  </a:extLst>
                </a:gridCol>
                <a:gridCol w="10118113">
                  <a:extLst>
                    <a:ext uri="{9D8B030D-6E8A-4147-A177-3AD203B41FA5}">
                      <a16:colId xmlns:a16="http://schemas.microsoft.com/office/drawing/2014/main" val="3553805245"/>
                    </a:ext>
                  </a:extLst>
                </a:gridCol>
              </a:tblGrid>
              <a:tr h="496396">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赋权方法</a:t>
                      </a:r>
                    </a:p>
                  </a:txBody>
                  <a:tcPr anchor="ctr"/>
                </a:tc>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主观赋权法</a:t>
                      </a:r>
                    </a:p>
                  </a:txBody>
                  <a:tcPr anchor="ctr"/>
                </a:tc>
                <a:extLst>
                  <a:ext uri="{0D108BD9-81ED-4DB2-BD59-A6C34878D82A}">
                    <a16:rowId xmlns:a16="http://schemas.microsoft.com/office/drawing/2014/main" val="1649593637"/>
                  </a:ext>
                </a:extLst>
              </a:tr>
              <a:tr h="927131">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基本思想</a:t>
                      </a:r>
                    </a:p>
                  </a:txBody>
                  <a:tcPr anchor="ctr"/>
                </a:tc>
                <a:tc>
                  <a:txBody>
                    <a:bodyPr/>
                    <a:lstStyle/>
                    <a:p>
                      <a:pPr>
                        <a:lnSpc>
                          <a:spcPct val="150000"/>
                        </a:lnSpc>
                      </a:pPr>
                      <a:r>
                        <a:rPr lang="zh-CN" altLang="en-US" sz="1600" dirty="0">
                          <a:latin typeface="微软雅黑" panose="020B0503020204020204" pitchFamily="34" charset="-122"/>
                          <a:ea typeface="微软雅黑" panose="020B0503020204020204" pitchFamily="34" charset="-122"/>
                        </a:rPr>
                        <a:t>根据决策者（专家）主观上对各属性的重视程度来确定属性权重的方法，其原始数据由专家根据经验主观判断而得到。</a:t>
                      </a:r>
                    </a:p>
                  </a:txBody>
                  <a:tcPr anchor="ctr"/>
                </a:tc>
                <a:extLst>
                  <a:ext uri="{0D108BD9-81ED-4DB2-BD59-A6C34878D82A}">
                    <a16:rowId xmlns:a16="http://schemas.microsoft.com/office/drawing/2014/main" val="2135059384"/>
                  </a:ext>
                </a:extLst>
              </a:tr>
              <a:tr h="927131">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常用的主观赋权法</a:t>
                      </a:r>
                    </a:p>
                  </a:txBody>
                  <a:tcPr anchor="ctr"/>
                </a:tc>
                <a:tc>
                  <a:txBody>
                    <a:bodyPr/>
                    <a:lstStyle/>
                    <a:p>
                      <a:pPr>
                        <a:lnSpc>
                          <a:spcPct val="150000"/>
                        </a:lnSpc>
                      </a:pPr>
                      <a:r>
                        <a:rPr lang="zh-CN" altLang="en-US" sz="1600" dirty="0">
                          <a:latin typeface="微软雅黑" panose="020B0503020204020204" pitchFamily="34" charset="-122"/>
                          <a:ea typeface="微软雅黑" panose="020B0503020204020204" pitchFamily="34" charset="-122"/>
                        </a:rPr>
                        <a:t>专家调查法（</a:t>
                      </a:r>
                      <a:r>
                        <a:rPr lang="en-US" altLang="zh-CN" sz="1600" dirty="0">
                          <a:latin typeface="微软雅黑" panose="020B0503020204020204" pitchFamily="34" charset="-122"/>
                          <a:ea typeface="微软雅黑" panose="020B0503020204020204" pitchFamily="34" charset="-122"/>
                        </a:rPr>
                        <a:t>Delphi</a:t>
                      </a:r>
                      <a:r>
                        <a:rPr lang="zh-CN" altLang="en-US" sz="1600" dirty="0">
                          <a:latin typeface="微软雅黑" panose="020B0503020204020204" pitchFamily="34" charset="-122"/>
                          <a:ea typeface="微软雅黑" panose="020B0503020204020204" pitchFamily="34" charset="-122"/>
                        </a:rPr>
                        <a:t>法）、层次分析法（</a:t>
                      </a:r>
                      <a:r>
                        <a:rPr lang="en-US" altLang="zh-CN" sz="1600" dirty="0">
                          <a:latin typeface="微软雅黑" panose="020B0503020204020204" pitchFamily="34" charset="-122"/>
                          <a:ea typeface="微软雅黑" panose="020B0503020204020204" pitchFamily="34" charset="-122"/>
                        </a:rPr>
                        <a:t>AHP </a:t>
                      </a:r>
                      <a:r>
                        <a:rPr lang="zh-CN" altLang="en-US" sz="1600" dirty="0">
                          <a:latin typeface="微软雅黑" panose="020B0503020204020204" pitchFamily="34" charset="-122"/>
                          <a:ea typeface="微软雅黑" panose="020B0503020204020204" pitchFamily="34" charset="-122"/>
                        </a:rPr>
                        <a:t>）、二项系数法、环比评分法、最小平方法等</a:t>
                      </a:r>
                    </a:p>
                  </a:txBody>
                  <a:tcPr anchor="ctr"/>
                </a:tc>
                <a:extLst>
                  <a:ext uri="{0D108BD9-81ED-4DB2-BD59-A6C34878D82A}">
                    <a16:rowId xmlns:a16="http://schemas.microsoft.com/office/drawing/2014/main" val="4103724797"/>
                  </a:ext>
                </a:extLst>
              </a:tr>
              <a:tr h="927131">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优点</a:t>
                      </a:r>
                    </a:p>
                  </a:txBody>
                  <a:tcPr anchor="ctr"/>
                </a:tc>
                <a:tc>
                  <a:txBody>
                    <a:bodyPr/>
                    <a:lstStyle/>
                    <a:p>
                      <a:pPr>
                        <a:lnSpc>
                          <a:spcPct val="150000"/>
                        </a:lnSpc>
                      </a:pPr>
                      <a:r>
                        <a:rPr lang="zh-CN" altLang="en-US" sz="1600" dirty="0">
                          <a:latin typeface="微软雅黑" panose="020B0503020204020204" pitchFamily="34" charset="-122"/>
                          <a:ea typeface="微软雅黑" panose="020B0503020204020204" pitchFamily="34" charset="-122"/>
                        </a:rPr>
                        <a:t>专家可以根据实际的决策问题和专家自身的知识经验合理地确定各属性权重的排序，不至于出现属性权重与属性实际重要程度相悖的情况。</a:t>
                      </a:r>
                    </a:p>
                  </a:txBody>
                  <a:tcPr anchor="ctr"/>
                </a:tc>
                <a:extLst>
                  <a:ext uri="{0D108BD9-81ED-4DB2-BD59-A6C34878D82A}">
                    <a16:rowId xmlns:a16="http://schemas.microsoft.com/office/drawing/2014/main" val="2077098661"/>
                  </a:ext>
                </a:extLst>
              </a:tr>
              <a:tr h="496396">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局限性</a:t>
                      </a:r>
                    </a:p>
                  </a:txBody>
                  <a:tcPr anchor="ctr"/>
                </a:tc>
                <a:tc>
                  <a:txBody>
                    <a:bodyPr/>
                    <a:lstStyle/>
                    <a:p>
                      <a:pPr>
                        <a:lnSpc>
                          <a:spcPct val="150000"/>
                        </a:lnSpc>
                      </a:pPr>
                      <a:r>
                        <a:rPr lang="zh-CN" altLang="en-US" sz="1600" dirty="0">
                          <a:latin typeface="微软雅黑" panose="020B0503020204020204" pitchFamily="34" charset="-122"/>
                          <a:ea typeface="微软雅黑" panose="020B0503020204020204" pitchFamily="34" charset="-122"/>
                        </a:rPr>
                        <a:t>决策或评价结果具有较强的主观随意性，客观性较差，同时增加了对决策分析者的负担，应用中有很大局限性。</a:t>
                      </a:r>
                    </a:p>
                  </a:txBody>
                  <a:tcPr anchor="ctr"/>
                </a:tc>
                <a:extLst>
                  <a:ext uri="{0D108BD9-81ED-4DB2-BD59-A6C34878D82A}">
                    <a16:rowId xmlns:a16="http://schemas.microsoft.com/office/drawing/2014/main" val="3106463740"/>
                  </a:ext>
                </a:extLst>
              </a:tr>
            </a:tbl>
          </a:graphicData>
        </a:graphic>
      </p:graphicFrame>
    </p:spTree>
    <p:extLst>
      <p:ext uri="{BB962C8B-B14F-4D97-AF65-F5344CB8AC3E}">
        <p14:creationId xmlns:p14="http://schemas.microsoft.com/office/powerpoint/2010/main" val="1591339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DA67BFC-09DD-4F2A-A337-B8C6F4E0DDCE}"/>
              </a:ext>
            </a:extLst>
          </p:cNvPr>
          <p:cNvSpPr txBox="1"/>
          <p:nvPr/>
        </p:nvSpPr>
        <p:spPr>
          <a:xfrm>
            <a:off x="1065319" y="0"/>
            <a:ext cx="6622414" cy="743986"/>
          </a:xfrm>
          <a:prstGeom prst="rect">
            <a:avLst/>
          </a:prstGeom>
          <a:noFill/>
        </p:spPr>
        <p:txBody>
          <a:bodyPr wrap="square" rtlCol="0" anchor="t">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常用多指标权重计算方法介绍</a:t>
            </a:r>
          </a:p>
        </p:txBody>
      </p:sp>
      <p:graphicFrame>
        <p:nvGraphicFramePr>
          <p:cNvPr id="3" name="表格 2">
            <a:extLst>
              <a:ext uri="{FF2B5EF4-FFF2-40B4-BE49-F238E27FC236}">
                <a16:creationId xmlns:a16="http://schemas.microsoft.com/office/drawing/2014/main" id="{1161F366-DDD1-43CD-A48D-E4FA2C4523E7}"/>
              </a:ext>
            </a:extLst>
          </p:cNvPr>
          <p:cNvGraphicFramePr>
            <a:graphicFrameLocks noGrp="1"/>
          </p:cNvGraphicFramePr>
          <p:nvPr>
            <p:extLst>
              <p:ext uri="{D42A27DB-BD31-4B8C-83A1-F6EECF244321}">
                <p14:modId xmlns:p14="http://schemas.microsoft.com/office/powerpoint/2010/main" val="2913857742"/>
              </p:ext>
            </p:extLst>
          </p:nvPr>
        </p:nvGraphicFramePr>
        <p:xfrm>
          <a:off x="321734" y="1278385"/>
          <a:ext cx="11480800" cy="5290889"/>
        </p:xfrm>
        <a:graphic>
          <a:graphicData uri="http://schemas.openxmlformats.org/drawingml/2006/table">
            <a:tbl>
              <a:tblPr firstRow="1" bandRow="1">
                <a:tableStyleId>{7E9639D4-E3E2-4D34-9284-5A2195B3D0D7}</a:tableStyleId>
              </a:tblPr>
              <a:tblGrid>
                <a:gridCol w="1362687">
                  <a:extLst>
                    <a:ext uri="{9D8B030D-6E8A-4147-A177-3AD203B41FA5}">
                      <a16:colId xmlns:a16="http://schemas.microsoft.com/office/drawing/2014/main" val="1575166583"/>
                    </a:ext>
                  </a:extLst>
                </a:gridCol>
                <a:gridCol w="10118113">
                  <a:extLst>
                    <a:ext uri="{9D8B030D-6E8A-4147-A177-3AD203B41FA5}">
                      <a16:colId xmlns:a16="http://schemas.microsoft.com/office/drawing/2014/main" val="3553805245"/>
                    </a:ext>
                  </a:extLst>
                </a:gridCol>
              </a:tblGrid>
              <a:tr h="665281">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客观</a:t>
                      </a:r>
                      <a:endParaRPr lang="en-US" altLang="zh-CN" sz="1600" dirty="0">
                        <a:latin typeface="微软雅黑" panose="020B0503020204020204" pitchFamily="34" charset="-122"/>
                        <a:ea typeface="微软雅黑" panose="020B0503020204020204" pitchFamily="34" charset="-122"/>
                      </a:endParaRPr>
                    </a:p>
                    <a:p>
                      <a:pPr algn="ctr">
                        <a:lnSpc>
                          <a:spcPct val="150000"/>
                        </a:lnSpc>
                      </a:pPr>
                      <a:r>
                        <a:rPr lang="zh-CN" altLang="en-US" sz="1600" dirty="0">
                          <a:latin typeface="微软雅黑" panose="020B0503020204020204" pitchFamily="34" charset="-122"/>
                          <a:ea typeface="微软雅黑" panose="020B0503020204020204" pitchFamily="34" charset="-122"/>
                        </a:rPr>
                        <a:t>赋权方法</a:t>
                      </a:r>
                    </a:p>
                  </a:txBody>
                  <a:tcPr anchor="ctr"/>
                </a:tc>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基本思想</a:t>
                      </a:r>
                    </a:p>
                  </a:txBody>
                  <a:tcPr anchor="ctr"/>
                </a:tc>
                <a:extLst>
                  <a:ext uri="{0D108BD9-81ED-4DB2-BD59-A6C34878D82A}">
                    <a16:rowId xmlns:a16="http://schemas.microsoft.com/office/drawing/2014/main" val="1649593637"/>
                  </a:ext>
                </a:extLst>
              </a:tr>
              <a:tr h="977087">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专家评测法</a:t>
                      </a:r>
                    </a:p>
                  </a:txBody>
                  <a:tcPr anchor="ctr"/>
                </a:tc>
                <a:tc>
                  <a:txBody>
                    <a:bodyPr/>
                    <a:lstStyle/>
                    <a:p>
                      <a:pPr>
                        <a:lnSpc>
                          <a:spcPct val="150000"/>
                        </a:lnSpc>
                      </a:pPr>
                      <a:r>
                        <a:rPr lang="zh-CN" altLang="en-US" sz="1600" dirty="0">
                          <a:latin typeface="微软雅黑" panose="020B0503020204020204" pitchFamily="34" charset="-122"/>
                          <a:ea typeface="微软雅黑" panose="020B0503020204020204" pitchFamily="34" charset="-122"/>
                        </a:rPr>
                        <a:t>由相关领域的专家依据自身的经验知识，主观判断各指标的重要性，指标最终的权重分配值可直接有</a:t>
                      </a:r>
                      <a:r>
                        <a:rPr lang="en-US" altLang="zh-CN" sz="1600" dirty="0">
                          <a:latin typeface="微软雅黑" panose="020B0503020204020204" pitchFamily="34" charset="-122"/>
                          <a:ea typeface="微软雅黑" panose="020B0503020204020204" pitchFamily="34" charset="-122"/>
                        </a:rPr>
                        <a:t>K</a:t>
                      </a:r>
                      <a:r>
                        <a:rPr lang="zh-CN" altLang="en-US" sz="1600" dirty="0">
                          <a:latin typeface="微软雅黑" panose="020B0503020204020204" pitchFamily="34" charset="-122"/>
                          <a:ea typeface="微软雅黑" panose="020B0503020204020204" pitchFamily="34" charset="-122"/>
                        </a:rPr>
                        <a:t>个专家独立给出的权重值得平均得出。</a:t>
                      </a:r>
                    </a:p>
                  </a:txBody>
                  <a:tcPr anchor="ctr"/>
                </a:tc>
                <a:extLst>
                  <a:ext uri="{0D108BD9-81ED-4DB2-BD59-A6C34878D82A}">
                    <a16:rowId xmlns:a16="http://schemas.microsoft.com/office/drawing/2014/main" val="2135059384"/>
                  </a:ext>
                </a:extLst>
              </a:tr>
              <a:tr h="1242561">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层次分析法</a:t>
                      </a:r>
                    </a:p>
                  </a:txBody>
                  <a:tcPr anchor="ctr"/>
                </a:tc>
                <a:tc>
                  <a:txBody>
                    <a:bodyPr/>
                    <a:lstStyle/>
                    <a:p>
                      <a:pPr>
                        <a:lnSpc>
                          <a:spcPct val="150000"/>
                        </a:lnSpc>
                      </a:pPr>
                      <a:r>
                        <a:rPr lang="zh-CN" altLang="en-US" sz="1600" dirty="0">
                          <a:latin typeface="微软雅黑" panose="020B0503020204020204" pitchFamily="34" charset="-122"/>
                          <a:ea typeface="微软雅黑" panose="020B0503020204020204" pitchFamily="34" charset="-122"/>
                        </a:rPr>
                        <a:t>把复杂问题各指标按照相互间的从属关系分解为若干个有序的递阶层次结构，每次内部指标请相关领域专家根据一定的比值标度进行两两比较，将主观判断量化为判断矩阵，在进行数学方法计算每层判断矩阵中各指标相对于上一次的权重值，最后进行层次排序，计算出全部的矩阵中指标权重系数。</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目前判断矩阵中指标权重系数的计算方法有</a:t>
                      </a:r>
                      <a:r>
                        <a:rPr lang="en-US" altLang="zh-CN" sz="1600" dirty="0">
                          <a:latin typeface="微软雅黑" panose="020B0503020204020204" pitchFamily="34" charset="-122"/>
                          <a:ea typeface="微软雅黑" panose="020B0503020204020204" pitchFamily="34" charset="-122"/>
                        </a:rPr>
                        <a:t>20</a:t>
                      </a:r>
                      <a:r>
                        <a:rPr lang="zh-CN" altLang="en-US" sz="1600" dirty="0">
                          <a:latin typeface="微软雅黑" panose="020B0503020204020204" pitchFamily="34" charset="-122"/>
                          <a:ea typeface="微软雅黑" panose="020B0503020204020204" pitchFamily="34" charset="-122"/>
                        </a:rPr>
                        <a:t>多种，包括特征向量法、最小二乘法等等。</a:t>
                      </a:r>
                    </a:p>
                  </a:txBody>
                  <a:tcPr anchor="ctr"/>
                </a:tc>
                <a:extLst>
                  <a:ext uri="{0D108BD9-81ED-4DB2-BD59-A6C34878D82A}">
                    <a16:rowId xmlns:a16="http://schemas.microsoft.com/office/drawing/2014/main" val="4103724797"/>
                  </a:ext>
                </a:extLst>
              </a:tr>
              <a:tr h="1242561">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二项系数法</a:t>
                      </a:r>
                    </a:p>
                  </a:txBody>
                  <a:tcPr anchor="ctr"/>
                </a:tc>
                <a:tc>
                  <a:txBody>
                    <a:bodyPr/>
                    <a:lstStyle/>
                    <a:p>
                      <a:pPr>
                        <a:lnSpc>
                          <a:spcPct val="150000"/>
                        </a:lnSpc>
                      </a:pPr>
                      <a:r>
                        <a:rPr lang="zh-CN" altLang="en-US" sz="1600" dirty="0">
                          <a:latin typeface="微软雅黑" panose="020B0503020204020204" pitchFamily="34" charset="-122"/>
                          <a:ea typeface="微软雅黑" panose="020B0503020204020204" pitchFamily="34" charset="-122"/>
                        </a:rPr>
                        <a:t>先有</a:t>
                      </a:r>
                      <a:r>
                        <a:rPr lang="en-US" altLang="zh-CN" sz="1600" dirty="0">
                          <a:latin typeface="微软雅黑" panose="020B0503020204020204" pitchFamily="34" charset="-122"/>
                          <a:ea typeface="微软雅黑" panose="020B0503020204020204" pitchFamily="34" charset="-122"/>
                        </a:rPr>
                        <a:t>K</a:t>
                      </a:r>
                      <a:r>
                        <a:rPr lang="zh-CN" altLang="en-US" sz="1600" dirty="0">
                          <a:latin typeface="微软雅黑" panose="020B0503020204020204" pitchFamily="34" charset="-122"/>
                          <a:ea typeface="微软雅黑" panose="020B0503020204020204" pitchFamily="34" charset="-122"/>
                        </a:rPr>
                        <a:t>个专家独立对</a:t>
                      </a:r>
                      <a:r>
                        <a:rPr lang="en-US" altLang="zh-CN" sz="1600" dirty="0">
                          <a:latin typeface="微软雅黑" panose="020B0503020204020204" pitchFamily="34" charset="-122"/>
                          <a:ea typeface="微软雅黑" panose="020B0503020204020204" pitchFamily="34" charset="-122"/>
                        </a:rPr>
                        <a:t>n</a:t>
                      </a:r>
                      <a:r>
                        <a:rPr lang="zh-CN" altLang="en-US" sz="1600" dirty="0">
                          <a:latin typeface="微软雅黑" panose="020B0503020204020204" pitchFamily="34" charset="-122"/>
                          <a:ea typeface="微软雅黑" panose="020B0503020204020204" pitchFamily="34" charset="-122"/>
                        </a:rPr>
                        <a:t>个指标的重要性进行两两比较，经过复式循环比以及统计处理得到代表优先次序的各指标的指标值，在根据指标值得大小将指标按照中间向两边顺序依次排列，形成指标优先级序列，对序列中指标重新按从左到右顺序进行编号得到指标序列，最后根据二项系数的原理，计算指标权重。</a:t>
                      </a:r>
                    </a:p>
                  </a:txBody>
                  <a:tcPr anchor="ctr"/>
                </a:tc>
                <a:extLst>
                  <a:ext uri="{0D108BD9-81ED-4DB2-BD59-A6C34878D82A}">
                    <a16:rowId xmlns:a16="http://schemas.microsoft.com/office/drawing/2014/main" val="2077098661"/>
                  </a:ext>
                </a:extLst>
              </a:tr>
              <a:tr h="665281">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环比评分法</a:t>
                      </a:r>
                    </a:p>
                  </a:txBody>
                  <a:tcPr anchor="ctr"/>
                </a:tc>
                <a:tc>
                  <a:txBody>
                    <a:bodyPr/>
                    <a:lstStyle/>
                    <a:p>
                      <a:pPr>
                        <a:lnSpc>
                          <a:spcPct val="150000"/>
                        </a:lnSpc>
                      </a:pPr>
                      <a:r>
                        <a:rPr lang="zh-CN" altLang="en-US" sz="1600" dirty="0">
                          <a:latin typeface="微软雅黑" panose="020B0503020204020204" pitchFamily="34" charset="-122"/>
                          <a:ea typeface="微软雅黑" panose="020B0503020204020204" pitchFamily="34" charset="-122"/>
                        </a:rPr>
                        <a:t>依据专家经验知识，将指标依次与相邻的下一个指标进行重要性比较，综合多个专家的判断确定相邻指标间的重要性比值，在以最后一项指标为基准，逆向计算出各指标的对比权，并进行归一化处理得到各指标的权重。</a:t>
                      </a:r>
                    </a:p>
                  </a:txBody>
                  <a:tcPr anchor="ctr"/>
                </a:tc>
                <a:extLst>
                  <a:ext uri="{0D108BD9-81ED-4DB2-BD59-A6C34878D82A}">
                    <a16:rowId xmlns:a16="http://schemas.microsoft.com/office/drawing/2014/main" val="3106463740"/>
                  </a:ext>
                </a:extLst>
              </a:tr>
            </a:tbl>
          </a:graphicData>
        </a:graphic>
      </p:graphicFrame>
    </p:spTree>
    <p:extLst>
      <p:ext uri="{BB962C8B-B14F-4D97-AF65-F5344CB8AC3E}">
        <p14:creationId xmlns:p14="http://schemas.microsoft.com/office/powerpoint/2010/main" val="3729439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DA67BFC-09DD-4F2A-A337-B8C6F4E0DDCE}"/>
              </a:ext>
            </a:extLst>
          </p:cNvPr>
          <p:cNvSpPr txBox="1"/>
          <p:nvPr/>
        </p:nvSpPr>
        <p:spPr>
          <a:xfrm>
            <a:off x="1065319" y="0"/>
            <a:ext cx="6622414" cy="743986"/>
          </a:xfrm>
          <a:prstGeom prst="rect">
            <a:avLst/>
          </a:prstGeom>
          <a:noFill/>
        </p:spPr>
        <p:txBody>
          <a:bodyPr wrap="square" rtlCol="0" anchor="t">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常用多指标权重计算方法介绍</a:t>
            </a:r>
          </a:p>
        </p:txBody>
      </p:sp>
      <p:graphicFrame>
        <p:nvGraphicFramePr>
          <p:cNvPr id="3" name="表格 2">
            <a:extLst>
              <a:ext uri="{FF2B5EF4-FFF2-40B4-BE49-F238E27FC236}">
                <a16:creationId xmlns:a16="http://schemas.microsoft.com/office/drawing/2014/main" id="{1161F366-DDD1-43CD-A48D-E4FA2C4523E7}"/>
              </a:ext>
            </a:extLst>
          </p:cNvPr>
          <p:cNvGraphicFramePr>
            <a:graphicFrameLocks noGrp="1"/>
          </p:cNvGraphicFramePr>
          <p:nvPr>
            <p:extLst>
              <p:ext uri="{D42A27DB-BD31-4B8C-83A1-F6EECF244321}">
                <p14:modId xmlns:p14="http://schemas.microsoft.com/office/powerpoint/2010/main" val="3470511431"/>
              </p:ext>
            </p:extLst>
          </p:nvPr>
        </p:nvGraphicFramePr>
        <p:xfrm>
          <a:off x="355600" y="1117784"/>
          <a:ext cx="11480800" cy="5529720"/>
        </p:xfrm>
        <a:graphic>
          <a:graphicData uri="http://schemas.openxmlformats.org/drawingml/2006/table">
            <a:tbl>
              <a:tblPr firstRow="1" bandRow="1">
                <a:tableStyleId>{7E9639D4-E3E2-4D34-9284-5A2195B3D0D7}</a:tableStyleId>
              </a:tblPr>
              <a:tblGrid>
                <a:gridCol w="1136316">
                  <a:extLst>
                    <a:ext uri="{9D8B030D-6E8A-4147-A177-3AD203B41FA5}">
                      <a16:colId xmlns:a16="http://schemas.microsoft.com/office/drawing/2014/main" val="1575166583"/>
                    </a:ext>
                  </a:extLst>
                </a:gridCol>
                <a:gridCol w="10344484">
                  <a:extLst>
                    <a:ext uri="{9D8B030D-6E8A-4147-A177-3AD203B41FA5}">
                      <a16:colId xmlns:a16="http://schemas.microsoft.com/office/drawing/2014/main" val="3553805245"/>
                    </a:ext>
                  </a:extLst>
                </a:gridCol>
              </a:tblGrid>
              <a:tr h="453813">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赋权方法</a:t>
                      </a:r>
                    </a:p>
                  </a:txBody>
                  <a:tcPr anchor="ctr"/>
                </a:tc>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客观赋权法</a:t>
                      </a:r>
                    </a:p>
                  </a:txBody>
                  <a:tcPr anchor="ctr"/>
                </a:tc>
                <a:extLst>
                  <a:ext uri="{0D108BD9-81ED-4DB2-BD59-A6C34878D82A}">
                    <a16:rowId xmlns:a16="http://schemas.microsoft.com/office/drawing/2014/main" val="1649593637"/>
                  </a:ext>
                </a:extLst>
              </a:tr>
              <a:tr h="1657666">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基本思想</a:t>
                      </a:r>
                    </a:p>
                  </a:txBody>
                  <a:tcPr anchor="ctr"/>
                </a:tc>
                <a:tc>
                  <a:txBody>
                    <a:bodyPr/>
                    <a:lstStyle/>
                    <a:p>
                      <a:pPr>
                        <a:lnSpc>
                          <a:spcPct val="150000"/>
                        </a:lnSpc>
                      </a:pPr>
                      <a:r>
                        <a:rPr lang="zh-CN" altLang="en-US" sz="1600" dirty="0">
                          <a:latin typeface="微软雅黑" panose="020B0503020204020204" pitchFamily="34" charset="-122"/>
                          <a:ea typeface="微软雅黑" panose="020B0503020204020204" pitchFamily="34" charset="-122"/>
                        </a:rPr>
                        <a:t>指标权重应当是各指标在指标集中的变异程度和对其它指标的影响程度的度量，赋权的原始信息应当直接来源于客观环境，处理信息的过程应当是深入探讨各属性间的相互联系及影响，再根据各指标的联系程度或各指标所提供的信息量大小来决定指标权重。</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各指标权重的大小主要根据该指标下各指标值差异的大小来确定，差异越大，则该指标的权重越大，反之则越小</a:t>
                      </a:r>
                    </a:p>
                  </a:txBody>
                  <a:tcPr anchor="ctr"/>
                </a:tc>
                <a:extLst>
                  <a:ext uri="{0D108BD9-81ED-4DB2-BD59-A6C34878D82A}">
                    <a16:rowId xmlns:a16="http://schemas.microsoft.com/office/drawing/2014/main" val="2135059384"/>
                  </a:ext>
                </a:extLst>
              </a:tr>
              <a:tr h="761147">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常用的客观赋权法</a:t>
                      </a:r>
                    </a:p>
                  </a:txBody>
                  <a:tcPr anchor="ctr"/>
                </a:tc>
                <a:tc>
                  <a:txBody>
                    <a:bodyPr/>
                    <a:lstStyle/>
                    <a:p>
                      <a:pPr>
                        <a:lnSpc>
                          <a:spcPct val="150000"/>
                        </a:lnSpc>
                      </a:pPr>
                      <a:r>
                        <a:rPr lang="zh-CN" altLang="en-US" sz="1600" dirty="0">
                          <a:solidFill>
                            <a:srgbClr val="FF0000"/>
                          </a:solidFill>
                          <a:latin typeface="微软雅黑" panose="020B0503020204020204" pitchFamily="34" charset="-122"/>
                          <a:ea typeface="微软雅黑" panose="020B0503020204020204" pitchFamily="34" charset="-122"/>
                        </a:rPr>
                        <a:t>变异系数法、熵值法</a:t>
                      </a:r>
                      <a:r>
                        <a:rPr lang="zh-CN" altLang="en-US" sz="1600" dirty="0">
                          <a:latin typeface="微软雅黑" panose="020B0503020204020204" pitchFamily="34" charset="-122"/>
                          <a:ea typeface="微软雅黑" panose="020B0503020204020204" pitchFamily="34" charset="-122"/>
                        </a:rPr>
                        <a:t>、离差及均方差法、主成份分析法与因子分析法的多元统计法、向量相似度法、灰色关联度法、粗糙集法、神经网络法、多目标规划法等。</a:t>
                      </a:r>
                    </a:p>
                  </a:txBody>
                  <a:tcPr anchor="ctr"/>
                </a:tc>
                <a:extLst>
                  <a:ext uri="{0D108BD9-81ED-4DB2-BD59-A6C34878D82A}">
                    <a16:rowId xmlns:a16="http://schemas.microsoft.com/office/drawing/2014/main" val="4103724797"/>
                  </a:ext>
                </a:extLst>
              </a:tr>
              <a:tr h="761147">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优点</a:t>
                      </a:r>
                    </a:p>
                  </a:txBody>
                  <a:tcPr anchor="ctr"/>
                </a:tc>
                <a:tc>
                  <a:txBody>
                    <a:bodyPr/>
                    <a:lstStyle/>
                    <a:p>
                      <a:pPr>
                        <a:lnSpc>
                          <a:spcPct val="150000"/>
                        </a:lnSpc>
                      </a:pPr>
                      <a:r>
                        <a:rPr lang="zh-CN" altLang="en-US" sz="1600" dirty="0">
                          <a:latin typeface="微软雅黑" panose="020B0503020204020204" pitchFamily="34" charset="-122"/>
                          <a:ea typeface="微软雅黑" panose="020B0503020204020204" pitchFamily="34" charset="-122"/>
                        </a:rPr>
                        <a:t>根据原始数据之间的关系来确定权重，因此权重客观性强，且不增加决策者的负担，方法具有较强的数学理论依据。</a:t>
                      </a:r>
                    </a:p>
                  </a:txBody>
                  <a:tcPr anchor="ctr"/>
                </a:tc>
                <a:extLst>
                  <a:ext uri="{0D108BD9-81ED-4DB2-BD59-A6C34878D82A}">
                    <a16:rowId xmlns:a16="http://schemas.microsoft.com/office/drawing/2014/main" val="2077098661"/>
                  </a:ext>
                </a:extLst>
              </a:tr>
              <a:tr h="1825706">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局限性</a:t>
                      </a:r>
                    </a:p>
                  </a:txBody>
                  <a:tcPr anchor="ctr"/>
                </a:tc>
                <a:tc>
                  <a:txBody>
                    <a:bodyPr/>
                    <a:lstStyle/>
                    <a:p>
                      <a:pPr>
                        <a:lnSpc>
                          <a:spcPct val="150000"/>
                        </a:lnSpc>
                      </a:pPr>
                      <a:r>
                        <a:rPr lang="zh-CN" altLang="en-US" sz="1600" dirty="0">
                          <a:latin typeface="微软雅黑" panose="020B0503020204020204" pitchFamily="34" charset="-122"/>
                          <a:ea typeface="微软雅黑" panose="020B0503020204020204" pitchFamily="34" charset="-122"/>
                        </a:rPr>
                        <a:t>一方面，从主观上讲，这种赋权法没有考虑决策者的主观意向，因此确定的权重可能与人们的主观愿望或实际情况不一致，使人感到困惑。</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另一方面，从理论上讲，在多属性决策中，最重要的属性不一定使所有决策方案的属性值具有最大差异，而最不重要的属性却有可能使所有决策方案的属性值具有较大差异。这样，按客观赋权法确定权重时，最不重要的属性可能具有最大的权重，而最重要的属性却不一定具有最大的权重。</a:t>
                      </a:r>
                    </a:p>
                  </a:txBody>
                  <a:tcPr anchor="ctr"/>
                </a:tc>
                <a:extLst>
                  <a:ext uri="{0D108BD9-81ED-4DB2-BD59-A6C34878D82A}">
                    <a16:rowId xmlns:a16="http://schemas.microsoft.com/office/drawing/2014/main" val="3106463740"/>
                  </a:ext>
                </a:extLst>
              </a:tr>
            </a:tbl>
          </a:graphicData>
        </a:graphic>
      </p:graphicFrame>
    </p:spTree>
    <p:extLst>
      <p:ext uri="{BB962C8B-B14F-4D97-AF65-F5344CB8AC3E}">
        <p14:creationId xmlns:p14="http://schemas.microsoft.com/office/powerpoint/2010/main" val="3407490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DA67BFC-09DD-4F2A-A337-B8C6F4E0DDCE}"/>
              </a:ext>
            </a:extLst>
          </p:cNvPr>
          <p:cNvSpPr txBox="1"/>
          <p:nvPr/>
        </p:nvSpPr>
        <p:spPr>
          <a:xfrm>
            <a:off x="1065319" y="0"/>
            <a:ext cx="6622414" cy="743986"/>
          </a:xfrm>
          <a:prstGeom prst="rect">
            <a:avLst/>
          </a:prstGeom>
          <a:noFill/>
        </p:spPr>
        <p:txBody>
          <a:bodyPr wrap="square" rtlCol="0" anchor="t">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常用多指标权重计算方法介绍</a:t>
            </a:r>
          </a:p>
        </p:txBody>
      </p:sp>
      <p:graphicFrame>
        <p:nvGraphicFramePr>
          <p:cNvPr id="3" name="表格 2">
            <a:extLst>
              <a:ext uri="{FF2B5EF4-FFF2-40B4-BE49-F238E27FC236}">
                <a16:creationId xmlns:a16="http://schemas.microsoft.com/office/drawing/2014/main" id="{1161F366-DDD1-43CD-A48D-E4FA2C4523E7}"/>
              </a:ext>
            </a:extLst>
          </p:cNvPr>
          <p:cNvGraphicFramePr>
            <a:graphicFrameLocks noGrp="1"/>
          </p:cNvGraphicFramePr>
          <p:nvPr>
            <p:extLst>
              <p:ext uri="{D42A27DB-BD31-4B8C-83A1-F6EECF244321}">
                <p14:modId xmlns:p14="http://schemas.microsoft.com/office/powerpoint/2010/main" val="2516780773"/>
              </p:ext>
            </p:extLst>
          </p:nvPr>
        </p:nvGraphicFramePr>
        <p:xfrm>
          <a:off x="321734" y="1278385"/>
          <a:ext cx="11480800" cy="4265295"/>
        </p:xfrm>
        <a:graphic>
          <a:graphicData uri="http://schemas.openxmlformats.org/drawingml/2006/table">
            <a:tbl>
              <a:tblPr firstRow="1" bandRow="1">
                <a:tableStyleId>{7E9639D4-E3E2-4D34-9284-5A2195B3D0D7}</a:tableStyleId>
              </a:tblPr>
              <a:tblGrid>
                <a:gridCol w="1586965">
                  <a:extLst>
                    <a:ext uri="{9D8B030D-6E8A-4147-A177-3AD203B41FA5}">
                      <a16:colId xmlns:a16="http://schemas.microsoft.com/office/drawing/2014/main" val="1575166583"/>
                    </a:ext>
                  </a:extLst>
                </a:gridCol>
                <a:gridCol w="9893835">
                  <a:extLst>
                    <a:ext uri="{9D8B030D-6E8A-4147-A177-3AD203B41FA5}">
                      <a16:colId xmlns:a16="http://schemas.microsoft.com/office/drawing/2014/main" val="3553805245"/>
                    </a:ext>
                  </a:extLst>
                </a:gridCol>
              </a:tblGrid>
              <a:tr h="665281">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主观</a:t>
                      </a:r>
                      <a:endParaRPr lang="en-US" altLang="zh-CN" sz="1600" dirty="0">
                        <a:latin typeface="微软雅黑" panose="020B0503020204020204" pitchFamily="34" charset="-122"/>
                        <a:ea typeface="微软雅黑" panose="020B0503020204020204" pitchFamily="34" charset="-122"/>
                      </a:endParaRPr>
                    </a:p>
                    <a:p>
                      <a:pPr algn="ctr">
                        <a:lnSpc>
                          <a:spcPct val="150000"/>
                        </a:lnSpc>
                      </a:pPr>
                      <a:r>
                        <a:rPr lang="zh-CN" altLang="en-US" sz="1600" dirty="0">
                          <a:latin typeface="微软雅黑" panose="020B0503020204020204" pitchFamily="34" charset="-122"/>
                          <a:ea typeface="微软雅黑" panose="020B0503020204020204" pitchFamily="34" charset="-122"/>
                        </a:rPr>
                        <a:t>赋权方法</a:t>
                      </a:r>
                    </a:p>
                  </a:txBody>
                  <a:tcPr anchor="ctr"/>
                </a:tc>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基本思想</a:t>
                      </a:r>
                    </a:p>
                  </a:txBody>
                  <a:tcPr anchor="ctr"/>
                </a:tc>
                <a:extLst>
                  <a:ext uri="{0D108BD9-81ED-4DB2-BD59-A6C34878D82A}">
                    <a16:rowId xmlns:a16="http://schemas.microsoft.com/office/drawing/2014/main" val="1649593637"/>
                  </a:ext>
                </a:extLst>
              </a:tr>
              <a:tr h="409700">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变异系数法</a:t>
                      </a:r>
                    </a:p>
                  </a:txBody>
                  <a:tcPr anchor="ctr"/>
                </a:tc>
                <a:tc>
                  <a:txBody>
                    <a:bodyPr/>
                    <a:lstStyle/>
                    <a:p>
                      <a:pPr>
                        <a:lnSpc>
                          <a:spcPct val="150000"/>
                        </a:lnSpc>
                      </a:pPr>
                      <a:r>
                        <a:rPr lang="zh-CN" altLang="en-US" sz="1600" dirty="0">
                          <a:latin typeface="微软雅黑" panose="020B0503020204020204" pitchFamily="34" charset="-122"/>
                          <a:ea typeface="微软雅黑" panose="020B0503020204020204" pitchFamily="34" charset="-122"/>
                        </a:rPr>
                        <a:t>通过计算各指标实测数据的差异程度来确定指标权重的大小，指标内部数据差异性较大，则指标对评价对象的区分作用越大，其权重分配值也就越大。</a:t>
                      </a:r>
                    </a:p>
                  </a:txBody>
                  <a:tcPr anchor="ctr"/>
                </a:tc>
                <a:extLst>
                  <a:ext uri="{0D108BD9-81ED-4DB2-BD59-A6C34878D82A}">
                    <a16:rowId xmlns:a16="http://schemas.microsoft.com/office/drawing/2014/main" val="2135059384"/>
                  </a:ext>
                </a:extLst>
              </a:tr>
              <a:tr h="403926">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熵值法</a:t>
                      </a:r>
                    </a:p>
                  </a:txBody>
                  <a:tcPr anchor="ctr"/>
                </a:tc>
                <a:tc>
                  <a:txBody>
                    <a:bodyPr/>
                    <a:lstStyle/>
                    <a:p>
                      <a:pPr>
                        <a:lnSpc>
                          <a:spcPct val="150000"/>
                        </a:lnSpc>
                      </a:pPr>
                      <a:r>
                        <a:rPr lang="zh-CN" altLang="en-US" sz="1600" dirty="0">
                          <a:latin typeface="微软雅黑" panose="020B0503020204020204" pitchFamily="34" charset="-122"/>
                          <a:ea typeface="微软雅黑" panose="020B0503020204020204" pitchFamily="34" charset="-122"/>
                        </a:rPr>
                        <a:t>从指标的无序程度，即指标熵的角度来反映指标对评价对象的区分程度，某指标的熵值越小，该指标的样本数据越有序，样本数据间的差异就越大，对评价对象的区分能力也就越大，相应的权重也就越大；该方法首先根据熵值函数求出每个指标的熵值，再将熵值归一化转为指标的权重。</a:t>
                      </a:r>
                    </a:p>
                  </a:txBody>
                  <a:tcPr anchor="ctr"/>
                </a:tc>
                <a:extLst>
                  <a:ext uri="{0D108BD9-81ED-4DB2-BD59-A6C34878D82A}">
                    <a16:rowId xmlns:a16="http://schemas.microsoft.com/office/drawing/2014/main" val="4103724797"/>
                  </a:ext>
                </a:extLst>
              </a:tr>
              <a:tr h="408373">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主成分分析法</a:t>
                      </a:r>
                    </a:p>
                  </a:txBody>
                  <a:tcPr anchor="ctr"/>
                </a:tc>
                <a:tc>
                  <a:txBody>
                    <a:bodyPr/>
                    <a:lstStyle/>
                    <a:p>
                      <a:pPr>
                        <a:lnSpc>
                          <a:spcPct val="150000"/>
                        </a:lnSpc>
                      </a:pPr>
                      <a:r>
                        <a:rPr lang="zh-CN" altLang="en-US" sz="1600" dirty="0">
                          <a:latin typeface="微软雅黑" panose="020B0503020204020204" pitchFamily="34" charset="-122"/>
                          <a:ea typeface="微软雅黑" panose="020B0503020204020204" pitchFamily="34" charset="-122"/>
                        </a:rPr>
                        <a:t>利用降维的思想，依据指标的方差贡献率将一组具有一定相关性的指标转化为另一组不相关的少数几个综合性指标，即主成分，并进一步归一化处理得到各指标的权重。</a:t>
                      </a:r>
                    </a:p>
                  </a:txBody>
                  <a:tcPr anchor="ctr"/>
                </a:tc>
                <a:extLst>
                  <a:ext uri="{0D108BD9-81ED-4DB2-BD59-A6C34878D82A}">
                    <a16:rowId xmlns:a16="http://schemas.microsoft.com/office/drawing/2014/main" val="2077098661"/>
                  </a:ext>
                </a:extLst>
              </a:tr>
              <a:tr h="221760">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因子分析法</a:t>
                      </a:r>
                    </a:p>
                  </a:txBody>
                  <a:tcPr anchor="ctr"/>
                </a:tc>
                <a:tc>
                  <a:txBody>
                    <a:bodyPr/>
                    <a:lstStyle/>
                    <a:p>
                      <a:pPr>
                        <a:lnSpc>
                          <a:spcPct val="150000"/>
                        </a:lnSpc>
                      </a:pPr>
                      <a:r>
                        <a:rPr lang="zh-CN" altLang="en-US" sz="1600" dirty="0">
                          <a:latin typeface="微软雅黑" panose="020B0503020204020204" pitchFamily="34" charset="-122"/>
                          <a:ea typeface="微软雅黑" panose="020B0503020204020204" pitchFamily="34" charset="-122"/>
                        </a:rPr>
                        <a:t>与主成分基本思想类似，也是将性格性的指标转化为少数几个不相关的指标，在根据各因子的方差贡献率确定指标的权重。</a:t>
                      </a:r>
                      <a:endParaRPr lang="en-US" altLang="zh-CN"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106463740"/>
                  </a:ext>
                </a:extLst>
              </a:tr>
            </a:tbl>
          </a:graphicData>
        </a:graphic>
      </p:graphicFrame>
    </p:spTree>
    <p:extLst>
      <p:ext uri="{BB962C8B-B14F-4D97-AF65-F5344CB8AC3E}">
        <p14:creationId xmlns:p14="http://schemas.microsoft.com/office/powerpoint/2010/main" val="35283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DA67BFC-09DD-4F2A-A337-B8C6F4E0DDCE}"/>
              </a:ext>
            </a:extLst>
          </p:cNvPr>
          <p:cNvSpPr txBox="1"/>
          <p:nvPr/>
        </p:nvSpPr>
        <p:spPr>
          <a:xfrm>
            <a:off x="1065319" y="0"/>
            <a:ext cx="6622414" cy="743986"/>
          </a:xfrm>
          <a:prstGeom prst="rect">
            <a:avLst/>
          </a:prstGeom>
          <a:noFill/>
        </p:spPr>
        <p:txBody>
          <a:bodyPr wrap="square" rtlCol="0" anchor="t">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常用多指标权重计算方法介绍</a:t>
            </a:r>
          </a:p>
        </p:txBody>
      </p:sp>
      <p:graphicFrame>
        <p:nvGraphicFramePr>
          <p:cNvPr id="3" name="表格 2">
            <a:extLst>
              <a:ext uri="{FF2B5EF4-FFF2-40B4-BE49-F238E27FC236}">
                <a16:creationId xmlns:a16="http://schemas.microsoft.com/office/drawing/2014/main" id="{1161F366-DDD1-43CD-A48D-E4FA2C4523E7}"/>
              </a:ext>
            </a:extLst>
          </p:cNvPr>
          <p:cNvGraphicFramePr>
            <a:graphicFrameLocks noGrp="1"/>
          </p:cNvGraphicFramePr>
          <p:nvPr>
            <p:extLst>
              <p:ext uri="{D42A27DB-BD31-4B8C-83A1-F6EECF244321}">
                <p14:modId xmlns:p14="http://schemas.microsoft.com/office/powerpoint/2010/main" val="1664583383"/>
              </p:ext>
            </p:extLst>
          </p:nvPr>
        </p:nvGraphicFramePr>
        <p:xfrm>
          <a:off x="321734" y="1278385"/>
          <a:ext cx="11480800" cy="4631055"/>
        </p:xfrm>
        <a:graphic>
          <a:graphicData uri="http://schemas.openxmlformats.org/drawingml/2006/table">
            <a:tbl>
              <a:tblPr firstRow="1" bandRow="1">
                <a:tableStyleId>{7E9639D4-E3E2-4D34-9284-5A2195B3D0D7}</a:tableStyleId>
              </a:tblPr>
              <a:tblGrid>
                <a:gridCol w="1586965">
                  <a:extLst>
                    <a:ext uri="{9D8B030D-6E8A-4147-A177-3AD203B41FA5}">
                      <a16:colId xmlns:a16="http://schemas.microsoft.com/office/drawing/2014/main" val="1575166583"/>
                    </a:ext>
                  </a:extLst>
                </a:gridCol>
                <a:gridCol w="9893835">
                  <a:extLst>
                    <a:ext uri="{9D8B030D-6E8A-4147-A177-3AD203B41FA5}">
                      <a16:colId xmlns:a16="http://schemas.microsoft.com/office/drawing/2014/main" val="3553805245"/>
                    </a:ext>
                  </a:extLst>
                </a:gridCol>
              </a:tblGrid>
              <a:tr h="665281">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主观</a:t>
                      </a:r>
                      <a:endParaRPr lang="en-US" altLang="zh-CN" sz="1600" dirty="0">
                        <a:latin typeface="微软雅黑" panose="020B0503020204020204" pitchFamily="34" charset="-122"/>
                        <a:ea typeface="微软雅黑" panose="020B0503020204020204" pitchFamily="34" charset="-122"/>
                      </a:endParaRPr>
                    </a:p>
                    <a:p>
                      <a:pPr algn="ctr">
                        <a:lnSpc>
                          <a:spcPct val="150000"/>
                        </a:lnSpc>
                      </a:pPr>
                      <a:r>
                        <a:rPr lang="zh-CN" altLang="en-US" sz="1600" dirty="0">
                          <a:latin typeface="微软雅黑" panose="020B0503020204020204" pitchFamily="34" charset="-122"/>
                          <a:ea typeface="微软雅黑" panose="020B0503020204020204" pitchFamily="34" charset="-122"/>
                        </a:rPr>
                        <a:t>赋权方法</a:t>
                      </a:r>
                    </a:p>
                  </a:txBody>
                  <a:tcPr anchor="ctr"/>
                </a:tc>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基本思想</a:t>
                      </a:r>
                    </a:p>
                  </a:txBody>
                  <a:tcPr anchor="ctr"/>
                </a:tc>
                <a:extLst>
                  <a:ext uri="{0D108BD9-81ED-4DB2-BD59-A6C34878D82A}">
                    <a16:rowId xmlns:a16="http://schemas.microsoft.com/office/drawing/2014/main" val="1649593637"/>
                  </a:ext>
                </a:extLst>
              </a:tr>
              <a:tr h="221761">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向量相似度法</a:t>
                      </a:r>
                    </a:p>
                  </a:txBody>
                  <a:tcPr anchor="ctr"/>
                </a:tc>
                <a:tc>
                  <a:txBody>
                    <a:bodyPr/>
                    <a:lstStyle/>
                    <a:p>
                      <a:pPr>
                        <a:lnSpc>
                          <a:spcPct val="150000"/>
                        </a:lnSpc>
                      </a:pPr>
                      <a:r>
                        <a:rPr lang="zh-CN" altLang="en-US" sz="1600" dirty="0">
                          <a:latin typeface="微软雅黑" panose="020B0503020204020204" pitchFamily="34" charset="-122"/>
                          <a:ea typeface="微软雅黑" panose="020B0503020204020204" pitchFamily="34" charset="-122"/>
                        </a:rPr>
                        <a:t>利用每个指标的样本数据组成的特征向量与原有指标的理想值组成的参考向量求解相似度，由向量相似度大小来反映个指标对系统发挥最佳效能的贡献度，并将其归一化处理得到个指标权重。</a:t>
                      </a:r>
                    </a:p>
                  </a:txBody>
                  <a:tcPr anchor="ctr"/>
                </a:tc>
                <a:extLst>
                  <a:ext uri="{0D108BD9-81ED-4DB2-BD59-A6C34878D82A}">
                    <a16:rowId xmlns:a16="http://schemas.microsoft.com/office/drawing/2014/main" val="919905552"/>
                  </a:ext>
                </a:extLst>
              </a:tr>
              <a:tr h="138049">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灰色关联度法</a:t>
                      </a:r>
                    </a:p>
                  </a:txBody>
                  <a:tcPr anchor="ctr"/>
                </a:tc>
                <a:tc>
                  <a:txBody>
                    <a:bodyPr/>
                    <a:lstStyle/>
                    <a:p>
                      <a:pPr>
                        <a:lnSpc>
                          <a:spcPct val="150000"/>
                        </a:lnSpc>
                      </a:pPr>
                      <a:r>
                        <a:rPr lang="zh-CN" altLang="en-US" sz="1600" dirty="0">
                          <a:latin typeface="微软雅黑" panose="020B0503020204020204" pitchFamily="34" charset="-122"/>
                          <a:ea typeface="微软雅黑" panose="020B0503020204020204" pitchFamily="34" charset="-122"/>
                        </a:rPr>
                        <a:t>将数据对比与几何曲线变化趋势相结合来计算权重，即利用各方案与最优方案间的关联度大小来确定指标的权重。该方法具体通过各方案与理想方案的灰色关联判断矩阵及关联系数，计算出各指标对整体系统发挥最优效能的贡献度，并进一步归一化处理得到指标权重。</a:t>
                      </a:r>
                    </a:p>
                  </a:txBody>
                  <a:tcPr anchor="ctr"/>
                </a:tc>
                <a:extLst>
                  <a:ext uri="{0D108BD9-81ED-4DB2-BD59-A6C34878D82A}">
                    <a16:rowId xmlns:a16="http://schemas.microsoft.com/office/drawing/2014/main" val="4255536032"/>
                  </a:ext>
                </a:extLst>
              </a:tr>
              <a:tr h="276098">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粗糙集法</a:t>
                      </a:r>
                    </a:p>
                  </a:txBody>
                  <a:tcPr anchor="ctr"/>
                </a:tc>
                <a:tc>
                  <a:txBody>
                    <a:bodyPr/>
                    <a:lstStyle/>
                    <a:p>
                      <a:pPr>
                        <a:lnSpc>
                          <a:spcPct val="150000"/>
                        </a:lnSpc>
                      </a:pPr>
                      <a:r>
                        <a:rPr lang="zh-CN" altLang="en-US" sz="1600" dirty="0">
                          <a:latin typeface="微软雅黑" panose="020B0503020204020204" pitchFamily="34" charset="-122"/>
                          <a:ea typeface="微软雅黑" panose="020B0503020204020204" pitchFamily="34" charset="-122"/>
                        </a:rPr>
                        <a:t>先按照体系内所有指标对评价对象进行原始分类，每次约减一个指标，考虑约减后的对象分类与原始分类相比的变化程度，指标重要程度与变化程度成正比。</a:t>
                      </a:r>
                    </a:p>
                  </a:txBody>
                  <a:tcPr anchor="ctr"/>
                </a:tc>
                <a:extLst>
                  <a:ext uri="{0D108BD9-81ED-4DB2-BD59-A6C34878D82A}">
                    <a16:rowId xmlns:a16="http://schemas.microsoft.com/office/drawing/2014/main" val="3226742744"/>
                  </a:ext>
                </a:extLst>
              </a:tr>
              <a:tr h="138049">
                <a:tc>
                  <a:txBody>
                    <a:bodyPr/>
                    <a:lstStyle/>
                    <a:p>
                      <a:pPr algn="ctr">
                        <a:lnSpc>
                          <a:spcPct val="150000"/>
                        </a:lnSpc>
                      </a:pPr>
                      <a:r>
                        <a:rPr lang="zh-CN" altLang="en-US" sz="1600" dirty="0">
                          <a:latin typeface="微软雅黑" panose="020B0503020204020204" pitchFamily="34" charset="-122"/>
                          <a:ea typeface="微软雅黑" panose="020B0503020204020204" pitchFamily="34" charset="-122"/>
                        </a:rPr>
                        <a:t>神经网络法</a:t>
                      </a:r>
                    </a:p>
                  </a:txBody>
                  <a:tcPr anchor="ctr"/>
                </a:tc>
                <a:tc>
                  <a:txBody>
                    <a:bodyPr/>
                    <a:lstStyle/>
                    <a:p>
                      <a:pPr>
                        <a:lnSpc>
                          <a:spcPct val="150000"/>
                        </a:lnSpc>
                      </a:pPr>
                      <a:r>
                        <a:rPr lang="zh-CN" altLang="en-US" sz="1600" dirty="0">
                          <a:latin typeface="微软雅黑" panose="020B0503020204020204" pitchFamily="34" charset="-122"/>
                          <a:ea typeface="微软雅黑" panose="020B0503020204020204" pitchFamily="34" charset="-122"/>
                        </a:rPr>
                        <a:t>最常用的是</a:t>
                      </a:r>
                      <a:r>
                        <a:rPr lang="en-US" altLang="zh-CN" sz="1600" dirty="0">
                          <a:latin typeface="微软雅黑" panose="020B0503020204020204" pitchFamily="34" charset="-122"/>
                          <a:ea typeface="微软雅黑" panose="020B0503020204020204" pitchFamily="34" charset="-122"/>
                        </a:rPr>
                        <a:t>BP</a:t>
                      </a:r>
                      <a:r>
                        <a:rPr lang="zh-CN" altLang="en-US" sz="1600" dirty="0">
                          <a:latin typeface="微软雅黑" panose="020B0503020204020204" pitchFamily="34" charset="-122"/>
                          <a:ea typeface="微软雅黑" panose="020B0503020204020204" pitchFamily="34" charset="-122"/>
                        </a:rPr>
                        <a:t>神经网络算法，根据一定的学习机制，对大量数据样本进行非线性的并行学习训练，具体是根据误差的精度要求对输出数据与已知样本输出数据差值不断迭代，得到符合要求的输入层到隐含层的连接权重，将每个输入层节点到所有隐含层节点连接权重求和并归一化处理得到权重。</a:t>
                      </a:r>
                    </a:p>
                  </a:txBody>
                  <a:tcPr anchor="ctr"/>
                </a:tc>
                <a:extLst>
                  <a:ext uri="{0D108BD9-81ED-4DB2-BD59-A6C34878D82A}">
                    <a16:rowId xmlns:a16="http://schemas.microsoft.com/office/drawing/2014/main" val="699757538"/>
                  </a:ext>
                </a:extLst>
              </a:tr>
            </a:tbl>
          </a:graphicData>
        </a:graphic>
      </p:graphicFrame>
    </p:spTree>
    <p:extLst>
      <p:ext uri="{BB962C8B-B14F-4D97-AF65-F5344CB8AC3E}">
        <p14:creationId xmlns:p14="http://schemas.microsoft.com/office/powerpoint/2010/main" val="1124121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D05B88-7652-44B9-A59C-A2890EBB6FA5}"/>
              </a:ext>
            </a:extLst>
          </p:cNvPr>
          <p:cNvSpPr>
            <a:spLocks noGrp="1"/>
          </p:cNvSpPr>
          <p:nvPr>
            <p:ph type="title" idx="4294967295"/>
          </p:nvPr>
        </p:nvSpPr>
        <p:spPr>
          <a:xfrm>
            <a:off x="0" y="2508250"/>
            <a:ext cx="12192000" cy="1325563"/>
          </a:xfrm>
        </p:spPr>
        <p:txBody>
          <a:bodyPr/>
          <a:lstStyle/>
          <a:p>
            <a:pPr algn="ct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、常用多指标权重计算方法及案例</a:t>
            </a:r>
          </a:p>
        </p:txBody>
      </p:sp>
    </p:spTree>
    <p:extLst>
      <p:ext uri="{BB962C8B-B14F-4D97-AF65-F5344CB8AC3E}">
        <p14:creationId xmlns:p14="http://schemas.microsoft.com/office/powerpoint/2010/main" val="8896976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indent="457200" algn="l">
          <a:lnSpc>
            <a:spcPct val="150000"/>
          </a:lnSpc>
          <a:defRPr dirty="0">
            <a:latin typeface="微软雅黑" panose="020B0503020204020204" pitchFamily="34" charset="-122"/>
            <a:ea typeface="微软雅黑" panose="020B0503020204020204" pitchFamily="34" charset="-122"/>
          </a:defRPr>
        </a:defPPr>
      </a:lstStyle>
    </a:spDef>
    <a:txDef>
      <a:spPr>
        <a:noFill/>
      </a:spPr>
      <a:bodyPr wrap="square" rtlCol="0" anchor="ctr">
        <a:spAutoFit/>
      </a:bodyPr>
      <a:lstStyle>
        <a:defPPr algn="l">
          <a:lnSpc>
            <a:spcPct val="150000"/>
          </a:lnSpc>
          <a:defRPr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2525</TotalTime>
  <Words>4692</Words>
  <Application>Microsoft Office PowerPoint</Application>
  <PresentationFormat>宽屏</PresentationFormat>
  <Paragraphs>468</Paragraphs>
  <Slides>35</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等线</vt:lpstr>
      <vt:lpstr>等线 Light</vt:lpstr>
      <vt:lpstr>微软雅黑</vt:lpstr>
      <vt:lpstr>Arial</vt:lpstr>
      <vt:lpstr>Cambria Math</vt:lpstr>
      <vt:lpstr>Times New Roman</vt:lpstr>
      <vt:lpstr>Wingdings</vt:lpstr>
      <vt:lpstr>Office 主题​​</vt:lpstr>
      <vt:lpstr>PowerPoint 演示文稿</vt:lpstr>
      <vt:lpstr>PowerPoint 演示文稿</vt:lpstr>
      <vt:lpstr>1、常用多指标权重计算方法介绍</vt:lpstr>
      <vt:lpstr>PowerPoint 演示文稿</vt:lpstr>
      <vt:lpstr>PowerPoint 演示文稿</vt:lpstr>
      <vt:lpstr>PowerPoint 演示文稿</vt:lpstr>
      <vt:lpstr>PowerPoint 演示文稿</vt:lpstr>
      <vt:lpstr>PowerPoint 演示文稿</vt:lpstr>
      <vt:lpstr>2、常用多指标权重计算方法及案例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3、加权TOPSIS算法及案例说明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 谢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dc:creator>
  <cp:lastModifiedBy>DATA2018 YIK</cp:lastModifiedBy>
  <cp:revision>273</cp:revision>
  <dcterms:created xsi:type="dcterms:W3CDTF">2019-03-12T12:34:16Z</dcterms:created>
  <dcterms:modified xsi:type="dcterms:W3CDTF">2019-07-17T05:44:13Z</dcterms:modified>
</cp:coreProperties>
</file>