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8"/>
  </p:notesMasterIdLst>
  <p:handoutMasterIdLst>
    <p:handoutMasterId r:id="rId39"/>
  </p:handoutMasterIdLst>
  <p:sldIdLst>
    <p:sldId id="258" r:id="rId2"/>
    <p:sldId id="259" r:id="rId3"/>
    <p:sldId id="274" r:id="rId4"/>
    <p:sldId id="578" r:id="rId5"/>
    <p:sldId id="580" r:id="rId6"/>
    <p:sldId id="594" r:id="rId7"/>
    <p:sldId id="596" r:id="rId8"/>
    <p:sldId id="591" r:id="rId9"/>
    <p:sldId id="592" r:id="rId10"/>
    <p:sldId id="595" r:id="rId11"/>
    <p:sldId id="616" r:id="rId12"/>
    <p:sldId id="575" r:id="rId13"/>
    <p:sldId id="598" r:id="rId14"/>
    <p:sldId id="582" r:id="rId15"/>
    <p:sldId id="586" r:id="rId16"/>
    <p:sldId id="583" r:id="rId17"/>
    <p:sldId id="615" r:id="rId18"/>
    <p:sldId id="599" r:id="rId19"/>
    <p:sldId id="602" r:id="rId20"/>
    <p:sldId id="605" r:id="rId21"/>
    <p:sldId id="606" r:id="rId22"/>
    <p:sldId id="601" r:id="rId23"/>
    <p:sldId id="585" r:id="rId24"/>
    <p:sldId id="587" r:id="rId25"/>
    <p:sldId id="588" r:id="rId26"/>
    <p:sldId id="359" r:id="rId27"/>
    <p:sldId id="609" r:id="rId28"/>
    <p:sldId id="346" r:id="rId29"/>
    <p:sldId id="589" r:id="rId30"/>
    <p:sldId id="301" r:id="rId31"/>
    <p:sldId id="610" r:id="rId32"/>
    <p:sldId id="613" r:id="rId33"/>
    <p:sldId id="607" r:id="rId34"/>
    <p:sldId id="608" r:id="rId35"/>
    <p:sldId id="612" r:id="rId36"/>
    <p:sldId id="297"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6" autoAdjust="0"/>
    <p:restoredTop sz="94660"/>
  </p:normalViewPr>
  <p:slideViewPr>
    <p:cSldViewPr snapToGrid="0" showGuides="1">
      <p:cViewPr varScale="1">
        <p:scale>
          <a:sx n="67" d="100"/>
          <a:sy n="67" d="100"/>
        </p:scale>
        <p:origin x="82" y="307"/>
      </p:cViewPr>
      <p:guideLst>
        <p:guide orient="horz" pos="2183"/>
        <p:guide pos="3840"/>
      </p:guideLst>
    </p:cSldViewPr>
  </p:slideViewPr>
  <p:notesTextViewPr>
    <p:cViewPr>
      <p:scale>
        <a:sx n="1" d="1"/>
        <a:sy n="1" d="1"/>
      </p:scale>
      <p:origin x="0" y="0"/>
    </p:cViewPr>
  </p:notesTextViewPr>
  <p:notesViewPr>
    <p:cSldViewPr snapToGrid="0" showGuides="1">
      <p:cViewPr varScale="1">
        <p:scale>
          <a:sx n="57" d="100"/>
          <a:sy n="57" d="100"/>
        </p:scale>
        <p:origin x="151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系列 1</c:v>
                </c:pt>
              </c:strCache>
            </c:strRef>
          </c:tx>
          <c:spPr>
            <a:ln w="28575" cap="rnd">
              <a:solidFill>
                <a:schemeClr val="accent1"/>
              </a:solidFill>
              <a:round/>
            </a:ln>
            <a:effectLst/>
          </c:spPr>
          <c:marker>
            <c:symbol val="none"/>
          </c:marker>
          <c:cat>
            <c:strRef>
              <c:f>Sheet1!$A$2:$A$4</c:f>
              <c:strCache>
                <c:ptCount val="3"/>
                <c:pt idx="0">
                  <c:v>产品售课情况</c:v>
                </c:pt>
                <c:pt idx="1">
                  <c:v>产品抗退课情况</c:v>
                </c:pt>
                <c:pt idx="2">
                  <c:v>产品转班升级潜力</c:v>
                </c:pt>
              </c:strCache>
            </c:strRef>
          </c:cat>
          <c:val>
            <c:numRef>
              <c:f>Sheet1!$B$2:$B$4</c:f>
              <c:numCache>
                <c:formatCode>General</c:formatCode>
                <c:ptCount val="3"/>
                <c:pt idx="0">
                  <c:v>28</c:v>
                </c:pt>
                <c:pt idx="1">
                  <c:v>12</c:v>
                </c:pt>
                <c:pt idx="2">
                  <c:v>15</c:v>
                </c:pt>
              </c:numCache>
            </c:numRef>
          </c:val>
          <c:extLst>
            <c:ext xmlns:c16="http://schemas.microsoft.com/office/drawing/2014/chart" uri="{C3380CC4-5D6E-409C-BE32-E72D297353CC}">
              <c16:uniqueId val="{00000000-745E-49DE-AC8C-D68EC057E7DD}"/>
            </c:ext>
          </c:extLst>
        </c:ser>
        <c:dLbls>
          <c:showLegendKey val="0"/>
          <c:showVal val="0"/>
          <c:showCatName val="0"/>
          <c:showSerName val="0"/>
          <c:showPercent val="0"/>
          <c:showBubbleSize val="0"/>
        </c:dLbls>
        <c:axId val="367089160"/>
        <c:axId val="367089552"/>
      </c:radarChart>
      <c:catAx>
        <c:axId val="367089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67089552"/>
        <c:crosses val="autoZero"/>
        <c:auto val="1"/>
        <c:lblAlgn val="ctr"/>
        <c:lblOffset val="100"/>
        <c:noMultiLvlLbl val="0"/>
      </c:catAx>
      <c:valAx>
        <c:axId val="367089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67089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F4300C-30F6-4AF2-9C63-6C7C53CC3E4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zh-CN" altLang="en-US"/>
        </a:p>
      </dgm:t>
    </dgm:pt>
    <dgm:pt modelId="{C8561D1F-2BD7-4ED7-A550-C99F9C3B25BE}">
      <dgm:prSet phldrT="[文本]" custT="1"/>
      <dgm:spPr>
        <a:solidFill>
          <a:schemeClr val="bg1">
            <a:lumMod val="50000"/>
          </a:schemeClr>
        </a:solidFill>
      </dgm:spPr>
      <dgm:t>
        <a:bodyPr/>
        <a:lstStyle/>
        <a:p>
          <a:r>
            <a:rPr lang="zh-CN" altLang="en-US" sz="2400" dirty="0">
              <a:latin typeface="Microsoft YaHei Light" panose="020B0502040204020203" pitchFamily="34" charset="-122"/>
              <a:ea typeface="Microsoft YaHei Light" panose="020B0502040204020203" pitchFamily="34" charset="-122"/>
            </a:rPr>
            <a:t>主观赋权法</a:t>
          </a:r>
        </a:p>
      </dgm:t>
    </dgm:pt>
    <dgm:pt modelId="{2D19526E-BB6D-4CC8-BAF7-2E401812F666}" type="parTrans" cxnId="{63DD1B62-CB24-4B05-B7CD-E57CCA1BB4A7}">
      <dgm:prSet/>
      <dgm:spPr/>
      <dgm:t>
        <a:bodyPr/>
        <a:lstStyle/>
        <a:p>
          <a:endParaRPr lang="zh-CN" altLang="en-US" sz="2400"/>
        </a:p>
      </dgm:t>
    </dgm:pt>
    <dgm:pt modelId="{6EDAA2BD-7D9C-4627-B898-D631CB32F7D1}" type="sibTrans" cxnId="{63DD1B62-CB24-4B05-B7CD-E57CCA1BB4A7}">
      <dgm:prSet/>
      <dgm:spPr/>
      <dgm:t>
        <a:bodyPr/>
        <a:lstStyle/>
        <a:p>
          <a:endParaRPr lang="zh-CN" altLang="en-US" sz="2400"/>
        </a:p>
      </dgm:t>
    </dgm:pt>
    <dgm:pt modelId="{C2E4FA60-EFC7-4FC5-AEBF-3856F6EBC4DF}">
      <dgm:prSet phldrT="[文本]" custT="1"/>
      <dgm:spPr/>
      <dgm:t>
        <a:bodyPr/>
        <a:lstStyle/>
        <a:p>
          <a:r>
            <a:rPr lang="zh-CN" altLang="en-US" sz="2000" dirty="0"/>
            <a:t>德尔菲法（专家赋权法）</a:t>
          </a:r>
        </a:p>
      </dgm:t>
    </dgm:pt>
    <dgm:pt modelId="{0725405D-E7E8-448D-99E3-8403BDB8B8C0}" type="parTrans" cxnId="{709C515F-67C7-4CE7-9E61-3A51DC3BE26F}">
      <dgm:prSet/>
      <dgm:spPr/>
      <dgm:t>
        <a:bodyPr/>
        <a:lstStyle/>
        <a:p>
          <a:endParaRPr lang="zh-CN" altLang="en-US" sz="2400"/>
        </a:p>
      </dgm:t>
    </dgm:pt>
    <dgm:pt modelId="{4460B310-9309-4D79-800A-231EFF0CFD90}" type="sibTrans" cxnId="{709C515F-67C7-4CE7-9E61-3A51DC3BE26F}">
      <dgm:prSet/>
      <dgm:spPr/>
      <dgm:t>
        <a:bodyPr/>
        <a:lstStyle/>
        <a:p>
          <a:endParaRPr lang="zh-CN" altLang="en-US" sz="2400"/>
        </a:p>
      </dgm:t>
    </dgm:pt>
    <dgm:pt modelId="{1A4DEA33-11B6-40B8-8EB6-3048AB911AEF}">
      <dgm:prSet phldrT="[文本]" custT="1"/>
      <dgm:spPr>
        <a:solidFill>
          <a:schemeClr val="bg1">
            <a:lumMod val="65000"/>
          </a:schemeClr>
        </a:solidFill>
      </dgm:spPr>
      <dgm:t>
        <a:bodyPr/>
        <a:lstStyle/>
        <a:p>
          <a:r>
            <a:rPr lang="zh-CN" altLang="en-US" sz="2400" dirty="0"/>
            <a:t>客观赋权法</a:t>
          </a:r>
        </a:p>
      </dgm:t>
    </dgm:pt>
    <dgm:pt modelId="{D7E3E817-9C41-4C0A-883E-589168E96DE9}" type="parTrans" cxnId="{89FAEA37-30BD-4A80-A969-DBC70566A83E}">
      <dgm:prSet/>
      <dgm:spPr/>
      <dgm:t>
        <a:bodyPr/>
        <a:lstStyle/>
        <a:p>
          <a:endParaRPr lang="zh-CN" altLang="en-US" sz="2400"/>
        </a:p>
      </dgm:t>
    </dgm:pt>
    <dgm:pt modelId="{D60F3EF8-0129-4AAE-A50B-0AF49D94A3EA}" type="sibTrans" cxnId="{89FAEA37-30BD-4A80-A969-DBC70566A83E}">
      <dgm:prSet/>
      <dgm:spPr/>
      <dgm:t>
        <a:bodyPr/>
        <a:lstStyle/>
        <a:p>
          <a:endParaRPr lang="zh-CN" altLang="en-US" sz="2400"/>
        </a:p>
      </dgm:t>
    </dgm:pt>
    <dgm:pt modelId="{B94FDEE5-6DAF-445A-9A25-EDE55BFF3945}">
      <dgm:prSet phldrT="[文本]" custT="1"/>
      <dgm:spPr/>
      <dgm:t>
        <a:bodyPr/>
        <a:lstStyle/>
        <a:p>
          <a:r>
            <a:rPr lang="zh-CN" altLang="en-US" sz="2000" dirty="0"/>
            <a:t>主成分分析法（因子分析法）</a:t>
          </a:r>
        </a:p>
      </dgm:t>
    </dgm:pt>
    <dgm:pt modelId="{51E27C2F-4D66-4318-B656-2EFAA789C4D7}" type="parTrans" cxnId="{5BC67D90-2803-4741-8FA9-C78587593ABC}">
      <dgm:prSet/>
      <dgm:spPr/>
      <dgm:t>
        <a:bodyPr/>
        <a:lstStyle/>
        <a:p>
          <a:endParaRPr lang="zh-CN" altLang="en-US" sz="2400"/>
        </a:p>
      </dgm:t>
    </dgm:pt>
    <dgm:pt modelId="{EA9AEFA6-7BCD-45B5-ACCE-1768DBD72EA1}" type="sibTrans" cxnId="{5BC67D90-2803-4741-8FA9-C78587593ABC}">
      <dgm:prSet/>
      <dgm:spPr/>
      <dgm:t>
        <a:bodyPr/>
        <a:lstStyle/>
        <a:p>
          <a:endParaRPr lang="zh-CN" altLang="en-US" sz="2400"/>
        </a:p>
      </dgm:t>
    </dgm:pt>
    <dgm:pt modelId="{79641F9C-BCB9-4EAF-913E-C2AF93340CC9}">
      <dgm:prSet phldrT="[文本]" custT="1"/>
      <dgm:spPr/>
      <dgm:t>
        <a:bodyPr/>
        <a:lstStyle/>
        <a:p>
          <a:r>
            <a:rPr lang="zh-CN" altLang="en-US" sz="2000" dirty="0"/>
            <a:t>层次分析法</a:t>
          </a:r>
        </a:p>
      </dgm:t>
    </dgm:pt>
    <dgm:pt modelId="{135A1450-8A0C-42A3-9ECC-5CF4067D935C}" type="parTrans" cxnId="{5CAA08E5-8D58-4BB8-9F1B-50EFAE278374}">
      <dgm:prSet/>
      <dgm:spPr/>
      <dgm:t>
        <a:bodyPr/>
        <a:lstStyle/>
        <a:p>
          <a:endParaRPr lang="zh-CN" altLang="en-US" sz="2400"/>
        </a:p>
      </dgm:t>
    </dgm:pt>
    <dgm:pt modelId="{20A9ACA9-E351-40C6-B903-58C7599F77FE}" type="sibTrans" cxnId="{5CAA08E5-8D58-4BB8-9F1B-50EFAE278374}">
      <dgm:prSet/>
      <dgm:spPr/>
      <dgm:t>
        <a:bodyPr/>
        <a:lstStyle/>
        <a:p>
          <a:endParaRPr lang="zh-CN" altLang="en-US" sz="2400"/>
        </a:p>
      </dgm:t>
    </dgm:pt>
    <dgm:pt modelId="{8F6EA528-D441-4570-884A-78AFA953FFB3}">
      <dgm:prSet phldrT="[文本]" custT="1"/>
      <dgm:spPr/>
      <dgm:t>
        <a:bodyPr/>
        <a:lstStyle/>
        <a:p>
          <a:r>
            <a:rPr lang="zh-CN" altLang="en-US" sz="2000" dirty="0"/>
            <a:t>均方差法</a:t>
          </a:r>
        </a:p>
      </dgm:t>
    </dgm:pt>
    <dgm:pt modelId="{27D2427F-848F-4876-8DF4-27B398E1371A}" type="parTrans" cxnId="{5EF3F601-2D17-4E5D-B0E3-505641C9222C}">
      <dgm:prSet/>
      <dgm:spPr/>
      <dgm:t>
        <a:bodyPr/>
        <a:lstStyle/>
        <a:p>
          <a:endParaRPr lang="zh-CN" altLang="en-US" sz="1600"/>
        </a:p>
      </dgm:t>
    </dgm:pt>
    <dgm:pt modelId="{7A383D76-0BF8-48DF-80F0-08022949F129}" type="sibTrans" cxnId="{5EF3F601-2D17-4E5D-B0E3-505641C9222C}">
      <dgm:prSet/>
      <dgm:spPr/>
      <dgm:t>
        <a:bodyPr/>
        <a:lstStyle/>
        <a:p>
          <a:endParaRPr lang="zh-CN" altLang="en-US" sz="1600"/>
        </a:p>
      </dgm:t>
    </dgm:pt>
    <dgm:pt modelId="{C36EC76D-55BC-43A7-8BC6-A3EFDD134C7D}">
      <dgm:prSet phldrT="[文本]" custT="1"/>
      <dgm:spPr/>
      <dgm:t>
        <a:bodyPr/>
        <a:lstStyle/>
        <a:p>
          <a:r>
            <a:rPr lang="zh-CN" altLang="en-US" sz="2000" dirty="0"/>
            <a:t>熵值法</a:t>
          </a:r>
        </a:p>
      </dgm:t>
    </dgm:pt>
    <dgm:pt modelId="{CDA9287C-CBD9-49EF-82B5-28DC5A5EE005}" type="parTrans" cxnId="{4E418DA0-C459-40F6-824C-AF169FF7D39E}">
      <dgm:prSet/>
      <dgm:spPr/>
      <dgm:t>
        <a:bodyPr/>
        <a:lstStyle/>
        <a:p>
          <a:endParaRPr lang="zh-CN" altLang="en-US" sz="1600"/>
        </a:p>
      </dgm:t>
    </dgm:pt>
    <dgm:pt modelId="{4E8BB937-8D80-48FB-BAC9-D68EAF3C27D7}" type="sibTrans" cxnId="{4E418DA0-C459-40F6-824C-AF169FF7D39E}">
      <dgm:prSet/>
      <dgm:spPr/>
      <dgm:t>
        <a:bodyPr/>
        <a:lstStyle/>
        <a:p>
          <a:endParaRPr lang="zh-CN" altLang="en-US" sz="1600"/>
        </a:p>
      </dgm:t>
    </dgm:pt>
    <dgm:pt modelId="{C849AF28-A37E-4CB5-87E4-B6FBBABED90D}">
      <dgm:prSet phldrT="[文本]" custT="1"/>
      <dgm:spPr/>
      <dgm:t>
        <a:bodyPr/>
        <a:lstStyle/>
        <a:p>
          <a:r>
            <a:rPr lang="zh-CN" altLang="en-US" sz="2000" dirty="0"/>
            <a:t>离差最大法</a:t>
          </a:r>
        </a:p>
      </dgm:t>
    </dgm:pt>
    <dgm:pt modelId="{7347B4CE-95C5-4702-9C25-195187170EE9}" type="parTrans" cxnId="{CD1B8E64-FD2F-4855-9A8F-5560E19940DA}">
      <dgm:prSet/>
      <dgm:spPr/>
      <dgm:t>
        <a:bodyPr/>
        <a:lstStyle/>
        <a:p>
          <a:endParaRPr lang="zh-CN" altLang="en-US" sz="1600"/>
        </a:p>
      </dgm:t>
    </dgm:pt>
    <dgm:pt modelId="{B4CCC4A9-BD3A-4857-89D9-C5638B214E43}" type="sibTrans" cxnId="{CD1B8E64-FD2F-4855-9A8F-5560E19940DA}">
      <dgm:prSet/>
      <dgm:spPr/>
      <dgm:t>
        <a:bodyPr/>
        <a:lstStyle/>
        <a:p>
          <a:endParaRPr lang="zh-CN" altLang="en-US" sz="1600"/>
        </a:p>
      </dgm:t>
    </dgm:pt>
    <dgm:pt modelId="{C392BA1C-E6BD-4A74-9EFB-ABCDCC0FD85F}">
      <dgm:prSet custT="1"/>
      <dgm:spPr>
        <a:solidFill>
          <a:schemeClr val="bg1">
            <a:lumMod val="75000"/>
          </a:schemeClr>
        </a:solidFill>
      </dgm:spPr>
      <dgm:t>
        <a:bodyPr/>
        <a:lstStyle/>
        <a:p>
          <a:r>
            <a:rPr lang="zh-CN" altLang="en-US" sz="2000" dirty="0"/>
            <a:t>权重的集成算法</a:t>
          </a:r>
        </a:p>
      </dgm:t>
    </dgm:pt>
    <dgm:pt modelId="{90680669-510E-4DA7-9502-4D792EA1F805}" type="parTrans" cxnId="{6FBAF87D-9B1A-4F09-9633-DE7679DF7028}">
      <dgm:prSet/>
      <dgm:spPr/>
      <dgm:t>
        <a:bodyPr/>
        <a:lstStyle/>
        <a:p>
          <a:endParaRPr lang="zh-CN" altLang="en-US" sz="1600"/>
        </a:p>
      </dgm:t>
    </dgm:pt>
    <dgm:pt modelId="{5C9E3956-64C7-4CA7-B367-529A67B0856C}" type="sibTrans" cxnId="{6FBAF87D-9B1A-4F09-9633-DE7679DF7028}">
      <dgm:prSet/>
      <dgm:spPr/>
      <dgm:t>
        <a:bodyPr/>
        <a:lstStyle/>
        <a:p>
          <a:endParaRPr lang="zh-CN" altLang="en-US" sz="1600"/>
        </a:p>
      </dgm:t>
    </dgm:pt>
    <dgm:pt modelId="{C63D7199-7DA4-4897-BED5-986CAA6BD5A0}">
      <dgm:prSet phldrT="[文本]" custT="1"/>
      <dgm:spPr/>
      <dgm:t>
        <a:bodyPr/>
        <a:lstStyle/>
        <a:p>
          <a:r>
            <a:rPr lang="zh-CN" altLang="en-US" sz="2000" dirty="0"/>
            <a:t>神经网络法</a:t>
          </a:r>
        </a:p>
      </dgm:t>
    </dgm:pt>
    <dgm:pt modelId="{8D92DB26-8487-458F-A76F-837C9852FF5F}" type="parTrans" cxnId="{A7386968-D7CF-492B-BA87-F45E1B483555}">
      <dgm:prSet/>
      <dgm:spPr/>
      <dgm:t>
        <a:bodyPr/>
        <a:lstStyle/>
        <a:p>
          <a:endParaRPr lang="zh-CN" altLang="en-US"/>
        </a:p>
      </dgm:t>
    </dgm:pt>
    <dgm:pt modelId="{6B39B113-F7DB-4C28-BFA8-F3A31512100A}" type="sibTrans" cxnId="{A7386968-D7CF-492B-BA87-F45E1B483555}">
      <dgm:prSet/>
      <dgm:spPr/>
      <dgm:t>
        <a:bodyPr/>
        <a:lstStyle/>
        <a:p>
          <a:endParaRPr lang="zh-CN" altLang="en-US"/>
        </a:p>
      </dgm:t>
    </dgm:pt>
    <dgm:pt modelId="{F6E3D4F6-0607-43B3-B0A7-DC4F4D7737A7}" type="pres">
      <dgm:prSet presAssocID="{D2F4300C-30F6-4AF2-9C63-6C7C53CC3E4A}" presName="linear" presStyleCnt="0">
        <dgm:presLayoutVars>
          <dgm:animLvl val="lvl"/>
          <dgm:resizeHandles val="exact"/>
        </dgm:presLayoutVars>
      </dgm:prSet>
      <dgm:spPr/>
    </dgm:pt>
    <dgm:pt modelId="{7A838846-503D-4171-A2F0-9BBFEFD82B56}" type="pres">
      <dgm:prSet presAssocID="{C8561D1F-2BD7-4ED7-A550-C99F9C3B25BE}" presName="parentText" presStyleLbl="node1" presStyleIdx="0" presStyleCnt="3" custScaleY="31391">
        <dgm:presLayoutVars>
          <dgm:chMax val="0"/>
          <dgm:bulletEnabled val="1"/>
        </dgm:presLayoutVars>
      </dgm:prSet>
      <dgm:spPr/>
    </dgm:pt>
    <dgm:pt modelId="{A75F4A40-340B-4524-8F7B-103D691CA408}" type="pres">
      <dgm:prSet presAssocID="{C8561D1F-2BD7-4ED7-A550-C99F9C3B25BE}" presName="childText" presStyleLbl="revTx" presStyleIdx="0" presStyleCnt="2">
        <dgm:presLayoutVars>
          <dgm:bulletEnabled val="1"/>
        </dgm:presLayoutVars>
      </dgm:prSet>
      <dgm:spPr/>
    </dgm:pt>
    <dgm:pt modelId="{08A5F3E0-D6E8-4C28-8089-4FDB2230C0FA}" type="pres">
      <dgm:prSet presAssocID="{1A4DEA33-11B6-40B8-8EB6-3048AB911AEF}" presName="parentText" presStyleLbl="node1" presStyleIdx="1" presStyleCnt="3" custScaleY="57563">
        <dgm:presLayoutVars>
          <dgm:chMax val="0"/>
          <dgm:bulletEnabled val="1"/>
        </dgm:presLayoutVars>
      </dgm:prSet>
      <dgm:spPr/>
    </dgm:pt>
    <dgm:pt modelId="{2737E629-ED65-4B73-8D2D-C30F8F028976}" type="pres">
      <dgm:prSet presAssocID="{1A4DEA33-11B6-40B8-8EB6-3048AB911AEF}" presName="childText" presStyleLbl="revTx" presStyleIdx="1" presStyleCnt="2" custScaleY="114938">
        <dgm:presLayoutVars>
          <dgm:bulletEnabled val="1"/>
        </dgm:presLayoutVars>
      </dgm:prSet>
      <dgm:spPr/>
    </dgm:pt>
    <dgm:pt modelId="{429B7C38-6E0F-4673-A9DD-3C4D18AAA8DA}" type="pres">
      <dgm:prSet presAssocID="{C392BA1C-E6BD-4A74-9EFB-ABCDCC0FD85F}" presName="parentText" presStyleLbl="node1" presStyleIdx="2" presStyleCnt="3" custScaleY="46004" custLinFactNeighborY="-14002">
        <dgm:presLayoutVars>
          <dgm:chMax val="0"/>
          <dgm:bulletEnabled val="1"/>
        </dgm:presLayoutVars>
      </dgm:prSet>
      <dgm:spPr/>
    </dgm:pt>
  </dgm:ptLst>
  <dgm:cxnLst>
    <dgm:cxn modelId="{5EF3F601-2D17-4E5D-B0E3-505641C9222C}" srcId="{1A4DEA33-11B6-40B8-8EB6-3048AB911AEF}" destId="{8F6EA528-D441-4570-884A-78AFA953FFB3}" srcOrd="1" destOrd="0" parTransId="{27D2427F-848F-4876-8DF4-27B398E1371A}" sibTransId="{7A383D76-0BF8-48DF-80F0-08022949F129}"/>
    <dgm:cxn modelId="{3952F618-AD62-4E1B-9863-8A1B672F120C}" type="presOf" srcId="{8F6EA528-D441-4570-884A-78AFA953FFB3}" destId="{2737E629-ED65-4B73-8D2D-C30F8F028976}" srcOrd="0" destOrd="1" presId="urn:microsoft.com/office/officeart/2005/8/layout/vList2"/>
    <dgm:cxn modelId="{975D5233-31AF-4946-A6E8-E2ADE78BA74E}" type="presOf" srcId="{1A4DEA33-11B6-40B8-8EB6-3048AB911AEF}" destId="{08A5F3E0-D6E8-4C28-8089-4FDB2230C0FA}" srcOrd="0" destOrd="0" presId="urn:microsoft.com/office/officeart/2005/8/layout/vList2"/>
    <dgm:cxn modelId="{89FAEA37-30BD-4A80-A969-DBC70566A83E}" srcId="{D2F4300C-30F6-4AF2-9C63-6C7C53CC3E4A}" destId="{1A4DEA33-11B6-40B8-8EB6-3048AB911AEF}" srcOrd="1" destOrd="0" parTransId="{D7E3E817-9C41-4C0A-883E-589168E96DE9}" sibTransId="{D60F3EF8-0129-4AAE-A50B-0AF49D94A3EA}"/>
    <dgm:cxn modelId="{709C515F-67C7-4CE7-9E61-3A51DC3BE26F}" srcId="{C8561D1F-2BD7-4ED7-A550-C99F9C3B25BE}" destId="{C2E4FA60-EFC7-4FC5-AEBF-3856F6EBC4DF}" srcOrd="0" destOrd="0" parTransId="{0725405D-E7E8-448D-99E3-8403BDB8B8C0}" sibTransId="{4460B310-9309-4D79-800A-231EFF0CFD90}"/>
    <dgm:cxn modelId="{475B1360-5F7C-4ABB-8E4F-B4435D25C47C}" type="presOf" srcId="{79641F9C-BCB9-4EAF-913E-C2AF93340CC9}" destId="{A75F4A40-340B-4524-8F7B-103D691CA408}" srcOrd="0" destOrd="1" presId="urn:microsoft.com/office/officeart/2005/8/layout/vList2"/>
    <dgm:cxn modelId="{63DD1B62-CB24-4B05-B7CD-E57CCA1BB4A7}" srcId="{D2F4300C-30F6-4AF2-9C63-6C7C53CC3E4A}" destId="{C8561D1F-2BD7-4ED7-A550-C99F9C3B25BE}" srcOrd="0" destOrd="0" parTransId="{2D19526E-BB6D-4CC8-BAF7-2E401812F666}" sibTransId="{6EDAA2BD-7D9C-4627-B898-D631CB32F7D1}"/>
    <dgm:cxn modelId="{CD1B8E64-FD2F-4855-9A8F-5560E19940DA}" srcId="{1A4DEA33-11B6-40B8-8EB6-3048AB911AEF}" destId="{C849AF28-A37E-4CB5-87E4-B6FBBABED90D}" srcOrd="4" destOrd="0" parTransId="{7347B4CE-95C5-4702-9C25-195187170EE9}" sibTransId="{B4CCC4A9-BD3A-4857-89D9-C5638B214E43}"/>
    <dgm:cxn modelId="{A7386968-D7CF-492B-BA87-F45E1B483555}" srcId="{1A4DEA33-11B6-40B8-8EB6-3048AB911AEF}" destId="{C63D7199-7DA4-4897-BED5-986CAA6BD5A0}" srcOrd="2" destOrd="0" parTransId="{8D92DB26-8487-458F-A76F-837C9852FF5F}" sibTransId="{6B39B113-F7DB-4C28-BFA8-F3A31512100A}"/>
    <dgm:cxn modelId="{04A34752-83C6-4022-999A-02667DBEC198}" type="presOf" srcId="{C8561D1F-2BD7-4ED7-A550-C99F9C3B25BE}" destId="{7A838846-503D-4171-A2F0-9BBFEFD82B56}" srcOrd="0" destOrd="0" presId="urn:microsoft.com/office/officeart/2005/8/layout/vList2"/>
    <dgm:cxn modelId="{A8BDDA53-4D91-45DA-8EAA-FD8EEE6F65A4}" type="presOf" srcId="{C36EC76D-55BC-43A7-8BC6-A3EFDD134C7D}" destId="{2737E629-ED65-4B73-8D2D-C30F8F028976}" srcOrd="0" destOrd="3" presId="urn:microsoft.com/office/officeart/2005/8/layout/vList2"/>
    <dgm:cxn modelId="{6FBAF87D-9B1A-4F09-9633-DE7679DF7028}" srcId="{D2F4300C-30F6-4AF2-9C63-6C7C53CC3E4A}" destId="{C392BA1C-E6BD-4A74-9EFB-ABCDCC0FD85F}" srcOrd="2" destOrd="0" parTransId="{90680669-510E-4DA7-9502-4D792EA1F805}" sibTransId="{5C9E3956-64C7-4CA7-B367-529A67B0856C}"/>
    <dgm:cxn modelId="{5BC67D90-2803-4741-8FA9-C78587593ABC}" srcId="{1A4DEA33-11B6-40B8-8EB6-3048AB911AEF}" destId="{B94FDEE5-6DAF-445A-9A25-EDE55BFF3945}" srcOrd="0" destOrd="0" parTransId="{51E27C2F-4D66-4318-B656-2EFAA789C4D7}" sibTransId="{EA9AEFA6-7BCD-45B5-ACCE-1768DBD72EA1}"/>
    <dgm:cxn modelId="{4E418DA0-C459-40F6-824C-AF169FF7D39E}" srcId="{1A4DEA33-11B6-40B8-8EB6-3048AB911AEF}" destId="{C36EC76D-55BC-43A7-8BC6-A3EFDD134C7D}" srcOrd="3" destOrd="0" parTransId="{CDA9287C-CBD9-49EF-82B5-28DC5A5EE005}" sibTransId="{4E8BB937-8D80-48FB-BAC9-D68EAF3C27D7}"/>
    <dgm:cxn modelId="{BA036BA7-B0F7-4348-AB5D-51E975455F44}" type="presOf" srcId="{D2F4300C-30F6-4AF2-9C63-6C7C53CC3E4A}" destId="{F6E3D4F6-0607-43B3-B0A7-DC4F4D7737A7}" srcOrd="0" destOrd="0" presId="urn:microsoft.com/office/officeart/2005/8/layout/vList2"/>
    <dgm:cxn modelId="{E21C97A7-188A-4012-811B-1C3FCB90C718}" type="presOf" srcId="{C63D7199-7DA4-4897-BED5-986CAA6BD5A0}" destId="{2737E629-ED65-4B73-8D2D-C30F8F028976}" srcOrd="0" destOrd="2" presId="urn:microsoft.com/office/officeart/2005/8/layout/vList2"/>
    <dgm:cxn modelId="{410790B4-2455-45A1-A6B9-221C9CA306BA}" type="presOf" srcId="{C392BA1C-E6BD-4A74-9EFB-ABCDCC0FD85F}" destId="{429B7C38-6E0F-4673-A9DD-3C4D18AAA8DA}" srcOrd="0" destOrd="0" presId="urn:microsoft.com/office/officeart/2005/8/layout/vList2"/>
    <dgm:cxn modelId="{4827CCD6-3BC0-4C21-BA23-6650AAC0AC07}" type="presOf" srcId="{C2E4FA60-EFC7-4FC5-AEBF-3856F6EBC4DF}" destId="{A75F4A40-340B-4524-8F7B-103D691CA408}" srcOrd="0" destOrd="0" presId="urn:microsoft.com/office/officeart/2005/8/layout/vList2"/>
    <dgm:cxn modelId="{5CAA08E5-8D58-4BB8-9F1B-50EFAE278374}" srcId="{C8561D1F-2BD7-4ED7-A550-C99F9C3B25BE}" destId="{79641F9C-BCB9-4EAF-913E-C2AF93340CC9}" srcOrd="1" destOrd="0" parTransId="{135A1450-8A0C-42A3-9ECC-5CF4067D935C}" sibTransId="{20A9ACA9-E351-40C6-B903-58C7599F77FE}"/>
    <dgm:cxn modelId="{C20B74F1-07DD-4E72-9A5A-AD14F7A71895}" type="presOf" srcId="{C849AF28-A37E-4CB5-87E4-B6FBBABED90D}" destId="{2737E629-ED65-4B73-8D2D-C30F8F028976}" srcOrd="0" destOrd="4" presId="urn:microsoft.com/office/officeart/2005/8/layout/vList2"/>
    <dgm:cxn modelId="{B098B3FD-870C-471B-9505-D2989EF3A467}" type="presOf" srcId="{B94FDEE5-6DAF-445A-9A25-EDE55BFF3945}" destId="{2737E629-ED65-4B73-8D2D-C30F8F028976}" srcOrd="0" destOrd="0" presId="urn:microsoft.com/office/officeart/2005/8/layout/vList2"/>
    <dgm:cxn modelId="{8E2E8ADC-7580-4DE3-B276-D76E364D5976}" type="presParOf" srcId="{F6E3D4F6-0607-43B3-B0A7-DC4F4D7737A7}" destId="{7A838846-503D-4171-A2F0-9BBFEFD82B56}" srcOrd="0" destOrd="0" presId="urn:microsoft.com/office/officeart/2005/8/layout/vList2"/>
    <dgm:cxn modelId="{5DA60A7D-EF3B-4232-9C02-84E7DB2BC63C}" type="presParOf" srcId="{F6E3D4F6-0607-43B3-B0A7-DC4F4D7737A7}" destId="{A75F4A40-340B-4524-8F7B-103D691CA408}" srcOrd="1" destOrd="0" presId="urn:microsoft.com/office/officeart/2005/8/layout/vList2"/>
    <dgm:cxn modelId="{D58FB941-EB9F-4DA7-93A0-32F163B66441}" type="presParOf" srcId="{F6E3D4F6-0607-43B3-B0A7-DC4F4D7737A7}" destId="{08A5F3E0-D6E8-4C28-8089-4FDB2230C0FA}" srcOrd="2" destOrd="0" presId="urn:microsoft.com/office/officeart/2005/8/layout/vList2"/>
    <dgm:cxn modelId="{9A4DEABF-A261-4E4F-A5BC-C498B935FF8C}" type="presParOf" srcId="{F6E3D4F6-0607-43B3-B0A7-DC4F4D7737A7}" destId="{2737E629-ED65-4B73-8D2D-C30F8F028976}" srcOrd="3" destOrd="0" presId="urn:microsoft.com/office/officeart/2005/8/layout/vList2"/>
    <dgm:cxn modelId="{2AF1CB58-0AE6-48D3-9037-6FD7C5B6DA2A}" type="presParOf" srcId="{F6E3D4F6-0607-43B3-B0A7-DC4F4D7737A7}" destId="{429B7C38-6E0F-4673-A9DD-3C4D18AAA8D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38846-503D-4171-A2F0-9BBFEFD82B56}">
      <dsp:nvSpPr>
        <dsp:cNvPr id="0" name=""/>
        <dsp:cNvSpPr/>
      </dsp:nvSpPr>
      <dsp:spPr>
        <a:xfrm>
          <a:off x="0" y="396348"/>
          <a:ext cx="7165789" cy="376089"/>
        </a:xfrm>
        <a:prstGeom prst="round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Microsoft YaHei Light" panose="020B0502040204020203" pitchFamily="34" charset="-122"/>
              <a:ea typeface="Microsoft YaHei Light" panose="020B0502040204020203" pitchFamily="34" charset="-122"/>
            </a:rPr>
            <a:t>主观赋权法</a:t>
          </a:r>
        </a:p>
      </dsp:txBody>
      <dsp:txXfrm>
        <a:off x="18359" y="414707"/>
        <a:ext cx="7129071" cy="339371"/>
      </dsp:txXfrm>
    </dsp:sp>
    <dsp:sp modelId="{A75F4A40-340B-4524-8F7B-103D691CA408}">
      <dsp:nvSpPr>
        <dsp:cNvPr id="0" name=""/>
        <dsp:cNvSpPr/>
      </dsp:nvSpPr>
      <dsp:spPr>
        <a:xfrm>
          <a:off x="0" y="772438"/>
          <a:ext cx="7165789"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1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a:t>德尔菲法（专家赋权法）</a:t>
          </a:r>
        </a:p>
        <a:p>
          <a:pPr marL="228600" lvl="1" indent="-228600" algn="l" defTabSz="889000">
            <a:lnSpc>
              <a:spcPct val="90000"/>
            </a:lnSpc>
            <a:spcBef>
              <a:spcPct val="0"/>
            </a:spcBef>
            <a:spcAft>
              <a:spcPct val="20000"/>
            </a:spcAft>
            <a:buChar char="•"/>
          </a:pPr>
          <a:r>
            <a:rPr lang="zh-CN" altLang="en-US" sz="2000" kern="1200" dirty="0"/>
            <a:t>层次分析法</a:t>
          </a:r>
        </a:p>
      </dsp:txBody>
      <dsp:txXfrm>
        <a:off x="0" y="772438"/>
        <a:ext cx="7165789" cy="1059840"/>
      </dsp:txXfrm>
    </dsp:sp>
    <dsp:sp modelId="{08A5F3E0-D6E8-4C28-8089-4FDB2230C0FA}">
      <dsp:nvSpPr>
        <dsp:cNvPr id="0" name=""/>
        <dsp:cNvSpPr/>
      </dsp:nvSpPr>
      <dsp:spPr>
        <a:xfrm>
          <a:off x="0" y="1832278"/>
          <a:ext cx="7165789" cy="689650"/>
        </a:xfrm>
        <a:prstGeom prst="round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客观赋权法</a:t>
          </a:r>
        </a:p>
      </dsp:txBody>
      <dsp:txXfrm>
        <a:off x="33666" y="1865944"/>
        <a:ext cx="7098457" cy="622318"/>
      </dsp:txXfrm>
    </dsp:sp>
    <dsp:sp modelId="{2737E629-ED65-4B73-8D2D-C30F8F028976}">
      <dsp:nvSpPr>
        <dsp:cNvPr id="0" name=""/>
        <dsp:cNvSpPr/>
      </dsp:nvSpPr>
      <dsp:spPr>
        <a:xfrm>
          <a:off x="0" y="2521928"/>
          <a:ext cx="7165789" cy="2740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1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a:t>主成分分析法（因子分析法）</a:t>
          </a:r>
        </a:p>
        <a:p>
          <a:pPr marL="228600" lvl="1" indent="-228600" algn="l" defTabSz="889000">
            <a:lnSpc>
              <a:spcPct val="90000"/>
            </a:lnSpc>
            <a:spcBef>
              <a:spcPct val="0"/>
            </a:spcBef>
            <a:spcAft>
              <a:spcPct val="20000"/>
            </a:spcAft>
            <a:buChar char="•"/>
          </a:pPr>
          <a:r>
            <a:rPr lang="zh-CN" altLang="en-US" sz="2000" kern="1200" dirty="0"/>
            <a:t>均方差法</a:t>
          </a:r>
        </a:p>
        <a:p>
          <a:pPr marL="228600" lvl="1" indent="-228600" algn="l" defTabSz="889000">
            <a:lnSpc>
              <a:spcPct val="90000"/>
            </a:lnSpc>
            <a:spcBef>
              <a:spcPct val="0"/>
            </a:spcBef>
            <a:spcAft>
              <a:spcPct val="20000"/>
            </a:spcAft>
            <a:buChar char="•"/>
          </a:pPr>
          <a:r>
            <a:rPr lang="zh-CN" altLang="en-US" sz="2000" kern="1200" dirty="0"/>
            <a:t>神经网络法</a:t>
          </a:r>
        </a:p>
        <a:p>
          <a:pPr marL="228600" lvl="1" indent="-228600" algn="l" defTabSz="889000">
            <a:lnSpc>
              <a:spcPct val="90000"/>
            </a:lnSpc>
            <a:spcBef>
              <a:spcPct val="0"/>
            </a:spcBef>
            <a:spcAft>
              <a:spcPct val="20000"/>
            </a:spcAft>
            <a:buChar char="•"/>
          </a:pPr>
          <a:r>
            <a:rPr lang="zh-CN" altLang="en-US" sz="2000" kern="1200" dirty="0"/>
            <a:t>熵值法</a:t>
          </a:r>
        </a:p>
        <a:p>
          <a:pPr marL="228600" lvl="1" indent="-228600" algn="l" defTabSz="889000">
            <a:lnSpc>
              <a:spcPct val="90000"/>
            </a:lnSpc>
            <a:spcBef>
              <a:spcPct val="0"/>
            </a:spcBef>
            <a:spcAft>
              <a:spcPct val="20000"/>
            </a:spcAft>
            <a:buChar char="•"/>
          </a:pPr>
          <a:r>
            <a:rPr lang="zh-CN" altLang="en-US" sz="2000" kern="1200" dirty="0"/>
            <a:t>离差最大法</a:t>
          </a:r>
        </a:p>
      </dsp:txBody>
      <dsp:txXfrm>
        <a:off x="0" y="2521928"/>
        <a:ext cx="7165789" cy="2740857"/>
      </dsp:txXfrm>
    </dsp:sp>
    <dsp:sp modelId="{429B7C38-6E0F-4673-A9DD-3C4D18AAA8DA}">
      <dsp:nvSpPr>
        <dsp:cNvPr id="0" name=""/>
        <dsp:cNvSpPr/>
      </dsp:nvSpPr>
      <dsp:spPr>
        <a:xfrm>
          <a:off x="0" y="4928889"/>
          <a:ext cx="7165789" cy="551164"/>
        </a:xfrm>
        <a:prstGeom prst="roundRect">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权重的集成算法</a:t>
          </a:r>
        </a:p>
      </dsp:txBody>
      <dsp:txXfrm>
        <a:off x="26906" y="4955795"/>
        <a:ext cx="7111977" cy="4973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7865B52-EA16-46FB-8DEC-12B5FC8FA0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C7F9B0E-4143-4877-9267-905BF5C62FF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089B2B-64D6-49BF-9EDC-C2733691A1D3}" type="datetimeFigureOut">
              <a:rPr lang="zh-CN" altLang="en-US" smtClean="0"/>
              <a:t>2019/5/29</a:t>
            </a:fld>
            <a:endParaRPr lang="zh-CN" altLang="en-US"/>
          </a:p>
        </p:txBody>
      </p:sp>
      <p:sp>
        <p:nvSpPr>
          <p:cNvPr id="4" name="页脚占位符 3">
            <a:extLst>
              <a:ext uri="{FF2B5EF4-FFF2-40B4-BE49-F238E27FC236}">
                <a16:creationId xmlns:a16="http://schemas.microsoft.com/office/drawing/2014/main" id="{9698989D-8548-447A-A2D4-5E9CC952A5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9CEB977-E059-4C32-B9F4-71F77570FB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CC1DF1-85F2-44DD-B91D-75A70CC9B9C5}" type="slidenum">
              <a:rPr lang="zh-CN" altLang="en-US" smtClean="0"/>
              <a:t>‹#›</a:t>
            </a:fld>
            <a:endParaRPr lang="zh-CN" altLang="en-US"/>
          </a:p>
        </p:txBody>
      </p:sp>
    </p:spTree>
    <p:extLst>
      <p:ext uri="{BB962C8B-B14F-4D97-AF65-F5344CB8AC3E}">
        <p14:creationId xmlns:p14="http://schemas.microsoft.com/office/powerpoint/2010/main" val="3885760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0680C-E7F3-4711-ACD0-7CF7F5EA5F74}" type="datetimeFigureOut">
              <a:rPr lang="zh-CN" altLang="en-US" smtClean="0"/>
              <a:t>2019/5/29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70F1C9-0796-40B7-9E6F-F53AF07BA174}" type="slidenum">
              <a:rPr lang="zh-CN" altLang="en-US" smtClean="0"/>
              <a:t>‹#›</a:t>
            </a:fld>
            <a:endParaRPr lang="zh-CN" altLang="en-US"/>
          </a:p>
        </p:txBody>
      </p:sp>
    </p:spTree>
    <p:extLst>
      <p:ext uri="{BB962C8B-B14F-4D97-AF65-F5344CB8AC3E}">
        <p14:creationId xmlns:p14="http://schemas.microsoft.com/office/powerpoint/2010/main" val="299381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70F1C9-0796-40B7-9E6F-F53AF07BA174}" type="slidenum">
              <a:rPr lang="zh-CN" altLang="en-US" smtClean="0"/>
              <a:t>30</a:t>
            </a:fld>
            <a:endParaRPr lang="zh-CN" altLang="en-US"/>
          </a:p>
        </p:txBody>
      </p:sp>
    </p:spTree>
    <p:extLst>
      <p:ext uri="{BB962C8B-B14F-4D97-AF65-F5344CB8AC3E}">
        <p14:creationId xmlns:p14="http://schemas.microsoft.com/office/powerpoint/2010/main" val="29215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70F1C9-0796-40B7-9E6F-F53AF07BA174}" type="slidenum">
              <a:rPr lang="zh-CN" altLang="en-US" smtClean="0"/>
              <a:t>31</a:t>
            </a:fld>
            <a:endParaRPr lang="zh-CN" altLang="en-US"/>
          </a:p>
        </p:txBody>
      </p:sp>
    </p:spTree>
    <p:extLst>
      <p:ext uri="{BB962C8B-B14F-4D97-AF65-F5344CB8AC3E}">
        <p14:creationId xmlns:p14="http://schemas.microsoft.com/office/powerpoint/2010/main" val="591387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70F1C9-0796-40B7-9E6F-F53AF07BA174}" type="slidenum">
              <a:rPr lang="zh-CN" altLang="en-US" smtClean="0"/>
              <a:t>34</a:t>
            </a:fld>
            <a:endParaRPr lang="zh-CN" altLang="en-US"/>
          </a:p>
        </p:txBody>
      </p:sp>
    </p:spTree>
    <p:extLst>
      <p:ext uri="{BB962C8B-B14F-4D97-AF65-F5344CB8AC3E}">
        <p14:creationId xmlns:p14="http://schemas.microsoft.com/office/powerpoint/2010/main" val="1118707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70F1C9-0796-40B7-9E6F-F53AF07BA174}" type="slidenum">
              <a:rPr lang="zh-CN" altLang="en-US" smtClean="0"/>
              <a:t>35</a:t>
            </a:fld>
            <a:endParaRPr lang="zh-CN" altLang="en-US"/>
          </a:p>
        </p:txBody>
      </p:sp>
    </p:spTree>
    <p:extLst>
      <p:ext uri="{BB962C8B-B14F-4D97-AF65-F5344CB8AC3E}">
        <p14:creationId xmlns:p14="http://schemas.microsoft.com/office/powerpoint/2010/main" val="3761253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节标题">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6843" y="1597617"/>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lvl1pPr>
              <a:defRPr>
                <a:solidFill>
                  <a:schemeClr val="tx2"/>
                </a:solidFill>
              </a:defRPr>
            </a:lvl1pPr>
          </a:lstStyle>
          <a:p>
            <a:fld id="{FB8F39FF-5B43-49F1-BE75-55C3DDBFBD05}" type="datetimeFigureOut">
              <a:rPr lang="zh-CN" altLang="en-US" smtClean="0"/>
              <a:t>2019/5/29</a:t>
            </a:fld>
            <a:endParaRPr lang="zh-CN"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D39263A-D462-4EA2-81CD-881958A8DCAC}" type="slidenum">
              <a:rPr lang="zh-CN" altLang="en-US" smtClean="0"/>
              <a:t>‹#›</a:t>
            </a:fld>
            <a:endParaRPr lang="zh-CN" altLang="en-US"/>
          </a:p>
        </p:txBody>
      </p:sp>
    </p:spTree>
    <p:extLst>
      <p:ext uri="{BB962C8B-B14F-4D97-AF65-F5344CB8AC3E}">
        <p14:creationId xmlns:p14="http://schemas.microsoft.com/office/powerpoint/2010/main" val="153500776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83E8B-3733-4155-91D5-7658DB939F5B}"/>
              </a:ext>
            </a:extLst>
          </p:cNvPr>
          <p:cNvSpPr>
            <a:spLocks noGrp="1"/>
          </p:cNvSpPr>
          <p:nvPr>
            <p:ph type="title"/>
          </p:nvPr>
        </p:nvSpPr>
        <p:spPr>
          <a:xfrm>
            <a:off x="1828800" y="533400"/>
            <a:ext cx="10058400" cy="11430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EBBBAB6E-0648-4B0E-8265-9FAB723A460F}"/>
              </a:ext>
            </a:extLst>
          </p:cNvPr>
          <p:cNvSpPr>
            <a:spLocks noGrp="1"/>
          </p:cNvSpPr>
          <p:nvPr>
            <p:ph type="tbl" idx="1"/>
          </p:nvPr>
        </p:nvSpPr>
        <p:spPr>
          <a:xfrm>
            <a:off x="1828800" y="1981200"/>
            <a:ext cx="10160000" cy="4114800"/>
          </a:xfrm>
        </p:spPr>
        <p:txBody>
          <a:bodyPr/>
          <a:lstStyle/>
          <a:p>
            <a:endParaRPr lang="zh-CN" altLang="en-US"/>
          </a:p>
        </p:txBody>
      </p:sp>
      <p:sp>
        <p:nvSpPr>
          <p:cNvPr id="4" name="日期占位符 3">
            <a:extLst>
              <a:ext uri="{FF2B5EF4-FFF2-40B4-BE49-F238E27FC236}">
                <a16:creationId xmlns:a16="http://schemas.microsoft.com/office/drawing/2014/main" id="{8DF7C3BB-D4FB-4A8B-8925-82302FC5A06C}"/>
              </a:ext>
            </a:extLst>
          </p:cNvPr>
          <p:cNvSpPr>
            <a:spLocks noGrp="1"/>
          </p:cNvSpPr>
          <p:nvPr>
            <p:ph type="dt" sz="half" idx="10"/>
          </p:nvPr>
        </p:nvSpPr>
        <p:spPr>
          <a:xfrm>
            <a:off x="1828800" y="6248400"/>
            <a:ext cx="2235200" cy="457200"/>
          </a:xfrm>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53ED036-14ED-4F0C-B181-A40ED02A85B3}"/>
              </a:ext>
            </a:extLst>
          </p:cNvPr>
          <p:cNvSpPr>
            <a:spLocks noGrp="1"/>
          </p:cNvSpPr>
          <p:nvPr>
            <p:ph type="ftr" sz="quarter" idx="11"/>
          </p:nvPr>
        </p:nvSpPr>
        <p:spPr>
          <a:xfrm>
            <a:off x="4572000" y="6248400"/>
            <a:ext cx="4572000" cy="45720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CAA4AD4-E6C1-4D79-AC5A-66B0996B9805}"/>
              </a:ext>
            </a:extLst>
          </p:cNvPr>
          <p:cNvSpPr>
            <a:spLocks noGrp="1"/>
          </p:cNvSpPr>
          <p:nvPr>
            <p:ph type="sldNum" sz="quarter" idx="12"/>
          </p:nvPr>
        </p:nvSpPr>
        <p:spPr>
          <a:xfrm>
            <a:off x="9652000" y="6248400"/>
            <a:ext cx="2540000" cy="457200"/>
          </a:xfrm>
        </p:spPr>
        <p:txBody>
          <a:bodyPr/>
          <a:lstStyle>
            <a:lvl1pPr>
              <a:defRPr/>
            </a:lvl1pPr>
          </a:lstStyle>
          <a:p>
            <a:fld id="{E1A211F2-3EE2-499C-93D0-D7F231E56CDB}" type="slidenum">
              <a:rPr lang="en-US" altLang="zh-CN"/>
              <a:pPr/>
              <a:t>‹#›</a:t>
            </a:fld>
            <a:endParaRPr lang="en-US" altLang="zh-CN"/>
          </a:p>
        </p:txBody>
      </p:sp>
    </p:spTree>
    <p:extLst>
      <p:ext uri="{BB962C8B-B14F-4D97-AF65-F5344CB8AC3E}">
        <p14:creationId xmlns:p14="http://schemas.microsoft.com/office/powerpoint/2010/main" val="1248031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D354ECE-E72B-4AD6-939E-69223FC91AFB}"/>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06B5961B-3C95-4385-8F82-836B47135F90}"/>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73C157C5-8951-4DC4-8A13-8FB278BD7332}"/>
              </a:ext>
            </a:extLst>
          </p:cNvPr>
          <p:cNvSpPr>
            <a:spLocks noGrp="1"/>
          </p:cNvSpPr>
          <p:nvPr>
            <p:ph type="sldNum" sz="quarter" idx="12"/>
          </p:nvPr>
        </p:nvSpPr>
        <p:spPr/>
        <p:txBody>
          <a:bodyPr/>
          <a:lstStyle>
            <a:lvl1pPr>
              <a:defRPr/>
            </a:lvl1pPr>
          </a:lstStyle>
          <a:p>
            <a:fld id="{C9F5A6A9-1655-41F6-84F7-5A2DE4E73B03}" type="slidenum">
              <a:rPr lang="en-US" altLang="zh-CN"/>
              <a:pPr/>
              <a:t>‹#›</a:t>
            </a:fld>
            <a:endParaRPr lang="en-US" altLang="zh-CN"/>
          </a:p>
        </p:txBody>
      </p:sp>
    </p:spTree>
    <p:extLst>
      <p:ext uri="{BB962C8B-B14F-4D97-AF65-F5344CB8AC3E}">
        <p14:creationId xmlns:p14="http://schemas.microsoft.com/office/powerpoint/2010/main" val="34817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节标题">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5668" cy="9479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lvl1pPr>
              <a:defRPr>
                <a:solidFill>
                  <a:schemeClr val="tx2"/>
                </a:solidFill>
              </a:defRPr>
            </a:lvl1pPr>
          </a:lstStyle>
          <a:p>
            <a:fld id="{FB8F39FF-5B43-49F1-BE75-55C3DDBFBD05}" type="datetimeFigureOut">
              <a:rPr lang="zh-CN" altLang="en-US" smtClean="0"/>
              <a:t>2019/5/29</a:t>
            </a:fld>
            <a:endParaRPr lang="zh-CN"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D39263A-D462-4EA2-81CD-881958A8DCAC}" type="slidenum">
              <a:rPr lang="zh-CN" altLang="en-US" smtClean="0"/>
              <a:t>‹#›</a:t>
            </a:fld>
            <a:endParaRPr lang="zh-CN" altLang="en-US"/>
          </a:p>
        </p:txBody>
      </p:sp>
    </p:spTree>
    <p:extLst>
      <p:ext uri="{BB962C8B-B14F-4D97-AF65-F5344CB8AC3E}">
        <p14:creationId xmlns:p14="http://schemas.microsoft.com/office/powerpoint/2010/main" val="377846675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节标题">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252508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lvl1pPr>
              <a:defRPr>
                <a:solidFill>
                  <a:schemeClr val="tx2"/>
                </a:solidFill>
              </a:defRPr>
            </a:lvl1pPr>
          </a:lstStyle>
          <a:p>
            <a:fld id="{FB8F39FF-5B43-49F1-BE75-55C3DDBFBD05}" type="datetimeFigureOut">
              <a:rPr lang="zh-CN" altLang="en-US" smtClean="0"/>
              <a:t>2019/5/29</a:t>
            </a:fld>
            <a:endParaRPr lang="zh-CN"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D39263A-D462-4EA2-81CD-881958A8DCAC}" type="slidenum">
              <a:rPr lang="zh-CN" altLang="en-US" smtClean="0"/>
              <a:t>‹#›</a:t>
            </a:fld>
            <a:endParaRPr lang="zh-CN" altLang="en-US"/>
          </a:p>
        </p:txBody>
      </p:sp>
    </p:spTree>
    <p:extLst>
      <p:ext uri="{BB962C8B-B14F-4D97-AF65-F5344CB8AC3E}">
        <p14:creationId xmlns:p14="http://schemas.microsoft.com/office/powerpoint/2010/main" val="37174999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节标题">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5668" cy="9479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lvl1pPr>
              <a:defRPr>
                <a:solidFill>
                  <a:schemeClr val="tx2"/>
                </a:solidFill>
              </a:defRPr>
            </a:lvl1pPr>
          </a:lstStyle>
          <a:p>
            <a:fld id="{FB8F39FF-5B43-49F1-BE75-55C3DDBFBD05}" type="datetimeFigureOut">
              <a:rPr lang="zh-CN" altLang="en-US" smtClean="0"/>
              <a:t>2019/5/29</a:t>
            </a:fld>
            <a:endParaRPr lang="zh-CN"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D39263A-D462-4EA2-81CD-881958A8DCAC}" type="slidenum">
              <a:rPr lang="zh-CN" altLang="en-US" smtClean="0"/>
              <a:t>‹#›</a:t>
            </a:fld>
            <a:endParaRPr lang="zh-CN" altLang="en-US"/>
          </a:p>
        </p:txBody>
      </p:sp>
      <p:sp>
        <p:nvSpPr>
          <p:cNvPr id="2" name="椭圆 1">
            <a:extLst>
              <a:ext uri="{FF2B5EF4-FFF2-40B4-BE49-F238E27FC236}">
                <a16:creationId xmlns:a16="http://schemas.microsoft.com/office/drawing/2014/main" id="{DEA84D0B-D200-4054-8E84-00945A4EAA9C}"/>
              </a:ext>
            </a:extLst>
          </p:cNvPr>
          <p:cNvSpPr/>
          <p:nvPr userDrawn="1"/>
        </p:nvSpPr>
        <p:spPr>
          <a:xfrm>
            <a:off x="453006" y="260059"/>
            <a:ext cx="385194" cy="385893"/>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0512147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节标题">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828689"/>
            <a:ext cx="12195668" cy="1657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lvl1pPr>
              <a:defRPr>
                <a:solidFill>
                  <a:schemeClr val="tx2"/>
                </a:solidFill>
              </a:defRPr>
            </a:lvl1pPr>
          </a:lstStyle>
          <a:p>
            <a:fld id="{FB8F39FF-5B43-49F1-BE75-55C3DDBFBD05}" type="datetimeFigureOut">
              <a:rPr lang="zh-CN" altLang="en-US" smtClean="0"/>
              <a:t>2019/5/29</a:t>
            </a:fld>
            <a:endParaRPr lang="zh-CN"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D39263A-D462-4EA2-81CD-881958A8DCAC}" type="slidenum">
              <a:rPr lang="zh-CN" altLang="en-US" smtClean="0"/>
              <a:t>‹#›</a:t>
            </a:fld>
            <a:endParaRPr lang="zh-CN" altLang="en-US"/>
          </a:p>
        </p:txBody>
      </p:sp>
      <p:sp>
        <p:nvSpPr>
          <p:cNvPr id="8" name="Rectangle 6">
            <a:extLst>
              <a:ext uri="{FF2B5EF4-FFF2-40B4-BE49-F238E27FC236}">
                <a16:creationId xmlns:a16="http://schemas.microsoft.com/office/drawing/2014/main" id="{E4789083-718A-45A1-B40A-F40DFDF657E4}"/>
              </a:ext>
            </a:extLst>
          </p:cNvPr>
          <p:cNvSpPr/>
          <p:nvPr userDrawn="1"/>
        </p:nvSpPr>
        <p:spPr>
          <a:xfrm>
            <a:off x="-3668" y="2156577"/>
            <a:ext cx="12195668" cy="1657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903311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FAEFF-6901-488A-AFCB-C442855EC2D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14A5A3-5B85-4B4C-AD67-96FB4BE60D21}"/>
              </a:ext>
            </a:extLst>
          </p:cNvPr>
          <p:cNvSpPr>
            <a:spLocks noGrp="1"/>
          </p:cNvSpPr>
          <p:nvPr>
            <p:ph type="dt" sz="half" idx="10"/>
          </p:nvPr>
        </p:nvSpPr>
        <p:spPr/>
        <p:txBody>
          <a:bodyPr/>
          <a:lstStyle/>
          <a:p>
            <a:fld id="{FB8F39FF-5B43-49F1-BE75-55C3DDBFBD05}" type="datetimeFigureOut">
              <a:rPr lang="zh-CN" altLang="en-US" smtClean="0"/>
              <a:t>2019/5/29</a:t>
            </a:fld>
            <a:endParaRPr lang="zh-CN" altLang="en-US"/>
          </a:p>
        </p:txBody>
      </p:sp>
      <p:sp>
        <p:nvSpPr>
          <p:cNvPr id="4" name="页脚占位符 3">
            <a:extLst>
              <a:ext uri="{FF2B5EF4-FFF2-40B4-BE49-F238E27FC236}">
                <a16:creationId xmlns:a16="http://schemas.microsoft.com/office/drawing/2014/main" id="{5C378555-C17E-4FE4-8E15-B34FE806C8E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32D9899-BF12-4BB5-B7AF-C0BD0437629D}"/>
              </a:ext>
            </a:extLst>
          </p:cNvPr>
          <p:cNvSpPr>
            <a:spLocks noGrp="1"/>
          </p:cNvSpPr>
          <p:nvPr>
            <p:ph type="sldNum" sz="quarter" idx="12"/>
          </p:nvPr>
        </p:nvSpPr>
        <p:spPr/>
        <p:txBody>
          <a:bodyPr/>
          <a:lstStyle/>
          <a:p>
            <a:fld id="{8D39263A-D462-4EA2-81CD-881958A8DCAC}" type="slidenum">
              <a:rPr lang="zh-CN" altLang="en-US" smtClean="0"/>
              <a:t>‹#›</a:t>
            </a:fld>
            <a:endParaRPr lang="zh-CN" altLang="en-US"/>
          </a:p>
        </p:txBody>
      </p:sp>
    </p:spTree>
    <p:extLst>
      <p:ext uri="{BB962C8B-B14F-4D97-AF65-F5344CB8AC3E}">
        <p14:creationId xmlns:p14="http://schemas.microsoft.com/office/powerpoint/2010/main" val="3973974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A5532-63C0-4C74-83CF-5A5E6E33EE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01C3051-4E08-40CD-804A-0E6AE3D85E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77A30E2-9A05-41FE-B1CD-C39F1A852C65}"/>
              </a:ext>
            </a:extLst>
          </p:cNvPr>
          <p:cNvSpPr>
            <a:spLocks noGrp="1"/>
          </p:cNvSpPr>
          <p:nvPr>
            <p:ph type="dt" sz="half" idx="10"/>
          </p:nvPr>
        </p:nvSpPr>
        <p:spPr/>
        <p:txBody>
          <a:bodyPr/>
          <a:lstStyle/>
          <a:p>
            <a:fld id="{FB8F39FF-5B43-49F1-BE75-55C3DDBFBD05}" type="datetimeFigureOut">
              <a:rPr lang="zh-CN" altLang="en-US" smtClean="0"/>
              <a:t>2019/5/29</a:t>
            </a:fld>
            <a:endParaRPr lang="zh-CN" altLang="en-US"/>
          </a:p>
        </p:txBody>
      </p:sp>
      <p:sp>
        <p:nvSpPr>
          <p:cNvPr id="5" name="页脚占位符 4">
            <a:extLst>
              <a:ext uri="{FF2B5EF4-FFF2-40B4-BE49-F238E27FC236}">
                <a16:creationId xmlns:a16="http://schemas.microsoft.com/office/drawing/2014/main" id="{987A2AF6-035B-4F41-886E-34EC8AB69D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9EDEA7-5BA5-4EF2-BF44-4F6DED158B94}"/>
              </a:ext>
            </a:extLst>
          </p:cNvPr>
          <p:cNvSpPr>
            <a:spLocks noGrp="1"/>
          </p:cNvSpPr>
          <p:nvPr>
            <p:ph type="sldNum" sz="quarter" idx="12"/>
          </p:nvPr>
        </p:nvSpPr>
        <p:spPr/>
        <p:txBody>
          <a:bodyPr/>
          <a:lstStyle/>
          <a:p>
            <a:fld id="{8D39263A-D462-4EA2-81CD-881958A8DCAC}" type="slidenum">
              <a:rPr lang="zh-CN" altLang="en-US" smtClean="0"/>
              <a:t>‹#›</a:t>
            </a:fld>
            <a:endParaRPr lang="zh-CN" altLang="en-US"/>
          </a:p>
        </p:txBody>
      </p:sp>
    </p:spTree>
    <p:extLst>
      <p:ext uri="{BB962C8B-B14F-4D97-AF65-F5344CB8AC3E}">
        <p14:creationId xmlns:p14="http://schemas.microsoft.com/office/powerpoint/2010/main" val="499623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4998E-A4A1-4C1D-96A9-3C930AE6DC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512E2A-37B8-4000-ACAA-F24C1B3F285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23C6BB-EADC-4B6C-9D6E-3CC611720AD4}"/>
              </a:ext>
            </a:extLst>
          </p:cNvPr>
          <p:cNvSpPr>
            <a:spLocks noGrp="1"/>
          </p:cNvSpPr>
          <p:nvPr>
            <p:ph type="dt" sz="half" idx="10"/>
          </p:nvPr>
        </p:nvSpPr>
        <p:spPr/>
        <p:txBody>
          <a:bodyPr/>
          <a:lstStyle/>
          <a:p>
            <a:fld id="{FB8F39FF-5B43-49F1-BE75-55C3DDBFBD05}" type="datetimeFigureOut">
              <a:rPr lang="zh-CN" altLang="en-US" smtClean="0"/>
              <a:t>2019/5/29</a:t>
            </a:fld>
            <a:endParaRPr lang="zh-CN" altLang="en-US"/>
          </a:p>
        </p:txBody>
      </p:sp>
      <p:sp>
        <p:nvSpPr>
          <p:cNvPr id="5" name="页脚占位符 4">
            <a:extLst>
              <a:ext uri="{FF2B5EF4-FFF2-40B4-BE49-F238E27FC236}">
                <a16:creationId xmlns:a16="http://schemas.microsoft.com/office/drawing/2014/main" id="{4561ACB6-1DF1-474B-884F-8FBE1C6CA6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B9BD92-E8B0-41A3-9E58-8815D999D391}"/>
              </a:ext>
            </a:extLst>
          </p:cNvPr>
          <p:cNvSpPr>
            <a:spLocks noGrp="1"/>
          </p:cNvSpPr>
          <p:nvPr>
            <p:ph type="sldNum" sz="quarter" idx="12"/>
          </p:nvPr>
        </p:nvSpPr>
        <p:spPr/>
        <p:txBody>
          <a:bodyPr/>
          <a:lstStyle/>
          <a:p>
            <a:fld id="{8D39263A-D462-4EA2-81CD-881958A8DCAC}" type="slidenum">
              <a:rPr lang="zh-CN" altLang="en-US" smtClean="0"/>
              <a:t>‹#›</a:t>
            </a:fld>
            <a:endParaRPr lang="zh-CN" altLang="en-US"/>
          </a:p>
        </p:txBody>
      </p:sp>
    </p:spTree>
    <p:extLst>
      <p:ext uri="{BB962C8B-B14F-4D97-AF65-F5344CB8AC3E}">
        <p14:creationId xmlns:p14="http://schemas.microsoft.com/office/powerpoint/2010/main" val="1475801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247651" y="152400"/>
            <a:ext cx="11639549" cy="609600"/>
          </a:xfrm>
        </p:spPr>
        <p:txBody>
          <a:bodyPr/>
          <a:lstStyle/>
          <a:p>
            <a:r>
              <a:rPr lang="zh-CN" altLang="en-US"/>
              <a:t>单击此处编辑母版标题样式</a:t>
            </a:r>
          </a:p>
        </p:txBody>
      </p:sp>
      <p:sp>
        <p:nvSpPr>
          <p:cNvPr id="3" name="图表占位符 2"/>
          <p:cNvSpPr>
            <a:spLocks noGrp="1"/>
          </p:cNvSpPr>
          <p:nvPr>
            <p:ph type="chart" idx="1"/>
          </p:nvPr>
        </p:nvSpPr>
        <p:spPr>
          <a:xfrm>
            <a:off x="1143000" y="1447800"/>
            <a:ext cx="9829800" cy="4953000"/>
          </a:xfrm>
        </p:spPr>
        <p:txBody>
          <a:bodyPr/>
          <a:lstStyle/>
          <a:p>
            <a:pPr lvl="0"/>
            <a:r>
              <a:rPr lang="zh-CN" altLang="en-US" noProof="0"/>
              <a:t>单击图标添加图表</a:t>
            </a:r>
          </a:p>
        </p:txBody>
      </p:sp>
      <p:sp>
        <p:nvSpPr>
          <p:cNvPr id="4" name="Rectangle 24">
            <a:extLst>
              <a:ext uri="{FF2B5EF4-FFF2-40B4-BE49-F238E27FC236}">
                <a16:creationId xmlns:a16="http://schemas.microsoft.com/office/drawing/2014/main" id="{36B59AAD-A492-434D-B9B6-636545E7FEC1}"/>
              </a:ext>
            </a:extLst>
          </p:cNvPr>
          <p:cNvSpPr>
            <a:spLocks noGrp="1" noChangeArrowheads="1"/>
          </p:cNvSpPr>
          <p:nvPr>
            <p:ph type="ftr" sz="quarter" idx="10"/>
          </p:nvPr>
        </p:nvSpPr>
        <p:spPr>
          <a:ln/>
        </p:spPr>
        <p:txBody>
          <a:bodyPr/>
          <a:lstStyle>
            <a:lvl1pPr>
              <a:defRPr/>
            </a:lvl1pPr>
          </a:lstStyle>
          <a:p>
            <a:pPr>
              <a:defRPr/>
            </a:pPr>
            <a:r>
              <a:rPr lang="en-US" altLang="ko-KR"/>
              <a:t>Logo</a:t>
            </a:r>
          </a:p>
        </p:txBody>
      </p:sp>
      <p:sp>
        <p:nvSpPr>
          <p:cNvPr id="5" name="Rectangle 25">
            <a:extLst>
              <a:ext uri="{FF2B5EF4-FFF2-40B4-BE49-F238E27FC236}">
                <a16:creationId xmlns:a16="http://schemas.microsoft.com/office/drawing/2014/main" id="{2AD408A5-A48D-4D98-A17F-4F1915DF801A}"/>
              </a:ext>
            </a:extLst>
          </p:cNvPr>
          <p:cNvSpPr>
            <a:spLocks noGrp="1" noChangeArrowheads="1"/>
          </p:cNvSpPr>
          <p:nvPr>
            <p:ph type="sldNum" sz="quarter" idx="11"/>
          </p:nvPr>
        </p:nvSpPr>
        <p:spPr>
          <a:ln/>
        </p:spPr>
        <p:txBody>
          <a:bodyPr/>
          <a:lstStyle>
            <a:lvl1pPr>
              <a:defRPr/>
            </a:lvl1pPr>
          </a:lstStyle>
          <a:p>
            <a:fld id="{86FEE972-9CDE-4A95-BAA1-CBA07B9A8225}" type="slidenum">
              <a:rPr lang="ko-KR" altLang="en-US"/>
              <a:pPr/>
              <a:t>‹#›</a:t>
            </a:fld>
            <a:endParaRPr lang="en-US" altLang="ko-KR"/>
          </a:p>
        </p:txBody>
      </p:sp>
    </p:spTree>
    <p:extLst>
      <p:ext uri="{BB962C8B-B14F-4D97-AF65-F5344CB8AC3E}">
        <p14:creationId xmlns:p14="http://schemas.microsoft.com/office/powerpoint/2010/main" val="3050910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CCD9D3C-D332-47BC-88E3-10C634C5A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8068EDE-9A9D-4611-ACAB-2112F8AE2A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FEAE02-F9E9-466B-B9C1-BEA4104F36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F39FF-5B43-49F1-BE75-55C3DDBFBD05}" type="datetimeFigureOut">
              <a:rPr lang="zh-CN" altLang="en-US" smtClean="0"/>
              <a:t>2019/5/29</a:t>
            </a:fld>
            <a:endParaRPr lang="zh-CN" altLang="en-US"/>
          </a:p>
        </p:txBody>
      </p:sp>
      <p:sp>
        <p:nvSpPr>
          <p:cNvPr id="5" name="页脚占位符 4">
            <a:extLst>
              <a:ext uri="{FF2B5EF4-FFF2-40B4-BE49-F238E27FC236}">
                <a16:creationId xmlns:a16="http://schemas.microsoft.com/office/drawing/2014/main" id="{C30350B7-BFD5-40FF-A4F7-280E36EE6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F15F3B9-51DC-4968-B11E-1A0A0C3AE8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9263A-D462-4EA2-81CD-881958A8DCAC}" type="slidenum">
              <a:rPr lang="zh-CN" altLang="en-US" smtClean="0"/>
              <a:t>‹#›</a:t>
            </a:fld>
            <a:endParaRPr lang="zh-CN" altLang="en-US"/>
          </a:p>
        </p:txBody>
      </p:sp>
    </p:spTree>
    <p:extLst>
      <p:ext uri="{BB962C8B-B14F-4D97-AF65-F5344CB8AC3E}">
        <p14:creationId xmlns:p14="http://schemas.microsoft.com/office/powerpoint/2010/main" val="3598582809"/>
      </p:ext>
    </p:extLst>
  </p:cSld>
  <p:clrMap bg1="lt1" tx1="dk1" bg2="lt2" tx2="dk2" accent1="accent1" accent2="accent2" accent3="accent3" accent4="accent4" accent5="accent5" accent6="accent6" hlink="hlink" folHlink="folHlink"/>
  <p:sldLayoutIdLst>
    <p:sldLayoutId id="2147483663" r:id="rId1"/>
    <p:sldLayoutId id="2147483678" r:id="rId2"/>
    <p:sldLayoutId id="2147483681" r:id="rId3"/>
    <p:sldLayoutId id="2147483680" r:id="rId4"/>
    <p:sldLayoutId id="2147483682" r:id="rId5"/>
    <p:sldLayoutId id="2147483679" r:id="rId6"/>
    <p:sldLayoutId id="2147483666" r:id="rId7"/>
    <p:sldLayoutId id="2147483667"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8.emf"/><Relationship Id="rId7" Type="http://schemas.openxmlformats.org/officeDocument/2006/relationships/image" Target="../media/image6.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5.wmf"/><Relationship Id="rId4" Type="http://schemas.openxmlformats.org/officeDocument/2006/relationships/oleObject" Target="../embeddings/oleObject4.bin"/><Relationship Id="rId9" Type="http://schemas.openxmlformats.org/officeDocument/2006/relationships/image" Target="../media/image7.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243C2C9-A63D-46EE-A4A4-B998FC9C1F0B}"/>
              </a:ext>
            </a:extLst>
          </p:cNvPr>
          <p:cNvSpPr txBox="1"/>
          <p:nvPr/>
        </p:nvSpPr>
        <p:spPr>
          <a:xfrm>
            <a:off x="1793289" y="1942444"/>
            <a:ext cx="8637973" cy="1015663"/>
          </a:xfrm>
          <a:prstGeom prst="rect">
            <a:avLst/>
          </a:prstGeom>
          <a:noFill/>
        </p:spPr>
        <p:txBody>
          <a:bodyPr wrap="square" rtlCol="0">
            <a:spAutoFit/>
          </a:bodyPr>
          <a:lstStyle/>
          <a:p>
            <a:pPr algn="ctr"/>
            <a:r>
              <a:rPr lang="zh-CN" altLang="en-US" sz="6000" b="1" dirty="0">
                <a:solidFill>
                  <a:schemeClr val="bg1"/>
                </a:solidFill>
                <a:latin typeface="微软雅黑" panose="020B0503020204020204" pitchFamily="34" charset="-122"/>
                <a:ea typeface="微软雅黑" panose="020B0503020204020204" pitchFamily="34" charset="-122"/>
              </a:rPr>
              <a:t>综合评价模型介绍</a:t>
            </a:r>
          </a:p>
        </p:txBody>
      </p:sp>
      <p:sp>
        <p:nvSpPr>
          <p:cNvPr id="3" name="文本框 2">
            <a:extLst>
              <a:ext uri="{FF2B5EF4-FFF2-40B4-BE49-F238E27FC236}">
                <a16:creationId xmlns:a16="http://schemas.microsoft.com/office/drawing/2014/main" id="{5C87F29D-453B-4D94-BE50-655C62EEA8EA}"/>
              </a:ext>
            </a:extLst>
          </p:cNvPr>
          <p:cNvSpPr txBox="1"/>
          <p:nvPr/>
        </p:nvSpPr>
        <p:spPr>
          <a:xfrm>
            <a:off x="1065319" y="4513000"/>
            <a:ext cx="5030681" cy="1289905"/>
          </a:xfrm>
          <a:prstGeom prst="rect">
            <a:avLst/>
          </a:prstGeom>
          <a:noFill/>
        </p:spPr>
        <p:txBody>
          <a:bodyPr wrap="square" rtlCol="0" anchor="ctr">
            <a:spAutoFit/>
          </a:bodyPr>
          <a:lstStyle/>
          <a:p>
            <a:pPr>
              <a:lnSpc>
                <a:spcPct val="150000"/>
              </a:lnSpc>
            </a:pPr>
            <a:r>
              <a:rPr lang="zh-CN" altLang="en-US" dirty="0">
                <a:latin typeface="微软雅黑" panose="020B0503020204020204" pitchFamily="34" charset="-122"/>
                <a:ea typeface="微软雅黑" panose="020B0503020204020204" pitchFamily="34" charset="-122"/>
              </a:rPr>
              <a:t>分享者：邵登科</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日    期：</a:t>
            </a:r>
            <a:r>
              <a:rPr lang="en-US" altLang="zh-CN" dirty="0">
                <a:latin typeface="微软雅黑" panose="020B0503020204020204" pitchFamily="34" charset="-122"/>
                <a:ea typeface="微软雅黑" panose="020B0503020204020204" pitchFamily="34" charset="-122"/>
              </a:rPr>
              <a:t>2019</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05</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日</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地    点：南京宜开数据分析技术有限公司</a:t>
            </a:r>
          </a:p>
        </p:txBody>
      </p:sp>
    </p:spTree>
    <p:extLst>
      <p:ext uri="{BB962C8B-B14F-4D97-AF65-F5344CB8AC3E}">
        <p14:creationId xmlns:p14="http://schemas.microsoft.com/office/powerpoint/2010/main" val="1412223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综合评价模型的五个要素</a:t>
            </a:r>
          </a:p>
        </p:txBody>
      </p:sp>
      <p:sp>
        <p:nvSpPr>
          <p:cNvPr id="3" name="文本框 2">
            <a:extLst>
              <a:ext uri="{FF2B5EF4-FFF2-40B4-BE49-F238E27FC236}">
                <a16:creationId xmlns:a16="http://schemas.microsoft.com/office/drawing/2014/main" id="{97BCDB19-72F9-4AA1-A288-8D45338D0AF9}"/>
              </a:ext>
            </a:extLst>
          </p:cNvPr>
          <p:cNvSpPr txBox="1"/>
          <p:nvPr/>
        </p:nvSpPr>
        <p:spPr>
          <a:xfrm>
            <a:off x="1054853" y="2298413"/>
            <a:ext cx="10082293" cy="1338828"/>
          </a:xfrm>
          <a:prstGeom prst="rect">
            <a:avLst/>
          </a:prstGeom>
          <a:noFill/>
        </p:spPr>
        <p:txBody>
          <a:bodyPr wrap="square" rtlCol="0" anchor="t">
            <a:spAutoFit/>
          </a:bodyPr>
          <a:lstStyle/>
          <a:p>
            <a:pPr indent="457200">
              <a:lnSpc>
                <a:spcPct val="15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5</a:t>
            </a:r>
            <a:r>
              <a:rPr lang="zh-CN" altLang="en-US" b="1" dirty="0">
                <a:latin typeface="微软雅黑" panose="020B0503020204020204" pitchFamily="34" charset="-122"/>
                <a:ea typeface="微软雅黑" panose="020B0503020204020204" pitchFamily="34" charset="-122"/>
              </a:rPr>
              <a:t>）综合评价模型</a:t>
            </a:r>
          </a:p>
          <a:p>
            <a:pPr indent="457200">
              <a:lnSpc>
                <a:spcPct val="150000"/>
              </a:lnSpc>
            </a:pPr>
            <a:r>
              <a:rPr lang="zh-CN" altLang="en-US" dirty="0">
                <a:latin typeface="微软雅黑" panose="020B0503020204020204" pitchFamily="34" charset="-122"/>
                <a:ea typeface="微软雅黑" panose="020B0503020204020204" pitchFamily="34" charset="-122"/>
              </a:rPr>
              <a:t>对于多指标（或多因素）的综合评价问题，就是要通过建立合适的综合评价数学模型将多个评价指标综合成为一个整体的综合评价指标，作为综合评价的依据，从而得到相应的评价结果。</a:t>
            </a:r>
          </a:p>
        </p:txBody>
      </p:sp>
      <p:sp>
        <p:nvSpPr>
          <p:cNvPr id="5" name="文本框 4">
            <a:extLst>
              <a:ext uri="{FF2B5EF4-FFF2-40B4-BE49-F238E27FC236}">
                <a16:creationId xmlns:a16="http://schemas.microsoft.com/office/drawing/2014/main" id="{E065A47D-3EAE-42B3-B731-B560C4C04E2A}"/>
              </a:ext>
            </a:extLst>
          </p:cNvPr>
          <p:cNvSpPr txBox="1"/>
          <p:nvPr/>
        </p:nvSpPr>
        <p:spPr>
          <a:xfrm>
            <a:off x="1054852" y="1537930"/>
            <a:ext cx="10082293" cy="458908"/>
          </a:xfrm>
          <a:prstGeom prst="rect">
            <a:avLst/>
          </a:prstGeom>
          <a:noFill/>
        </p:spPr>
        <p:txBody>
          <a:bodyPr wrap="square" rtlCol="0" anchor="ctr">
            <a:spAutoFit/>
          </a:bodyPr>
          <a:lstStyle/>
          <a:p>
            <a:pPr>
              <a:lnSpc>
                <a:spcPct val="150000"/>
              </a:lnSpc>
            </a:pPr>
            <a:r>
              <a:rPr lang="zh-CN" altLang="en-US" b="1" dirty="0">
                <a:latin typeface="微软雅黑" panose="020B0503020204020204" pitchFamily="34" charset="-122"/>
                <a:ea typeface="微软雅黑" panose="020B0503020204020204" pitchFamily="34" charset="-122"/>
              </a:rPr>
              <a:t>构成综合评价问题的五个要素分别为：评价者、被评价对象、评价指标、权重系数、综合评价模型。</a:t>
            </a:r>
          </a:p>
        </p:txBody>
      </p:sp>
    </p:spTree>
    <p:extLst>
      <p:ext uri="{BB962C8B-B14F-4D97-AF65-F5344CB8AC3E}">
        <p14:creationId xmlns:p14="http://schemas.microsoft.com/office/powerpoint/2010/main" val="3809209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综合评价指数模型的构建</a:t>
            </a:r>
          </a:p>
        </p:txBody>
      </p:sp>
      <p:graphicFrame>
        <p:nvGraphicFramePr>
          <p:cNvPr id="2" name="表格 1">
            <a:extLst>
              <a:ext uri="{FF2B5EF4-FFF2-40B4-BE49-F238E27FC236}">
                <a16:creationId xmlns:a16="http://schemas.microsoft.com/office/drawing/2014/main" id="{8A818140-2922-46A3-8467-7BEBADEF7F0F}"/>
              </a:ext>
            </a:extLst>
          </p:cNvPr>
          <p:cNvGraphicFramePr>
            <a:graphicFrameLocks noGrp="1"/>
          </p:cNvGraphicFramePr>
          <p:nvPr>
            <p:extLst/>
          </p:nvPr>
        </p:nvGraphicFramePr>
        <p:xfrm>
          <a:off x="6095998" y="1924982"/>
          <a:ext cx="5203034" cy="1196738"/>
        </p:xfrm>
        <a:graphic>
          <a:graphicData uri="http://schemas.openxmlformats.org/drawingml/2006/table">
            <a:tbl>
              <a:tblPr firstRow="1" firstCol="1" lastRow="1" lastCol="1" bandRow="1" bandCol="1">
                <a:tableStyleId>{7E9639D4-E3E2-4D34-9284-5A2195B3D0D7}</a:tableStyleId>
              </a:tblPr>
              <a:tblGrid>
                <a:gridCol w="743784">
                  <a:extLst>
                    <a:ext uri="{9D8B030D-6E8A-4147-A177-3AD203B41FA5}">
                      <a16:colId xmlns:a16="http://schemas.microsoft.com/office/drawing/2014/main" val="2686738309"/>
                    </a:ext>
                  </a:extLst>
                </a:gridCol>
                <a:gridCol w="934911">
                  <a:extLst>
                    <a:ext uri="{9D8B030D-6E8A-4147-A177-3AD203B41FA5}">
                      <a16:colId xmlns:a16="http://schemas.microsoft.com/office/drawing/2014/main" val="3247206275"/>
                    </a:ext>
                  </a:extLst>
                </a:gridCol>
                <a:gridCol w="934911">
                  <a:extLst>
                    <a:ext uri="{9D8B030D-6E8A-4147-A177-3AD203B41FA5}">
                      <a16:colId xmlns:a16="http://schemas.microsoft.com/office/drawing/2014/main" val="3228589235"/>
                    </a:ext>
                  </a:extLst>
                </a:gridCol>
                <a:gridCol w="934911">
                  <a:extLst>
                    <a:ext uri="{9D8B030D-6E8A-4147-A177-3AD203B41FA5}">
                      <a16:colId xmlns:a16="http://schemas.microsoft.com/office/drawing/2014/main" val="4087464284"/>
                    </a:ext>
                  </a:extLst>
                </a:gridCol>
                <a:gridCol w="1654517">
                  <a:extLst>
                    <a:ext uri="{9D8B030D-6E8A-4147-A177-3AD203B41FA5}">
                      <a16:colId xmlns:a16="http://schemas.microsoft.com/office/drawing/2014/main" val="4034752481"/>
                    </a:ext>
                  </a:extLst>
                </a:gridCol>
              </a:tblGrid>
              <a:tr h="293569">
                <a:tc>
                  <a:txBody>
                    <a:bodyPr/>
                    <a:lstStyle/>
                    <a:p>
                      <a:pPr algn="ctr">
                        <a:spcAft>
                          <a:spcPts val="0"/>
                        </a:spcAft>
                      </a:pPr>
                      <a:r>
                        <a:rPr lang="zh-CN" sz="1000" kern="100" dirty="0">
                          <a:effectLst/>
                        </a:rPr>
                        <a:t>指标</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1000" kern="100">
                          <a:effectLst/>
                        </a:rPr>
                        <a:t>德育总分</a:t>
                      </a:r>
                      <a:endParaRPr lang="zh-CN" sz="1000" kern="100">
                        <a:effectLst/>
                        <a:latin typeface="Microsoft YaHei Light" panose="020B0502040204020203" pitchFamily="34" charset="-122"/>
                        <a:ea typeface="Microsoft YaHei Light" panose="020B0502040204020203" pitchFamily="34"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1000" kern="100">
                          <a:effectLst/>
                        </a:rPr>
                        <a:t>智育总分</a:t>
                      </a:r>
                      <a:endParaRPr lang="zh-CN" sz="1000" kern="100">
                        <a:effectLst/>
                        <a:latin typeface="Microsoft YaHei Light" panose="020B0502040204020203" pitchFamily="34" charset="-122"/>
                        <a:ea typeface="Microsoft YaHei Light" panose="020B0502040204020203" pitchFamily="34"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1000" kern="100" dirty="0">
                          <a:effectLst/>
                        </a:rPr>
                        <a:t>体育总分</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1000" kern="100" dirty="0">
                          <a:effectLst/>
                        </a:rPr>
                        <a:t>综合评价总得分</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9198118"/>
                  </a:ext>
                </a:extLst>
              </a:tr>
              <a:tr h="293569">
                <a:tc>
                  <a:txBody>
                    <a:bodyPr/>
                    <a:lstStyle/>
                    <a:p>
                      <a:pPr algn="ctr">
                        <a:spcAft>
                          <a:spcPts val="0"/>
                        </a:spcAft>
                      </a:pPr>
                      <a:r>
                        <a:rPr lang="zh-CN" sz="1000" kern="100" dirty="0">
                          <a:effectLst/>
                        </a:rPr>
                        <a:t>权重</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100" dirty="0">
                          <a:effectLst/>
                        </a:rPr>
                        <a:t>0.3</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100" dirty="0">
                          <a:effectLst/>
                        </a:rPr>
                        <a:t>0.6</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100" dirty="0">
                          <a:effectLst/>
                        </a:rPr>
                        <a:t>0.1</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000" kern="100">
                          <a:effectLst/>
                        </a:rPr>
                        <a:t>方案</a:t>
                      </a:r>
                      <a:r>
                        <a:rPr lang="en-US" sz="1000" kern="100">
                          <a:effectLst/>
                        </a:rPr>
                        <a:t>1</a:t>
                      </a:r>
                      <a:endParaRPr lang="zh-CN" sz="1000" kern="10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6462985"/>
                  </a:ext>
                </a:extLst>
              </a:tr>
              <a:tr h="293569">
                <a:tc>
                  <a:txBody>
                    <a:bodyPr/>
                    <a:lstStyle/>
                    <a:p>
                      <a:pPr algn="ctr">
                        <a:spcAft>
                          <a:spcPts val="0"/>
                        </a:spcAft>
                      </a:pPr>
                      <a:r>
                        <a:rPr lang="zh-CN" sz="1000" kern="100" dirty="0">
                          <a:effectLst/>
                        </a:rPr>
                        <a:t>甲学生</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100" dirty="0">
                          <a:effectLst/>
                        </a:rPr>
                        <a:t>90</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100" dirty="0">
                          <a:effectLst/>
                        </a:rPr>
                        <a:t>70</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100" dirty="0">
                          <a:effectLst/>
                        </a:rPr>
                        <a:t>80</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100" dirty="0">
                          <a:effectLst/>
                        </a:rPr>
                        <a:t>0.3</a:t>
                      </a:r>
                      <a:r>
                        <a:rPr lang="zh-CN" sz="1000" kern="100" dirty="0">
                          <a:effectLst/>
                        </a:rPr>
                        <a:t>×</a:t>
                      </a:r>
                      <a:r>
                        <a:rPr lang="en-US" sz="1000" kern="100" dirty="0">
                          <a:effectLst/>
                        </a:rPr>
                        <a:t>90</a:t>
                      </a:r>
                      <a:r>
                        <a:rPr lang="zh-CN" sz="1000" kern="100" dirty="0">
                          <a:effectLst/>
                        </a:rPr>
                        <a:t>＋</a:t>
                      </a:r>
                      <a:r>
                        <a:rPr lang="en-US" sz="1000" kern="100" dirty="0">
                          <a:effectLst/>
                        </a:rPr>
                        <a:t>0.6</a:t>
                      </a:r>
                      <a:r>
                        <a:rPr lang="zh-CN" sz="1000" kern="100" dirty="0">
                          <a:effectLst/>
                        </a:rPr>
                        <a:t>×</a:t>
                      </a:r>
                      <a:r>
                        <a:rPr lang="en-US" sz="1000" kern="100" dirty="0">
                          <a:effectLst/>
                        </a:rPr>
                        <a:t>70</a:t>
                      </a:r>
                      <a:endParaRPr lang="zh-CN" sz="1000" kern="100" dirty="0">
                        <a:effectLst/>
                      </a:endParaRPr>
                    </a:p>
                    <a:p>
                      <a:pPr algn="ctr">
                        <a:spcAft>
                          <a:spcPts val="0"/>
                        </a:spcAft>
                      </a:pPr>
                      <a:r>
                        <a:rPr lang="zh-CN" sz="1000" kern="100" dirty="0">
                          <a:effectLst/>
                        </a:rPr>
                        <a:t>＋</a:t>
                      </a:r>
                      <a:r>
                        <a:rPr lang="en-US" sz="1000" kern="100" dirty="0">
                          <a:effectLst/>
                        </a:rPr>
                        <a:t>0.1</a:t>
                      </a:r>
                      <a:r>
                        <a:rPr lang="zh-CN" sz="1000" kern="100" dirty="0">
                          <a:effectLst/>
                        </a:rPr>
                        <a:t>×</a:t>
                      </a:r>
                      <a:r>
                        <a:rPr lang="en-US" sz="1000" kern="100" dirty="0">
                          <a:effectLst/>
                        </a:rPr>
                        <a:t>80</a:t>
                      </a:r>
                      <a:r>
                        <a:rPr lang="zh-CN" sz="1000" kern="100" dirty="0">
                          <a:effectLst/>
                        </a:rPr>
                        <a:t>＝</a:t>
                      </a:r>
                      <a:r>
                        <a:rPr lang="en-US" sz="1000" kern="100" dirty="0">
                          <a:solidFill>
                            <a:srgbClr val="FF0000"/>
                          </a:solidFill>
                          <a:effectLst/>
                        </a:rPr>
                        <a:t>77</a:t>
                      </a:r>
                      <a:endParaRPr lang="zh-CN" sz="1000" kern="100" dirty="0">
                        <a:solidFill>
                          <a:srgbClr val="FF0000"/>
                        </a:solidFill>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6558781"/>
                  </a:ext>
                </a:extLst>
              </a:tr>
              <a:tr h="293569">
                <a:tc>
                  <a:txBody>
                    <a:bodyPr/>
                    <a:lstStyle/>
                    <a:p>
                      <a:pPr algn="ctr">
                        <a:spcAft>
                          <a:spcPts val="0"/>
                        </a:spcAft>
                      </a:pPr>
                      <a:r>
                        <a:rPr lang="zh-CN" sz="1000" kern="100">
                          <a:effectLst/>
                        </a:rPr>
                        <a:t>乙学生</a:t>
                      </a:r>
                      <a:endParaRPr lang="zh-CN" sz="1000" kern="10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100">
                          <a:effectLst/>
                        </a:rPr>
                        <a:t>70</a:t>
                      </a:r>
                      <a:endParaRPr lang="zh-CN" sz="1000" kern="10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100" dirty="0">
                          <a:effectLst/>
                        </a:rPr>
                        <a:t>80</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100">
                          <a:effectLst/>
                        </a:rPr>
                        <a:t>70</a:t>
                      </a:r>
                      <a:endParaRPr lang="zh-CN" sz="1000" kern="10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100" dirty="0">
                          <a:effectLst/>
                        </a:rPr>
                        <a:t>0.3</a:t>
                      </a:r>
                      <a:r>
                        <a:rPr lang="zh-CN" sz="1000" kern="100" dirty="0">
                          <a:effectLst/>
                        </a:rPr>
                        <a:t>×</a:t>
                      </a:r>
                      <a:r>
                        <a:rPr lang="en-US" sz="1000" kern="100" dirty="0">
                          <a:effectLst/>
                        </a:rPr>
                        <a:t>70</a:t>
                      </a:r>
                      <a:r>
                        <a:rPr lang="zh-CN" sz="1000" kern="100" dirty="0">
                          <a:effectLst/>
                        </a:rPr>
                        <a:t>＋</a:t>
                      </a:r>
                      <a:r>
                        <a:rPr lang="en-US" sz="1000" kern="100" dirty="0">
                          <a:effectLst/>
                        </a:rPr>
                        <a:t>0.6</a:t>
                      </a:r>
                      <a:r>
                        <a:rPr lang="zh-CN" sz="1000" kern="100" dirty="0">
                          <a:effectLst/>
                        </a:rPr>
                        <a:t>×</a:t>
                      </a:r>
                      <a:r>
                        <a:rPr lang="en-US" sz="1000" kern="100" dirty="0">
                          <a:effectLst/>
                        </a:rPr>
                        <a:t>80</a:t>
                      </a:r>
                      <a:endParaRPr lang="zh-CN" sz="1000" kern="100" dirty="0">
                        <a:effectLst/>
                      </a:endParaRPr>
                    </a:p>
                    <a:p>
                      <a:pPr algn="ctr">
                        <a:spcAft>
                          <a:spcPts val="0"/>
                        </a:spcAft>
                      </a:pPr>
                      <a:r>
                        <a:rPr lang="zh-CN" sz="1000" kern="100" dirty="0">
                          <a:effectLst/>
                        </a:rPr>
                        <a:t>＋</a:t>
                      </a:r>
                      <a:r>
                        <a:rPr lang="en-US" sz="1000" kern="100" dirty="0">
                          <a:effectLst/>
                        </a:rPr>
                        <a:t>0.1</a:t>
                      </a:r>
                      <a:r>
                        <a:rPr lang="zh-CN" sz="1000" kern="100" dirty="0">
                          <a:effectLst/>
                        </a:rPr>
                        <a:t>×</a:t>
                      </a:r>
                      <a:r>
                        <a:rPr lang="en-US" sz="1000" kern="100" dirty="0">
                          <a:effectLst/>
                        </a:rPr>
                        <a:t>70</a:t>
                      </a:r>
                      <a:r>
                        <a:rPr lang="zh-CN" sz="1000" kern="100" dirty="0">
                          <a:effectLst/>
                        </a:rPr>
                        <a:t>＝</a:t>
                      </a:r>
                      <a:r>
                        <a:rPr lang="en-US" sz="1000" kern="100" dirty="0">
                          <a:solidFill>
                            <a:srgbClr val="FF0000"/>
                          </a:solidFill>
                          <a:effectLst/>
                        </a:rPr>
                        <a:t>76</a:t>
                      </a:r>
                      <a:endParaRPr lang="zh-CN" sz="1000" kern="100" dirty="0">
                        <a:solidFill>
                          <a:srgbClr val="FF0000"/>
                        </a:solidFill>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7973389"/>
                  </a:ext>
                </a:extLst>
              </a:tr>
            </a:tbl>
          </a:graphicData>
        </a:graphic>
      </p:graphicFrame>
      <p:graphicFrame>
        <p:nvGraphicFramePr>
          <p:cNvPr id="3" name="表格 2">
            <a:extLst>
              <a:ext uri="{FF2B5EF4-FFF2-40B4-BE49-F238E27FC236}">
                <a16:creationId xmlns:a16="http://schemas.microsoft.com/office/drawing/2014/main" id="{F273B066-8CA7-4E09-93BB-168C95B07C42}"/>
              </a:ext>
            </a:extLst>
          </p:cNvPr>
          <p:cNvGraphicFramePr>
            <a:graphicFrameLocks noGrp="1"/>
          </p:cNvGraphicFramePr>
          <p:nvPr>
            <p:extLst/>
          </p:nvPr>
        </p:nvGraphicFramePr>
        <p:xfrm>
          <a:off x="6095998" y="3522592"/>
          <a:ext cx="5203032" cy="1238648"/>
        </p:xfrm>
        <a:graphic>
          <a:graphicData uri="http://schemas.openxmlformats.org/drawingml/2006/table">
            <a:tbl>
              <a:tblPr firstRow="1" firstCol="1" lastRow="1" lastCol="1" bandRow="1" bandCol="1">
                <a:tableStyleId>{7E9639D4-E3E2-4D34-9284-5A2195B3D0D7}</a:tableStyleId>
              </a:tblPr>
              <a:tblGrid>
                <a:gridCol w="743784">
                  <a:extLst>
                    <a:ext uri="{9D8B030D-6E8A-4147-A177-3AD203B41FA5}">
                      <a16:colId xmlns:a16="http://schemas.microsoft.com/office/drawing/2014/main" val="3400092380"/>
                    </a:ext>
                  </a:extLst>
                </a:gridCol>
                <a:gridCol w="934911">
                  <a:extLst>
                    <a:ext uri="{9D8B030D-6E8A-4147-A177-3AD203B41FA5}">
                      <a16:colId xmlns:a16="http://schemas.microsoft.com/office/drawing/2014/main" val="2471227992"/>
                    </a:ext>
                  </a:extLst>
                </a:gridCol>
                <a:gridCol w="934911">
                  <a:extLst>
                    <a:ext uri="{9D8B030D-6E8A-4147-A177-3AD203B41FA5}">
                      <a16:colId xmlns:a16="http://schemas.microsoft.com/office/drawing/2014/main" val="1671365532"/>
                    </a:ext>
                  </a:extLst>
                </a:gridCol>
                <a:gridCol w="934911">
                  <a:extLst>
                    <a:ext uri="{9D8B030D-6E8A-4147-A177-3AD203B41FA5}">
                      <a16:colId xmlns:a16="http://schemas.microsoft.com/office/drawing/2014/main" val="4039487742"/>
                    </a:ext>
                  </a:extLst>
                </a:gridCol>
                <a:gridCol w="1654515">
                  <a:extLst>
                    <a:ext uri="{9D8B030D-6E8A-4147-A177-3AD203B41FA5}">
                      <a16:colId xmlns:a16="http://schemas.microsoft.com/office/drawing/2014/main" val="3327598261"/>
                    </a:ext>
                  </a:extLst>
                </a:gridCol>
              </a:tblGrid>
              <a:tr h="284044">
                <a:tc>
                  <a:txBody>
                    <a:bodyPr/>
                    <a:lstStyle/>
                    <a:p>
                      <a:pPr algn="ctr">
                        <a:spcAft>
                          <a:spcPts val="0"/>
                        </a:spcAft>
                      </a:pPr>
                      <a:r>
                        <a:rPr lang="zh-CN" sz="1100" kern="100" dirty="0">
                          <a:effectLst/>
                        </a:rPr>
                        <a:t>指标</a:t>
                      </a:r>
                      <a:endParaRPr lang="zh-CN" sz="1100" kern="100" dirty="0">
                        <a:effectLst/>
                        <a:latin typeface="Microsoft YaHei Light" panose="020B0502040204020203" pitchFamily="34" charset="-122"/>
                        <a:ea typeface="Microsoft YaHei Light" panose="020B0502040204020203" pitchFamily="34"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德育总分</a:t>
                      </a:r>
                      <a:endParaRPr lang="zh-CN" sz="1100" kern="100">
                        <a:effectLst/>
                        <a:latin typeface="Microsoft YaHei Light" panose="020B0502040204020203" pitchFamily="34" charset="-122"/>
                        <a:ea typeface="Microsoft YaHei Light" panose="020B0502040204020203" pitchFamily="34"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dirty="0">
                          <a:effectLst/>
                        </a:rPr>
                        <a:t>智育总分</a:t>
                      </a:r>
                      <a:endParaRPr lang="zh-CN" sz="1100" kern="100" dirty="0">
                        <a:effectLst/>
                        <a:latin typeface="Microsoft YaHei Light" panose="020B0502040204020203" pitchFamily="34" charset="-122"/>
                        <a:ea typeface="Microsoft YaHei Light" panose="020B0502040204020203" pitchFamily="34"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体育总分</a:t>
                      </a:r>
                      <a:endParaRPr lang="zh-CN" sz="1100" kern="100">
                        <a:effectLst/>
                        <a:latin typeface="Microsoft YaHei Light" panose="020B0502040204020203" pitchFamily="34" charset="-122"/>
                        <a:ea typeface="Microsoft YaHei Light" panose="020B0502040204020203" pitchFamily="34"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dirty="0">
                          <a:effectLst/>
                        </a:rPr>
                        <a:t>综合评价总得分</a:t>
                      </a:r>
                      <a:endParaRPr lang="zh-CN" sz="1100" kern="100" dirty="0">
                        <a:effectLst/>
                        <a:latin typeface="Microsoft YaHei Light" panose="020B0502040204020203" pitchFamily="34" charset="-122"/>
                        <a:ea typeface="Microsoft YaHei Light" panose="020B0502040204020203" pitchFamily="34" charset="-122"/>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4921353"/>
                  </a:ext>
                </a:extLst>
              </a:tr>
              <a:tr h="284044">
                <a:tc>
                  <a:txBody>
                    <a:bodyPr/>
                    <a:lstStyle/>
                    <a:p>
                      <a:pPr algn="ctr">
                        <a:spcAft>
                          <a:spcPts val="0"/>
                        </a:spcAft>
                      </a:pPr>
                      <a:r>
                        <a:rPr lang="zh-CN" sz="1100" kern="100" dirty="0">
                          <a:effectLst/>
                        </a:rPr>
                        <a:t>权重</a:t>
                      </a:r>
                      <a:endParaRPr lang="zh-CN" sz="11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dirty="0">
                          <a:effectLst/>
                        </a:rPr>
                        <a:t>0.1</a:t>
                      </a:r>
                      <a:endParaRPr lang="zh-CN" sz="11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a:effectLst/>
                        </a:rPr>
                        <a:t>0.8</a:t>
                      </a:r>
                      <a:endParaRPr lang="zh-CN" sz="1100" kern="10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a:effectLst/>
                        </a:rPr>
                        <a:t>0.1</a:t>
                      </a:r>
                      <a:endParaRPr lang="zh-CN" sz="1100" kern="10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方案</a:t>
                      </a:r>
                      <a:r>
                        <a:rPr lang="en-US" sz="1100" kern="100">
                          <a:effectLst/>
                        </a:rPr>
                        <a:t>2</a:t>
                      </a:r>
                      <a:endParaRPr lang="zh-CN" sz="1100" kern="10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573145"/>
                  </a:ext>
                </a:extLst>
              </a:tr>
              <a:tr h="284044">
                <a:tc>
                  <a:txBody>
                    <a:bodyPr/>
                    <a:lstStyle/>
                    <a:p>
                      <a:pPr algn="ctr">
                        <a:spcAft>
                          <a:spcPts val="0"/>
                        </a:spcAft>
                      </a:pPr>
                      <a:r>
                        <a:rPr lang="zh-CN" sz="1100" kern="100" dirty="0">
                          <a:effectLst/>
                        </a:rPr>
                        <a:t>甲学生</a:t>
                      </a:r>
                      <a:endParaRPr lang="zh-CN" sz="11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dirty="0">
                          <a:effectLst/>
                        </a:rPr>
                        <a:t>90</a:t>
                      </a:r>
                      <a:endParaRPr lang="zh-CN" sz="11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dirty="0">
                          <a:effectLst/>
                        </a:rPr>
                        <a:t>70</a:t>
                      </a:r>
                      <a:endParaRPr lang="zh-CN" sz="11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dirty="0">
                          <a:effectLst/>
                        </a:rPr>
                        <a:t>80</a:t>
                      </a:r>
                      <a:endParaRPr lang="zh-CN" sz="11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dirty="0">
                          <a:effectLst/>
                        </a:rPr>
                        <a:t>0.1</a:t>
                      </a:r>
                      <a:r>
                        <a:rPr lang="zh-CN" sz="1100" kern="100" dirty="0">
                          <a:effectLst/>
                        </a:rPr>
                        <a:t>×</a:t>
                      </a:r>
                      <a:r>
                        <a:rPr lang="en-US" sz="1100" kern="100" dirty="0">
                          <a:effectLst/>
                        </a:rPr>
                        <a:t>90</a:t>
                      </a:r>
                      <a:r>
                        <a:rPr lang="zh-CN" sz="1100" kern="100" dirty="0">
                          <a:effectLst/>
                        </a:rPr>
                        <a:t>＋</a:t>
                      </a:r>
                      <a:r>
                        <a:rPr lang="en-US" sz="1100" kern="100" dirty="0">
                          <a:effectLst/>
                        </a:rPr>
                        <a:t>0.8</a:t>
                      </a:r>
                      <a:r>
                        <a:rPr lang="zh-CN" sz="1100" kern="100" dirty="0">
                          <a:effectLst/>
                        </a:rPr>
                        <a:t>×</a:t>
                      </a:r>
                      <a:r>
                        <a:rPr lang="en-US" sz="1100" kern="100" dirty="0">
                          <a:effectLst/>
                        </a:rPr>
                        <a:t>70</a:t>
                      </a:r>
                      <a:endParaRPr lang="zh-CN" sz="1100" kern="100" dirty="0">
                        <a:effectLst/>
                      </a:endParaRPr>
                    </a:p>
                    <a:p>
                      <a:pPr algn="ctr">
                        <a:spcAft>
                          <a:spcPts val="0"/>
                        </a:spcAft>
                      </a:pPr>
                      <a:r>
                        <a:rPr lang="zh-CN" sz="1100" kern="100" dirty="0">
                          <a:effectLst/>
                        </a:rPr>
                        <a:t>＋</a:t>
                      </a:r>
                      <a:r>
                        <a:rPr lang="en-US" sz="1100" kern="100" dirty="0">
                          <a:effectLst/>
                        </a:rPr>
                        <a:t>0.1</a:t>
                      </a:r>
                      <a:r>
                        <a:rPr lang="zh-CN" sz="1100" kern="100" dirty="0">
                          <a:effectLst/>
                        </a:rPr>
                        <a:t>×</a:t>
                      </a:r>
                      <a:r>
                        <a:rPr lang="en-US" sz="1100" kern="100" dirty="0">
                          <a:effectLst/>
                        </a:rPr>
                        <a:t>80</a:t>
                      </a:r>
                      <a:r>
                        <a:rPr lang="zh-CN" sz="1100" kern="100" dirty="0">
                          <a:effectLst/>
                        </a:rPr>
                        <a:t>＝</a:t>
                      </a:r>
                      <a:r>
                        <a:rPr lang="en-US" sz="1100" kern="100" dirty="0">
                          <a:solidFill>
                            <a:srgbClr val="FF0000"/>
                          </a:solidFill>
                          <a:effectLst/>
                        </a:rPr>
                        <a:t>73</a:t>
                      </a:r>
                      <a:endParaRPr lang="zh-CN" sz="1100" kern="100" dirty="0">
                        <a:solidFill>
                          <a:srgbClr val="FF0000"/>
                        </a:solidFill>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7815009"/>
                  </a:ext>
                </a:extLst>
              </a:tr>
              <a:tr h="284044">
                <a:tc>
                  <a:txBody>
                    <a:bodyPr/>
                    <a:lstStyle/>
                    <a:p>
                      <a:pPr algn="ctr">
                        <a:spcAft>
                          <a:spcPts val="0"/>
                        </a:spcAft>
                      </a:pPr>
                      <a:r>
                        <a:rPr lang="zh-CN" sz="1100" kern="100">
                          <a:effectLst/>
                        </a:rPr>
                        <a:t>乙学生</a:t>
                      </a:r>
                      <a:endParaRPr lang="zh-CN" sz="1100" kern="10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dirty="0">
                          <a:effectLst/>
                        </a:rPr>
                        <a:t>70</a:t>
                      </a:r>
                      <a:endParaRPr lang="zh-CN" sz="11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dirty="0">
                          <a:effectLst/>
                        </a:rPr>
                        <a:t>80</a:t>
                      </a:r>
                      <a:endParaRPr lang="zh-CN" sz="11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dirty="0">
                          <a:effectLst/>
                        </a:rPr>
                        <a:t>70</a:t>
                      </a:r>
                      <a:endParaRPr lang="zh-CN" sz="11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dirty="0">
                          <a:effectLst/>
                        </a:rPr>
                        <a:t>0.1</a:t>
                      </a:r>
                      <a:r>
                        <a:rPr lang="zh-CN" sz="1100" kern="100" dirty="0">
                          <a:effectLst/>
                        </a:rPr>
                        <a:t>×</a:t>
                      </a:r>
                      <a:r>
                        <a:rPr lang="en-US" sz="1100" kern="100" dirty="0">
                          <a:effectLst/>
                        </a:rPr>
                        <a:t>70</a:t>
                      </a:r>
                      <a:r>
                        <a:rPr lang="zh-CN" sz="1100" kern="100" dirty="0">
                          <a:effectLst/>
                        </a:rPr>
                        <a:t>＋</a:t>
                      </a:r>
                      <a:r>
                        <a:rPr lang="en-US" sz="1100" kern="100" dirty="0">
                          <a:effectLst/>
                        </a:rPr>
                        <a:t>0.8</a:t>
                      </a:r>
                      <a:r>
                        <a:rPr lang="zh-CN" sz="1100" kern="100" dirty="0">
                          <a:effectLst/>
                        </a:rPr>
                        <a:t>×</a:t>
                      </a:r>
                      <a:r>
                        <a:rPr lang="en-US" sz="1100" kern="100" dirty="0">
                          <a:effectLst/>
                        </a:rPr>
                        <a:t>80</a:t>
                      </a:r>
                      <a:endParaRPr lang="zh-CN" sz="1100" kern="100" dirty="0">
                        <a:effectLst/>
                      </a:endParaRPr>
                    </a:p>
                    <a:p>
                      <a:pPr algn="ctr">
                        <a:spcAft>
                          <a:spcPts val="0"/>
                        </a:spcAft>
                      </a:pPr>
                      <a:r>
                        <a:rPr lang="zh-CN" sz="1100" kern="100" dirty="0">
                          <a:effectLst/>
                        </a:rPr>
                        <a:t>＋</a:t>
                      </a:r>
                      <a:r>
                        <a:rPr lang="en-US" sz="1100" kern="100" dirty="0">
                          <a:effectLst/>
                        </a:rPr>
                        <a:t>0.1</a:t>
                      </a:r>
                      <a:r>
                        <a:rPr lang="zh-CN" sz="1100" kern="100" dirty="0">
                          <a:effectLst/>
                        </a:rPr>
                        <a:t>×</a:t>
                      </a:r>
                      <a:r>
                        <a:rPr lang="en-US" sz="1100" kern="100" dirty="0">
                          <a:effectLst/>
                        </a:rPr>
                        <a:t>70</a:t>
                      </a:r>
                      <a:r>
                        <a:rPr lang="zh-CN" sz="1100" kern="100" dirty="0">
                          <a:effectLst/>
                        </a:rPr>
                        <a:t>＝</a:t>
                      </a:r>
                      <a:r>
                        <a:rPr lang="en-US" sz="1100" kern="100" dirty="0">
                          <a:solidFill>
                            <a:srgbClr val="FF0000"/>
                          </a:solidFill>
                          <a:effectLst/>
                        </a:rPr>
                        <a:t>78</a:t>
                      </a:r>
                      <a:endParaRPr lang="zh-CN" sz="1100" kern="100" dirty="0">
                        <a:solidFill>
                          <a:srgbClr val="FF0000"/>
                        </a:solidFill>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080784"/>
                  </a:ext>
                </a:extLst>
              </a:tr>
            </a:tbl>
          </a:graphicData>
        </a:graphic>
      </p:graphicFrame>
      <p:sp>
        <p:nvSpPr>
          <p:cNvPr id="5" name="文本框 4">
            <a:extLst>
              <a:ext uri="{FF2B5EF4-FFF2-40B4-BE49-F238E27FC236}">
                <a16:creationId xmlns:a16="http://schemas.microsoft.com/office/drawing/2014/main" id="{2FF0D961-B612-4541-A974-69BABC8DD322}"/>
              </a:ext>
            </a:extLst>
          </p:cNvPr>
          <p:cNvSpPr txBox="1"/>
          <p:nvPr/>
        </p:nvSpPr>
        <p:spPr>
          <a:xfrm>
            <a:off x="1065319" y="1482201"/>
            <a:ext cx="4314093" cy="4480842"/>
          </a:xfrm>
          <a:prstGeom prst="rect">
            <a:avLst/>
          </a:prstGeom>
          <a:noFill/>
        </p:spPr>
        <p:txBody>
          <a:bodyPr wrap="square" rtlCol="0" anchor="ctr">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综合评价模型的例子：</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评价指标：德育总分、智育总分、体育总分</a:t>
            </a:r>
          </a:p>
          <a:p>
            <a:pPr>
              <a:lnSpc>
                <a:spcPct val="150000"/>
              </a:lnSpc>
            </a:pPr>
            <a:r>
              <a:rPr lang="zh-CN" altLang="en-US" sz="1600" dirty="0">
                <a:latin typeface="微软雅黑" panose="020B0503020204020204" pitchFamily="34" charset="-122"/>
                <a:ea typeface="微软雅黑" panose="020B0503020204020204" pitchFamily="34" charset="-122"/>
              </a:rPr>
              <a:t> </a:t>
            </a:r>
          </a:p>
          <a:p>
            <a:pPr>
              <a:lnSpc>
                <a:spcPct val="150000"/>
              </a:lnSpc>
            </a:pPr>
            <a:r>
              <a:rPr lang="zh-CN" altLang="en-US" sz="1600" dirty="0">
                <a:latin typeface="微软雅黑" panose="020B0503020204020204" pitchFamily="34" charset="-122"/>
                <a:ea typeface="微软雅黑" panose="020B0503020204020204" pitchFamily="34" charset="-122"/>
              </a:rPr>
              <a:t>评价结果</a:t>
            </a:r>
            <a:r>
              <a:rPr lang="en-US" altLang="zh-CN" sz="1600" dirty="0">
                <a:latin typeface="微软雅黑" panose="020B0503020204020204" pitchFamily="34" charset="-122"/>
                <a:ea typeface="微软雅黑" panose="020B0503020204020204" pitchFamily="34" charset="-122"/>
              </a:rPr>
              <a:t>: </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学生甲：德育</a:t>
            </a:r>
            <a:r>
              <a:rPr lang="en-US" altLang="zh-CN" sz="1600" dirty="0">
                <a:latin typeface="微软雅黑" panose="020B0503020204020204" pitchFamily="34" charset="-122"/>
                <a:ea typeface="微软雅黑" panose="020B0503020204020204" pitchFamily="34" charset="-122"/>
              </a:rPr>
              <a:t>90  </a:t>
            </a:r>
            <a:r>
              <a:rPr lang="zh-CN" altLang="en-US" sz="1600" dirty="0">
                <a:latin typeface="微软雅黑" panose="020B0503020204020204" pitchFamily="34" charset="-122"/>
                <a:ea typeface="微软雅黑" panose="020B0503020204020204" pitchFamily="34" charset="-122"/>
              </a:rPr>
              <a:t>智育</a:t>
            </a:r>
            <a:r>
              <a:rPr lang="en-US" altLang="zh-CN" sz="1600" dirty="0">
                <a:latin typeface="微软雅黑" panose="020B0503020204020204" pitchFamily="34" charset="-122"/>
                <a:ea typeface="微软雅黑" panose="020B0503020204020204" pitchFamily="34" charset="-122"/>
              </a:rPr>
              <a:t>70  </a:t>
            </a:r>
            <a:r>
              <a:rPr lang="zh-CN" altLang="en-US" sz="1600" dirty="0">
                <a:latin typeface="微软雅黑" panose="020B0503020204020204" pitchFamily="34" charset="-122"/>
                <a:ea typeface="微软雅黑" panose="020B0503020204020204" pitchFamily="34" charset="-122"/>
              </a:rPr>
              <a:t>体育</a:t>
            </a:r>
            <a:r>
              <a:rPr lang="en-US" altLang="zh-CN" sz="1600" dirty="0">
                <a:latin typeface="微软雅黑" panose="020B0503020204020204" pitchFamily="34" charset="-122"/>
                <a:ea typeface="微软雅黑" panose="020B0503020204020204" pitchFamily="34" charset="-122"/>
              </a:rPr>
              <a:t>80</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学生乙：德育</a:t>
            </a:r>
            <a:r>
              <a:rPr lang="en-US" altLang="zh-CN" sz="1600" dirty="0">
                <a:latin typeface="微软雅黑" panose="020B0503020204020204" pitchFamily="34" charset="-122"/>
                <a:ea typeface="微软雅黑" panose="020B0503020204020204" pitchFamily="34" charset="-122"/>
              </a:rPr>
              <a:t>70  </a:t>
            </a:r>
            <a:r>
              <a:rPr lang="zh-CN" altLang="en-US" sz="1600" dirty="0">
                <a:latin typeface="微软雅黑" panose="020B0503020204020204" pitchFamily="34" charset="-122"/>
                <a:ea typeface="微软雅黑" panose="020B0503020204020204" pitchFamily="34" charset="-122"/>
              </a:rPr>
              <a:t>智育</a:t>
            </a:r>
            <a:r>
              <a:rPr lang="en-US" altLang="zh-CN" sz="1600" dirty="0">
                <a:latin typeface="微软雅黑" panose="020B0503020204020204" pitchFamily="34" charset="-122"/>
                <a:ea typeface="微软雅黑" panose="020B0503020204020204" pitchFamily="34" charset="-122"/>
              </a:rPr>
              <a:t>80  </a:t>
            </a:r>
            <a:r>
              <a:rPr lang="zh-CN" altLang="en-US" sz="1600" dirty="0">
                <a:latin typeface="微软雅黑" panose="020B0503020204020204" pitchFamily="34" charset="-122"/>
                <a:ea typeface="微软雅黑" panose="020B0503020204020204" pitchFamily="34" charset="-122"/>
              </a:rPr>
              <a:t>体育</a:t>
            </a:r>
            <a:r>
              <a:rPr lang="en-US" altLang="zh-CN" sz="1600" dirty="0">
                <a:latin typeface="微软雅黑" panose="020B0503020204020204" pitchFamily="34" charset="-122"/>
                <a:ea typeface="微软雅黑" panose="020B0503020204020204" pitchFamily="34" charset="-122"/>
              </a:rPr>
              <a:t>70</a:t>
            </a: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指标权重：</a:t>
            </a:r>
          </a:p>
          <a:p>
            <a:pPr>
              <a:lnSpc>
                <a:spcPct val="150000"/>
              </a:lnSpc>
            </a:pPr>
            <a:r>
              <a:rPr lang="zh-CN" altLang="en-US" sz="1600" dirty="0">
                <a:latin typeface="微软雅黑" panose="020B0503020204020204" pitchFamily="34" charset="-122"/>
                <a:ea typeface="微软雅黑" panose="020B0503020204020204" pitchFamily="34" charset="-122"/>
              </a:rPr>
              <a:t>      方案</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：德育</a:t>
            </a:r>
            <a:r>
              <a:rPr lang="en-US" altLang="zh-CN" sz="1600" dirty="0">
                <a:latin typeface="微软雅黑" panose="020B0503020204020204" pitchFamily="34" charset="-122"/>
                <a:ea typeface="微软雅黑" panose="020B0503020204020204" pitchFamily="34" charset="-122"/>
              </a:rPr>
              <a:t>0.3   </a:t>
            </a:r>
            <a:r>
              <a:rPr lang="zh-CN" altLang="en-US" sz="1600" dirty="0">
                <a:latin typeface="微软雅黑" panose="020B0503020204020204" pitchFamily="34" charset="-122"/>
                <a:ea typeface="微软雅黑" panose="020B0503020204020204" pitchFamily="34" charset="-122"/>
              </a:rPr>
              <a:t>智育</a:t>
            </a:r>
            <a:r>
              <a:rPr lang="en-US" altLang="zh-CN" sz="1600" dirty="0">
                <a:latin typeface="微软雅黑" panose="020B0503020204020204" pitchFamily="34" charset="-122"/>
                <a:ea typeface="微软雅黑" panose="020B0503020204020204" pitchFamily="34" charset="-122"/>
              </a:rPr>
              <a:t>0.6   </a:t>
            </a:r>
            <a:r>
              <a:rPr lang="zh-CN" altLang="en-US" sz="1600" dirty="0">
                <a:latin typeface="微软雅黑" panose="020B0503020204020204" pitchFamily="34" charset="-122"/>
                <a:ea typeface="微软雅黑" panose="020B0503020204020204" pitchFamily="34" charset="-122"/>
              </a:rPr>
              <a:t>体育</a:t>
            </a:r>
            <a:r>
              <a:rPr lang="en-US" altLang="zh-CN" sz="1600" dirty="0">
                <a:latin typeface="微软雅黑" panose="020B0503020204020204" pitchFamily="34" charset="-122"/>
                <a:ea typeface="微软雅黑" panose="020B0503020204020204" pitchFamily="34" charset="-122"/>
              </a:rPr>
              <a:t>0.1 </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方案</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：德育</a:t>
            </a:r>
            <a:r>
              <a:rPr lang="en-US" altLang="zh-CN" sz="1600" dirty="0">
                <a:latin typeface="微软雅黑" panose="020B0503020204020204" pitchFamily="34" charset="-122"/>
                <a:ea typeface="微软雅黑" panose="020B0503020204020204" pitchFamily="34" charset="-122"/>
              </a:rPr>
              <a:t>0.1   </a:t>
            </a:r>
            <a:r>
              <a:rPr lang="zh-CN" altLang="en-US" sz="1600" dirty="0">
                <a:latin typeface="微软雅黑" panose="020B0503020204020204" pitchFamily="34" charset="-122"/>
                <a:ea typeface="微软雅黑" panose="020B0503020204020204" pitchFamily="34" charset="-122"/>
              </a:rPr>
              <a:t>智育</a:t>
            </a:r>
            <a:r>
              <a:rPr lang="en-US" altLang="zh-CN" sz="1600" dirty="0">
                <a:latin typeface="微软雅黑" panose="020B0503020204020204" pitchFamily="34" charset="-122"/>
                <a:ea typeface="微软雅黑" panose="020B0503020204020204" pitchFamily="34" charset="-122"/>
              </a:rPr>
              <a:t>0.8   </a:t>
            </a:r>
            <a:r>
              <a:rPr lang="zh-CN" altLang="en-US" sz="1600" dirty="0">
                <a:latin typeface="微软雅黑" panose="020B0503020204020204" pitchFamily="34" charset="-122"/>
                <a:ea typeface="微软雅黑" panose="020B0503020204020204" pitchFamily="34" charset="-122"/>
              </a:rPr>
              <a:t>体育</a:t>
            </a:r>
            <a:r>
              <a:rPr lang="en-US" altLang="zh-CN" sz="1600" dirty="0">
                <a:latin typeface="微软雅黑" panose="020B0503020204020204" pitchFamily="34" charset="-122"/>
                <a:ea typeface="微软雅黑" panose="020B0503020204020204" pitchFamily="34" charset="-122"/>
              </a:rPr>
              <a:t>0.1</a:t>
            </a:r>
          </a:p>
          <a:p>
            <a:pPr>
              <a:lnSpc>
                <a:spcPct val="150000"/>
              </a:lnSpc>
            </a:pPr>
            <a:r>
              <a:rPr lang="en-US" altLang="zh-CN" sz="1600" dirty="0">
                <a:latin typeface="微软雅黑" panose="020B0503020204020204" pitchFamily="34" charset="-122"/>
                <a:ea typeface="微软雅黑" panose="020B0503020204020204" pitchFamily="34" charset="-122"/>
              </a:rPr>
              <a:t>      </a:t>
            </a:r>
          </a:p>
          <a:p>
            <a:pPr>
              <a:lnSpc>
                <a:spcPct val="150000"/>
              </a:lnSpc>
            </a:pPr>
            <a:r>
              <a:rPr lang="zh-CN" altLang="en-US" sz="1600" dirty="0">
                <a:latin typeface="微软雅黑" panose="020B0503020204020204" pitchFamily="34" charset="-122"/>
                <a:ea typeface="微软雅黑" panose="020B0503020204020204" pitchFamily="34" charset="-122"/>
              </a:rPr>
              <a:t>评价模型：线性加权评价模型</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C6C6442C-EEFB-4D96-AD7D-BBCF4652BE1D}"/>
                  </a:ext>
                </a:extLst>
              </p:cNvPr>
              <p:cNvSpPr/>
              <p:nvPr/>
            </p:nvSpPr>
            <p:spPr>
              <a:xfrm>
                <a:off x="4819434" y="5499455"/>
                <a:ext cx="5802358" cy="463588"/>
              </a:xfrm>
              <a:prstGeom prst="rect">
                <a:avLst/>
              </a:prstGeom>
            </p:spPr>
            <p:txBody>
              <a:bodyPr wrap="none">
                <a:spAutoFit/>
              </a:bodyPr>
              <a:lstStyle/>
              <a:p>
                <a:pPr marL="1080000" indent="457200">
                  <a:lnSpc>
                    <a:spcPct val="150000"/>
                  </a:lnSpc>
                </a:pPr>
                <a14:m>
                  <m:oMath xmlns:m="http://schemas.openxmlformats.org/officeDocument/2006/math">
                    <m:r>
                      <a:rPr lang="en-US" altLang="zh-CN" i="1">
                        <a:latin typeface="Cambria Math" panose="02040503050406030204" pitchFamily="18" charset="0"/>
                      </a:rPr>
                      <m:t>𝑦</m:t>
                    </m:r>
                    <m:r>
                      <a:rPr lang="en-US" altLang="zh-CN">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m>
                      <m:mPr>
                        <m:mcs>
                          <m:mc>
                            <m:mcPr>
                              <m:count m:val="3"/>
                              <m:mcJc m:val="center"/>
                            </m:mcPr>
                          </m:mc>
                        </m:mcs>
                        <m:ctrlPr>
                          <a:rPr lang="zh-CN" altLang="zh-CN" i="1">
                            <a:latin typeface="Cambria Math" panose="02040503050406030204" pitchFamily="18" charset="0"/>
                          </a:rPr>
                        </m:ctrlPr>
                      </m:mPr>
                      <m:mr>
                        <m:e/>
                        <m:e/>
                        <m:e>
                          <m:r>
                            <a:rPr lang="en-US" altLang="zh-CN" i="1">
                              <a:latin typeface="Cambria Math" panose="02040503050406030204" pitchFamily="18" charset="0"/>
                            </a:rPr>
                            <m:t>𝑖</m:t>
                          </m:r>
                          <m:r>
                            <a:rPr lang="en-US" altLang="zh-CN" i="1">
                              <a:latin typeface="Cambria Math" panose="02040503050406030204" pitchFamily="18" charset="0"/>
                            </a:rPr>
                            <m:t>=1</m:t>
                          </m:r>
                          <m:r>
                            <a:rPr lang="zh-CN" altLang="zh-CN" i="1">
                              <a:latin typeface="Cambria Math" panose="02040503050406030204" pitchFamily="18" charset="0"/>
                            </a:rPr>
                            <m:t>，</m:t>
                          </m:r>
                          <m:r>
                            <a:rPr lang="en-US" altLang="zh-CN" i="1">
                              <a:latin typeface="Cambria Math" panose="02040503050406030204" pitchFamily="18" charset="0"/>
                            </a:rPr>
                            <m:t>2</m:t>
                          </m:r>
                          <m:r>
                            <a:rPr lang="zh-CN" altLang="zh-CN" i="1">
                              <a:latin typeface="Cambria Math" panose="02040503050406030204" pitchFamily="18" charset="0"/>
                            </a:rPr>
                            <m:t>，</m:t>
                          </m:r>
                          <m:r>
                            <a:rPr lang="en-US" altLang="zh-CN" i="1">
                              <a:latin typeface="Cambria Math" panose="02040503050406030204" pitchFamily="18" charset="0"/>
                            </a:rPr>
                            <m:t>…</m:t>
                          </m:r>
                          <m:r>
                            <a:rPr lang="zh-CN" altLang="zh-CN" i="1">
                              <a:latin typeface="Cambria Math" panose="02040503050406030204" pitchFamily="18" charset="0"/>
                            </a:rPr>
                            <m:t>，</m:t>
                          </m:r>
                          <m:r>
                            <a:rPr lang="en-US" altLang="zh-CN" i="1">
                              <a:latin typeface="Cambria Math" panose="02040503050406030204" pitchFamily="18" charset="0"/>
                            </a:rPr>
                            <m:t>𝑛</m:t>
                          </m:r>
                        </m:e>
                      </m:mr>
                    </m:m>
                  </m:oMath>
                </a14:m>
                <a:r>
                  <a:rPr lang="en-US" altLang="zh-CN" dirty="0">
                    <a:latin typeface="Microsoft YaHei Light" panose="020B0502040204020203" pitchFamily="34" charset="-122"/>
                    <a:ea typeface="Microsoft YaHei Light" panose="020B0502040204020203" pitchFamily="34" charset="-122"/>
                  </a:rPr>
                  <a:t> </a:t>
                </a:r>
              </a:p>
            </p:txBody>
          </p:sp>
        </mc:Choice>
        <mc:Fallback xmlns="">
          <p:sp>
            <p:nvSpPr>
              <p:cNvPr id="6" name="矩形 5">
                <a:extLst>
                  <a:ext uri="{FF2B5EF4-FFF2-40B4-BE49-F238E27FC236}">
                    <a16:creationId xmlns:a16="http://schemas.microsoft.com/office/drawing/2014/main" id="{C6C6442C-EEFB-4D96-AD7D-BBCF4652BE1D}"/>
                  </a:ext>
                </a:extLst>
              </p:cNvPr>
              <p:cNvSpPr>
                <a:spLocks noRot="1" noChangeAspect="1" noMove="1" noResize="1" noEditPoints="1" noAdjustHandles="1" noChangeArrowheads="1" noChangeShapeType="1" noTextEdit="1"/>
              </p:cNvSpPr>
              <p:nvPr/>
            </p:nvSpPr>
            <p:spPr>
              <a:xfrm>
                <a:off x="4819434" y="5499455"/>
                <a:ext cx="5802358" cy="463588"/>
              </a:xfrm>
              <a:prstGeom prst="rect">
                <a:avLst/>
              </a:prstGeom>
              <a:blipFill>
                <a:blip r:embed="rId2"/>
                <a:stretch>
                  <a:fillRect t="-75000" b="-1486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176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05B88-7652-44B9-A59C-A2890EBB6FA5}"/>
              </a:ext>
            </a:extLst>
          </p:cNvPr>
          <p:cNvSpPr>
            <a:spLocks noGrp="1"/>
          </p:cNvSpPr>
          <p:nvPr>
            <p:ph type="title" idx="4294967295"/>
          </p:nvPr>
        </p:nvSpPr>
        <p:spPr>
          <a:xfrm>
            <a:off x="838200" y="2508751"/>
            <a:ext cx="10515600" cy="1325563"/>
          </a:xfrm>
        </p:spPr>
        <p:txBody>
          <a:bodyPr/>
          <a:lstStyle/>
          <a:p>
            <a:pPr algn="ct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、综合评价模型的一般步骤</a:t>
            </a:r>
          </a:p>
        </p:txBody>
      </p:sp>
    </p:spTree>
    <p:extLst>
      <p:ext uri="{BB962C8B-B14F-4D97-AF65-F5344CB8AC3E}">
        <p14:creationId xmlns:p14="http://schemas.microsoft.com/office/powerpoint/2010/main" val="331871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综合评价模型的一般步骤</a:t>
            </a:r>
          </a:p>
        </p:txBody>
      </p:sp>
      <p:sp>
        <p:nvSpPr>
          <p:cNvPr id="3" name="文本框 2">
            <a:extLst>
              <a:ext uri="{FF2B5EF4-FFF2-40B4-BE49-F238E27FC236}">
                <a16:creationId xmlns:a16="http://schemas.microsoft.com/office/drawing/2014/main" id="{97BCDB19-72F9-4AA1-A288-8D45338D0AF9}"/>
              </a:ext>
            </a:extLst>
          </p:cNvPr>
          <p:cNvSpPr txBox="1"/>
          <p:nvPr/>
        </p:nvSpPr>
        <p:spPr>
          <a:xfrm>
            <a:off x="1065319" y="3055335"/>
            <a:ext cx="10082293" cy="2120902"/>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明确评价目的，确定被评价对象；</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建立综合评价指标体系和标准（包括评价指标的原始值、评价指标的若干预处理等）；</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确定与各项评价指标相对应的权重系数；</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选择或构造综合评价模型；计算各系统的综合评价值，并给出综合评价结果。 </a:t>
            </a:r>
          </a:p>
          <a:p>
            <a:pPr indent="457200">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5B7F7DA-AD6A-43F1-AA4D-9C256EE07BD4}"/>
              </a:ext>
            </a:extLst>
          </p:cNvPr>
          <p:cNvSpPr txBox="1"/>
          <p:nvPr/>
        </p:nvSpPr>
        <p:spPr>
          <a:xfrm>
            <a:off x="1065319" y="1658663"/>
            <a:ext cx="9988164" cy="923330"/>
          </a:xfrm>
          <a:prstGeom prst="rect">
            <a:avLst/>
          </a:prstGeom>
          <a:noFill/>
        </p:spPr>
        <p:txBody>
          <a:bodyPr wrap="square" rtlCol="0" anchor="ctr">
            <a:spAutoFit/>
          </a:bodyPr>
          <a:lstStyle/>
          <a:p>
            <a:pPr indent="457200">
              <a:lnSpc>
                <a:spcPct val="150000"/>
              </a:lnSpc>
            </a:pPr>
            <a:r>
              <a:rPr lang="zh-CN" altLang="en-US" dirty="0">
                <a:latin typeface="微软雅黑" panose="020B0503020204020204" pitchFamily="34" charset="-122"/>
                <a:ea typeface="微软雅黑" panose="020B0503020204020204" pitchFamily="34" charset="-122"/>
              </a:rPr>
              <a:t>对某事件进行多因素综合评价的过程，实质上就是科学研究与决策的过程，原则上应包括业务调研、方案设计、收集资料和分析资料几个基本阶段。综合评价模型的一般步骤：</a:t>
            </a:r>
          </a:p>
        </p:txBody>
      </p:sp>
    </p:spTree>
    <p:extLst>
      <p:ext uri="{BB962C8B-B14F-4D97-AF65-F5344CB8AC3E}">
        <p14:creationId xmlns:p14="http://schemas.microsoft.com/office/powerpoint/2010/main" val="243696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05B88-7652-44B9-A59C-A2890EBB6FA5}"/>
              </a:ext>
            </a:extLst>
          </p:cNvPr>
          <p:cNvSpPr>
            <a:spLocks noGrp="1"/>
          </p:cNvSpPr>
          <p:nvPr>
            <p:ph type="title" idx="4294967295"/>
          </p:nvPr>
        </p:nvSpPr>
        <p:spPr>
          <a:xfrm>
            <a:off x="838200" y="2508751"/>
            <a:ext cx="10515600" cy="1325563"/>
          </a:xfrm>
        </p:spPr>
        <p:txBody>
          <a:bodyPr/>
          <a:lstStyle/>
          <a:p>
            <a:pPr algn="ct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、评价指标选择和处理标准</a:t>
            </a:r>
          </a:p>
        </p:txBody>
      </p:sp>
    </p:spTree>
    <p:extLst>
      <p:ext uri="{BB962C8B-B14F-4D97-AF65-F5344CB8AC3E}">
        <p14:creationId xmlns:p14="http://schemas.microsoft.com/office/powerpoint/2010/main" val="353135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8AD3349-9CBF-4B79-95B0-1E642D75FD4A}"/>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指标选择的一般原则</a:t>
            </a:r>
          </a:p>
        </p:txBody>
      </p:sp>
      <p:sp>
        <p:nvSpPr>
          <p:cNvPr id="5" name="Rectangle 3">
            <a:extLst>
              <a:ext uri="{FF2B5EF4-FFF2-40B4-BE49-F238E27FC236}">
                <a16:creationId xmlns:a16="http://schemas.microsoft.com/office/drawing/2014/main" id="{82BD4576-F7EB-4430-A25B-28A7CD8428D9}"/>
              </a:ext>
            </a:extLst>
          </p:cNvPr>
          <p:cNvSpPr txBox="1">
            <a:spLocks noChangeArrowheads="1"/>
          </p:cNvSpPr>
          <p:nvPr/>
        </p:nvSpPr>
        <p:spPr>
          <a:xfrm>
            <a:off x="1065318" y="2002492"/>
            <a:ext cx="10013971" cy="43176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rgbClr val="FF00FF"/>
              </a:buClr>
              <a:buFont typeface="Wingdings" panose="05000000000000000000" pitchFamily="2" charset="2"/>
              <a:buChar char="Ø"/>
            </a:pPr>
            <a:endParaRPr lang="zh-CN" altLang="en-US" sz="1800" dirty="0">
              <a:latin typeface="楷体_GB2312" pitchFamily="49" charset="-122"/>
            </a:endParaRPr>
          </a:p>
        </p:txBody>
      </p:sp>
      <p:sp>
        <p:nvSpPr>
          <p:cNvPr id="6" name="文本框 5">
            <a:extLst>
              <a:ext uri="{FF2B5EF4-FFF2-40B4-BE49-F238E27FC236}">
                <a16:creationId xmlns:a16="http://schemas.microsoft.com/office/drawing/2014/main" id="{311CAB2F-F5D6-407C-8C3F-750B5D09F7B8}"/>
              </a:ext>
            </a:extLst>
          </p:cNvPr>
          <p:cNvSpPr txBox="1"/>
          <p:nvPr/>
        </p:nvSpPr>
        <p:spPr>
          <a:xfrm>
            <a:off x="1065319" y="1687408"/>
            <a:ext cx="10013970" cy="4198393"/>
          </a:xfrm>
          <a:prstGeom prst="rect">
            <a:avLst/>
          </a:prstGeom>
          <a:noFill/>
        </p:spPr>
        <p:txBody>
          <a:bodyPr wrap="square" rtlCol="0" anchor="ctr">
            <a:spAutoFit/>
          </a:bodyPr>
          <a:lstStyle/>
          <a:p>
            <a:pPr indent="457200">
              <a:lnSpc>
                <a:spcPct val="150000"/>
              </a:lnSpc>
            </a:pPr>
            <a:r>
              <a:rPr lang="zh-CN" altLang="en-US" b="1" dirty="0">
                <a:latin typeface="微软雅黑" panose="020B0503020204020204" pitchFamily="34" charset="-122"/>
                <a:ea typeface="微软雅黑" panose="020B0503020204020204" pitchFamily="34" charset="-122"/>
              </a:rPr>
              <a:t>指标选择的一般原则：</a:t>
            </a:r>
            <a:endParaRPr lang="en-US" altLang="zh-CN" b="1" dirty="0">
              <a:latin typeface="微软雅黑" panose="020B0503020204020204" pitchFamily="34" charset="-122"/>
              <a:ea typeface="微软雅黑" panose="020B0503020204020204" pitchFamily="34" charset="-122"/>
            </a:endParaRPr>
          </a:p>
          <a:p>
            <a:pPr indent="457200">
              <a:lnSpc>
                <a:spcPct val="150000"/>
              </a:lnSpc>
            </a:pP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科学性原则。</a:t>
            </a:r>
            <a:r>
              <a:rPr lang="zh-CN" altLang="en-US" dirty="0">
                <a:latin typeface="微软雅黑" panose="020B0503020204020204" pitchFamily="34" charset="-122"/>
                <a:ea typeface="微软雅黑" panose="020B0503020204020204" pitchFamily="34" charset="-122"/>
              </a:rPr>
              <a:t>确保指标体系科学、合理，指标全面、独立，评价方法适合，从而使评价结果能够客观、真实的反映被评估对象的性质。</a:t>
            </a:r>
          </a:p>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全面性原则。</a:t>
            </a:r>
            <a:r>
              <a:rPr lang="zh-CN" altLang="en-US" dirty="0">
                <a:latin typeface="微软雅黑" panose="020B0503020204020204" pitchFamily="34" charset="-122"/>
                <a:ea typeface="微软雅黑" panose="020B0503020204020204" pitchFamily="34" charset="-122"/>
              </a:rPr>
              <a:t>要求指标的构建应基于系统论的观点，从整体的角度来考察被评估对象各个部分的联系和重要程度。</a:t>
            </a:r>
          </a:p>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独立性原则。</a:t>
            </a:r>
            <a:r>
              <a:rPr lang="zh-CN" altLang="en-US" dirty="0">
                <a:latin typeface="微软雅黑" panose="020B0503020204020204" pitchFamily="34" charset="-122"/>
                <a:ea typeface="微软雅黑" panose="020B0503020204020204" pitchFamily="34" charset="-122"/>
              </a:rPr>
              <a:t>指标体系中同一层级的指标间应相互独立、内涵不同、外延不交叉，不得存在同一关系、交叉关系和矛盾关系，只能是并列关系。</a:t>
            </a:r>
          </a:p>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可操作性原则。</a:t>
            </a:r>
            <a:r>
              <a:rPr lang="zh-CN" altLang="en-US" dirty="0">
                <a:latin typeface="微软雅黑" panose="020B0503020204020204" pitchFamily="34" charset="-122"/>
                <a:ea typeface="微软雅黑" panose="020B0503020204020204" pitchFamily="34" charset="-122"/>
              </a:rPr>
              <a:t>评价指标具有可实践性，构建的指标体系在内容和形式上简化和易懂，使人能明确指标体系的内涵和意义，指标的数据可得且易处理。</a:t>
            </a:r>
          </a:p>
        </p:txBody>
      </p:sp>
    </p:spTree>
    <p:extLst>
      <p:ext uri="{BB962C8B-B14F-4D97-AF65-F5344CB8AC3E}">
        <p14:creationId xmlns:p14="http://schemas.microsoft.com/office/powerpoint/2010/main" val="397588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BA5E19E-A27B-438C-9CF1-0C2934CEF2D8}"/>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指标选择的一般原则</a:t>
            </a:r>
          </a:p>
        </p:txBody>
      </p:sp>
      <p:sp>
        <p:nvSpPr>
          <p:cNvPr id="2" name="文本框 1">
            <a:extLst>
              <a:ext uri="{FF2B5EF4-FFF2-40B4-BE49-F238E27FC236}">
                <a16:creationId xmlns:a16="http://schemas.microsoft.com/office/drawing/2014/main" id="{7B814532-EC88-43B6-8E94-F5CE88E5F1AD}"/>
              </a:ext>
            </a:extLst>
          </p:cNvPr>
          <p:cNvSpPr txBox="1"/>
          <p:nvPr/>
        </p:nvSpPr>
        <p:spPr>
          <a:xfrm>
            <a:off x="1061576" y="1184944"/>
            <a:ext cx="10068847" cy="5444888"/>
          </a:xfrm>
          <a:prstGeom prst="rect">
            <a:avLst/>
          </a:prstGeom>
          <a:noFill/>
        </p:spPr>
        <p:txBody>
          <a:bodyPr wrap="square" rtlCol="0" anchor="ctr">
            <a:spAutoFit/>
          </a:bodyPr>
          <a:lstStyle/>
          <a:p>
            <a:pPr indent="457200">
              <a:lnSpc>
                <a:spcPct val="150000"/>
              </a:lnSpc>
            </a:pPr>
            <a:r>
              <a:rPr lang="zh-CN" altLang="en-US" b="1" dirty="0">
                <a:latin typeface="微软雅黑" panose="020B0503020204020204" pitchFamily="34" charset="-122"/>
                <a:ea typeface="微软雅黑" panose="020B0503020204020204" pitchFamily="34" charset="-122"/>
              </a:rPr>
              <a:t>常用筛选指标方法：</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指标聚类法降维法：</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在存在众多指标的情况下，可将相似指标聚成类，再从每类中找一个典型指标作为代表，从而用少量几个典型指标作为评价指标来代表原来众多的指标建立评价模型。</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对于评价指标特别多，且指标之间相关性很强的指标体系，可以采用因子分析等降维方式，将多维指标综合成若干个指标作为评价指标。</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逐个指标假设检验的方法（建立在一定的先验知识基础上）：</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是在掌握有关历史资料基础上，依照可能的评价结果将评价对象分组，并对各指标进行假设检验，挑选有统计意义的指标作为评价指标。</a:t>
            </a:r>
          </a:p>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多元回归及逐步回归等算法（建立在一定的先验知识基础上） ：</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多元回归分析挑选标准化偏回归系数绝对值较大或偏回归系数假设检验有显著性的指标作为评价指标；逐步回归有自动挑选主要影响指标的功能，是目前最常用的指标挑选方法。随机森林模型计算变量重要度等。</a:t>
            </a:r>
          </a:p>
        </p:txBody>
      </p:sp>
    </p:spTree>
    <p:extLst>
      <p:ext uri="{BB962C8B-B14F-4D97-AF65-F5344CB8AC3E}">
        <p14:creationId xmlns:p14="http://schemas.microsoft.com/office/powerpoint/2010/main" val="185623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0CD555-CE90-4691-BA50-0F6654DF7173}"/>
              </a:ext>
            </a:extLst>
          </p:cNvPr>
          <p:cNvSpPr txBox="1"/>
          <p:nvPr/>
        </p:nvSpPr>
        <p:spPr>
          <a:xfrm>
            <a:off x="1065319" y="0"/>
            <a:ext cx="6285050" cy="830997"/>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综合评价案例分析</a:t>
            </a:r>
            <a:r>
              <a:rPr lang="en-US" altLang="zh-CN" sz="3200" b="1" dirty="0">
                <a:solidFill>
                  <a:schemeClr val="bg1"/>
                </a:solidFill>
                <a:latin typeface="微软雅黑" panose="020B0503020204020204" pitchFamily="34" charset="-122"/>
                <a:ea typeface="微软雅黑" panose="020B0503020204020204" pitchFamily="34" charset="-122"/>
              </a:rPr>
              <a:t>-</a:t>
            </a:r>
            <a:r>
              <a:rPr lang="zh-CN" altLang="en-US" sz="3200" b="1" dirty="0">
                <a:solidFill>
                  <a:schemeClr val="bg1"/>
                </a:solidFill>
                <a:latin typeface="微软雅黑" panose="020B0503020204020204" pitchFamily="34" charset="-122"/>
                <a:ea typeface="微软雅黑" panose="020B0503020204020204" pitchFamily="34" charset="-122"/>
              </a:rPr>
              <a:t>指标选择</a:t>
            </a:r>
          </a:p>
        </p:txBody>
      </p:sp>
      <p:graphicFrame>
        <p:nvGraphicFramePr>
          <p:cNvPr id="5" name="表格 4">
            <a:extLst>
              <a:ext uri="{FF2B5EF4-FFF2-40B4-BE49-F238E27FC236}">
                <a16:creationId xmlns:a16="http://schemas.microsoft.com/office/drawing/2014/main" id="{9A014428-1252-4915-A9CF-ACAC1761A2CE}"/>
              </a:ext>
            </a:extLst>
          </p:cNvPr>
          <p:cNvGraphicFramePr>
            <a:graphicFrameLocks noGrp="1"/>
          </p:cNvGraphicFramePr>
          <p:nvPr>
            <p:extLst>
              <p:ext uri="{D42A27DB-BD31-4B8C-83A1-F6EECF244321}">
                <p14:modId xmlns:p14="http://schemas.microsoft.com/office/powerpoint/2010/main" val="2071307727"/>
              </p:ext>
            </p:extLst>
          </p:nvPr>
        </p:nvGraphicFramePr>
        <p:xfrm>
          <a:off x="700574" y="2204572"/>
          <a:ext cx="10790852" cy="4351334"/>
        </p:xfrm>
        <a:graphic>
          <a:graphicData uri="http://schemas.openxmlformats.org/drawingml/2006/table">
            <a:tbl>
              <a:tblPr firstRow="1" firstCol="1" bandRow="1">
                <a:tableStyleId>{7E9639D4-E3E2-4D34-9284-5A2195B3D0D7}</a:tableStyleId>
              </a:tblPr>
              <a:tblGrid>
                <a:gridCol w="891430">
                  <a:extLst>
                    <a:ext uri="{9D8B030D-6E8A-4147-A177-3AD203B41FA5}">
                      <a16:colId xmlns:a16="http://schemas.microsoft.com/office/drawing/2014/main" val="2765760923"/>
                    </a:ext>
                  </a:extLst>
                </a:gridCol>
                <a:gridCol w="3741151">
                  <a:extLst>
                    <a:ext uri="{9D8B030D-6E8A-4147-A177-3AD203B41FA5}">
                      <a16:colId xmlns:a16="http://schemas.microsoft.com/office/drawing/2014/main" val="3672593769"/>
                    </a:ext>
                  </a:extLst>
                </a:gridCol>
                <a:gridCol w="1154675">
                  <a:extLst>
                    <a:ext uri="{9D8B030D-6E8A-4147-A177-3AD203B41FA5}">
                      <a16:colId xmlns:a16="http://schemas.microsoft.com/office/drawing/2014/main" val="937836572"/>
                    </a:ext>
                  </a:extLst>
                </a:gridCol>
                <a:gridCol w="3771942">
                  <a:extLst>
                    <a:ext uri="{9D8B030D-6E8A-4147-A177-3AD203B41FA5}">
                      <a16:colId xmlns:a16="http://schemas.microsoft.com/office/drawing/2014/main" val="2871989255"/>
                    </a:ext>
                  </a:extLst>
                </a:gridCol>
                <a:gridCol w="1231654">
                  <a:extLst>
                    <a:ext uri="{9D8B030D-6E8A-4147-A177-3AD203B41FA5}">
                      <a16:colId xmlns:a16="http://schemas.microsoft.com/office/drawing/2014/main" val="4008879609"/>
                    </a:ext>
                  </a:extLst>
                </a:gridCol>
              </a:tblGrid>
              <a:tr h="321958">
                <a:tc>
                  <a:txBody>
                    <a:bodyPr/>
                    <a:lstStyle/>
                    <a:p>
                      <a:pPr indent="0" algn="ctr" fontAlgn="ctr">
                        <a:lnSpc>
                          <a:spcPts val="2200"/>
                        </a:lnSpc>
                        <a:spcAft>
                          <a:spcPts val="0"/>
                        </a:spcAft>
                      </a:pPr>
                      <a:r>
                        <a:rPr lang="zh-CN" sz="1600" kern="0" dirty="0">
                          <a:effectLst/>
                        </a:rPr>
                        <a:t>目标层</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lnB w="12700" cap="flat" cmpd="sng" algn="ctr">
                      <a:solidFill>
                        <a:schemeClr val="tx1"/>
                      </a:solidFill>
                      <a:prstDash val="solid"/>
                      <a:round/>
                      <a:headEnd type="none" w="med" len="med"/>
                      <a:tailEnd type="none" w="med" len="med"/>
                    </a:lnB>
                  </a:tcPr>
                </a:tc>
                <a:tc>
                  <a:txBody>
                    <a:bodyPr/>
                    <a:lstStyle/>
                    <a:p>
                      <a:pPr indent="0" algn="ctr" fontAlgn="ctr">
                        <a:lnSpc>
                          <a:spcPts val="2200"/>
                        </a:lnSpc>
                        <a:spcAft>
                          <a:spcPts val="0"/>
                        </a:spcAft>
                      </a:pPr>
                      <a:r>
                        <a:rPr lang="zh-CN" sz="1600" kern="0" dirty="0">
                          <a:effectLst/>
                        </a:rPr>
                        <a:t>准则层</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a:effectLst/>
                        </a:rPr>
                        <a:t>变量</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dirty="0">
                          <a:effectLst/>
                        </a:rPr>
                        <a:t>指标层</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a:effectLst/>
                        </a:rPr>
                        <a:t>单位</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148222960"/>
                  </a:ext>
                </a:extLst>
              </a:tr>
              <a:tr h="321958">
                <a:tc rowSpan="12">
                  <a:txBody>
                    <a:bodyPr/>
                    <a:lstStyle/>
                    <a:p>
                      <a:pPr marL="71755" marR="71755" indent="0" algn="ctr" fontAlgn="ctr">
                        <a:lnSpc>
                          <a:spcPts val="2200"/>
                        </a:lnSpc>
                        <a:spcAft>
                          <a:spcPts val="0"/>
                        </a:spcAft>
                      </a:pPr>
                      <a:r>
                        <a:rPr lang="zh-CN" sz="1600" kern="100">
                          <a:effectLst/>
                        </a:rPr>
                        <a:t>残疾人基本服务质量指数</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vert="wordArtVert"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indent="0" algn="ctr" fontAlgn="ctr">
                        <a:lnSpc>
                          <a:spcPts val="2200"/>
                        </a:lnSpc>
                        <a:spcAft>
                          <a:spcPts val="0"/>
                        </a:spcAft>
                      </a:pPr>
                      <a:r>
                        <a:rPr lang="zh-CN" sz="1600" kern="0" dirty="0">
                          <a:effectLst/>
                        </a:rPr>
                        <a:t>教育服务质量指数</a:t>
                      </a:r>
                      <a:endParaRPr lang="zh-CN" sz="1600" kern="100" dirty="0">
                        <a:effectLst/>
                      </a:endParaRPr>
                    </a:p>
                  </a:txBody>
                  <a:tcPr marL="5655" marR="5655" marT="5655" marB="5655" anchor="ctr">
                    <a:lnL w="12700" cap="flat" cmpd="sng" algn="ctr">
                      <a:solidFill>
                        <a:schemeClr val="tx1"/>
                      </a:solidFill>
                      <a:prstDash val="solid"/>
                      <a:round/>
                      <a:headEnd type="none" w="med" len="med"/>
                      <a:tailEnd type="none" w="med" len="med"/>
                    </a:lnL>
                  </a:tcPr>
                </a:tc>
                <a:tc>
                  <a:txBody>
                    <a:bodyPr/>
                    <a:lstStyle/>
                    <a:p>
                      <a:pPr indent="0" algn="ctr" fontAlgn="ctr">
                        <a:lnSpc>
                          <a:spcPts val="2200"/>
                        </a:lnSpc>
                        <a:spcAft>
                          <a:spcPts val="0"/>
                        </a:spcAft>
                      </a:pPr>
                      <a:r>
                        <a:rPr lang="en-US" sz="1600" kern="0">
                          <a:effectLst/>
                        </a:rPr>
                        <a:t>X1</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a:effectLst/>
                        </a:rPr>
                        <a:t>残疾人文盲率</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971316776"/>
                  </a:ext>
                </a:extLst>
              </a:tr>
              <a:tr h="321958">
                <a:tc vMerge="1">
                  <a:txBody>
                    <a:bodyPr/>
                    <a:lstStyle/>
                    <a:p>
                      <a:endParaRPr lang="zh-CN" altLang="en-US"/>
                    </a:p>
                  </a:txBody>
                  <a:tcPr/>
                </a:tc>
                <a:tc vMerge="1">
                  <a:txBody>
                    <a:bodyPr/>
                    <a:lstStyle/>
                    <a:p>
                      <a:endParaRPr lang="zh-CN" altLang="en-US"/>
                    </a:p>
                  </a:txBody>
                  <a:tcPr/>
                </a:tc>
                <a:tc>
                  <a:txBody>
                    <a:bodyPr/>
                    <a:lstStyle/>
                    <a:p>
                      <a:pPr indent="0" algn="ctr" fontAlgn="ctr">
                        <a:lnSpc>
                          <a:spcPts val="2200"/>
                        </a:lnSpc>
                        <a:spcAft>
                          <a:spcPts val="0"/>
                        </a:spcAft>
                      </a:pPr>
                      <a:r>
                        <a:rPr lang="en-US" sz="1600" kern="0">
                          <a:effectLst/>
                        </a:rPr>
                        <a:t>X2</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a:effectLst/>
                        </a:rPr>
                        <a:t>残疾人平均受教育年限</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dirty="0">
                          <a:effectLst/>
                        </a:rPr>
                        <a:t>年</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2200053557"/>
                  </a:ext>
                </a:extLst>
              </a:tr>
              <a:tr h="321958">
                <a:tc vMerge="1">
                  <a:txBody>
                    <a:bodyPr/>
                    <a:lstStyle/>
                    <a:p>
                      <a:endParaRPr lang="zh-CN" altLang="en-US"/>
                    </a:p>
                  </a:txBody>
                  <a:tcPr/>
                </a:tc>
                <a:tc vMerge="1">
                  <a:txBody>
                    <a:bodyPr/>
                    <a:lstStyle/>
                    <a:p>
                      <a:endParaRPr lang="zh-CN" altLang="en-US"/>
                    </a:p>
                  </a:txBody>
                  <a:tcPr/>
                </a:tc>
                <a:tc>
                  <a:txBody>
                    <a:bodyPr/>
                    <a:lstStyle/>
                    <a:p>
                      <a:pPr indent="0" algn="ctr" fontAlgn="ctr">
                        <a:lnSpc>
                          <a:spcPts val="2200"/>
                        </a:lnSpc>
                        <a:spcAft>
                          <a:spcPts val="0"/>
                        </a:spcAft>
                      </a:pPr>
                      <a:r>
                        <a:rPr lang="en-US" sz="1600" kern="0" dirty="0">
                          <a:effectLst/>
                        </a:rPr>
                        <a:t>X3</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a:effectLst/>
                        </a:rPr>
                        <a:t>残疾人义务教育阶段毛入学率</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2631989602"/>
                  </a:ext>
                </a:extLst>
              </a:tr>
              <a:tr h="321958">
                <a:tc vMerge="1">
                  <a:txBody>
                    <a:bodyPr/>
                    <a:lstStyle/>
                    <a:p>
                      <a:endParaRPr lang="zh-CN" altLang="en-US"/>
                    </a:p>
                  </a:txBody>
                  <a:tcPr/>
                </a:tc>
                <a:tc rowSpan="3">
                  <a:txBody>
                    <a:bodyPr/>
                    <a:lstStyle/>
                    <a:p>
                      <a:pPr indent="0" algn="ctr" fontAlgn="ctr">
                        <a:lnSpc>
                          <a:spcPts val="2200"/>
                        </a:lnSpc>
                        <a:spcAft>
                          <a:spcPts val="0"/>
                        </a:spcAft>
                      </a:pPr>
                      <a:r>
                        <a:rPr lang="zh-CN" sz="1600" kern="0" dirty="0">
                          <a:effectLst/>
                        </a:rPr>
                        <a:t>就业扶贫服务质量指数</a:t>
                      </a:r>
                      <a:endParaRPr lang="zh-CN" sz="1600" kern="100" dirty="0">
                        <a:effectLst/>
                      </a:endParaRPr>
                    </a:p>
                  </a:txBody>
                  <a:tcPr marL="5655" marR="5655" marT="5655" marB="5655" anchor="ctr">
                    <a:lnL w="12700" cap="flat" cmpd="sng" algn="ctr">
                      <a:solidFill>
                        <a:schemeClr val="tx1"/>
                      </a:solidFill>
                      <a:prstDash val="solid"/>
                      <a:round/>
                      <a:headEnd type="none" w="med" len="med"/>
                      <a:tailEnd type="none" w="med" len="med"/>
                    </a:lnL>
                  </a:tcPr>
                </a:tc>
                <a:tc>
                  <a:txBody>
                    <a:bodyPr/>
                    <a:lstStyle/>
                    <a:p>
                      <a:pPr indent="0" algn="ctr" fontAlgn="ctr">
                        <a:lnSpc>
                          <a:spcPts val="2200"/>
                        </a:lnSpc>
                        <a:spcAft>
                          <a:spcPts val="0"/>
                        </a:spcAft>
                      </a:pPr>
                      <a:r>
                        <a:rPr lang="en-US" sz="1600" kern="0" dirty="0">
                          <a:effectLst/>
                        </a:rPr>
                        <a:t>X4</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dirty="0">
                          <a:effectLst/>
                        </a:rPr>
                        <a:t>残疾人就业率</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139042189"/>
                  </a:ext>
                </a:extLst>
              </a:tr>
              <a:tr h="321958">
                <a:tc vMerge="1">
                  <a:txBody>
                    <a:bodyPr/>
                    <a:lstStyle/>
                    <a:p>
                      <a:endParaRPr lang="zh-CN" altLang="en-US"/>
                    </a:p>
                  </a:txBody>
                  <a:tcPr/>
                </a:tc>
                <a:tc vMerge="1">
                  <a:txBody>
                    <a:bodyPr/>
                    <a:lstStyle/>
                    <a:p>
                      <a:endParaRPr lang="zh-CN" altLang="en-US"/>
                    </a:p>
                  </a:txBody>
                  <a:tcPr/>
                </a:tc>
                <a:tc>
                  <a:txBody>
                    <a:bodyPr/>
                    <a:lstStyle/>
                    <a:p>
                      <a:pPr indent="0" algn="ctr" fontAlgn="ctr">
                        <a:lnSpc>
                          <a:spcPts val="2200"/>
                        </a:lnSpc>
                        <a:spcAft>
                          <a:spcPts val="0"/>
                        </a:spcAft>
                      </a:pPr>
                      <a:r>
                        <a:rPr lang="en-US" sz="1600" kern="0">
                          <a:effectLst/>
                        </a:rPr>
                        <a:t>X5</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dirty="0">
                          <a:effectLst/>
                        </a:rPr>
                        <a:t>农村残疾人家庭贫困率</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2931270753"/>
                  </a:ext>
                </a:extLst>
              </a:tr>
              <a:tr h="321958">
                <a:tc vMerge="1">
                  <a:txBody>
                    <a:bodyPr/>
                    <a:lstStyle/>
                    <a:p>
                      <a:endParaRPr lang="zh-CN" altLang="en-US"/>
                    </a:p>
                  </a:txBody>
                  <a:tcPr/>
                </a:tc>
                <a:tc vMerge="1">
                  <a:txBody>
                    <a:bodyPr/>
                    <a:lstStyle/>
                    <a:p>
                      <a:endParaRPr lang="zh-CN" altLang="en-US"/>
                    </a:p>
                  </a:txBody>
                  <a:tcPr/>
                </a:tc>
                <a:tc>
                  <a:txBody>
                    <a:bodyPr/>
                    <a:lstStyle/>
                    <a:p>
                      <a:pPr indent="0" algn="ctr" fontAlgn="ctr">
                        <a:lnSpc>
                          <a:spcPts val="2200"/>
                        </a:lnSpc>
                        <a:spcAft>
                          <a:spcPts val="0"/>
                        </a:spcAft>
                      </a:pPr>
                      <a:r>
                        <a:rPr lang="en-US" sz="1600" kern="0" dirty="0">
                          <a:effectLst/>
                        </a:rPr>
                        <a:t>X6</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a:effectLst/>
                        </a:rPr>
                        <a:t>城镇残疾人家庭低收入率</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dirty="0">
                          <a:effectLst/>
                        </a:rPr>
                        <a:t>%</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206981964"/>
                  </a:ext>
                </a:extLst>
              </a:tr>
              <a:tr h="321958">
                <a:tc vMerge="1">
                  <a:txBody>
                    <a:bodyPr/>
                    <a:lstStyle/>
                    <a:p>
                      <a:endParaRPr lang="zh-CN" altLang="en-US"/>
                    </a:p>
                  </a:txBody>
                  <a:tcPr/>
                </a:tc>
                <a:tc rowSpan="2">
                  <a:txBody>
                    <a:bodyPr/>
                    <a:lstStyle/>
                    <a:p>
                      <a:pPr indent="0" algn="ctr" fontAlgn="ctr">
                        <a:lnSpc>
                          <a:spcPts val="2200"/>
                        </a:lnSpc>
                        <a:spcAft>
                          <a:spcPts val="0"/>
                        </a:spcAft>
                      </a:pPr>
                      <a:r>
                        <a:rPr lang="zh-CN" sz="1600" kern="0" dirty="0">
                          <a:effectLst/>
                        </a:rPr>
                        <a:t>社会保障服务质量指数</a:t>
                      </a:r>
                      <a:endParaRPr lang="zh-CN" sz="1600" kern="100" dirty="0">
                        <a:effectLst/>
                      </a:endParaRPr>
                    </a:p>
                  </a:txBody>
                  <a:tcPr marL="5655" marR="5655" marT="5655" marB="5655"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indent="0" algn="ctr" fontAlgn="ctr">
                        <a:lnSpc>
                          <a:spcPts val="2200"/>
                        </a:lnSpc>
                        <a:spcAft>
                          <a:spcPts val="0"/>
                        </a:spcAft>
                      </a:pPr>
                      <a:r>
                        <a:rPr lang="en-US" sz="1600" kern="0">
                          <a:effectLst/>
                        </a:rPr>
                        <a:t>X7</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a:effectLst/>
                        </a:rPr>
                        <a:t>残疾人社会福利覆盖率</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3119176656"/>
                  </a:ext>
                </a:extLst>
              </a:tr>
              <a:tr h="321958">
                <a:tc vMerge="1">
                  <a:txBody>
                    <a:bodyPr/>
                    <a:lstStyle/>
                    <a:p>
                      <a:endParaRPr lang="zh-CN" altLang="en-US"/>
                    </a:p>
                  </a:txBody>
                  <a:tcPr/>
                </a:tc>
                <a:tc vMerge="1">
                  <a:txBody>
                    <a:bodyPr/>
                    <a:lstStyle/>
                    <a:p>
                      <a:endParaRPr lang="zh-CN" altLang="en-US"/>
                    </a:p>
                  </a:txBody>
                  <a:tcPr/>
                </a:tc>
                <a:tc>
                  <a:txBody>
                    <a:bodyPr/>
                    <a:lstStyle/>
                    <a:p>
                      <a:pPr indent="0" algn="ctr" fontAlgn="ctr">
                        <a:lnSpc>
                          <a:spcPts val="2200"/>
                        </a:lnSpc>
                        <a:spcAft>
                          <a:spcPts val="0"/>
                        </a:spcAft>
                      </a:pPr>
                      <a:r>
                        <a:rPr lang="en-US" sz="1600" kern="0">
                          <a:effectLst/>
                        </a:rPr>
                        <a:t>X8</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a:effectLst/>
                        </a:rPr>
                        <a:t>残疾人社会保险覆盖率</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2632095685"/>
                  </a:ext>
                </a:extLst>
              </a:tr>
              <a:tr h="321958">
                <a:tc vMerge="1">
                  <a:txBody>
                    <a:bodyPr/>
                    <a:lstStyle/>
                    <a:p>
                      <a:endParaRPr lang="zh-CN" altLang="en-US"/>
                    </a:p>
                  </a:txBody>
                  <a:tcPr/>
                </a:tc>
                <a:tc rowSpan="2">
                  <a:txBody>
                    <a:bodyPr/>
                    <a:lstStyle/>
                    <a:p>
                      <a:pPr indent="0" algn="ctr" fontAlgn="ctr">
                        <a:lnSpc>
                          <a:spcPts val="2200"/>
                        </a:lnSpc>
                        <a:spcAft>
                          <a:spcPts val="0"/>
                        </a:spcAft>
                      </a:pPr>
                      <a:r>
                        <a:rPr lang="zh-CN" sz="1600" kern="0" dirty="0">
                          <a:effectLst/>
                        </a:rPr>
                        <a:t>康复服务质量指数</a:t>
                      </a:r>
                      <a:endParaRPr lang="zh-CN" sz="1600" kern="100" dirty="0">
                        <a:effectLst/>
                      </a:endParaRPr>
                    </a:p>
                  </a:txBody>
                  <a:tcPr marL="5655" marR="5655" marT="5655" marB="5655"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fontAlgn="ctr">
                        <a:lnSpc>
                          <a:spcPts val="2200"/>
                        </a:lnSpc>
                        <a:spcAft>
                          <a:spcPts val="0"/>
                        </a:spcAft>
                      </a:pPr>
                      <a:r>
                        <a:rPr lang="en-US" sz="1600" kern="0">
                          <a:effectLst/>
                        </a:rPr>
                        <a:t>X9</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a:effectLst/>
                        </a:rPr>
                        <a:t>康复服务覆盖率</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2932972654"/>
                  </a:ext>
                </a:extLst>
              </a:tr>
              <a:tr h="321958">
                <a:tc vMerge="1">
                  <a:txBody>
                    <a:bodyPr/>
                    <a:lstStyle/>
                    <a:p>
                      <a:endParaRPr lang="zh-CN" altLang="en-US"/>
                    </a:p>
                  </a:txBody>
                  <a:tcPr/>
                </a:tc>
                <a:tc vMerge="1">
                  <a:txBody>
                    <a:bodyPr/>
                    <a:lstStyle/>
                    <a:p>
                      <a:endParaRPr lang="zh-CN" altLang="en-US"/>
                    </a:p>
                  </a:txBody>
                  <a:tcPr/>
                </a:tc>
                <a:tc>
                  <a:txBody>
                    <a:bodyPr/>
                    <a:lstStyle/>
                    <a:p>
                      <a:pPr indent="0" algn="ctr" fontAlgn="ctr">
                        <a:lnSpc>
                          <a:spcPts val="2200"/>
                        </a:lnSpc>
                        <a:spcAft>
                          <a:spcPts val="0"/>
                        </a:spcAft>
                      </a:pPr>
                      <a:r>
                        <a:rPr lang="en-US" sz="1600" kern="0">
                          <a:effectLst/>
                        </a:rPr>
                        <a:t>X10</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a:effectLst/>
                        </a:rPr>
                        <a:t>辅助器具供应服务机构覆盖率</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282961260"/>
                  </a:ext>
                </a:extLst>
              </a:tr>
              <a:tr h="487838">
                <a:tc vMerge="1">
                  <a:txBody>
                    <a:bodyPr/>
                    <a:lstStyle/>
                    <a:p>
                      <a:endParaRPr lang="zh-CN" altLang="en-US"/>
                    </a:p>
                  </a:txBody>
                  <a:tcPr/>
                </a:tc>
                <a:tc>
                  <a:txBody>
                    <a:bodyPr/>
                    <a:lstStyle/>
                    <a:p>
                      <a:pPr indent="0" algn="ctr" fontAlgn="ctr">
                        <a:lnSpc>
                          <a:spcPts val="2200"/>
                        </a:lnSpc>
                        <a:spcAft>
                          <a:spcPts val="0"/>
                        </a:spcAft>
                      </a:pPr>
                      <a:r>
                        <a:rPr lang="zh-CN" sz="1600" kern="0" dirty="0">
                          <a:effectLst/>
                        </a:rPr>
                        <a:t>无障碍服务质量指数</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indent="0" algn="ctr" fontAlgn="ctr">
                        <a:lnSpc>
                          <a:spcPts val="2200"/>
                        </a:lnSpc>
                        <a:spcAft>
                          <a:spcPts val="0"/>
                        </a:spcAft>
                      </a:pPr>
                      <a:r>
                        <a:rPr lang="en-US" sz="1600" kern="0">
                          <a:effectLst/>
                        </a:rPr>
                        <a:t>X11</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a:effectLst/>
                        </a:rPr>
                        <a:t>家庭无障碍设施改造率</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3480142456"/>
                  </a:ext>
                </a:extLst>
              </a:tr>
              <a:tr h="321958">
                <a:tc vMerge="1">
                  <a:txBody>
                    <a:bodyPr/>
                    <a:lstStyle/>
                    <a:p>
                      <a:endParaRPr lang="zh-CN" altLang="en-US"/>
                    </a:p>
                  </a:txBody>
                  <a:tcPr/>
                </a:tc>
                <a:tc>
                  <a:txBody>
                    <a:bodyPr/>
                    <a:lstStyle/>
                    <a:p>
                      <a:pPr indent="0" algn="ctr" fontAlgn="ctr">
                        <a:lnSpc>
                          <a:spcPts val="2200"/>
                        </a:lnSpc>
                        <a:spcAft>
                          <a:spcPts val="0"/>
                        </a:spcAft>
                      </a:pPr>
                      <a:r>
                        <a:rPr lang="en-US" sz="1600" kern="0" dirty="0">
                          <a:effectLst/>
                        </a:rPr>
                        <a:t> </a:t>
                      </a:r>
                      <a:r>
                        <a:rPr lang="zh-CN" sz="1600" kern="0" dirty="0">
                          <a:effectLst/>
                        </a:rPr>
                        <a:t>文体服务质量指数</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lnL w="12700" cap="flat" cmpd="sng" algn="ctr">
                      <a:solidFill>
                        <a:schemeClr val="tx1"/>
                      </a:solidFill>
                      <a:prstDash val="solid"/>
                      <a:round/>
                      <a:headEnd type="none" w="med" len="med"/>
                      <a:tailEnd type="none" w="med" len="med"/>
                    </a:lnL>
                  </a:tcPr>
                </a:tc>
                <a:tc>
                  <a:txBody>
                    <a:bodyPr/>
                    <a:lstStyle/>
                    <a:p>
                      <a:pPr indent="0" algn="ctr" fontAlgn="ctr">
                        <a:lnSpc>
                          <a:spcPts val="2200"/>
                        </a:lnSpc>
                        <a:spcAft>
                          <a:spcPts val="0"/>
                        </a:spcAft>
                      </a:pPr>
                      <a:r>
                        <a:rPr lang="en-US" sz="1600" kern="0">
                          <a:effectLst/>
                        </a:rPr>
                        <a:t>X12</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dirty="0">
                          <a:effectLst/>
                        </a:rPr>
                        <a:t>残疾人文化体育活动参与率</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dirty="0">
                          <a:effectLst/>
                        </a:rPr>
                        <a:t>%</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1514262918"/>
                  </a:ext>
                </a:extLst>
              </a:tr>
            </a:tbl>
          </a:graphicData>
        </a:graphic>
      </p:graphicFrame>
      <p:sp>
        <p:nvSpPr>
          <p:cNvPr id="6" name="矩形 5">
            <a:extLst>
              <a:ext uri="{FF2B5EF4-FFF2-40B4-BE49-F238E27FC236}">
                <a16:creationId xmlns:a16="http://schemas.microsoft.com/office/drawing/2014/main" id="{384454D1-6F14-4B9C-958C-34CDCFB130EB}"/>
              </a:ext>
            </a:extLst>
          </p:cNvPr>
          <p:cNvSpPr/>
          <p:nvPr/>
        </p:nvSpPr>
        <p:spPr>
          <a:xfrm>
            <a:off x="700574" y="1281242"/>
            <a:ext cx="10790852" cy="646331"/>
          </a:xfrm>
          <a:prstGeom prst="rect">
            <a:avLst/>
          </a:prstGeom>
        </p:spPr>
        <p:txBody>
          <a:bodyPr wrap="square">
            <a:spAutoFit/>
          </a:bodyPr>
          <a:lstStyle/>
          <a:p>
            <a:r>
              <a:rPr lang="zh-CN" altLang="en-US" kern="100" dirty="0">
                <a:ea typeface="宋体" panose="02010600030101010101" pitchFamily="2" charset="-122"/>
                <a:cs typeface="宋体" panose="02010600030101010101" pitchFamily="2" charset="-122"/>
              </a:rPr>
              <a:t>评估目的：残疾人基本公共服务质量</a:t>
            </a:r>
            <a:endParaRPr lang="en-US" altLang="zh-CN" kern="100" dirty="0">
              <a:ea typeface="宋体" panose="02010600030101010101" pitchFamily="2" charset="-122"/>
              <a:cs typeface="宋体" panose="02010600030101010101" pitchFamily="2" charset="-122"/>
            </a:endParaRPr>
          </a:p>
          <a:p>
            <a:r>
              <a:rPr lang="zh-CN" altLang="en-US" kern="100" dirty="0">
                <a:ea typeface="宋体" panose="02010600030101010101" pitchFamily="2" charset="-122"/>
              </a:rPr>
              <a:t>评估流程：评估目的内涵界定，指标体系构建，指标的预处理，指标权重计算，综合评价模型结果计算。</a:t>
            </a:r>
            <a:endParaRPr lang="zh-CN" altLang="en-US" dirty="0"/>
          </a:p>
        </p:txBody>
      </p:sp>
    </p:spTree>
    <p:extLst>
      <p:ext uri="{BB962C8B-B14F-4D97-AF65-F5344CB8AC3E}">
        <p14:creationId xmlns:p14="http://schemas.microsoft.com/office/powerpoint/2010/main" val="132051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FA8DDB6-6AF7-49BF-888B-E0FAC6CF4A07}"/>
              </a:ext>
            </a:extLst>
          </p:cNvPr>
          <p:cNvSpPr txBox="1"/>
          <p:nvPr/>
        </p:nvSpPr>
        <p:spPr>
          <a:xfrm>
            <a:off x="1065319" y="0"/>
            <a:ext cx="8078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指标一致化无量纲化处理</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7AC7AAD-ABFA-4DC6-9D11-AD3E9A101441}"/>
                  </a:ext>
                </a:extLst>
              </p:cNvPr>
              <p:cNvSpPr txBox="1"/>
              <p:nvPr/>
            </p:nvSpPr>
            <p:spPr>
              <a:xfrm>
                <a:off x="1065319" y="1639085"/>
                <a:ext cx="10001610" cy="4198393"/>
              </a:xfrm>
              <a:prstGeom prst="rect">
                <a:avLst/>
              </a:prstGeom>
              <a:noFill/>
            </p:spPr>
            <p:txBody>
              <a:bodyPr wrap="square" rtlCol="0" anchor="ctr">
                <a:spAutoFit/>
              </a:bodyPr>
              <a:lstStyle/>
              <a:p>
                <a:pPr indent="457200">
                  <a:lnSpc>
                    <a:spcPct val="150000"/>
                  </a:lnSpc>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、评价指标类型的一致化 ：</a:t>
                </a:r>
                <a:endParaRPr lang="en-US" altLang="zh-CN" b="1"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由于来自实际中的指标数据可能是各种各样的，特别是对于不同类型，不同单位，不同数量组的数据，存在不可公度性，在应用之前需要对这样的数据做一定的预处理，以便于在综合评价中做相应的运算、比较、和分析等。</a:t>
                </a: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一般说来，在评价指标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1</m:t>
                        </m:r>
                      </m:sub>
                    </m:sSub>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2</m:t>
                        </m:r>
                      </m:sub>
                    </m:sSub>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𝑚</m:t>
                        </m:r>
                      </m:sub>
                    </m:sSub>
                    <m:r>
                      <a:rPr lang="zh-CN" altLang="en-US" i="1" smtClean="0">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𝑚</m:t>
                    </m:r>
                    <m:r>
                      <a:rPr lang="en-US" altLang="zh-CN" i="1">
                        <a:latin typeface="Cambria Math" panose="02040503050406030204" pitchFamily="18" charset="0"/>
                        <a:ea typeface="微软雅黑" panose="020B0503020204020204" pitchFamily="34" charset="-122"/>
                      </a:rPr>
                      <m:t>&gt;1</m:t>
                    </m:r>
                    <m:r>
                      <a:rPr lang="zh-CN" altLang="en-US" i="1" smtClean="0">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 中可能包含有“极大型”指标、“极小型”指标、“中间型”指标和“区间型”指标。</a:t>
                </a:r>
              </a:p>
              <a:p>
                <a:pPr indent="457200">
                  <a:lnSpc>
                    <a:spcPct val="150000"/>
                  </a:lnSpc>
                </a:pPr>
                <a:r>
                  <a:rPr lang="zh-CN" altLang="en-US" b="1" dirty="0">
                    <a:latin typeface="微软雅黑" panose="020B0503020204020204" pitchFamily="34" charset="-122"/>
                    <a:ea typeface="微软雅黑" panose="020B0503020204020204" pitchFamily="34" charset="-122"/>
                  </a:rPr>
                  <a:t>极大型指标</a:t>
                </a:r>
                <a:r>
                  <a:rPr lang="zh-CN" altLang="en-US" dirty="0">
                    <a:latin typeface="微软雅黑" panose="020B0503020204020204" pitchFamily="34" charset="-122"/>
                    <a:ea typeface="微软雅黑" panose="020B0503020204020204" pitchFamily="34" charset="-122"/>
                  </a:rPr>
                  <a:t>：总是期望指标的取值越大越好；</a:t>
                </a:r>
              </a:p>
              <a:p>
                <a:pPr indent="457200">
                  <a:lnSpc>
                    <a:spcPct val="150000"/>
                  </a:lnSpc>
                </a:pPr>
                <a:r>
                  <a:rPr lang="zh-CN" altLang="en-US" b="1" dirty="0">
                    <a:latin typeface="微软雅黑" panose="020B0503020204020204" pitchFamily="34" charset="-122"/>
                    <a:ea typeface="微软雅黑" panose="020B0503020204020204" pitchFamily="34" charset="-122"/>
                  </a:rPr>
                  <a:t>极小型指标</a:t>
                </a:r>
                <a:r>
                  <a:rPr lang="zh-CN" altLang="en-US" dirty="0">
                    <a:latin typeface="微软雅黑" panose="020B0503020204020204" pitchFamily="34" charset="-122"/>
                    <a:ea typeface="微软雅黑" panose="020B0503020204020204" pitchFamily="34" charset="-122"/>
                  </a:rPr>
                  <a:t>：总是期望指标的取值越小越好；</a:t>
                </a:r>
              </a:p>
              <a:p>
                <a:pPr indent="457200">
                  <a:lnSpc>
                    <a:spcPct val="150000"/>
                  </a:lnSpc>
                </a:pPr>
                <a:r>
                  <a:rPr lang="zh-CN" altLang="en-US" b="1" dirty="0">
                    <a:latin typeface="微软雅黑" panose="020B0503020204020204" pitchFamily="34" charset="-122"/>
                    <a:ea typeface="微软雅黑" panose="020B0503020204020204" pitchFamily="34" charset="-122"/>
                  </a:rPr>
                  <a:t>中间型指标</a:t>
                </a:r>
                <a:r>
                  <a:rPr lang="zh-CN" altLang="en-US" dirty="0">
                    <a:latin typeface="微软雅黑" panose="020B0503020204020204" pitchFamily="34" charset="-122"/>
                    <a:ea typeface="微软雅黑" panose="020B0503020204020204" pitchFamily="34" charset="-122"/>
                  </a:rPr>
                  <a:t>：总是期望指标的取值既不要太大，也不要太小为好，即取适当的中间值为最好；</a:t>
                </a: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b="1" dirty="0">
                    <a:latin typeface="微软雅黑" panose="020B0503020204020204" pitchFamily="34" charset="-122"/>
                    <a:ea typeface="微软雅黑" panose="020B0503020204020204" pitchFamily="34" charset="-122"/>
                  </a:rPr>
                  <a:t>区间型指标</a:t>
                </a:r>
                <a:r>
                  <a:rPr lang="zh-CN" altLang="en-US" dirty="0">
                    <a:latin typeface="微软雅黑" panose="020B0503020204020204" pitchFamily="34" charset="-122"/>
                    <a:ea typeface="微软雅黑" panose="020B0503020204020204" pitchFamily="34" charset="-122"/>
                  </a:rPr>
                  <a:t>：总是期望指标的取值最好是落在某一个确定的区间内为最好。 </a:t>
                </a:r>
              </a:p>
            </p:txBody>
          </p:sp>
        </mc:Choice>
        <mc:Fallback xmlns="">
          <p:sp>
            <p:nvSpPr>
              <p:cNvPr id="3" name="文本框 2">
                <a:extLst>
                  <a:ext uri="{FF2B5EF4-FFF2-40B4-BE49-F238E27FC236}">
                    <a16:creationId xmlns:a16="http://schemas.microsoft.com/office/drawing/2014/main" id="{47AC7AAD-ABFA-4DC6-9D11-AD3E9A101441}"/>
                  </a:ext>
                </a:extLst>
              </p:cNvPr>
              <p:cNvSpPr txBox="1">
                <a:spLocks noRot="1" noChangeAspect="1" noMove="1" noResize="1" noEditPoints="1" noAdjustHandles="1" noChangeArrowheads="1" noChangeShapeType="1" noTextEdit="1"/>
              </p:cNvSpPr>
              <p:nvPr/>
            </p:nvSpPr>
            <p:spPr>
              <a:xfrm>
                <a:off x="1065319" y="1639085"/>
                <a:ext cx="10001610" cy="4198393"/>
              </a:xfrm>
              <a:prstGeom prst="rect">
                <a:avLst/>
              </a:prstGeom>
              <a:blipFill>
                <a:blip r:embed="rId2"/>
                <a:stretch>
                  <a:fillRect l="-549" r="-610" b="-17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5266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a:extLst>
              <a:ext uri="{FF2B5EF4-FFF2-40B4-BE49-F238E27FC236}">
                <a16:creationId xmlns:a16="http://schemas.microsoft.com/office/drawing/2014/main" id="{E37549DA-C114-4A43-BF0B-49B802A4D506}"/>
              </a:ext>
            </a:extLst>
          </p:cNvPr>
          <p:cNvSpPr txBox="1">
            <a:spLocks noChangeArrowheads="1"/>
          </p:cNvSpPr>
          <p:nvPr/>
        </p:nvSpPr>
        <p:spPr bwMode="auto">
          <a:xfrm>
            <a:off x="2117726" y="3730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ClrTx/>
              <a:buFontTx/>
              <a:buNone/>
            </a:pPr>
            <a:endParaRPr lang="zh-CN" altLang="zh-CN">
              <a:solidFill>
                <a:srgbClr val="3333FF"/>
              </a:solidFill>
              <a:ea typeface="楷体_GB2312" pitchFamily="49"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E89E390-35AE-4652-8D93-1E48BCE02E84}"/>
                  </a:ext>
                </a:extLst>
              </p:cNvPr>
              <p:cNvSpPr txBox="1"/>
              <p:nvPr/>
            </p:nvSpPr>
            <p:spPr>
              <a:xfrm>
                <a:off x="1065319" y="1717508"/>
                <a:ext cx="10058401" cy="3782895"/>
              </a:xfrm>
              <a:prstGeom prst="rect">
                <a:avLst/>
              </a:prstGeom>
              <a:noFill/>
            </p:spPr>
            <p:txBody>
              <a:bodyPr wrap="square" rtlCol="0" anchor="ctr">
                <a:spAutoFit/>
              </a:bodyPr>
              <a:lstStyle/>
              <a:p>
                <a:pPr indent="457200">
                  <a:lnSpc>
                    <a:spcPct val="150000"/>
                  </a:lnSpc>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、评价指标的无量纲化 </a:t>
                </a:r>
                <a:endParaRPr lang="en-US" altLang="zh-CN" b="1"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在实际中的评价指标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1</m:t>
                        </m:r>
                      </m:sub>
                    </m:sSub>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2</m:t>
                        </m:r>
                      </m:sub>
                    </m:sSub>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𝑚</m:t>
                        </m:r>
                      </m:sub>
                    </m:sSub>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𝑚</m:t>
                    </m:r>
                    <m:r>
                      <a:rPr lang="en-US" altLang="zh-CN" i="1">
                        <a:latin typeface="Cambria Math" panose="02040503050406030204" pitchFamily="18" charset="0"/>
                        <a:ea typeface="微软雅黑" panose="020B0503020204020204" pitchFamily="34" charset="-122"/>
                      </a:rPr>
                      <m:t>&gt;1)</m:t>
                    </m:r>
                  </m:oMath>
                </a14:m>
                <a:r>
                  <a:rPr lang="zh-CN" altLang="en-US" dirty="0">
                    <a:latin typeface="微软雅黑" panose="020B0503020204020204" pitchFamily="34" charset="-122"/>
                    <a:ea typeface="微软雅黑" panose="020B0503020204020204" pitchFamily="34" charset="-122"/>
                  </a:rPr>
                  <a:t> 之间，往往都存在着各自不同的单位和数量级，使得这些指标之间存在着不可公度性，这就为综合评价带来了困难，尤其是为综合评价指标建立和依据这个指标的大小排序产生不合理性。</a:t>
                </a: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如果不对这些指标作相应的无量纲处理，则在综合评价过程中就会出“大数吃小数”的错误结果，从而导致最后得到错误的评价结论。 </a:t>
                </a:r>
              </a:p>
              <a:p>
                <a:pPr indent="457200">
                  <a:lnSpc>
                    <a:spcPct val="150000"/>
                  </a:lnSpc>
                </a:pPr>
                <a:r>
                  <a:rPr lang="zh-CN" altLang="en-US" dirty="0">
                    <a:latin typeface="微软雅黑" panose="020B0503020204020204" pitchFamily="34" charset="-122"/>
                    <a:ea typeface="微软雅黑" panose="020B0503020204020204" pitchFamily="34" charset="-122"/>
                  </a:rPr>
                  <a:t>无量纲化处理又称为指标数据的标准化，或规范化处理。常用方法：标准差法、极值差法和功效系数法等。 </a:t>
                </a:r>
              </a:p>
              <a:p>
                <a:pPr indent="457200">
                  <a:lnSpc>
                    <a:spcPct val="150000"/>
                  </a:lnSpc>
                </a:pPr>
                <a:endParaRPr lang="zh-CN" altLang="en-US" dirty="0">
                  <a:latin typeface="微软雅黑" panose="020B0503020204020204" pitchFamily="34" charset="-122"/>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DE89E390-35AE-4652-8D93-1E48BCE02E84}"/>
                  </a:ext>
                </a:extLst>
              </p:cNvPr>
              <p:cNvSpPr txBox="1">
                <a:spLocks noRot="1" noChangeAspect="1" noMove="1" noResize="1" noEditPoints="1" noAdjustHandles="1" noChangeArrowheads="1" noChangeShapeType="1" noTextEdit="1"/>
              </p:cNvSpPr>
              <p:nvPr/>
            </p:nvSpPr>
            <p:spPr>
              <a:xfrm>
                <a:off x="1065319" y="1717508"/>
                <a:ext cx="10058401" cy="3782895"/>
              </a:xfrm>
              <a:prstGeom prst="rect">
                <a:avLst/>
              </a:prstGeom>
              <a:blipFill>
                <a:blip r:embed="rId2"/>
                <a:stretch>
                  <a:fillRect l="-545" r="-242"/>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74066B9F-21AA-44A2-B150-B91ABF9E734D}"/>
              </a:ext>
            </a:extLst>
          </p:cNvPr>
          <p:cNvSpPr txBox="1"/>
          <p:nvPr/>
        </p:nvSpPr>
        <p:spPr>
          <a:xfrm>
            <a:off x="1065319" y="0"/>
            <a:ext cx="8078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指标一致化无量纲化处理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a:extLst>
              <a:ext uri="{FF2B5EF4-FFF2-40B4-BE49-F238E27FC236}">
                <a16:creationId xmlns:a16="http://schemas.microsoft.com/office/drawing/2014/main" id="{518E4AE3-0EDD-41A6-851F-5CDBF3D1E8C4}"/>
              </a:ext>
            </a:extLst>
          </p:cNvPr>
          <p:cNvGrpSpPr/>
          <p:nvPr/>
        </p:nvGrpSpPr>
        <p:grpSpPr>
          <a:xfrm>
            <a:off x="365106" y="503443"/>
            <a:ext cx="1728000" cy="1728000"/>
            <a:chOff x="1221813" y="1359463"/>
            <a:chExt cx="1728000" cy="1568781"/>
          </a:xfrm>
        </p:grpSpPr>
        <p:grpSp>
          <p:nvGrpSpPr>
            <p:cNvPr id="3" name="组合 109">
              <a:extLst>
                <a:ext uri="{FF2B5EF4-FFF2-40B4-BE49-F238E27FC236}">
                  <a16:creationId xmlns:a16="http://schemas.microsoft.com/office/drawing/2014/main" id="{6DFD259E-B983-4FA7-A96E-4B819619B8AF}"/>
                </a:ext>
              </a:extLst>
            </p:cNvPr>
            <p:cNvGrpSpPr/>
            <p:nvPr/>
          </p:nvGrpSpPr>
          <p:grpSpPr>
            <a:xfrm>
              <a:off x="1221813" y="1359463"/>
              <a:ext cx="1728000" cy="1568781"/>
              <a:chOff x="448593" y="-386481"/>
              <a:chExt cx="6069038" cy="5509824"/>
            </a:xfrm>
            <a:effectLst>
              <a:outerShdw blurRad="444500" dist="254000" dir="8100000" algn="tr" rotWithShape="0">
                <a:prstClr val="black">
                  <a:alpha val="50000"/>
                </a:prstClr>
              </a:outerShdw>
            </a:effectLst>
          </p:grpSpPr>
          <p:sp>
            <p:nvSpPr>
              <p:cNvPr id="5" name="同心圆 111">
                <a:extLst>
                  <a:ext uri="{FF2B5EF4-FFF2-40B4-BE49-F238E27FC236}">
                    <a16:creationId xmlns:a16="http://schemas.microsoft.com/office/drawing/2014/main" id="{9FFA284C-E338-4F6F-BFEC-9678FA00F933}"/>
                  </a:ext>
                </a:extLst>
              </p:cNvPr>
              <p:cNvSpPr/>
              <p:nvPr/>
            </p:nvSpPr>
            <p:spPr>
              <a:xfrm>
                <a:off x="448593" y="-386481"/>
                <a:ext cx="6069038" cy="5509824"/>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6" name="椭圆 5">
                <a:extLst>
                  <a:ext uri="{FF2B5EF4-FFF2-40B4-BE49-F238E27FC236}">
                    <a16:creationId xmlns:a16="http://schemas.microsoft.com/office/drawing/2014/main" id="{B5797A0A-CA52-447E-9DEA-4D004CA40EC7}"/>
                  </a:ext>
                </a:extLst>
              </p:cNvPr>
              <p:cNvSpPr/>
              <p:nvPr/>
            </p:nvSpPr>
            <p:spPr>
              <a:xfrm>
                <a:off x="701470" y="-119813"/>
                <a:ext cx="5563285" cy="505067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4" name="TextBox 133">
              <a:extLst>
                <a:ext uri="{FF2B5EF4-FFF2-40B4-BE49-F238E27FC236}">
                  <a16:creationId xmlns:a16="http://schemas.microsoft.com/office/drawing/2014/main" id="{D187600A-AD92-4958-8113-207AFB92FB6D}"/>
                </a:ext>
              </a:extLst>
            </p:cNvPr>
            <p:cNvSpPr txBox="1"/>
            <p:nvPr/>
          </p:nvSpPr>
          <p:spPr>
            <a:xfrm>
              <a:off x="1477693" y="1818812"/>
              <a:ext cx="1261884" cy="628690"/>
            </a:xfrm>
            <a:prstGeom prst="rect">
              <a:avLst/>
            </a:prstGeom>
            <a:noFill/>
          </p:spPr>
          <p:txBody>
            <a:bodyPr wrap="none" rtlCol="0">
              <a:spAutoFit/>
            </a:bodyPr>
            <a:lstStyle/>
            <a:p>
              <a:r>
                <a:rPr lang="zh-CN" altLang="en-US" sz="2800" b="1" dirty="0">
                  <a:solidFill>
                    <a:schemeClr val="accent5"/>
                  </a:solidFill>
                  <a:latin typeface="微软雅黑" pitchFamily="34" charset="-122"/>
                  <a:ea typeface="微软雅黑" pitchFamily="34" charset="-122"/>
                </a:rPr>
                <a:t>目录页</a:t>
              </a:r>
              <a:endParaRPr lang="en-US" altLang="zh-CN" sz="2800" b="1" dirty="0">
                <a:solidFill>
                  <a:schemeClr val="accent5"/>
                </a:solidFill>
                <a:latin typeface="微软雅黑" pitchFamily="34" charset="-122"/>
                <a:ea typeface="微软雅黑" pitchFamily="34" charset="-122"/>
              </a:endParaRPr>
            </a:p>
            <a:p>
              <a:r>
                <a:rPr lang="en-US" altLang="zh-CN" sz="1100" b="1" dirty="0">
                  <a:solidFill>
                    <a:schemeClr val="accent5"/>
                  </a:solidFill>
                  <a:latin typeface="微软雅黑" pitchFamily="34" charset="-122"/>
                  <a:ea typeface="微软雅黑" pitchFamily="34" charset="-122"/>
                </a:rPr>
                <a:t>Contents Page</a:t>
              </a:r>
              <a:endParaRPr lang="zh-CN" altLang="en-US" sz="1100" b="1" dirty="0">
                <a:solidFill>
                  <a:schemeClr val="accent5"/>
                </a:solidFill>
                <a:latin typeface="微软雅黑" pitchFamily="34" charset="-122"/>
                <a:ea typeface="微软雅黑" pitchFamily="34" charset="-122"/>
              </a:endParaRPr>
            </a:p>
          </p:txBody>
        </p:sp>
      </p:grpSp>
      <p:sp>
        <p:nvSpPr>
          <p:cNvPr id="7" name="TextBox 143">
            <a:extLst>
              <a:ext uri="{FF2B5EF4-FFF2-40B4-BE49-F238E27FC236}">
                <a16:creationId xmlns:a16="http://schemas.microsoft.com/office/drawing/2014/main" id="{9DE4EC83-6276-437C-A8B2-6C4FB3470137}"/>
              </a:ext>
            </a:extLst>
          </p:cNvPr>
          <p:cNvSpPr txBox="1"/>
          <p:nvPr/>
        </p:nvSpPr>
        <p:spPr>
          <a:xfrm>
            <a:off x="4259935" y="4339123"/>
            <a:ext cx="2954655" cy="461665"/>
          </a:xfrm>
          <a:prstGeom prst="rect">
            <a:avLst/>
          </a:prstGeom>
          <a:noFill/>
        </p:spPr>
        <p:txBody>
          <a:bodyPr wrap="none" rtlCol="0">
            <a:spAutoFit/>
          </a:bodyPr>
          <a:lstStyle/>
          <a:p>
            <a:r>
              <a:rPr lang="zh-CN" altLang="en-US" sz="2400" b="1" dirty="0">
                <a:latin typeface="微软雅黑" pitchFamily="34" charset="-122"/>
                <a:ea typeface="微软雅黑" pitchFamily="34" charset="-122"/>
              </a:rPr>
              <a:t>综合评价模型的要素</a:t>
            </a:r>
          </a:p>
        </p:txBody>
      </p:sp>
      <p:sp>
        <p:nvSpPr>
          <p:cNvPr id="8" name="TextBox 144">
            <a:extLst>
              <a:ext uri="{FF2B5EF4-FFF2-40B4-BE49-F238E27FC236}">
                <a16:creationId xmlns:a16="http://schemas.microsoft.com/office/drawing/2014/main" id="{507C6B5A-12DE-4F3B-91D0-53EDB3733F06}"/>
              </a:ext>
            </a:extLst>
          </p:cNvPr>
          <p:cNvSpPr txBox="1"/>
          <p:nvPr/>
        </p:nvSpPr>
        <p:spPr>
          <a:xfrm>
            <a:off x="8621792" y="3577010"/>
            <a:ext cx="3570208" cy="461665"/>
          </a:xfrm>
          <a:prstGeom prst="rect">
            <a:avLst/>
          </a:prstGeom>
          <a:noFill/>
        </p:spPr>
        <p:txBody>
          <a:bodyPr wrap="none" rtlCol="0">
            <a:spAutoFit/>
          </a:bodyPr>
          <a:lstStyle/>
          <a:p>
            <a:r>
              <a:rPr lang="zh-CN" altLang="en-US" sz="2400" b="1" dirty="0">
                <a:latin typeface="微软雅黑" pitchFamily="34" charset="-122"/>
                <a:ea typeface="微软雅黑" pitchFamily="34" charset="-122"/>
              </a:rPr>
              <a:t>评价指标选择和处理标准</a:t>
            </a:r>
          </a:p>
        </p:txBody>
      </p:sp>
      <p:sp>
        <p:nvSpPr>
          <p:cNvPr id="9" name="TextBox 145">
            <a:extLst>
              <a:ext uri="{FF2B5EF4-FFF2-40B4-BE49-F238E27FC236}">
                <a16:creationId xmlns:a16="http://schemas.microsoft.com/office/drawing/2014/main" id="{447F521A-9862-4242-BA0B-D480370942D8}"/>
              </a:ext>
            </a:extLst>
          </p:cNvPr>
          <p:cNvSpPr txBox="1"/>
          <p:nvPr/>
        </p:nvSpPr>
        <p:spPr>
          <a:xfrm>
            <a:off x="8621792" y="4333010"/>
            <a:ext cx="2954655" cy="461665"/>
          </a:xfrm>
          <a:prstGeom prst="rect">
            <a:avLst/>
          </a:prstGeom>
          <a:noFill/>
        </p:spPr>
        <p:txBody>
          <a:bodyPr wrap="none" rtlCol="0">
            <a:spAutoFit/>
          </a:bodyPr>
          <a:lstStyle/>
          <a:p>
            <a:r>
              <a:rPr lang="zh-CN" altLang="en-US" sz="2400" b="1" dirty="0">
                <a:latin typeface="微软雅黑" pitchFamily="34" charset="-122"/>
                <a:ea typeface="微软雅黑" pitchFamily="34" charset="-122"/>
              </a:rPr>
              <a:t>评价指标权重的确定</a:t>
            </a:r>
          </a:p>
        </p:txBody>
      </p:sp>
      <p:sp>
        <p:nvSpPr>
          <p:cNvPr id="10" name="TextBox 146">
            <a:extLst>
              <a:ext uri="{FF2B5EF4-FFF2-40B4-BE49-F238E27FC236}">
                <a16:creationId xmlns:a16="http://schemas.microsoft.com/office/drawing/2014/main" id="{D27A5A3B-BED2-487F-BCCD-D6CC89B1D952}"/>
              </a:ext>
            </a:extLst>
          </p:cNvPr>
          <p:cNvSpPr txBox="1"/>
          <p:nvPr/>
        </p:nvSpPr>
        <p:spPr>
          <a:xfrm>
            <a:off x="8621792" y="5053010"/>
            <a:ext cx="2954655" cy="461665"/>
          </a:xfrm>
          <a:prstGeom prst="rect">
            <a:avLst/>
          </a:prstGeom>
          <a:noFill/>
        </p:spPr>
        <p:txBody>
          <a:bodyPr wrap="none" rtlCol="0">
            <a:spAutoFit/>
          </a:bodyPr>
          <a:lstStyle/>
          <a:p>
            <a:r>
              <a:rPr lang="zh-CN" altLang="en-US" sz="2400" b="1" dirty="0">
                <a:latin typeface="微软雅黑" pitchFamily="34" charset="-122"/>
                <a:ea typeface="微软雅黑" pitchFamily="34" charset="-122"/>
              </a:rPr>
              <a:t>评价指标模型的构建</a:t>
            </a:r>
          </a:p>
        </p:txBody>
      </p:sp>
      <p:grpSp>
        <p:nvGrpSpPr>
          <p:cNvPr id="11" name="组合 10">
            <a:extLst>
              <a:ext uri="{FF2B5EF4-FFF2-40B4-BE49-F238E27FC236}">
                <a16:creationId xmlns:a16="http://schemas.microsoft.com/office/drawing/2014/main" id="{03E5F9B6-0C3A-4942-8B16-E4964231EDCF}"/>
              </a:ext>
            </a:extLst>
          </p:cNvPr>
          <p:cNvGrpSpPr/>
          <p:nvPr/>
        </p:nvGrpSpPr>
        <p:grpSpPr>
          <a:xfrm>
            <a:off x="3431935" y="4329672"/>
            <a:ext cx="540537" cy="546387"/>
            <a:chOff x="304800" y="673100"/>
            <a:chExt cx="4000500" cy="4000500"/>
          </a:xfrm>
          <a:effectLst>
            <a:outerShdw blurRad="317500" dist="190500" dir="8100000" algn="tr" rotWithShape="0">
              <a:prstClr val="black">
                <a:alpha val="50000"/>
              </a:prstClr>
            </a:outerShdw>
          </a:effectLst>
        </p:grpSpPr>
        <p:sp>
          <p:nvSpPr>
            <p:cNvPr id="12" name="同心圆 24">
              <a:extLst>
                <a:ext uri="{FF2B5EF4-FFF2-40B4-BE49-F238E27FC236}">
                  <a16:creationId xmlns:a16="http://schemas.microsoft.com/office/drawing/2014/main" id="{D47CA146-60B8-4A3B-85C0-6F47825C9AFF}"/>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椭圆 12">
              <a:extLst>
                <a:ext uri="{FF2B5EF4-FFF2-40B4-BE49-F238E27FC236}">
                  <a16:creationId xmlns:a16="http://schemas.microsoft.com/office/drawing/2014/main" id="{C91563C5-3EAC-4539-B96D-9C4F5FBB10A9}"/>
                </a:ext>
              </a:extLst>
            </p:cNvPr>
            <p:cNvSpPr/>
            <p:nvPr/>
          </p:nvSpPr>
          <p:spPr>
            <a:xfrm>
              <a:off x="392117" y="742298"/>
              <a:ext cx="3825874" cy="382587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14" name="组合 13">
            <a:extLst>
              <a:ext uri="{FF2B5EF4-FFF2-40B4-BE49-F238E27FC236}">
                <a16:creationId xmlns:a16="http://schemas.microsoft.com/office/drawing/2014/main" id="{B3EC18BA-406A-4757-97E8-3E160D03505B}"/>
              </a:ext>
            </a:extLst>
          </p:cNvPr>
          <p:cNvGrpSpPr/>
          <p:nvPr/>
        </p:nvGrpSpPr>
        <p:grpSpPr>
          <a:xfrm>
            <a:off x="7793792" y="3577010"/>
            <a:ext cx="540537" cy="546387"/>
            <a:chOff x="304800" y="673100"/>
            <a:chExt cx="4000500" cy="4000500"/>
          </a:xfrm>
          <a:effectLst>
            <a:outerShdw blurRad="317500" dist="190500" dir="8100000" algn="tr" rotWithShape="0">
              <a:prstClr val="black">
                <a:alpha val="50000"/>
              </a:prstClr>
            </a:outerShdw>
          </a:effectLst>
        </p:grpSpPr>
        <p:sp>
          <p:nvSpPr>
            <p:cNvPr id="15" name="同心圆 27">
              <a:extLst>
                <a:ext uri="{FF2B5EF4-FFF2-40B4-BE49-F238E27FC236}">
                  <a16:creationId xmlns:a16="http://schemas.microsoft.com/office/drawing/2014/main" id="{12DE8004-6551-4D70-B37A-3BB6190DA4BF}"/>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椭圆 15">
              <a:extLst>
                <a:ext uri="{FF2B5EF4-FFF2-40B4-BE49-F238E27FC236}">
                  <a16:creationId xmlns:a16="http://schemas.microsoft.com/office/drawing/2014/main" id="{9D1ECF27-7FD6-48CB-A6F7-3145673EE785}"/>
                </a:ext>
              </a:extLst>
            </p:cNvPr>
            <p:cNvSpPr/>
            <p:nvPr/>
          </p:nvSpPr>
          <p:spPr>
            <a:xfrm>
              <a:off x="392117" y="760412"/>
              <a:ext cx="3825874" cy="3825877"/>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17" name="组合 16">
            <a:extLst>
              <a:ext uri="{FF2B5EF4-FFF2-40B4-BE49-F238E27FC236}">
                <a16:creationId xmlns:a16="http://schemas.microsoft.com/office/drawing/2014/main" id="{3815A34F-537F-4429-A3DC-CA10A2F9A210}"/>
              </a:ext>
            </a:extLst>
          </p:cNvPr>
          <p:cNvGrpSpPr/>
          <p:nvPr/>
        </p:nvGrpSpPr>
        <p:grpSpPr>
          <a:xfrm>
            <a:off x="7793792" y="5053010"/>
            <a:ext cx="540537" cy="546387"/>
            <a:chOff x="304800" y="673100"/>
            <a:chExt cx="4000500" cy="4000500"/>
          </a:xfrm>
          <a:effectLst>
            <a:outerShdw blurRad="317500" dist="190500" dir="8100000" algn="tr" rotWithShape="0">
              <a:prstClr val="black">
                <a:alpha val="50000"/>
              </a:prstClr>
            </a:outerShdw>
          </a:effectLst>
        </p:grpSpPr>
        <p:sp>
          <p:nvSpPr>
            <p:cNvPr id="18" name="同心圆 33">
              <a:extLst>
                <a:ext uri="{FF2B5EF4-FFF2-40B4-BE49-F238E27FC236}">
                  <a16:creationId xmlns:a16="http://schemas.microsoft.com/office/drawing/2014/main" id="{C498A8CF-781D-4F9B-9EE7-E427BEA459F8}"/>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椭圆 18">
              <a:extLst>
                <a:ext uri="{FF2B5EF4-FFF2-40B4-BE49-F238E27FC236}">
                  <a16:creationId xmlns:a16="http://schemas.microsoft.com/office/drawing/2014/main" id="{FBA4CEA1-A5E7-46F5-A19F-CA43535B1880}"/>
                </a:ext>
              </a:extLst>
            </p:cNvPr>
            <p:cNvSpPr/>
            <p:nvPr/>
          </p:nvSpPr>
          <p:spPr>
            <a:xfrm>
              <a:off x="392117" y="760412"/>
              <a:ext cx="3825874" cy="3825877"/>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6</a:t>
              </a:r>
              <a:endPar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20" name="组合 19">
            <a:extLst>
              <a:ext uri="{FF2B5EF4-FFF2-40B4-BE49-F238E27FC236}">
                <a16:creationId xmlns:a16="http://schemas.microsoft.com/office/drawing/2014/main" id="{F398FBCB-20EF-411B-99C4-88B2B96AB003}"/>
              </a:ext>
            </a:extLst>
          </p:cNvPr>
          <p:cNvGrpSpPr/>
          <p:nvPr/>
        </p:nvGrpSpPr>
        <p:grpSpPr>
          <a:xfrm>
            <a:off x="7793792" y="4333010"/>
            <a:ext cx="540537" cy="546387"/>
            <a:chOff x="304800" y="673100"/>
            <a:chExt cx="4000500" cy="4000500"/>
          </a:xfrm>
          <a:effectLst>
            <a:outerShdw blurRad="317500" dist="190500" dir="8100000" algn="tr" rotWithShape="0">
              <a:prstClr val="black">
                <a:alpha val="50000"/>
              </a:prstClr>
            </a:outerShdw>
          </a:effectLst>
        </p:grpSpPr>
        <p:sp>
          <p:nvSpPr>
            <p:cNvPr id="21" name="同心圆 36">
              <a:extLst>
                <a:ext uri="{FF2B5EF4-FFF2-40B4-BE49-F238E27FC236}">
                  <a16:creationId xmlns:a16="http://schemas.microsoft.com/office/drawing/2014/main" id="{74A70D55-DD9F-4A06-95F0-51B78A278EC0}"/>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椭圆 21">
              <a:extLst>
                <a:ext uri="{FF2B5EF4-FFF2-40B4-BE49-F238E27FC236}">
                  <a16:creationId xmlns:a16="http://schemas.microsoft.com/office/drawing/2014/main" id="{E0D4C19B-882C-48E7-A11E-DBB28BC3902C}"/>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5</a:t>
              </a:r>
              <a:endPar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
        <p:nvSpPr>
          <p:cNvPr id="23" name="TextBox 143">
            <a:extLst>
              <a:ext uri="{FF2B5EF4-FFF2-40B4-BE49-F238E27FC236}">
                <a16:creationId xmlns:a16="http://schemas.microsoft.com/office/drawing/2014/main" id="{83A78F2F-8F02-41DA-B26D-C75DF463B0E0}"/>
              </a:ext>
            </a:extLst>
          </p:cNvPr>
          <p:cNvSpPr txBox="1"/>
          <p:nvPr/>
        </p:nvSpPr>
        <p:spPr>
          <a:xfrm>
            <a:off x="4271733" y="3628574"/>
            <a:ext cx="2954655" cy="461665"/>
          </a:xfrm>
          <a:prstGeom prst="rect">
            <a:avLst/>
          </a:prstGeom>
          <a:noFill/>
        </p:spPr>
        <p:txBody>
          <a:bodyPr wrap="none" rtlCol="0">
            <a:spAutoFit/>
          </a:bodyPr>
          <a:lstStyle/>
          <a:p>
            <a:r>
              <a:rPr lang="zh-CN" altLang="en-US" sz="2400" b="1" dirty="0">
                <a:latin typeface="微软雅黑" pitchFamily="34" charset="-122"/>
                <a:ea typeface="微软雅黑" pitchFamily="34" charset="-122"/>
              </a:rPr>
              <a:t>什么是综合评价模型</a:t>
            </a:r>
          </a:p>
        </p:txBody>
      </p:sp>
      <p:grpSp>
        <p:nvGrpSpPr>
          <p:cNvPr id="24" name="组合 23">
            <a:extLst>
              <a:ext uri="{FF2B5EF4-FFF2-40B4-BE49-F238E27FC236}">
                <a16:creationId xmlns:a16="http://schemas.microsoft.com/office/drawing/2014/main" id="{FE1FCF8D-2C56-409B-A779-65B01CDAE2B9}"/>
              </a:ext>
            </a:extLst>
          </p:cNvPr>
          <p:cNvGrpSpPr/>
          <p:nvPr/>
        </p:nvGrpSpPr>
        <p:grpSpPr>
          <a:xfrm>
            <a:off x="3443733" y="3619123"/>
            <a:ext cx="540537" cy="546387"/>
            <a:chOff x="304800" y="673100"/>
            <a:chExt cx="4000500" cy="4000500"/>
          </a:xfrm>
          <a:effectLst>
            <a:outerShdw blurRad="317500" dist="190500" dir="8100000" algn="tr" rotWithShape="0">
              <a:prstClr val="black">
                <a:alpha val="50000"/>
              </a:prstClr>
            </a:outerShdw>
          </a:effectLst>
        </p:grpSpPr>
        <p:sp>
          <p:nvSpPr>
            <p:cNvPr id="25" name="同心圆 24">
              <a:extLst>
                <a:ext uri="{FF2B5EF4-FFF2-40B4-BE49-F238E27FC236}">
                  <a16:creationId xmlns:a16="http://schemas.microsoft.com/office/drawing/2014/main" id="{A5D64009-7A13-4012-AF00-937E2EEEBC23}"/>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椭圆 25">
              <a:extLst>
                <a:ext uri="{FF2B5EF4-FFF2-40B4-BE49-F238E27FC236}">
                  <a16:creationId xmlns:a16="http://schemas.microsoft.com/office/drawing/2014/main" id="{2DED9D3C-65DE-451E-B5BC-638DED4FE3D2}"/>
                </a:ext>
              </a:extLst>
            </p:cNvPr>
            <p:cNvSpPr/>
            <p:nvPr/>
          </p:nvSpPr>
          <p:spPr>
            <a:xfrm>
              <a:off x="392117" y="742297"/>
              <a:ext cx="3825874" cy="3825877"/>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
        <p:nvSpPr>
          <p:cNvPr id="27" name="TextBox 144">
            <a:extLst>
              <a:ext uri="{FF2B5EF4-FFF2-40B4-BE49-F238E27FC236}">
                <a16:creationId xmlns:a16="http://schemas.microsoft.com/office/drawing/2014/main" id="{B638C39A-EC32-40D1-957B-6F9A44DCBCF3}"/>
              </a:ext>
            </a:extLst>
          </p:cNvPr>
          <p:cNvSpPr txBox="1"/>
          <p:nvPr/>
        </p:nvSpPr>
        <p:spPr>
          <a:xfrm>
            <a:off x="4259935" y="5041085"/>
            <a:ext cx="2954655" cy="461665"/>
          </a:xfrm>
          <a:prstGeom prst="rect">
            <a:avLst/>
          </a:prstGeom>
          <a:noFill/>
        </p:spPr>
        <p:txBody>
          <a:bodyPr wrap="none" rtlCol="0">
            <a:spAutoFit/>
          </a:bodyPr>
          <a:lstStyle/>
          <a:p>
            <a:r>
              <a:rPr lang="zh-CN" altLang="en-US" sz="2400" b="1" dirty="0">
                <a:latin typeface="微软雅黑" pitchFamily="34" charset="-122"/>
                <a:ea typeface="微软雅黑" pitchFamily="34" charset="-122"/>
              </a:rPr>
              <a:t>综合评价模型的步骤</a:t>
            </a:r>
          </a:p>
        </p:txBody>
      </p:sp>
      <p:grpSp>
        <p:nvGrpSpPr>
          <p:cNvPr id="28" name="组合 27">
            <a:extLst>
              <a:ext uri="{FF2B5EF4-FFF2-40B4-BE49-F238E27FC236}">
                <a16:creationId xmlns:a16="http://schemas.microsoft.com/office/drawing/2014/main" id="{92FD3BD8-8FC4-44D5-8DC3-3CCB992F5861}"/>
              </a:ext>
            </a:extLst>
          </p:cNvPr>
          <p:cNvGrpSpPr/>
          <p:nvPr/>
        </p:nvGrpSpPr>
        <p:grpSpPr>
          <a:xfrm>
            <a:off x="3431935" y="5041085"/>
            <a:ext cx="540537" cy="546387"/>
            <a:chOff x="304800" y="673100"/>
            <a:chExt cx="4000500" cy="4000500"/>
          </a:xfrm>
          <a:effectLst>
            <a:outerShdw blurRad="317500" dist="190500" dir="8100000" algn="tr" rotWithShape="0">
              <a:prstClr val="black">
                <a:alpha val="50000"/>
              </a:prstClr>
            </a:outerShdw>
          </a:effectLst>
        </p:grpSpPr>
        <p:sp>
          <p:nvSpPr>
            <p:cNvPr id="29" name="同心圆 27">
              <a:extLst>
                <a:ext uri="{FF2B5EF4-FFF2-40B4-BE49-F238E27FC236}">
                  <a16:creationId xmlns:a16="http://schemas.microsoft.com/office/drawing/2014/main" id="{FFE40935-59E9-42C3-8DF0-39932AD6E6D5}"/>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椭圆 29">
              <a:extLst>
                <a:ext uri="{FF2B5EF4-FFF2-40B4-BE49-F238E27FC236}">
                  <a16:creationId xmlns:a16="http://schemas.microsoft.com/office/drawing/2014/main" id="{68DCD98E-850A-4E05-9D82-BBB32F07DC24}"/>
                </a:ext>
              </a:extLst>
            </p:cNvPr>
            <p:cNvSpPr/>
            <p:nvPr/>
          </p:nvSpPr>
          <p:spPr>
            <a:xfrm>
              <a:off x="392117" y="760412"/>
              <a:ext cx="3825874" cy="3825877"/>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Tree>
    <p:extLst>
      <p:ext uri="{BB962C8B-B14F-4D97-AF65-F5344CB8AC3E}">
        <p14:creationId xmlns:p14="http://schemas.microsoft.com/office/powerpoint/2010/main" val="342206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1">
            <a:extLst>
              <a:ext uri="{FF2B5EF4-FFF2-40B4-BE49-F238E27FC236}">
                <a16:creationId xmlns:a16="http://schemas.microsoft.com/office/drawing/2014/main" id="{693A32B3-BB84-43C0-A258-A6FDE20D18E4}"/>
              </a:ext>
            </a:extLst>
          </p:cNvPr>
          <p:cNvGraphicFramePr>
            <a:graphicFrameLocks noChangeAspect="1"/>
          </p:cNvGraphicFramePr>
          <p:nvPr>
            <p:extLst>
              <p:ext uri="{D42A27DB-BD31-4B8C-83A1-F6EECF244321}">
                <p14:modId xmlns:p14="http://schemas.microsoft.com/office/powerpoint/2010/main" val="4061544862"/>
              </p:ext>
            </p:extLst>
          </p:nvPr>
        </p:nvGraphicFramePr>
        <p:xfrm>
          <a:off x="2498725" y="1450975"/>
          <a:ext cx="7154863" cy="4356100"/>
        </p:xfrm>
        <a:graphic>
          <a:graphicData uri="http://schemas.openxmlformats.org/presentationml/2006/ole">
            <mc:AlternateContent xmlns:mc="http://schemas.openxmlformats.org/markup-compatibility/2006">
              <mc:Choice xmlns:v="urn:schemas-microsoft-com:vml" Requires="v">
                <p:oleObj spid="_x0000_s64569" name="Document" r:id="rId3" imgW="3933459" imgH="2398967" progId="Word.Document.8">
                  <p:embed/>
                </p:oleObj>
              </mc:Choice>
              <mc:Fallback>
                <p:oleObj name="Document" r:id="rId3" imgW="3933459" imgH="2398967" progId="Word.Document.8">
                  <p:embed/>
                  <p:pic>
                    <p:nvPicPr>
                      <p:cNvPr id="156683" name="Object 11">
                        <a:extLst>
                          <a:ext uri="{FF2B5EF4-FFF2-40B4-BE49-F238E27FC236}">
                            <a16:creationId xmlns:a16="http://schemas.microsoft.com/office/drawing/2014/main" id="{5C84A686-D749-4002-8D24-0051C975D1CA}"/>
                          </a:ext>
                        </a:extLst>
                      </p:cNvPr>
                      <p:cNvPicPr>
                        <a:picLocks noChangeAspect="1" noChangeArrowheads="1"/>
                      </p:cNvPicPr>
                      <p:nvPr/>
                    </p:nvPicPr>
                    <p:blipFill>
                      <a:blip r:embed="rId4"/>
                      <a:srcRect/>
                      <a:stretch>
                        <a:fillRect/>
                      </a:stretch>
                    </p:blipFill>
                    <p:spPr bwMode="auto">
                      <a:xfrm>
                        <a:off x="2498725" y="1450975"/>
                        <a:ext cx="7154863" cy="4356100"/>
                      </a:xfrm>
                      <a:prstGeom prst="rect">
                        <a:avLst/>
                      </a:prstGeom>
                      <a:noFill/>
                      <a:ln>
                        <a:noFill/>
                      </a:ln>
                      <a:effectLst/>
                      <a:extLst/>
                    </p:spPr>
                  </p:pic>
                </p:oleObj>
              </mc:Fallback>
            </mc:AlternateContent>
          </a:graphicData>
        </a:graphic>
      </p:graphicFrame>
      <p:sp>
        <p:nvSpPr>
          <p:cNvPr id="4" name="文本框 3">
            <a:extLst>
              <a:ext uri="{FF2B5EF4-FFF2-40B4-BE49-F238E27FC236}">
                <a16:creationId xmlns:a16="http://schemas.microsoft.com/office/drawing/2014/main" id="{86CEFA33-4AE2-42B4-85D9-C1D942E3B485}"/>
              </a:ext>
            </a:extLst>
          </p:cNvPr>
          <p:cNvSpPr txBox="1"/>
          <p:nvPr/>
        </p:nvSpPr>
        <p:spPr>
          <a:xfrm>
            <a:off x="1065319" y="0"/>
            <a:ext cx="8078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指标一致化无量纲化处理</a:t>
            </a:r>
          </a:p>
        </p:txBody>
      </p:sp>
    </p:spTree>
    <p:extLst>
      <p:ext uri="{BB962C8B-B14F-4D97-AF65-F5344CB8AC3E}">
        <p14:creationId xmlns:p14="http://schemas.microsoft.com/office/powerpoint/2010/main" val="1604616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050">
            <a:extLst>
              <a:ext uri="{FF2B5EF4-FFF2-40B4-BE49-F238E27FC236}">
                <a16:creationId xmlns:a16="http://schemas.microsoft.com/office/drawing/2014/main" id="{3F02BB97-5B11-4AE3-8218-FC07E5F1AD3D}"/>
              </a:ext>
            </a:extLst>
          </p:cNvPr>
          <p:cNvGraphicFramePr>
            <a:graphicFrameLocks noChangeAspect="1"/>
          </p:cNvGraphicFramePr>
          <p:nvPr>
            <p:extLst>
              <p:ext uri="{D42A27DB-BD31-4B8C-83A1-F6EECF244321}">
                <p14:modId xmlns:p14="http://schemas.microsoft.com/office/powerpoint/2010/main" val="607549801"/>
              </p:ext>
            </p:extLst>
          </p:nvPr>
        </p:nvGraphicFramePr>
        <p:xfrm>
          <a:off x="2479675" y="1292225"/>
          <a:ext cx="7192963" cy="5202238"/>
        </p:xfrm>
        <a:graphic>
          <a:graphicData uri="http://schemas.openxmlformats.org/presentationml/2006/ole">
            <mc:AlternateContent xmlns:mc="http://schemas.openxmlformats.org/markup-compatibility/2006">
              <mc:Choice xmlns:v="urn:schemas-microsoft-com:vml" Requires="v">
                <p:oleObj spid="_x0000_s65593" name="Document" r:id="rId3" imgW="3884893" imgH="2817182" progId="Word.Document.8">
                  <p:embed/>
                </p:oleObj>
              </mc:Choice>
              <mc:Fallback>
                <p:oleObj name="Document" r:id="rId3" imgW="3884893" imgH="2817182" progId="Word.Document.8">
                  <p:embed/>
                  <p:pic>
                    <p:nvPicPr>
                      <p:cNvPr id="197634" name="Object 2050">
                        <a:extLst>
                          <a:ext uri="{FF2B5EF4-FFF2-40B4-BE49-F238E27FC236}">
                            <a16:creationId xmlns:a16="http://schemas.microsoft.com/office/drawing/2014/main" id="{E49872D3-7ED0-407E-948F-6EF38722EDBE}"/>
                          </a:ext>
                        </a:extLst>
                      </p:cNvPr>
                      <p:cNvPicPr>
                        <a:picLocks noChangeAspect="1" noChangeArrowheads="1"/>
                      </p:cNvPicPr>
                      <p:nvPr/>
                    </p:nvPicPr>
                    <p:blipFill>
                      <a:blip r:embed="rId4"/>
                      <a:srcRect/>
                      <a:stretch>
                        <a:fillRect/>
                      </a:stretch>
                    </p:blipFill>
                    <p:spPr bwMode="auto">
                      <a:xfrm>
                        <a:off x="2479675" y="1292225"/>
                        <a:ext cx="7192963" cy="5202238"/>
                      </a:xfrm>
                      <a:prstGeom prst="rect">
                        <a:avLst/>
                      </a:prstGeom>
                      <a:noFill/>
                      <a:ln>
                        <a:noFill/>
                      </a:ln>
                      <a:effectLst/>
                      <a:extLst/>
                    </p:spPr>
                  </p:pic>
                </p:oleObj>
              </mc:Fallback>
            </mc:AlternateContent>
          </a:graphicData>
        </a:graphic>
      </p:graphicFrame>
      <p:sp>
        <p:nvSpPr>
          <p:cNvPr id="5" name="文本框 4">
            <a:extLst>
              <a:ext uri="{FF2B5EF4-FFF2-40B4-BE49-F238E27FC236}">
                <a16:creationId xmlns:a16="http://schemas.microsoft.com/office/drawing/2014/main" id="{EA1B22F3-8F6E-4042-AA1F-6613639EDB1F}"/>
              </a:ext>
            </a:extLst>
          </p:cNvPr>
          <p:cNvSpPr txBox="1"/>
          <p:nvPr/>
        </p:nvSpPr>
        <p:spPr>
          <a:xfrm>
            <a:off x="1065319" y="0"/>
            <a:ext cx="8078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指标一致化无量纲化处理</a:t>
            </a:r>
          </a:p>
        </p:txBody>
      </p:sp>
    </p:spTree>
    <p:extLst>
      <p:ext uri="{BB962C8B-B14F-4D97-AF65-F5344CB8AC3E}">
        <p14:creationId xmlns:p14="http://schemas.microsoft.com/office/powerpoint/2010/main" val="2385406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6374" name="Object 1030">
            <a:extLst>
              <a:ext uri="{FF2B5EF4-FFF2-40B4-BE49-F238E27FC236}">
                <a16:creationId xmlns:a16="http://schemas.microsoft.com/office/drawing/2014/main" id="{92452842-858B-446F-8234-175440ED5BCD}"/>
              </a:ext>
            </a:extLst>
          </p:cNvPr>
          <p:cNvGraphicFramePr>
            <a:graphicFrameLocks noChangeAspect="1"/>
          </p:cNvGraphicFramePr>
          <p:nvPr>
            <p:extLst>
              <p:ext uri="{D42A27DB-BD31-4B8C-83A1-F6EECF244321}">
                <p14:modId xmlns:p14="http://schemas.microsoft.com/office/powerpoint/2010/main" val="3895397600"/>
              </p:ext>
            </p:extLst>
          </p:nvPr>
        </p:nvGraphicFramePr>
        <p:xfrm>
          <a:off x="2413000" y="1584325"/>
          <a:ext cx="7334250" cy="3911600"/>
        </p:xfrm>
        <a:graphic>
          <a:graphicData uri="http://schemas.openxmlformats.org/presentationml/2006/ole">
            <mc:AlternateContent xmlns:mc="http://schemas.openxmlformats.org/markup-compatibility/2006">
              <mc:Choice xmlns:v="urn:schemas-microsoft-com:vml" Requires="v">
                <p:oleObj spid="_x0000_s60477" name="Document" r:id="rId3" imgW="3767971" imgH="2020771" progId="Word.Document.8">
                  <p:embed/>
                </p:oleObj>
              </mc:Choice>
              <mc:Fallback>
                <p:oleObj name="Document" r:id="rId3" imgW="3767971" imgH="2020771" progId="Word.Document.8">
                  <p:embed/>
                  <p:pic>
                    <p:nvPicPr>
                      <p:cNvPr id="186374" name="Object 1030">
                        <a:extLst>
                          <a:ext uri="{FF2B5EF4-FFF2-40B4-BE49-F238E27FC236}">
                            <a16:creationId xmlns:a16="http://schemas.microsoft.com/office/drawing/2014/main" id="{92452842-858B-446F-8234-175440ED5BCD}"/>
                          </a:ext>
                        </a:extLst>
                      </p:cNvPr>
                      <p:cNvPicPr>
                        <a:picLocks noChangeAspect="1" noChangeArrowheads="1"/>
                      </p:cNvPicPr>
                      <p:nvPr/>
                    </p:nvPicPr>
                    <p:blipFill>
                      <a:blip r:embed="rId4"/>
                      <a:srcRect/>
                      <a:stretch>
                        <a:fillRect/>
                      </a:stretch>
                    </p:blipFill>
                    <p:spPr bwMode="auto">
                      <a:xfrm>
                        <a:off x="2413000" y="1584325"/>
                        <a:ext cx="7334250" cy="3911600"/>
                      </a:xfrm>
                      <a:prstGeom prst="rect">
                        <a:avLst/>
                      </a:prstGeom>
                      <a:noFill/>
                      <a:ln>
                        <a:noFill/>
                      </a:ln>
                      <a:effectLst/>
                    </p:spPr>
                  </p:pic>
                </p:oleObj>
              </mc:Fallback>
            </mc:AlternateContent>
          </a:graphicData>
        </a:graphic>
      </p:graphicFrame>
      <p:sp>
        <p:nvSpPr>
          <p:cNvPr id="9" name="文本框 8">
            <a:extLst>
              <a:ext uri="{FF2B5EF4-FFF2-40B4-BE49-F238E27FC236}">
                <a16:creationId xmlns:a16="http://schemas.microsoft.com/office/drawing/2014/main" id="{3CD2C7EB-3AAC-4B98-8295-AE9F2643DAB3}"/>
              </a:ext>
            </a:extLst>
          </p:cNvPr>
          <p:cNvSpPr txBox="1"/>
          <p:nvPr/>
        </p:nvSpPr>
        <p:spPr>
          <a:xfrm>
            <a:off x="1065319" y="0"/>
            <a:ext cx="8078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指标一致化无量纲化处理</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05B88-7652-44B9-A59C-A2890EBB6FA5}"/>
              </a:ext>
            </a:extLst>
          </p:cNvPr>
          <p:cNvSpPr>
            <a:spLocks noGrp="1"/>
          </p:cNvSpPr>
          <p:nvPr>
            <p:ph type="title" idx="4294967295"/>
          </p:nvPr>
        </p:nvSpPr>
        <p:spPr>
          <a:xfrm>
            <a:off x="838200" y="2508751"/>
            <a:ext cx="10515600" cy="1325563"/>
          </a:xfrm>
        </p:spPr>
        <p:txBody>
          <a:bodyPr/>
          <a:lstStyle/>
          <a:p>
            <a:pPr algn="ct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、评价指标权重的计算</a:t>
            </a:r>
          </a:p>
        </p:txBody>
      </p:sp>
    </p:spTree>
    <p:extLst>
      <p:ext uri="{BB962C8B-B14F-4D97-AF65-F5344CB8AC3E}">
        <p14:creationId xmlns:p14="http://schemas.microsoft.com/office/powerpoint/2010/main" val="3255198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BA5E19E-A27B-438C-9CF1-0C2934CEF2D8}"/>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评价指标权重的计算</a:t>
            </a:r>
          </a:p>
        </p:txBody>
      </p:sp>
      <p:sp>
        <p:nvSpPr>
          <p:cNvPr id="34" name="Text Box 33">
            <a:extLst>
              <a:ext uri="{FF2B5EF4-FFF2-40B4-BE49-F238E27FC236}">
                <a16:creationId xmlns:a16="http://schemas.microsoft.com/office/drawing/2014/main" id="{71D28BD5-6918-4467-88DE-665294835033}"/>
              </a:ext>
            </a:extLst>
          </p:cNvPr>
          <p:cNvSpPr txBox="1">
            <a:spLocks noChangeArrowheads="1"/>
          </p:cNvSpPr>
          <p:nvPr/>
        </p:nvSpPr>
        <p:spPr bwMode="auto">
          <a:xfrm>
            <a:off x="8068236" y="2484200"/>
            <a:ext cx="3750398" cy="295395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spcBef>
                <a:spcPct val="50000"/>
              </a:spcBef>
            </a:pPr>
            <a:r>
              <a:rPr lang="en-US" altLang="zh-CN" sz="1800" dirty="0">
                <a:solidFill>
                  <a:schemeClr val="tx1"/>
                </a:solidFill>
                <a:latin typeface="宋体" panose="02010600030101010101" pitchFamily="2" charset="-122"/>
              </a:rPr>
              <a:t>   </a:t>
            </a:r>
            <a:r>
              <a:rPr lang="zh-CN" altLang="en-US" sz="1800" dirty="0">
                <a:solidFill>
                  <a:schemeClr val="tx1"/>
                </a:solidFill>
                <a:latin typeface="宋体" panose="02010600030101010101" pitchFamily="2" charset="-122"/>
              </a:rPr>
              <a:t>定权带有一定的主观性，用不同方法确定的权重分配，可能不尽一致，这将导致权重分配的不确定性，最终可能导致评价结果的不确定性。因而在实际工作中，不论用哪种方法确定权重分配，都应当依赖于较为合理的专业解释。 </a:t>
            </a:r>
          </a:p>
        </p:txBody>
      </p:sp>
      <p:graphicFrame>
        <p:nvGraphicFramePr>
          <p:cNvPr id="18" name="图示 17">
            <a:extLst>
              <a:ext uri="{FF2B5EF4-FFF2-40B4-BE49-F238E27FC236}">
                <a16:creationId xmlns:a16="http://schemas.microsoft.com/office/drawing/2014/main" id="{7DCB3326-1721-46C7-A928-45D515C91727}"/>
              </a:ext>
            </a:extLst>
          </p:cNvPr>
          <p:cNvGraphicFramePr/>
          <p:nvPr>
            <p:extLst>
              <p:ext uri="{D42A27DB-BD31-4B8C-83A1-F6EECF244321}">
                <p14:modId xmlns:p14="http://schemas.microsoft.com/office/powerpoint/2010/main" val="1276892427"/>
              </p:ext>
            </p:extLst>
          </p:nvPr>
        </p:nvGraphicFramePr>
        <p:xfrm>
          <a:off x="525929" y="1123950"/>
          <a:ext cx="7165789" cy="6210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929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BA5E19E-A27B-438C-9CF1-0C2934CEF2D8}"/>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德尔菲法（专家评分法）</a:t>
            </a:r>
          </a:p>
        </p:txBody>
      </p:sp>
      <p:sp>
        <p:nvSpPr>
          <p:cNvPr id="2" name="文本框 1">
            <a:extLst>
              <a:ext uri="{FF2B5EF4-FFF2-40B4-BE49-F238E27FC236}">
                <a16:creationId xmlns:a16="http://schemas.microsoft.com/office/drawing/2014/main" id="{BDB48DBD-66A5-430C-BEEA-8A0EA7629CAF}"/>
              </a:ext>
            </a:extLst>
          </p:cNvPr>
          <p:cNvSpPr txBox="1"/>
          <p:nvPr/>
        </p:nvSpPr>
        <p:spPr>
          <a:xfrm>
            <a:off x="549088" y="1638705"/>
            <a:ext cx="11093823" cy="4613892"/>
          </a:xfrm>
          <a:prstGeom prst="rect">
            <a:avLst/>
          </a:prstGeom>
          <a:noFill/>
        </p:spPr>
        <p:txBody>
          <a:bodyPr wrap="square" rtlCol="0" anchor="ctr">
            <a:spAutoFit/>
          </a:bodyPr>
          <a:lstStyle/>
          <a:p>
            <a:pPr indent="457200">
              <a:lnSpc>
                <a:spcPct val="150000"/>
              </a:lnSpc>
            </a:pPr>
            <a:r>
              <a:rPr lang="zh-CN" altLang="en-US" b="1" dirty="0">
                <a:latin typeface="微软雅黑" panose="020B0503020204020204" pitchFamily="34" charset="-122"/>
                <a:ea typeface="微软雅黑" panose="020B0503020204020204" pitchFamily="34" charset="-122"/>
              </a:rPr>
              <a:t>德尔菲法（专家评分法）</a:t>
            </a:r>
          </a:p>
          <a:p>
            <a:pPr>
              <a:lnSpc>
                <a:spcPct val="150000"/>
              </a:lnSpc>
            </a:pPr>
            <a:r>
              <a:rPr lang="zh-CN" altLang="en-US" dirty="0">
                <a:latin typeface="微软雅黑" panose="020B0503020204020204" pitchFamily="34" charset="-122"/>
                <a:ea typeface="微软雅黑" panose="020B0503020204020204" pitchFamily="34" charset="-122"/>
              </a:rPr>
              <a:t>     德尔菲法又称为专家法，其特点在于集中专家的知识和经验，确定各指标的权重，并在不断的反馈和修改中得到比较满意的结果。基本步骤如下：</a:t>
            </a:r>
          </a:p>
          <a:p>
            <a:pPr>
              <a:lnSpc>
                <a:spcPct val="15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）选择专家。这是很重要的一步，选得好不好将直接影响到结果的准确性。一般情况下，选本专业领域中既有实际工作经验又有较深理论修养的专家</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30</a:t>
            </a:r>
            <a:r>
              <a:rPr lang="zh-CN" altLang="en-US" dirty="0">
                <a:latin typeface="微软雅黑" panose="020B0503020204020204" pitchFamily="34" charset="-122"/>
                <a:ea typeface="微软雅黑" panose="020B0503020204020204" pitchFamily="34" charset="-122"/>
              </a:rPr>
              <a:t>人左右，并需征得专家本人的同意。</a:t>
            </a:r>
          </a:p>
          <a:p>
            <a:pPr>
              <a:lnSpc>
                <a:spcPct val="15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）将待定权重的</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个指标和有关资料以及统一的确定权重的规则发给选定的各位专家，请他们独立的给出各指标的权数值。</a:t>
            </a:r>
          </a:p>
          <a:p>
            <a:pPr>
              <a:lnSpc>
                <a:spcPct val="15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）回收结果并计算各指标权数的均值和标准差。</a:t>
            </a:r>
          </a:p>
          <a:p>
            <a:pPr>
              <a:lnSpc>
                <a:spcPct val="15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）将计算的结果及补充资料返还给各位专家，要求所有的专家在新的基础上确定权数。</a:t>
            </a:r>
          </a:p>
          <a:p>
            <a:pPr>
              <a:lnSpc>
                <a:spcPct val="15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）重复第（</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）和第（</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）步，直至各指标权数与其均值的离差不超过预先给定的标准为止，也就是各专家的意见基本趋于一致，以此时各指标权数的均值作为该指标的权重。</a:t>
            </a:r>
          </a:p>
        </p:txBody>
      </p:sp>
    </p:spTree>
    <p:extLst>
      <p:ext uri="{BB962C8B-B14F-4D97-AF65-F5344CB8AC3E}">
        <p14:creationId xmlns:p14="http://schemas.microsoft.com/office/powerpoint/2010/main" val="651403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335" name="Picture 143" descr="图片3">
            <a:extLst>
              <a:ext uri="{FF2B5EF4-FFF2-40B4-BE49-F238E27FC236}">
                <a16:creationId xmlns:a16="http://schemas.microsoft.com/office/drawing/2014/main" id="{EB3AF280-949B-4ACD-A84B-D0801F84FD3E}"/>
              </a:ext>
            </a:extLst>
          </p:cNvPr>
          <p:cNvPicPr>
            <a:picLocks noChangeAspect="1" noChangeArrowheads="1"/>
          </p:cNvPicPr>
          <p:nvPr/>
        </p:nvPicPr>
        <p:blipFill>
          <a:blip r:embed="rId2" cstate="print">
            <a:biLevel thresh="50000"/>
            <a:extLst>
              <a:ext uri="{28A0092B-C50C-407E-A947-70E740481C1C}">
                <a14:useLocalDpi xmlns:a14="http://schemas.microsoft.com/office/drawing/2010/main" val="0"/>
              </a:ext>
            </a:extLst>
          </a:blip>
          <a:srcRect/>
          <a:stretch>
            <a:fillRect/>
          </a:stretch>
        </p:blipFill>
        <p:spPr bwMode="auto">
          <a:xfrm>
            <a:off x="1065319" y="3687490"/>
            <a:ext cx="6572610" cy="1970723"/>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D641DB0D-2388-431A-BEF4-3F50F83F9667}"/>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德尔菲法（专家评分法）</a:t>
            </a:r>
          </a:p>
        </p:txBody>
      </p:sp>
      <p:sp>
        <p:nvSpPr>
          <p:cNvPr id="2" name="文本框 1">
            <a:extLst>
              <a:ext uri="{FF2B5EF4-FFF2-40B4-BE49-F238E27FC236}">
                <a16:creationId xmlns:a16="http://schemas.microsoft.com/office/drawing/2014/main" id="{7A816B23-A70A-410A-822A-54FB31500A7E}"/>
              </a:ext>
            </a:extLst>
          </p:cNvPr>
          <p:cNvSpPr txBox="1"/>
          <p:nvPr/>
        </p:nvSpPr>
        <p:spPr>
          <a:xfrm>
            <a:off x="1065319" y="1615317"/>
            <a:ext cx="10015057" cy="1289905"/>
          </a:xfrm>
          <a:prstGeom prst="rect">
            <a:avLst/>
          </a:prstGeom>
          <a:noFill/>
        </p:spPr>
        <p:txBody>
          <a:bodyPr wrap="square" rtlCol="0" anchor="ctr">
            <a:spAutoFit/>
          </a:bodyPr>
          <a:lstStyle/>
          <a:p>
            <a:pPr indent="457200">
              <a:lnSpc>
                <a:spcPct val="150000"/>
              </a:lnSpc>
            </a:pPr>
            <a:r>
              <a:rPr lang="zh-CN" altLang="en-US" dirty="0">
                <a:latin typeface="微软雅黑" panose="020B0503020204020204" pitchFamily="34" charset="-122"/>
                <a:ea typeface="微软雅黑" panose="020B0503020204020204" pitchFamily="34" charset="-122"/>
              </a:rPr>
              <a:t>下面简单介绍一个德尔菲法确定指标权重的例子：</a:t>
            </a: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假如请了</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个专家（</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），对</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个评价指标（</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）进行评价，其各自评价结果得分见如表格，计算出每个指标专家的评价得分，每个指标的平均得分占总平均得分的比重即为指标的权重。</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0F6E4A9-411A-4634-A938-A837AC567644}"/>
                  </a:ext>
                </a:extLst>
              </p:cNvPr>
              <p:cNvSpPr txBox="1"/>
              <p:nvPr/>
            </p:nvSpPr>
            <p:spPr>
              <a:xfrm>
                <a:off x="8148918" y="3792227"/>
                <a:ext cx="2460811" cy="1761251"/>
              </a:xfrm>
              <a:prstGeom prst="rect">
                <a:avLst/>
              </a:prstGeom>
              <a:noFill/>
            </p:spPr>
            <p:txBody>
              <a:bodyPr wrap="square" rtlCol="0" anchor="ctr">
                <a:spAutoFit/>
              </a:bodyPr>
              <a:lstStyle/>
              <a:p>
                <a:pPr algn="l">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acc>
                            <m:accPr>
                              <m:chr m:val="̅"/>
                              <m:ctrlPr>
                                <a:rPr lang="en-US" altLang="zh-CN" i="1" smtClean="0">
                                  <a:latin typeface="Cambria Math" panose="02040503050406030204" pitchFamily="18" charset="0"/>
                                  <a:ea typeface="微软雅黑" panose="020B0503020204020204" pitchFamily="34" charset="-122"/>
                                </a:rPr>
                              </m:ctrlPr>
                            </m:accPr>
                            <m:e>
                              <m:r>
                                <a:rPr lang="en-US" altLang="zh-CN" b="0" i="1" smtClean="0">
                                  <a:latin typeface="Cambria Math" panose="02040503050406030204" pitchFamily="18" charset="0"/>
                                  <a:ea typeface="微软雅黑" panose="020B0503020204020204" pitchFamily="34" charset="-122"/>
                                </a:rPr>
                                <m:t>𝑠</m:t>
                              </m:r>
                            </m:e>
                          </m:acc>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
                            <a:rPr lang="en-US" altLang="zh-CN" b="0" i="1" smtClean="0">
                              <a:latin typeface="Cambria Math" panose="02040503050406030204" pitchFamily="18" charset="0"/>
                              <a:ea typeface="微软雅黑" panose="020B0503020204020204" pitchFamily="34" charset="-122"/>
                            </a:rPr>
                            <m:t>𝑛</m:t>
                          </m:r>
                        </m:den>
                      </m:f>
                      <m:nary>
                        <m:naryPr>
                          <m:chr m:val="∑"/>
                          <m:limLoc m:val="subSup"/>
                          <m:ctrlPr>
                            <a:rPr lang="en-US" altLang="zh-CN" b="0" i="1" smtClean="0">
                              <a:latin typeface="Cambria Math" panose="02040503050406030204" pitchFamily="18" charset="0"/>
                              <a:ea typeface="微软雅黑" panose="020B0503020204020204" pitchFamily="34" charset="-122"/>
                            </a:rPr>
                          </m:ctrlPr>
                        </m:naryPr>
                        <m:sub>
                          <m:r>
                            <m:rPr>
                              <m:brk m:alnAt="25"/>
                            </m:rPr>
                            <a:rPr lang="en-US" altLang="zh-CN" b="0" i="1" smtClean="0">
                              <a:latin typeface="Cambria Math" panose="02040503050406030204" pitchFamily="18" charset="0"/>
                              <a:ea typeface="微软雅黑" panose="020B0503020204020204" pitchFamily="34" charset="-122"/>
                            </a:rPr>
                            <m:t>𝑖</m:t>
                          </m:r>
                        </m:sub>
                        <m:sup>
                          <m:r>
                            <a:rPr lang="en-US" altLang="zh-CN" b="0" i="1" smtClean="0">
                              <a:latin typeface="Cambria Math" panose="02040503050406030204" pitchFamily="18" charset="0"/>
                              <a:ea typeface="微软雅黑" panose="020B0503020204020204" pitchFamily="34" charset="-122"/>
                            </a:rPr>
                            <m:t>𝑛</m:t>
                          </m:r>
                        </m:sup>
                        <m:e>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𝑠</m:t>
                              </m:r>
                            </m:e>
                            <m:sub>
                              <m:r>
                                <a:rPr lang="en-US" altLang="zh-CN" b="0" i="1" smtClean="0">
                                  <a:latin typeface="Cambria Math" panose="02040503050406030204" pitchFamily="18" charset="0"/>
                                  <a:ea typeface="微软雅黑" panose="020B0503020204020204" pitchFamily="34" charset="-122"/>
                                </a:rPr>
                                <m:t>𝑖</m:t>
                              </m:r>
                            </m:sub>
                          </m:sSub>
                        </m:e>
                      </m:nary>
                    </m:oMath>
                  </m:oMathPara>
                </a14:m>
                <a:endParaRPr lang="en-US" altLang="zh-CN" dirty="0">
                  <a:latin typeface="微软雅黑" panose="020B0503020204020204" pitchFamily="34" charset="-122"/>
                  <a:ea typeface="微软雅黑" panose="020B0503020204020204" pitchFamily="34" charset="-122"/>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acc>
                            <m:accPr>
                              <m:chr m:val="̅"/>
                              <m:ctrlPr>
                                <a:rPr lang="en-US" altLang="zh-CN" i="1">
                                  <a:latin typeface="Cambria Math" panose="02040503050406030204" pitchFamily="18" charset="0"/>
                                  <a:ea typeface="微软雅黑" panose="020B0503020204020204" pitchFamily="34" charset="-122"/>
                                </a:rPr>
                              </m:ctrlPr>
                            </m:accPr>
                            <m:e>
                              <m:r>
                                <a:rPr lang="en-US" altLang="zh-CN" b="0" i="1" smtClean="0">
                                  <a:latin typeface="Cambria Math" panose="02040503050406030204" pitchFamily="18" charset="0"/>
                                  <a:ea typeface="微软雅黑" panose="020B0503020204020204" pitchFamily="34" charset="-122"/>
                                </a:rPr>
                                <m:t>𝑤</m:t>
                              </m:r>
                            </m:e>
                          </m:acc>
                        </m:e>
                        <m:sub>
                          <m:r>
                            <a:rPr lang="en-US" altLang="zh-CN" i="1">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m:t>
                      </m:r>
                      <m:f>
                        <m:fPr>
                          <m:ctrlPr>
                            <a:rPr lang="en-US" altLang="zh-CN" i="1">
                              <a:latin typeface="Cambria Math" panose="02040503050406030204" pitchFamily="18" charset="0"/>
                              <a:ea typeface="微软雅黑" panose="020B0503020204020204" pitchFamily="34" charset="-122"/>
                            </a:rPr>
                          </m:ctrlPr>
                        </m:fPr>
                        <m:num>
                          <m:r>
                            <a:rPr lang="en-US" altLang="zh-CN" i="1">
                              <a:latin typeface="Cambria Math" panose="02040503050406030204" pitchFamily="18" charset="0"/>
                              <a:ea typeface="微软雅黑" panose="020B0503020204020204" pitchFamily="34" charset="-122"/>
                            </a:rPr>
                            <m:t>1</m:t>
                          </m:r>
                        </m:num>
                        <m:den>
                          <m:r>
                            <a:rPr lang="en-US" altLang="zh-CN" i="1">
                              <a:latin typeface="Cambria Math" panose="02040503050406030204" pitchFamily="18" charset="0"/>
                              <a:ea typeface="微软雅黑" panose="020B0503020204020204" pitchFamily="34" charset="-122"/>
                            </a:rPr>
                            <m:t>𝑛</m:t>
                          </m:r>
                        </m:den>
                      </m:f>
                      <m:nary>
                        <m:naryPr>
                          <m:chr m:val="∑"/>
                          <m:limLoc m:val="subSup"/>
                          <m:ctrlPr>
                            <a:rPr lang="en-US" altLang="zh-CN" i="1">
                              <a:latin typeface="Cambria Math" panose="02040503050406030204" pitchFamily="18" charset="0"/>
                              <a:ea typeface="微软雅黑" panose="020B0503020204020204" pitchFamily="34" charset="-122"/>
                            </a:rPr>
                          </m:ctrlPr>
                        </m:naryPr>
                        <m:sub>
                          <m:r>
                            <m:rPr>
                              <m:brk m:alnAt="25"/>
                            </m:rPr>
                            <a:rPr lang="en-US" altLang="zh-CN" i="1">
                              <a:latin typeface="Cambria Math" panose="02040503050406030204" pitchFamily="18" charset="0"/>
                              <a:ea typeface="微软雅黑" panose="020B0503020204020204" pitchFamily="34" charset="-122"/>
                            </a:rPr>
                            <m:t>𝑖</m:t>
                          </m:r>
                        </m:sub>
                        <m:sup>
                          <m:r>
                            <a:rPr lang="en-US" altLang="zh-CN" b="0" i="1" smtClean="0">
                              <a:latin typeface="Cambria Math" panose="02040503050406030204" pitchFamily="18" charset="0"/>
                              <a:ea typeface="微软雅黑" panose="020B0503020204020204" pitchFamily="34" charset="-122"/>
                            </a:rPr>
                            <m:t>𝑚</m:t>
                          </m:r>
                        </m:sup>
                        <m:e>
                          <m:sSub>
                            <m:sSubPr>
                              <m:ctrlPr>
                                <a:rPr lang="en-US" altLang="zh-CN" i="1">
                                  <a:latin typeface="Cambria Math" panose="02040503050406030204" pitchFamily="18" charset="0"/>
                                  <a:ea typeface="微软雅黑" panose="020B0503020204020204" pitchFamily="34" charset="-122"/>
                                </a:rPr>
                              </m:ctrlPr>
                            </m:sSubPr>
                            <m:e>
                              <m:acc>
                                <m:accPr>
                                  <m:chr m:val="̅"/>
                                  <m:ctrlPr>
                                    <a:rPr lang="en-US" altLang="zh-CN" i="1">
                                      <a:latin typeface="Cambria Math" panose="02040503050406030204" pitchFamily="18" charset="0"/>
                                      <a:ea typeface="微软雅黑" panose="020B0503020204020204" pitchFamily="34" charset="-122"/>
                                    </a:rPr>
                                  </m:ctrlPr>
                                </m:accPr>
                                <m:e>
                                  <m:r>
                                    <a:rPr lang="en-US" altLang="zh-CN" i="1">
                                      <a:latin typeface="Cambria Math" panose="02040503050406030204" pitchFamily="18" charset="0"/>
                                      <a:ea typeface="微软雅黑" panose="020B0503020204020204" pitchFamily="34" charset="-122"/>
                                    </a:rPr>
                                    <m:t>𝑠</m:t>
                                  </m:r>
                                </m:e>
                              </m:acc>
                            </m:e>
                            <m:sub>
                              <m:r>
                                <a:rPr lang="en-US" altLang="zh-CN" i="1">
                                  <a:latin typeface="Cambria Math" panose="02040503050406030204" pitchFamily="18" charset="0"/>
                                  <a:ea typeface="微软雅黑" panose="020B0503020204020204" pitchFamily="34" charset="-122"/>
                                </a:rPr>
                                <m:t>𝑖</m:t>
                              </m:r>
                            </m:sub>
                          </m:sSub>
                        </m:e>
                      </m:nary>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3" name="文本框 2">
                <a:extLst>
                  <a:ext uri="{FF2B5EF4-FFF2-40B4-BE49-F238E27FC236}">
                    <a16:creationId xmlns:a16="http://schemas.microsoft.com/office/drawing/2014/main" id="{E0F6E4A9-411A-4634-A938-A837AC567644}"/>
                  </a:ext>
                </a:extLst>
              </p:cNvPr>
              <p:cNvSpPr txBox="1">
                <a:spLocks noRot="1" noChangeAspect="1" noMove="1" noResize="1" noEditPoints="1" noAdjustHandles="1" noChangeArrowheads="1" noChangeShapeType="1" noTextEdit="1"/>
              </p:cNvSpPr>
              <p:nvPr/>
            </p:nvSpPr>
            <p:spPr>
              <a:xfrm>
                <a:off x="8148918" y="3792227"/>
                <a:ext cx="2460811" cy="1761251"/>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268074B-DC99-4028-99BE-591BD0B2AD62}"/>
              </a:ext>
            </a:extLst>
          </p:cNvPr>
          <p:cNvSpPr txBox="1"/>
          <p:nvPr/>
        </p:nvSpPr>
        <p:spPr>
          <a:xfrm>
            <a:off x="1065319" y="0"/>
            <a:ext cx="8737587"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德尔菲法（专家评分法）可靠性评估常用指标</a:t>
            </a:r>
          </a:p>
        </p:txBody>
      </p:sp>
      <p:sp>
        <p:nvSpPr>
          <p:cNvPr id="2" name="文本框 1">
            <a:extLst>
              <a:ext uri="{FF2B5EF4-FFF2-40B4-BE49-F238E27FC236}">
                <a16:creationId xmlns:a16="http://schemas.microsoft.com/office/drawing/2014/main" id="{EB5469C9-560B-44C8-BA38-6A44AD76C2C1}"/>
              </a:ext>
            </a:extLst>
          </p:cNvPr>
          <p:cNvSpPr txBox="1"/>
          <p:nvPr/>
        </p:nvSpPr>
        <p:spPr>
          <a:xfrm>
            <a:off x="839701" y="1265108"/>
            <a:ext cx="10563405" cy="3416320"/>
          </a:xfrm>
          <a:prstGeom prst="rect">
            <a:avLst/>
          </a:prstGeom>
          <a:noFill/>
        </p:spPr>
        <p:txBody>
          <a:bodyPr wrap="square" rtlCol="0" anchor="ctr">
            <a:spAutoFit/>
          </a:bodyPr>
          <a:lstStyle/>
          <a:p>
            <a:pPr indent="457200">
              <a:lnSpc>
                <a:spcPct val="150000"/>
              </a:lnSpc>
            </a:pPr>
            <a:r>
              <a:rPr lang="zh-CN" altLang="en-US" b="1" dirty="0">
                <a:latin typeface="微软雅黑" panose="020B0503020204020204" pitchFamily="34" charset="-122"/>
                <a:ea typeface="微软雅黑" panose="020B0503020204020204" pitchFamily="34" charset="-122"/>
              </a:rPr>
              <a:t> 在实际工作中，常用专家的擅长系数和专家意见一致性系数等指标来估计专家评分方法所定权重分配的相对合理性。</a:t>
            </a:r>
          </a:p>
          <a:p>
            <a:pPr indent="457200">
              <a:lnSpc>
                <a:spcPct val="150000"/>
              </a:lnSpc>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）擅长系数</a:t>
            </a:r>
            <a:r>
              <a:rPr lang="zh-CN" altLang="en-US" dirty="0">
                <a:latin typeface="微软雅黑" panose="020B0503020204020204" pitchFamily="34" charset="-122"/>
                <a:ea typeface="微软雅黑" panose="020B0503020204020204" pitchFamily="34" charset="-122"/>
              </a:rPr>
              <a:t>：某一评估专家的水平可用对擅长领域中所提问题作出正确应答的概率 ，即所谓“擅长系数”。通常在选择评估专家时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其擅长系数不应低于</a:t>
            </a:r>
            <a:r>
              <a:rPr lang="en-US" altLang="zh-CN" dirty="0">
                <a:latin typeface="微软雅黑" panose="020B0503020204020204" pitchFamily="34" charset="-122"/>
                <a:ea typeface="微软雅黑" panose="020B0503020204020204" pitchFamily="34" charset="-122"/>
              </a:rPr>
              <a:t>0.80</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a:t>
            </a:r>
            <a:r>
              <a:rPr lang="zh-CN" altLang="en-US" b="1" dirty="0"/>
              <a:t>专家意见一致性系数 </a:t>
            </a:r>
            <a:r>
              <a:rPr lang="zh-CN" altLang="en-US" dirty="0"/>
              <a:t>：设参与权重评估的专家数为</a:t>
            </a:r>
            <a:r>
              <a:rPr lang="en-US" altLang="zh-CN" dirty="0"/>
              <a:t>m</a:t>
            </a:r>
            <a:r>
              <a:rPr lang="zh-CN" altLang="en-US" dirty="0"/>
              <a:t>，待评价指标数为</a:t>
            </a:r>
            <a:r>
              <a:rPr lang="en-US" altLang="zh-CN" dirty="0"/>
              <a:t>n</a:t>
            </a:r>
            <a:r>
              <a:rPr lang="zh-CN" altLang="en-US" dirty="0"/>
              <a:t>，则反映</a:t>
            </a:r>
            <a:r>
              <a:rPr lang="en-US" altLang="zh-CN" dirty="0"/>
              <a:t>m</a:t>
            </a:r>
            <a:r>
              <a:rPr lang="zh-CN" altLang="en-US" dirty="0"/>
              <a:t>个专家对全部</a:t>
            </a:r>
            <a:r>
              <a:rPr lang="en-US" altLang="zh-CN" dirty="0"/>
              <a:t>n</a:t>
            </a:r>
            <a:r>
              <a:rPr lang="zh-CN" altLang="en-US" dirty="0"/>
              <a:t>个指标权重评估的一致程度的指标称为一致性系数，以</a:t>
            </a:r>
            <a:r>
              <a:rPr lang="en-US" altLang="zh-CN" dirty="0"/>
              <a:t>w</a:t>
            </a:r>
            <a:r>
              <a:rPr lang="zh-CN" altLang="en-US" dirty="0"/>
              <a:t>表示。一致性系数在</a:t>
            </a:r>
            <a:r>
              <a:rPr lang="en-US" altLang="zh-CN" dirty="0"/>
              <a:t>0</a:t>
            </a:r>
            <a:r>
              <a:rPr lang="zh-CN" altLang="en-US" dirty="0"/>
              <a:t>～</a:t>
            </a:r>
            <a:r>
              <a:rPr lang="en-US" altLang="zh-CN" dirty="0"/>
              <a:t>1</a:t>
            </a:r>
            <a:r>
              <a:rPr lang="zh-CN" altLang="en-US" dirty="0"/>
              <a:t>之间取值，越接近于</a:t>
            </a:r>
            <a:r>
              <a:rPr lang="en-US" altLang="zh-CN" dirty="0"/>
              <a:t>1</a:t>
            </a:r>
            <a:r>
              <a:rPr lang="zh-CN" altLang="en-US" dirty="0"/>
              <a:t>，表示所有专家对全部评价指标评分的协调程度越好。当然，一致性系数越大越好，这说明各评价因子的权重估计较为稳定可靠</a:t>
            </a:r>
            <a:endParaRPr lang="zh-CN" altLang="en-US" dirty="0">
              <a:latin typeface="微软雅黑" panose="020B0503020204020204" pitchFamily="34" charset="-122"/>
              <a:ea typeface="微软雅黑" panose="020B0503020204020204" pitchFamily="34" charset="-122"/>
            </a:endParaRPr>
          </a:p>
        </p:txBody>
      </p:sp>
      <p:pic>
        <p:nvPicPr>
          <p:cNvPr id="9" name="Picture 1737" descr="图片2">
            <a:extLst>
              <a:ext uri="{FF2B5EF4-FFF2-40B4-BE49-F238E27FC236}">
                <a16:creationId xmlns:a16="http://schemas.microsoft.com/office/drawing/2014/main" id="{CC24E794-0E69-4E91-9DF8-A6065B3E4ED1}"/>
              </a:ext>
            </a:extLst>
          </p:cNvPr>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2325083" y="4795344"/>
            <a:ext cx="3252883" cy="180572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4">
            <a:extLst>
              <a:ext uri="{FF2B5EF4-FFF2-40B4-BE49-F238E27FC236}">
                <a16:creationId xmlns:a16="http://schemas.microsoft.com/office/drawing/2014/main" id="{FEE0EB40-C997-43D9-8B89-737E4E0C77FF}"/>
              </a:ext>
            </a:extLst>
          </p:cNvPr>
          <p:cNvGraphicFramePr>
            <a:graphicFrameLocks noChangeAspect="1"/>
          </p:cNvGraphicFramePr>
          <p:nvPr>
            <p:extLst>
              <p:ext uri="{D42A27DB-BD31-4B8C-83A1-F6EECF244321}">
                <p14:modId xmlns:p14="http://schemas.microsoft.com/office/powerpoint/2010/main" val="4071773774"/>
              </p:ext>
            </p:extLst>
          </p:nvPr>
        </p:nvGraphicFramePr>
        <p:xfrm>
          <a:off x="8030027" y="4925255"/>
          <a:ext cx="1824317" cy="424334"/>
        </p:xfrm>
        <a:graphic>
          <a:graphicData uri="http://schemas.openxmlformats.org/presentationml/2006/ole">
            <mc:AlternateContent xmlns:mc="http://schemas.openxmlformats.org/markup-compatibility/2006">
              <mc:Choice xmlns:v="urn:schemas-microsoft-com:vml" Requires="v">
                <p:oleObj spid="_x0000_s77973" name="Equation" r:id="rId4" imgW="1396800" imgH="279360" progId="Equation.DSMT4">
                  <p:embed/>
                </p:oleObj>
              </mc:Choice>
              <mc:Fallback>
                <p:oleObj name="Equation" r:id="rId4" imgW="1396800" imgH="279360" progId="Equation.DSMT4">
                  <p:embed/>
                  <p:pic>
                    <p:nvPicPr>
                      <p:cNvPr id="83972" name="Object 4">
                        <a:extLst>
                          <a:ext uri="{FF2B5EF4-FFF2-40B4-BE49-F238E27FC236}">
                            <a16:creationId xmlns:a16="http://schemas.microsoft.com/office/drawing/2014/main" id="{426C19C2-DE63-45AF-A91E-B9B74E84EB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0027" y="4925255"/>
                        <a:ext cx="1824317" cy="424334"/>
                      </a:xfrm>
                      <a:prstGeom prst="rect">
                        <a:avLst/>
                      </a:prstGeom>
                      <a:noFill/>
                      <a:ln>
                        <a:noFill/>
                      </a:ln>
                      <a:effectLst/>
                      <a:extLst/>
                    </p:spPr>
                  </p:pic>
                </p:oleObj>
              </mc:Fallback>
            </mc:AlternateContent>
          </a:graphicData>
        </a:graphic>
      </p:graphicFrame>
      <p:graphicFrame>
        <p:nvGraphicFramePr>
          <p:cNvPr id="7" name="Object 5">
            <a:extLst>
              <a:ext uri="{FF2B5EF4-FFF2-40B4-BE49-F238E27FC236}">
                <a16:creationId xmlns:a16="http://schemas.microsoft.com/office/drawing/2014/main" id="{6EE76B96-D846-4C7F-9F8F-D7A092F02793}"/>
              </a:ext>
            </a:extLst>
          </p:cNvPr>
          <p:cNvGraphicFramePr>
            <a:graphicFrameLocks noChangeAspect="1"/>
          </p:cNvGraphicFramePr>
          <p:nvPr>
            <p:extLst>
              <p:ext uri="{D42A27DB-BD31-4B8C-83A1-F6EECF244321}">
                <p14:modId xmlns:p14="http://schemas.microsoft.com/office/powerpoint/2010/main" val="2316407919"/>
              </p:ext>
            </p:extLst>
          </p:nvPr>
        </p:nvGraphicFramePr>
        <p:xfrm>
          <a:off x="7993343" y="5558188"/>
          <a:ext cx="1809563" cy="383847"/>
        </p:xfrm>
        <a:graphic>
          <a:graphicData uri="http://schemas.openxmlformats.org/presentationml/2006/ole">
            <mc:AlternateContent xmlns:mc="http://schemas.openxmlformats.org/markup-compatibility/2006">
              <mc:Choice xmlns:v="urn:schemas-microsoft-com:vml" Requires="v">
                <p:oleObj spid="_x0000_s77974" name="Equation" r:id="rId6" imgW="1244520" imgH="253800" progId="Equation.DSMT4">
                  <p:embed/>
                </p:oleObj>
              </mc:Choice>
              <mc:Fallback>
                <p:oleObj name="Equation" r:id="rId6" imgW="1244520" imgH="253800" progId="Equation.DSMT4">
                  <p:embed/>
                  <p:pic>
                    <p:nvPicPr>
                      <p:cNvPr id="83973" name="Object 5">
                        <a:extLst>
                          <a:ext uri="{FF2B5EF4-FFF2-40B4-BE49-F238E27FC236}">
                            <a16:creationId xmlns:a16="http://schemas.microsoft.com/office/drawing/2014/main" id="{AC4C8481-6BA3-4F1F-8E8F-5545E4812B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3343" y="5558188"/>
                        <a:ext cx="1809563" cy="383847"/>
                      </a:xfrm>
                      <a:prstGeom prst="rect">
                        <a:avLst/>
                      </a:prstGeom>
                      <a:noFill/>
                      <a:ln>
                        <a:noFill/>
                      </a:ln>
                      <a:effectLst/>
                      <a:extLst/>
                    </p:spPr>
                  </p:pic>
                </p:oleObj>
              </mc:Fallback>
            </mc:AlternateContent>
          </a:graphicData>
        </a:graphic>
      </p:graphicFrame>
      <p:graphicFrame>
        <p:nvGraphicFramePr>
          <p:cNvPr id="8" name="Object 6">
            <a:extLst>
              <a:ext uri="{FF2B5EF4-FFF2-40B4-BE49-F238E27FC236}">
                <a16:creationId xmlns:a16="http://schemas.microsoft.com/office/drawing/2014/main" id="{B5F86AEC-9168-4B0C-97CE-3D826581D6DB}"/>
              </a:ext>
            </a:extLst>
          </p:cNvPr>
          <p:cNvGraphicFramePr>
            <a:graphicFrameLocks noChangeAspect="1"/>
          </p:cNvGraphicFramePr>
          <p:nvPr>
            <p:extLst>
              <p:ext uri="{D42A27DB-BD31-4B8C-83A1-F6EECF244321}">
                <p14:modId xmlns:p14="http://schemas.microsoft.com/office/powerpoint/2010/main" val="192973903"/>
              </p:ext>
            </p:extLst>
          </p:nvPr>
        </p:nvGraphicFramePr>
        <p:xfrm>
          <a:off x="8013500" y="6037853"/>
          <a:ext cx="1877396" cy="563219"/>
        </p:xfrm>
        <a:graphic>
          <a:graphicData uri="http://schemas.openxmlformats.org/presentationml/2006/ole">
            <mc:AlternateContent xmlns:mc="http://schemas.openxmlformats.org/markup-compatibility/2006">
              <mc:Choice xmlns:v="urn:schemas-microsoft-com:vml" Requires="v">
                <p:oleObj spid="_x0000_s77975" name="Equation" r:id="rId8" imgW="1650960" imgH="393480" progId="Equation.DSMT4">
                  <p:embed/>
                </p:oleObj>
              </mc:Choice>
              <mc:Fallback>
                <p:oleObj name="Equation" r:id="rId8" imgW="1650960" imgH="393480" progId="Equation.DSMT4">
                  <p:embed/>
                  <p:pic>
                    <p:nvPicPr>
                      <p:cNvPr id="83974" name="Object 6">
                        <a:extLst>
                          <a:ext uri="{FF2B5EF4-FFF2-40B4-BE49-F238E27FC236}">
                            <a16:creationId xmlns:a16="http://schemas.microsoft.com/office/drawing/2014/main" id="{848D57A6-BF10-4A9B-B61B-61793A452EC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13500" y="6037853"/>
                        <a:ext cx="1877396" cy="56321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797626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82F8E2-C45C-474F-85F6-BB027C64A78C}"/>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权重估计注意事项</a:t>
            </a:r>
          </a:p>
        </p:txBody>
      </p:sp>
      <p:sp>
        <p:nvSpPr>
          <p:cNvPr id="2" name="文本框 1">
            <a:extLst>
              <a:ext uri="{FF2B5EF4-FFF2-40B4-BE49-F238E27FC236}">
                <a16:creationId xmlns:a16="http://schemas.microsoft.com/office/drawing/2014/main" id="{8E923DD0-A3FF-40B9-816B-C903474E38C5}"/>
              </a:ext>
            </a:extLst>
          </p:cNvPr>
          <p:cNvSpPr txBox="1"/>
          <p:nvPr/>
        </p:nvSpPr>
        <p:spPr>
          <a:xfrm>
            <a:off x="1065319" y="2367868"/>
            <a:ext cx="10082293" cy="1705403"/>
          </a:xfrm>
          <a:prstGeom prst="rect">
            <a:avLst/>
          </a:prstGeom>
          <a:noFill/>
        </p:spPr>
        <p:txBody>
          <a:bodyPr wrap="square" rtlCol="0" anchor="ctr">
            <a:spAutoFit/>
          </a:bodyPr>
          <a:lstStyle/>
          <a:p>
            <a:pPr>
              <a:lnSpc>
                <a:spcPct val="150000"/>
              </a:lnSpc>
            </a:pPr>
            <a:r>
              <a:rPr lang="zh-CN" altLang="en-US" dirty="0">
                <a:latin typeface="微软雅黑" panose="020B0503020204020204" pitchFamily="34" charset="-122"/>
                <a:ea typeface="微软雅黑" panose="020B0503020204020204" pitchFamily="34" charset="-122"/>
              </a:rPr>
              <a:t>权重估计不是很完美，权重估计结果应满足专业解释；</a:t>
            </a:r>
          </a:p>
          <a:p>
            <a:pPr>
              <a:lnSpc>
                <a:spcPct val="150000"/>
              </a:lnSpc>
            </a:pPr>
            <a:r>
              <a:rPr lang="zh-CN" altLang="en-US" dirty="0">
                <a:latin typeface="微软雅黑" panose="020B0503020204020204" pitchFamily="34" charset="-122"/>
                <a:ea typeface="微软雅黑" panose="020B0503020204020204" pitchFamily="34" charset="-122"/>
              </a:rPr>
              <a:t>尽量在专业领域中寻找专业评分方法；</a:t>
            </a:r>
          </a:p>
          <a:p>
            <a:pPr>
              <a:lnSpc>
                <a:spcPct val="150000"/>
              </a:lnSpc>
            </a:pPr>
            <a:r>
              <a:rPr lang="zh-CN" altLang="en-US" dirty="0">
                <a:latin typeface="微软雅黑" panose="020B0503020204020204" pitchFamily="34" charset="-122"/>
                <a:ea typeface="微软雅黑" panose="020B0503020204020204" pitchFamily="34" charset="-122"/>
              </a:rPr>
              <a:t>尽量排除试验者和受试者的主观性，尽量选用客观方法；</a:t>
            </a:r>
          </a:p>
          <a:p>
            <a:pPr>
              <a:lnSpc>
                <a:spcPct val="150000"/>
              </a:lnSpc>
            </a:pPr>
            <a:r>
              <a:rPr lang="zh-CN" altLang="en-US" dirty="0">
                <a:latin typeface="微软雅黑" panose="020B0503020204020204" pitchFamily="34" charset="-122"/>
                <a:ea typeface="微软雅黑" panose="020B0503020204020204" pitchFamily="34" charset="-122"/>
              </a:rPr>
              <a:t>采用多种方法进行权重，在获得较为满意的专业解释的基础上，优先考虑多个方法同时选入的指标。</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05B88-7652-44B9-A59C-A2890EBB6FA5}"/>
              </a:ext>
            </a:extLst>
          </p:cNvPr>
          <p:cNvSpPr>
            <a:spLocks noGrp="1"/>
          </p:cNvSpPr>
          <p:nvPr>
            <p:ph type="title" idx="4294967295"/>
          </p:nvPr>
        </p:nvSpPr>
        <p:spPr>
          <a:xfrm>
            <a:off x="838200" y="2508751"/>
            <a:ext cx="10515600" cy="1325563"/>
          </a:xfrm>
        </p:spPr>
        <p:txBody>
          <a:bodyPr/>
          <a:lstStyle/>
          <a:p>
            <a:pPr algn="ct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、综合评价模型的构建</a:t>
            </a:r>
          </a:p>
        </p:txBody>
      </p:sp>
    </p:spTree>
    <p:extLst>
      <p:ext uri="{BB962C8B-B14F-4D97-AF65-F5344CB8AC3E}">
        <p14:creationId xmlns:p14="http://schemas.microsoft.com/office/powerpoint/2010/main" val="2075764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05B88-7652-44B9-A59C-A2890EBB6FA5}"/>
              </a:ext>
            </a:extLst>
          </p:cNvPr>
          <p:cNvSpPr>
            <a:spLocks noGrp="1"/>
          </p:cNvSpPr>
          <p:nvPr>
            <p:ph type="title" idx="4294967295"/>
          </p:nvPr>
        </p:nvSpPr>
        <p:spPr>
          <a:xfrm>
            <a:off x="838200" y="2508751"/>
            <a:ext cx="10515600" cy="1325563"/>
          </a:xfrm>
        </p:spPr>
        <p:txBody>
          <a:bodyPr/>
          <a:lstStyle/>
          <a:p>
            <a:pPr algn="ct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、什么是综合评价模型</a:t>
            </a:r>
          </a:p>
        </p:txBody>
      </p:sp>
    </p:spTree>
    <p:extLst>
      <p:ext uri="{BB962C8B-B14F-4D97-AF65-F5344CB8AC3E}">
        <p14:creationId xmlns:p14="http://schemas.microsoft.com/office/powerpoint/2010/main" val="723166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79610B-51C1-4E42-93B2-2429DCDE9FC0}"/>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综合评价模型的构建</a:t>
            </a:r>
          </a:p>
        </p:txBody>
      </p:sp>
      <p:sp>
        <p:nvSpPr>
          <p:cNvPr id="2" name="文本框 1">
            <a:extLst>
              <a:ext uri="{FF2B5EF4-FFF2-40B4-BE49-F238E27FC236}">
                <a16:creationId xmlns:a16="http://schemas.microsoft.com/office/drawing/2014/main" id="{CFF5E0D4-4CC5-408E-8D05-132C1F8BD7C1}"/>
              </a:ext>
            </a:extLst>
          </p:cNvPr>
          <p:cNvSpPr txBox="1"/>
          <p:nvPr/>
        </p:nvSpPr>
        <p:spPr>
          <a:xfrm>
            <a:off x="1065319" y="1466708"/>
            <a:ext cx="10103224" cy="4247317"/>
          </a:xfrm>
          <a:prstGeom prst="rect">
            <a:avLst/>
          </a:prstGeom>
          <a:noFill/>
        </p:spPr>
        <p:txBody>
          <a:bodyPr wrap="square" rtlCol="0" anchor="ctr">
            <a:spAutoFit/>
          </a:bodyPr>
          <a:lstStyle/>
          <a:p>
            <a:pPr indent="457200">
              <a:lnSpc>
                <a:spcPct val="150000"/>
              </a:lnSpc>
            </a:pPr>
            <a:r>
              <a:rPr lang="zh-CN" altLang="en-US" b="1" dirty="0">
                <a:latin typeface="微软雅黑" panose="020B0503020204020204" pitchFamily="34" charset="-122"/>
                <a:ea typeface="微软雅黑" panose="020B0503020204020204" pitchFamily="34" charset="-122"/>
              </a:rPr>
              <a:t>常见的综合评价模型：</a:t>
            </a:r>
            <a:endParaRPr lang="en-US" altLang="zh-CN" b="1" dirty="0">
              <a:latin typeface="微软雅黑" panose="020B0503020204020204" pitchFamily="34" charset="-122"/>
              <a:ea typeface="微软雅黑" panose="020B0503020204020204" pitchFamily="34" charset="-122"/>
            </a:endParaRPr>
          </a:p>
          <a:p>
            <a:pPr marL="720000" indent="285750">
              <a:lnSpc>
                <a:spcPct val="15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rPr>
              <a:t>综合评分法、综合指数法</a:t>
            </a:r>
            <a:endParaRPr lang="en-US" altLang="zh-CN" dirty="0">
              <a:solidFill>
                <a:srgbClr val="FF0000"/>
              </a:solidFill>
              <a:latin typeface="微软雅黑" panose="020B0503020204020204" pitchFamily="34" charset="-122"/>
              <a:ea typeface="微软雅黑" panose="020B0503020204020204" pitchFamily="34" charset="-122"/>
            </a:endParaRPr>
          </a:p>
          <a:p>
            <a:pPr marL="72000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层次分析法</a:t>
            </a:r>
            <a:endParaRPr lang="en-US" altLang="zh-CN" dirty="0">
              <a:latin typeface="微软雅黑" panose="020B0503020204020204" pitchFamily="34" charset="-122"/>
              <a:ea typeface="微软雅黑" panose="020B0503020204020204" pitchFamily="34" charset="-122"/>
            </a:endParaRPr>
          </a:p>
          <a:p>
            <a:pPr marL="720000" indent="285750">
              <a:lnSpc>
                <a:spcPct val="150000"/>
              </a:lnSpc>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Topsis</a:t>
            </a:r>
            <a:r>
              <a:rPr lang="zh-CN" altLang="en-US" dirty="0">
                <a:latin typeface="微软雅黑" panose="020B0503020204020204" pitchFamily="34" charset="-122"/>
                <a:ea typeface="微软雅黑" panose="020B0503020204020204" pitchFamily="34" charset="-122"/>
              </a:rPr>
              <a:t>法</a:t>
            </a:r>
            <a:endParaRPr lang="en-US" altLang="zh-CN" dirty="0">
              <a:latin typeface="微软雅黑" panose="020B0503020204020204" pitchFamily="34" charset="-122"/>
              <a:ea typeface="微软雅黑" panose="020B0503020204020204" pitchFamily="34" charset="-122"/>
            </a:endParaRPr>
          </a:p>
          <a:p>
            <a:pPr marL="72000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秩和比法</a:t>
            </a:r>
            <a:endParaRPr lang="en-US" altLang="zh-CN" dirty="0">
              <a:latin typeface="微软雅黑" panose="020B0503020204020204" pitchFamily="34" charset="-122"/>
              <a:ea typeface="微软雅黑" panose="020B0503020204020204" pitchFamily="34" charset="-122"/>
            </a:endParaRPr>
          </a:p>
          <a:p>
            <a:pPr marL="72000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灰色综合评价法</a:t>
            </a:r>
            <a:endParaRPr lang="en-US" altLang="zh-CN" dirty="0">
              <a:latin typeface="微软雅黑" panose="020B0503020204020204" pitchFamily="34" charset="-122"/>
              <a:ea typeface="微软雅黑" panose="020B0503020204020204" pitchFamily="34" charset="-122"/>
            </a:endParaRPr>
          </a:p>
          <a:p>
            <a:pPr marL="72000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模糊综合评价法</a:t>
            </a:r>
            <a:endParaRPr lang="en-US" altLang="zh-CN" dirty="0">
              <a:latin typeface="微软雅黑" panose="020B0503020204020204" pitchFamily="34" charset="-122"/>
              <a:ea typeface="微软雅黑" panose="020B0503020204020204" pitchFamily="34" charset="-122"/>
            </a:endParaRPr>
          </a:p>
          <a:p>
            <a:pPr marL="72000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BP</a:t>
            </a:r>
            <a:r>
              <a:rPr lang="zh-CN" altLang="en-US" dirty="0">
                <a:latin typeface="微软雅黑" panose="020B0503020204020204" pitchFamily="34" charset="-122"/>
                <a:ea typeface="微软雅黑" panose="020B0503020204020204" pitchFamily="34" charset="-122"/>
              </a:rPr>
              <a:t>神经网络综合评价法</a:t>
            </a:r>
            <a:endParaRPr lang="en-US" altLang="zh-CN" dirty="0">
              <a:latin typeface="微软雅黑" panose="020B0503020204020204" pitchFamily="34" charset="-122"/>
              <a:ea typeface="微软雅黑" panose="020B0503020204020204" pitchFamily="34" charset="-122"/>
            </a:endParaRPr>
          </a:p>
          <a:p>
            <a:pPr marL="72000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数据包络法</a:t>
            </a:r>
            <a:endParaRPr lang="en-US" altLang="zh-CN" dirty="0">
              <a:latin typeface="微软雅黑" panose="020B0503020204020204" pitchFamily="34" charset="-122"/>
              <a:ea typeface="微软雅黑" panose="020B0503020204020204" pitchFamily="34" charset="-122"/>
            </a:endParaRPr>
          </a:p>
          <a:p>
            <a:pPr marL="72000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组合评价法</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79610B-51C1-4E42-93B2-2429DCDE9FC0}"/>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综合评价指数模型的构建</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53A1DFE-6292-44E1-BB1C-A0643A4E20C9}"/>
                  </a:ext>
                </a:extLst>
              </p:cNvPr>
              <p:cNvSpPr/>
              <p:nvPr/>
            </p:nvSpPr>
            <p:spPr>
              <a:xfrm>
                <a:off x="1065319" y="1201515"/>
                <a:ext cx="10095740" cy="5656485"/>
              </a:xfrm>
              <a:prstGeom prst="rect">
                <a:avLst/>
              </a:prstGeom>
            </p:spPr>
            <p:txBody>
              <a:bodyPr wrap="square">
                <a:spAutoFit/>
              </a:bodyPr>
              <a:lstStyle/>
              <a:p>
                <a:pPr indent="304800" algn="just">
                  <a:lnSpc>
                    <a:spcPct val="150000"/>
                  </a:lnSpc>
                  <a:spcAft>
                    <a:spcPts val="0"/>
                  </a:spcAft>
                </a:pPr>
                <a:r>
                  <a:rPr lang="zh-CN" altLang="zh-CN" b="1" kern="100" dirty="0">
                    <a:latin typeface="Microsoft YaHei Light" panose="020B0502040204020203" pitchFamily="34" charset="-122"/>
                    <a:ea typeface="Microsoft YaHei Light" panose="020B0502040204020203" pitchFamily="34" charset="-122"/>
                    <a:cs typeface="Times New Roman" panose="02020603050405020304" pitchFamily="18" charset="0"/>
                  </a:rPr>
                  <a:t>综合评价指数模型主要有以下三种形式：</a:t>
                </a:r>
              </a:p>
              <a:p>
                <a:pPr>
                  <a:lnSpc>
                    <a:spcPct val="150000"/>
                  </a:lnSpc>
                </a:pPr>
                <a:r>
                  <a:rPr lang="zh-CN" altLang="en-US" b="1" dirty="0">
                    <a:latin typeface="Microsoft YaHei Light" panose="020B0502040204020203" pitchFamily="34" charset="-122"/>
                    <a:ea typeface="Microsoft YaHei Light" panose="020B0502040204020203" pitchFamily="34" charset="-122"/>
                    <a:cs typeface="Times New Roman" panose="02020603050405020304" pitchFamily="18" charset="0"/>
                  </a:rPr>
                  <a:t>（</a:t>
                </a:r>
                <a:r>
                  <a:rPr lang="en-US" altLang="zh-CN" b="1" dirty="0">
                    <a:latin typeface="Microsoft YaHei Light" panose="020B0502040204020203" pitchFamily="34" charset="-122"/>
                    <a:ea typeface="Microsoft YaHei Light" panose="020B0502040204020203" pitchFamily="34" charset="-122"/>
                    <a:cs typeface="Times New Roman" panose="02020603050405020304" pitchFamily="18" charset="0"/>
                  </a:rPr>
                  <a:t>1</a:t>
                </a:r>
                <a:r>
                  <a:rPr lang="zh-CN" altLang="en-US" b="1" dirty="0">
                    <a:latin typeface="Microsoft YaHei Light" panose="020B0502040204020203" pitchFamily="34" charset="-122"/>
                    <a:ea typeface="Microsoft YaHei Light" panose="020B0502040204020203" pitchFamily="34" charset="-122"/>
                    <a:cs typeface="Times New Roman" panose="02020603050405020304" pitchFamily="18" charset="0"/>
                  </a:rPr>
                  <a:t>）</a:t>
                </a:r>
                <a:r>
                  <a:rPr lang="zh-CN" altLang="zh-CN" b="1" dirty="0">
                    <a:latin typeface="Microsoft YaHei Light" panose="020B0502040204020203" pitchFamily="34" charset="-122"/>
                    <a:ea typeface="Microsoft YaHei Light" panose="020B0502040204020203" pitchFamily="34" charset="-122"/>
                    <a:cs typeface="Times New Roman" panose="02020603050405020304" pitchFamily="18" charset="0"/>
                  </a:rPr>
                  <a:t>线性加权评价模型，又称为加法模型，其形式为：</a:t>
                </a:r>
                <a:endParaRPr lang="en-US" altLang="zh-CN" b="1" dirty="0">
                  <a:latin typeface="Microsoft YaHei Light" panose="020B0502040204020203" pitchFamily="34" charset="-122"/>
                  <a:ea typeface="Microsoft YaHei Light" panose="020B0502040204020203" pitchFamily="34" charset="-122"/>
                  <a:cs typeface="Times New Roman" panose="02020603050405020304" pitchFamily="18" charset="0"/>
                </a:endParaRPr>
              </a:p>
              <a:p>
                <a:pPr marL="1080000" indent="457200">
                  <a:lnSpc>
                    <a:spcPct val="150000"/>
                  </a:lnSpc>
                </a:pPr>
                <a14:m>
                  <m:oMath xmlns:m="http://schemas.openxmlformats.org/officeDocument/2006/math">
                    <m:r>
                      <a:rPr lang="en-US" altLang="zh-CN" i="1">
                        <a:latin typeface="Cambria Math" panose="02040503050406030204" pitchFamily="18" charset="0"/>
                      </a:rPr>
                      <m:t>𝑦</m:t>
                    </m:r>
                    <m:r>
                      <a:rPr lang="en-US" altLang="zh-CN">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m>
                      <m:mPr>
                        <m:mcs>
                          <m:mc>
                            <m:mcPr>
                              <m:count m:val="3"/>
                              <m:mcJc m:val="center"/>
                            </m:mcPr>
                          </m:mc>
                        </m:mcs>
                        <m:ctrlPr>
                          <a:rPr lang="zh-CN" altLang="zh-CN" i="1">
                            <a:latin typeface="Cambria Math" panose="02040503050406030204" pitchFamily="18" charset="0"/>
                          </a:rPr>
                        </m:ctrlPr>
                      </m:mPr>
                      <m:mr>
                        <m:e/>
                        <m:e/>
                        <m:e>
                          <m:r>
                            <a:rPr lang="en-US" altLang="zh-CN" i="1">
                              <a:latin typeface="Cambria Math" panose="02040503050406030204" pitchFamily="18" charset="0"/>
                            </a:rPr>
                            <m:t>𝑖</m:t>
                          </m:r>
                          <m:r>
                            <a:rPr lang="en-US" altLang="zh-CN" i="1">
                              <a:latin typeface="Cambria Math" panose="02040503050406030204" pitchFamily="18" charset="0"/>
                            </a:rPr>
                            <m:t>=1</m:t>
                          </m:r>
                          <m:r>
                            <a:rPr lang="zh-CN" altLang="zh-CN" i="1">
                              <a:latin typeface="Cambria Math" panose="02040503050406030204" pitchFamily="18" charset="0"/>
                            </a:rPr>
                            <m:t>，</m:t>
                          </m:r>
                          <m:r>
                            <a:rPr lang="en-US" altLang="zh-CN" i="1">
                              <a:latin typeface="Cambria Math" panose="02040503050406030204" pitchFamily="18" charset="0"/>
                            </a:rPr>
                            <m:t>2</m:t>
                          </m:r>
                          <m:r>
                            <a:rPr lang="zh-CN" altLang="zh-CN" i="1">
                              <a:latin typeface="Cambria Math" panose="02040503050406030204" pitchFamily="18" charset="0"/>
                            </a:rPr>
                            <m:t>，</m:t>
                          </m:r>
                          <m:r>
                            <a:rPr lang="en-US" altLang="zh-CN" i="1">
                              <a:latin typeface="Cambria Math" panose="02040503050406030204" pitchFamily="18" charset="0"/>
                            </a:rPr>
                            <m:t>…</m:t>
                          </m:r>
                          <m:r>
                            <a:rPr lang="zh-CN" altLang="zh-CN" i="1">
                              <a:latin typeface="Cambria Math" panose="02040503050406030204" pitchFamily="18" charset="0"/>
                            </a:rPr>
                            <m:t>，</m:t>
                          </m:r>
                          <m:r>
                            <a:rPr lang="en-US" altLang="zh-CN" i="1">
                              <a:latin typeface="Cambria Math" panose="02040503050406030204" pitchFamily="18" charset="0"/>
                            </a:rPr>
                            <m:t>𝑛</m:t>
                          </m:r>
                        </m:e>
                      </m:mr>
                    </m:m>
                  </m:oMath>
                </a14:m>
                <a:r>
                  <a:rPr lang="en-US" altLang="zh-CN" dirty="0">
                    <a:latin typeface="Microsoft YaHei Light" panose="020B0502040204020203" pitchFamily="34" charset="-122"/>
                    <a:ea typeface="Microsoft YaHei Light" panose="020B0502040204020203" pitchFamily="34" charset="-122"/>
                  </a:rPr>
                  <a:t> </a:t>
                </a:r>
              </a:p>
              <a:p>
                <a:pPr>
                  <a:lnSpc>
                    <a:spcPct val="150000"/>
                  </a:lnSpc>
                </a:pPr>
                <a:endParaRPr lang="en-US" altLang="zh-CN" dirty="0">
                  <a:latin typeface="Microsoft YaHei Light" panose="020B0502040204020203" pitchFamily="34" charset="-122"/>
                  <a:ea typeface="Microsoft YaHei Light" panose="020B0502040204020203" pitchFamily="34" charset="-122"/>
                </a:endParaRPr>
              </a:p>
              <a:p>
                <a:pPr>
                  <a:lnSpc>
                    <a:spcPct val="150000"/>
                  </a:lnSpc>
                </a:pPr>
                <a:r>
                  <a:rPr lang="zh-CN" altLang="en-US" b="1" dirty="0">
                    <a:latin typeface="Microsoft YaHei Light" panose="020B0502040204020203" pitchFamily="34" charset="-122"/>
                    <a:ea typeface="Microsoft YaHei Light" panose="020B0502040204020203" pitchFamily="34" charset="-122"/>
                  </a:rPr>
                  <a:t>（</a:t>
                </a:r>
                <a:r>
                  <a:rPr lang="en-US" altLang="zh-CN" b="1" dirty="0">
                    <a:latin typeface="Microsoft YaHei Light" panose="020B0502040204020203" pitchFamily="34" charset="-122"/>
                    <a:ea typeface="Microsoft YaHei Light" panose="020B0502040204020203" pitchFamily="34" charset="-122"/>
                  </a:rPr>
                  <a:t>2</a:t>
                </a:r>
                <a:r>
                  <a:rPr lang="zh-CN" altLang="en-US" b="1" dirty="0">
                    <a:latin typeface="Microsoft YaHei Light" panose="020B0502040204020203" pitchFamily="34" charset="-122"/>
                    <a:ea typeface="Microsoft YaHei Light" panose="020B0502040204020203" pitchFamily="34" charset="-122"/>
                  </a:rPr>
                  <a:t>）</a:t>
                </a:r>
                <a:r>
                  <a:rPr lang="zh-CN" altLang="zh-CN" b="1" dirty="0">
                    <a:latin typeface="Microsoft YaHei Light" panose="020B0502040204020203" pitchFamily="34" charset="-122"/>
                    <a:ea typeface="Microsoft YaHei Light" panose="020B0502040204020203" pitchFamily="34" charset="-122"/>
                  </a:rPr>
                  <a:t>乘法评价模型，其形式可以有两种：</a:t>
                </a:r>
              </a:p>
              <a:p>
                <a:pPr marL="1080000" indent="457200">
                  <a:lnSpc>
                    <a:spcPct val="150000"/>
                  </a:lnSpc>
                </a:pPr>
                <a:r>
                  <a:rPr lang="zh-CN" altLang="zh-CN" dirty="0">
                    <a:latin typeface="Microsoft YaHei Light" panose="020B0502040204020203" pitchFamily="34" charset="-122"/>
                    <a:ea typeface="Microsoft YaHei Light" panose="020B0502040204020203" pitchFamily="34" charset="-122"/>
                  </a:rPr>
                  <a:t>连乘法：</a:t>
                </a:r>
                <a14:m>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up>
                        </m:sSubSup>
                      </m:e>
                    </m:nary>
                    <m:m>
                      <m:mPr>
                        <m:mcs>
                          <m:mc>
                            <m:mcPr>
                              <m:count m:val="3"/>
                              <m:mcJc m:val="center"/>
                            </m:mcPr>
                          </m:mc>
                        </m:mcs>
                        <m:ctrlPr>
                          <a:rPr lang="zh-CN" altLang="zh-CN" i="1">
                            <a:latin typeface="Cambria Math" panose="02040503050406030204" pitchFamily="18" charset="0"/>
                          </a:rPr>
                        </m:ctrlPr>
                      </m:mPr>
                      <m:mr>
                        <m:e/>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&gt;0</m:t>
                          </m:r>
                        </m:e>
                      </m:mr>
                    </m:m>
                  </m:oMath>
                </a14:m>
                <a:endParaRPr lang="zh-CN" altLang="zh-CN" dirty="0">
                  <a:latin typeface="Microsoft YaHei Light" panose="020B0502040204020203" pitchFamily="34" charset="-122"/>
                  <a:ea typeface="Microsoft YaHei Light" panose="020B0502040204020203" pitchFamily="34" charset="-122"/>
                </a:endParaRPr>
              </a:p>
              <a:p>
                <a:pPr marL="1080000" indent="457200" latinLnBrk="1">
                  <a:lnSpc>
                    <a:spcPct val="150000"/>
                  </a:lnSpc>
                </a:pPr>
                <a:r>
                  <a:rPr lang="zh-CN" altLang="zh-CN" dirty="0">
                    <a:latin typeface="Microsoft YaHei Light" panose="020B0502040204020203" pitchFamily="34" charset="-122"/>
                    <a:ea typeface="Microsoft YaHei Light" panose="020B0502040204020203" pitchFamily="34" charset="-122"/>
                  </a:rPr>
                  <a:t>乘除法：</a:t>
                </a:r>
                <a14:m>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up>
                        </m:sSubSup>
                      </m:e>
                    </m:nary>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sub>
                            </m:sSub>
                          </m:sup>
                        </m:sSubSup>
                      </m:e>
                    </m:nary>
                    <m:m>
                      <m:mPr>
                        <m:mcs>
                          <m:mc>
                            <m:mcPr>
                              <m:count m:val="3"/>
                              <m:mcJc m:val="center"/>
                            </m:mcPr>
                          </m:mc>
                        </m:mcs>
                        <m:ctrlPr>
                          <a:rPr lang="zh-CN" altLang="zh-CN" i="1">
                            <a:latin typeface="Cambria Math" panose="02040503050406030204" pitchFamily="18" charset="0"/>
                          </a:rPr>
                        </m:ctrlPr>
                      </m:mPr>
                      <m:mr>
                        <m:e/>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&gt;0,</m:t>
                          </m:r>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sub>
                          </m:sSub>
                          <m:r>
                            <a:rPr lang="en-US" altLang="zh-CN" i="1">
                              <a:latin typeface="Cambria Math" panose="02040503050406030204" pitchFamily="18" charset="0"/>
                            </a:rPr>
                            <m:t>&gt;0</m:t>
                          </m:r>
                        </m:e>
                      </m:mr>
                    </m:m>
                  </m:oMath>
                </a14:m>
                <a:r>
                  <a:rPr lang="en-US" altLang="zh-CN" dirty="0">
                    <a:latin typeface="Microsoft YaHei Light" panose="020B0502040204020203" pitchFamily="34" charset="-122"/>
                    <a:ea typeface="Microsoft YaHei Light" panose="020B0502040204020203" pitchFamily="34" charset="-122"/>
                  </a:rPr>
                  <a:t>        </a:t>
                </a:r>
              </a:p>
              <a:p>
                <a:pPr latinLnBrk="1">
                  <a:lnSpc>
                    <a:spcPct val="150000"/>
                  </a:lnSpc>
                </a:pPr>
                <a:r>
                  <a:rPr lang="zh-CN" altLang="en-US" b="1" dirty="0">
                    <a:latin typeface="Microsoft YaHei Light" panose="020B0502040204020203" pitchFamily="34" charset="-122"/>
                    <a:ea typeface="Microsoft YaHei Light" panose="020B0502040204020203" pitchFamily="34" charset="-122"/>
                  </a:rPr>
                  <a:t>（</a:t>
                </a:r>
                <a:r>
                  <a:rPr lang="en-US" altLang="zh-CN" b="1" dirty="0">
                    <a:latin typeface="Microsoft YaHei Light" panose="020B0502040204020203" pitchFamily="34" charset="-122"/>
                    <a:ea typeface="Microsoft YaHei Light" panose="020B0502040204020203" pitchFamily="34" charset="-122"/>
                  </a:rPr>
                  <a:t>3</a:t>
                </a:r>
                <a:r>
                  <a:rPr lang="zh-CN" altLang="en-US" b="1" dirty="0">
                    <a:latin typeface="Microsoft YaHei Light" panose="020B0502040204020203" pitchFamily="34" charset="-122"/>
                    <a:ea typeface="Microsoft YaHei Light" panose="020B0502040204020203" pitchFamily="34" charset="-122"/>
                  </a:rPr>
                  <a:t>）</a:t>
                </a:r>
                <a:r>
                  <a:rPr lang="zh-CN" altLang="zh-CN" b="1" dirty="0">
                    <a:latin typeface="Microsoft YaHei Light" panose="020B0502040204020203" pitchFamily="34" charset="-122"/>
                    <a:ea typeface="Microsoft YaHei Light" panose="020B0502040204020203" pitchFamily="34" charset="-122"/>
                  </a:rPr>
                  <a:t>加乘混合评价模型，将上面两种方法混合，得到一种兼顾的方法，其形式为：</a:t>
                </a:r>
              </a:p>
              <a:p>
                <a:pPr marL="1080000" indent="457200">
                  <a:lnSpc>
                    <a:spcPct val="150000"/>
                  </a:lnSpc>
                </a:pPr>
                <a14:m>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𝜆</m:t>
                        </m:r>
                      </m:e>
                      <m:sub>
                        <m:r>
                          <a:rPr lang="en-US" altLang="zh-CN" i="1">
                            <a:latin typeface="Cambria Math" panose="02040503050406030204" pitchFamily="18" charset="0"/>
                          </a:rPr>
                          <m:t>1</m:t>
                        </m:r>
                      </m:sub>
                    </m:sSub>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up>
                        </m:sSubSup>
                      </m:e>
                    </m:nary>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𝜆</m:t>
                        </m:r>
                      </m:e>
                      <m:sub>
                        <m:r>
                          <a:rPr lang="en-US" altLang="zh-CN" i="1">
                            <a:latin typeface="Cambria Math" panose="02040503050406030204" pitchFamily="18" charset="0"/>
                          </a:rPr>
                          <m:t>2</m:t>
                        </m:r>
                      </m:sub>
                    </m:sSub>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𝑗</m:t>
                                </m:r>
                              </m:sub>
                            </m:sSub>
                          </m:sup>
                        </m:sSubSup>
                      </m:e>
                    </m:nary>
                    <m:m>
                      <m:mPr>
                        <m:mcs>
                          <m:mc>
                            <m:mcPr>
                              <m:count m:val="2"/>
                              <m:mcJc m:val="center"/>
                            </m:mcPr>
                          </m:mc>
                        </m:mcs>
                        <m:ctrlPr>
                          <a:rPr lang="zh-CN" altLang="zh-CN" i="1">
                            <a:latin typeface="Cambria Math" panose="02040503050406030204" pitchFamily="18" charset="0"/>
                          </a:rPr>
                        </m:ctrlPr>
                      </m:mPr>
                      <m: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sub>
                          </m:sSub>
                          <m:r>
                            <a:rPr lang="en-US" altLang="zh-CN" i="1">
                              <a:latin typeface="Cambria Math" panose="02040503050406030204" pitchFamily="18" charset="0"/>
                            </a:rPr>
                            <m:t>&gt;0;</m:t>
                          </m:r>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r>
                            <a:rPr lang="en-US" altLang="zh-CN" i="1">
                              <a:latin typeface="Cambria Math" panose="02040503050406030204" pitchFamily="18" charset="0"/>
                            </a:rPr>
                            <m:t>𝑚</m:t>
                          </m:r>
                        </m:e>
                      </m:mr>
                    </m:m>
                  </m:oMath>
                </a14:m>
                <a:r>
                  <a:rPr lang="en-US" altLang="zh-CN" dirty="0">
                    <a:latin typeface="Microsoft YaHei Light" panose="020B0502040204020203" pitchFamily="34" charset="-122"/>
                    <a:ea typeface="Microsoft YaHei Light" panose="020B0502040204020203" pitchFamily="34" charset="-122"/>
                  </a:rPr>
                  <a:t>  </a:t>
                </a:r>
                <a:endParaRPr lang="zh-CN" altLang="zh-CN" dirty="0">
                  <a:latin typeface="Microsoft YaHei Light" panose="020B0502040204020203" pitchFamily="34" charset="-122"/>
                  <a:ea typeface="Microsoft YaHei Light" panose="020B0502040204020203" pitchFamily="34" charset="-122"/>
                </a:endParaRPr>
              </a:p>
              <a:p>
                <a:pPr marL="1080000" indent="457200">
                  <a:lnSpc>
                    <a:spcPct val="150000"/>
                  </a:lnSpc>
                </a:pPr>
                <a14:m>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𝜆</m:t>
                        </m:r>
                      </m:e>
                      <m:sub>
                        <m:r>
                          <a:rPr lang="en-US" altLang="zh-CN" i="1">
                            <a:latin typeface="Cambria Math" panose="02040503050406030204" pitchFamily="18" charset="0"/>
                          </a:rPr>
                          <m:t>1</m:t>
                        </m:r>
                      </m:sub>
                    </m:sSub>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up>
                        </m:sSubSup>
                      </m:e>
                    </m:nary>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𝜆</m:t>
                        </m:r>
                      </m:e>
                      <m:sub>
                        <m:r>
                          <a:rPr lang="en-US" altLang="zh-CN" i="1">
                            <a:latin typeface="Cambria Math" panose="02040503050406030204" pitchFamily="18" charset="0"/>
                          </a:rPr>
                          <m:t>2</m:t>
                        </m:r>
                      </m:sub>
                    </m:sSub>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𝑗</m:t>
                                </m:r>
                              </m:sub>
                            </m:sSub>
                          </m:sup>
                        </m:sSubSup>
                      </m:e>
                    </m:nary>
                    <m:r>
                      <a:rPr lang="en-US" altLang="zh-CN" i="1">
                        <a:latin typeface="Cambria Math" panose="02040503050406030204" pitchFamily="18" charset="0"/>
                      </a:rPr>
                      <m:t>)</m:t>
                    </m:r>
                    <m:m>
                      <m:mPr>
                        <m:mcs>
                          <m:mc>
                            <m:mcPr>
                              <m:count m:val="2"/>
                              <m:mcJc m:val="center"/>
                            </m:mcPr>
                          </m:mc>
                        </m:mcs>
                        <m:ctrlPr>
                          <a:rPr lang="zh-CN" altLang="zh-CN" i="1">
                            <a:latin typeface="Cambria Math" panose="02040503050406030204" pitchFamily="18" charset="0"/>
                          </a:rPr>
                        </m:ctrlPr>
                      </m:mPr>
                      <m: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sub>
                          </m:sSub>
                          <m:r>
                            <a:rPr lang="en-US" altLang="zh-CN" i="1">
                              <a:latin typeface="Cambria Math" panose="02040503050406030204" pitchFamily="18" charset="0"/>
                            </a:rPr>
                            <m:t>&gt;0;</m:t>
                          </m:r>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r>
                            <a:rPr lang="en-US" altLang="zh-CN" i="1">
                              <a:latin typeface="Cambria Math" panose="02040503050406030204" pitchFamily="18" charset="0"/>
                            </a:rPr>
                            <m:t>𝑚</m:t>
                          </m:r>
                        </m:e>
                      </m:mr>
                    </m:m>
                  </m:oMath>
                </a14:m>
                <a:r>
                  <a:rPr lang="en-US" altLang="zh-CN" dirty="0">
                    <a:latin typeface="Microsoft YaHei Light" panose="020B0502040204020203" pitchFamily="34" charset="-122"/>
                    <a:ea typeface="Microsoft YaHei Light" panose="020B0502040204020203" pitchFamily="34" charset="-122"/>
                  </a:rPr>
                  <a:t> </a:t>
                </a:r>
                <a:endParaRPr lang="zh-CN" altLang="zh-CN" dirty="0">
                  <a:latin typeface="Microsoft YaHei Light" panose="020B0502040204020203" pitchFamily="34" charset="-122"/>
                  <a:ea typeface="Microsoft YaHei Light" panose="020B0502040204020203" pitchFamily="34" charset="-122"/>
                </a:endParaRPr>
              </a:p>
              <a:p>
                <a:pPr marL="1080000" indent="457200">
                  <a:lnSpc>
                    <a:spcPct val="150000"/>
                  </a:lnSpc>
                </a:pPr>
                <a14:m>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𝜆</m:t>
                        </m:r>
                      </m:e>
                      <m:sub>
                        <m:r>
                          <a:rPr lang="en-US" altLang="zh-CN" i="1">
                            <a:latin typeface="Cambria Math" panose="02040503050406030204" pitchFamily="18" charset="0"/>
                          </a:rPr>
                          <m:t>2</m:t>
                        </m:r>
                      </m:sub>
                    </m:sSub>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𝑗</m:t>
                                </m:r>
                              </m:sub>
                            </m:sSub>
                          </m:sup>
                        </m:sSubSup>
                      </m:e>
                    </m:nary>
                    <m:r>
                      <a:rPr lang="en-US" altLang="zh-CN" i="1">
                        <a:latin typeface="Cambria Math" panose="02040503050406030204" pitchFamily="18" charset="0"/>
                      </a:rPr>
                      <m:t>)/</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𝜆</m:t>
                        </m:r>
                      </m:e>
                      <m:sub>
                        <m:r>
                          <a:rPr lang="en-US" altLang="zh-CN" i="1">
                            <a:latin typeface="Cambria Math" panose="02040503050406030204" pitchFamily="18" charset="0"/>
                          </a:rPr>
                          <m:t>1</m:t>
                        </m:r>
                      </m:sub>
                    </m:sSub>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up>
                        </m:sSubSup>
                      </m:e>
                    </m:nary>
                    <m:r>
                      <a:rPr lang="en-US" altLang="zh-CN" i="1">
                        <a:latin typeface="Cambria Math" panose="02040503050406030204" pitchFamily="18" charset="0"/>
                      </a:rPr>
                      <m:t>)</m:t>
                    </m:r>
                    <m:m>
                      <m:mPr>
                        <m:mcs>
                          <m:mc>
                            <m:mcPr>
                              <m:count m:val="2"/>
                              <m:mcJc m:val="center"/>
                            </m:mcPr>
                          </m:mc>
                        </m:mcs>
                        <m:ctrlPr>
                          <a:rPr lang="zh-CN" altLang="zh-CN" i="1">
                            <a:latin typeface="Cambria Math" panose="02040503050406030204" pitchFamily="18" charset="0"/>
                          </a:rPr>
                        </m:ctrlPr>
                      </m:mPr>
                      <m: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sub>
                          </m:sSub>
                          <m:r>
                            <a:rPr lang="en-US" altLang="zh-CN" i="1">
                              <a:latin typeface="Cambria Math" panose="02040503050406030204" pitchFamily="18" charset="0"/>
                            </a:rPr>
                            <m:t>&gt;0;</m:t>
                          </m:r>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r>
                            <a:rPr lang="en-US" altLang="zh-CN" i="1">
                              <a:latin typeface="Cambria Math" panose="02040503050406030204" pitchFamily="18" charset="0"/>
                            </a:rPr>
                            <m:t>𝑚</m:t>
                          </m:r>
                        </m:e>
                      </m:mr>
                    </m:m>
                  </m:oMath>
                </a14:m>
                <a:r>
                  <a:rPr lang="en-US" altLang="zh-CN" dirty="0">
                    <a:latin typeface="Microsoft YaHei Light" panose="020B0502040204020203" pitchFamily="34" charset="-122"/>
                    <a:ea typeface="Microsoft YaHei Light" panose="020B0502040204020203" pitchFamily="34" charset="-122"/>
                  </a:rPr>
                  <a:t> </a:t>
                </a:r>
              </a:p>
              <a:p>
                <a:pPr>
                  <a:lnSpc>
                    <a:spcPct val="150000"/>
                  </a:lnSpc>
                </a:pPr>
                <a:endParaRPr lang="zh-CN" altLang="en-US" dirty="0">
                  <a:latin typeface="Microsoft YaHei Light" panose="020B0502040204020203" pitchFamily="34" charset="-122"/>
                  <a:ea typeface="Microsoft YaHei Light" panose="020B0502040204020203" pitchFamily="34" charset="-122"/>
                </a:endParaRPr>
              </a:p>
            </p:txBody>
          </p:sp>
        </mc:Choice>
        <mc:Fallback xmlns="">
          <p:sp>
            <p:nvSpPr>
              <p:cNvPr id="3" name="矩形 2">
                <a:extLst>
                  <a:ext uri="{FF2B5EF4-FFF2-40B4-BE49-F238E27FC236}">
                    <a16:creationId xmlns:a16="http://schemas.microsoft.com/office/drawing/2014/main" id="{153A1DFE-6292-44E1-BB1C-A0643A4E20C9}"/>
                  </a:ext>
                </a:extLst>
              </p:cNvPr>
              <p:cNvSpPr>
                <a:spLocks noRot="1" noChangeAspect="1" noMove="1" noResize="1" noEditPoints="1" noAdjustHandles="1" noChangeArrowheads="1" noChangeShapeType="1" noTextEdit="1"/>
              </p:cNvSpPr>
              <p:nvPr/>
            </p:nvSpPr>
            <p:spPr>
              <a:xfrm>
                <a:off x="1065319" y="1201515"/>
                <a:ext cx="10095740" cy="5656485"/>
              </a:xfrm>
              <a:prstGeom prst="rect">
                <a:avLst/>
              </a:prstGeom>
              <a:blipFill>
                <a:blip r:embed="rId3"/>
                <a:stretch>
                  <a:fillRect l="-543" b="-29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4557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0CD555-CE90-4691-BA50-0F6654DF7173}"/>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综合评价案例分析</a:t>
            </a:r>
          </a:p>
        </p:txBody>
      </p:sp>
      <p:graphicFrame>
        <p:nvGraphicFramePr>
          <p:cNvPr id="5" name="表格 4">
            <a:extLst>
              <a:ext uri="{FF2B5EF4-FFF2-40B4-BE49-F238E27FC236}">
                <a16:creationId xmlns:a16="http://schemas.microsoft.com/office/drawing/2014/main" id="{9A014428-1252-4915-A9CF-ACAC1761A2CE}"/>
              </a:ext>
            </a:extLst>
          </p:cNvPr>
          <p:cNvGraphicFramePr>
            <a:graphicFrameLocks noGrp="1"/>
          </p:cNvGraphicFramePr>
          <p:nvPr>
            <p:extLst>
              <p:ext uri="{D42A27DB-BD31-4B8C-83A1-F6EECF244321}">
                <p14:modId xmlns:p14="http://schemas.microsoft.com/office/powerpoint/2010/main" val="559023779"/>
              </p:ext>
            </p:extLst>
          </p:nvPr>
        </p:nvGraphicFramePr>
        <p:xfrm>
          <a:off x="700574" y="2204572"/>
          <a:ext cx="10790852" cy="4351334"/>
        </p:xfrm>
        <a:graphic>
          <a:graphicData uri="http://schemas.openxmlformats.org/drawingml/2006/table">
            <a:tbl>
              <a:tblPr firstRow="1" firstCol="1" bandRow="1">
                <a:tableStyleId>{7E9639D4-E3E2-4D34-9284-5A2195B3D0D7}</a:tableStyleId>
              </a:tblPr>
              <a:tblGrid>
                <a:gridCol w="778602">
                  <a:extLst>
                    <a:ext uri="{9D8B030D-6E8A-4147-A177-3AD203B41FA5}">
                      <a16:colId xmlns:a16="http://schemas.microsoft.com/office/drawing/2014/main" val="2765760923"/>
                    </a:ext>
                  </a:extLst>
                </a:gridCol>
                <a:gridCol w="3267636">
                  <a:extLst>
                    <a:ext uri="{9D8B030D-6E8A-4147-A177-3AD203B41FA5}">
                      <a16:colId xmlns:a16="http://schemas.microsoft.com/office/drawing/2014/main" val="3672593769"/>
                    </a:ext>
                  </a:extLst>
                </a:gridCol>
                <a:gridCol w="1008529">
                  <a:extLst>
                    <a:ext uri="{9D8B030D-6E8A-4147-A177-3AD203B41FA5}">
                      <a16:colId xmlns:a16="http://schemas.microsoft.com/office/drawing/2014/main" val="937836572"/>
                    </a:ext>
                  </a:extLst>
                </a:gridCol>
                <a:gridCol w="3294530">
                  <a:extLst>
                    <a:ext uri="{9D8B030D-6E8A-4147-A177-3AD203B41FA5}">
                      <a16:colId xmlns:a16="http://schemas.microsoft.com/office/drawing/2014/main" val="2871989255"/>
                    </a:ext>
                  </a:extLst>
                </a:gridCol>
                <a:gridCol w="1075764">
                  <a:extLst>
                    <a:ext uri="{9D8B030D-6E8A-4147-A177-3AD203B41FA5}">
                      <a16:colId xmlns:a16="http://schemas.microsoft.com/office/drawing/2014/main" val="4008879609"/>
                    </a:ext>
                  </a:extLst>
                </a:gridCol>
                <a:gridCol w="1365791">
                  <a:extLst>
                    <a:ext uri="{9D8B030D-6E8A-4147-A177-3AD203B41FA5}">
                      <a16:colId xmlns:a16="http://schemas.microsoft.com/office/drawing/2014/main" val="1608109066"/>
                    </a:ext>
                  </a:extLst>
                </a:gridCol>
              </a:tblGrid>
              <a:tr h="321958">
                <a:tc>
                  <a:txBody>
                    <a:bodyPr/>
                    <a:lstStyle/>
                    <a:p>
                      <a:pPr indent="0" algn="ctr" fontAlgn="ctr">
                        <a:lnSpc>
                          <a:spcPts val="2200"/>
                        </a:lnSpc>
                        <a:spcAft>
                          <a:spcPts val="0"/>
                        </a:spcAft>
                      </a:pPr>
                      <a:r>
                        <a:rPr lang="zh-CN" sz="1600" kern="0" dirty="0">
                          <a:effectLst/>
                        </a:rPr>
                        <a:t>目标层</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a:effectLst/>
                        </a:rPr>
                        <a:t>准则层</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a:effectLst/>
                        </a:rPr>
                        <a:t>变量</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dirty="0">
                          <a:effectLst/>
                        </a:rPr>
                        <a:t>指标层</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a:effectLst/>
                        </a:rPr>
                        <a:t>单位</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a:effectLst/>
                        </a:rPr>
                        <a:t>权重</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148222960"/>
                  </a:ext>
                </a:extLst>
              </a:tr>
              <a:tr h="321958">
                <a:tc rowSpan="12">
                  <a:txBody>
                    <a:bodyPr/>
                    <a:lstStyle/>
                    <a:p>
                      <a:pPr marL="71755" marR="71755" indent="0" algn="ctr" fontAlgn="ctr">
                        <a:lnSpc>
                          <a:spcPts val="2200"/>
                        </a:lnSpc>
                        <a:spcAft>
                          <a:spcPts val="0"/>
                        </a:spcAft>
                      </a:pPr>
                      <a:r>
                        <a:rPr lang="zh-CN" sz="1600" kern="100">
                          <a:effectLst/>
                        </a:rPr>
                        <a:t>残疾人基本服务质量指数</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vert="wordArtVert" anchor="ctr"/>
                </a:tc>
                <a:tc rowSpan="3">
                  <a:txBody>
                    <a:bodyPr/>
                    <a:lstStyle/>
                    <a:p>
                      <a:pPr indent="0" algn="ctr" fontAlgn="ctr">
                        <a:lnSpc>
                          <a:spcPts val="2200"/>
                        </a:lnSpc>
                        <a:spcAft>
                          <a:spcPts val="0"/>
                        </a:spcAft>
                      </a:pPr>
                      <a:r>
                        <a:rPr lang="zh-CN" sz="1600" kern="0" dirty="0">
                          <a:effectLst/>
                        </a:rPr>
                        <a:t>教育服务质量指数</a:t>
                      </a:r>
                      <a:endParaRPr lang="zh-CN" sz="1600" kern="100" dirty="0">
                        <a:effectLst/>
                      </a:endParaRPr>
                    </a:p>
                    <a:p>
                      <a:pPr indent="0" algn="ctr" fontAlgn="ctr">
                        <a:lnSpc>
                          <a:spcPts val="2200"/>
                        </a:lnSpc>
                        <a:spcAft>
                          <a:spcPts val="0"/>
                        </a:spcAft>
                      </a:pPr>
                      <a:r>
                        <a:rPr lang="zh-CN" sz="1600" kern="0" dirty="0">
                          <a:effectLst/>
                        </a:rPr>
                        <a:t>（</a:t>
                      </a:r>
                      <a:r>
                        <a:rPr lang="en-US" sz="1600" kern="0" dirty="0">
                          <a:effectLst/>
                        </a:rPr>
                        <a:t>0.249</a:t>
                      </a:r>
                      <a:r>
                        <a:rPr lang="zh-CN" sz="1600" kern="0" dirty="0">
                          <a:effectLst/>
                        </a:rPr>
                        <a:t>）</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X1</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a:effectLst/>
                        </a:rPr>
                        <a:t>残疾人文盲率</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0.091 </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971316776"/>
                  </a:ext>
                </a:extLst>
              </a:tr>
              <a:tr h="321958">
                <a:tc vMerge="1">
                  <a:txBody>
                    <a:bodyPr/>
                    <a:lstStyle/>
                    <a:p>
                      <a:endParaRPr lang="zh-CN" altLang="en-US"/>
                    </a:p>
                  </a:txBody>
                  <a:tcPr/>
                </a:tc>
                <a:tc vMerge="1">
                  <a:txBody>
                    <a:bodyPr/>
                    <a:lstStyle/>
                    <a:p>
                      <a:endParaRPr lang="zh-CN" altLang="en-US"/>
                    </a:p>
                  </a:txBody>
                  <a:tcPr/>
                </a:tc>
                <a:tc>
                  <a:txBody>
                    <a:bodyPr/>
                    <a:lstStyle/>
                    <a:p>
                      <a:pPr indent="0" algn="ctr" fontAlgn="ctr">
                        <a:lnSpc>
                          <a:spcPts val="2200"/>
                        </a:lnSpc>
                        <a:spcAft>
                          <a:spcPts val="0"/>
                        </a:spcAft>
                      </a:pPr>
                      <a:r>
                        <a:rPr lang="en-US" sz="1600" kern="0">
                          <a:effectLst/>
                        </a:rPr>
                        <a:t>X2</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a:effectLst/>
                        </a:rPr>
                        <a:t>残疾人平均受教育年限</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dirty="0">
                          <a:effectLst/>
                        </a:rPr>
                        <a:t>年</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0.068 </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2200053557"/>
                  </a:ext>
                </a:extLst>
              </a:tr>
              <a:tr h="321958">
                <a:tc vMerge="1">
                  <a:txBody>
                    <a:bodyPr/>
                    <a:lstStyle/>
                    <a:p>
                      <a:endParaRPr lang="zh-CN" altLang="en-US"/>
                    </a:p>
                  </a:txBody>
                  <a:tcPr/>
                </a:tc>
                <a:tc vMerge="1">
                  <a:txBody>
                    <a:bodyPr/>
                    <a:lstStyle/>
                    <a:p>
                      <a:endParaRPr lang="zh-CN" altLang="en-US"/>
                    </a:p>
                  </a:txBody>
                  <a:tcPr/>
                </a:tc>
                <a:tc>
                  <a:txBody>
                    <a:bodyPr/>
                    <a:lstStyle/>
                    <a:p>
                      <a:pPr indent="0" algn="ctr" fontAlgn="ctr">
                        <a:lnSpc>
                          <a:spcPts val="2200"/>
                        </a:lnSpc>
                        <a:spcAft>
                          <a:spcPts val="0"/>
                        </a:spcAft>
                      </a:pPr>
                      <a:r>
                        <a:rPr lang="en-US" sz="1600" kern="0">
                          <a:effectLst/>
                        </a:rPr>
                        <a:t>X3</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a:effectLst/>
                        </a:rPr>
                        <a:t>残疾人义务教育阶段毛入学率</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0.090 </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2631989602"/>
                  </a:ext>
                </a:extLst>
              </a:tr>
              <a:tr h="321958">
                <a:tc vMerge="1">
                  <a:txBody>
                    <a:bodyPr/>
                    <a:lstStyle/>
                    <a:p>
                      <a:endParaRPr lang="zh-CN" altLang="en-US"/>
                    </a:p>
                  </a:txBody>
                  <a:tcPr/>
                </a:tc>
                <a:tc rowSpan="3">
                  <a:txBody>
                    <a:bodyPr/>
                    <a:lstStyle/>
                    <a:p>
                      <a:pPr indent="0" algn="ctr" fontAlgn="ctr">
                        <a:lnSpc>
                          <a:spcPts val="2200"/>
                        </a:lnSpc>
                        <a:spcAft>
                          <a:spcPts val="0"/>
                        </a:spcAft>
                      </a:pPr>
                      <a:r>
                        <a:rPr lang="zh-CN" sz="1600" kern="0" dirty="0">
                          <a:effectLst/>
                        </a:rPr>
                        <a:t>就业扶贫服务质量指数</a:t>
                      </a:r>
                      <a:endParaRPr lang="zh-CN" sz="1600" kern="100" dirty="0">
                        <a:effectLst/>
                      </a:endParaRPr>
                    </a:p>
                    <a:p>
                      <a:pPr indent="0" algn="ctr" fontAlgn="ctr">
                        <a:lnSpc>
                          <a:spcPts val="2200"/>
                        </a:lnSpc>
                        <a:spcAft>
                          <a:spcPts val="0"/>
                        </a:spcAft>
                      </a:pPr>
                      <a:r>
                        <a:rPr lang="zh-CN" sz="1600" kern="0" dirty="0">
                          <a:effectLst/>
                        </a:rPr>
                        <a:t>（</a:t>
                      </a:r>
                      <a:r>
                        <a:rPr lang="en-US" sz="1600" kern="0" dirty="0">
                          <a:effectLst/>
                        </a:rPr>
                        <a:t>0.276</a:t>
                      </a:r>
                      <a:r>
                        <a:rPr lang="zh-CN" sz="1600" kern="0" dirty="0">
                          <a:effectLst/>
                        </a:rPr>
                        <a:t>）</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dirty="0">
                          <a:effectLst/>
                        </a:rPr>
                        <a:t>X4</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dirty="0">
                          <a:effectLst/>
                        </a:rPr>
                        <a:t>残疾人就业率</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0.087 </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139042189"/>
                  </a:ext>
                </a:extLst>
              </a:tr>
              <a:tr h="321958">
                <a:tc vMerge="1">
                  <a:txBody>
                    <a:bodyPr/>
                    <a:lstStyle/>
                    <a:p>
                      <a:endParaRPr lang="zh-CN" altLang="en-US"/>
                    </a:p>
                  </a:txBody>
                  <a:tcPr/>
                </a:tc>
                <a:tc vMerge="1">
                  <a:txBody>
                    <a:bodyPr/>
                    <a:lstStyle/>
                    <a:p>
                      <a:endParaRPr lang="zh-CN" altLang="en-US"/>
                    </a:p>
                  </a:txBody>
                  <a:tcPr/>
                </a:tc>
                <a:tc>
                  <a:txBody>
                    <a:bodyPr/>
                    <a:lstStyle/>
                    <a:p>
                      <a:pPr indent="0" algn="ctr" fontAlgn="ctr">
                        <a:lnSpc>
                          <a:spcPts val="2200"/>
                        </a:lnSpc>
                        <a:spcAft>
                          <a:spcPts val="0"/>
                        </a:spcAft>
                      </a:pPr>
                      <a:r>
                        <a:rPr lang="en-US" sz="1600" kern="0">
                          <a:effectLst/>
                        </a:rPr>
                        <a:t>X5</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dirty="0">
                          <a:effectLst/>
                        </a:rPr>
                        <a:t>农村残疾人家庭贫困率</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0.097 </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2931270753"/>
                  </a:ext>
                </a:extLst>
              </a:tr>
              <a:tr h="321958">
                <a:tc vMerge="1">
                  <a:txBody>
                    <a:bodyPr/>
                    <a:lstStyle/>
                    <a:p>
                      <a:endParaRPr lang="zh-CN" altLang="en-US"/>
                    </a:p>
                  </a:txBody>
                  <a:tcPr/>
                </a:tc>
                <a:tc vMerge="1">
                  <a:txBody>
                    <a:bodyPr/>
                    <a:lstStyle/>
                    <a:p>
                      <a:endParaRPr lang="zh-CN" altLang="en-US"/>
                    </a:p>
                  </a:txBody>
                  <a:tcPr/>
                </a:tc>
                <a:tc>
                  <a:txBody>
                    <a:bodyPr/>
                    <a:lstStyle/>
                    <a:p>
                      <a:pPr indent="0" algn="ctr" fontAlgn="ctr">
                        <a:lnSpc>
                          <a:spcPts val="2200"/>
                        </a:lnSpc>
                        <a:spcAft>
                          <a:spcPts val="0"/>
                        </a:spcAft>
                      </a:pPr>
                      <a:r>
                        <a:rPr lang="en-US" sz="1600" kern="0">
                          <a:effectLst/>
                        </a:rPr>
                        <a:t>X6</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dirty="0">
                          <a:effectLst/>
                        </a:rPr>
                        <a:t>城镇残疾人家庭低收入率</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0.092 </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206981964"/>
                  </a:ext>
                </a:extLst>
              </a:tr>
              <a:tr h="321958">
                <a:tc vMerge="1">
                  <a:txBody>
                    <a:bodyPr/>
                    <a:lstStyle/>
                    <a:p>
                      <a:endParaRPr lang="zh-CN" altLang="en-US"/>
                    </a:p>
                  </a:txBody>
                  <a:tcPr/>
                </a:tc>
                <a:tc rowSpan="2">
                  <a:txBody>
                    <a:bodyPr/>
                    <a:lstStyle/>
                    <a:p>
                      <a:pPr indent="0" algn="ctr" fontAlgn="ctr">
                        <a:lnSpc>
                          <a:spcPts val="2200"/>
                        </a:lnSpc>
                        <a:spcAft>
                          <a:spcPts val="0"/>
                        </a:spcAft>
                      </a:pPr>
                      <a:r>
                        <a:rPr lang="zh-CN" sz="1600" kern="0" dirty="0">
                          <a:effectLst/>
                        </a:rPr>
                        <a:t>社会保障服务质量指数</a:t>
                      </a:r>
                      <a:endParaRPr lang="zh-CN" sz="1600" kern="100" dirty="0">
                        <a:effectLst/>
                      </a:endParaRPr>
                    </a:p>
                    <a:p>
                      <a:pPr indent="0" algn="ctr" fontAlgn="ctr">
                        <a:lnSpc>
                          <a:spcPts val="2200"/>
                        </a:lnSpc>
                        <a:spcAft>
                          <a:spcPts val="0"/>
                        </a:spcAft>
                      </a:pPr>
                      <a:r>
                        <a:rPr lang="zh-CN" sz="1600" kern="0" dirty="0">
                          <a:effectLst/>
                        </a:rPr>
                        <a:t>（</a:t>
                      </a:r>
                      <a:r>
                        <a:rPr lang="en-US" sz="1600" kern="0" dirty="0">
                          <a:effectLst/>
                        </a:rPr>
                        <a:t>0.177</a:t>
                      </a:r>
                      <a:r>
                        <a:rPr lang="zh-CN" sz="1600" kern="0" dirty="0">
                          <a:effectLst/>
                        </a:rPr>
                        <a:t>）</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lnB w="12700" cap="flat" cmpd="sng" algn="ctr">
                      <a:solidFill>
                        <a:schemeClr val="tx1"/>
                      </a:solidFill>
                      <a:prstDash val="solid"/>
                      <a:round/>
                      <a:headEnd type="none" w="med" len="med"/>
                      <a:tailEnd type="none" w="med" len="med"/>
                    </a:lnB>
                  </a:tcPr>
                </a:tc>
                <a:tc>
                  <a:txBody>
                    <a:bodyPr/>
                    <a:lstStyle/>
                    <a:p>
                      <a:pPr indent="0" algn="ctr" fontAlgn="ctr">
                        <a:lnSpc>
                          <a:spcPts val="2200"/>
                        </a:lnSpc>
                        <a:spcAft>
                          <a:spcPts val="0"/>
                        </a:spcAft>
                      </a:pPr>
                      <a:r>
                        <a:rPr lang="en-US" sz="1600" kern="0">
                          <a:effectLst/>
                        </a:rPr>
                        <a:t>X7</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dirty="0">
                          <a:effectLst/>
                        </a:rPr>
                        <a:t>残疾人社会福利覆盖率</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0.105 </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3119176656"/>
                  </a:ext>
                </a:extLst>
              </a:tr>
              <a:tr h="321958">
                <a:tc vMerge="1">
                  <a:txBody>
                    <a:bodyPr/>
                    <a:lstStyle/>
                    <a:p>
                      <a:endParaRPr lang="zh-CN" altLang="en-US"/>
                    </a:p>
                  </a:txBody>
                  <a:tcPr/>
                </a:tc>
                <a:tc vMerge="1">
                  <a:txBody>
                    <a:bodyPr/>
                    <a:lstStyle/>
                    <a:p>
                      <a:endParaRPr lang="zh-CN" altLang="en-US"/>
                    </a:p>
                  </a:txBody>
                  <a:tcPr/>
                </a:tc>
                <a:tc>
                  <a:txBody>
                    <a:bodyPr/>
                    <a:lstStyle/>
                    <a:p>
                      <a:pPr indent="0" algn="ctr" fontAlgn="ctr">
                        <a:lnSpc>
                          <a:spcPts val="2200"/>
                        </a:lnSpc>
                        <a:spcAft>
                          <a:spcPts val="0"/>
                        </a:spcAft>
                      </a:pPr>
                      <a:r>
                        <a:rPr lang="en-US" sz="1600" kern="0">
                          <a:effectLst/>
                        </a:rPr>
                        <a:t>X8</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dirty="0">
                          <a:effectLst/>
                        </a:rPr>
                        <a:t>残疾人社会保险覆盖率</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0.073 </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2632095685"/>
                  </a:ext>
                </a:extLst>
              </a:tr>
              <a:tr h="321958">
                <a:tc vMerge="1">
                  <a:txBody>
                    <a:bodyPr/>
                    <a:lstStyle/>
                    <a:p>
                      <a:endParaRPr lang="zh-CN" altLang="en-US"/>
                    </a:p>
                  </a:txBody>
                  <a:tcPr/>
                </a:tc>
                <a:tc rowSpan="2">
                  <a:txBody>
                    <a:bodyPr/>
                    <a:lstStyle/>
                    <a:p>
                      <a:pPr indent="0" algn="ctr" fontAlgn="ctr">
                        <a:lnSpc>
                          <a:spcPts val="2200"/>
                        </a:lnSpc>
                        <a:spcAft>
                          <a:spcPts val="0"/>
                        </a:spcAft>
                      </a:pPr>
                      <a:r>
                        <a:rPr lang="zh-CN" sz="1600" kern="0" dirty="0">
                          <a:effectLst/>
                        </a:rPr>
                        <a:t>康复服务质量指数</a:t>
                      </a:r>
                      <a:endParaRPr lang="zh-CN" sz="1600" kern="100" dirty="0">
                        <a:effectLst/>
                      </a:endParaRPr>
                    </a:p>
                    <a:p>
                      <a:pPr indent="0" algn="ctr" fontAlgn="ctr">
                        <a:lnSpc>
                          <a:spcPts val="2200"/>
                        </a:lnSpc>
                        <a:spcAft>
                          <a:spcPts val="0"/>
                        </a:spcAft>
                      </a:pPr>
                      <a:r>
                        <a:rPr lang="zh-CN" sz="1600" kern="0" dirty="0">
                          <a:effectLst/>
                        </a:rPr>
                        <a:t>（</a:t>
                      </a:r>
                      <a:r>
                        <a:rPr lang="en-US" sz="1600" kern="0" dirty="0">
                          <a:effectLst/>
                        </a:rPr>
                        <a:t>0.169</a:t>
                      </a:r>
                      <a:r>
                        <a:rPr lang="zh-CN" sz="1600" kern="0" dirty="0">
                          <a:effectLst/>
                        </a:rPr>
                        <a:t>）</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fontAlgn="ctr">
                        <a:lnSpc>
                          <a:spcPts val="2200"/>
                        </a:lnSpc>
                        <a:spcAft>
                          <a:spcPts val="0"/>
                        </a:spcAft>
                      </a:pPr>
                      <a:r>
                        <a:rPr lang="en-US" sz="1600" kern="0">
                          <a:effectLst/>
                        </a:rPr>
                        <a:t>X9</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dirty="0">
                          <a:effectLst/>
                        </a:rPr>
                        <a:t>康复服务覆盖率</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dirty="0">
                          <a:effectLst/>
                        </a:rPr>
                        <a:t>%</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0.083 </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2932972654"/>
                  </a:ext>
                </a:extLst>
              </a:tr>
              <a:tr h="321958">
                <a:tc vMerge="1">
                  <a:txBody>
                    <a:bodyPr/>
                    <a:lstStyle/>
                    <a:p>
                      <a:endParaRPr lang="zh-CN" altLang="en-US"/>
                    </a:p>
                  </a:txBody>
                  <a:tcPr/>
                </a:tc>
                <a:tc vMerge="1">
                  <a:txBody>
                    <a:bodyPr/>
                    <a:lstStyle/>
                    <a:p>
                      <a:endParaRPr lang="zh-CN" altLang="en-US"/>
                    </a:p>
                  </a:txBody>
                  <a:tcPr/>
                </a:tc>
                <a:tc>
                  <a:txBody>
                    <a:bodyPr/>
                    <a:lstStyle/>
                    <a:p>
                      <a:pPr indent="0" algn="ctr" fontAlgn="ctr">
                        <a:lnSpc>
                          <a:spcPts val="2200"/>
                        </a:lnSpc>
                        <a:spcAft>
                          <a:spcPts val="0"/>
                        </a:spcAft>
                      </a:pPr>
                      <a:r>
                        <a:rPr lang="en-US" sz="1600" kern="0">
                          <a:effectLst/>
                        </a:rPr>
                        <a:t>X10</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dirty="0">
                          <a:effectLst/>
                        </a:rPr>
                        <a:t>辅助器具供应服务机构覆盖率</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dirty="0">
                          <a:effectLst/>
                        </a:rPr>
                        <a:t>%</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0.086 </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282961260"/>
                  </a:ext>
                </a:extLst>
              </a:tr>
              <a:tr h="487838">
                <a:tc vMerge="1">
                  <a:txBody>
                    <a:bodyPr/>
                    <a:lstStyle/>
                    <a:p>
                      <a:endParaRPr lang="zh-CN" altLang="en-US"/>
                    </a:p>
                  </a:txBody>
                  <a:tcPr/>
                </a:tc>
                <a:tc>
                  <a:txBody>
                    <a:bodyPr/>
                    <a:lstStyle/>
                    <a:p>
                      <a:pPr indent="0" algn="ctr" fontAlgn="ctr">
                        <a:lnSpc>
                          <a:spcPts val="2200"/>
                        </a:lnSpc>
                        <a:spcAft>
                          <a:spcPts val="0"/>
                        </a:spcAft>
                      </a:pPr>
                      <a:r>
                        <a:rPr lang="zh-CN" sz="1600" kern="0" dirty="0">
                          <a:effectLst/>
                        </a:rPr>
                        <a:t>无障碍服务质量指数（</a:t>
                      </a:r>
                      <a:r>
                        <a:rPr lang="en-US" sz="1600" kern="0" dirty="0">
                          <a:effectLst/>
                        </a:rPr>
                        <a:t>0.069</a:t>
                      </a:r>
                      <a:r>
                        <a:rPr lang="zh-CN" sz="1600" kern="0" dirty="0">
                          <a:effectLst/>
                        </a:rPr>
                        <a:t>）</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lnT w="12700" cap="flat" cmpd="sng" algn="ctr">
                      <a:solidFill>
                        <a:schemeClr val="tx1"/>
                      </a:solidFill>
                      <a:prstDash val="solid"/>
                      <a:round/>
                      <a:headEnd type="none" w="med" len="med"/>
                      <a:tailEnd type="none" w="med" len="med"/>
                    </a:lnT>
                  </a:tcPr>
                </a:tc>
                <a:tc>
                  <a:txBody>
                    <a:bodyPr/>
                    <a:lstStyle/>
                    <a:p>
                      <a:pPr indent="0" algn="ctr" fontAlgn="ctr">
                        <a:lnSpc>
                          <a:spcPts val="2200"/>
                        </a:lnSpc>
                        <a:spcAft>
                          <a:spcPts val="0"/>
                        </a:spcAft>
                      </a:pPr>
                      <a:r>
                        <a:rPr lang="en-US" sz="1600" kern="0">
                          <a:effectLst/>
                        </a:rPr>
                        <a:t>X11</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dirty="0">
                          <a:effectLst/>
                        </a:rPr>
                        <a:t>家庭无障碍设施改造率</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dirty="0">
                          <a:effectLst/>
                        </a:rPr>
                        <a:t>%</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0.069 </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3480142456"/>
                  </a:ext>
                </a:extLst>
              </a:tr>
              <a:tr h="321958">
                <a:tc vMerge="1">
                  <a:txBody>
                    <a:bodyPr/>
                    <a:lstStyle/>
                    <a:p>
                      <a:endParaRPr lang="zh-CN" altLang="en-US"/>
                    </a:p>
                  </a:txBody>
                  <a:tcPr/>
                </a:tc>
                <a:tc>
                  <a:txBody>
                    <a:bodyPr/>
                    <a:lstStyle/>
                    <a:p>
                      <a:pPr indent="0" algn="ctr" fontAlgn="ctr">
                        <a:lnSpc>
                          <a:spcPts val="2200"/>
                        </a:lnSpc>
                        <a:spcAft>
                          <a:spcPts val="0"/>
                        </a:spcAft>
                      </a:pPr>
                      <a:r>
                        <a:rPr lang="en-US" sz="1600" kern="0">
                          <a:effectLst/>
                        </a:rPr>
                        <a:t> </a:t>
                      </a:r>
                      <a:r>
                        <a:rPr lang="zh-CN" sz="1600" kern="0">
                          <a:effectLst/>
                        </a:rPr>
                        <a:t>文体服务质量指数（</a:t>
                      </a:r>
                      <a:r>
                        <a:rPr lang="en-US" sz="1600" kern="0">
                          <a:effectLst/>
                        </a:rPr>
                        <a:t>0.060</a:t>
                      </a:r>
                      <a:r>
                        <a:rPr lang="zh-CN" sz="1600" kern="0">
                          <a:effectLst/>
                        </a:rPr>
                        <a:t>）</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a:effectLst/>
                        </a:rPr>
                        <a:t>X12</a:t>
                      </a:r>
                      <a:endParaRPr lang="zh-CN" sz="1600" kern="10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zh-CN" sz="1600" kern="0" dirty="0">
                          <a:effectLst/>
                        </a:rPr>
                        <a:t>残疾人文化体育活动参与率</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dirty="0">
                          <a:effectLst/>
                        </a:rPr>
                        <a:t>%</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tc>
                  <a:txBody>
                    <a:bodyPr/>
                    <a:lstStyle/>
                    <a:p>
                      <a:pPr indent="0" algn="ctr" fontAlgn="ctr">
                        <a:lnSpc>
                          <a:spcPts val="2200"/>
                        </a:lnSpc>
                        <a:spcAft>
                          <a:spcPts val="0"/>
                        </a:spcAft>
                      </a:pPr>
                      <a:r>
                        <a:rPr lang="en-US" sz="1600" kern="0" dirty="0">
                          <a:effectLst/>
                        </a:rPr>
                        <a:t>0.060 </a:t>
                      </a:r>
                      <a:endParaRPr lang="zh-CN" sz="16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txBody>
                  <a:tcPr marL="5655" marR="5655" marT="5655" marB="5655" anchor="ctr"/>
                </a:tc>
                <a:extLst>
                  <a:ext uri="{0D108BD9-81ED-4DB2-BD59-A6C34878D82A}">
                    <a16:rowId xmlns:a16="http://schemas.microsoft.com/office/drawing/2014/main" val="1514262918"/>
                  </a:ext>
                </a:extLst>
              </a:tr>
            </a:tbl>
          </a:graphicData>
        </a:graphic>
      </p:graphicFrame>
      <p:sp>
        <p:nvSpPr>
          <p:cNvPr id="6" name="矩形 5">
            <a:extLst>
              <a:ext uri="{FF2B5EF4-FFF2-40B4-BE49-F238E27FC236}">
                <a16:creationId xmlns:a16="http://schemas.microsoft.com/office/drawing/2014/main" id="{384454D1-6F14-4B9C-958C-34CDCFB130EB}"/>
              </a:ext>
            </a:extLst>
          </p:cNvPr>
          <p:cNvSpPr/>
          <p:nvPr/>
        </p:nvSpPr>
        <p:spPr>
          <a:xfrm>
            <a:off x="700574" y="1281242"/>
            <a:ext cx="10790852" cy="646331"/>
          </a:xfrm>
          <a:prstGeom prst="rect">
            <a:avLst/>
          </a:prstGeom>
        </p:spPr>
        <p:txBody>
          <a:bodyPr wrap="square">
            <a:spAutoFit/>
          </a:bodyPr>
          <a:lstStyle/>
          <a:p>
            <a:r>
              <a:rPr lang="zh-CN" altLang="en-US" kern="100" dirty="0">
                <a:ea typeface="宋体" panose="02010600030101010101" pitchFamily="2" charset="-122"/>
                <a:cs typeface="宋体" panose="02010600030101010101" pitchFamily="2" charset="-122"/>
              </a:rPr>
              <a:t>评估目的：残疾人基本公共服务质量</a:t>
            </a:r>
            <a:endParaRPr lang="en-US" altLang="zh-CN" kern="100" dirty="0">
              <a:ea typeface="宋体" panose="02010600030101010101" pitchFamily="2" charset="-122"/>
              <a:cs typeface="宋体" panose="02010600030101010101" pitchFamily="2" charset="-122"/>
            </a:endParaRPr>
          </a:p>
          <a:p>
            <a:r>
              <a:rPr lang="zh-CN" altLang="en-US" kern="100" dirty="0">
                <a:ea typeface="宋体" panose="02010600030101010101" pitchFamily="2" charset="-122"/>
              </a:rPr>
              <a:t>评估流程：评估目的内涵界定，指标体系构建，指标的预处理，指标权重计算，综合评价模型结果计算。</a:t>
            </a:r>
            <a:endParaRPr lang="zh-CN" altLang="en-US" dirty="0"/>
          </a:p>
        </p:txBody>
      </p:sp>
    </p:spTree>
    <p:extLst>
      <p:ext uri="{BB962C8B-B14F-4D97-AF65-F5344CB8AC3E}">
        <p14:creationId xmlns:p14="http://schemas.microsoft.com/office/powerpoint/2010/main" val="936065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05B88-7652-44B9-A59C-A2890EBB6FA5}"/>
              </a:ext>
            </a:extLst>
          </p:cNvPr>
          <p:cNvSpPr>
            <a:spLocks noGrp="1"/>
          </p:cNvSpPr>
          <p:nvPr>
            <p:ph type="title" idx="4294967295"/>
          </p:nvPr>
        </p:nvSpPr>
        <p:spPr>
          <a:xfrm>
            <a:off x="838200" y="2508751"/>
            <a:ext cx="10515600" cy="1325563"/>
          </a:xfrm>
        </p:spPr>
        <p:txBody>
          <a:bodyPr/>
          <a:lstStyle/>
          <a:p>
            <a:pPr algn="ct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、案例分析</a:t>
            </a:r>
          </a:p>
        </p:txBody>
      </p:sp>
    </p:spTree>
    <p:extLst>
      <p:ext uri="{BB962C8B-B14F-4D97-AF65-F5344CB8AC3E}">
        <p14:creationId xmlns:p14="http://schemas.microsoft.com/office/powerpoint/2010/main" val="244616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79610B-51C1-4E42-93B2-2429DCDE9FC0}"/>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综合评价案例分析</a:t>
            </a:r>
          </a:p>
        </p:txBody>
      </p:sp>
      <p:sp>
        <p:nvSpPr>
          <p:cNvPr id="5" name="文本框 4">
            <a:extLst>
              <a:ext uri="{FF2B5EF4-FFF2-40B4-BE49-F238E27FC236}">
                <a16:creationId xmlns:a16="http://schemas.microsoft.com/office/drawing/2014/main" id="{5E27747C-11A9-4580-94AC-578F1DA52F75}"/>
              </a:ext>
            </a:extLst>
          </p:cNvPr>
          <p:cNvSpPr txBox="1"/>
          <p:nvPr/>
        </p:nvSpPr>
        <p:spPr>
          <a:xfrm>
            <a:off x="1214718" y="1917735"/>
            <a:ext cx="9762564" cy="1191993"/>
          </a:xfrm>
          <a:prstGeom prst="rect">
            <a:avLst/>
          </a:prstGeom>
          <a:noFill/>
        </p:spPr>
        <p:txBody>
          <a:bodyPr wrap="square" rtlCol="0" anchor="ctr">
            <a:spAutoFit/>
          </a:bodyPr>
          <a:lstStyle/>
          <a:p>
            <a:pPr algn="ctr">
              <a:lnSpc>
                <a:spcPct val="150000"/>
              </a:lnSpc>
            </a:pPr>
            <a:r>
              <a:rPr lang="zh-CN" altLang="en-US" sz="5400" dirty="0">
                <a:latin typeface="微软雅黑" panose="020B0503020204020204" pitchFamily="34" charset="-122"/>
                <a:ea typeface="微软雅黑" panose="020B0503020204020204" pitchFamily="34" charset="-122"/>
              </a:rPr>
              <a:t>商品销售情况综合评价讨论</a:t>
            </a:r>
          </a:p>
        </p:txBody>
      </p:sp>
      <p:graphicFrame>
        <p:nvGraphicFramePr>
          <p:cNvPr id="8" name="图表 7">
            <a:extLst>
              <a:ext uri="{FF2B5EF4-FFF2-40B4-BE49-F238E27FC236}">
                <a16:creationId xmlns:a16="http://schemas.microsoft.com/office/drawing/2014/main" id="{04339299-5706-4C66-B672-ED995BE2480C}"/>
              </a:ext>
            </a:extLst>
          </p:cNvPr>
          <p:cNvGraphicFramePr/>
          <p:nvPr>
            <p:extLst>
              <p:ext uri="{D42A27DB-BD31-4B8C-83A1-F6EECF244321}">
                <p14:modId xmlns:p14="http://schemas.microsoft.com/office/powerpoint/2010/main" val="4188804273"/>
              </p:ext>
            </p:extLst>
          </p:nvPr>
        </p:nvGraphicFramePr>
        <p:xfrm>
          <a:off x="7527364" y="3450272"/>
          <a:ext cx="4364318" cy="25614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448309733"/>
              </p:ext>
            </p:extLst>
          </p:nvPr>
        </p:nvGraphicFramePr>
        <p:xfrm>
          <a:off x="557483" y="3450272"/>
          <a:ext cx="6351152" cy="2946400"/>
        </p:xfrm>
        <a:graphic>
          <a:graphicData uri="http://schemas.openxmlformats.org/drawingml/2006/table">
            <a:tbl>
              <a:tblPr firstRow="1" bandRow="1">
                <a:tableStyleId>{5940675A-B579-460E-94D1-54222C63F5DA}</a:tableStyleId>
              </a:tblPr>
              <a:tblGrid>
                <a:gridCol w="3175576">
                  <a:extLst>
                    <a:ext uri="{9D8B030D-6E8A-4147-A177-3AD203B41FA5}">
                      <a16:colId xmlns:a16="http://schemas.microsoft.com/office/drawing/2014/main" val="20000"/>
                    </a:ext>
                  </a:extLst>
                </a:gridCol>
                <a:gridCol w="3175576">
                  <a:extLst>
                    <a:ext uri="{9D8B030D-6E8A-4147-A177-3AD203B41FA5}">
                      <a16:colId xmlns:a16="http://schemas.microsoft.com/office/drawing/2014/main" val="20001"/>
                    </a:ext>
                  </a:extLst>
                </a:gridCol>
              </a:tblGrid>
              <a:tr h="185420">
                <a:tc>
                  <a:txBody>
                    <a:bodyPr/>
                    <a:lstStyle/>
                    <a:p>
                      <a:r>
                        <a:rPr lang="zh-CN" altLang="en-US" dirty="0"/>
                        <a:t>商品售课量</a:t>
                      </a:r>
                    </a:p>
                  </a:txBody>
                  <a:tcPr/>
                </a:tc>
                <a:tc>
                  <a:txBody>
                    <a:bodyPr/>
                    <a:lstStyle/>
                    <a:p>
                      <a:r>
                        <a:rPr lang="zh-CN" altLang="en-US" dirty="0"/>
                        <a:t>商品售课金额</a:t>
                      </a:r>
                    </a:p>
                  </a:txBody>
                  <a:tcPr/>
                </a:tc>
                <a:extLst>
                  <a:ext uri="{0D108BD9-81ED-4DB2-BD59-A6C34878D82A}">
                    <a16:rowId xmlns:a16="http://schemas.microsoft.com/office/drawing/2014/main" val="10000"/>
                  </a:ext>
                </a:extLst>
              </a:tr>
              <a:tr h="18288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升级到该课程的售课量</a:t>
                      </a:r>
                    </a:p>
                  </a:txBody>
                  <a:tcPr/>
                </a:tc>
                <a:tc>
                  <a:txBody>
                    <a:bodyPr/>
                    <a:lstStyle/>
                    <a:p>
                      <a:pPr marL="285750" indent="-285750">
                        <a:buFont typeface="Arial" panose="020B0604020202020204" pitchFamily="34" charset="0"/>
                        <a:buChar char="•"/>
                      </a:pPr>
                      <a:r>
                        <a:rPr lang="zh-CN" altLang="en-US" dirty="0"/>
                        <a:t>升级到该课程的售课金额</a:t>
                      </a:r>
                    </a:p>
                  </a:txBody>
                  <a:tcPr/>
                </a:tc>
                <a:extLst>
                  <a:ext uri="{0D108BD9-81ED-4DB2-BD59-A6C34878D82A}">
                    <a16:rowId xmlns:a16="http://schemas.microsoft.com/office/drawing/2014/main" val="10001"/>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0002"/>
                  </a:ext>
                </a:extLst>
              </a:tr>
              <a:tr h="370840">
                <a:tc>
                  <a:txBody>
                    <a:bodyPr/>
                    <a:lstStyle/>
                    <a:p>
                      <a:r>
                        <a:rPr lang="zh-CN" altLang="en-US" dirty="0"/>
                        <a:t>商品退课量</a:t>
                      </a:r>
                    </a:p>
                  </a:txBody>
                  <a:tcPr/>
                </a:tc>
                <a:tc>
                  <a:txBody>
                    <a:bodyPr/>
                    <a:lstStyle/>
                    <a:p>
                      <a:r>
                        <a:rPr lang="zh-CN" altLang="en-US" dirty="0"/>
                        <a:t>商品退课金额</a:t>
                      </a:r>
                    </a:p>
                  </a:txBody>
                  <a:tcPr/>
                </a:tc>
                <a:extLst>
                  <a:ext uri="{0D108BD9-81ED-4DB2-BD59-A6C34878D82A}">
                    <a16:rowId xmlns:a16="http://schemas.microsoft.com/office/drawing/2014/main" val="10003"/>
                  </a:ext>
                </a:extLst>
              </a:tr>
              <a:tr h="370840">
                <a:tc>
                  <a:txBody>
                    <a:bodyPr/>
                    <a:lstStyle/>
                    <a:p>
                      <a:pPr marL="285750" indent="-285750">
                        <a:buFont typeface="Arial" panose="020B0604020202020204" pitchFamily="34" charset="0"/>
                        <a:buChar char="•"/>
                      </a:pPr>
                      <a:r>
                        <a:rPr lang="zh-CN" altLang="en-US" dirty="0"/>
                        <a:t>商品升级到其他课程数量</a:t>
                      </a:r>
                    </a:p>
                  </a:txBody>
                  <a:tcPr/>
                </a:tc>
                <a:tc>
                  <a:txBody>
                    <a:bodyPr/>
                    <a:lstStyle/>
                    <a:p>
                      <a:pPr marL="285750" indent="-285750">
                        <a:buFont typeface="Arial" panose="020B0604020202020204" pitchFamily="34" charset="0"/>
                        <a:buChar char="•"/>
                      </a:pPr>
                      <a:r>
                        <a:rPr lang="zh-CN" altLang="en-US" dirty="0"/>
                        <a:t>商品升级到其他课程金额</a:t>
                      </a:r>
                    </a:p>
                  </a:txBody>
                  <a:tcPr/>
                </a:tc>
                <a:extLst>
                  <a:ext uri="{0D108BD9-81ED-4DB2-BD59-A6C34878D82A}">
                    <a16:rowId xmlns:a16="http://schemas.microsoft.com/office/drawing/2014/main" val="10004"/>
                  </a:ext>
                </a:extLst>
              </a:tr>
              <a:tr h="370840">
                <a:tc>
                  <a:txBody>
                    <a:bodyPr/>
                    <a:lstStyle/>
                    <a:p>
                      <a:pPr marL="285750" indent="-285750">
                        <a:buFont typeface="Arial" panose="020B0604020202020204" pitchFamily="34" charset="0"/>
                        <a:buChar char="•"/>
                      </a:pPr>
                      <a:r>
                        <a:rPr lang="zh-CN" altLang="en-US" dirty="0"/>
                        <a:t>商品更换课程的数量</a:t>
                      </a:r>
                    </a:p>
                  </a:txBody>
                  <a:tcPr/>
                </a:tc>
                <a:tc>
                  <a:txBody>
                    <a:bodyPr/>
                    <a:lstStyle/>
                    <a:p>
                      <a:pPr marL="285750" indent="-285750">
                        <a:buFont typeface="Arial" panose="020B0604020202020204" pitchFamily="34" charset="0"/>
                        <a:buChar char="•"/>
                      </a:pPr>
                      <a:r>
                        <a:rPr lang="zh-CN" altLang="en-US" dirty="0"/>
                        <a:t>商品更换课程的金额</a:t>
                      </a:r>
                    </a:p>
                  </a:txBody>
                  <a:tcPr/>
                </a:tc>
                <a:extLst>
                  <a:ext uri="{0D108BD9-81ED-4DB2-BD59-A6C34878D82A}">
                    <a16:rowId xmlns:a16="http://schemas.microsoft.com/office/drawing/2014/main" val="10005"/>
                  </a:ext>
                </a:extLst>
              </a:tr>
              <a:tr h="370840">
                <a:tc>
                  <a:txBody>
                    <a:bodyPr/>
                    <a:lstStyle/>
                    <a:p>
                      <a:pPr marL="285750" indent="-285750">
                        <a:buFont typeface="Arial" panose="020B0604020202020204" pitchFamily="34" charset="0"/>
                        <a:buChar char="•"/>
                      </a:pPr>
                      <a:r>
                        <a:rPr lang="zh-CN" altLang="en-US" dirty="0"/>
                        <a:t>商品费用留存的数量</a:t>
                      </a:r>
                    </a:p>
                  </a:txBody>
                  <a:tcPr/>
                </a:tc>
                <a:tc>
                  <a:txBody>
                    <a:bodyPr/>
                    <a:lstStyle/>
                    <a:p>
                      <a:pPr marL="285750" indent="-285750">
                        <a:buFont typeface="Arial" panose="020B0604020202020204" pitchFamily="34" charset="0"/>
                        <a:buChar char="•"/>
                      </a:pPr>
                      <a:r>
                        <a:rPr lang="zh-CN" altLang="en-US" dirty="0"/>
                        <a:t>商品费用留存的金额</a:t>
                      </a:r>
                    </a:p>
                  </a:txBody>
                  <a:tcPr/>
                </a:tc>
                <a:extLst>
                  <a:ext uri="{0D108BD9-81ED-4DB2-BD59-A6C34878D82A}">
                    <a16:rowId xmlns:a16="http://schemas.microsoft.com/office/drawing/2014/main" val="10006"/>
                  </a:ext>
                </a:extLst>
              </a:tr>
              <a:tr h="123613">
                <a:tc>
                  <a:txBody>
                    <a:bodyPr/>
                    <a:lstStyle/>
                    <a:p>
                      <a:pPr marL="285750" indent="-285750">
                        <a:buFont typeface="Arial" panose="020B0604020202020204" pitchFamily="34" charset="0"/>
                        <a:buChar char="•"/>
                      </a:pPr>
                      <a:r>
                        <a:rPr lang="zh-CN" altLang="en-US" dirty="0"/>
                        <a:t>因教师不满意退课的数量</a:t>
                      </a:r>
                    </a:p>
                  </a:txBody>
                  <a:tcPr/>
                </a:tc>
                <a:tc>
                  <a:txBody>
                    <a:bodyPr/>
                    <a:lstStyle/>
                    <a:p>
                      <a:pPr marL="285750" indent="-285750">
                        <a:buFont typeface="Arial" panose="020B0604020202020204" pitchFamily="34" charset="0"/>
                        <a:buChar char="•"/>
                      </a:pPr>
                      <a:r>
                        <a:rPr lang="zh-CN" altLang="en-US" dirty="0"/>
                        <a:t>因教师不满意退课的金额</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76382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79610B-51C1-4E42-93B2-2429DCDE9FC0}"/>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参考文献</a:t>
            </a:r>
          </a:p>
        </p:txBody>
      </p:sp>
      <p:sp>
        <p:nvSpPr>
          <p:cNvPr id="3" name="矩形 2">
            <a:extLst>
              <a:ext uri="{FF2B5EF4-FFF2-40B4-BE49-F238E27FC236}">
                <a16:creationId xmlns:a16="http://schemas.microsoft.com/office/drawing/2014/main" id="{8ECAAE67-055B-4900-A431-496C80556008}"/>
              </a:ext>
            </a:extLst>
          </p:cNvPr>
          <p:cNvSpPr/>
          <p:nvPr/>
        </p:nvSpPr>
        <p:spPr>
          <a:xfrm>
            <a:off x="1065318" y="2252482"/>
            <a:ext cx="9194787" cy="876202"/>
          </a:xfrm>
          <a:prstGeom prst="rect">
            <a:avLst/>
          </a:prstGeom>
        </p:spPr>
        <p:txBody>
          <a:bodyPr wrap="square">
            <a:spAutoFit/>
          </a:bodyPr>
          <a:lstStyle/>
          <a:p>
            <a:pPr>
              <a:lnSpc>
                <a:spcPct val="150000"/>
              </a:lnSpc>
            </a:pPr>
            <a:r>
              <a:rPr lang="zh-CN" altLang="en-US" dirty="0">
                <a:latin typeface="Microsoft YaHei Light" panose="020B0502040204020203" pitchFamily="34" charset="-122"/>
                <a:ea typeface="Microsoft YaHei Light" panose="020B0502040204020203" pitchFamily="34" charset="-122"/>
              </a:rPr>
              <a:t>白先春</a:t>
            </a: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统计综合评价方法与应用</a:t>
            </a:r>
            <a:r>
              <a:rPr lang="en-US" altLang="zh-CN" dirty="0">
                <a:latin typeface="Microsoft YaHei Light" panose="020B0502040204020203" pitchFamily="34" charset="-122"/>
                <a:ea typeface="Microsoft YaHei Light" panose="020B0502040204020203" pitchFamily="34" charset="-122"/>
              </a:rPr>
              <a:t>[M]. </a:t>
            </a:r>
            <a:r>
              <a:rPr lang="zh-CN" altLang="en-US" dirty="0">
                <a:latin typeface="Microsoft YaHei Light" panose="020B0502040204020203" pitchFamily="34" charset="-122"/>
                <a:ea typeface="Microsoft YaHei Light" panose="020B0502040204020203" pitchFamily="34" charset="-122"/>
              </a:rPr>
              <a:t>北京：中国统计出版社，</a:t>
            </a:r>
            <a:r>
              <a:rPr lang="en-US" altLang="zh-CN" dirty="0">
                <a:latin typeface="Microsoft YaHei Light" panose="020B0502040204020203" pitchFamily="34" charset="-122"/>
                <a:ea typeface="Microsoft YaHei Light" panose="020B0502040204020203" pitchFamily="34" charset="-122"/>
              </a:rPr>
              <a:t>2013</a:t>
            </a:r>
          </a:p>
          <a:p>
            <a:pPr>
              <a:lnSpc>
                <a:spcPct val="150000"/>
              </a:lnSpc>
            </a:pPr>
            <a:r>
              <a:rPr lang="zh-CN" altLang="en-US" dirty="0">
                <a:latin typeface="Microsoft YaHei Light" panose="020B0502040204020203" pitchFamily="34" charset="-122"/>
                <a:ea typeface="Microsoft YaHei Light" panose="020B0502040204020203" pitchFamily="34" charset="-122"/>
              </a:rPr>
              <a:t>郭亚军</a:t>
            </a: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综合评价理论、方法及应用</a:t>
            </a:r>
            <a:r>
              <a:rPr lang="en-US" altLang="zh-CN" dirty="0">
                <a:latin typeface="Microsoft YaHei Light" panose="020B0502040204020203" pitchFamily="34" charset="-122"/>
                <a:ea typeface="Microsoft YaHei Light" panose="020B0502040204020203" pitchFamily="34" charset="-122"/>
              </a:rPr>
              <a:t>[M]. </a:t>
            </a:r>
            <a:r>
              <a:rPr lang="zh-CN" altLang="en-US" dirty="0">
                <a:latin typeface="Microsoft YaHei Light" panose="020B0502040204020203" pitchFamily="34" charset="-122"/>
                <a:ea typeface="Microsoft YaHei Light" panose="020B0502040204020203" pitchFamily="34" charset="-122"/>
              </a:rPr>
              <a:t>北京：科学出版社</a:t>
            </a:r>
            <a:r>
              <a:rPr lang="en-US" altLang="zh-CN" dirty="0">
                <a:latin typeface="Microsoft YaHei Light" panose="020B0502040204020203" pitchFamily="34" charset="-122"/>
                <a:ea typeface="Microsoft YaHei Light" panose="020B0502040204020203" pitchFamily="34" charset="-122"/>
              </a:rPr>
              <a:t>, 2007</a:t>
            </a:r>
            <a:endParaRPr lang="zh-CN" altLang="en-US"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648254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7DA95F9-66FC-427A-B110-CA0EBD3F1784}"/>
              </a:ext>
            </a:extLst>
          </p:cNvPr>
          <p:cNvSpPr>
            <a:spLocks noGrp="1" noChangeArrowheads="1"/>
          </p:cNvSpPr>
          <p:nvPr>
            <p:ph type="ctrTitle"/>
          </p:nvPr>
        </p:nvSpPr>
        <p:spPr/>
        <p:txBody>
          <a:bodyPr/>
          <a:lstStyle/>
          <a:p>
            <a:r>
              <a:rPr lang="zh-CN" altLang="en-US" sz="9600" i="1">
                <a:solidFill>
                  <a:schemeClr val="folHlink"/>
                </a:solidFill>
                <a:effectLst>
                  <a:outerShdw blurRad="38100" dist="38100" dir="2700000" algn="tl">
                    <a:srgbClr val="000000"/>
                  </a:outerShdw>
                </a:effectLst>
                <a:ea typeface="华文细黑" panose="02010600040101010101" pitchFamily="2" charset="-122"/>
              </a:rPr>
              <a:t>谢 谢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什么是综合评价模型</a:t>
            </a:r>
          </a:p>
        </p:txBody>
      </p:sp>
      <p:sp>
        <p:nvSpPr>
          <p:cNvPr id="15" name="Rectangle 3">
            <a:extLst>
              <a:ext uri="{FF2B5EF4-FFF2-40B4-BE49-F238E27FC236}">
                <a16:creationId xmlns:a16="http://schemas.microsoft.com/office/drawing/2014/main" id="{88D54857-1A09-489A-B6AD-AA4F5DFBC932}"/>
              </a:ext>
            </a:extLst>
          </p:cNvPr>
          <p:cNvSpPr txBox="1">
            <a:spLocks noChangeArrowheads="1"/>
          </p:cNvSpPr>
          <p:nvPr/>
        </p:nvSpPr>
        <p:spPr>
          <a:xfrm>
            <a:off x="706186" y="1367268"/>
            <a:ext cx="10747260" cy="331024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50000"/>
              </a:lnSpc>
              <a:buClr>
                <a:srgbClr val="FF00FF"/>
              </a:buClr>
              <a:buNone/>
            </a:pPr>
            <a:r>
              <a:rPr lang="zh-CN" altLang="en-US" sz="1600" b="1" dirty="0">
                <a:latin typeface="微软雅黑" panose="020B0503020204020204" pitchFamily="34" charset="-122"/>
                <a:ea typeface="微软雅黑" panose="020B0503020204020204" pitchFamily="34" charset="-122"/>
              </a:rPr>
              <a:t>综合评价（</a:t>
            </a:r>
            <a:r>
              <a:rPr lang="en-US" altLang="zh-CN" sz="1600" b="1" dirty="0">
                <a:latin typeface="微软雅黑" panose="020B0503020204020204" pitchFamily="34" charset="-122"/>
                <a:ea typeface="微软雅黑" panose="020B0503020204020204" pitchFamily="34" charset="-122"/>
              </a:rPr>
              <a:t> Synthetical evaluation </a:t>
            </a:r>
            <a:r>
              <a:rPr lang="zh-CN" altLang="en-US" sz="1600" b="1" dirty="0">
                <a:latin typeface="微软雅黑" panose="020B0503020204020204" pitchFamily="34" charset="-122"/>
                <a:ea typeface="微软雅黑" panose="020B0503020204020204" pitchFamily="34" charset="-122"/>
              </a:rPr>
              <a:t>）</a:t>
            </a:r>
          </a:p>
          <a:p>
            <a:pPr marL="0" indent="457200">
              <a:lnSpc>
                <a:spcPct val="150000"/>
              </a:lnSpc>
              <a:buClr>
                <a:srgbClr val="FF00FF"/>
              </a:buClr>
              <a:buNone/>
            </a:pPr>
            <a:r>
              <a:rPr lang="zh-CN" altLang="en-US" sz="1600" b="1" dirty="0">
                <a:latin typeface="微软雅黑" panose="020B0503020204020204" pitchFamily="34" charset="-122"/>
                <a:ea typeface="微软雅黑" panose="020B0503020204020204" pitchFamily="34" charset="-122"/>
              </a:rPr>
              <a:t>定义（</a:t>
            </a:r>
            <a:r>
              <a:rPr lang="en-US" altLang="zh-CN" sz="1600" b="1" dirty="0">
                <a:latin typeface="微软雅黑" panose="020B0503020204020204" pitchFamily="34" charset="-122"/>
                <a:ea typeface="微软雅黑" panose="020B0503020204020204" pitchFamily="34" charset="-122"/>
              </a:rPr>
              <a:t>Definition</a:t>
            </a:r>
            <a:r>
              <a:rPr lang="zh-CN" altLang="en-US" sz="1600"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：利用多项指标对某个评价对象的某种属性进行定性、定量评估，或者对多个评价对象的属性进行定性、定量评估，可对优劣顺序排序。</a:t>
            </a:r>
          </a:p>
          <a:p>
            <a:pPr marL="0" indent="457200">
              <a:lnSpc>
                <a:spcPct val="150000"/>
              </a:lnSpc>
              <a:buClr>
                <a:srgbClr val="FF00FF"/>
              </a:buClr>
              <a:buNone/>
            </a:pPr>
            <a:r>
              <a:rPr lang="zh-CN" altLang="en-US" sz="1600" b="1" dirty="0">
                <a:latin typeface="微软雅黑" panose="020B0503020204020204" pitchFamily="34" charset="-122"/>
                <a:ea typeface="微软雅黑" panose="020B0503020204020204" pitchFamily="34" charset="-122"/>
              </a:rPr>
              <a:t>综合评价的目的：</a:t>
            </a:r>
            <a:r>
              <a:rPr lang="zh-CN" altLang="en-US" sz="1600" dirty="0">
                <a:latin typeface="微软雅黑" panose="020B0503020204020204" pitchFamily="34" charset="-122"/>
                <a:ea typeface="微软雅黑" panose="020B0503020204020204" pitchFamily="34" charset="-122"/>
              </a:rPr>
              <a:t>根据评价对象的属性判断确定这些评价对象的运行（或发展）状况哪个优，哪个劣，即按优劣对各被评价对象进排序或分类。这类问题又称为多属性（或多指标）的综合评价问题。</a:t>
            </a:r>
          </a:p>
        </p:txBody>
      </p:sp>
    </p:spTree>
    <p:extLst>
      <p:ext uri="{BB962C8B-B14F-4D97-AF65-F5344CB8AC3E}">
        <p14:creationId xmlns:p14="http://schemas.microsoft.com/office/powerpoint/2010/main" val="1591339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什么是综合评价模型</a:t>
            </a:r>
          </a:p>
        </p:txBody>
      </p:sp>
      <p:graphicFrame>
        <p:nvGraphicFramePr>
          <p:cNvPr id="2" name="表格 1">
            <a:extLst>
              <a:ext uri="{FF2B5EF4-FFF2-40B4-BE49-F238E27FC236}">
                <a16:creationId xmlns:a16="http://schemas.microsoft.com/office/drawing/2014/main" id="{8A818140-2922-46A3-8467-7BEBADEF7F0F}"/>
              </a:ext>
            </a:extLst>
          </p:cNvPr>
          <p:cNvGraphicFramePr>
            <a:graphicFrameLocks noGrp="1"/>
          </p:cNvGraphicFramePr>
          <p:nvPr>
            <p:extLst>
              <p:ext uri="{D42A27DB-BD31-4B8C-83A1-F6EECF244321}">
                <p14:modId xmlns:p14="http://schemas.microsoft.com/office/powerpoint/2010/main" val="1482789129"/>
              </p:ext>
            </p:extLst>
          </p:nvPr>
        </p:nvGraphicFramePr>
        <p:xfrm>
          <a:off x="6096000" y="1562100"/>
          <a:ext cx="5203034" cy="1196738"/>
        </p:xfrm>
        <a:graphic>
          <a:graphicData uri="http://schemas.openxmlformats.org/drawingml/2006/table">
            <a:tbl>
              <a:tblPr firstRow="1" firstCol="1" lastRow="1" lastCol="1" bandRow="1" bandCol="1">
                <a:tableStyleId>{7E9639D4-E3E2-4D34-9284-5A2195B3D0D7}</a:tableStyleId>
              </a:tblPr>
              <a:tblGrid>
                <a:gridCol w="743784">
                  <a:extLst>
                    <a:ext uri="{9D8B030D-6E8A-4147-A177-3AD203B41FA5}">
                      <a16:colId xmlns:a16="http://schemas.microsoft.com/office/drawing/2014/main" val="2686738309"/>
                    </a:ext>
                  </a:extLst>
                </a:gridCol>
                <a:gridCol w="934911">
                  <a:extLst>
                    <a:ext uri="{9D8B030D-6E8A-4147-A177-3AD203B41FA5}">
                      <a16:colId xmlns:a16="http://schemas.microsoft.com/office/drawing/2014/main" val="3247206275"/>
                    </a:ext>
                  </a:extLst>
                </a:gridCol>
                <a:gridCol w="934911">
                  <a:extLst>
                    <a:ext uri="{9D8B030D-6E8A-4147-A177-3AD203B41FA5}">
                      <a16:colId xmlns:a16="http://schemas.microsoft.com/office/drawing/2014/main" val="3228589235"/>
                    </a:ext>
                  </a:extLst>
                </a:gridCol>
                <a:gridCol w="934911">
                  <a:extLst>
                    <a:ext uri="{9D8B030D-6E8A-4147-A177-3AD203B41FA5}">
                      <a16:colId xmlns:a16="http://schemas.microsoft.com/office/drawing/2014/main" val="4087464284"/>
                    </a:ext>
                  </a:extLst>
                </a:gridCol>
                <a:gridCol w="1654517">
                  <a:extLst>
                    <a:ext uri="{9D8B030D-6E8A-4147-A177-3AD203B41FA5}">
                      <a16:colId xmlns:a16="http://schemas.microsoft.com/office/drawing/2014/main" val="4034752481"/>
                    </a:ext>
                  </a:extLst>
                </a:gridCol>
              </a:tblGrid>
              <a:tr h="293569">
                <a:tc>
                  <a:txBody>
                    <a:bodyPr/>
                    <a:lstStyle/>
                    <a:p>
                      <a:pPr algn="ctr">
                        <a:spcAft>
                          <a:spcPts val="0"/>
                        </a:spcAft>
                      </a:pPr>
                      <a:r>
                        <a:rPr lang="zh-CN" sz="1000" kern="100" dirty="0">
                          <a:effectLst/>
                        </a:rPr>
                        <a:t>指标</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1000" kern="100">
                          <a:effectLst/>
                        </a:rPr>
                        <a:t>德育总分</a:t>
                      </a:r>
                      <a:endParaRPr lang="zh-CN" sz="1000" kern="100">
                        <a:effectLst/>
                        <a:latin typeface="Microsoft YaHei Light" panose="020B0502040204020203" pitchFamily="34" charset="-122"/>
                        <a:ea typeface="Microsoft YaHei Light" panose="020B0502040204020203" pitchFamily="34"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1000" kern="100">
                          <a:effectLst/>
                        </a:rPr>
                        <a:t>智育总分</a:t>
                      </a:r>
                      <a:endParaRPr lang="zh-CN" sz="1000" kern="100">
                        <a:effectLst/>
                        <a:latin typeface="Microsoft YaHei Light" panose="020B0502040204020203" pitchFamily="34" charset="-122"/>
                        <a:ea typeface="Microsoft YaHei Light" panose="020B0502040204020203" pitchFamily="34"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1000" kern="100" dirty="0">
                          <a:effectLst/>
                        </a:rPr>
                        <a:t>体育总分</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1000" kern="100" dirty="0">
                          <a:effectLst/>
                        </a:rPr>
                        <a:t>综合评价总得分</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9198118"/>
                  </a:ext>
                </a:extLst>
              </a:tr>
              <a:tr h="293569">
                <a:tc>
                  <a:txBody>
                    <a:bodyPr/>
                    <a:lstStyle/>
                    <a:p>
                      <a:pPr algn="ctr">
                        <a:spcAft>
                          <a:spcPts val="0"/>
                        </a:spcAft>
                      </a:pPr>
                      <a:r>
                        <a:rPr lang="zh-CN" sz="1000" kern="100" dirty="0">
                          <a:effectLst/>
                        </a:rPr>
                        <a:t>权重</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100" dirty="0">
                          <a:effectLst/>
                        </a:rPr>
                        <a:t>0.3</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100" dirty="0">
                          <a:effectLst/>
                        </a:rPr>
                        <a:t>0.6</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100" dirty="0">
                          <a:effectLst/>
                        </a:rPr>
                        <a:t>0.1</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000" kern="100">
                          <a:effectLst/>
                        </a:rPr>
                        <a:t>方案</a:t>
                      </a:r>
                      <a:r>
                        <a:rPr lang="en-US" sz="1000" kern="100">
                          <a:effectLst/>
                        </a:rPr>
                        <a:t>1</a:t>
                      </a:r>
                      <a:endParaRPr lang="zh-CN" sz="1000" kern="10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6462985"/>
                  </a:ext>
                </a:extLst>
              </a:tr>
              <a:tr h="293569">
                <a:tc>
                  <a:txBody>
                    <a:bodyPr/>
                    <a:lstStyle/>
                    <a:p>
                      <a:pPr algn="ctr">
                        <a:spcAft>
                          <a:spcPts val="0"/>
                        </a:spcAft>
                      </a:pPr>
                      <a:r>
                        <a:rPr lang="zh-CN" sz="1000" kern="100" dirty="0">
                          <a:effectLst/>
                        </a:rPr>
                        <a:t>甲学生</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100" dirty="0">
                          <a:effectLst/>
                        </a:rPr>
                        <a:t>90</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100" dirty="0">
                          <a:effectLst/>
                        </a:rPr>
                        <a:t>70</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100" dirty="0">
                          <a:effectLst/>
                        </a:rPr>
                        <a:t>80</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100" dirty="0">
                          <a:effectLst/>
                        </a:rPr>
                        <a:t>0.3</a:t>
                      </a:r>
                      <a:r>
                        <a:rPr lang="zh-CN" sz="1000" kern="100" dirty="0">
                          <a:effectLst/>
                        </a:rPr>
                        <a:t>×</a:t>
                      </a:r>
                      <a:r>
                        <a:rPr lang="en-US" sz="1000" kern="100" dirty="0">
                          <a:effectLst/>
                        </a:rPr>
                        <a:t>90</a:t>
                      </a:r>
                      <a:r>
                        <a:rPr lang="zh-CN" sz="1000" kern="100" dirty="0">
                          <a:effectLst/>
                        </a:rPr>
                        <a:t>＋</a:t>
                      </a:r>
                      <a:r>
                        <a:rPr lang="en-US" sz="1000" kern="100" dirty="0">
                          <a:effectLst/>
                        </a:rPr>
                        <a:t>0.6</a:t>
                      </a:r>
                      <a:r>
                        <a:rPr lang="zh-CN" sz="1000" kern="100" dirty="0">
                          <a:effectLst/>
                        </a:rPr>
                        <a:t>×</a:t>
                      </a:r>
                      <a:r>
                        <a:rPr lang="en-US" sz="1000" kern="100" dirty="0">
                          <a:effectLst/>
                        </a:rPr>
                        <a:t>70</a:t>
                      </a:r>
                      <a:endParaRPr lang="zh-CN" sz="1000" kern="100" dirty="0">
                        <a:effectLst/>
                      </a:endParaRPr>
                    </a:p>
                    <a:p>
                      <a:pPr algn="ctr">
                        <a:spcAft>
                          <a:spcPts val="0"/>
                        </a:spcAft>
                      </a:pPr>
                      <a:r>
                        <a:rPr lang="zh-CN" sz="1000" kern="100" dirty="0">
                          <a:effectLst/>
                        </a:rPr>
                        <a:t>＋</a:t>
                      </a:r>
                      <a:r>
                        <a:rPr lang="en-US" sz="1000" kern="100" dirty="0">
                          <a:effectLst/>
                        </a:rPr>
                        <a:t>0.1</a:t>
                      </a:r>
                      <a:r>
                        <a:rPr lang="zh-CN" sz="1000" kern="100" dirty="0">
                          <a:effectLst/>
                        </a:rPr>
                        <a:t>×</a:t>
                      </a:r>
                      <a:r>
                        <a:rPr lang="en-US" sz="1000" kern="100" dirty="0">
                          <a:effectLst/>
                        </a:rPr>
                        <a:t>80</a:t>
                      </a:r>
                      <a:r>
                        <a:rPr lang="zh-CN" sz="1000" kern="100" dirty="0">
                          <a:effectLst/>
                        </a:rPr>
                        <a:t>＝</a:t>
                      </a:r>
                      <a:r>
                        <a:rPr lang="en-US" sz="1000" kern="100" dirty="0">
                          <a:solidFill>
                            <a:srgbClr val="FF0000"/>
                          </a:solidFill>
                          <a:effectLst/>
                        </a:rPr>
                        <a:t>77</a:t>
                      </a:r>
                      <a:endParaRPr lang="zh-CN" sz="1000" kern="100" dirty="0">
                        <a:solidFill>
                          <a:srgbClr val="FF0000"/>
                        </a:solidFill>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6558781"/>
                  </a:ext>
                </a:extLst>
              </a:tr>
              <a:tr h="293569">
                <a:tc>
                  <a:txBody>
                    <a:bodyPr/>
                    <a:lstStyle/>
                    <a:p>
                      <a:pPr algn="ctr">
                        <a:spcAft>
                          <a:spcPts val="0"/>
                        </a:spcAft>
                      </a:pPr>
                      <a:r>
                        <a:rPr lang="zh-CN" sz="1000" kern="100">
                          <a:effectLst/>
                        </a:rPr>
                        <a:t>乙学生</a:t>
                      </a:r>
                      <a:endParaRPr lang="zh-CN" sz="1000" kern="10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100">
                          <a:effectLst/>
                        </a:rPr>
                        <a:t>70</a:t>
                      </a:r>
                      <a:endParaRPr lang="zh-CN" sz="1000" kern="10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100" dirty="0">
                          <a:effectLst/>
                        </a:rPr>
                        <a:t>80</a:t>
                      </a:r>
                      <a:endParaRPr lang="zh-CN" sz="10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100">
                          <a:effectLst/>
                        </a:rPr>
                        <a:t>70</a:t>
                      </a:r>
                      <a:endParaRPr lang="zh-CN" sz="1000" kern="10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kern="100" dirty="0">
                          <a:effectLst/>
                        </a:rPr>
                        <a:t>0.3</a:t>
                      </a:r>
                      <a:r>
                        <a:rPr lang="zh-CN" sz="1000" kern="100" dirty="0">
                          <a:effectLst/>
                        </a:rPr>
                        <a:t>×</a:t>
                      </a:r>
                      <a:r>
                        <a:rPr lang="en-US" sz="1000" kern="100" dirty="0">
                          <a:effectLst/>
                        </a:rPr>
                        <a:t>70</a:t>
                      </a:r>
                      <a:r>
                        <a:rPr lang="zh-CN" sz="1000" kern="100" dirty="0">
                          <a:effectLst/>
                        </a:rPr>
                        <a:t>＋</a:t>
                      </a:r>
                      <a:r>
                        <a:rPr lang="en-US" sz="1000" kern="100" dirty="0">
                          <a:effectLst/>
                        </a:rPr>
                        <a:t>0.6</a:t>
                      </a:r>
                      <a:r>
                        <a:rPr lang="zh-CN" sz="1000" kern="100" dirty="0">
                          <a:effectLst/>
                        </a:rPr>
                        <a:t>×</a:t>
                      </a:r>
                      <a:r>
                        <a:rPr lang="en-US" sz="1000" kern="100" dirty="0">
                          <a:effectLst/>
                        </a:rPr>
                        <a:t>80</a:t>
                      </a:r>
                      <a:endParaRPr lang="zh-CN" sz="1000" kern="100" dirty="0">
                        <a:effectLst/>
                      </a:endParaRPr>
                    </a:p>
                    <a:p>
                      <a:pPr algn="ctr">
                        <a:spcAft>
                          <a:spcPts val="0"/>
                        </a:spcAft>
                      </a:pPr>
                      <a:r>
                        <a:rPr lang="zh-CN" sz="1000" kern="100" dirty="0">
                          <a:effectLst/>
                        </a:rPr>
                        <a:t>＋</a:t>
                      </a:r>
                      <a:r>
                        <a:rPr lang="en-US" sz="1000" kern="100" dirty="0">
                          <a:effectLst/>
                        </a:rPr>
                        <a:t>0.1</a:t>
                      </a:r>
                      <a:r>
                        <a:rPr lang="zh-CN" sz="1000" kern="100" dirty="0">
                          <a:effectLst/>
                        </a:rPr>
                        <a:t>×</a:t>
                      </a:r>
                      <a:r>
                        <a:rPr lang="en-US" sz="1000" kern="100" dirty="0">
                          <a:effectLst/>
                        </a:rPr>
                        <a:t>70</a:t>
                      </a:r>
                      <a:r>
                        <a:rPr lang="zh-CN" sz="1000" kern="100" dirty="0">
                          <a:effectLst/>
                        </a:rPr>
                        <a:t>＝</a:t>
                      </a:r>
                      <a:r>
                        <a:rPr lang="en-US" sz="1000" kern="100" dirty="0">
                          <a:solidFill>
                            <a:srgbClr val="FF0000"/>
                          </a:solidFill>
                          <a:effectLst/>
                        </a:rPr>
                        <a:t>76</a:t>
                      </a:r>
                      <a:endParaRPr lang="zh-CN" sz="1000" kern="100" dirty="0">
                        <a:solidFill>
                          <a:srgbClr val="FF0000"/>
                        </a:solidFill>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7973389"/>
                  </a:ext>
                </a:extLst>
              </a:tr>
            </a:tbl>
          </a:graphicData>
        </a:graphic>
      </p:graphicFrame>
      <p:graphicFrame>
        <p:nvGraphicFramePr>
          <p:cNvPr id="3" name="表格 2">
            <a:extLst>
              <a:ext uri="{FF2B5EF4-FFF2-40B4-BE49-F238E27FC236}">
                <a16:creationId xmlns:a16="http://schemas.microsoft.com/office/drawing/2014/main" id="{F273B066-8CA7-4E09-93BB-168C95B07C42}"/>
              </a:ext>
            </a:extLst>
          </p:cNvPr>
          <p:cNvGraphicFramePr>
            <a:graphicFrameLocks noGrp="1"/>
          </p:cNvGraphicFramePr>
          <p:nvPr>
            <p:extLst>
              <p:ext uri="{D42A27DB-BD31-4B8C-83A1-F6EECF244321}">
                <p14:modId xmlns:p14="http://schemas.microsoft.com/office/powerpoint/2010/main" val="196185923"/>
              </p:ext>
            </p:extLst>
          </p:nvPr>
        </p:nvGraphicFramePr>
        <p:xfrm>
          <a:off x="6096001" y="3281048"/>
          <a:ext cx="5203032" cy="1238648"/>
        </p:xfrm>
        <a:graphic>
          <a:graphicData uri="http://schemas.openxmlformats.org/drawingml/2006/table">
            <a:tbl>
              <a:tblPr firstRow="1" firstCol="1" lastRow="1" lastCol="1" bandRow="1" bandCol="1">
                <a:tableStyleId>{7E9639D4-E3E2-4D34-9284-5A2195B3D0D7}</a:tableStyleId>
              </a:tblPr>
              <a:tblGrid>
                <a:gridCol w="743784">
                  <a:extLst>
                    <a:ext uri="{9D8B030D-6E8A-4147-A177-3AD203B41FA5}">
                      <a16:colId xmlns:a16="http://schemas.microsoft.com/office/drawing/2014/main" val="3400092380"/>
                    </a:ext>
                  </a:extLst>
                </a:gridCol>
                <a:gridCol w="934911">
                  <a:extLst>
                    <a:ext uri="{9D8B030D-6E8A-4147-A177-3AD203B41FA5}">
                      <a16:colId xmlns:a16="http://schemas.microsoft.com/office/drawing/2014/main" val="2471227992"/>
                    </a:ext>
                  </a:extLst>
                </a:gridCol>
                <a:gridCol w="934911">
                  <a:extLst>
                    <a:ext uri="{9D8B030D-6E8A-4147-A177-3AD203B41FA5}">
                      <a16:colId xmlns:a16="http://schemas.microsoft.com/office/drawing/2014/main" val="1671365532"/>
                    </a:ext>
                  </a:extLst>
                </a:gridCol>
                <a:gridCol w="934911">
                  <a:extLst>
                    <a:ext uri="{9D8B030D-6E8A-4147-A177-3AD203B41FA5}">
                      <a16:colId xmlns:a16="http://schemas.microsoft.com/office/drawing/2014/main" val="4039487742"/>
                    </a:ext>
                  </a:extLst>
                </a:gridCol>
                <a:gridCol w="1654515">
                  <a:extLst>
                    <a:ext uri="{9D8B030D-6E8A-4147-A177-3AD203B41FA5}">
                      <a16:colId xmlns:a16="http://schemas.microsoft.com/office/drawing/2014/main" val="3327598261"/>
                    </a:ext>
                  </a:extLst>
                </a:gridCol>
              </a:tblGrid>
              <a:tr h="284044">
                <a:tc>
                  <a:txBody>
                    <a:bodyPr/>
                    <a:lstStyle/>
                    <a:p>
                      <a:pPr algn="ctr">
                        <a:spcAft>
                          <a:spcPts val="0"/>
                        </a:spcAft>
                      </a:pPr>
                      <a:r>
                        <a:rPr lang="zh-CN" sz="1100" kern="100" dirty="0">
                          <a:effectLst/>
                        </a:rPr>
                        <a:t>指标</a:t>
                      </a:r>
                      <a:endParaRPr lang="zh-CN" sz="1100" kern="100" dirty="0">
                        <a:effectLst/>
                        <a:latin typeface="Microsoft YaHei Light" panose="020B0502040204020203" pitchFamily="34" charset="-122"/>
                        <a:ea typeface="Microsoft YaHei Light" panose="020B0502040204020203" pitchFamily="34"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德育总分</a:t>
                      </a:r>
                      <a:endParaRPr lang="zh-CN" sz="1100" kern="100">
                        <a:effectLst/>
                        <a:latin typeface="Microsoft YaHei Light" panose="020B0502040204020203" pitchFamily="34" charset="-122"/>
                        <a:ea typeface="Microsoft YaHei Light" panose="020B0502040204020203" pitchFamily="34"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智育总分</a:t>
                      </a:r>
                      <a:endParaRPr lang="zh-CN" sz="1100" kern="100">
                        <a:effectLst/>
                        <a:latin typeface="Microsoft YaHei Light" panose="020B0502040204020203" pitchFamily="34" charset="-122"/>
                        <a:ea typeface="Microsoft YaHei Light" panose="020B0502040204020203" pitchFamily="34"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体育总分</a:t>
                      </a:r>
                      <a:endParaRPr lang="zh-CN" sz="1100" kern="100">
                        <a:effectLst/>
                        <a:latin typeface="Microsoft YaHei Light" panose="020B0502040204020203" pitchFamily="34" charset="-122"/>
                        <a:ea typeface="Microsoft YaHei Light" panose="020B0502040204020203" pitchFamily="34"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dirty="0">
                          <a:effectLst/>
                        </a:rPr>
                        <a:t>综合评价总得分</a:t>
                      </a:r>
                      <a:endParaRPr lang="zh-CN" sz="1100" kern="100" dirty="0">
                        <a:effectLst/>
                        <a:latin typeface="Microsoft YaHei Light" panose="020B0502040204020203" pitchFamily="34" charset="-122"/>
                        <a:ea typeface="Microsoft YaHei Light" panose="020B0502040204020203" pitchFamily="34" charset="-122"/>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4921353"/>
                  </a:ext>
                </a:extLst>
              </a:tr>
              <a:tr h="284044">
                <a:tc>
                  <a:txBody>
                    <a:bodyPr/>
                    <a:lstStyle/>
                    <a:p>
                      <a:pPr algn="ctr">
                        <a:spcAft>
                          <a:spcPts val="0"/>
                        </a:spcAft>
                      </a:pPr>
                      <a:r>
                        <a:rPr lang="zh-CN" sz="1100" kern="100" dirty="0">
                          <a:effectLst/>
                        </a:rPr>
                        <a:t>权重</a:t>
                      </a:r>
                      <a:endParaRPr lang="zh-CN" sz="11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dirty="0">
                          <a:effectLst/>
                        </a:rPr>
                        <a:t>0.1</a:t>
                      </a:r>
                      <a:endParaRPr lang="zh-CN" sz="11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a:effectLst/>
                        </a:rPr>
                        <a:t>0.8</a:t>
                      </a:r>
                      <a:endParaRPr lang="zh-CN" sz="1100" kern="10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a:effectLst/>
                        </a:rPr>
                        <a:t>0.1</a:t>
                      </a:r>
                      <a:endParaRPr lang="zh-CN" sz="1100" kern="10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方案</a:t>
                      </a:r>
                      <a:r>
                        <a:rPr lang="en-US" sz="1100" kern="100">
                          <a:effectLst/>
                        </a:rPr>
                        <a:t>2</a:t>
                      </a:r>
                      <a:endParaRPr lang="zh-CN" sz="1100" kern="10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573145"/>
                  </a:ext>
                </a:extLst>
              </a:tr>
              <a:tr h="284044">
                <a:tc>
                  <a:txBody>
                    <a:bodyPr/>
                    <a:lstStyle/>
                    <a:p>
                      <a:pPr algn="ctr">
                        <a:spcAft>
                          <a:spcPts val="0"/>
                        </a:spcAft>
                      </a:pPr>
                      <a:r>
                        <a:rPr lang="zh-CN" sz="1100" kern="100" dirty="0">
                          <a:effectLst/>
                        </a:rPr>
                        <a:t>甲学生</a:t>
                      </a:r>
                      <a:endParaRPr lang="zh-CN" sz="11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dirty="0">
                          <a:effectLst/>
                        </a:rPr>
                        <a:t>90</a:t>
                      </a:r>
                      <a:endParaRPr lang="zh-CN" sz="11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dirty="0">
                          <a:effectLst/>
                        </a:rPr>
                        <a:t>70</a:t>
                      </a:r>
                      <a:endParaRPr lang="zh-CN" sz="11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dirty="0">
                          <a:effectLst/>
                        </a:rPr>
                        <a:t>80</a:t>
                      </a:r>
                      <a:endParaRPr lang="zh-CN" sz="11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dirty="0">
                          <a:effectLst/>
                        </a:rPr>
                        <a:t>0.1</a:t>
                      </a:r>
                      <a:r>
                        <a:rPr lang="zh-CN" sz="1100" kern="100" dirty="0">
                          <a:effectLst/>
                        </a:rPr>
                        <a:t>×</a:t>
                      </a:r>
                      <a:r>
                        <a:rPr lang="en-US" sz="1100" kern="100" dirty="0">
                          <a:effectLst/>
                        </a:rPr>
                        <a:t>90</a:t>
                      </a:r>
                      <a:r>
                        <a:rPr lang="zh-CN" sz="1100" kern="100" dirty="0">
                          <a:effectLst/>
                        </a:rPr>
                        <a:t>＋</a:t>
                      </a:r>
                      <a:r>
                        <a:rPr lang="en-US" sz="1100" kern="100" dirty="0">
                          <a:effectLst/>
                        </a:rPr>
                        <a:t>0.8</a:t>
                      </a:r>
                      <a:r>
                        <a:rPr lang="zh-CN" sz="1100" kern="100" dirty="0">
                          <a:effectLst/>
                        </a:rPr>
                        <a:t>×</a:t>
                      </a:r>
                      <a:r>
                        <a:rPr lang="en-US" sz="1100" kern="100" dirty="0">
                          <a:effectLst/>
                        </a:rPr>
                        <a:t>70</a:t>
                      </a:r>
                      <a:endParaRPr lang="zh-CN" sz="1100" kern="100" dirty="0">
                        <a:effectLst/>
                      </a:endParaRPr>
                    </a:p>
                    <a:p>
                      <a:pPr algn="ctr">
                        <a:spcAft>
                          <a:spcPts val="0"/>
                        </a:spcAft>
                      </a:pPr>
                      <a:r>
                        <a:rPr lang="zh-CN" sz="1100" kern="100" dirty="0">
                          <a:effectLst/>
                        </a:rPr>
                        <a:t>＋</a:t>
                      </a:r>
                      <a:r>
                        <a:rPr lang="en-US" sz="1100" kern="100" dirty="0">
                          <a:effectLst/>
                        </a:rPr>
                        <a:t>0.1</a:t>
                      </a:r>
                      <a:r>
                        <a:rPr lang="zh-CN" sz="1100" kern="100" dirty="0">
                          <a:effectLst/>
                        </a:rPr>
                        <a:t>×</a:t>
                      </a:r>
                      <a:r>
                        <a:rPr lang="en-US" sz="1100" kern="100" dirty="0">
                          <a:effectLst/>
                        </a:rPr>
                        <a:t>80</a:t>
                      </a:r>
                      <a:r>
                        <a:rPr lang="zh-CN" sz="1100" kern="100" dirty="0">
                          <a:effectLst/>
                        </a:rPr>
                        <a:t>＝</a:t>
                      </a:r>
                      <a:r>
                        <a:rPr lang="en-US" sz="1100" kern="100" dirty="0">
                          <a:solidFill>
                            <a:srgbClr val="FF0000"/>
                          </a:solidFill>
                          <a:effectLst/>
                        </a:rPr>
                        <a:t>73</a:t>
                      </a:r>
                      <a:endParaRPr lang="zh-CN" sz="1100" kern="100" dirty="0">
                        <a:solidFill>
                          <a:srgbClr val="FF0000"/>
                        </a:solidFill>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7815009"/>
                  </a:ext>
                </a:extLst>
              </a:tr>
              <a:tr h="284044">
                <a:tc>
                  <a:txBody>
                    <a:bodyPr/>
                    <a:lstStyle/>
                    <a:p>
                      <a:pPr algn="ctr">
                        <a:spcAft>
                          <a:spcPts val="0"/>
                        </a:spcAft>
                      </a:pPr>
                      <a:r>
                        <a:rPr lang="zh-CN" sz="1100" kern="100">
                          <a:effectLst/>
                        </a:rPr>
                        <a:t>乙学生</a:t>
                      </a:r>
                      <a:endParaRPr lang="zh-CN" sz="1100" kern="10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dirty="0">
                          <a:effectLst/>
                        </a:rPr>
                        <a:t>70</a:t>
                      </a:r>
                      <a:endParaRPr lang="zh-CN" sz="11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a:effectLst/>
                        </a:rPr>
                        <a:t>80</a:t>
                      </a:r>
                      <a:endParaRPr lang="zh-CN" sz="1100" kern="10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dirty="0">
                          <a:effectLst/>
                        </a:rPr>
                        <a:t>70</a:t>
                      </a:r>
                      <a:endParaRPr lang="zh-CN" sz="1100" kern="100" dirty="0">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dirty="0">
                          <a:effectLst/>
                        </a:rPr>
                        <a:t>0.1</a:t>
                      </a:r>
                      <a:r>
                        <a:rPr lang="zh-CN" sz="1100" kern="100" dirty="0">
                          <a:effectLst/>
                        </a:rPr>
                        <a:t>×</a:t>
                      </a:r>
                      <a:r>
                        <a:rPr lang="en-US" sz="1100" kern="100" dirty="0">
                          <a:effectLst/>
                        </a:rPr>
                        <a:t>70</a:t>
                      </a:r>
                      <a:r>
                        <a:rPr lang="zh-CN" sz="1100" kern="100" dirty="0">
                          <a:effectLst/>
                        </a:rPr>
                        <a:t>＋</a:t>
                      </a:r>
                      <a:r>
                        <a:rPr lang="en-US" sz="1100" kern="100" dirty="0">
                          <a:effectLst/>
                        </a:rPr>
                        <a:t>0.8</a:t>
                      </a:r>
                      <a:r>
                        <a:rPr lang="zh-CN" sz="1100" kern="100" dirty="0">
                          <a:effectLst/>
                        </a:rPr>
                        <a:t>×</a:t>
                      </a:r>
                      <a:r>
                        <a:rPr lang="en-US" sz="1100" kern="100" dirty="0">
                          <a:effectLst/>
                        </a:rPr>
                        <a:t>80</a:t>
                      </a:r>
                      <a:endParaRPr lang="zh-CN" sz="1100" kern="100" dirty="0">
                        <a:effectLst/>
                      </a:endParaRPr>
                    </a:p>
                    <a:p>
                      <a:pPr algn="ctr">
                        <a:spcAft>
                          <a:spcPts val="0"/>
                        </a:spcAft>
                      </a:pPr>
                      <a:r>
                        <a:rPr lang="zh-CN" sz="1100" kern="100" dirty="0">
                          <a:effectLst/>
                        </a:rPr>
                        <a:t>＋</a:t>
                      </a:r>
                      <a:r>
                        <a:rPr lang="en-US" sz="1100" kern="100" dirty="0">
                          <a:effectLst/>
                        </a:rPr>
                        <a:t>0.1</a:t>
                      </a:r>
                      <a:r>
                        <a:rPr lang="zh-CN" sz="1100" kern="100" dirty="0">
                          <a:effectLst/>
                        </a:rPr>
                        <a:t>×</a:t>
                      </a:r>
                      <a:r>
                        <a:rPr lang="en-US" sz="1100" kern="100" dirty="0">
                          <a:effectLst/>
                        </a:rPr>
                        <a:t>70</a:t>
                      </a:r>
                      <a:r>
                        <a:rPr lang="zh-CN" sz="1100" kern="100" dirty="0">
                          <a:effectLst/>
                        </a:rPr>
                        <a:t>＝</a:t>
                      </a:r>
                      <a:r>
                        <a:rPr lang="en-US" sz="1100" kern="100" dirty="0">
                          <a:solidFill>
                            <a:srgbClr val="FF0000"/>
                          </a:solidFill>
                          <a:effectLst/>
                        </a:rPr>
                        <a:t>78</a:t>
                      </a:r>
                      <a:endParaRPr lang="zh-CN" sz="1100" kern="100" dirty="0">
                        <a:solidFill>
                          <a:srgbClr val="FF0000"/>
                        </a:solidFill>
                        <a:effectLst/>
                        <a:latin typeface="Microsoft YaHei Light" panose="020B0502040204020203" pitchFamily="34" charset="-122"/>
                        <a:ea typeface="Microsoft YaHei Light" panose="020B0502040204020203"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080784"/>
                  </a:ext>
                </a:extLst>
              </a:tr>
            </a:tbl>
          </a:graphicData>
        </a:graphic>
      </p:graphicFrame>
      <p:sp>
        <p:nvSpPr>
          <p:cNvPr id="5" name="文本框 4">
            <a:extLst>
              <a:ext uri="{FF2B5EF4-FFF2-40B4-BE49-F238E27FC236}">
                <a16:creationId xmlns:a16="http://schemas.microsoft.com/office/drawing/2014/main" id="{2FF0D961-B612-4541-A974-69BABC8DD322}"/>
              </a:ext>
            </a:extLst>
          </p:cNvPr>
          <p:cNvSpPr txBox="1"/>
          <p:nvPr/>
        </p:nvSpPr>
        <p:spPr>
          <a:xfrm>
            <a:off x="1065319" y="1482201"/>
            <a:ext cx="4314093" cy="4480842"/>
          </a:xfrm>
          <a:prstGeom prst="rect">
            <a:avLst/>
          </a:prstGeom>
          <a:noFill/>
        </p:spPr>
        <p:txBody>
          <a:bodyPr wrap="square" rtlCol="0" anchor="ctr">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综合评价模型的例子：</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评价指标：德育总分、智育总分、体育总分</a:t>
            </a:r>
          </a:p>
          <a:p>
            <a:pPr>
              <a:lnSpc>
                <a:spcPct val="150000"/>
              </a:lnSpc>
            </a:pPr>
            <a:r>
              <a:rPr lang="zh-CN" altLang="en-US" sz="1600" dirty="0">
                <a:latin typeface="微软雅黑" panose="020B0503020204020204" pitchFamily="34" charset="-122"/>
                <a:ea typeface="微软雅黑" panose="020B0503020204020204" pitchFamily="34" charset="-122"/>
              </a:rPr>
              <a:t> </a:t>
            </a:r>
          </a:p>
          <a:p>
            <a:pPr>
              <a:lnSpc>
                <a:spcPct val="150000"/>
              </a:lnSpc>
            </a:pPr>
            <a:r>
              <a:rPr lang="zh-CN" altLang="en-US" sz="1600" dirty="0">
                <a:latin typeface="微软雅黑" panose="020B0503020204020204" pitchFamily="34" charset="-122"/>
                <a:ea typeface="微软雅黑" panose="020B0503020204020204" pitchFamily="34" charset="-122"/>
              </a:rPr>
              <a:t>评价结果</a:t>
            </a:r>
            <a:r>
              <a:rPr lang="en-US" altLang="zh-CN" sz="1600" dirty="0">
                <a:latin typeface="微软雅黑" panose="020B0503020204020204" pitchFamily="34" charset="-122"/>
                <a:ea typeface="微软雅黑" panose="020B0503020204020204" pitchFamily="34" charset="-122"/>
              </a:rPr>
              <a:t>: </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学生甲：德育</a:t>
            </a:r>
            <a:r>
              <a:rPr lang="en-US" altLang="zh-CN" sz="1600" dirty="0">
                <a:latin typeface="微软雅黑" panose="020B0503020204020204" pitchFamily="34" charset="-122"/>
                <a:ea typeface="微软雅黑" panose="020B0503020204020204" pitchFamily="34" charset="-122"/>
              </a:rPr>
              <a:t>90  </a:t>
            </a:r>
            <a:r>
              <a:rPr lang="zh-CN" altLang="en-US" sz="1600" dirty="0">
                <a:latin typeface="微软雅黑" panose="020B0503020204020204" pitchFamily="34" charset="-122"/>
                <a:ea typeface="微软雅黑" panose="020B0503020204020204" pitchFamily="34" charset="-122"/>
              </a:rPr>
              <a:t>智育</a:t>
            </a:r>
            <a:r>
              <a:rPr lang="en-US" altLang="zh-CN" sz="1600" dirty="0">
                <a:latin typeface="微软雅黑" panose="020B0503020204020204" pitchFamily="34" charset="-122"/>
                <a:ea typeface="微软雅黑" panose="020B0503020204020204" pitchFamily="34" charset="-122"/>
              </a:rPr>
              <a:t>70  </a:t>
            </a:r>
            <a:r>
              <a:rPr lang="zh-CN" altLang="en-US" sz="1600" dirty="0">
                <a:latin typeface="微软雅黑" panose="020B0503020204020204" pitchFamily="34" charset="-122"/>
                <a:ea typeface="微软雅黑" panose="020B0503020204020204" pitchFamily="34" charset="-122"/>
              </a:rPr>
              <a:t>体育</a:t>
            </a:r>
            <a:r>
              <a:rPr lang="en-US" altLang="zh-CN" sz="1600" dirty="0">
                <a:latin typeface="微软雅黑" panose="020B0503020204020204" pitchFamily="34" charset="-122"/>
                <a:ea typeface="微软雅黑" panose="020B0503020204020204" pitchFamily="34" charset="-122"/>
              </a:rPr>
              <a:t>80</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学生乙：德育</a:t>
            </a:r>
            <a:r>
              <a:rPr lang="en-US" altLang="zh-CN" sz="1600" dirty="0">
                <a:latin typeface="微软雅黑" panose="020B0503020204020204" pitchFamily="34" charset="-122"/>
                <a:ea typeface="微软雅黑" panose="020B0503020204020204" pitchFamily="34" charset="-122"/>
              </a:rPr>
              <a:t>70  </a:t>
            </a:r>
            <a:r>
              <a:rPr lang="zh-CN" altLang="en-US" sz="1600" dirty="0">
                <a:latin typeface="微软雅黑" panose="020B0503020204020204" pitchFamily="34" charset="-122"/>
                <a:ea typeface="微软雅黑" panose="020B0503020204020204" pitchFamily="34" charset="-122"/>
              </a:rPr>
              <a:t>智育</a:t>
            </a:r>
            <a:r>
              <a:rPr lang="en-US" altLang="zh-CN" sz="1600" dirty="0">
                <a:latin typeface="微软雅黑" panose="020B0503020204020204" pitchFamily="34" charset="-122"/>
                <a:ea typeface="微软雅黑" panose="020B0503020204020204" pitchFamily="34" charset="-122"/>
              </a:rPr>
              <a:t>80  </a:t>
            </a:r>
            <a:r>
              <a:rPr lang="zh-CN" altLang="en-US" sz="1600" dirty="0">
                <a:latin typeface="微软雅黑" panose="020B0503020204020204" pitchFamily="34" charset="-122"/>
                <a:ea typeface="微软雅黑" panose="020B0503020204020204" pitchFamily="34" charset="-122"/>
              </a:rPr>
              <a:t>体育</a:t>
            </a:r>
            <a:r>
              <a:rPr lang="en-US" altLang="zh-CN" sz="1600" dirty="0">
                <a:latin typeface="微软雅黑" panose="020B0503020204020204" pitchFamily="34" charset="-122"/>
                <a:ea typeface="微软雅黑" panose="020B0503020204020204" pitchFamily="34" charset="-122"/>
              </a:rPr>
              <a:t>70</a:t>
            </a: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指标权重：</a:t>
            </a:r>
          </a:p>
          <a:p>
            <a:pPr>
              <a:lnSpc>
                <a:spcPct val="150000"/>
              </a:lnSpc>
            </a:pPr>
            <a:r>
              <a:rPr lang="zh-CN" altLang="en-US" sz="1600" dirty="0">
                <a:latin typeface="微软雅黑" panose="020B0503020204020204" pitchFamily="34" charset="-122"/>
                <a:ea typeface="微软雅黑" panose="020B0503020204020204" pitchFamily="34" charset="-122"/>
              </a:rPr>
              <a:t>      方案</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：德育</a:t>
            </a:r>
            <a:r>
              <a:rPr lang="en-US" altLang="zh-CN" sz="1600" dirty="0">
                <a:latin typeface="微软雅黑" panose="020B0503020204020204" pitchFamily="34" charset="-122"/>
                <a:ea typeface="微软雅黑" panose="020B0503020204020204" pitchFamily="34" charset="-122"/>
              </a:rPr>
              <a:t>0.3   </a:t>
            </a:r>
            <a:r>
              <a:rPr lang="zh-CN" altLang="en-US" sz="1600" dirty="0">
                <a:latin typeface="微软雅黑" panose="020B0503020204020204" pitchFamily="34" charset="-122"/>
                <a:ea typeface="微软雅黑" panose="020B0503020204020204" pitchFamily="34" charset="-122"/>
              </a:rPr>
              <a:t>智育</a:t>
            </a:r>
            <a:r>
              <a:rPr lang="en-US" altLang="zh-CN" sz="1600" dirty="0">
                <a:latin typeface="微软雅黑" panose="020B0503020204020204" pitchFamily="34" charset="-122"/>
                <a:ea typeface="微软雅黑" panose="020B0503020204020204" pitchFamily="34" charset="-122"/>
              </a:rPr>
              <a:t>0.6   </a:t>
            </a:r>
            <a:r>
              <a:rPr lang="zh-CN" altLang="en-US" sz="1600" dirty="0">
                <a:latin typeface="微软雅黑" panose="020B0503020204020204" pitchFamily="34" charset="-122"/>
                <a:ea typeface="微软雅黑" panose="020B0503020204020204" pitchFamily="34" charset="-122"/>
              </a:rPr>
              <a:t>体育</a:t>
            </a:r>
            <a:r>
              <a:rPr lang="en-US" altLang="zh-CN" sz="1600" dirty="0">
                <a:latin typeface="微软雅黑" panose="020B0503020204020204" pitchFamily="34" charset="-122"/>
                <a:ea typeface="微软雅黑" panose="020B0503020204020204" pitchFamily="34" charset="-122"/>
              </a:rPr>
              <a:t>0.1 </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方案</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：德育</a:t>
            </a:r>
            <a:r>
              <a:rPr lang="en-US" altLang="zh-CN" sz="1600" dirty="0">
                <a:latin typeface="微软雅黑" panose="020B0503020204020204" pitchFamily="34" charset="-122"/>
                <a:ea typeface="微软雅黑" panose="020B0503020204020204" pitchFamily="34" charset="-122"/>
              </a:rPr>
              <a:t>0.1   </a:t>
            </a:r>
            <a:r>
              <a:rPr lang="zh-CN" altLang="en-US" sz="1600" dirty="0">
                <a:latin typeface="微软雅黑" panose="020B0503020204020204" pitchFamily="34" charset="-122"/>
                <a:ea typeface="微软雅黑" panose="020B0503020204020204" pitchFamily="34" charset="-122"/>
              </a:rPr>
              <a:t>智育</a:t>
            </a:r>
            <a:r>
              <a:rPr lang="en-US" altLang="zh-CN" sz="1600" dirty="0">
                <a:latin typeface="微软雅黑" panose="020B0503020204020204" pitchFamily="34" charset="-122"/>
                <a:ea typeface="微软雅黑" panose="020B0503020204020204" pitchFamily="34" charset="-122"/>
              </a:rPr>
              <a:t>0.8   </a:t>
            </a:r>
            <a:r>
              <a:rPr lang="zh-CN" altLang="en-US" sz="1600" dirty="0">
                <a:latin typeface="微软雅黑" panose="020B0503020204020204" pitchFamily="34" charset="-122"/>
                <a:ea typeface="微软雅黑" panose="020B0503020204020204" pitchFamily="34" charset="-122"/>
              </a:rPr>
              <a:t>体育</a:t>
            </a:r>
            <a:r>
              <a:rPr lang="en-US" altLang="zh-CN" sz="1600" dirty="0">
                <a:latin typeface="微软雅黑" panose="020B0503020204020204" pitchFamily="34" charset="-122"/>
                <a:ea typeface="微软雅黑" panose="020B0503020204020204" pitchFamily="34" charset="-122"/>
              </a:rPr>
              <a:t>0.1</a:t>
            </a:r>
          </a:p>
          <a:p>
            <a:pPr>
              <a:lnSpc>
                <a:spcPct val="150000"/>
              </a:lnSpc>
            </a:pPr>
            <a:r>
              <a:rPr lang="en-US" altLang="zh-CN" sz="1600" dirty="0">
                <a:latin typeface="微软雅黑" panose="020B0503020204020204" pitchFamily="34" charset="-122"/>
                <a:ea typeface="微软雅黑" panose="020B0503020204020204" pitchFamily="34" charset="-122"/>
              </a:rPr>
              <a:t>      </a:t>
            </a:r>
          </a:p>
          <a:p>
            <a:pPr>
              <a:lnSpc>
                <a:spcPct val="150000"/>
              </a:lnSpc>
            </a:pPr>
            <a:r>
              <a:rPr lang="zh-CN" altLang="en-US" sz="1600" dirty="0">
                <a:latin typeface="微软雅黑" panose="020B0503020204020204" pitchFamily="34" charset="-122"/>
                <a:ea typeface="微软雅黑" panose="020B0503020204020204" pitchFamily="34" charset="-122"/>
              </a:rPr>
              <a:t>评价方式：评分法、总分为</a:t>
            </a:r>
            <a:r>
              <a:rPr lang="en-US" altLang="zh-CN" sz="1600" dirty="0">
                <a:latin typeface="微软雅黑" panose="020B0503020204020204" pitchFamily="34" charset="-122"/>
                <a:ea typeface="微软雅黑" panose="020B0503020204020204" pitchFamily="34" charset="-122"/>
              </a:rPr>
              <a:t>100</a:t>
            </a:r>
            <a:r>
              <a:rPr lang="zh-CN" altLang="en-US" sz="1600" dirty="0">
                <a:latin typeface="微软雅黑" panose="020B0503020204020204" pitchFamily="34" charset="-122"/>
                <a:ea typeface="微软雅黑" panose="020B0503020204020204" pitchFamily="34" charset="-122"/>
              </a:rPr>
              <a:t>，累加法。</a:t>
            </a:r>
          </a:p>
        </p:txBody>
      </p:sp>
      <p:sp>
        <p:nvSpPr>
          <p:cNvPr id="7" name="文本框 6"/>
          <p:cNvSpPr txBox="1"/>
          <p:nvPr/>
        </p:nvSpPr>
        <p:spPr>
          <a:xfrm>
            <a:off x="6096000" y="4899049"/>
            <a:ext cx="5064369" cy="1338828"/>
          </a:xfrm>
          <a:prstGeom prst="rect">
            <a:avLst/>
          </a:prstGeom>
          <a:noFill/>
        </p:spPr>
        <p:txBody>
          <a:bodyPr wrap="square" rtlCol="0" anchor="ctr">
            <a:spAutoFit/>
          </a:bodyPr>
          <a:lstStyle/>
          <a:p>
            <a:pPr algn="l">
              <a:lnSpc>
                <a:spcPct val="150000"/>
              </a:lnSpc>
            </a:pPr>
            <a:r>
              <a:rPr lang="zh-CN" altLang="en-US" dirty="0">
                <a:latin typeface="微软雅黑" panose="020B0503020204020204" pitchFamily="34" charset="-122"/>
                <a:ea typeface="微软雅黑" panose="020B0503020204020204" pitchFamily="34" charset="-122"/>
              </a:rPr>
              <a:t>由于权重不同，结果存在明显的差异：</a:t>
            </a:r>
            <a:endParaRPr lang="en-US" altLang="zh-CN" dirty="0">
              <a:latin typeface="微软雅黑" panose="020B0503020204020204" pitchFamily="34" charset="-122"/>
              <a:ea typeface="微软雅黑" panose="020B0503020204020204" pitchFamily="34" charset="-122"/>
            </a:endParaRPr>
          </a:p>
          <a:p>
            <a:pPr algn="l">
              <a:lnSpc>
                <a:spcPct val="150000"/>
              </a:lnSpc>
            </a:pPr>
            <a:r>
              <a:rPr lang="zh-CN" altLang="en-US" dirty="0">
                <a:latin typeface="微软雅黑" panose="020B0503020204020204" pitchFamily="34" charset="-122"/>
                <a:ea typeface="微软雅黑" panose="020B0503020204020204" pitchFamily="34" charset="-122"/>
              </a:rPr>
              <a:t>方案</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中，甲同学综合评价结果更高，</a:t>
            </a:r>
            <a:endParaRPr lang="en-US" altLang="zh-CN" dirty="0">
              <a:latin typeface="微软雅黑" panose="020B0503020204020204" pitchFamily="34" charset="-122"/>
              <a:ea typeface="微软雅黑" panose="020B0503020204020204" pitchFamily="34" charset="-122"/>
            </a:endParaRPr>
          </a:p>
          <a:p>
            <a:pPr algn="l">
              <a:lnSpc>
                <a:spcPct val="150000"/>
              </a:lnSpc>
            </a:pPr>
            <a:r>
              <a:rPr lang="zh-CN" altLang="en-US" dirty="0">
                <a:latin typeface="微软雅黑" panose="020B0503020204020204" pitchFamily="34" charset="-122"/>
                <a:ea typeface="微软雅黑" panose="020B0503020204020204" pitchFamily="34" charset="-122"/>
              </a:rPr>
              <a:t>方案</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中，乙同学综合评价结果更高，</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1810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05B88-7652-44B9-A59C-A2890EBB6FA5}"/>
              </a:ext>
            </a:extLst>
          </p:cNvPr>
          <p:cNvSpPr>
            <a:spLocks noGrp="1"/>
          </p:cNvSpPr>
          <p:nvPr>
            <p:ph type="title" idx="4294967295"/>
          </p:nvPr>
        </p:nvSpPr>
        <p:spPr>
          <a:xfrm>
            <a:off x="838200" y="2508751"/>
            <a:ext cx="10515600" cy="1325563"/>
          </a:xfrm>
        </p:spPr>
        <p:txBody>
          <a:bodyPr/>
          <a:lstStyle/>
          <a:p>
            <a:pPr algn="ct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、综合评价模型的五个要素</a:t>
            </a:r>
          </a:p>
        </p:txBody>
      </p:sp>
    </p:spTree>
    <p:extLst>
      <p:ext uri="{BB962C8B-B14F-4D97-AF65-F5344CB8AC3E}">
        <p14:creationId xmlns:p14="http://schemas.microsoft.com/office/powerpoint/2010/main" val="889697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综合评价模型的五个要素</a:t>
            </a:r>
          </a:p>
        </p:txBody>
      </p:sp>
      <p:sp>
        <p:nvSpPr>
          <p:cNvPr id="2" name="文本框 1">
            <a:extLst>
              <a:ext uri="{FF2B5EF4-FFF2-40B4-BE49-F238E27FC236}">
                <a16:creationId xmlns:a16="http://schemas.microsoft.com/office/drawing/2014/main" id="{6F0B4B7D-38C7-436E-8458-593FBDABF188}"/>
              </a:ext>
            </a:extLst>
          </p:cNvPr>
          <p:cNvSpPr txBox="1"/>
          <p:nvPr/>
        </p:nvSpPr>
        <p:spPr>
          <a:xfrm>
            <a:off x="1054852" y="1537930"/>
            <a:ext cx="10082293" cy="458908"/>
          </a:xfrm>
          <a:prstGeom prst="rect">
            <a:avLst/>
          </a:prstGeom>
          <a:noFill/>
        </p:spPr>
        <p:txBody>
          <a:bodyPr wrap="square" rtlCol="0" anchor="ctr">
            <a:spAutoFit/>
          </a:bodyPr>
          <a:lstStyle/>
          <a:p>
            <a:pPr>
              <a:lnSpc>
                <a:spcPct val="150000"/>
              </a:lnSpc>
            </a:pPr>
            <a:r>
              <a:rPr lang="zh-CN" altLang="en-US" b="1" dirty="0">
                <a:latin typeface="微软雅黑" panose="020B0503020204020204" pitchFamily="34" charset="-122"/>
                <a:ea typeface="微软雅黑" panose="020B0503020204020204" pitchFamily="34" charset="-122"/>
              </a:rPr>
              <a:t>构成综合评价问题的五个要素分别为：评价者、被评价对象、评价指标、权重系数、综合评价模型。</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7BCDB19-72F9-4AA1-A288-8D45338D0AF9}"/>
                  </a:ext>
                </a:extLst>
              </p:cNvPr>
              <p:cNvSpPr txBox="1"/>
              <p:nvPr/>
            </p:nvSpPr>
            <p:spPr>
              <a:xfrm>
                <a:off x="1054851" y="3986534"/>
                <a:ext cx="10082293" cy="2259401"/>
              </a:xfrm>
              <a:prstGeom prst="rect">
                <a:avLst/>
              </a:prstGeom>
              <a:noFill/>
            </p:spPr>
            <p:txBody>
              <a:bodyPr wrap="square" rtlCol="0" anchor="t">
                <a:spAutoFit/>
              </a:bodyPr>
              <a:lstStyle/>
              <a:p>
                <a:pPr indent="457200">
                  <a:lnSpc>
                    <a:spcPct val="15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）被评价对象</a:t>
                </a:r>
              </a:p>
              <a:p>
                <a:pPr indent="457200">
                  <a:lnSpc>
                    <a:spcPct val="150000"/>
                  </a:lnSpc>
                </a:pPr>
                <a:r>
                  <a:rPr lang="zh-CN" altLang="en-US" dirty="0">
                    <a:latin typeface="微软雅黑" panose="020B0503020204020204" pitchFamily="34" charset="-122"/>
                    <a:ea typeface="微软雅黑" panose="020B0503020204020204" pitchFamily="34" charset="-122"/>
                  </a:rPr>
                  <a:t>被评价对象就是综合评价问题中所研究的对象。通常情况下，在一个问题中被评价对象是属于同一类的，且个数要大于</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，不妨假设一个综合评价问题中有</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个被评价对象分别记为</a:t>
                </a:r>
                <a:r>
                  <a:rPr lang="en-US" altLang="zh-CN" dirty="0">
                    <a:latin typeface="微软雅黑" panose="020B0503020204020204" pitchFamily="34" charset="-122"/>
                    <a:ea typeface="微软雅黑" panose="020B0503020204020204" pitchFamily="34" charset="-122"/>
                  </a:rPr>
                  <a:t>:</a:t>
                </a:r>
              </a:p>
              <a:p>
                <a:pPr indent="457200" algn="ctr"/>
                <a:br>
                  <a:rPr lang="en-US" altLang="zh-CN" dirty="0">
                    <a:latin typeface="微软雅黑" panose="020B0503020204020204" pitchFamily="34" charset="-122"/>
                    <a:ea typeface="微软雅黑" panose="020B0503020204020204" pitchFamily="34" charset="-122"/>
                  </a:rPr>
                </a:b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𝑆</m:t>
                        </m:r>
                      </m:e>
                      <m:sub>
                        <m:r>
                          <a:rPr lang="en-US" altLang="zh-CN" b="0" i="1" smtClean="0">
                            <a:latin typeface="Cambria Math" panose="02040503050406030204" pitchFamily="18" charset="0"/>
                            <a:ea typeface="微软雅黑" panose="020B0503020204020204" pitchFamily="34" charset="-122"/>
                          </a:rPr>
                          <m:t>1</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𝑆</m:t>
                        </m:r>
                      </m:e>
                      <m:sub>
                        <m:r>
                          <a:rPr lang="en-US" altLang="zh-CN" b="0" i="1" smtClean="0">
                            <a:latin typeface="Cambria Math" panose="02040503050406030204" pitchFamily="18" charset="0"/>
                            <a:ea typeface="微软雅黑" panose="020B0503020204020204" pitchFamily="34" charset="-122"/>
                          </a:rPr>
                          <m:t>2</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𝑆</m:t>
                        </m:r>
                      </m:e>
                      <m:sub>
                        <m:r>
                          <a:rPr lang="en-US" altLang="zh-CN" b="0" i="1" smtClean="0">
                            <a:latin typeface="Cambria Math" panose="02040503050406030204" pitchFamily="18" charset="0"/>
                            <a:ea typeface="微软雅黑" panose="020B0503020204020204" pitchFamily="34" charset="-122"/>
                          </a:rPr>
                          <m:t>𝑛</m:t>
                        </m:r>
                      </m:sub>
                    </m:sSub>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𝑛</m:t>
                    </m:r>
                    <m:r>
                      <a:rPr lang="en-US" altLang="zh-CN" b="0" i="1" smtClean="0">
                        <a:latin typeface="Cambria Math" panose="02040503050406030204" pitchFamily="18" charset="0"/>
                        <a:ea typeface="微软雅黑" panose="020B0503020204020204" pitchFamily="34" charset="-122"/>
                      </a:rPr>
                      <m:t>&gt;1)</m:t>
                    </m:r>
                  </m:oMath>
                </a14:m>
                <a:r>
                  <a:rPr lang="zh-CN" altLang="en-US" dirty="0">
                    <a:latin typeface="微软雅黑" panose="020B0503020204020204" pitchFamily="34" charset="-122"/>
                    <a:ea typeface="微软雅黑" panose="020B0503020204020204" pitchFamily="34" charset="-122"/>
                  </a:rPr>
                  <a:t> </a:t>
                </a:r>
              </a:p>
              <a:p>
                <a:pPr indent="457200" algn="l">
                  <a:lnSpc>
                    <a:spcPct val="150000"/>
                  </a:lnSpc>
                </a:pPr>
                <a:endParaRPr lang="zh-CN" altLang="en-US" dirty="0">
                  <a:latin typeface="微软雅黑" panose="020B0503020204020204" pitchFamily="34" charset="-122"/>
                  <a:ea typeface="微软雅黑" panose="020B0503020204020204" pitchFamily="34" charset="-122"/>
                </a:endParaRPr>
              </a:p>
            </p:txBody>
          </p:sp>
        </mc:Choice>
        <mc:Fallback xmlns="">
          <p:sp>
            <p:nvSpPr>
              <p:cNvPr id="3" name="文本框 2">
                <a:extLst>
                  <a:ext uri="{FF2B5EF4-FFF2-40B4-BE49-F238E27FC236}">
                    <a16:creationId xmlns:a16="http://schemas.microsoft.com/office/drawing/2014/main" id="{97BCDB19-72F9-4AA1-A288-8D45338D0AF9}"/>
                  </a:ext>
                </a:extLst>
              </p:cNvPr>
              <p:cNvSpPr txBox="1">
                <a:spLocks noRot="1" noChangeAspect="1" noMove="1" noResize="1" noEditPoints="1" noAdjustHandles="1" noChangeArrowheads="1" noChangeShapeType="1" noTextEdit="1"/>
              </p:cNvSpPr>
              <p:nvPr/>
            </p:nvSpPr>
            <p:spPr>
              <a:xfrm>
                <a:off x="1054851" y="3986534"/>
                <a:ext cx="10082293" cy="2259401"/>
              </a:xfrm>
              <a:prstGeom prst="rect">
                <a:avLst/>
              </a:prstGeom>
              <a:blipFill>
                <a:blip r:embed="rId2"/>
                <a:stretch>
                  <a:fillRect l="-484" r="-60"/>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97BCDB19-72F9-4AA1-A288-8D45338D0AF9}"/>
              </a:ext>
            </a:extLst>
          </p:cNvPr>
          <p:cNvSpPr txBox="1"/>
          <p:nvPr/>
        </p:nvSpPr>
        <p:spPr>
          <a:xfrm>
            <a:off x="1054850" y="2439089"/>
            <a:ext cx="10082293" cy="1338828"/>
          </a:xfrm>
          <a:prstGeom prst="rect">
            <a:avLst/>
          </a:prstGeom>
          <a:noFill/>
        </p:spPr>
        <p:txBody>
          <a:bodyPr wrap="square" rtlCol="0" anchor="t">
            <a:spAutoFit/>
          </a:bodyPr>
          <a:lstStyle/>
          <a:p>
            <a:pPr indent="457200">
              <a:lnSpc>
                <a:spcPct val="15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）评价者</a:t>
            </a:r>
          </a:p>
          <a:p>
            <a:pPr indent="457200">
              <a:lnSpc>
                <a:spcPct val="150000"/>
              </a:lnSpc>
            </a:pPr>
            <a:r>
              <a:rPr lang="zh-CN" altLang="en-US" dirty="0">
                <a:latin typeface="微软雅黑" panose="020B0503020204020204" pitchFamily="34" charset="-122"/>
                <a:ea typeface="微软雅黑" panose="020B0503020204020204" pitchFamily="34" charset="-122"/>
              </a:rPr>
              <a:t> 评价者是直接参与评价的人，可以是某一个人，也可以是一个团体。对于评价目的选择、评价指标体系确定、评价模型的建立和权重系数的确定都与评价者有关。</a:t>
            </a:r>
          </a:p>
        </p:txBody>
      </p:sp>
    </p:spTree>
    <p:extLst>
      <p:ext uri="{BB962C8B-B14F-4D97-AF65-F5344CB8AC3E}">
        <p14:creationId xmlns:p14="http://schemas.microsoft.com/office/powerpoint/2010/main" val="234592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综合评价模型的五个要素</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7BCDB19-72F9-4AA1-A288-8D45338D0AF9}"/>
                  </a:ext>
                </a:extLst>
              </p:cNvPr>
              <p:cNvSpPr txBox="1"/>
              <p:nvPr/>
            </p:nvSpPr>
            <p:spPr>
              <a:xfrm>
                <a:off x="1065319" y="2286691"/>
                <a:ext cx="10082293" cy="3883114"/>
              </a:xfrm>
              <a:prstGeom prst="rect">
                <a:avLst/>
              </a:prstGeom>
              <a:noFill/>
            </p:spPr>
            <p:txBody>
              <a:bodyPr wrap="square" rtlCol="0" anchor="t">
                <a:spAutoFit/>
              </a:bodyPr>
              <a:lstStyle/>
              <a:p>
                <a:pPr indent="457200">
                  <a:lnSpc>
                    <a:spcPct val="15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）评价指标</a:t>
                </a:r>
              </a:p>
              <a:p>
                <a:pPr indent="457200">
                  <a:lnSpc>
                    <a:spcPct val="150000"/>
                  </a:lnSpc>
                </a:pPr>
                <a:r>
                  <a:rPr lang="zh-CN" altLang="en-US" dirty="0">
                    <a:latin typeface="微软雅黑" panose="020B0503020204020204" pitchFamily="34" charset="-122"/>
                    <a:ea typeface="微软雅黑" panose="020B0503020204020204" pitchFamily="34" charset="-122"/>
                  </a:rPr>
                  <a:t>评价指标是反映被评价对象的运行状况的基本要素。通常的问题都是有多项指标构成，每一项指标都是从不同的侧面刻画系统所具有某种特征大小的一个度量。   </a:t>
                </a:r>
              </a:p>
              <a:p>
                <a:pPr indent="457200">
                  <a:lnSpc>
                    <a:spcPct val="150000"/>
                  </a:lnSpc>
                </a:pPr>
                <a:r>
                  <a:rPr lang="zh-CN" altLang="en-US" dirty="0">
                    <a:latin typeface="微软雅黑" panose="020B0503020204020204" pitchFamily="34" charset="-122"/>
                    <a:ea typeface="微软雅黑" panose="020B0503020204020204" pitchFamily="34" charset="-122"/>
                  </a:rPr>
                  <a:t>一个综合评价问题的评价指标一般可用一个向量表示，其中每一个分量就是从一个侧面反映被评价对象的状态，即称为综合评价的指标体系。评价指标体系应遵守的原则：系统性、科学性、可比性、可测性（即可观测性）和独立性等原则。</a:t>
                </a: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不妨设系统有</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个评价指标（属性），分别记为</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1</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2</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𝑚</m:t>
                        </m:r>
                      </m:sub>
                    </m:sSub>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𝑚</m:t>
                    </m:r>
                    <m:r>
                      <a:rPr lang="en-US" altLang="zh-CN" b="0" i="1" smtClean="0">
                        <a:latin typeface="Cambria Math" panose="02040503050406030204" pitchFamily="18" charset="0"/>
                        <a:ea typeface="微软雅黑" panose="020B0503020204020204" pitchFamily="34" charset="-122"/>
                      </a:rPr>
                      <m:t>&gt;1)</m:t>
                    </m:r>
                  </m:oMath>
                </a14:m>
                <a:r>
                  <a:rPr lang="zh-CN" altLang="en-US" dirty="0">
                    <a:latin typeface="微软雅黑" panose="020B0503020204020204" pitchFamily="34" charset="-122"/>
                    <a:ea typeface="微软雅黑" panose="020B0503020204020204" pitchFamily="34" charset="-122"/>
                  </a:rPr>
                  <a:t>，即评价指标向量为</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𝑥</m:t>
                    </m:r>
                    <m:r>
                      <a:rPr lang="en-US" altLang="zh-CN" b="0" i="1" smtClean="0">
                        <a:latin typeface="Cambria Math" panose="02040503050406030204" pitchFamily="18" charset="0"/>
                        <a:ea typeface="微软雅黑" panose="020B0503020204020204" pitchFamily="34" charset="-122"/>
                      </a:rPr>
                      <m:t>=</m:t>
                    </m:r>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m:t>
                        </m:r>
                        <m:sSubSup>
                          <m:sSubSupPr>
                            <m:ctrlPr>
                              <a:rPr lang="en-US" altLang="zh-CN" b="0" i="1" smtClean="0">
                                <a:latin typeface="Cambria Math" panose="02040503050406030204" pitchFamily="18" charset="0"/>
                                <a:ea typeface="微软雅黑" panose="020B0503020204020204" pitchFamily="34" charset="-122"/>
                              </a:rPr>
                            </m:ctrlPr>
                          </m:sSubSupPr>
                          <m:e>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1</m:t>
                            </m:r>
                          </m:sub>
                          <m:sup/>
                        </m:sSubSup>
                        <m:r>
                          <a:rPr lang="en-US" altLang="zh-CN" b="0" i="1" smtClean="0">
                            <a:latin typeface="Cambria Math" panose="02040503050406030204" pitchFamily="18" charset="0"/>
                            <a:ea typeface="微软雅黑" panose="020B0503020204020204" pitchFamily="34" charset="-122"/>
                          </a:rPr>
                          <m:t>,</m:t>
                        </m:r>
                        <m:sSubSup>
                          <m:sSubSupPr>
                            <m:ctrlPr>
                              <a:rPr lang="en-US" altLang="zh-CN" b="0" i="1" smtClean="0">
                                <a:latin typeface="Cambria Math" panose="02040503050406030204" pitchFamily="18" charset="0"/>
                                <a:ea typeface="微软雅黑" panose="020B0503020204020204" pitchFamily="34" charset="-122"/>
                              </a:rPr>
                            </m:ctrlPr>
                          </m:sSubSupPr>
                          <m:e>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2</m:t>
                            </m:r>
                          </m:sub>
                          <m:sup/>
                        </m:sSubSup>
                        <m:r>
                          <a:rPr lang="en-US" altLang="zh-CN" b="0" i="1" smtClean="0">
                            <a:latin typeface="Cambria Math" panose="02040503050406030204" pitchFamily="18" charset="0"/>
                            <a:ea typeface="微软雅黑" panose="020B0503020204020204" pitchFamily="34" charset="-122"/>
                          </a:rPr>
                          <m:t>,…,</m:t>
                        </m:r>
                        <m:sSubSup>
                          <m:sSubSupPr>
                            <m:ctrlPr>
                              <a:rPr lang="en-US" altLang="zh-CN" b="0" i="1" smtClean="0">
                                <a:latin typeface="Cambria Math" panose="02040503050406030204" pitchFamily="18" charset="0"/>
                                <a:ea typeface="微软雅黑" panose="020B0503020204020204" pitchFamily="34" charset="-122"/>
                              </a:rPr>
                            </m:ctrlPr>
                          </m:sSubSupPr>
                          <m:e>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𝑚</m:t>
                            </m:r>
                          </m:sub>
                          <m:sup/>
                        </m:sSubSup>
                        <m:r>
                          <a:rPr lang="en-US" altLang="zh-CN" b="0" i="1" smtClean="0">
                            <a:latin typeface="Cambria Math" panose="02040503050406030204" pitchFamily="18" charset="0"/>
                            <a:ea typeface="微软雅黑" panose="020B0503020204020204" pitchFamily="34" charset="-122"/>
                          </a:rPr>
                          <m:t>)</m:t>
                        </m:r>
                      </m:e>
                      <m:sup>
                        <m:r>
                          <a:rPr lang="en-US" altLang="zh-CN" b="0" i="1" smtClean="0">
                            <a:latin typeface="Cambria Math" panose="02040503050406030204" pitchFamily="18" charset="0"/>
                            <a:ea typeface="微软雅黑" panose="020B0503020204020204" pitchFamily="34" charset="-122"/>
                          </a:rPr>
                          <m:t>𝑇</m:t>
                        </m:r>
                      </m:sup>
                    </m:sSup>
                  </m:oMath>
                </a14:m>
                <a:r>
                  <a:rPr lang="zh-CN" altLang="en-US" dirty="0">
                    <a:latin typeface="微软雅黑" panose="020B0503020204020204" pitchFamily="34" charset="-122"/>
                    <a:ea typeface="微软雅黑" panose="020B0503020204020204" pitchFamily="34" charset="-122"/>
                  </a:rPr>
                  <a:t> 。</a:t>
                </a:r>
              </a:p>
              <a:p>
                <a:pPr indent="457200" algn="l">
                  <a:lnSpc>
                    <a:spcPct val="150000"/>
                  </a:lnSpc>
                </a:pPr>
                <a:endParaRPr lang="zh-CN" altLang="en-US" dirty="0">
                  <a:latin typeface="微软雅黑" panose="020B0503020204020204" pitchFamily="34" charset="-122"/>
                  <a:ea typeface="微软雅黑" panose="020B0503020204020204" pitchFamily="34" charset="-122"/>
                </a:endParaRPr>
              </a:p>
            </p:txBody>
          </p:sp>
        </mc:Choice>
        <mc:Fallback xmlns="">
          <p:sp>
            <p:nvSpPr>
              <p:cNvPr id="3" name="文本框 2">
                <a:extLst>
                  <a:ext uri="{FF2B5EF4-FFF2-40B4-BE49-F238E27FC236}">
                    <a16:creationId xmlns:a16="http://schemas.microsoft.com/office/drawing/2014/main" id="{97BCDB19-72F9-4AA1-A288-8D45338D0AF9}"/>
                  </a:ext>
                </a:extLst>
              </p:cNvPr>
              <p:cNvSpPr txBox="1">
                <a:spLocks noRot="1" noChangeAspect="1" noMove="1" noResize="1" noEditPoints="1" noAdjustHandles="1" noChangeArrowheads="1" noChangeShapeType="1" noTextEdit="1"/>
              </p:cNvSpPr>
              <p:nvPr/>
            </p:nvSpPr>
            <p:spPr>
              <a:xfrm>
                <a:off x="1065319" y="2286691"/>
                <a:ext cx="10082293" cy="3883114"/>
              </a:xfrm>
              <a:prstGeom prst="rect">
                <a:avLst/>
              </a:prstGeom>
              <a:blipFill>
                <a:blip r:embed="rId2"/>
                <a:stretch>
                  <a:fillRect l="-544"/>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D3090A44-F5CE-4671-88F4-83E4170BC0BF}"/>
              </a:ext>
            </a:extLst>
          </p:cNvPr>
          <p:cNvSpPr txBox="1"/>
          <p:nvPr/>
        </p:nvSpPr>
        <p:spPr>
          <a:xfrm>
            <a:off x="1054852" y="1537930"/>
            <a:ext cx="10082293" cy="458908"/>
          </a:xfrm>
          <a:prstGeom prst="rect">
            <a:avLst/>
          </a:prstGeom>
          <a:noFill/>
        </p:spPr>
        <p:txBody>
          <a:bodyPr wrap="square" rtlCol="0" anchor="ctr">
            <a:spAutoFit/>
          </a:bodyPr>
          <a:lstStyle/>
          <a:p>
            <a:pPr>
              <a:lnSpc>
                <a:spcPct val="150000"/>
              </a:lnSpc>
            </a:pPr>
            <a:r>
              <a:rPr lang="zh-CN" altLang="en-US" b="1" dirty="0">
                <a:latin typeface="微软雅黑" panose="020B0503020204020204" pitchFamily="34" charset="-122"/>
                <a:ea typeface="微软雅黑" panose="020B0503020204020204" pitchFamily="34" charset="-122"/>
              </a:rPr>
              <a:t>构成综合评价问题的五个要素分别为：评价者、被评价对象、评价指标、权重系数、综合评价模型。</a:t>
            </a:r>
          </a:p>
        </p:txBody>
      </p:sp>
    </p:spTree>
    <p:extLst>
      <p:ext uri="{BB962C8B-B14F-4D97-AF65-F5344CB8AC3E}">
        <p14:creationId xmlns:p14="http://schemas.microsoft.com/office/powerpoint/2010/main" val="2857407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67BFC-09DD-4F2A-A337-B8C6F4E0DDCE}"/>
              </a:ext>
            </a:extLst>
          </p:cNvPr>
          <p:cNvSpPr txBox="1"/>
          <p:nvPr/>
        </p:nvSpPr>
        <p:spPr>
          <a:xfrm>
            <a:off x="1065319" y="0"/>
            <a:ext cx="5030681" cy="743986"/>
          </a:xfrm>
          <a:prstGeom prst="rect">
            <a:avLst/>
          </a:prstGeom>
          <a:noFill/>
        </p:spPr>
        <p:txBody>
          <a:bodyPr wrap="square" rtlCol="0" anchor="t">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综合评价模型的五个要素</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7BCDB19-72F9-4AA1-A288-8D45338D0AF9}"/>
                  </a:ext>
                </a:extLst>
              </p:cNvPr>
              <p:cNvSpPr txBox="1"/>
              <p:nvPr/>
            </p:nvSpPr>
            <p:spPr>
              <a:xfrm>
                <a:off x="1065319" y="2298411"/>
                <a:ext cx="10082293" cy="3913764"/>
              </a:xfrm>
              <a:prstGeom prst="rect">
                <a:avLst/>
              </a:prstGeom>
              <a:noFill/>
            </p:spPr>
            <p:txBody>
              <a:bodyPr wrap="square" rtlCol="0" anchor="t">
                <a:spAutoFit/>
              </a:bodyPr>
              <a:lstStyle/>
              <a:p>
                <a:pPr indent="457200">
                  <a:lnSpc>
                    <a:spcPct val="15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）权重系数</a:t>
                </a:r>
              </a:p>
              <a:p>
                <a:pPr indent="457200">
                  <a:lnSpc>
                    <a:spcPct val="150000"/>
                  </a:lnSpc>
                </a:pPr>
                <a:r>
                  <a:rPr lang="zh-CN" altLang="en-US" dirty="0">
                    <a:latin typeface="微软雅黑" panose="020B0503020204020204" pitchFamily="34" charset="-122"/>
                    <a:ea typeface="微软雅黑" panose="020B0503020204020204" pitchFamily="34" charset="-122"/>
                  </a:rPr>
                  <a:t>每一综合评价的问题都有相应的评价目的，针对某种评价目的，各评价指标之间的相对重要性是不同的，评价指标之间的这种相对重要性的大小可以用权重系数来刻画。如果用</a:t>
                </a:r>
                <a14:m>
                  <m:oMath xmlns:m="http://schemas.openxmlformats.org/officeDocument/2006/math">
                    <m:sSub>
                      <m:sSubPr>
                        <m:ctrlPr>
                          <a:rPr lang="en-US" altLang="zh-CN"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𝑤</m:t>
                        </m:r>
                      </m:e>
                      <m:sub>
                        <m:r>
                          <a:rPr lang="en-US" altLang="zh-CN" b="0" i="1" dirty="0" smtClean="0">
                            <a:latin typeface="Cambria Math" panose="02040503050406030204" pitchFamily="18" charset="0"/>
                            <a:ea typeface="微软雅黑" panose="020B0503020204020204" pitchFamily="34" charset="-122"/>
                          </a:rPr>
                          <m:t>𝑗</m:t>
                        </m:r>
                      </m:sub>
                    </m:sSub>
                    <m:r>
                      <a:rPr lang="zh-CN" altLang="en-US" b="0" i="1" dirty="0" smtClean="0">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来表示评价指标 </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𝑗</m:t>
                        </m:r>
                      </m:sub>
                    </m:sSub>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𝑗</m:t>
                    </m:r>
                    <m:r>
                      <a:rPr lang="en-US" altLang="zh-CN" b="0" i="1" smtClean="0">
                        <a:latin typeface="Cambria Math" panose="02040503050406030204" pitchFamily="18" charset="0"/>
                        <a:ea typeface="微软雅黑" panose="020B0503020204020204" pitchFamily="34" charset="-122"/>
                      </a:rPr>
                      <m:t>=1,2,3,…,</m:t>
                    </m:r>
                    <m:r>
                      <a:rPr lang="en-US" altLang="zh-CN" b="0" i="1" smtClean="0">
                        <a:latin typeface="Cambria Math" panose="02040503050406030204" pitchFamily="18" charset="0"/>
                        <a:ea typeface="微软雅黑" panose="020B0503020204020204" pitchFamily="34" charset="-122"/>
                      </a:rPr>
                      <m:t>𝑚</m:t>
                    </m:r>
                    <m:r>
                      <a:rPr lang="en-US" altLang="zh-CN" b="0" i="1" smtClean="0">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的权重系数，则应有</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𝑤</m:t>
                        </m:r>
                      </m:e>
                      <m:sub>
                        <m:r>
                          <a:rPr lang="en-US" altLang="zh-CN" b="0" i="1" smtClean="0">
                            <a:latin typeface="Cambria Math" panose="02040503050406030204" pitchFamily="18" charset="0"/>
                            <a:ea typeface="微软雅黑" panose="020B0503020204020204" pitchFamily="34" charset="-122"/>
                          </a:rPr>
                          <m:t>𝑗</m:t>
                        </m:r>
                      </m:sub>
                    </m:sSub>
                    <m:r>
                      <a:rPr lang="en-US" altLang="zh-CN" b="0" i="1" smtClean="0">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=1,2,…,</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，且</a:t>
                </a:r>
                <a14:m>
                  <m:oMath xmlns:m="http://schemas.openxmlformats.org/officeDocument/2006/math">
                    <m:nary>
                      <m:naryPr>
                        <m:chr m:val="∑"/>
                        <m:ctrlPr>
                          <a:rPr lang="zh-CN" altLang="en-US" i="1" smtClean="0">
                            <a:latin typeface="Cambria Math" panose="02040503050406030204" pitchFamily="18" charset="0"/>
                            <a:ea typeface="微软雅黑" panose="020B0503020204020204" pitchFamily="34" charset="-122"/>
                          </a:rPr>
                        </m:ctrlPr>
                      </m:naryPr>
                      <m:sub>
                        <m:r>
                          <m:rPr>
                            <m:brk m:alnAt="23"/>
                          </m:rPr>
                          <a:rPr lang="en-US" altLang="zh-CN" b="0" i="1" smtClean="0">
                            <a:latin typeface="Cambria Math" panose="02040503050406030204" pitchFamily="18" charset="0"/>
                            <a:ea typeface="微软雅黑" panose="020B0503020204020204" pitchFamily="34" charset="-122"/>
                          </a:rPr>
                          <m:t>𝑗</m:t>
                        </m:r>
                        <m:r>
                          <a:rPr lang="en-US" altLang="zh-CN" b="0" i="1" smtClean="0">
                            <a:latin typeface="Cambria Math" panose="02040503050406030204" pitchFamily="18" charset="0"/>
                            <a:ea typeface="微软雅黑" panose="020B0503020204020204" pitchFamily="34" charset="-122"/>
                          </a:rPr>
                          <m:t>=1</m:t>
                        </m:r>
                      </m:sub>
                      <m:sup>
                        <m:r>
                          <a:rPr lang="en-US" altLang="zh-CN" b="0" i="1" smtClean="0">
                            <a:latin typeface="Cambria Math" panose="02040503050406030204" pitchFamily="18" charset="0"/>
                            <a:ea typeface="微软雅黑" panose="020B0503020204020204" pitchFamily="34" charset="-122"/>
                          </a:rPr>
                          <m:t>𝑚</m:t>
                        </m:r>
                      </m:sup>
                      <m:e>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𝑤</m:t>
                            </m:r>
                          </m:e>
                          <m:sub>
                            <m:r>
                              <a:rPr lang="en-US" altLang="zh-CN" b="0" i="1" smtClean="0">
                                <a:latin typeface="Cambria Math" panose="02040503050406030204" pitchFamily="18" charset="0"/>
                                <a:ea typeface="微软雅黑" panose="020B0503020204020204" pitchFamily="34" charset="-122"/>
                              </a:rPr>
                              <m:t>𝑗</m:t>
                            </m:r>
                          </m:sub>
                        </m:sSub>
                      </m:e>
                    </m:nary>
                    <m:r>
                      <a:rPr lang="en-US" altLang="zh-CN" b="0" i="1" smtClean="0">
                        <a:latin typeface="Cambria Math" panose="02040503050406030204" pitchFamily="18" charset="0"/>
                        <a:ea typeface="微软雅黑" panose="020B0503020204020204" pitchFamily="34" charset="-122"/>
                      </a:rPr>
                      <m:t>=1</m:t>
                    </m:r>
                  </m:oMath>
                </a14:m>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indent="457200">
                  <a:lnSpc>
                    <a:spcPct val="150000"/>
                  </a:lnSpc>
                </a:pP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注意：当各被评价对象和评价指标值都确定以后，问题的综合评价结果就完全依赖于权重系数的取值了，即权重系数确定的合理与否，直接关系到综合评价结果的可信度，甚至影响到最后决策的正确性。</a:t>
                </a:r>
                <a:endParaRPr lang="en-US" altLang="zh-CN" dirty="0">
                  <a:latin typeface="微软雅黑" panose="020B0503020204020204" pitchFamily="34" charset="-122"/>
                  <a:ea typeface="微软雅黑" panose="020B0503020204020204" pitchFamily="34" charset="-122"/>
                </a:endParaRPr>
              </a:p>
              <a:p>
                <a:pPr algn="l">
                  <a:lnSpc>
                    <a:spcPct val="150000"/>
                  </a:lnSpc>
                </a:pPr>
                <a:endParaRPr lang="zh-CN" altLang="en-US" dirty="0">
                  <a:latin typeface="微软雅黑" panose="020B0503020204020204" pitchFamily="34" charset="-122"/>
                  <a:ea typeface="微软雅黑" panose="020B0503020204020204" pitchFamily="34" charset="-122"/>
                </a:endParaRPr>
              </a:p>
            </p:txBody>
          </p:sp>
        </mc:Choice>
        <mc:Fallback xmlns="">
          <p:sp>
            <p:nvSpPr>
              <p:cNvPr id="3" name="文本框 2">
                <a:extLst>
                  <a:ext uri="{FF2B5EF4-FFF2-40B4-BE49-F238E27FC236}">
                    <a16:creationId xmlns:a16="http://schemas.microsoft.com/office/drawing/2014/main" xmlns:a14="http://schemas.microsoft.com/office/drawing/2010/main" xmlns="" id="{97BCDB19-72F9-4AA1-A288-8D45338D0AF9}"/>
                  </a:ext>
                </a:extLst>
              </p:cNvPr>
              <p:cNvSpPr txBox="1">
                <a:spLocks noRot="1" noChangeAspect="1" noMove="1" noResize="1" noEditPoints="1" noAdjustHandles="1" noChangeArrowheads="1" noChangeShapeType="1" noTextEdit="1"/>
              </p:cNvSpPr>
              <p:nvPr/>
            </p:nvSpPr>
            <p:spPr>
              <a:xfrm>
                <a:off x="1065319" y="2298411"/>
                <a:ext cx="10082293" cy="3913764"/>
              </a:xfrm>
              <a:prstGeom prst="rect">
                <a:avLst/>
              </a:prstGeom>
              <a:blipFill rotWithShape="0">
                <a:blip r:embed="rId2"/>
                <a:stretch>
                  <a:fillRect l="-544" r="-484"/>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D76BCB1A-E076-4107-8CDE-F626A12E58B5}"/>
              </a:ext>
            </a:extLst>
          </p:cNvPr>
          <p:cNvSpPr txBox="1"/>
          <p:nvPr/>
        </p:nvSpPr>
        <p:spPr>
          <a:xfrm>
            <a:off x="1054852" y="1537930"/>
            <a:ext cx="10082293" cy="458908"/>
          </a:xfrm>
          <a:prstGeom prst="rect">
            <a:avLst/>
          </a:prstGeom>
          <a:noFill/>
        </p:spPr>
        <p:txBody>
          <a:bodyPr wrap="square" rtlCol="0" anchor="ctr">
            <a:spAutoFit/>
          </a:bodyPr>
          <a:lstStyle/>
          <a:p>
            <a:pPr>
              <a:lnSpc>
                <a:spcPct val="150000"/>
              </a:lnSpc>
            </a:pPr>
            <a:r>
              <a:rPr lang="zh-CN" altLang="en-US" b="1" dirty="0">
                <a:latin typeface="微软雅黑" panose="020B0503020204020204" pitchFamily="34" charset="-122"/>
                <a:ea typeface="微软雅黑" panose="020B0503020204020204" pitchFamily="34" charset="-122"/>
              </a:rPr>
              <a:t>构成综合评价问题的五个要素分别为：评价者、被评价对象、评价指标、权重系数、综合评价模型。</a:t>
            </a:r>
          </a:p>
        </p:txBody>
      </p:sp>
    </p:spTree>
    <p:extLst>
      <p:ext uri="{BB962C8B-B14F-4D97-AF65-F5344CB8AC3E}">
        <p14:creationId xmlns:p14="http://schemas.microsoft.com/office/powerpoint/2010/main" val="28812929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chor="ctr">
        <a:spAutoFit/>
      </a:bodyPr>
      <a:lstStyle>
        <a:defPPr algn="l">
          <a:lnSpc>
            <a:spcPct val="150000"/>
          </a:lnSpc>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1770</TotalTime>
  <Words>3377</Words>
  <Application>Microsoft Office PowerPoint</Application>
  <PresentationFormat>宽屏</PresentationFormat>
  <Paragraphs>408</Paragraphs>
  <Slides>36</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48" baseType="lpstr">
      <vt:lpstr>Microsoft YaHei Light</vt:lpstr>
      <vt:lpstr>等线</vt:lpstr>
      <vt:lpstr>等线 Light</vt:lpstr>
      <vt:lpstr>楷体_GB2312</vt:lpstr>
      <vt:lpstr>宋体</vt:lpstr>
      <vt:lpstr>微软雅黑</vt:lpstr>
      <vt:lpstr>Arial</vt:lpstr>
      <vt:lpstr>Cambria Math</vt:lpstr>
      <vt:lpstr>Wingdings</vt:lpstr>
      <vt:lpstr>Office 主题​​</vt:lpstr>
      <vt:lpstr>Document</vt:lpstr>
      <vt:lpstr>Equation</vt:lpstr>
      <vt:lpstr>PowerPoint 演示文稿</vt:lpstr>
      <vt:lpstr>PowerPoint 演示文稿</vt:lpstr>
      <vt:lpstr>1、什么是综合评价模型</vt:lpstr>
      <vt:lpstr>PowerPoint 演示文稿</vt:lpstr>
      <vt:lpstr>PowerPoint 演示文稿</vt:lpstr>
      <vt:lpstr>2、综合评价模型的五个要素</vt:lpstr>
      <vt:lpstr>PowerPoint 演示文稿</vt:lpstr>
      <vt:lpstr>PowerPoint 演示文稿</vt:lpstr>
      <vt:lpstr>PowerPoint 演示文稿</vt:lpstr>
      <vt:lpstr>PowerPoint 演示文稿</vt:lpstr>
      <vt:lpstr>PowerPoint 演示文稿</vt:lpstr>
      <vt:lpstr>3、综合评价模型的一般步骤</vt:lpstr>
      <vt:lpstr>PowerPoint 演示文稿</vt:lpstr>
      <vt:lpstr>4、评价指标选择和处理标准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5、评价指标权重的计算</vt:lpstr>
      <vt:lpstr>PowerPoint 演示文稿</vt:lpstr>
      <vt:lpstr>PowerPoint 演示文稿</vt:lpstr>
      <vt:lpstr>PowerPoint 演示文稿</vt:lpstr>
      <vt:lpstr>PowerPoint 演示文稿</vt:lpstr>
      <vt:lpstr>PowerPoint 演示文稿</vt:lpstr>
      <vt:lpstr>6、综合评价模型的构建</vt:lpstr>
      <vt:lpstr>PowerPoint 演示文稿</vt:lpstr>
      <vt:lpstr>PowerPoint 演示文稿</vt:lpstr>
      <vt:lpstr>PowerPoint 演示文稿</vt:lpstr>
      <vt:lpstr>7、案例分析</vt:lpstr>
      <vt:lpstr>PowerPoint 演示文稿</vt:lpstr>
      <vt:lpstr>PowerPoint 演示文稿</vt:lpstr>
      <vt:lpstr>谢 谢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dc:creator>
  <cp:lastModifiedBy>DATA2018 YIK</cp:lastModifiedBy>
  <cp:revision>180</cp:revision>
  <dcterms:created xsi:type="dcterms:W3CDTF">2019-03-12T12:34:16Z</dcterms:created>
  <dcterms:modified xsi:type="dcterms:W3CDTF">2019-05-29T12:08:21Z</dcterms:modified>
</cp:coreProperties>
</file>