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8"/>
  </p:notesMasterIdLst>
  <p:handoutMasterIdLst>
    <p:handoutMasterId r:id="rId19"/>
  </p:handoutMasterIdLst>
  <p:sldIdLst>
    <p:sldId id="258" r:id="rId2"/>
    <p:sldId id="578" r:id="rId3"/>
    <p:sldId id="579" r:id="rId4"/>
    <p:sldId id="580" r:id="rId5"/>
    <p:sldId id="581" r:id="rId6"/>
    <p:sldId id="582" r:id="rId7"/>
    <p:sldId id="583" r:id="rId8"/>
    <p:sldId id="584" r:id="rId9"/>
    <p:sldId id="585" r:id="rId10"/>
    <p:sldId id="586" r:id="rId11"/>
    <p:sldId id="588" r:id="rId12"/>
    <p:sldId id="589" r:id="rId13"/>
    <p:sldId id="587" r:id="rId14"/>
    <p:sldId id="590" r:id="rId15"/>
    <p:sldId id="592" r:id="rId16"/>
    <p:sldId id="59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96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84" y="10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7" d="100"/>
          <a:sy n="57" d="100"/>
        </p:scale>
        <p:origin x="151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7865B52-EA16-46FB-8DEC-12B5FC8FA0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7F9B0E-4143-4877-9267-905BF5C62FF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89B2B-64D6-49BF-9EDC-C2733691A1D3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98989D-8548-447A-A2D4-5E9CC952A5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CEB977-E059-4C32-B9F4-71F77570FB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CC1DF1-85F2-44DD-B91D-75A70CC9B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760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50680C-E7F3-4711-ACD0-7CF7F5EA5F74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0F1C9-0796-40B7-9E6F-F53AF07BA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81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6843" y="1597617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8F39FF-5B43-49F1-BE75-55C3DDBFBD0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39263A-D462-4EA2-81CD-881958A8D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0077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83E8B-3733-4155-91D5-7658DB939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533400"/>
            <a:ext cx="10058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>
            <a:extLst>
              <a:ext uri="{FF2B5EF4-FFF2-40B4-BE49-F238E27FC236}">
                <a16:creationId xmlns:a16="http://schemas.microsoft.com/office/drawing/2014/main" id="{EBBBAB6E-0648-4B0E-8265-9FAB723A460F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1828800" y="1981200"/>
            <a:ext cx="101600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F7C3BB-D4FB-4A8B-8925-82302FC5A0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28800" y="6248400"/>
            <a:ext cx="22352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ED036-14ED-4F0C-B181-A40ED02A8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0" y="6248400"/>
            <a:ext cx="4572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AA4AD4-E6C1-4D79-AC5A-66B0996B9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20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E1A211F2-3EE2-499C-93D0-D7F231E56CD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8031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354ECE-E72B-4AD6-939E-69223FC91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6B5961B-3C95-4385-8F82-836B47135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C157C5-8951-4DC4-8A13-8FB278BD7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F5A6A9-1655-41F6-84F7-5A2DE4E73B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17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5668" cy="9479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8F39FF-5B43-49F1-BE75-55C3DDBFBD0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39263A-D462-4EA2-81CD-881958A8D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4667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252508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8F39FF-5B43-49F1-BE75-55C3DDBFBD0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39263A-D462-4EA2-81CD-881958A8D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499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5668" cy="9479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8F39FF-5B43-49F1-BE75-55C3DDBFBD0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39263A-D462-4EA2-81CD-881958A8DCA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DEA84D0B-D200-4054-8E84-00945A4EAA9C}"/>
              </a:ext>
            </a:extLst>
          </p:cNvPr>
          <p:cNvSpPr/>
          <p:nvPr userDrawn="1"/>
        </p:nvSpPr>
        <p:spPr>
          <a:xfrm>
            <a:off x="453006" y="260059"/>
            <a:ext cx="385194" cy="38589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2147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828689"/>
            <a:ext cx="12195668" cy="1657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8F39FF-5B43-49F1-BE75-55C3DDBFBD0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39263A-D462-4EA2-81CD-881958A8DCA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4789083-718A-45A1-B40A-F40DFDF657E4}"/>
              </a:ext>
            </a:extLst>
          </p:cNvPr>
          <p:cNvSpPr/>
          <p:nvPr userDrawn="1"/>
        </p:nvSpPr>
        <p:spPr>
          <a:xfrm>
            <a:off x="-3668" y="2156577"/>
            <a:ext cx="12195668" cy="1657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9033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FAEFF-6901-488A-AFCB-C442855EC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14A5A3-5B85-4B4C-AD67-96FB4BE60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39FF-5B43-49F1-BE75-55C3DDBFBD0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378555-C17E-4FE4-8E15-B34FE806C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2D9899-BF12-4BB5-B7AF-C0BD04376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263A-D462-4EA2-81CD-881958A8D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974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A5532-63C0-4C74-83CF-5A5E6E33E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1C3051-4E08-40CD-804A-0E6AE3D85E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7A30E2-9A05-41FE-B1CD-C39F1A852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39FF-5B43-49F1-BE75-55C3DDBFBD0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7A2AF6-035B-4F41-886E-34EC8AB69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9EDEA7-5BA5-4EF2-BF44-4F6DED15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263A-D462-4EA2-81CD-881958A8D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623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34998E-A4A1-4C1D-96A9-3C930AE6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512E2A-37B8-4000-ACAA-F24C1B3F2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23C6BB-EADC-4B6C-9D6E-3CC611720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39FF-5B43-49F1-BE75-55C3DDBFBD0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61ACB6-1DF1-474B-884F-8FBE1C6C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B9BD92-E8B0-41A3-9E58-8815D999D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263A-D462-4EA2-81CD-881958A8D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801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651" y="152400"/>
            <a:ext cx="11639549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1143000" y="1447800"/>
            <a:ext cx="9829800" cy="4953000"/>
          </a:xfrm>
        </p:spPr>
        <p:txBody>
          <a:bodyPr/>
          <a:lstStyle/>
          <a:p>
            <a:pPr lvl="0"/>
            <a:r>
              <a:rPr lang="zh-CN" altLang="en-US" noProof="0"/>
              <a:t>单击图标添加图表</a:t>
            </a:r>
          </a:p>
        </p:txBody>
      </p:sp>
      <p:sp>
        <p:nvSpPr>
          <p:cNvPr id="4" name="Rectangle 24">
            <a:extLst>
              <a:ext uri="{FF2B5EF4-FFF2-40B4-BE49-F238E27FC236}">
                <a16:creationId xmlns:a16="http://schemas.microsoft.com/office/drawing/2014/main" id="{36B59AAD-A492-434D-B9B6-636545E7FEC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Logo</a:t>
            </a:r>
          </a:p>
        </p:txBody>
      </p:sp>
      <p:sp>
        <p:nvSpPr>
          <p:cNvPr id="5" name="Rectangle 25">
            <a:extLst>
              <a:ext uri="{FF2B5EF4-FFF2-40B4-BE49-F238E27FC236}">
                <a16:creationId xmlns:a16="http://schemas.microsoft.com/office/drawing/2014/main" id="{2AD408A5-A48D-4D98-A17F-4F1915DF801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FEE972-9CDE-4A95-BAA1-CBA07B9A822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0910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CCD9D3C-D332-47BC-88E3-10C634C5A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068EDE-9A9D-4611-ACAB-2112F8AE2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FEAE02-F9E9-466B-B9C1-BEA4104F36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F39FF-5B43-49F1-BE75-55C3DDBFBD0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0350B7-BFD5-40FF-A4F7-280E36EE68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15F3B9-51DC-4968-B11E-1A0A0C3AE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9263A-D462-4EA2-81CD-881958A8D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582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8" r:id="rId2"/>
    <p:sldLayoutId id="2147483681" r:id="rId3"/>
    <p:sldLayoutId id="2147483680" r:id="rId4"/>
    <p:sldLayoutId id="2147483682" r:id="rId5"/>
    <p:sldLayoutId id="2147483679" r:id="rId6"/>
    <p:sldLayoutId id="2147483666" r:id="rId7"/>
    <p:sldLayoutId id="2147483667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243C2C9-A63D-46EE-A4A4-B998FC9C1F0B}"/>
              </a:ext>
            </a:extLst>
          </p:cNvPr>
          <p:cNvSpPr txBox="1"/>
          <p:nvPr/>
        </p:nvSpPr>
        <p:spPr>
          <a:xfrm>
            <a:off x="1793289" y="1942444"/>
            <a:ext cx="86379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隐马尔科夫模型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C87F29D-453B-4D94-BE50-655C62EEA8EA}"/>
              </a:ext>
            </a:extLst>
          </p:cNvPr>
          <p:cNvSpPr txBox="1"/>
          <p:nvPr/>
        </p:nvSpPr>
        <p:spPr>
          <a:xfrm>
            <a:off x="1065319" y="4513000"/>
            <a:ext cx="5030681" cy="12899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分享者：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    期：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    点：南京宜开数据分析技术有限公司</a:t>
            </a:r>
          </a:p>
        </p:txBody>
      </p:sp>
    </p:spTree>
    <p:extLst>
      <p:ext uri="{BB962C8B-B14F-4D97-AF65-F5344CB8AC3E}">
        <p14:creationId xmlns:p14="http://schemas.microsoft.com/office/powerpoint/2010/main" val="1412223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F0088BE-79EE-46BA-A43F-F744EC8088C3}"/>
              </a:ext>
            </a:extLst>
          </p:cNvPr>
          <p:cNvSpPr txBox="1"/>
          <p:nvPr/>
        </p:nvSpPr>
        <p:spPr>
          <a:xfrm>
            <a:off x="1065319" y="0"/>
            <a:ext cx="8174934" cy="7439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学习问题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8FA7430-C793-49CA-B733-00758E8525E2}"/>
              </a:ext>
            </a:extLst>
          </p:cNvPr>
          <p:cNvSpPr/>
          <p:nvPr/>
        </p:nvSpPr>
        <p:spPr>
          <a:xfrm>
            <a:off x="1065319" y="1859339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学习问题我们这里只关注非监督的学习算法，有监督的学习算法在有标注数据的前提下，使用极大似然估计法可以很方便地估计模型参数。</a:t>
            </a:r>
          </a:p>
          <a:p>
            <a:endParaRPr lang="zh-CN" altLang="en-US" dirty="0"/>
          </a:p>
          <a:p>
            <a:r>
              <a:rPr lang="zh-CN" altLang="en-US" dirty="0"/>
              <a:t>非监督的情况，也就是我们只有一堆观测数据，对应到感冒预测的例子，即，我们只知道病人之前的几天是什么感受，但是不知道他之前是否被确认为感冒。</a:t>
            </a:r>
          </a:p>
          <a:p>
            <a:endParaRPr lang="zh-CN" altLang="en-US" dirty="0"/>
          </a:p>
          <a:p>
            <a:r>
              <a:rPr lang="zh-CN" altLang="en-US" dirty="0"/>
              <a:t>在这种情况下，我们可以使用</a:t>
            </a:r>
            <a:r>
              <a:rPr lang="en-US" altLang="zh-CN" dirty="0"/>
              <a:t>EM</a:t>
            </a:r>
            <a:r>
              <a:rPr lang="zh-CN" altLang="en-US" dirty="0"/>
              <a:t>算法，将状态变量视作隐变量。使用</a:t>
            </a:r>
            <a:r>
              <a:rPr lang="en-US" altLang="zh-CN" dirty="0"/>
              <a:t>EM</a:t>
            </a:r>
            <a:r>
              <a:rPr lang="zh-CN" altLang="en-US" dirty="0"/>
              <a:t>算法学习</a:t>
            </a:r>
            <a:r>
              <a:rPr lang="en-US" altLang="zh-CN" dirty="0"/>
              <a:t>HMM</a:t>
            </a:r>
            <a:r>
              <a:rPr lang="zh-CN" altLang="en-US" dirty="0"/>
              <a:t>参数的算法称为</a:t>
            </a:r>
            <a:r>
              <a:rPr lang="en-US" altLang="zh-CN" dirty="0"/>
              <a:t>Baum-</a:t>
            </a:r>
            <a:r>
              <a:rPr lang="en-US" altLang="zh-CN" dirty="0" err="1"/>
              <a:t>Weich</a:t>
            </a:r>
            <a:r>
              <a:rPr lang="zh-CN" altLang="en-US" dirty="0"/>
              <a:t>算法。</a:t>
            </a:r>
          </a:p>
        </p:txBody>
      </p:sp>
    </p:spTree>
    <p:extLst>
      <p:ext uri="{BB962C8B-B14F-4D97-AF65-F5344CB8AC3E}">
        <p14:creationId xmlns:p14="http://schemas.microsoft.com/office/powerpoint/2010/main" val="1375441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F0088BE-79EE-46BA-A43F-F744EC8088C3}"/>
              </a:ext>
            </a:extLst>
          </p:cNvPr>
          <p:cNvSpPr txBox="1"/>
          <p:nvPr/>
        </p:nvSpPr>
        <p:spPr>
          <a:xfrm>
            <a:off x="1065319" y="0"/>
            <a:ext cx="8174934" cy="7439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学习问题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8FA7430-C793-49CA-B733-00758E8525E2}"/>
              </a:ext>
            </a:extLst>
          </p:cNvPr>
          <p:cNvSpPr/>
          <p:nvPr/>
        </p:nvSpPr>
        <p:spPr>
          <a:xfrm>
            <a:off x="537883" y="1791158"/>
            <a:ext cx="1099969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  <a:p>
            <a:r>
              <a:rPr lang="zh-CN" altLang="en-US" dirty="0"/>
              <a:t>模型表达式：</a:t>
            </a:r>
          </a:p>
          <a:p>
            <a:endParaRPr lang="zh-CN" altLang="en-US" dirty="0"/>
          </a:p>
          <a:p>
            <a:r>
              <a:rPr lang="zh-CN" altLang="en-US" dirty="0"/>
              <a:t> </a:t>
            </a:r>
          </a:p>
          <a:p>
            <a:endParaRPr lang="zh-CN" altLang="en-US" dirty="0"/>
          </a:p>
          <a:p>
            <a:r>
              <a:rPr lang="en-US" altLang="zh-CN" dirty="0"/>
              <a:t>P(O|</a:t>
            </a:r>
            <a:r>
              <a:rPr lang="el-GR" altLang="zh-CN" dirty="0"/>
              <a:t>λ)=∑</a:t>
            </a:r>
            <a:r>
              <a:rPr lang="en-US" altLang="zh-CN" dirty="0"/>
              <a:t>IP(O|I,</a:t>
            </a:r>
            <a:r>
              <a:rPr lang="el-GR" altLang="zh-CN" dirty="0"/>
              <a:t>λ)</a:t>
            </a:r>
            <a:r>
              <a:rPr lang="en-US" altLang="zh-CN" dirty="0"/>
              <a:t>P(I|</a:t>
            </a:r>
            <a:r>
              <a:rPr lang="el-GR" altLang="zh-CN" dirty="0"/>
              <a:t>λ)</a:t>
            </a:r>
            <a:r>
              <a:rPr lang="en-US" altLang="zh-CN" dirty="0"/>
              <a:t>P(O|</a:t>
            </a:r>
            <a:r>
              <a:rPr lang="el-GR" altLang="zh-CN" dirty="0"/>
              <a:t>λ)=∑</a:t>
            </a:r>
            <a:r>
              <a:rPr lang="en-US" altLang="zh-CN" dirty="0"/>
              <a:t>IP(O|I,</a:t>
            </a:r>
            <a:r>
              <a:rPr lang="el-GR" altLang="zh-CN" dirty="0"/>
              <a:t>λ)</a:t>
            </a:r>
            <a:r>
              <a:rPr lang="en-US" altLang="zh-CN" dirty="0"/>
              <a:t>P(I|</a:t>
            </a:r>
            <a:r>
              <a:rPr lang="el-GR" altLang="zh-CN" dirty="0"/>
              <a:t>λ)</a:t>
            </a:r>
          </a:p>
          <a:p>
            <a:endParaRPr lang="el-GR" altLang="zh-CN" dirty="0"/>
          </a:p>
          <a:p>
            <a:r>
              <a:rPr lang="en-US" altLang="zh-CN" dirty="0"/>
              <a:t>Baum-</a:t>
            </a:r>
            <a:r>
              <a:rPr lang="en-US" altLang="zh-CN" dirty="0" err="1"/>
              <a:t>Weich</a:t>
            </a:r>
            <a:r>
              <a:rPr lang="zh-CN" altLang="en-US" dirty="0"/>
              <a:t>算法：</a:t>
            </a:r>
          </a:p>
          <a:p>
            <a:endParaRPr lang="zh-CN" altLang="en-US" dirty="0"/>
          </a:p>
          <a:p>
            <a:r>
              <a:rPr lang="en-US" altLang="zh-CN" dirty="0"/>
              <a:t>(1). </a:t>
            </a:r>
            <a:r>
              <a:rPr lang="zh-CN" altLang="en-US" dirty="0"/>
              <a:t>确定完全数据的对数似然函数</a:t>
            </a:r>
          </a:p>
          <a:p>
            <a:endParaRPr lang="zh-CN" altLang="en-US" dirty="0"/>
          </a:p>
          <a:p>
            <a:r>
              <a:rPr lang="zh-CN" altLang="en-US" dirty="0"/>
              <a:t>完全数据是</a:t>
            </a:r>
            <a:r>
              <a:rPr lang="en-US" altLang="zh-CN" dirty="0"/>
              <a:t>(O,I)=(o1,o2,...,oT,i1,...,</a:t>
            </a:r>
            <a:r>
              <a:rPr lang="en-US" altLang="zh-CN" dirty="0" err="1"/>
              <a:t>iT</a:t>
            </a:r>
            <a:r>
              <a:rPr lang="en-US" altLang="zh-CN" dirty="0"/>
              <a:t>)(O,I)=(o1,o2,...,oT,i1,...,</a:t>
            </a:r>
            <a:r>
              <a:rPr lang="en-US" altLang="zh-CN" dirty="0" err="1"/>
              <a:t>iT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zh-CN" altLang="en-US" dirty="0"/>
              <a:t>完全数据的对数似然函数是：</a:t>
            </a:r>
            <a:r>
              <a:rPr lang="en-US" altLang="zh-CN" dirty="0" err="1"/>
              <a:t>logP</a:t>
            </a:r>
            <a:r>
              <a:rPr lang="en-US" altLang="zh-CN" dirty="0"/>
              <a:t>(O,I|</a:t>
            </a:r>
            <a:r>
              <a:rPr lang="el-GR" altLang="zh-CN" dirty="0"/>
              <a:t>λ)</a:t>
            </a:r>
            <a:r>
              <a:rPr lang="en-US" altLang="zh-CN" dirty="0" err="1"/>
              <a:t>logP</a:t>
            </a:r>
            <a:r>
              <a:rPr lang="en-US" altLang="zh-CN" dirty="0"/>
              <a:t>(O,I|</a:t>
            </a:r>
            <a:r>
              <a:rPr lang="el-GR" altLang="zh-CN" dirty="0"/>
              <a:t>λ)</a:t>
            </a:r>
            <a:r>
              <a:rPr lang="zh-CN" altLang="el-GR" dirty="0"/>
              <a:t>。</a:t>
            </a:r>
          </a:p>
          <a:p>
            <a:endParaRPr lang="zh-CN" altLang="el-GR" dirty="0"/>
          </a:p>
        </p:txBody>
      </p:sp>
    </p:spTree>
    <p:extLst>
      <p:ext uri="{BB962C8B-B14F-4D97-AF65-F5344CB8AC3E}">
        <p14:creationId xmlns:p14="http://schemas.microsoft.com/office/powerpoint/2010/main" val="2259712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F0088BE-79EE-46BA-A43F-F744EC8088C3}"/>
              </a:ext>
            </a:extLst>
          </p:cNvPr>
          <p:cNvSpPr txBox="1"/>
          <p:nvPr/>
        </p:nvSpPr>
        <p:spPr>
          <a:xfrm>
            <a:off x="1065319" y="0"/>
            <a:ext cx="8174934" cy="7439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学习问题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8FA7430-C793-49CA-B733-00758E8525E2}"/>
              </a:ext>
            </a:extLst>
          </p:cNvPr>
          <p:cNvSpPr/>
          <p:nvPr/>
        </p:nvSpPr>
        <p:spPr>
          <a:xfrm>
            <a:off x="525132" y="1170114"/>
            <a:ext cx="1099969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  <a:p>
            <a:r>
              <a:rPr lang="el-GR" altLang="zh-CN" dirty="0"/>
              <a:t>(2). </a:t>
            </a:r>
            <a:r>
              <a:rPr lang="en-US" altLang="zh-CN" dirty="0"/>
              <a:t>EM</a:t>
            </a:r>
            <a:r>
              <a:rPr lang="zh-CN" altLang="en-US" dirty="0"/>
              <a:t>算法的</a:t>
            </a:r>
            <a:r>
              <a:rPr lang="en-US" altLang="zh-CN" dirty="0"/>
              <a:t>E</a:t>
            </a:r>
            <a:r>
              <a:rPr lang="zh-CN" altLang="en-US" dirty="0"/>
              <a:t>步：</a:t>
            </a:r>
          </a:p>
          <a:p>
            <a:endParaRPr lang="zh-CN" altLang="en-US" dirty="0"/>
          </a:p>
          <a:p>
            <a:r>
              <a:rPr lang="zh-CN" altLang="en-US" dirty="0"/>
              <a:t> </a:t>
            </a:r>
            <a:r>
              <a:rPr lang="en-US" altLang="zh-CN" dirty="0"/>
              <a:t>Q(</a:t>
            </a:r>
            <a:r>
              <a:rPr lang="el-GR" altLang="zh-CN" dirty="0"/>
              <a:t>λ,λ^)=∑</a:t>
            </a:r>
            <a:r>
              <a:rPr lang="en-US" altLang="zh-CN" dirty="0" err="1"/>
              <a:t>IlogP</a:t>
            </a:r>
            <a:r>
              <a:rPr lang="en-US" altLang="zh-CN" dirty="0"/>
              <a:t>(O,I|</a:t>
            </a:r>
            <a:r>
              <a:rPr lang="el-GR" altLang="zh-CN" dirty="0"/>
              <a:t>λ)</a:t>
            </a:r>
            <a:r>
              <a:rPr lang="en-US" altLang="zh-CN" dirty="0"/>
              <a:t>P(O,I|</a:t>
            </a:r>
            <a:r>
              <a:rPr lang="el-GR" altLang="zh-CN" dirty="0"/>
              <a:t>λ^)</a:t>
            </a:r>
            <a:r>
              <a:rPr lang="en-US" altLang="zh-CN" dirty="0"/>
              <a:t>Q(</a:t>
            </a:r>
            <a:r>
              <a:rPr lang="el-GR" altLang="zh-CN" dirty="0"/>
              <a:t>λ,λ^)=∑</a:t>
            </a:r>
            <a:r>
              <a:rPr lang="en-US" altLang="zh-CN" dirty="0" err="1"/>
              <a:t>IlogP</a:t>
            </a:r>
            <a:r>
              <a:rPr lang="en-US" altLang="zh-CN" dirty="0"/>
              <a:t>(O,I|</a:t>
            </a:r>
            <a:r>
              <a:rPr lang="el-GR" altLang="zh-CN" dirty="0"/>
              <a:t>λ)</a:t>
            </a:r>
            <a:r>
              <a:rPr lang="en-US" altLang="zh-CN" dirty="0"/>
              <a:t>P(O,I|</a:t>
            </a:r>
            <a:r>
              <a:rPr lang="el-GR" altLang="zh-CN" dirty="0"/>
              <a:t>λ^)</a:t>
            </a:r>
          </a:p>
          <a:p>
            <a:endParaRPr lang="el-GR" altLang="zh-CN" dirty="0"/>
          </a:p>
          <a:p>
            <a:r>
              <a:rPr lang="zh-CN" altLang="en-US" dirty="0"/>
              <a:t>注意，这里忽略了对于</a:t>
            </a:r>
            <a:r>
              <a:rPr lang="el-GR" altLang="zh-CN" dirty="0"/>
              <a:t>λλ</a:t>
            </a:r>
            <a:r>
              <a:rPr lang="zh-CN" altLang="en-US" dirty="0"/>
              <a:t>而言是常数因子的</a:t>
            </a:r>
            <a:r>
              <a:rPr lang="en-US" altLang="zh-CN" dirty="0"/>
              <a:t>1P(O|</a:t>
            </a:r>
            <a:r>
              <a:rPr lang="el-GR" altLang="zh-CN" dirty="0"/>
              <a:t>λ^)1</a:t>
            </a:r>
            <a:r>
              <a:rPr lang="en-US" altLang="zh-CN" dirty="0"/>
              <a:t>P(O|</a:t>
            </a:r>
            <a:r>
              <a:rPr lang="el-GR" altLang="zh-CN" dirty="0"/>
              <a:t>λ^)</a:t>
            </a:r>
          </a:p>
          <a:p>
            <a:endParaRPr lang="el-GR" altLang="zh-CN" dirty="0"/>
          </a:p>
          <a:p>
            <a:r>
              <a:rPr lang="zh-CN" altLang="en-US" dirty="0"/>
              <a:t>其中，</a:t>
            </a:r>
            <a:r>
              <a:rPr lang="el-GR" altLang="zh-CN" dirty="0"/>
              <a:t>λ^λ^ </a:t>
            </a:r>
            <a:r>
              <a:rPr lang="zh-CN" altLang="en-US" dirty="0"/>
              <a:t>是隐马尔科夫模型参数的当前估计值，</a:t>
            </a:r>
            <a:r>
              <a:rPr lang="el-GR" altLang="zh-CN" dirty="0"/>
              <a:t>λ</a:t>
            </a:r>
            <a:r>
              <a:rPr lang="zh-CN" altLang="en-US" dirty="0"/>
              <a:t>是要极大化的因马尔科夫模型参数。</a:t>
            </a:r>
          </a:p>
          <a:p>
            <a:endParaRPr lang="zh-CN" altLang="en-US" dirty="0"/>
          </a:p>
          <a:p>
            <a:r>
              <a:rPr lang="zh-CN" altLang="en-US" dirty="0"/>
              <a:t>又有：</a:t>
            </a:r>
          </a:p>
          <a:p>
            <a:endParaRPr lang="zh-CN" altLang="en-US" dirty="0"/>
          </a:p>
          <a:p>
            <a:r>
              <a:rPr lang="en-US" altLang="zh-CN" dirty="0"/>
              <a:t>P(O,I|</a:t>
            </a:r>
            <a:r>
              <a:rPr lang="el-GR" altLang="zh-CN" dirty="0"/>
              <a:t>λ)=π</a:t>
            </a:r>
            <a:r>
              <a:rPr lang="en-US" altLang="zh-CN" dirty="0"/>
              <a:t>i1bi1(o1)ai1,i2bi2(o2)...aiT−1,iTbiT(</a:t>
            </a:r>
            <a:r>
              <a:rPr lang="en-US" altLang="zh-CN" dirty="0" err="1"/>
              <a:t>oT</a:t>
            </a:r>
            <a:r>
              <a:rPr lang="en-US" altLang="zh-CN" dirty="0"/>
              <a:t>)P(O,I|</a:t>
            </a:r>
            <a:r>
              <a:rPr lang="el-GR" altLang="zh-CN" dirty="0"/>
              <a:t>λ)=π</a:t>
            </a:r>
            <a:r>
              <a:rPr lang="en-US" altLang="zh-CN" dirty="0"/>
              <a:t>i1bi1(o1)ai1,i2bi2(o2)...aiT−1,iTbiT(</a:t>
            </a:r>
            <a:r>
              <a:rPr lang="en-US" altLang="zh-CN" dirty="0" err="1"/>
              <a:t>oT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zh-CN" altLang="en-US" dirty="0"/>
              <a:t>于是</a:t>
            </a:r>
            <a:r>
              <a:rPr lang="en-US" altLang="zh-CN" dirty="0"/>
              <a:t>Q(</a:t>
            </a:r>
            <a:r>
              <a:rPr lang="el-GR" altLang="zh-CN" dirty="0"/>
              <a:t>λ,λ^)</a:t>
            </a:r>
            <a:r>
              <a:rPr lang="en-US" altLang="zh-CN" dirty="0"/>
              <a:t>Q(</a:t>
            </a:r>
            <a:r>
              <a:rPr lang="el-GR" altLang="zh-CN" dirty="0"/>
              <a:t>λ,λ^)</a:t>
            </a:r>
            <a:r>
              <a:rPr lang="zh-CN" altLang="en-US" dirty="0"/>
              <a:t>可以写成：</a:t>
            </a:r>
          </a:p>
          <a:p>
            <a:endParaRPr lang="zh-CN" altLang="en-US" dirty="0"/>
          </a:p>
          <a:p>
            <a:r>
              <a:rPr lang="en-US" altLang="zh-CN" dirty="0"/>
              <a:t>Q(</a:t>
            </a:r>
            <a:r>
              <a:rPr lang="el-GR" altLang="zh-CN" dirty="0"/>
              <a:t>λ,λ^)=∑</a:t>
            </a:r>
            <a:r>
              <a:rPr lang="en-US" altLang="zh-CN" dirty="0" err="1"/>
              <a:t>Ilog</a:t>
            </a:r>
            <a:r>
              <a:rPr lang="el-GR" altLang="zh-CN" dirty="0"/>
              <a:t>π</a:t>
            </a:r>
            <a:r>
              <a:rPr lang="en-US" altLang="zh-CN" dirty="0"/>
              <a:t>i1P(O,I|</a:t>
            </a:r>
            <a:r>
              <a:rPr lang="el-GR" altLang="zh-CN" dirty="0"/>
              <a:t>λ^)+∑</a:t>
            </a:r>
            <a:r>
              <a:rPr lang="en-US" altLang="zh-CN" dirty="0"/>
              <a:t>I(∑t=1T−1logait−1,it)P(O,I|</a:t>
            </a:r>
            <a:r>
              <a:rPr lang="el-GR" altLang="zh-CN" dirty="0"/>
              <a:t>λ^)+∑</a:t>
            </a:r>
            <a:r>
              <a:rPr lang="en-US" altLang="zh-CN" dirty="0"/>
              <a:t>I(∑t=1T−1logbit(</a:t>
            </a:r>
            <a:r>
              <a:rPr lang="en-US" altLang="zh-CN" dirty="0" err="1"/>
              <a:t>ot</a:t>
            </a:r>
            <a:r>
              <a:rPr lang="en-US" altLang="zh-CN" dirty="0"/>
              <a:t>))P(O,I|</a:t>
            </a:r>
            <a:r>
              <a:rPr lang="el-GR" altLang="zh-CN" dirty="0"/>
              <a:t>λ^)</a:t>
            </a:r>
            <a:r>
              <a:rPr lang="en-US" altLang="zh-CN" dirty="0"/>
              <a:t>Q(</a:t>
            </a:r>
            <a:r>
              <a:rPr lang="el-GR" altLang="zh-CN" dirty="0"/>
              <a:t>λ,λ^)=∑</a:t>
            </a:r>
            <a:r>
              <a:rPr lang="en-US" altLang="zh-CN" dirty="0" err="1"/>
              <a:t>Ilog</a:t>
            </a:r>
            <a:r>
              <a:rPr lang="el-GR" altLang="zh-CN" dirty="0"/>
              <a:t>π</a:t>
            </a:r>
            <a:r>
              <a:rPr lang="en-US" altLang="zh-CN" dirty="0"/>
              <a:t>i1P(O,I|</a:t>
            </a:r>
            <a:r>
              <a:rPr lang="el-GR" altLang="zh-CN" dirty="0"/>
              <a:t>λ^)+∑</a:t>
            </a:r>
            <a:r>
              <a:rPr lang="en-US" altLang="zh-CN" dirty="0"/>
              <a:t>I(∑t=1T−1logait−1,it)P(O,I|</a:t>
            </a:r>
            <a:r>
              <a:rPr lang="el-GR" altLang="zh-CN" dirty="0"/>
              <a:t>λ^)+∑</a:t>
            </a:r>
            <a:r>
              <a:rPr lang="en-US" altLang="zh-CN" dirty="0"/>
              <a:t>I(∑t=1T−1logbit(</a:t>
            </a:r>
            <a:r>
              <a:rPr lang="en-US" altLang="zh-CN" dirty="0" err="1"/>
              <a:t>ot</a:t>
            </a:r>
            <a:r>
              <a:rPr lang="en-US" altLang="zh-CN" dirty="0"/>
              <a:t>))P(O,I|</a:t>
            </a:r>
            <a:r>
              <a:rPr lang="el-GR" altLang="zh-CN" dirty="0"/>
              <a:t>λ^)</a:t>
            </a:r>
          </a:p>
          <a:p>
            <a:endParaRPr lang="el-GR" altLang="zh-CN" dirty="0"/>
          </a:p>
        </p:txBody>
      </p:sp>
    </p:spTree>
    <p:extLst>
      <p:ext uri="{BB962C8B-B14F-4D97-AF65-F5344CB8AC3E}">
        <p14:creationId xmlns:p14="http://schemas.microsoft.com/office/powerpoint/2010/main" val="3846763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F0088BE-79EE-46BA-A43F-F744EC8088C3}"/>
              </a:ext>
            </a:extLst>
          </p:cNvPr>
          <p:cNvSpPr txBox="1"/>
          <p:nvPr/>
        </p:nvSpPr>
        <p:spPr>
          <a:xfrm>
            <a:off x="1065319" y="0"/>
            <a:ext cx="8174934" cy="7439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学习问题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8FA7430-C793-49CA-B733-00758E8525E2}"/>
              </a:ext>
            </a:extLst>
          </p:cNvPr>
          <p:cNvSpPr/>
          <p:nvPr/>
        </p:nvSpPr>
        <p:spPr>
          <a:xfrm>
            <a:off x="351453" y="743986"/>
            <a:ext cx="10999693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l-GR" altLang="zh-CN" sz="1400" dirty="0"/>
          </a:p>
          <a:p>
            <a:r>
              <a:rPr lang="el-GR" altLang="zh-CN" sz="1400" dirty="0"/>
              <a:t>(3). </a:t>
            </a:r>
            <a:r>
              <a:rPr lang="en-US" altLang="zh-CN" sz="1400" dirty="0"/>
              <a:t>EM</a:t>
            </a:r>
            <a:r>
              <a:rPr lang="zh-CN" altLang="en-US" sz="1400" dirty="0"/>
              <a:t>算法的</a:t>
            </a:r>
            <a:r>
              <a:rPr lang="en-US" altLang="zh-CN" sz="1400" dirty="0"/>
              <a:t>M</a:t>
            </a:r>
            <a:r>
              <a:rPr lang="zh-CN" altLang="en-US" sz="1400" dirty="0"/>
              <a:t>步：</a:t>
            </a:r>
          </a:p>
          <a:p>
            <a:endParaRPr lang="zh-CN" altLang="en-US" sz="1400" dirty="0"/>
          </a:p>
          <a:p>
            <a:r>
              <a:rPr lang="zh-CN" altLang="en-US" sz="1400" dirty="0"/>
              <a:t>极大化</a:t>
            </a:r>
            <a:r>
              <a:rPr lang="en-US" altLang="zh-CN" sz="1400" dirty="0"/>
              <a:t>Q</a:t>
            </a:r>
            <a:r>
              <a:rPr lang="zh-CN" altLang="en-US" sz="1400" dirty="0"/>
              <a:t>函数</a:t>
            </a:r>
            <a:r>
              <a:rPr lang="en-US" altLang="zh-CN" sz="1400" dirty="0"/>
              <a:t>Q(</a:t>
            </a:r>
            <a:r>
              <a:rPr lang="el-GR" altLang="zh-CN" sz="1400" dirty="0"/>
              <a:t>λ,λ^)</a:t>
            </a:r>
            <a:r>
              <a:rPr lang="en-US" altLang="zh-CN" sz="1400" dirty="0"/>
              <a:t>Q(</a:t>
            </a:r>
            <a:r>
              <a:rPr lang="el-GR" altLang="zh-CN" sz="1400" dirty="0"/>
              <a:t>λ,λ^) </a:t>
            </a:r>
            <a:r>
              <a:rPr lang="zh-CN" altLang="en-US" sz="1400" dirty="0"/>
              <a:t>求模型参数</a:t>
            </a:r>
            <a:r>
              <a:rPr lang="en-US" altLang="zh-CN" sz="1400" dirty="0"/>
              <a:t>A</a:t>
            </a:r>
            <a:r>
              <a:rPr lang="zh-CN" altLang="en-US" sz="1400" dirty="0"/>
              <a:t>，</a:t>
            </a:r>
            <a:r>
              <a:rPr lang="en-US" altLang="zh-CN" sz="1400" dirty="0"/>
              <a:t>B</a:t>
            </a:r>
            <a:r>
              <a:rPr lang="zh-CN" altLang="en-US" sz="1400" dirty="0"/>
              <a:t>，</a:t>
            </a:r>
            <a:r>
              <a:rPr lang="el-GR" altLang="zh-CN" sz="1400" dirty="0"/>
              <a:t>π</a:t>
            </a:r>
            <a:r>
              <a:rPr lang="en-US" altLang="zh-CN" sz="1400" dirty="0"/>
              <a:t>A</a:t>
            </a:r>
            <a:r>
              <a:rPr lang="zh-CN" altLang="en-US" sz="1400" dirty="0"/>
              <a:t>，</a:t>
            </a:r>
            <a:r>
              <a:rPr lang="en-US" altLang="zh-CN" sz="1400" dirty="0"/>
              <a:t>B</a:t>
            </a:r>
            <a:r>
              <a:rPr lang="zh-CN" altLang="en-US" sz="1400" dirty="0"/>
              <a:t>，</a:t>
            </a:r>
            <a:r>
              <a:rPr lang="el-GR" altLang="zh-CN" sz="1400" dirty="0"/>
              <a:t>π</a:t>
            </a:r>
            <a:r>
              <a:rPr lang="zh-CN" altLang="el-GR" sz="1400" dirty="0"/>
              <a:t>。</a:t>
            </a:r>
          </a:p>
          <a:p>
            <a:endParaRPr lang="zh-CN" altLang="el-GR" sz="1400" dirty="0"/>
          </a:p>
          <a:p>
            <a:r>
              <a:rPr lang="zh-CN" altLang="en-US" sz="1400" dirty="0"/>
              <a:t>应用拉格朗日乘子法对各参数求偏导，解得</a:t>
            </a:r>
            <a:r>
              <a:rPr lang="en-US" altLang="zh-CN" sz="1400" dirty="0"/>
              <a:t>Baum-</a:t>
            </a:r>
            <a:r>
              <a:rPr lang="en-US" altLang="zh-CN" sz="1400" dirty="0" err="1"/>
              <a:t>Weich</a:t>
            </a:r>
            <a:r>
              <a:rPr lang="zh-CN" altLang="en-US" sz="1400" dirty="0"/>
              <a:t>模型参数估计公式：</a:t>
            </a:r>
          </a:p>
          <a:p>
            <a:endParaRPr lang="zh-CN" altLang="en-US" sz="1400" dirty="0"/>
          </a:p>
          <a:p>
            <a:r>
              <a:rPr lang="en-US" altLang="zh-CN" sz="1400" dirty="0" err="1"/>
              <a:t>aij</a:t>
            </a:r>
            <a:r>
              <a:rPr lang="en-US" altLang="zh-CN" sz="1400" dirty="0"/>
              <a:t>=∑T−1t=1</a:t>
            </a:r>
            <a:r>
              <a:rPr lang="el-GR" altLang="zh-CN" sz="1400" dirty="0"/>
              <a:t>ξ</a:t>
            </a:r>
            <a:r>
              <a:rPr lang="en-US" altLang="zh-CN" sz="1400" dirty="0"/>
              <a:t>t(</a:t>
            </a:r>
            <a:r>
              <a:rPr lang="en-US" altLang="zh-CN" sz="1400" dirty="0" err="1"/>
              <a:t>i,j</a:t>
            </a:r>
            <a:r>
              <a:rPr lang="en-US" altLang="zh-CN" sz="1400" dirty="0"/>
              <a:t>)∑T−1t=1</a:t>
            </a:r>
            <a:r>
              <a:rPr lang="el-GR" altLang="zh-CN" sz="1400" dirty="0"/>
              <a:t>γ</a:t>
            </a:r>
            <a:r>
              <a:rPr lang="en-US" altLang="zh-CN" sz="1400" dirty="0"/>
              <a:t>t(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)</a:t>
            </a:r>
            <a:r>
              <a:rPr lang="en-US" altLang="zh-CN" sz="1400" dirty="0" err="1"/>
              <a:t>aij</a:t>
            </a:r>
            <a:r>
              <a:rPr lang="en-US" altLang="zh-CN" sz="1400" dirty="0"/>
              <a:t>=∑t=1T−1</a:t>
            </a:r>
            <a:r>
              <a:rPr lang="el-GR" altLang="zh-CN" sz="1400" dirty="0"/>
              <a:t>ξ</a:t>
            </a:r>
            <a:r>
              <a:rPr lang="en-US" altLang="zh-CN" sz="1400" dirty="0"/>
              <a:t>t(</a:t>
            </a:r>
            <a:r>
              <a:rPr lang="en-US" altLang="zh-CN" sz="1400" dirty="0" err="1"/>
              <a:t>i,j</a:t>
            </a:r>
            <a:r>
              <a:rPr lang="en-US" altLang="zh-CN" sz="1400" dirty="0"/>
              <a:t>)∑t=1T−1</a:t>
            </a:r>
            <a:r>
              <a:rPr lang="el-GR" altLang="zh-CN" sz="1400" dirty="0"/>
              <a:t>γ</a:t>
            </a:r>
            <a:r>
              <a:rPr lang="en-US" altLang="zh-CN" sz="1400" dirty="0"/>
              <a:t>t(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 err="1"/>
              <a:t>bj</a:t>
            </a:r>
            <a:r>
              <a:rPr lang="en-US" altLang="zh-CN" sz="1400" dirty="0"/>
              <a:t>(k)=∑Tt=1,ot=</a:t>
            </a:r>
            <a:r>
              <a:rPr lang="en-US" altLang="zh-CN" sz="1400" dirty="0" err="1"/>
              <a:t>vk</a:t>
            </a:r>
            <a:r>
              <a:rPr lang="el-GR" altLang="zh-CN" sz="1400" dirty="0"/>
              <a:t>γ</a:t>
            </a:r>
            <a:r>
              <a:rPr lang="en-US" altLang="zh-CN" sz="1400" dirty="0"/>
              <a:t>t(j)∑Tt=1</a:t>
            </a:r>
            <a:r>
              <a:rPr lang="el-GR" altLang="zh-CN" sz="1400" dirty="0"/>
              <a:t>γ</a:t>
            </a:r>
            <a:r>
              <a:rPr lang="en-US" altLang="zh-CN" sz="1400" dirty="0"/>
              <a:t>t(j)</a:t>
            </a:r>
            <a:r>
              <a:rPr lang="en-US" altLang="zh-CN" sz="1400" dirty="0" err="1"/>
              <a:t>bj</a:t>
            </a:r>
            <a:r>
              <a:rPr lang="en-US" altLang="zh-CN" sz="1400" dirty="0"/>
              <a:t>(k)=∑t=1,ot=</a:t>
            </a:r>
            <a:r>
              <a:rPr lang="en-US" altLang="zh-CN" sz="1400" dirty="0" err="1"/>
              <a:t>vkT</a:t>
            </a:r>
            <a:r>
              <a:rPr lang="el-GR" altLang="zh-CN" sz="1400" dirty="0"/>
              <a:t>γ</a:t>
            </a:r>
            <a:r>
              <a:rPr lang="en-US" altLang="zh-CN" sz="1400" dirty="0"/>
              <a:t>t(j)∑t=1T</a:t>
            </a:r>
            <a:r>
              <a:rPr lang="el-GR" altLang="zh-CN" sz="1400" dirty="0"/>
              <a:t>γ</a:t>
            </a:r>
            <a:r>
              <a:rPr lang="en-US" altLang="zh-CN" sz="1400" dirty="0"/>
              <a:t>t(j)</a:t>
            </a:r>
          </a:p>
          <a:p>
            <a:r>
              <a:rPr lang="el-GR" altLang="zh-CN" sz="1400" dirty="0"/>
              <a:t>π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</a:t>
            </a:r>
            <a:r>
              <a:rPr lang="el-GR" altLang="zh-CN" sz="1400" dirty="0"/>
              <a:t>γ1(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)</a:t>
            </a:r>
            <a:r>
              <a:rPr lang="el-GR" altLang="zh-CN" sz="1400" dirty="0"/>
              <a:t>π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</a:t>
            </a:r>
            <a:r>
              <a:rPr lang="el-GR" altLang="zh-CN" sz="1400" dirty="0"/>
              <a:t>γ1(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)</a:t>
            </a:r>
          </a:p>
          <a:p>
            <a:r>
              <a:rPr lang="zh-CN" altLang="en-US" sz="1400" dirty="0"/>
              <a:t>其中</a:t>
            </a:r>
            <a:r>
              <a:rPr lang="el-GR" altLang="zh-CN" sz="1400" dirty="0"/>
              <a:t>γ</a:t>
            </a:r>
            <a:r>
              <a:rPr lang="en-US" altLang="zh-CN" sz="1400" dirty="0"/>
              <a:t>t(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)</a:t>
            </a:r>
            <a:r>
              <a:rPr lang="el-GR" altLang="zh-CN" sz="1400" dirty="0"/>
              <a:t>γ</a:t>
            </a:r>
            <a:r>
              <a:rPr lang="en-US" altLang="zh-CN" sz="1400" dirty="0"/>
              <a:t>t(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)</a:t>
            </a:r>
            <a:r>
              <a:rPr lang="zh-CN" altLang="en-US" sz="1400" dirty="0"/>
              <a:t>和</a:t>
            </a:r>
            <a:r>
              <a:rPr lang="el-GR" altLang="zh-CN" sz="1400" dirty="0"/>
              <a:t>ξ</a:t>
            </a:r>
            <a:r>
              <a:rPr lang="en-US" altLang="zh-CN" sz="1400" dirty="0"/>
              <a:t>t(</a:t>
            </a:r>
            <a:r>
              <a:rPr lang="en-US" altLang="zh-CN" sz="1400" dirty="0" err="1"/>
              <a:t>i,j</a:t>
            </a:r>
            <a:r>
              <a:rPr lang="en-US" altLang="zh-CN" sz="1400" dirty="0"/>
              <a:t>)</a:t>
            </a:r>
            <a:r>
              <a:rPr lang="el-GR" altLang="zh-CN" sz="1400" dirty="0"/>
              <a:t>ξ</a:t>
            </a:r>
            <a:r>
              <a:rPr lang="en-US" altLang="zh-CN" sz="1400" dirty="0"/>
              <a:t>t(</a:t>
            </a:r>
            <a:r>
              <a:rPr lang="en-US" altLang="zh-CN" sz="1400" dirty="0" err="1"/>
              <a:t>i,j</a:t>
            </a:r>
            <a:r>
              <a:rPr lang="en-US" altLang="zh-CN" sz="1400" dirty="0"/>
              <a:t>)</a:t>
            </a:r>
            <a:r>
              <a:rPr lang="zh-CN" altLang="en-US" sz="1400" dirty="0"/>
              <a:t>是：</a:t>
            </a:r>
          </a:p>
          <a:p>
            <a:r>
              <a:rPr lang="el-GR" altLang="zh-CN" sz="1400" dirty="0"/>
              <a:t>γ</a:t>
            </a:r>
            <a:r>
              <a:rPr lang="en-US" altLang="zh-CN" sz="1400" dirty="0"/>
              <a:t>t(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)=P(it=</a:t>
            </a:r>
            <a:r>
              <a:rPr lang="en-US" altLang="zh-CN" sz="1400" dirty="0" err="1"/>
              <a:t>qi|O</a:t>
            </a:r>
            <a:r>
              <a:rPr lang="en-US" altLang="zh-CN" sz="1400" dirty="0"/>
              <a:t>,</a:t>
            </a:r>
            <a:r>
              <a:rPr lang="el-GR" altLang="zh-CN" sz="1400" dirty="0"/>
              <a:t>λ)=</a:t>
            </a:r>
            <a:r>
              <a:rPr lang="en-US" altLang="zh-CN" sz="1400" dirty="0"/>
              <a:t>P(it=</a:t>
            </a:r>
            <a:r>
              <a:rPr lang="en-US" altLang="zh-CN" sz="1400" dirty="0" err="1"/>
              <a:t>qi,O</a:t>
            </a:r>
            <a:r>
              <a:rPr lang="en-US" altLang="zh-CN" sz="1400" dirty="0"/>
              <a:t>|</a:t>
            </a:r>
            <a:r>
              <a:rPr lang="el-GR" altLang="zh-CN" sz="1400" dirty="0"/>
              <a:t>λ)</a:t>
            </a:r>
            <a:r>
              <a:rPr lang="en-US" altLang="zh-CN" sz="1400" dirty="0"/>
              <a:t>P(O|</a:t>
            </a:r>
            <a:r>
              <a:rPr lang="el-GR" altLang="zh-CN" sz="1400" dirty="0"/>
              <a:t>λ)=α</a:t>
            </a:r>
            <a:r>
              <a:rPr lang="en-US" altLang="zh-CN" sz="1400" dirty="0"/>
              <a:t>t(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)</a:t>
            </a:r>
            <a:r>
              <a:rPr lang="el-GR" altLang="zh-CN" sz="1400" dirty="0"/>
              <a:t>β</a:t>
            </a:r>
            <a:r>
              <a:rPr lang="en-US" altLang="zh-CN" sz="1400" dirty="0"/>
              <a:t>t(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)∑Nj=1</a:t>
            </a:r>
            <a:r>
              <a:rPr lang="el-GR" altLang="zh-CN" sz="1400" dirty="0"/>
              <a:t>α</a:t>
            </a:r>
            <a:r>
              <a:rPr lang="en-US" altLang="zh-CN" sz="1400" dirty="0"/>
              <a:t>t(j)</a:t>
            </a:r>
            <a:r>
              <a:rPr lang="el-GR" altLang="zh-CN" sz="1400" dirty="0"/>
              <a:t>β</a:t>
            </a:r>
            <a:r>
              <a:rPr lang="en-US" altLang="zh-CN" sz="1400" dirty="0"/>
              <a:t>t(j)</a:t>
            </a:r>
            <a:r>
              <a:rPr lang="el-GR" altLang="zh-CN" sz="1400" dirty="0"/>
              <a:t>γ</a:t>
            </a:r>
            <a:r>
              <a:rPr lang="en-US" altLang="zh-CN" sz="1400" dirty="0"/>
              <a:t>t(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)=P(it=</a:t>
            </a:r>
            <a:r>
              <a:rPr lang="en-US" altLang="zh-CN" sz="1400" dirty="0" err="1"/>
              <a:t>qi|O</a:t>
            </a:r>
            <a:r>
              <a:rPr lang="en-US" altLang="zh-CN" sz="1400" dirty="0"/>
              <a:t>,</a:t>
            </a:r>
            <a:r>
              <a:rPr lang="el-GR" altLang="zh-CN" sz="1400" dirty="0"/>
              <a:t>λ)=</a:t>
            </a:r>
            <a:r>
              <a:rPr lang="en-US" altLang="zh-CN" sz="1400" dirty="0"/>
              <a:t>P(it=</a:t>
            </a:r>
            <a:r>
              <a:rPr lang="en-US" altLang="zh-CN" sz="1400" dirty="0" err="1"/>
              <a:t>qi,O</a:t>
            </a:r>
            <a:r>
              <a:rPr lang="en-US" altLang="zh-CN" sz="1400" dirty="0"/>
              <a:t>|</a:t>
            </a:r>
            <a:r>
              <a:rPr lang="el-GR" altLang="zh-CN" sz="1400" dirty="0"/>
              <a:t>λ)</a:t>
            </a:r>
            <a:r>
              <a:rPr lang="en-US" altLang="zh-CN" sz="1400" dirty="0"/>
              <a:t>P(O|</a:t>
            </a:r>
            <a:r>
              <a:rPr lang="el-GR" altLang="zh-CN" sz="1400" dirty="0"/>
              <a:t>λ)=α</a:t>
            </a:r>
            <a:r>
              <a:rPr lang="en-US" altLang="zh-CN" sz="1400" dirty="0"/>
              <a:t>t(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)</a:t>
            </a:r>
            <a:r>
              <a:rPr lang="el-GR" altLang="zh-CN" sz="1400" dirty="0"/>
              <a:t>β</a:t>
            </a:r>
            <a:r>
              <a:rPr lang="en-US" altLang="zh-CN" sz="1400" dirty="0"/>
              <a:t>t(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)∑j=1N</a:t>
            </a:r>
            <a:r>
              <a:rPr lang="el-GR" altLang="zh-CN" sz="1400" dirty="0"/>
              <a:t>α</a:t>
            </a:r>
            <a:r>
              <a:rPr lang="en-US" altLang="zh-CN" sz="1400" dirty="0"/>
              <a:t>t(j)</a:t>
            </a:r>
            <a:r>
              <a:rPr lang="el-GR" altLang="zh-CN" sz="1400" dirty="0"/>
              <a:t>β</a:t>
            </a:r>
            <a:r>
              <a:rPr lang="en-US" altLang="zh-CN" sz="1400" dirty="0"/>
              <a:t>t(j)</a:t>
            </a:r>
          </a:p>
          <a:p>
            <a:endParaRPr lang="en-US" altLang="zh-CN" sz="1400" dirty="0"/>
          </a:p>
          <a:p>
            <a:r>
              <a:rPr lang="zh-CN" altLang="en-US" sz="1400" dirty="0"/>
              <a:t>读作</a:t>
            </a:r>
            <a:r>
              <a:rPr lang="en-US" altLang="zh-CN" sz="1400" dirty="0"/>
              <a:t>gamma</a:t>
            </a:r>
            <a:r>
              <a:rPr lang="zh-CN" altLang="en-US" sz="1400" dirty="0"/>
              <a:t>，即，给定模型参数和所有观测，时刻</a:t>
            </a:r>
            <a:r>
              <a:rPr lang="en-US" altLang="zh-CN" sz="1400" dirty="0" err="1"/>
              <a:t>tt</a:t>
            </a:r>
            <a:r>
              <a:rPr lang="zh-CN" altLang="en-US" sz="1400" dirty="0"/>
              <a:t>处于状态</a:t>
            </a:r>
            <a:r>
              <a:rPr lang="en-US" altLang="zh-CN" sz="1400" dirty="0" err="1"/>
              <a:t>qiqi</a:t>
            </a:r>
            <a:r>
              <a:rPr lang="zh-CN" altLang="en-US" sz="1400" dirty="0"/>
              <a:t>的概率。</a:t>
            </a:r>
          </a:p>
          <a:p>
            <a:endParaRPr lang="zh-CN" altLang="en-US" sz="1400" dirty="0"/>
          </a:p>
          <a:p>
            <a:r>
              <a:rPr lang="el-GR" altLang="zh-CN" sz="1400" dirty="0"/>
              <a:t>ξ</a:t>
            </a:r>
            <a:r>
              <a:rPr lang="en-US" altLang="zh-CN" sz="1400" dirty="0"/>
              <a:t>t(</a:t>
            </a:r>
            <a:r>
              <a:rPr lang="en-US" altLang="zh-CN" sz="1400" dirty="0" err="1"/>
              <a:t>i,j</a:t>
            </a:r>
            <a:r>
              <a:rPr lang="en-US" altLang="zh-CN" sz="1400" dirty="0"/>
              <a:t>)=P(it=qi,ii+1=</a:t>
            </a:r>
            <a:r>
              <a:rPr lang="en-US" altLang="zh-CN" sz="1400" dirty="0" err="1"/>
              <a:t>qj|O</a:t>
            </a:r>
            <a:r>
              <a:rPr lang="en-US" altLang="zh-CN" sz="1400" dirty="0"/>
              <a:t>,</a:t>
            </a:r>
            <a:r>
              <a:rPr lang="el-GR" altLang="zh-CN" sz="1400" dirty="0"/>
              <a:t>λ)=</a:t>
            </a:r>
            <a:r>
              <a:rPr lang="en-US" altLang="zh-CN" sz="1400" dirty="0"/>
              <a:t>P(it=qi,ii+1=</a:t>
            </a:r>
            <a:r>
              <a:rPr lang="en-US" altLang="zh-CN" sz="1400" dirty="0" err="1"/>
              <a:t>qj,O</a:t>
            </a:r>
            <a:r>
              <a:rPr lang="en-US" altLang="zh-CN" sz="1400" dirty="0"/>
              <a:t>|</a:t>
            </a:r>
            <a:r>
              <a:rPr lang="el-GR" altLang="zh-CN" sz="1400" dirty="0"/>
              <a:t>λ)</a:t>
            </a:r>
            <a:r>
              <a:rPr lang="en-US" altLang="zh-CN" sz="1400" dirty="0"/>
              <a:t>P(O|</a:t>
            </a:r>
            <a:r>
              <a:rPr lang="el-GR" altLang="zh-CN" sz="1400" dirty="0"/>
              <a:t>λ)=</a:t>
            </a:r>
            <a:r>
              <a:rPr lang="en-US" altLang="zh-CN" sz="1400" dirty="0"/>
              <a:t>P(it=qi,ii+1=</a:t>
            </a:r>
            <a:r>
              <a:rPr lang="en-US" altLang="zh-CN" sz="1400" dirty="0" err="1"/>
              <a:t>qj,O</a:t>
            </a:r>
            <a:r>
              <a:rPr lang="en-US" altLang="zh-CN" sz="1400" dirty="0"/>
              <a:t>|</a:t>
            </a:r>
            <a:r>
              <a:rPr lang="el-GR" altLang="zh-CN" sz="1400" dirty="0"/>
              <a:t>λ)∑</a:t>
            </a:r>
            <a:r>
              <a:rPr lang="en-US" altLang="zh-CN" sz="1400" dirty="0"/>
              <a:t>Ni=1∑Nj=1P(it=qi,ii+1=</a:t>
            </a:r>
            <a:r>
              <a:rPr lang="en-US" altLang="zh-CN" sz="1400" dirty="0" err="1"/>
              <a:t>qj,O</a:t>
            </a:r>
            <a:r>
              <a:rPr lang="en-US" altLang="zh-CN" sz="1400" dirty="0"/>
              <a:t>|</a:t>
            </a:r>
            <a:r>
              <a:rPr lang="el-GR" altLang="zh-CN" sz="1400" dirty="0"/>
              <a:t>λ)ξ</a:t>
            </a:r>
            <a:r>
              <a:rPr lang="en-US" altLang="zh-CN" sz="1400" dirty="0"/>
              <a:t>t(</a:t>
            </a:r>
            <a:r>
              <a:rPr lang="en-US" altLang="zh-CN" sz="1400" dirty="0" err="1"/>
              <a:t>i,j</a:t>
            </a:r>
            <a:r>
              <a:rPr lang="en-US" altLang="zh-CN" sz="1400" dirty="0"/>
              <a:t>)=P(it=qi,ii+1=</a:t>
            </a:r>
            <a:r>
              <a:rPr lang="en-US" altLang="zh-CN" sz="1400" dirty="0" err="1"/>
              <a:t>qj|O</a:t>
            </a:r>
            <a:r>
              <a:rPr lang="en-US" altLang="zh-CN" sz="1400" dirty="0"/>
              <a:t>,</a:t>
            </a:r>
            <a:r>
              <a:rPr lang="el-GR" altLang="zh-CN" sz="1400" dirty="0"/>
              <a:t>λ)=</a:t>
            </a:r>
            <a:r>
              <a:rPr lang="en-US" altLang="zh-CN" sz="1400" dirty="0"/>
              <a:t>P(it=qi,ii+1=</a:t>
            </a:r>
            <a:r>
              <a:rPr lang="en-US" altLang="zh-CN" sz="1400" dirty="0" err="1"/>
              <a:t>qj,O</a:t>
            </a:r>
            <a:r>
              <a:rPr lang="en-US" altLang="zh-CN" sz="1400" dirty="0"/>
              <a:t>|</a:t>
            </a:r>
            <a:r>
              <a:rPr lang="el-GR" altLang="zh-CN" sz="1400" dirty="0"/>
              <a:t>λ)</a:t>
            </a:r>
            <a:r>
              <a:rPr lang="en-US" altLang="zh-CN" sz="1400" dirty="0"/>
              <a:t>P(O|</a:t>
            </a:r>
            <a:r>
              <a:rPr lang="el-GR" altLang="zh-CN" sz="1400" dirty="0"/>
              <a:t>λ)=</a:t>
            </a:r>
            <a:r>
              <a:rPr lang="en-US" altLang="zh-CN" sz="1400" dirty="0"/>
              <a:t>P(it=qi,ii+1=</a:t>
            </a:r>
            <a:r>
              <a:rPr lang="en-US" altLang="zh-CN" sz="1400" dirty="0" err="1"/>
              <a:t>qj,O</a:t>
            </a:r>
            <a:r>
              <a:rPr lang="en-US" altLang="zh-CN" sz="1400" dirty="0"/>
              <a:t>|</a:t>
            </a:r>
            <a:r>
              <a:rPr lang="el-GR" altLang="zh-CN" sz="1400" dirty="0"/>
              <a:t>λ)∑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=1N∑j=1NP(it=qi,ii+1=</a:t>
            </a:r>
            <a:r>
              <a:rPr lang="en-US" altLang="zh-CN" sz="1400" dirty="0" err="1"/>
              <a:t>qj,O</a:t>
            </a:r>
            <a:r>
              <a:rPr lang="en-US" altLang="zh-CN" sz="1400" dirty="0"/>
              <a:t>|</a:t>
            </a:r>
            <a:r>
              <a:rPr lang="el-GR" altLang="zh-CN" sz="1400" dirty="0"/>
              <a:t>λ)</a:t>
            </a:r>
          </a:p>
          <a:p>
            <a:endParaRPr lang="el-GR" altLang="zh-CN" sz="1400" dirty="0"/>
          </a:p>
          <a:p>
            <a:r>
              <a:rPr lang="zh-CN" altLang="en-US" sz="1400" dirty="0"/>
              <a:t>读作</a:t>
            </a:r>
            <a:r>
              <a:rPr lang="en-US" altLang="zh-CN" sz="1400" dirty="0"/>
              <a:t>xi</a:t>
            </a:r>
            <a:r>
              <a:rPr lang="zh-CN" altLang="en-US" sz="1400" dirty="0"/>
              <a:t>，即，给定模型参数和所有观测，时刻</a:t>
            </a:r>
            <a:r>
              <a:rPr lang="en-US" altLang="zh-CN" sz="1400" dirty="0" err="1"/>
              <a:t>tt</a:t>
            </a:r>
            <a:r>
              <a:rPr lang="zh-CN" altLang="en-US" sz="1400" dirty="0"/>
              <a:t>处于状态</a:t>
            </a:r>
            <a:r>
              <a:rPr lang="en-US" altLang="zh-CN" sz="1400" dirty="0" err="1"/>
              <a:t>qiqi</a:t>
            </a:r>
            <a:r>
              <a:rPr lang="zh-CN" altLang="en-US" sz="1400" dirty="0"/>
              <a:t>且时刻</a:t>
            </a:r>
            <a:r>
              <a:rPr lang="en-US" altLang="zh-CN" sz="1400" dirty="0"/>
              <a:t>t+1t+1</a:t>
            </a:r>
            <a:r>
              <a:rPr lang="zh-CN" altLang="en-US" sz="1400" dirty="0"/>
              <a:t>处于状态</a:t>
            </a:r>
            <a:r>
              <a:rPr lang="en-US" altLang="zh-CN" sz="1400" dirty="0" err="1"/>
              <a:t>qjqj</a:t>
            </a:r>
            <a:r>
              <a:rPr lang="zh-CN" altLang="en-US" sz="1400" dirty="0"/>
              <a:t>的概率。</a:t>
            </a:r>
          </a:p>
          <a:p>
            <a:endParaRPr lang="zh-CN" altLang="en-US" sz="1400" dirty="0"/>
          </a:p>
          <a:p>
            <a:r>
              <a:rPr lang="zh-CN" altLang="en-US" sz="1400" dirty="0"/>
              <a:t>带入</a:t>
            </a:r>
            <a:r>
              <a:rPr lang="en-US" altLang="zh-CN" sz="1400" dirty="0"/>
              <a:t>P(it=qi,ii+1=</a:t>
            </a:r>
            <a:r>
              <a:rPr lang="en-US" altLang="zh-CN" sz="1400" dirty="0" err="1"/>
              <a:t>qj,O</a:t>
            </a:r>
            <a:r>
              <a:rPr lang="en-US" altLang="zh-CN" sz="1400" dirty="0"/>
              <a:t>|</a:t>
            </a:r>
            <a:r>
              <a:rPr lang="el-GR" altLang="zh-CN" sz="1400" dirty="0"/>
              <a:t>λ)=α</a:t>
            </a:r>
            <a:r>
              <a:rPr lang="en-US" altLang="zh-CN" sz="1400" dirty="0"/>
              <a:t>t(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)</a:t>
            </a:r>
            <a:r>
              <a:rPr lang="en-US" altLang="zh-CN" sz="1400" dirty="0" err="1"/>
              <a:t>aijbj</a:t>
            </a:r>
            <a:r>
              <a:rPr lang="en-US" altLang="zh-CN" sz="1400" dirty="0"/>
              <a:t>(ot+1)</a:t>
            </a:r>
            <a:r>
              <a:rPr lang="el-GR" altLang="zh-CN" sz="1400" dirty="0"/>
              <a:t>β</a:t>
            </a:r>
            <a:r>
              <a:rPr lang="en-US" altLang="zh-CN" sz="1400" dirty="0"/>
              <a:t>t+1(j)P(it=qi,ii+1=</a:t>
            </a:r>
            <a:r>
              <a:rPr lang="en-US" altLang="zh-CN" sz="1400" dirty="0" err="1"/>
              <a:t>qj,O</a:t>
            </a:r>
            <a:r>
              <a:rPr lang="en-US" altLang="zh-CN" sz="1400" dirty="0"/>
              <a:t>|</a:t>
            </a:r>
            <a:r>
              <a:rPr lang="el-GR" altLang="zh-CN" sz="1400" dirty="0"/>
              <a:t>λ)=α</a:t>
            </a:r>
            <a:r>
              <a:rPr lang="en-US" altLang="zh-CN" sz="1400" dirty="0"/>
              <a:t>t(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)</a:t>
            </a:r>
            <a:r>
              <a:rPr lang="en-US" altLang="zh-CN" sz="1400" dirty="0" err="1"/>
              <a:t>aijbj</a:t>
            </a:r>
            <a:r>
              <a:rPr lang="en-US" altLang="zh-CN" sz="1400" dirty="0"/>
              <a:t>(ot+1)</a:t>
            </a:r>
            <a:r>
              <a:rPr lang="el-GR" altLang="zh-CN" sz="1400" dirty="0"/>
              <a:t>β</a:t>
            </a:r>
            <a:r>
              <a:rPr lang="en-US" altLang="zh-CN" sz="1400" dirty="0"/>
              <a:t>t+1(j)</a:t>
            </a:r>
          </a:p>
          <a:p>
            <a:endParaRPr lang="en-US" altLang="zh-CN" sz="1400" dirty="0"/>
          </a:p>
          <a:p>
            <a:r>
              <a:rPr lang="zh-CN" altLang="en-US" sz="1400" dirty="0"/>
              <a:t>得到：</a:t>
            </a:r>
            <a:r>
              <a:rPr lang="el-GR" altLang="zh-CN" sz="1400" dirty="0"/>
              <a:t>ξ</a:t>
            </a:r>
            <a:r>
              <a:rPr lang="en-US" altLang="zh-CN" sz="1400" dirty="0"/>
              <a:t>t(</a:t>
            </a:r>
            <a:r>
              <a:rPr lang="en-US" altLang="zh-CN" sz="1400" dirty="0" err="1"/>
              <a:t>i,j</a:t>
            </a:r>
            <a:r>
              <a:rPr lang="en-US" altLang="zh-CN" sz="1400" dirty="0"/>
              <a:t>)=</a:t>
            </a:r>
            <a:r>
              <a:rPr lang="el-GR" altLang="zh-CN" sz="1400" dirty="0"/>
              <a:t>α</a:t>
            </a:r>
            <a:r>
              <a:rPr lang="en-US" altLang="zh-CN" sz="1400" dirty="0"/>
              <a:t>t(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)</a:t>
            </a:r>
            <a:r>
              <a:rPr lang="en-US" altLang="zh-CN" sz="1400" dirty="0" err="1"/>
              <a:t>aijbj</a:t>
            </a:r>
            <a:r>
              <a:rPr lang="en-US" altLang="zh-CN" sz="1400" dirty="0"/>
              <a:t>(ot+1)</a:t>
            </a:r>
            <a:r>
              <a:rPr lang="el-GR" altLang="zh-CN" sz="1400" dirty="0"/>
              <a:t>β</a:t>
            </a:r>
            <a:r>
              <a:rPr lang="en-US" altLang="zh-CN" sz="1400" dirty="0"/>
              <a:t>t+1(j)∑Ni=1∑Nj=1</a:t>
            </a:r>
            <a:r>
              <a:rPr lang="el-GR" altLang="zh-CN" sz="1400" dirty="0"/>
              <a:t>α</a:t>
            </a:r>
            <a:r>
              <a:rPr lang="en-US" altLang="zh-CN" sz="1400" dirty="0"/>
              <a:t>t(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)</a:t>
            </a:r>
            <a:r>
              <a:rPr lang="en-US" altLang="zh-CN" sz="1400" dirty="0" err="1"/>
              <a:t>aijbj</a:t>
            </a:r>
            <a:r>
              <a:rPr lang="en-US" altLang="zh-CN" sz="1400" dirty="0"/>
              <a:t>(ot+1)</a:t>
            </a:r>
            <a:r>
              <a:rPr lang="el-GR" altLang="zh-CN" sz="1400" dirty="0"/>
              <a:t>β</a:t>
            </a:r>
            <a:r>
              <a:rPr lang="en-US" altLang="zh-CN" sz="1400" dirty="0"/>
              <a:t>t+1(j)</a:t>
            </a:r>
            <a:r>
              <a:rPr lang="el-GR" altLang="zh-CN" sz="1400" dirty="0"/>
              <a:t>ξ</a:t>
            </a:r>
            <a:r>
              <a:rPr lang="en-US" altLang="zh-CN" sz="1400" dirty="0"/>
              <a:t>t(</a:t>
            </a:r>
            <a:r>
              <a:rPr lang="en-US" altLang="zh-CN" sz="1400" dirty="0" err="1"/>
              <a:t>i,j</a:t>
            </a:r>
            <a:r>
              <a:rPr lang="en-US" altLang="zh-CN" sz="1400" dirty="0"/>
              <a:t>)=</a:t>
            </a:r>
            <a:r>
              <a:rPr lang="el-GR" altLang="zh-CN" sz="1400" dirty="0"/>
              <a:t>α</a:t>
            </a:r>
            <a:r>
              <a:rPr lang="en-US" altLang="zh-CN" sz="1400" dirty="0"/>
              <a:t>t(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)</a:t>
            </a:r>
            <a:r>
              <a:rPr lang="en-US" altLang="zh-CN" sz="1400" dirty="0" err="1"/>
              <a:t>aijbj</a:t>
            </a:r>
            <a:r>
              <a:rPr lang="en-US" altLang="zh-CN" sz="1400" dirty="0"/>
              <a:t>(ot+1)</a:t>
            </a:r>
            <a:r>
              <a:rPr lang="el-GR" altLang="zh-CN" sz="1400" dirty="0"/>
              <a:t>β</a:t>
            </a:r>
            <a:r>
              <a:rPr lang="en-US" altLang="zh-CN" sz="1400" dirty="0"/>
              <a:t>t+1(j)∑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=1N∑j=1N</a:t>
            </a:r>
            <a:r>
              <a:rPr lang="el-GR" altLang="zh-CN" sz="1400" dirty="0"/>
              <a:t>α</a:t>
            </a:r>
            <a:r>
              <a:rPr lang="en-US" altLang="zh-CN" sz="1400" dirty="0"/>
              <a:t>t(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)</a:t>
            </a:r>
            <a:r>
              <a:rPr lang="en-US" altLang="zh-CN" sz="1400" dirty="0" err="1"/>
              <a:t>aijbj</a:t>
            </a:r>
            <a:r>
              <a:rPr lang="en-US" altLang="zh-CN" sz="1400" dirty="0"/>
              <a:t>(ot+1)</a:t>
            </a:r>
            <a:r>
              <a:rPr lang="el-GR" altLang="zh-CN" sz="1400" dirty="0"/>
              <a:t>β</a:t>
            </a:r>
            <a:r>
              <a:rPr lang="en-US" altLang="zh-CN" sz="1400" dirty="0"/>
              <a:t>t+1(j)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31825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F0088BE-79EE-46BA-A43F-F744EC8088C3}"/>
              </a:ext>
            </a:extLst>
          </p:cNvPr>
          <p:cNvSpPr txBox="1"/>
          <p:nvPr/>
        </p:nvSpPr>
        <p:spPr>
          <a:xfrm>
            <a:off x="1065319" y="0"/>
            <a:ext cx="8174934" cy="7439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预测问题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454C00A-432A-424C-A9F3-418391D90C93}"/>
              </a:ext>
            </a:extLst>
          </p:cNvPr>
          <p:cNvSpPr/>
          <p:nvPr/>
        </p:nvSpPr>
        <p:spPr>
          <a:xfrm>
            <a:off x="186431" y="948690"/>
            <a:ext cx="1146995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考虑到预测问题是求给定观测序列条件概率</a:t>
            </a:r>
            <a:r>
              <a:rPr lang="en-US" altLang="zh-CN" dirty="0"/>
              <a:t>P(I|O)P(I|O)</a:t>
            </a:r>
            <a:r>
              <a:rPr lang="zh-CN" altLang="en-US" dirty="0"/>
              <a:t>最大的状态序列</a:t>
            </a:r>
            <a:r>
              <a:rPr lang="en-US" altLang="zh-CN" dirty="0"/>
              <a:t>I=(i1,i2,...,</a:t>
            </a:r>
            <a:r>
              <a:rPr lang="en-US" altLang="zh-CN" dirty="0" err="1"/>
              <a:t>iT</a:t>
            </a:r>
            <a:r>
              <a:rPr lang="en-US" altLang="zh-CN" dirty="0"/>
              <a:t>)I=(i1,i2,...,</a:t>
            </a:r>
            <a:r>
              <a:rPr lang="en-US" altLang="zh-CN" dirty="0" err="1"/>
              <a:t>iT</a:t>
            </a:r>
            <a:r>
              <a:rPr lang="en-US" altLang="zh-CN" dirty="0"/>
              <a:t>)</a:t>
            </a:r>
            <a:r>
              <a:rPr lang="zh-CN" altLang="en-US" dirty="0"/>
              <a:t>，类比这个问题和最短路问题：</a:t>
            </a:r>
          </a:p>
          <a:p>
            <a:endParaRPr lang="zh-CN" altLang="en-US" dirty="0"/>
          </a:p>
          <a:p>
            <a:r>
              <a:rPr lang="zh-CN" altLang="en-US" dirty="0"/>
              <a:t>我们可以把求</a:t>
            </a:r>
            <a:r>
              <a:rPr lang="en-US" altLang="zh-CN" dirty="0"/>
              <a:t>P(I|O)P(I|O)</a:t>
            </a:r>
            <a:r>
              <a:rPr lang="zh-CN" altLang="en-US" dirty="0"/>
              <a:t>的最大值类比成求节点间距离的最小值，于是考虑类似于动态规划的</a:t>
            </a:r>
            <a:r>
              <a:rPr lang="en-US" altLang="zh-CN" dirty="0" err="1"/>
              <a:t>viterbi</a:t>
            </a:r>
            <a:r>
              <a:rPr lang="zh-CN" altLang="en-US" dirty="0"/>
              <a:t>算法。</a:t>
            </a:r>
          </a:p>
          <a:p>
            <a:endParaRPr lang="zh-CN" altLang="en-US" dirty="0"/>
          </a:p>
          <a:p>
            <a:r>
              <a:rPr lang="zh-CN" altLang="en-US" dirty="0"/>
              <a:t>首先导入两个变量</a:t>
            </a:r>
            <a:r>
              <a:rPr lang="el-GR" altLang="zh-CN" dirty="0"/>
              <a:t>δδ</a:t>
            </a:r>
            <a:r>
              <a:rPr lang="zh-CN" altLang="en-US" dirty="0"/>
              <a:t>和</a:t>
            </a:r>
            <a:r>
              <a:rPr lang="el-GR" altLang="zh-CN" dirty="0"/>
              <a:t>ψψ</a:t>
            </a:r>
            <a:r>
              <a:rPr lang="zh-CN" altLang="el-GR" dirty="0"/>
              <a:t>：</a:t>
            </a:r>
          </a:p>
          <a:p>
            <a:endParaRPr lang="zh-CN" altLang="el-GR" dirty="0"/>
          </a:p>
          <a:p>
            <a:r>
              <a:rPr lang="zh-CN" altLang="en-US" dirty="0"/>
              <a:t>定义在时刻</a:t>
            </a:r>
            <a:r>
              <a:rPr lang="en-US" altLang="zh-CN" dirty="0" err="1"/>
              <a:t>tt</a:t>
            </a:r>
            <a:r>
              <a:rPr lang="zh-CN" altLang="en-US" dirty="0"/>
              <a:t>状态为</a:t>
            </a:r>
            <a:r>
              <a:rPr lang="en-US" altLang="zh-CN" dirty="0"/>
              <a:t>ii</a:t>
            </a:r>
            <a:r>
              <a:rPr lang="zh-CN" altLang="en-US" dirty="0"/>
              <a:t>的所有单个路径</a:t>
            </a:r>
            <a:r>
              <a:rPr lang="en-US" altLang="zh-CN" dirty="0"/>
              <a:t>(i1,i2,i3,...,it)(i1,i2,i3,...,it)</a:t>
            </a:r>
            <a:r>
              <a:rPr lang="zh-CN" altLang="en-US" dirty="0"/>
              <a:t>中概率最大值为</a:t>
            </a:r>
            <a:r>
              <a:rPr lang="en-US" altLang="zh-CN" dirty="0"/>
              <a:t>(</a:t>
            </a:r>
            <a:r>
              <a:rPr lang="zh-CN" altLang="en-US" dirty="0"/>
              <a:t>这里考虑</a:t>
            </a:r>
            <a:r>
              <a:rPr lang="en-US" altLang="zh-CN" dirty="0"/>
              <a:t>P(I,O)P(I,O)</a:t>
            </a:r>
            <a:r>
              <a:rPr lang="zh-CN" altLang="en-US" dirty="0"/>
              <a:t>便于计算，因为给定的</a:t>
            </a:r>
            <a:r>
              <a:rPr lang="en-US" altLang="zh-CN" dirty="0"/>
              <a:t>P(O)P(O),P(I|O)P(I|O)</a:t>
            </a:r>
            <a:r>
              <a:rPr lang="zh-CN" altLang="en-US" dirty="0"/>
              <a:t>正比于</a:t>
            </a:r>
            <a:r>
              <a:rPr lang="en-US" altLang="zh-CN" dirty="0"/>
              <a:t>P(I,O)P(I,O)):</a:t>
            </a:r>
          </a:p>
          <a:p>
            <a:endParaRPr lang="en-US" altLang="zh-CN" dirty="0"/>
          </a:p>
          <a:p>
            <a:r>
              <a:rPr lang="en-US" altLang="zh-CN" dirty="0"/>
              <a:t> </a:t>
            </a:r>
          </a:p>
          <a:p>
            <a:endParaRPr lang="en-US" altLang="zh-CN" dirty="0"/>
          </a:p>
          <a:p>
            <a:r>
              <a:rPr lang="el-GR" altLang="zh-CN" dirty="0"/>
              <a:t>δ</a:t>
            </a:r>
            <a:r>
              <a:rPr lang="en-US" altLang="zh-CN" dirty="0"/>
              <a:t>t(</a:t>
            </a:r>
            <a:r>
              <a:rPr lang="en-US" altLang="zh-CN" dirty="0" err="1"/>
              <a:t>i</a:t>
            </a:r>
            <a:r>
              <a:rPr lang="en-US" altLang="zh-CN" dirty="0"/>
              <a:t>)=maxi1,i2,...,it−1P(it=i,it−1,...,i1,ot,ot−1,...,o1|</a:t>
            </a:r>
            <a:r>
              <a:rPr lang="el-GR" altLang="zh-CN" dirty="0"/>
              <a:t>λ)δ</a:t>
            </a:r>
            <a:r>
              <a:rPr lang="en-US" altLang="zh-CN" dirty="0"/>
              <a:t>t(</a:t>
            </a:r>
            <a:r>
              <a:rPr lang="en-US" altLang="zh-CN" dirty="0" err="1"/>
              <a:t>i</a:t>
            </a:r>
            <a:r>
              <a:rPr lang="en-US" altLang="zh-CN" dirty="0"/>
              <a:t>)=maxi1,i2,...,it−1P(it=i,it−1,...,i1,ot,ot−1,...,o1|</a:t>
            </a:r>
            <a:r>
              <a:rPr lang="el-GR" altLang="zh-CN" dirty="0"/>
              <a:t>λ)</a:t>
            </a:r>
          </a:p>
          <a:p>
            <a:endParaRPr lang="el-GR" altLang="zh-CN" dirty="0"/>
          </a:p>
          <a:p>
            <a:r>
              <a:rPr lang="zh-CN" altLang="en-US" dirty="0"/>
              <a:t>读作</a:t>
            </a:r>
            <a:r>
              <a:rPr lang="en-US" altLang="zh-CN" dirty="0"/>
              <a:t>delta</a:t>
            </a:r>
            <a:r>
              <a:rPr lang="zh-CN" altLang="en-US" dirty="0"/>
              <a:t>，其中，</a:t>
            </a:r>
            <a:r>
              <a:rPr lang="en-US" altLang="zh-CN" dirty="0" err="1"/>
              <a:t>i</a:t>
            </a:r>
            <a:r>
              <a:rPr lang="en-US" altLang="zh-CN" dirty="0"/>
              <a:t>=1,2,...,Ni=1,2,...,N</a:t>
            </a:r>
          </a:p>
          <a:p>
            <a:endParaRPr lang="en-US" altLang="zh-CN" dirty="0"/>
          </a:p>
          <a:p>
            <a:r>
              <a:rPr lang="zh-CN" altLang="en-US" dirty="0"/>
              <a:t>得到其递推公式：</a:t>
            </a:r>
          </a:p>
          <a:p>
            <a:endParaRPr lang="zh-CN" altLang="en-US" dirty="0"/>
          </a:p>
          <a:p>
            <a:r>
              <a:rPr lang="zh-CN" altLang="en-US" dirty="0"/>
              <a:t> </a:t>
            </a:r>
            <a:r>
              <a:rPr lang="el-GR" altLang="zh-CN" dirty="0"/>
              <a:t>δ</a:t>
            </a:r>
            <a:r>
              <a:rPr lang="en-US" altLang="zh-CN" dirty="0"/>
              <a:t>t(</a:t>
            </a:r>
            <a:r>
              <a:rPr lang="en-US" altLang="zh-CN" dirty="0" err="1"/>
              <a:t>i</a:t>
            </a:r>
            <a:r>
              <a:rPr lang="en-US" altLang="zh-CN" dirty="0"/>
              <a:t>)=max1≤j≤N[</a:t>
            </a:r>
            <a:r>
              <a:rPr lang="el-GR" altLang="zh-CN" dirty="0"/>
              <a:t>δ</a:t>
            </a:r>
            <a:r>
              <a:rPr lang="en-US" altLang="zh-CN" dirty="0"/>
              <a:t>t−1(j)</a:t>
            </a:r>
            <a:r>
              <a:rPr lang="en-US" altLang="zh-CN" dirty="0" err="1"/>
              <a:t>aji</a:t>
            </a:r>
            <a:r>
              <a:rPr lang="en-US" altLang="zh-CN" dirty="0"/>
              <a:t>]bi(o1)</a:t>
            </a:r>
            <a:r>
              <a:rPr lang="el-GR" altLang="zh-CN" dirty="0"/>
              <a:t>δ</a:t>
            </a:r>
            <a:r>
              <a:rPr lang="en-US" altLang="zh-CN" dirty="0"/>
              <a:t>t(</a:t>
            </a:r>
            <a:r>
              <a:rPr lang="en-US" altLang="zh-CN" dirty="0" err="1"/>
              <a:t>i</a:t>
            </a:r>
            <a:r>
              <a:rPr lang="en-US" altLang="zh-CN" dirty="0"/>
              <a:t>)=max1≤j≤N[</a:t>
            </a:r>
            <a:r>
              <a:rPr lang="el-GR" altLang="zh-CN" dirty="0"/>
              <a:t>δ</a:t>
            </a:r>
            <a:r>
              <a:rPr lang="en-US" altLang="zh-CN" dirty="0"/>
              <a:t>t−1(j)</a:t>
            </a:r>
            <a:r>
              <a:rPr lang="en-US" altLang="zh-CN" dirty="0" err="1"/>
              <a:t>aji</a:t>
            </a:r>
            <a:r>
              <a:rPr lang="en-US" altLang="zh-CN" dirty="0"/>
              <a:t>]bi(o1) </a:t>
            </a:r>
            <a:r>
              <a:rPr lang="zh-CN" altLang="en-US" dirty="0"/>
              <a:t>并不是函数，而是类似于数组取下标的操作。</a:t>
            </a:r>
          </a:p>
        </p:txBody>
      </p:sp>
    </p:spTree>
    <p:extLst>
      <p:ext uri="{BB962C8B-B14F-4D97-AF65-F5344CB8AC3E}">
        <p14:creationId xmlns:p14="http://schemas.microsoft.com/office/powerpoint/2010/main" val="2100279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F0088BE-79EE-46BA-A43F-F744EC8088C3}"/>
              </a:ext>
            </a:extLst>
          </p:cNvPr>
          <p:cNvSpPr txBox="1"/>
          <p:nvPr/>
        </p:nvSpPr>
        <p:spPr>
          <a:xfrm>
            <a:off x="1065319" y="0"/>
            <a:ext cx="8174934" cy="7439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预测问题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454C00A-432A-424C-A9F3-418391D90C93}"/>
              </a:ext>
            </a:extLst>
          </p:cNvPr>
          <p:cNvSpPr/>
          <p:nvPr/>
        </p:nvSpPr>
        <p:spPr>
          <a:xfrm>
            <a:off x="372862" y="1125555"/>
            <a:ext cx="1146995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r>
              <a:rPr lang="zh-CN" altLang="en-US" dirty="0"/>
              <a:t>定义在时刻</a:t>
            </a:r>
            <a:r>
              <a:rPr lang="en-US" altLang="zh-CN" dirty="0" err="1"/>
              <a:t>tt</a:t>
            </a:r>
            <a:r>
              <a:rPr lang="zh-CN" altLang="en-US" dirty="0"/>
              <a:t>状态为</a:t>
            </a:r>
            <a:r>
              <a:rPr lang="en-US" altLang="zh-CN" dirty="0"/>
              <a:t>ii</a:t>
            </a:r>
            <a:r>
              <a:rPr lang="zh-CN" altLang="en-US" dirty="0"/>
              <a:t>的所有单个路径</a:t>
            </a:r>
            <a:r>
              <a:rPr lang="en-US" altLang="zh-CN" dirty="0"/>
              <a:t>(i1,i2,i3,...,it−1,i)(i1,i2,i3,...,it−1,i)</a:t>
            </a:r>
            <a:r>
              <a:rPr lang="zh-CN" altLang="en-US" dirty="0"/>
              <a:t>中概率最大的路径的第</a:t>
            </a:r>
            <a:r>
              <a:rPr lang="en-US" altLang="zh-CN" dirty="0"/>
              <a:t>t−1t−1</a:t>
            </a:r>
            <a:r>
              <a:rPr lang="zh-CN" altLang="en-US" dirty="0"/>
              <a:t>个结点为</a:t>
            </a:r>
          </a:p>
          <a:p>
            <a:endParaRPr lang="zh-CN" altLang="en-US" dirty="0"/>
          </a:p>
          <a:p>
            <a:r>
              <a:rPr lang="zh-CN" altLang="en-US" dirty="0"/>
              <a:t> </a:t>
            </a:r>
            <a:r>
              <a:rPr lang="el-GR" altLang="zh-CN" dirty="0"/>
              <a:t>ψ</a:t>
            </a:r>
            <a:r>
              <a:rPr lang="en-US" altLang="zh-CN" dirty="0"/>
              <a:t>t(</a:t>
            </a:r>
            <a:r>
              <a:rPr lang="en-US" altLang="zh-CN" dirty="0" err="1"/>
              <a:t>i</a:t>
            </a:r>
            <a:r>
              <a:rPr lang="en-US" altLang="zh-CN" dirty="0"/>
              <a:t>)=argmax1≤j≤N[</a:t>
            </a:r>
            <a:r>
              <a:rPr lang="el-GR" altLang="zh-CN" dirty="0"/>
              <a:t>δ</a:t>
            </a:r>
            <a:r>
              <a:rPr lang="en-US" altLang="zh-CN" dirty="0"/>
              <a:t>t−1(j)</a:t>
            </a:r>
            <a:r>
              <a:rPr lang="en-US" altLang="zh-CN" dirty="0" err="1"/>
              <a:t>aji</a:t>
            </a:r>
            <a:r>
              <a:rPr lang="en-US" altLang="zh-CN" dirty="0"/>
              <a:t>]</a:t>
            </a:r>
            <a:r>
              <a:rPr lang="el-GR" altLang="zh-CN" dirty="0"/>
              <a:t>ψ</a:t>
            </a:r>
            <a:r>
              <a:rPr lang="en-US" altLang="zh-CN" dirty="0"/>
              <a:t>t(</a:t>
            </a:r>
            <a:r>
              <a:rPr lang="en-US" altLang="zh-CN" dirty="0" err="1"/>
              <a:t>i</a:t>
            </a:r>
            <a:r>
              <a:rPr lang="en-US" altLang="zh-CN" dirty="0"/>
              <a:t>)=argmax1≤j≤N[</a:t>
            </a:r>
            <a:r>
              <a:rPr lang="el-GR" altLang="zh-CN" dirty="0"/>
              <a:t>δ</a:t>
            </a:r>
            <a:r>
              <a:rPr lang="en-US" altLang="zh-CN" dirty="0"/>
              <a:t>t−1(j)</a:t>
            </a:r>
            <a:r>
              <a:rPr lang="en-US" altLang="zh-CN" dirty="0" err="1"/>
              <a:t>aji</a:t>
            </a:r>
            <a:r>
              <a:rPr lang="en-US" altLang="zh-CN" dirty="0"/>
              <a:t>]</a:t>
            </a:r>
          </a:p>
          <a:p>
            <a:endParaRPr lang="en-US" altLang="zh-CN" dirty="0"/>
          </a:p>
          <a:p>
            <a:r>
              <a:rPr lang="zh-CN" altLang="en-US" dirty="0"/>
              <a:t>读作</a:t>
            </a:r>
            <a:r>
              <a:rPr lang="en-US" altLang="zh-CN" dirty="0"/>
              <a:t>psi</a:t>
            </a:r>
            <a:r>
              <a:rPr lang="zh-CN" altLang="en-US" dirty="0"/>
              <a:t>，其中，</a:t>
            </a:r>
            <a:r>
              <a:rPr lang="en-US" altLang="zh-CN" dirty="0" err="1"/>
              <a:t>i</a:t>
            </a:r>
            <a:r>
              <a:rPr lang="en-US" altLang="zh-CN" dirty="0"/>
              <a:t>=1,2,...,Ni=1,2,...,N</a:t>
            </a:r>
          </a:p>
          <a:p>
            <a:endParaRPr lang="en-US" altLang="zh-CN" dirty="0"/>
          </a:p>
          <a:p>
            <a:r>
              <a:rPr lang="zh-CN" altLang="en-US" dirty="0"/>
              <a:t>下面介绍维特比算法。</a:t>
            </a:r>
          </a:p>
          <a:p>
            <a:endParaRPr lang="zh-CN" altLang="en-US" dirty="0"/>
          </a:p>
          <a:p>
            <a:r>
              <a:rPr lang="zh-CN" altLang="en-US" dirty="0"/>
              <a:t>维特比（</a:t>
            </a:r>
            <a:r>
              <a:rPr lang="en-US" altLang="zh-CN" dirty="0" err="1"/>
              <a:t>viterbi</a:t>
            </a:r>
            <a:r>
              <a:rPr lang="zh-CN" altLang="en-US" dirty="0"/>
              <a:t>）算法（动态规划）：</a:t>
            </a:r>
          </a:p>
          <a:p>
            <a:endParaRPr lang="zh-CN" altLang="en-US" dirty="0"/>
          </a:p>
          <a:p>
            <a:r>
              <a:rPr lang="zh-CN" altLang="en-US" dirty="0"/>
              <a:t>输入：模型</a:t>
            </a:r>
            <a:r>
              <a:rPr lang="el-GR" altLang="zh-CN" dirty="0"/>
              <a:t>λ=(</a:t>
            </a:r>
            <a:r>
              <a:rPr lang="en-US" altLang="zh-CN" dirty="0"/>
              <a:t>A,B,</a:t>
            </a:r>
            <a:r>
              <a:rPr lang="el-GR" altLang="zh-CN" dirty="0"/>
              <a:t>π)λ=(</a:t>
            </a:r>
            <a:r>
              <a:rPr lang="en-US" altLang="zh-CN" dirty="0"/>
              <a:t>A,B,</a:t>
            </a:r>
            <a:r>
              <a:rPr lang="el-GR" altLang="zh-CN" dirty="0"/>
              <a:t>π)</a:t>
            </a:r>
            <a:r>
              <a:rPr lang="zh-CN" altLang="en-US" dirty="0"/>
              <a:t>和观测</a:t>
            </a:r>
            <a:r>
              <a:rPr lang="en-US" altLang="zh-CN" dirty="0"/>
              <a:t>O=(o1,o2,...,</a:t>
            </a:r>
            <a:r>
              <a:rPr lang="en-US" altLang="zh-CN" dirty="0" err="1"/>
              <a:t>oT</a:t>
            </a:r>
            <a:r>
              <a:rPr lang="en-US" altLang="zh-CN" dirty="0"/>
              <a:t>)O=(o1,o2,...,</a:t>
            </a:r>
            <a:r>
              <a:rPr lang="en-US" altLang="zh-CN" dirty="0" err="1"/>
              <a:t>oT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zh-CN" altLang="en-US" dirty="0"/>
              <a:t>输出：最优路径</a:t>
            </a:r>
            <a:r>
              <a:rPr lang="en-US" altLang="zh-CN" dirty="0"/>
              <a:t>I∗=(i∗1,i∗2,...,</a:t>
            </a:r>
            <a:r>
              <a:rPr lang="en-US" altLang="zh-CN" dirty="0" err="1"/>
              <a:t>i∗T</a:t>
            </a:r>
            <a:r>
              <a:rPr lang="en-US" altLang="zh-CN" dirty="0"/>
              <a:t>)I∗=(i1∗,i2∗,...,</a:t>
            </a:r>
            <a:r>
              <a:rPr lang="en-US" altLang="zh-CN" dirty="0" err="1"/>
              <a:t>iT</a:t>
            </a:r>
            <a:r>
              <a:rPr lang="en-US" altLang="zh-CN" dirty="0"/>
              <a:t>∗)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6218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F0088BE-79EE-46BA-A43F-F744EC8088C3}"/>
              </a:ext>
            </a:extLst>
          </p:cNvPr>
          <p:cNvSpPr txBox="1"/>
          <p:nvPr/>
        </p:nvSpPr>
        <p:spPr>
          <a:xfrm>
            <a:off x="1065319" y="0"/>
            <a:ext cx="8174934" cy="7439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预测问题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454C00A-432A-424C-A9F3-418391D90C93}"/>
              </a:ext>
            </a:extLst>
          </p:cNvPr>
          <p:cNvSpPr/>
          <p:nvPr/>
        </p:nvSpPr>
        <p:spPr>
          <a:xfrm>
            <a:off x="372862" y="1125555"/>
            <a:ext cx="1146995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(1).</a:t>
            </a:r>
            <a:r>
              <a:rPr lang="zh-CN" altLang="en-US" sz="1400" dirty="0"/>
              <a:t>初始化：</a:t>
            </a:r>
          </a:p>
          <a:p>
            <a:endParaRPr lang="zh-CN" altLang="en-US" sz="1400" dirty="0"/>
          </a:p>
          <a:p>
            <a:r>
              <a:rPr lang="el-GR" altLang="zh-CN" sz="1400" dirty="0"/>
              <a:t>δ1(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)=</a:t>
            </a:r>
            <a:r>
              <a:rPr lang="el-GR" altLang="zh-CN" sz="1400" dirty="0"/>
              <a:t>π</a:t>
            </a:r>
            <a:r>
              <a:rPr lang="en-US" altLang="zh-CN" sz="1400" dirty="0" err="1"/>
              <a:t>ibi</a:t>
            </a:r>
            <a:r>
              <a:rPr lang="en-US" altLang="zh-CN" sz="1400" dirty="0"/>
              <a:t>(o1)</a:t>
            </a:r>
            <a:r>
              <a:rPr lang="el-GR" altLang="zh-CN" sz="1400" dirty="0"/>
              <a:t>δ1(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)=</a:t>
            </a:r>
            <a:r>
              <a:rPr lang="el-GR" altLang="zh-CN" sz="1400" dirty="0"/>
              <a:t>π</a:t>
            </a:r>
            <a:r>
              <a:rPr lang="en-US" altLang="zh-CN" sz="1400" dirty="0" err="1"/>
              <a:t>ibi</a:t>
            </a:r>
            <a:r>
              <a:rPr lang="en-US" altLang="zh-CN" sz="1400" dirty="0"/>
              <a:t>(o1)</a:t>
            </a:r>
          </a:p>
          <a:p>
            <a:endParaRPr lang="en-US" altLang="zh-CN" sz="1400" dirty="0"/>
          </a:p>
          <a:p>
            <a:r>
              <a:rPr lang="el-GR" altLang="zh-CN" sz="1400" dirty="0"/>
              <a:t>ψ1(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)=0</a:t>
            </a:r>
            <a:r>
              <a:rPr lang="el-GR" altLang="zh-CN" sz="1400" dirty="0"/>
              <a:t>ψ1(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)=0</a:t>
            </a:r>
          </a:p>
          <a:p>
            <a:endParaRPr lang="en-US" altLang="zh-CN" sz="1400" dirty="0"/>
          </a:p>
          <a:p>
            <a:r>
              <a:rPr lang="en-US" altLang="zh-CN" sz="1400" dirty="0"/>
              <a:t>(2).</a:t>
            </a:r>
            <a:r>
              <a:rPr lang="zh-CN" altLang="en-US" sz="1400" dirty="0"/>
              <a:t>递推。对</a:t>
            </a:r>
            <a:r>
              <a:rPr lang="en-US" altLang="zh-CN" sz="1400" dirty="0"/>
              <a:t>t=2,3,...,Tt=2,3,...,T</a:t>
            </a:r>
          </a:p>
          <a:p>
            <a:endParaRPr lang="en-US" altLang="zh-CN" sz="1400" dirty="0"/>
          </a:p>
          <a:p>
            <a:r>
              <a:rPr lang="el-GR" altLang="zh-CN" sz="1400" dirty="0"/>
              <a:t>δ</a:t>
            </a:r>
            <a:r>
              <a:rPr lang="en-US" altLang="zh-CN" sz="1400" dirty="0"/>
              <a:t>t(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)=max1≤j≤N[</a:t>
            </a:r>
            <a:r>
              <a:rPr lang="el-GR" altLang="zh-CN" sz="1400" dirty="0"/>
              <a:t>δ</a:t>
            </a:r>
            <a:r>
              <a:rPr lang="en-US" altLang="zh-CN" sz="1400" dirty="0"/>
              <a:t>t−1(j)</a:t>
            </a:r>
            <a:r>
              <a:rPr lang="en-US" altLang="zh-CN" sz="1400" dirty="0" err="1"/>
              <a:t>aji</a:t>
            </a:r>
            <a:r>
              <a:rPr lang="en-US" altLang="zh-CN" sz="1400" dirty="0"/>
              <a:t>]bi(</a:t>
            </a:r>
            <a:r>
              <a:rPr lang="en-US" altLang="zh-CN" sz="1400" dirty="0" err="1"/>
              <a:t>ot</a:t>
            </a:r>
            <a:r>
              <a:rPr lang="en-US" altLang="zh-CN" sz="1400" dirty="0"/>
              <a:t>)</a:t>
            </a:r>
            <a:r>
              <a:rPr lang="el-GR" altLang="zh-CN" sz="1400" dirty="0"/>
              <a:t>δ</a:t>
            </a:r>
            <a:r>
              <a:rPr lang="en-US" altLang="zh-CN" sz="1400" dirty="0"/>
              <a:t>t(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)=max1≤j≤N[</a:t>
            </a:r>
            <a:r>
              <a:rPr lang="el-GR" altLang="zh-CN" sz="1400" dirty="0"/>
              <a:t>δ</a:t>
            </a:r>
            <a:r>
              <a:rPr lang="en-US" altLang="zh-CN" sz="1400" dirty="0"/>
              <a:t>t−1(j)</a:t>
            </a:r>
            <a:r>
              <a:rPr lang="en-US" altLang="zh-CN" sz="1400" dirty="0" err="1"/>
              <a:t>aji</a:t>
            </a:r>
            <a:r>
              <a:rPr lang="en-US" altLang="zh-CN" sz="1400" dirty="0"/>
              <a:t>]bi(</a:t>
            </a:r>
            <a:r>
              <a:rPr lang="en-US" altLang="zh-CN" sz="1400" dirty="0" err="1"/>
              <a:t>ot</a:t>
            </a:r>
            <a:r>
              <a:rPr lang="en-US" altLang="zh-CN" sz="1400" dirty="0"/>
              <a:t>)</a:t>
            </a:r>
          </a:p>
          <a:p>
            <a:endParaRPr lang="en-US" altLang="zh-CN" sz="1400" dirty="0"/>
          </a:p>
          <a:p>
            <a:r>
              <a:rPr lang="el-GR" altLang="zh-CN" sz="1400" dirty="0"/>
              <a:t>ψ</a:t>
            </a:r>
            <a:r>
              <a:rPr lang="en-US" altLang="zh-CN" sz="1400" dirty="0"/>
              <a:t>t(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)=argmax1≤j≤N[</a:t>
            </a:r>
            <a:r>
              <a:rPr lang="el-GR" altLang="zh-CN" sz="1400" dirty="0"/>
              <a:t>δ</a:t>
            </a:r>
            <a:r>
              <a:rPr lang="en-US" altLang="zh-CN" sz="1400" dirty="0"/>
              <a:t>t−1(j)</a:t>
            </a:r>
            <a:r>
              <a:rPr lang="en-US" altLang="zh-CN" sz="1400" dirty="0" err="1"/>
              <a:t>aji</a:t>
            </a:r>
            <a:r>
              <a:rPr lang="en-US" altLang="zh-CN" sz="1400" dirty="0"/>
              <a:t>]</a:t>
            </a:r>
            <a:r>
              <a:rPr lang="el-GR" altLang="zh-CN" sz="1400" dirty="0"/>
              <a:t>ψ</a:t>
            </a:r>
            <a:r>
              <a:rPr lang="en-US" altLang="zh-CN" sz="1400" dirty="0"/>
              <a:t>t(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)=argmax1≤j≤N[</a:t>
            </a:r>
            <a:r>
              <a:rPr lang="el-GR" altLang="zh-CN" sz="1400" dirty="0"/>
              <a:t>δ</a:t>
            </a:r>
            <a:r>
              <a:rPr lang="en-US" altLang="zh-CN" sz="1400" dirty="0"/>
              <a:t>t−1(j)</a:t>
            </a:r>
            <a:r>
              <a:rPr lang="en-US" altLang="zh-CN" sz="1400" dirty="0" err="1"/>
              <a:t>aji</a:t>
            </a:r>
            <a:r>
              <a:rPr lang="en-US" altLang="zh-CN" sz="1400" dirty="0"/>
              <a:t>]</a:t>
            </a:r>
          </a:p>
          <a:p>
            <a:endParaRPr lang="en-US" altLang="zh-CN" sz="1400" dirty="0"/>
          </a:p>
          <a:p>
            <a:r>
              <a:rPr lang="en-US" altLang="zh-CN" sz="1400" dirty="0"/>
              <a:t>(3).</a:t>
            </a:r>
            <a:r>
              <a:rPr lang="zh-CN" altLang="en-US" sz="1400" dirty="0"/>
              <a:t>终止：</a:t>
            </a:r>
          </a:p>
          <a:p>
            <a:endParaRPr lang="zh-CN" altLang="en-US" sz="1400" dirty="0"/>
          </a:p>
          <a:p>
            <a:r>
              <a:rPr lang="en-US" altLang="zh-CN" sz="1400" dirty="0"/>
              <a:t>P∗=max1≤i≤N</a:t>
            </a:r>
            <a:r>
              <a:rPr lang="el-GR" altLang="zh-CN" sz="1400" dirty="0"/>
              <a:t>δ</a:t>
            </a:r>
            <a:r>
              <a:rPr lang="en-US" altLang="zh-CN" sz="1400" dirty="0"/>
              <a:t>T(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)P∗=max1≤i≤N</a:t>
            </a:r>
            <a:r>
              <a:rPr lang="el-GR" altLang="zh-CN" sz="1400" dirty="0"/>
              <a:t>δ</a:t>
            </a:r>
            <a:r>
              <a:rPr lang="en-US" altLang="zh-CN" sz="1400" dirty="0"/>
              <a:t>T(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)</a:t>
            </a:r>
          </a:p>
          <a:p>
            <a:endParaRPr lang="en-US" altLang="zh-CN" sz="1400" dirty="0"/>
          </a:p>
          <a:p>
            <a:r>
              <a:rPr lang="en-US" altLang="zh-CN" sz="1400" dirty="0" err="1"/>
              <a:t>i∗T</a:t>
            </a:r>
            <a:r>
              <a:rPr lang="en-US" altLang="zh-CN" sz="1400" dirty="0"/>
              <a:t>=argmax1≤i≤N</a:t>
            </a:r>
            <a:r>
              <a:rPr lang="el-GR" altLang="zh-CN" sz="1400" dirty="0"/>
              <a:t>δ</a:t>
            </a:r>
            <a:r>
              <a:rPr lang="en-US" altLang="zh-CN" sz="1400" dirty="0"/>
              <a:t>T(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)</a:t>
            </a:r>
            <a:r>
              <a:rPr lang="en-US" altLang="zh-CN" sz="1400" dirty="0" err="1"/>
              <a:t>iT</a:t>
            </a:r>
            <a:r>
              <a:rPr lang="en-US" altLang="zh-CN" sz="1400" dirty="0"/>
              <a:t>∗=argmax1≤i≤N</a:t>
            </a:r>
            <a:r>
              <a:rPr lang="el-GR" altLang="zh-CN" sz="1400" dirty="0"/>
              <a:t>δ</a:t>
            </a:r>
            <a:r>
              <a:rPr lang="en-US" altLang="zh-CN" sz="1400" dirty="0"/>
              <a:t>T(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)</a:t>
            </a:r>
          </a:p>
          <a:p>
            <a:endParaRPr lang="en-US" altLang="zh-CN" sz="1400" dirty="0"/>
          </a:p>
          <a:p>
            <a:r>
              <a:rPr lang="en-US" altLang="zh-CN" sz="1400" dirty="0"/>
              <a:t>(4).</a:t>
            </a:r>
            <a:r>
              <a:rPr lang="zh-CN" altLang="en-US" sz="1400" dirty="0"/>
              <a:t>最优路径回溯，对</a:t>
            </a:r>
            <a:r>
              <a:rPr lang="en-US" altLang="zh-CN" sz="1400" dirty="0"/>
              <a:t>t=T−1,T−2,...,1t=T−1,T−2,...,1 </a:t>
            </a:r>
          </a:p>
          <a:p>
            <a:endParaRPr lang="en-US" altLang="zh-CN" sz="1400" dirty="0"/>
          </a:p>
          <a:p>
            <a:r>
              <a:rPr lang="en-US" altLang="zh-CN" sz="1400" dirty="0" err="1"/>
              <a:t>i∗t</a:t>
            </a:r>
            <a:r>
              <a:rPr lang="en-US" altLang="zh-CN" sz="1400" dirty="0"/>
              <a:t>=</a:t>
            </a:r>
            <a:r>
              <a:rPr lang="el-GR" altLang="zh-CN" sz="1400" dirty="0"/>
              <a:t>ψ</a:t>
            </a:r>
            <a:r>
              <a:rPr lang="en-US" altLang="zh-CN" sz="1400" dirty="0"/>
              <a:t>t+1(i∗t+1)it∗=</a:t>
            </a:r>
            <a:r>
              <a:rPr lang="el-GR" altLang="zh-CN" sz="1400" dirty="0"/>
              <a:t>ψ</a:t>
            </a:r>
            <a:r>
              <a:rPr lang="en-US" altLang="zh-CN" sz="1400" dirty="0"/>
              <a:t>t+1(it+1∗)</a:t>
            </a:r>
          </a:p>
          <a:p>
            <a:endParaRPr lang="en-US" altLang="zh-CN" sz="1400" dirty="0"/>
          </a:p>
          <a:p>
            <a:r>
              <a:rPr lang="zh-CN" altLang="en-US" sz="1400" dirty="0"/>
              <a:t>求得最优路径</a:t>
            </a:r>
            <a:r>
              <a:rPr lang="en-US" altLang="zh-CN" sz="1400" dirty="0"/>
              <a:t>I∗=(i∗1,i∗2,...,</a:t>
            </a:r>
            <a:r>
              <a:rPr lang="en-US" altLang="zh-CN" sz="1400" dirty="0" err="1"/>
              <a:t>i∗T</a:t>
            </a:r>
            <a:r>
              <a:rPr lang="en-US" altLang="zh-CN" sz="1400" dirty="0"/>
              <a:t>)I∗=(i1∗,i2∗,...,</a:t>
            </a:r>
            <a:r>
              <a:rPr lang="en-US" altLang="zh-CN" sz="1400" dirty="0" err="1"/>
              <a:t>iT</a:t>
            </a:r>
            <a:r>
              <a:rPr lang="en-US" altLang="zh-CN" sz="1400" dirty="0"/>
              <a:t>∗)</a:t>
            </a:r>
          </a:p>
          <a:p>
            <a:endParaRPr lang="en-US" altLang="zh-CN" sz="1400" dirty="0"/>
          </a:p>
          <a:p>
            <a:r>
              <a:rPr lang="zh-CN" altLang="en-US" sz="1400" dirty="0"/>
              <a:t>注：上面的</a:t>
            </a:r>
            <a:r>
              <a:rPr lang="en-US" altLang="zh-CN" sz="1400" dirty="0"/>
              <a:t>bi(</a:t>
            </a:r>
            <a:r>
              <a:rPr lang="en-US" altLang="zh-CN" sz="1400" dirty="0" err="1"/>
              <a:t>ot</a:t>
            </a:r>
            <a:r>
              <a:rPr lang="en-US" altLang="zh-CN" sz="1400" dirty="0"/>
              <a:t>)bi(</a:t>
            </a:r>
            <a:r>
              <a:rPr lang="en-US" altLang="zh-CN" sz="1400" dirty="0" err="1"/>
              <a:t>ot</a:t>
            </a:r>
            <a:r>
              <a:rPr lang="en-US" altLang="zh-CN" sz="1400" dirty="0"/>
              <a:t>)</a:t>
            </a:r>
            <a:r>
              <a:rPr lang="zh-CN" altLang="en-US" sz="1400" dirty="0"/>
              <a:t>和</a:t>
            </a:r>
            <a:r>
              <a:rPr lang="el-GR" altLang="zh-CN" sz="1400" dirty="0"/>
              <a:t>ψ</a:t>
            </a:r>
            <a:r>
              <a:rPr lang="en-US" altLang="zh-CN" sz="1400" dirty="0"/>
              <a:t>t+1(i∗t+1)</a:t>
            </a:r>
            <a:r>
              <a:rPr lang="el-GR" altLang="zh-CN" sz="1400" dirty="0"/>
              <a:t>ψ</a:t>
            </a:r>
            <a:r>
              <a:rPr lang="en-US" altLang="zh-CN" sz="1400" dirty="0"/>
              <a:t>t+1(it+1∗)</a:t>
            </a:r>
            <a:r>
              <a:rPr lang="zh-CN" altLang="en-US" sz="1400" dirty="0"/>
              <a:t>的括号，并不是函数，而是类似于数组取下标的操作。</a:t>
            </a:r>
          </a:p>
        </p:txBody>
      </p:sp>
    </p:spTree>
    <p:extLst>
      <p:ext uri="{BB962C8B-B14F-4D97-AF65-F5344CB8AC3E}">
        <p14:creationId xmlns:p14="http://schemas.microsoft.com/office/powerpoint/2010/main" val="1048104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DA67BFC-09DD-4F2A-A337-B8C6F4E0DDCE}"/>
              </a:ext>
            </a:extLst>
          </p:cNvPr>
          <p:cNvSpPr txBox="1"/>
          <p:nvPr/>
        </p:nvSpPr>
        <p:spPr>
          <a:xfrm>
            <a:off x="1065319" y="0"/>
            <a:ext cx="5030681" cy="7439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模型基础结构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3BE9AF2-0BC9-4427-A032-869A4D3B6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03" y="1782178"/>
            <a:ext cx="6086475" cy="143827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109CEC9-F13B-43D6-92BA-25838E2DF4BD}"/>
              </a:ext>
            </a:extLst>
          </p:cNvPr>
          <p:cNvSpPr/>
          <p:nvPr/>
        </p:nvSpPr>
        <p:spPr>
          <a:xfrm>
            <a:off x="6827397" y="2039650"/>
            <a:ext cx="5181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分成两排，第一排是</a:t>
            </a:r>
            <a:r>
              <a:rPr lang="en-US" altLang="zh-CN" dirty="0"/>
              <a:t>y</a:t>
            </a:r>
            <a:r>
              <a:rPr lang="zh-CN" altLang="en-US" dirty="0"/>
              <a:t>序列，第二排是</a:t>
            </a:r>
            <a:r>
              <a:rPr lang="en-US" altLang="zh-CN" dirty="0"/>
              <a:t>x</a:t>
            </a:r>
            <a:r>
              <a:rPr lang="zh-CN" altLang="en-US" dirty="0"/>
              <a:t>序列。每个</a:t>
            </a:r>
            <a:r>
              <a:rPr lang="en-US" altLang="zh-CN" dirty="0"/>
              <a:t>x</a:t>
            </a:r>
            <a:r>
              <a:rPr lang="zh-CN" altLang="en-US" dirty="0"/>
              <a:t>都只有一个</a:t>
            </a:r>
            <a:r>
              <a:rPr lang="en-US" altLang="zh-CN" dirty="0"/>
              <a:t>y</a:t>
            </a:r>
            <a:r>
              <a:rPr lang="zh-CN" altLang="en-US" dirty="0"/>
              <a:t>指向它，每个</a:t>
            </a:r>
            <a:r>
              <a:rPr lang="en-US" altLang="zh-CN" dirty="0"/>
              <a:t>y</a:t>
            </a:r>
            <a:r>
              <a:rPr lang="zh-CN" altLang="en-US" dirty="0"/>
              <a:t>也都有另一个</a:t>
            </a:r>
            <a:r>
              <a:rPr lang="en-US" altLang="zh-CN" dirty="0"/>
              <a:t>y</a:t>
            </a:r>
            <a:r>
              <a:rPr lang="zh-CN" altLang="en-US" dirty="0"/>
              <a:t>指向它。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680E52-A8FA-441E-9515-DD71EE110196}"/>
              </a:ext>
            </a:extLst>
          </p:cNvPr>
          <p:cNvSpPr/>
          <p:nvPr/>
        </p:nvSpPr>
        <p:spPr>
          <a:xfrm>
            <a:off x="473241" y="3637548"/>
            <a:ext cx="11245517" cy="2536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状态序列（上图中的</a:t>
            </a:r>
            <a:r>
              <a:rPr lang="en-US" altLang="zh-CN" b="1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yy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，下面的</a:t>
            </a:r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II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 隐藏的马尔科夫链随机生成的状态序列，称为状态序列（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state sequence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观测序列（上图中的</a:t>
            </a:r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xx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，下面的</a:t>
            </a:r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OO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每个状态生成一个观测，而由此产生的观测的随机序列，称为观测序列（</a:t>
            </a:r>
            <a:r>
              <a:rPr lang="en-US" altLang="zh-CN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obeservation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sequence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马尔科夫模型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 马尔科夫模型是关于时序的概率模型，描述由一个隐藏的马尔科夫链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随机生成不可观测的状态随机序列，再由各个状态生成一个观测而产生观测随机序列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的过程。</a:t>
            </a:r>
            <a:endParaRPr lang="zh-CN" altLang="en-US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1339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D70B28B-B3FB-45F7-8DEB-B841A3414DCB}"/>
              </a:ext>
            </a:extLst>
          </p:cNvPr>
          <p:cNvSpPr txBox="1"/>
          <p:nvPr/>
        </p:nvSpPr>
        <p:spPr>
          <a:xfrm>
            <a:off x="1065319" y="0"/>
            <a:ext cx="5030681" cy="7439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模型形式定义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E70DF6F-D10C-4FBA-BCC8-6F8E6CD17DF4}"/>
              </a:ext>
            </a:extLst>
          </p:cNvPr>
          <p:cNvSpPr/>
          <p:nvPr/>
        </p:nvSpPr>
        <p:spPr>
          <a:xfrm>
            <a:off x="120316" y="1396221"/>
            <a:ext cx="1195136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QQ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是所有可能的状态的集合，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VV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是所有可能的观测的集合。</a:t>
            </a:r>
          </a:p>
          <a:p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Q=q1,q2,...,</a:t>
            </a:r>
            <a:r>
              <a:rPr lang="en-US" altLang="zh-CN" dirty="0" err="1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qN,V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=v1,v2,...,</a:t>
            </a:r>
            <a:r>
              <a:rPr lang="en-US" altLang="zh-CN" dirty="0" err="1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vMQ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=q1,q2,...,</a:t>
            </a:r>
            <a:r>
              <a:rPr lang="en-US" altLang="zh-CN" dirty="0" err="1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qN,V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=v1,v2,...,</a:t>
            </a:r>
            <a:r>
              <a:rPr lang="en-US" altLang="zh-CN" dirty="0" err="1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vM</a:t>
            </a:r>
            <a:endParaRPr lang="en-US" altLang="zh-CN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其中，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NN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是可能的状态数，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MM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是可能的观测数。</a:t>
            </a:r>
          </a:p>
          <a:p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II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是长度为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TT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的状态序列，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OO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是对应的观测序列。</a:t>
            </a:r>
          </a:p>
          <a:p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I=(i1,i2,...,</a:t>
            </a:r>
            <a:r>
              <a:rPr lang="en-US" altLang="zh-CN" dirty="0" err="1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iT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),O=(o1,o2,...,</a:t>
            </a:r>
            <a:r>
              <a:rPr lang="en-US" altLang="zh-CN" dirty="0" err="1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oT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)I=(i1,i2,...,</a:t>
            </a:r>
            <a:r>
              <a:rPr lang="en-US" altLang="zh-CN" dirty="0" err="1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iT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),O=(o1,o2,...,</a:t>
            </a:r>
            <a:r>
              <a:rPr lang="en-US" altLang="zh-CN" dirty="0" err="1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oT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r>
              <a:rPr lang="en-US" altLang="zh-CN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是状态转移矩阵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A=[</a:t>
            </a:r>
            <a:r>
              <a:rPr lang="en-US" altLang="zh-CN" dirty="0" err="1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aij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]N×NA=[</a:t>
            </a:r>
            <a:r>
              <a:rPr lang="en-US" altLang="zh-CN" dirty="0" err="1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aij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]N×N</a:t>
            </a:r>
          </a:p>
          <a:p>
            <a:r>
              <a:rPr lang="en-US" altLang="zh-CN" dirty="0" err="1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=1,2,...,</a:t>
            </a:r>
            <a:r>
              <a:rPr lang="en-US" altLang="zh-CN" dirty="0" err="1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N;j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=1,2,...,Ni=1,2,...,</a:t>
            </a:r>
            <a:r>
              <a:rPr lang="en-US" altLang="zh-CN" dirty="0" err="1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N;j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=1,2,...,N</a:t>
            </a:r>
          </a:p>
          <a:p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其中，在时刻</a:t>
            </a:r>
            <a:r>
              <a:rPr lang="en-US" altLang="zh-CN" dirty="0" err="1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tt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，处于</a:t>
            </a:r>
            <a:r>
              <a:rPr lang="en-US" altLang="zh-CN" dirty="0" err="1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qiqi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状态的条件下在时刻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t+1t+1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转移到状态</a:t>
            </a:r>
            <a:r>
              <a:rPr lang="en-US" altLang="zh-CN" dirty="0" err="1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qjqj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的概率：</a:t>
            </a:r>
          </a:p>
          <a:p>
            <a:r>
              <a:rPr lang="en-US" altLang="zh-CN" dirty="0" err="1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aij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=P(it+1=</a:t>
            </a:r>
            <a:r>
              <a:rPr lang="en-US" altLang="zh-CN" dirty="0" err="1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qj|it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=qi)</a:t>
            </a:r>
            <a:r>
              <a:rPr lang="en-US" altLang="zh-CN" dirty="0" err="1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aij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=P(it+1=</a:t>
            </a:r>
            <a:r>
              <a:rPr lang="en-US" altLang="zh-CN" dirty="0" err="1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qj|it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=qi)</a:t>
            </a:r>
          </a:p>
          <a:p>
            <a:r>
              <a:rPr lang="en-US" altLang="zh-CN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lang="zh-CN" altLang="en-US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是观测概率矩阵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B=[</a:t>
            </a:r>
            <a:r>
              <a:rPr lang="en-US" altLang="zh-CN" dirty="0" err="1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bj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(k)]N×MB=[</a:t>
            </a:r>
            <a:r>
              <a:rPr lang="en-US" altLang="zh-CN" dirty="0" err="1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bj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(k)]N×M</a:t>
            </a:r>
          </a:p>
          <a:p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k=1,2,...,</a:t>
            </a:r>
            <a:r>
              <a:rPr lang="en-US" altLang="zh-CN" dirty="0" err="1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M;j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=1,2,...,</a:t>
            </a:r>
            <a:r>
              <a:rPr lang="en-US" altLang="zh-CN" dirty="0" err="1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Nk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=1,2,...,</a:t>
            </a:r>
            <a:r>
              <a:rPr lang="en-US" altLang="zh-CN" dirty="0" err="1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M;j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=1,2,...,N</a:t>
            </a:r>
          </a:p>
          <a:p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其中，在时刻</a:t>
            </a:r>
            <a:r>
              <a:rPr lang="en-US" altLang="zh-CN" dirty="0" err="1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tt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处于状态</a:t>
            </a:r>
            <a:r>
              <a:rPr lang="en-US" altLang="zh-CN" dirty="0" err="1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qjqj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的条件下生成观测</a:t>
            </a:r>
            <a:r>
              <a:rPr lang="en-US" altLang="zh-CN" dirty="0" err="1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vkvk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的概率：</a:t>
            </a:r>
          </a:p>
          <a:p>
            <a:r>
              <a:rPr lang="en-US" altLang="zh-CN" dirty="0" err="1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bj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(k)=P(</a:t>
            </a:r>
            <a:r>
              <a:rPr lang="en-US" altLang="zh-CN" dirty="0" err="1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ot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en-US" altLang="zh-CN" dirty="0" err="1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vk|it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en-US" altLang="zh-CN" dirty="0" err="1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qj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 dirty="0" err="1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bj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(k)=P(</a:t>
            </a:r>
            <a:r>
              <a:rPr lang="en-US" altLang="zh-CN" dirty="0" err="1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ot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en-US" altLang="zh-CN" dirty="0" err="1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vk|it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en-US" altLang="zh-CN" dirty="0" err="1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qj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r>
              <a:rPr lang="el-GR" altLang="zh-CN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π</a:t>
            </a:r>
            <a:r>
              <a:rPr lang="zh-CN" altLang="en-US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是初始状态概率向量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l-GR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π=(π</a:t>
            </a:r>
            <a:r>
              <a:rPr lang="en-US" altLang="zh-CN" dirty="0" err="1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l-GR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π=(π</a:t>
            </a:r>
            <a:r>
              <a:rPr lang="en-US" altLang="zh-CN" dirty="0" err="1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其中，</a:t>
            </a:r>
            <a:r>
              <a:rPr lang="el-GR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π</a:t>
            </a:r>
            <a:r>
              <a:rPr lang="en-US" altLang="zh-CN" dirty="0" err="1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=P(i1=qi)</a:t>
            </a:r>
            <a:r>
              <a:rPr lang="el-GR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π</a:t>
            </a:r>
            <a:r>
              <a:rPr lang="en-US" altLang="zh-CN" dirty="0" err="1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=P(i1=qi)</a:t>
            </a:r>
          </a:p>
          <a:p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隐马尔科夫模型由初始状态概率向量</a:t>
            </a:r>
            <a:r>
              <a:rPr lang="el-GR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ππ</a:t>
            </a:r>
            <a:r>
              <a:rPr lang="zh-CN" altLang="el-GR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状态转移概率矩阵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和观测概率矩阵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BB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决定。</a:t>
            </a:r>
            <a:r>
              <a:rPr lang="el-GR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ππ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AA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决定状态序列，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BB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决定观测序列。因此，隐马尔科夫模型</a:t>
            </a:r>
            <a:r>
              <a:rPr lang="el-GR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λλ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可以由三元符号表示，即：</a:t>
            </a:r>
            <a:r>
              <a:rPr lang="el-GR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λ=(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A,B,</a:t>
            </a:r>
            <a:r>
              <a:rPr lang="el-GR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π)λ=(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A,B,</a:t>
            </a:r>
            <a:r>
              <a:rPr lang="el-GR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π)</a:t>
            </a:r>
            <a:r>
              <a:rPr lang="zh-CN" altLang="el-GR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A,B,</a:t>
            </a:r>
            <a:r>
              <a:rPr lang="el-GR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π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A,B,</a:t>
            </a:r>
            <a:r>
              <a:rPr lang="el-GR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π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称为隐马尔科夫模型的</a:t>
            </a:r>
            <a:r>
              <a:rPr lang="zh-CN" altLang="en-US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三要素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en-US" b="0" i="0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6405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D70B28B-B3FB-45F7-8DEB-B841A3414DCB}"/>
              </a:ext>
            </a:extLst>
          </p:cNvPr>
          <p:cNvSpPr txBox="1"/>
          <p:nvPr/>
        </p:nvSpPr>
        <p:spPr>
          <a:xfrm>
            <a:off x="1065319" y="0"/>
            <a:ext cx="8174934" cy="7439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隐马尔科夫模型的两个基本假设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E70DF6F-D10C-4FBA-BCC8-6F8E6CD17DF4}"/>
              </a:ext>
            </a:extLst>
          </p:cNvPr>
          <p:cNvSpPr/>
          <p:nvPr/>
        </p:nvSpPr>
        <p:spPr>
          <a:xfrm>
            <a:off x="120316" y="1396221"/>
            <a:ext cx="119513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）：设隐马尔科夫链在任意时刻</a:t>
            </a:r>
            <a:r>
              <a:rPr lang="en-US" altLang="zh-CN" dirty="0" err="1"/>
              <a:t>tt</a:t>
            </a:r>
            <a:r>
              <a:rPr lang="zh-CN" altLang="en-US" dirty="0"/>
              <a:t>的状态只依赖于</a:t>
            </a:r>
            <a:r>
              <a:rPr lang="zh-CN" altLang="en-US" b="1" dirty="0"/>
              <a:t>其前一时刻</a:t>
            </a:r>
            <a:r>
              <a:rPr lang="zh-CN" altLang="en-US" dirty="0"/>
              <a:t>的状态，与其他时刻的状态及观测无关，也与时刻</a:t>
            </a:r>
            <a:r>
              <a:rPr lang="en-US" altLang="zh-CN" dirty="0" err="1"/>
              <a:t>tt</a:t>
            </a:r>
            <a:r>
              <a:rPr lang="zh-CN" altLang="en-US" dirty="0"/>
              <a:t>无关。（</a:t>
            </a:r>
            <a:r>
              <a:rPr lang="zh-CN" altLang="en-US" b="1" dirty="0"/>
              <a:t>齐次马尔科夫性假设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）：假设任意时刻的观测只依赖于该时刻的马尔科夫链的状态，与其他观测和状态无关。（</a:t>
            </a:r>
            <a:r>
              <a:rPr lang="zh-CN" altLang="en-US" b="1" dirty="0"/>
              <a:t>观测独立性假设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717337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D70B28B-B3FB-45F7-8DEB-B841A3414DCB}"/>
              </a:ext>
            </a:extLst>
          </p:cNvPr>
          <p:cNvSpPr txBox="1"/>
          <p:nvPr/>
        </p:nvSpPr>
        <p:spPr>
          <a:xfrm>
            <a:off x="1065319" y="0"/>
            <a:ext cx="8174934" cy="7439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一个关于感冒的实例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7D7A52F-8333-4DDF-A05B-C8106B22CCA7}"/>
              </a:ext>
            </a:extLst>
          </p:cNvPr>
          <p:cNvSpPr/>
          <p:nvPr/>
        </p:nvSpPr>
        <p:spPr>
          <a:xfrm>
            <a:off x="593557" y="1321384"/>
            <a:ext cx="699435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参考</a:t>
            </a:r>
            <a:r>
              <a:rPr lang="en-US" altLang="zh-CN" dirty="0" err="1"/>
              <a:t>hankcs</a:t>
            </a:r>
            <a:r>
              <a:rPr lang="zh-CN" altLang="en-US" dirty="0"/>
              <a:t>和知乎上的感冒预测的例子（实际上都是来自</a:t>
            </a:r>
            <a:r>
              <a:rPr lang="en-US" altLang="zh-CN" dirty="0" err="1"/>
              <a:t>wikipidia:https</a:t>
            </a:r>
            <a:r>
              <a:rPr lang="en-US" altLang="zh-CN" dirty="0"/>
              <a:t>://en.wikipedia.org/wiki/</a:t>
            </a:r>
            <a:r>
              <a:rPr lang="en-US" altLang="zh-CN" dirty="0" err="1"/>
              <a:t>Viterbi_algorithm#Example</a:t>
            </a:r>
            <a:r>
              <a:rPr lang="en-US" altLang="zh-CN" dirty="0"/>
              <a:t> </a:t>
            </a:r>
            <a:r>
              <a:rPr lang="zh-CN" altLang="en-US" dirty="0"/>
              <a:t>），这里我用最简单的语言去描述。</a:t>
            </a:r>
          </a:p>
          <a:p>
            <a:endParaRPr lang="zh-CN" altLang="en-US" dirty="0"/>
          </a:p>
          <a:p>
            <a:r>
              <a:rPr lang="zh-CN" altLang="en-US" dirty="0"/>
              <a:t>假设你是一个医生，眼前有个病人，你的任务是确定他是否得了感冒。</a:t>
            </a:r>
          </a:p>
          <a:p>
            <a:endParaRPr lang="zh-CN" altLang="en-US" dirty="0"/>
          </a:p>
          <a:p>
            <a:r>
              <a:rPr lang="zh-CN" altLang="en-US" dirty="0"/>
              <a:t>首先，病人的状态</a:t>
            </a:r>
            <a:r>
              <a:rPr lang="en-US" altLang="zh-CN" dirty="0"/>
              <a:t>(QQ)</a:t>
            </a:r>
            <a:r>
              <a:rPr lang="zh-CN" altLang="en-US" dirty="0"/>
              <a:t>只有两种：</a:t>
            </a:r>
            <a:r>
              <a:rPr lang="en-US" altLang="zh-CN" dirty="0"/>
              <a:t>{</a:t>
            </a:r>
            <a:r>
              <a:rPr lang="zh-CN" altLang="en-US" dirty="0"/>
              <a:t>感冒，没有感冒</a:t>
            </a:r>
            <a:r>
              <a:rPr lang="en-US" altLang="zh-CN" dirty="0"/>
              <a:t>}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然后，病人的感觉（观测</a:t>
            </a:r>
            <a:r>
              <a:rPr lang="en-US" altLang="zh-CN" dirty="0"/>
              <a:t>VV</a:t>
            </a:r>
            <a:r>
              <a:rPr lang="zh-CN" altLang="en-US" dirty="0"/>
              <a:t>）有三种：</a:t>
            </a:r>
            <a:r>
              <a:rPr lang="en-US" altLang="zh-CN" dirty="0"/>
              <a:t>{</a:t>
            </a:r>
            <a:r>
              <a:rPr lang="zh-CN" altLang="en-US" dirty="0"/>
              <a:t>正常，冷，头晕</a:t>
            </a:r>
            <a:r>
              <a:rPr lang="en-US" altLang="zh-CN" dirty="0"/>
              <a:t>}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手头有病人的病例，你可以从病例的第一天确定</a:t>
            </a:r>
            <a:r>
              <a:rPr lang="en-US" altLang="zh-CN" dirty="0"/>
              <a:t>ππ</a:t>
            </a:r>
            <a:r>
              <a:rPr lang="zh-CN" altLang="en-US" dirty="0"/>
              <a:t>（初始状态概率向量）；</a:t>
            </a:r>
          </a:p>
          <a:p>
            <a:r>
              <a:rPr lang="zh-CN" altLang="en-US" dirty="0"/>
              <a:t>然后根据其他病例信息，确定</a:t>
            </a:r>
            <a:r>
              <a:rPr lang="en-US" altLang="zh-CN" dirty="0"/>
              <a:t>AA</a:t>
            </a:r>
            <a:r>
              <a:rPr lang="zh-CN" altLang="en-US" dirty="0"/>
              <a:t>（状态转移矩阵）也就是病人某天是否感冒和他第二天是否感冒的关系；</a:t>
            </a:r>
          </a:p>
          <a:p>
            <a:r>
              <a:rPr lang="zh-CN" altLang="en-US" dirty="0"/>
              <a:t>还可以确定</a:t>
            </a:r>
            <a:r>
              <a:rPr lang="en-US" altLang="zh-CN" dirty="0"/>
              <a:t>BB</a:t>
            </a:r>
            <a:r>
              <a:rPr lang="zh-CN" altLang="en-US" dirty="0"/>
              <a:t>（观测概率矩阵）也就是病人某天是什么感觉和他那天是否感冒的关系。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063CCB-2CEB-48BB-9D1B-F2C490DE5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059" y="1568288"/>
            <a:ext cx="2864875" cy="302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313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F0088BE-79EE-46BA-A43F-F744EC8088C3}"/>
              </a:ext>
            </a:extLst>
          </p:cNvPr>
          <p:cNvSpPr txBox="1"/>
          <p:nvPr/>
        </p:nvSpPr>
        <p:spPr>
          <a:xfrm>
            <a:off x="1065319" y="0"/>
            <a:ext cx="8174934" cy="7439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HMM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的三个问题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6559BC8-7A04-4031-9DBB-0D422133D977}"/>
              </a:ext>
            </a:extLst>
          </p:cNvPr>
          <p:cNvSpPr/>
          <p:nvPr/>
        </p:nvSpPr>
        <p:spPr>
          <a:xfrm>
            <a:off x="484972" y="1581033"/>
            <a:ext cx="1137533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HMM</a:t>
            </a:r>
            <a:r>
              <a:rPr lang="zh-CN" altLang="en-US" dirty="0"/>
              <a:t>在实际应用中，一般会遇上三种问题：</a:t>
            </a:r>
          </a:p>
          <a:p>
            <a:endParaRPr lang="zh-CN" altLang="en-US" dirty="0"/>
          </a:p>
          <a:p>
            <a:r>
              <a:rPr lang="en-US" altLang="zh-CN" dirty="0"/>
              <a:t>1.</a:t>
            </a:r>
            <a:r>
              <a:rPr lang="zh-CN" altLang="en-US" dirty="0"/>
              <a:t>概率计算问题：给定模型</a:t>
            </a:r>
            <a:r>
              <a:rPr lang="en-US" altLang="zh-CN" dirty="0"/>
              <a:t>λ=(A,B,π)λ=(A,B,π) </a:t>
            </a:r>
            <a:r>
              <a:rPr lang="zh-CN" altLang="en-US" dirty="0"/>
              <a:t>和观测序列</a:t>
            </a:r>
            <a:r>
              <a:rPr lang="en-US" altLang="zh-CN" dirty="0"/>
              <a:t>O=o1,o2,...,</a:t>
            </a:r>
            <a:r>
              <a:rPr lang="en-US" altLang="zh-CN" dirty="0" err="1"/>
              <a:t>oTO</a:t>
            </a:r>
            <a:r>
              <a:rPr lang="en-US" altLang="zh-CN" dirty="0"/>
              <a:t>=o1,o2,...,</a:t>
            </a:r>
            <a:r>
              <a:rPr lang="en-US" altLang="zh-CN" dirty="0" err="1"/>
              <a:t>oT</a:t>
            </a:r>
            <a:r>
              <a:rPr lang="zh-CN" altLang="en-US" dirty="0"/>
              <a:t>，计算在模型</a:t>
            </a:r>
            <a:r>
              <a:rPr lang="en-US" altLang="zh-CN" dirty="0" err="1"/>
              <a:t>λλ</a:t>
            </a:r>
            <a:r>
              <a:rPr lang="zh-CN" altLang="en-US" dirty="0"/>
              <a:t>下观测序列</a:t>
            </a:r>
            <a:r>
              <a:rPr lang="en-US" altLang="zh-CN" dirty="0"/>
              <a:t>OO</a:t>
            </a:r>
            <a:r>
              <a:rPr lang="zh-CN" altLang="en-US" dirty="0"/>
              <a:t>出现的概率</a:t>
            </a:r>
            <a:r>
              <a:rPr lang="en-US" altLang="zh-CN" dirty="0"/>
              <a:t>P(</a:t>
            </a:r>
            <a:r>
              <a:rPr lang="en-US" altLang="zh-CN" dirty="0" err="1"/>
              <a:t>O|λ</a:t>
            </a:r>
            <a:r>
              <a:rPr lang="en-US" altLang="zh-CN" dirty="0"/>
              <a:t>)P(</a:t>
            </a:r>
            <a:r>
              <a:rPr lang="en-US" altLang="zh-CN" dirty="0" err="1"/>
              <a:t>O|λ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学习问题：已知观测序列</a:t>
            </a:r>
            <a:r>
              <a:rPr lang="en-US" altLang="zh-CN" dirty="0"/>
              <a:t>O=o1,o2,...,</a:t>
            </a:r>
            <a:r>
              <a:rPr lang="en-US" altLang="zh-CN" dirty="0" err="1"/>
              <a:t>oTO</a:t>
            </a:r>
            <a:r>
              <a:rPr lang="en-US" altLang="zh-CN" dirty="0"/>
              <a:t>=o1,o2,...,</a:t>
            </a:r>
            <a:r>
              <a:rPr lang="en-US" altLang="zh-CN" dirty="0" err="1"/>
              <a:t>oT</a:t>
            </a:r>
            <a:r>
              <a:rPr lang="zh-CN" altLang="en-US" dirty="0"/>
              <a:t>，估计模型</a:t>
            </a:r>
            <a:r>
              <a:rPr lang="en-US" altLang="zh-CN" dirty="0"/>
              <a:t>λ=(A,B,π)λ=(A,B,π)</a:t>
            </a:r>
            <a:r>
              <a:rPr lang="zh-CN" altLang="en-US" dirty="0"/>
              <a:t>，使</a:t>
            </a:r>
            <a:r>
              <a:rPr lang="en-US" altLang="zh-CN" dirty="0"/>
              <a:t>P(</a:t>
            </a:r>
            <a:r>
              <a:rPr lang="en-US" altLang="zh-CN" dirty="0" err="1"/>
              <a:t>O|λ</a:t>
            </a:r>
            <a:r>
              <a:rPr lang="en-US" altLang="zh-CN" dirty="0"/>
              <a:t>)P(</a:t>
            </a:r>
            <a:r>
              <a:rPr lang="en-US" altLang="zh-CN" dirty="0" err="1"/>
              <a:t>O|λ</a:t>
            </a:r>
            <a:r>
              <a:rPr lang="en-US" altLang="zh-CN" dirty="0"/>
              <a:t>)</a:t>
            </a:r>
            <a:r>
              <a:rPr lang="zh-CN" altLang="en-US" dirty="0"/>
              <a:t>最大。即用极大似然法的方法估计参数。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预测问题（也称为解码（</a:t>
            </a:r>
            <a:r>
              <a:rPr lang="en-US" altLang="zh-CN" dirty="0"/>
              <a:t>decoding</a:t>
            </a:r>
            <a:r>
              <a:rPr lang="zh-CN" altLang="en-US" dirty="0"/>
              <a:t>）问题）：已知观测序列</a:t>
            </a:r>
            <a:r>
              <a:rPr lang="en-US" altLang="zh-CN" dirty="0"/>
              <a:t>O=o1,o2,...,</a:t>
            </a:r>
            <a:r>
              <a:rPr lang="en-US" altLang="zh-CN" dirty="0" err="1"/>
              <a:t>oTO</a:t>
            </a:r>
            <a:r>
              <a:rPr lang="en-US" altLang="zh-CN" dirty="0"/>
              <a:t>=o1,o2,...,</a:t>
            </a:r>
            <a:r>
              <a:rPr lang="en-US" altLang="zh-CN" dirty="0" err="1"/>
              <a:t>oT</a:t>
            </a:r>
            <a:r>
              <a:rPr lang="en-US" altLang="zh-CN" dirty="0"/>
              <a:t> </a:t>
            </a:r>
            <a:r>
              <a:rPr lang="zh-CN" altLang="en-US" dirty="0"/>
              <a:t>和模型</a:t>
            </a:r>
            <a:r>
              <a:rPr lang="en-US" altLang="zh-CN" dirty="0"/>
              <a:t>λ=(A,B,π)λ=(A,B,π)</a:t>
            </a:r>
            <a:r>
              <a:rPr lang="zh-CN" altLang="en-US" dirty="0"/>
              <a:t>，求给定观测序列条件概率</a:t>
            </a:r>
            <a:r>
              <a:rPr lang="en-US" altLang="zh-CN" dirty="0"/>
              <a:t>P(I|O)P(I|O)</a:t>
            </a:r>
            <a:r>
              <a:rPr lang="zh-CN" altLang="en-US" dirty="0"/>
              <a:t>最大的状态序列</a:t>
            </a:r>
            <a:r>
              <a:rPr lang="en-US" altLang="zh-CN" dirty="0"/>
              <a:t>I=(i1,i2,...,</a:t>
            </a:r>
            <a:r>
              <a:rPr lang="en-US" altLang="zh-CN" dirty="0" err="1"/>
              <a:t>iT</a:t>
            </a:r>
            <a:r>
              <a:rPr lang="en-US" altLang="zh-CN" dirty="0"/>
              <a:t>)I=(i1,i2,...,</a:t>
            </a:r>
            <a:r>
              <a:rPr lang="en-US" altLang="zh-CN" dirty="0" err="1"/>
              <a:t>iT</a:t>
            </a:r>
            <a:r>
              <a:rPr lang="en-US" altLang="zh-CN" dirty="0"/>
              <a:t>)</a:t>
            </a:r>
            <a:r>
              <a:rPr lang="zh-CN" altLang="en-US" dirty="0"/>
              <a:t>，即给定观测序列，求最有可能的对应的状态序列。</a:t>
            </a:r>
          </a:p>
          <a:p>
            <a:r>
              <a:rPr lang="zh-CN" altLang="en-US" dirty="0"/>
              <a:t>回到刚才的例子，这三个问题就是：</a:t>
            </a:r>
          </a:p>
          <a:p>
            <a:endParaRPr lang="zh-CN" altLang="en-US" dirty="0"/>
          </a:p>
          <a:p>
            <a:r>
              <a:rPr lang="en-US" altLang="zh-CN" dirty="0"/>
              <a:t>1.</a:t>
            </a:r>
            <a:r>
              <a:rPr lang="zh-CN" altLang="en-US" dirty="0"/>
              <a:t>概率计算问题：如果给定模型参数，病人某一系列观测的症状出现的概率。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学习问题：根据病人某一些列观测的症状，学习模型参数。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预测问题：根据学到的模型，预测病人这几天是不是有感冒。</a:t>
            </a:r>
          </a:p>
        </p:txBody>
      </p:sp>
    </p:spTree>
    <p:extLst>
      <p:ext uri="{BB962C8B-B14F-4D97-AF65-F5344CB8AC3E}">
        <p14:creationId xmlns:p14="http://schemas.microsoft.com/office/powerpoint/2010/main" val="1716509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F0088BE-79EE-46BA-A43F-F744EC8088C3}"/>
              </a:ext>
            </a:extLst>
          </p:cNvPr>
          <p:cNvSpPr txBox="1"/>
          <p:nvPr/>
        </p:nvSpPr>
        <p:spPr>
          <a:xfrm>
            <a:off x="1065319" y="0"/>
            <a:ext cx="8174934" cy="7439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概率计算问题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3485513-891B-4B68-9438-B5C4BC176E7C}"/>
              </a:ext>
            </a:extLst>
          </p:cNvPr>
          <p:cNvSpPr/>
          <p:nvPr/>
        </p:nvSpPr>
        <p:spPr>
          <a:xfrm>
            <a:off x="515470" y="1295976"/>
            <a:ext cx="1116105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概率计算问题计算的是：在模型</a:t>
            </a:r>
            <a:r>
              <a:rPr lang="el-GR" altLang="zh-CN" dirty="0"/>
              <a:t>λλ</a:t>
            </a:r>
            <a:r>
              <a:rPr lang="zh-CN" altLang="en-US" dirty="0"/>
              <a:t>下观测序列</a:t>
            </a:r>
            <a:r>
              <a:rPr lang="en-US" altLang="zh-CN" dirty="0"/>
              <a:t>OO</a:t>
            </a:r>
            <a:r>
              <a:rPr lang="zh-CN" altLang="en-US" dirty="0"/>
              <a:t>出现的概率</a:t>
            </a:r>
            <a:r>
              <a:rPr lang="en-US" altLang="zh-CN" dirty="0"/>
              <a:t>P(O|</a:t>
            </a:r>
            <a:r>
              <a:rPr lang="el-GR" altLang="zh-CN" dirty="0"/>
              <a:t>λ)</a:t>
            </a:r>
            <a:r>
              <a:rPr lang="en-US" altLang="zh-CN" dirty="0"/>
              <a:t>P(O|</a:t>
            </a:r>
            <a:r>
              <a:rPr lang="el-GR" altLang="zh-CN" dirty="0"/>
              <a:t>λ)</a:t>
            </a:r>
            <a:r>
              <a:rPr lang="zh-CN" altLang="el-GR" dirty="0"/>
              <a:t>。</a:t>
            </a:r>
          </a:p>
          <a:p>
            <a:endParaRPr lang="zh-CN" altLang="el-GR" dirty="0"/>
          </a:p>
          <a:p>
            <a:r>
              <a:rPr lang="zh-CN" altLang="en-US" dirty="0"/>
              <a:t>直接计算：</a:t>
            </a:r>
          </a:p>
          <a:p>
            <a:endParaRPr lang="zh-CN" altLang="en-US" dirty="0"/>
          </a:p>
          <a:p>
            <a:r>
              <a:rPr lang="zh-CN" altLang="en-US" dirty="0"/>
              <a:t>对于状态序列</a:t>
            </a:r>
            <a:r>
              <a:rPr lang="en-US" altLang="zh-CN" dirty="0"/>
              <a:t>I=(i1,i2,...,</a:t>
            </a:r>
            <a:r>
              <a:rPr lang="en-US" altLang="zh-CN" dirty="0" err="1"/>
              <a:t>iT</a:t>
            </a:r>
            <a:r>
              <a:rPr lang="en-US" altLang="zh-CN" dirty="0"/>
              <a:t>)I=(i1,i2,...,</a:t>
            </a:r>
            <a:r>
              <a:rPr lang="en-US" altLang="zh-CN" dirty="0" err="1"/>
              <a:t>iT</a:t>
            </a:r>
            <a:r>
              <a:rPr lang="en-US" altLang="zh-CN" dirty="0"/>
              <a:t>)</a:t>
            </a:r>
            <a:r>
              <a:rPr lang="zh-CN" altLang="en-US" dirty="0"/>
              <a:t>的概率是：</a:t>
            </a:r>
            <a:r>
              <a:rPr lang="en-US" altLang="zh-CN" dirty="0"/>
              <a:t>P(I|</a:t>
            </a:r>
            <a:r>
              <a:rPr lang="el-GR" altLang="zh-CN" dirty="0"/>
              <a:t>λ)=π</a:t>
            </a:r>
            <a:r>
              <a:rPr lang="en-US" altLang="zh-CN" dirty="0"/>
              <a:t>i1ai1i2ai2i3...aiT−1iTP(I|</a:t>
            </a:r>
            <a:r>
              <a:rPr lang="el-GR" altLang="zh-CN" dirty="0"/>
              <a:t>λ)=π</a:t>
            </a:r>
            <a:r>
              <a:rPr lang="en-US" altLang="zh-CN" dirty="0"/>
              <a:t>i1ai1i2ai2i3...aiT−1iT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r>
              <a:rPr lang="zh-CN" altLang="en-US" dirty="0"/>
              <a:t>对上面这种状态序列，产生观测序列</a:t>
            </a:r>
            <a:r>
              <a:rPr lang="en-US" altLang="zh-CN" dirty="0"/>
              <a:t>O=(o1,o2,...,</a:t>
            </a:r>
            <a:r>
              <a:rPr lang="en-US" altLang="zh-CN" dirty="0" err="1"/>
              <a:t>oT</a:t>
            </a:r>
            <a:r>
              <a:rPr lang="en-US" altLang="zh-CN" dirty="0"/>
              <a:t>)O=(o1,o2,...,</a:t>
            </a:r>
            <a:r>
              <a:rPr lang="en-US" altLang="zh-CN" dirty="0" err="1"/>
              <a:t>oT</a:t>
            </a:r>
            <a:r>
              <a:rPr lang="en-US" altLang="zh-CN" dirty="0"/>
              <a:t>)</a:t>
            </a:r>
            <a:r>
              <a:rPr lang="zh-CN" altLang="en-US" dirty="0"/>
              <a:t>的概率是</a:t>
            </a:r>
            <a:r>
              <a:rPr lang="en-US" altLang="zh-CN" dirty="0"/>
              <a:t>P(O|I,</a:t>
            </a:r>
            <a:r>
              <a:rPr lang="el-GR" altLang="zh-CN" dirty="0"/>
              <a:t>λ)=</a:t>
            </a:r>
            <a:r>
              <a:rPr lang="en-US" altLang="zh-CN" dirty="0"/>
              <a:t>bi1(o1)bi2(o2)...</a:t>
            </a:r>
            <a:r>
              <a:rPr lang="en-US" altLang="zh-CN" dirty="0" err="1"/>
              <a:t>biT</a:t>
            </a:r>
            <a:r>
              <a:rPr lang="en-US" altLang="zh-CN" dirty="0"/>
              <a:t>(</a:t>
            </a:r>
            <a:r>
              <a:rPr lang="en-US" altLang="zh-CN" dirty="0" err="1"/>
              <a:t>oT</a:t>
            </a:r>
            <a:r>
              <a:rPr lang="en-US" altLang="zh-CN" dirty="0"/>
              <a:t>)P(O|I,</a:t>
            </a:r>
            <a:r>
              <a:rPr lang="el-GR" altLang="zh-CN" dirty="0"/>
              <a:t>λ)=</a:t>
            </a:r>
            <a:r>
              <a:rPr lang="en-US" altLang="zh-CN" dirty="0"/>
              <a:t>bi1(o1)bi2(o2)...</a:t>
            </a:r>
            <a:r>
              <a:rPr lang="en-US" altLang="zh-CN" dirty="0" err="1"/>
              <a:t>biT</a:t>
            </a:r>
            <a:r>
              <a:rPr lang="en-US" altLang="zh-CN" dirty="0"/>
              <a:t>(</a:t>
            </a:r>
            <a:r>
              <a:rPr lang="en-US" altLang="zh-CN" dirty="0" err="1"/>
              <a:t>oT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r>
              <a:rPr lang="en-US" altLang="zh-CN" dirty="0"/>
              <a:t>II</a:t>
            </a:r>
            <a:r>
              <a:rPr lang="zh-CN" altLang="en-US" dirty="0"/>
              <a:t>和</a:t>
            </a:r>
            <a:r>
              <a:rPr lang="en-US" altLang="zh-CN" dirty="0"/>
              <a:t>OO</a:t>
            </a:r>
            <a:r>
              <a:rPr lang="zh-CN" altLang="en-US" dirty="0"/>
              <a:t>的联合概率为</a:t>
            </a:r>
            <a:r>
              <a:rPr lang="en-US" altLang="zh-CN" dirty="0"/>
              <a:t>P(O,I|</a:t>
            </a:r>
            <a:r>
              <a:rPr lang="el-GR" altLang="zh-CN" dirty="0"/>
              <a:t>λ)=</a:t>
            </a:r>
            <a:r>
              <a:rPr lang="en-US" altLang="zh-CN" dirty="0"/>
              <a:t>P(O|I,</a:t>
            </a:r>
            <a:r>
              <a:rPr lang="el-GR" altLang="zh-CN" dirty="0"/>
              <a:t>λ)</a:t>
            </a:r>
            <a:r>
              <a:rPr lang="en-US" altLang="zh-CN" dirty="0"/>
              <a:t>P(I|</a:t>
            </a:r>
            <a:r>
              <a:rPr lang="el-GR" altLang="zh-CN" dirty="0"/>
              <a:t>λ)=π</a:t>
            </a:r>
            <a:r>
              <a:rPr lang="en-US" altLang="zh-CN" dirty="0"/>
              <a:t>i1bi1(o1)ai1i2bi2(o2)...aiT−1iTbiT(</a:t>
            </a:r>
            <a:r>
              <a:rPr lang="en-US" altLang="zh-CN" dirty="0" err="1"/>
              <a:t>oT</a:t>
            </a:r>
            <a:r>
              <a:rPr lang="en-US" altLang="zh-CN" dirty="0"/>
              <a:t>)P(O,I|</a:t>
            </a:r>
            <a:r>
              <a:rPr lang="el-GR" altLang="zh-CN" dirty="0"/>
              <a:t>λ)=</a:t>
            </a:r>
            <a:r>
              <a:rPr lang="en-US" altLang="zh-CN" dirty="0"/>
              <a:t>P(O|I,</a:t>
            </a:r>
            <a:r>
              <a:rPr lang="el-GR" altLang="zh-CN" dirty="0"/>
              <a:t>λ)</a:t>
            </a:r>
            <a:r>
              <a:rPr lang="en-US" altLang="zh-CN" dirty="0"/>
              <a:t>P(I|</a:t>
            </a:r>
            <a:r>
              <a:rPr lang="el-GR" altLang="zh-CN" dirty="0"/>
              <a:t>λ)=π</a:t>
            </a:r>
            <a:r>
              <a:rPr lang="en-US" altLang="zh-CN" dirty="0"/>
              <a:t>i1bi1(o1)ai1i2bi2(o2)...aiT−1iTbiT(</a:t>
            </a:r>
            <a:r>
              <a:rPr lang="en-US" altLang="zh-CN" dirty="0" err="1"/>
              <a:t>oT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r>
              <a:rPr lang="zh-CN" altLang="en-US" dirty="0"/>
              <a:t>对所有可能的</a:t>
            </a:r>
            <a:r>
              <a:rPr lang="en-US" altLang="zh-CN" dirty="0"/>
              <a:t>II</a:t>
            </a:r>
            <a:r>
              <a:rPr lang="zh-CN" altLang="en-US" dirty="0"/>
              <a:t>求和，得到</a:t>
            </a:r>
            <a:r>
              <a:rPr lang="en-US" altLang="zh-CN" dirty="0"/>
              <a:t>P(O|</a:t>
            </a:r>
            <a:r>
              <a:rPr lang="el-GR" altLang="zh-CN" dirty="0"/>
              <a:t>λ)=∑</a:t>
            </a:r>
            <a:r>
              <a:rPr lang="en-US" altLang="zh-CN" dirty="0"/>
              <a:t>IP(O,I|</a:t>
            </a:r>
            <a:r>
              <a:rPr lang="el-GR" altLang="zh-CN" dirty="0"/>
              <a:t>λ)=∑</a:t>
            </a:r>
            <a:r>
              <a:rPr lang="en-US" altLang="zh-CN" dirty="0"/>
              <a:t>i1,...,</a:t>
            </a:r>
            <a:r>
              <a:rPr lang="en-US" altLang="zh-CN" dirty="0" err="1"/>
              <a:t>iT</a:t>
            </a:r>
            <a:r>
              <a:rPr lang="el-GR" altLang="zh-CN" dirty="0"/>
              <a:t>π</a:t>
            </a:r>
            <a:r>
              <a:rPr lang="en-US" altLang="zh-CN" dirty="0"/>
              <a:t>i1bi1(o1)ai1i2bi2(o2)...aiT−1iTbiT(</a:t>
            </a:r>
            <a:r>
              <a:rPr lang="en-US" altLang="zh-CN" dirty="0" err="1"/>
              <a:t>oT</a:t>
            </a:r>
            <a:r>
              <a:rPr lang="en-US" altLang="zh-CN" dirty="0"/>
              <a:t>)P(O|</a:t>
            </a:r>
            <a:r>
              <a:rPr lang="el-GR" altLang="zh-CN" dirty="0"/>
              <a:t>λ)=∑</a:t>
            </a:r>
            <a:r>
              <a:rPr lang="en-US" altLang="zh-CN" dirty="0"/>
              <a:t>IP(O,I|</a:t>
            </a:r>
            <a:r>
              <a:rPr lang="el-GR" altLang="zh-CN" dirty="0"/>
              <a:t>λ)=∑</a:t>
            </a:r>
            <a:r>
              <a:rPr lang="en-US" altLang="zh-CN" dirty="0"/>
              <a:t>i1,...,</a:t>
            </a:r>
            <a:r>
              <a:rPr lang="en-US" altLang="zh-CN" dirty="0" err="1"/>
              <a:t>iT</a:t>
            </a:r>
            <a:r>
              <a:rPr lang="el-GR" altLang="zh-CN" dirty="0"/>
              <a:t>π</a:t>
            </a:r>
            <a:r>
              <a:rPr lang="en-US" altLang="zh-CN" dirty="0"/>
              <a:t>i1bi1(o1)ai1i2bi2(o2)...aiT−1iTbiT(</a:t>
            </a:r>
            <a:r>
              <a:rPr lang="en-US" altLang="zh-CN" dirty="0" err="1"/>
              <a:t>oT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r>
              <a:rPr lang="zh-CN" altLang="en-US" dirty="0"/>
              <a:t>如果直接计算，时间复杂度太高，是</a:t>
            </a:r>
            <a:r>
              <a:rPr lang="en-US" altLang="zh-CN" dirty="0"/>
              <a:t>O(TNT)O(TNT)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58824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F0088BE-79EE-46BA-A43F-F744EC8088C3}"/>
              </a:ext>
            </a:extLst>
          </p:cNvPr>
          <p:cNvSpPr txBox="1"/>
          <p:nvPr/>
        </p:nvSpPr>
        <p:spPr>
          <a:xfrm>
            <a:off x="1065319" y="0"/>
            <a:ext cx="8174934" cy="7439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概率计算问题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4CBF3F4-DB23-4EC9-80DB-1296468D1331}"/>
              </a:ext>
            </a:extLst>
          </p:cNvPr>
          <p:cNvSpPr/>
          <p:nvPr/>
        </p:nvSpPr>
        <p:spPr>
          <a:xfrm>
            <a:off x="493058" y="1443841"/>
            <a:ext cx="520849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前向算法（或者后向算法）：</a:t>
            </a:r>
          </a:p>
          <a:p>
            <a:endParaRPr lang="zh-CN" altLang="en-US" dirty="0"/>
          </a:p>
          <a:p>
            <a:r>
              <a:rPr lang="zh-CN" altLang="en-US" dirty="0"/>
              <a:t>首先引入前向概率：</a:t>
            </a:r>
          </a:p>
          <a:p>
            <a:endParaRPr lang="zh-CN" altLang="en-US" dirty="0"/>
          </a:p>
          <a:p>
            <a:r>
              <a:rPr lang="zh-CN" altLang="en-US" dirty="0"/>
              <a:t>给定模型</a:t>
            </a:r>
            <a:r>
              <a:rPr lang="el-GR" altLang="zh-CN" dirty="0"/>
              <a:t>λλ</a:t>
            </a:r>
            <a:r>
              <a:rPr lang="zh-CN" altLang="el-GR" dirty="0"/>
              <a:t>，</a:t>
            </a:r>
            <a:r>
              <a:rPr lang="zh-CN" altLang="en-US" dirty="0"/>
              <a:t>定义到时刻</a:t>
            </a:r>
            <a:r>
              <a:rPr lang="en-US" altLang="zh-CN" dirty="0" err="1"/>
              <a:t>tt</a:t>
            </a:r>
            <a:r>
              <a:rPr lang="zh-CN" altLang="en-US" dirty="0"/>
              <a:t>部分观测序列为</a:t>
            </a:r>
            <a:r>
              <a:rPr lang="en-US" altLang="zh-CN" dirty="0"/>
              <a:t>o1,o2,...,oto1,o2,...,</a:t>
            </a:r>
            <a:r>
              <a:rPr lang="en-US" altLang="zh-CN" dirty="0" err="1"/>
              <a:t>ot</a:t>
            </a:r>
            <a:r>
              <a:rPr lang="en-US" altLang="zh-CN" dirty="0"/>
              <a:t> </a:t>
            </a:r>
            <a:r>
              <a:rPr lang="zh-CN" altLang="en-US" dirty="0"/>
              <a:t>且状态为</a:t>
            </a:r>
            <a:r>
              <a:rPr lang="en-US" altLang="zh-CN" dirty="0" err="1"/>
              <a:t>qiqi</a:t>
            </a:r>
            <a:r>
              <a:rPr lang="en-US" altLang="zh-CN" dirty="0"/>
              <a:t> </a:t>
            </a:r>
            <a:r>
              <a:rPr lang="zh-CN" altLang="en-US" dirty="0"/>
              <a:t>的概率为前向概率。记作：</a:t>
            </a:r>
          </a:p>
          <a:p>
            <a:endParaRPr lang="zh-CN" altLang="en-US" dirty="0"/>
          </a:p>
          <a:p>
            <a:r>
              <a:rPr lang="el-GR" altLang="zh-CN" dirty="0"/>
              <a:t>α</a:t>
            </a:r>
            <a:r>
              <a:rPr lang="en-US" altLang="zh-CN" dirty="0"/>
              <a:t>t(</a:t>
            </a:r>
            <a:r>
              <a:rPr lang="en-US" altLang="zh-CN" dirty="0" err="1"/>
              <a:t>i</a:t>
            </a:r>
            <a:r>
              <a:rPr lang="en-US" altLang="zh-CN" dirty="0"/>
              <a:t>)=P(o1,o2,...,</a:t>
            </a:r>
            <a:r>
              <a:rPr lang="en-US" altLang="zh-CN" dirty="0" err="1"/>
              <a:t>ot,it</a:t>
            </a:r>
            <a:r>
              <a:rPr lang="en-US" altLang="zh-CN" dirty="0"/>
              <a:t>=qi|</a:t>
            </a:r>
            <a:r>
              <a:rPr lang="el-GR" altLang="zh-CN" dirty="0"/>
              <a:t>λ)α</a:t>
            </a:r>
            <a:r>
              <a:rPr lang="en-US" altLang="zh-CN" dirty="0"/>
              <a:t>t(</a:t>
            </a:r>
            <a:r>
              <a:rPr lang="en-US" altLang="zh-CN" dirty="0" err="1"/>
              <a:t>i</a:t>
            </a:r>
            <a:r>
              <a:rPr lang="en-US" altLang="zh-CN" dirty="0"/>
              <a:t>)=P(o1,o2,...,</a:t>
            </a:r>
            <a:r>
              <a:rPr lang="en-US" altLang="zh-CN" dirty="0" err="1"/>
              <a:t>ot,it</a:t>
            </a:r>
            <a:r>
              <a:rPr lang="en-US" altLang="zh-CN" dirty="0"/>
              <a:t>=qi|</a:t>
            </a:r>
            <a:r>
              <a:rPr lang="el-GR" altLang="zh-CN" dirty="0"/>
              <a:t>λ)</a:t>
            </a:r>
          </a:p>
          <a:p>
            <a:endParaRPr lang="el-GR" altLang="zh-CN" dirty="0"/>
          </a:p>
          <a:p>
            <a:r>
              <a:rPr lang="zh-CN" altLang="en-US" dirty="0"/>
              <a:t>用感冒例子描述就是：某一天是否感冒以及这天和这天之前所有的观测症状的联合概率。</a:t>
            </a:r>
          </a:p>
          <a:p>
            <a:endParaRPr lang="zh-CN" altLang="en-US" dirty="0"/>
          </a:p>
          <a:p>
            <a:r>
              <a:rPr lang="zh-CN" altLang="en-US" dirty="0"/>
              <a:t>后向概率定义类似。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4C2BE0-7363-41AC-9C41-7D4091D19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689" y="3465513"/>
            <a:ext cx="6231311" cy="241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397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F0088BE-79EE-46BA-A43F-F744EC8088C3}"/>
              </a:ext>
            </a:extLst>
          </p:cNvPr>
          <p:cNvSpPr txBox="1"/>
          <p:nvPr/>
        </p:nvSpPr>
        <p:spPr>
          <a:xfrm>
            <a:off x="1065319" y="0"/>
            <a:ext cx="8174934" cy="7439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概率计算问题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373C1C4-09F2-40E4-84AC-1A3584FFCEB9}"/>
              </a:ext>
            </a:extLst>
          </p:cNvPr>
          <p:cNvSpPr/>
          <p:nvPr/>
        </p:nvSpPr>
        <p:spPr>
          <a:xfrm>
            <a:off x="251012" y="1502688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前向算法</a:t>
            </a:r>
          </a:p>
          <a:p>
            <a:endParaRPr lang="zh-CN" altLang="en-US" dirty="0"/>
          </a:p>
          <a:p>
            <a:r>
              <a:rPr lang="zh-CN" altLang="en-US" dirty="0"/>
              <a:t>输入：隐马模型</a:t>
            </a:r>
            <a:r>
              <a:rPr lang="el-GR" altLang="zh-CN" dirty="0"/>
              <a:t>λλ</a:t>
            </a:r>
            <a:r>
              <a:rPr lang="zh-CN" altLang="el-GR" dirty="0"/>
              <a:t>，</a:t>
            </a:r>
            <a:r>
              <a:rPr lang="zh-CN" altLang="en-US" dirty="0"/>
              <a:t>观测序列</a:t>
            </a:r>
            <a:r>
              <a:rPr lang="en-US" altLang="zh-CN" dirty="0"/>
              <a:t>OO; </a:t>
            </a:r>
            <a:r>
              <a:rPr lang="zh-CN" altLang="en-US" dirty="0"/>
              <a:t>输出：观测序列概率</a:t>
            </a:r>
            <a:r>
              <a:rPr lang="en-US" altLang="zh-CN" dirty="0"/>
              <a:t>P(O|</a:t>
            </a:r>
            <a:r>
              <a:rPr lang="el-GR" altLang="zh-CN" dirty="0"/>
              <a:t>λ)</a:t>
            </a:r>
            <a:r>
              <a:rPr lang="en-US" altLang="zh-CN" dirty="0"/>
              <a:t>P(O|</a:t>
            </a:r>
            <a:r>
              <a:rPr lang="el-GR" altLang="zh-CN" dirty="0"/>
              <a:t>λ).</a:t>
            </a:r>
          </a:p>
          <a:p>
            <a:endParaRPr lang="el-GR" altLang="zh-CN" dirty="0"/>
          </a:p>
          <a:p>
            <a:r>
              <a:rPr lang="zh-CN" altLang="en-US" dirty="0"/>
              <a:t>初值</a:t>
            </a:r>
            <a:r>
              <a:rPr lang="en-US" altLang="zh-CN" dirty="0"/>
              <a:t>(t=1)(t=1)</a:t>
            </a:r>
            <a:r>
              <a:rPr lang="zh-CN" altLang="en-US" dirty="0"/>
              <a:t>，</a:t>
            </a:r>
            <a:r>
              <a:rPr lang="el-GR" altLang="zh-CN" dirty="0"/>
              <a:t>α1(</a:t>
            </a:r>
            <a:r>
              <a:rPr lang="en-US" altLang="zh-CN" dirty="0" err="1"/>
              <a:t>i</a:t>
            </a:r>
            <a:r>
              <a:rPr lang="en-US" altLang="zh-CN" dirty="0"/>
              <a:t>)=P(o1,i1=q1|</a:t>
            </a:r>
            <a:r>
              <a:rPr lang="el-GR" altLang="zh-CN" dirty="0"/>
              <a:t>λ)=π</a:t>
            </a:r>
            <a:r>
              <a:rPr lang="en-US" altLang="zh-CN" dirty="0" err="1"/>
              <a:t>ibi</a:t>
            </a:r>
            <a:r>
              <a:rPr lang="en-US" altLang="zh-CN" dirty="0"/>
              <a:t>(o1)</a:t>
            </a:r>
            <a:r>
              <a:rPr lang="el-GR" altLang="zh-CN" dirty="0"/>
              <a:t>α1(</a:t>
            </a:r>
            <a:r>
              <a:rPr lang="en-US" altLang="zh-CN" dirty="0" err="1"/>
              <a:t>i</a:t>
            </a:r>
            <a:r>
              <a:rPr lang="en-US" altLang="zh-CN" dirty="0"/>
              <a:t>)=P(o1,i1=q1|</a:t>
            </a:r>
            <a:r>
              <a:rPr lang="el-GR" altLang="zh-CN" dirty="0"/>
              <a:t>λ)=π</a:t>
            </a:r>
            <a:r>
              <a:rPr lang="en-US" altLang="zh-CN" dirty="0" err="1"/>
              <a:t>ibi</a:t>
            </a:r>
            <a:r>
              <a:rPr lang="en-US" altLang="zh-CN" dirty="0"/>
              <a:t>(o1)</a:t>
            </a:r>
            <a:r>
              <a:rPr lang="zh-CN" altLang="en-US" dirty="0"/>
              <a:t>，</a:t>
            </a:r>
            <a:r>
              <a:rPr lang="en-US" altLang="zh-CN" dirty="0" err="1"/>
              <a:t>i</a:t>
            </a:r>
            <a:r>
              <a:rPr lang="en-US" altLang="zh-CN" dirty="0"/>
              <a:t>=1,2,...,Ni=1,2,...,N</a:t>
            </a:r>
          </a:p>
          <a:p>
            <a:r>
              <a:rPr lang="zh-CN" altLang="en-US" dirty="0"/>
              <a:t>递推：对</a:t>
            </a:r>
            <a:r>
              <a:rPr lang="en-US" altLang="zh-CN" dirty="0"/>
              <a:t>t=1,2,...,</a:t>
            </a:r>
            <a:r>
              <a:rPr lang="en-US" altLang="zh-CN" dirty="0" err="1"/>
              <a:t>Nt</a:t>
            </a:r>
            <a:r>
              <a:rPr lang="en-US" altLang="zh-CN" dirty="0"/>
              <a:t>=1,2,...,N</a:t>
            </a:r>
            <a:r>
              <a:rPr lang="zh-CN" altLang="en-US" dirty="0"/>
              <a:t>，</a:t>
            </a:r>
            <a:r>
              <a:rPr lang="el-GR" altLang="zh-CN" dirty="0"/>
              <a:t>α</a:t>
            </a:r>
            <a:r>
              <a:rPr lang="en-US" altLang="zh-CN" dirty="0"/>
              <a:t>t+1(</a:t>
            </a:r>
            <a:r>
              <a:rPr lang="en-US" altLang="zh-CN" dirty="0" err="1"/>
              <a:t>i</a:t>
            </a:r>
            <a:r>
              <a:rPr lang="en-US" altLang="zh-CN" dirty="0"/>
              <a:t>)=[∑Nj=1</a:t>
            </a:r>
            <a:r>
              <a:rPr lang="el-GR" altLang="zh-CN" dirty="0"/>
              <a:t>α</a:t>
            </a:r>
            <a:r>
              <a:rPr lang="en-US" altLang="zh-CN" dirty="0"/>
              <a:t>t(j)</a:t>
            </a:r>
            <a:r>
              <a:rPr lang="en-US" altLang="zh-CN" dirty="0" err="1"/>
              <a:t>aji</a:t>
            </a:r>
            <a:r>
              <a:rPr lang="en-US" altLang="zh-CN" dirty="0"/>
              <a:t>]bi(ot+1)</a:t>
            </a:r>
            <a:r>
              <a:rPr lang="el-GR" altLang="zh-CN" dirty="0"/>
              <a:t>α</a:t>
            </a:r>
            <a:r>
              <a:rPr lang="en-US" altLang="zh-CN" dirty="0"/>
              <a:t>t+1(</a:t>
            </a:r>
            <a:r>
              <a:rPr lang="en-US" altLang="zh-CN" dirty="0" err="1"/>
              <a:t>i</a:t>
            </a:r>
            <a:r>
              <a:rPr lang="en-US" altLang="zh-CN" dirty="0"/>
              <a:t>)=[∑j=1N</a:t>
            </a:r>
            <a:r>
              <a:rPr lang="el-GR" altLang="zh-CN" dirty="0"/>
              <a:t>α</a:t>
            </a:r>
            <a:r>
              <a:rPr lang="en-US" altLang="zh-CN" dirty="0"/>
              <a:t>t(j)</a:t>
            </a:r>
            <a:r>
              <a:rPr lang="en-US" altLang="zh-CN" dirty="0" err="1"/>
              <a:t>aji</a:t>
            </a:r>
            <a:r>
              <a:rPr lang="en-US" altLang="zh-CN" dirty="0"/>
              <a:t>]bi(ot+1)</a:t>
            </a:r>
          </a:p>
          <a:p>
            <a:r>
              <a:rPr lang="zh-CN" altLang="en-US" dirty="0"/>
              <a:t>终结：</a:t>
            </a:r>
            <a:r>
              <a:rPr lang="en-US" altLang="zh-CN" dirty="0"/>
              <a:t>P(O|</a:t>
            </a:r>
            <a:r>
              <a:rPr lang="el-GR" altLang="zh-CN" dirty="0"/>
              <a:t>λ)=∑</a:t>
            </a:r>
            <a:r>
              <a:rPr lang="en-US" altLang="zh-CN" dirty="0"/>
              <a:t>Ni=1</a:t>
            </a:r>
            <a:r>
              <a:rPr lang="el-GR" altLang="zh-CN" dirty="0"/>
              <a:t>α</a:t>
            </a:r>
            <a:r>
              <a:rPr lang="en-US" altLang="zh-CN" dirty="0"/>
              <a:t>T(</a:t>
            </a:r>
            <a:r>
              <a:rPr lang="en-US" altLang="zh-CN" dirty="0" err="1"/>
              <a:t>i</a:t>
            </a:r>
            <a:r>
              <a:rPr lang="en-US" altLang="zh-CN" dirty="0"/>
              <a:t>)P(O|</a:t>
            </a:r>
            <a:r>
              <a:rPr lang="el-GR" altLang="zh-CN" dirty="0"/>
              <a:t>λ)=∑</a:t>
            </a:r>
            <a:r>
              <a:rPr lang="en-US" altLang="zh-CN" dirty="0" err="1"/>
              <a:t>i</a:t>
            </a:r>
            <a:r>
              <a:rPr lang="en-US" altLang="zh-CN" dirty="0"/>
              <a:t>=1N</a:t>
            </a:r>
            <a:r>
              <a:rPr lang="el-GR" altLang="zh-CN" dirty="0"/>
              <a:t>α</a:t>
            </a:r>
            <a:r>
              <a:rPr lang="en-US" altLang="zh-CN" dirty="0"/>
              <a:t>T(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zh-CN" altLang="en-US" b="1" dirty="0"/>
              <a:t>前向算法理解：</a:t>
            </a:r>
            <a:endParaRPr lang="zh-CN" altLang="en-US" dirty="0"/>
          </a:p>
          <a:p>
            <a:r>
              <a:rPr lang="zh-CN" altLang="en-US" dirty="0"/>
              <a:t>前向算法使用</a:t>
            </a:r>
            <a:r>
              <a:rPr lang="zh-CN" altLang="en-US" b="1" dirty="0"/>
              <a:t>前向概率</a:t>
            </a:r>
            <a:r>
              <a:rPr lang="zh-CN" altLang="en-US" dirty="0"/>
              <a:t>的概念，记录每个时间下的前向概率，使得在递推计算下一个前向概率时，只需要上一个时间点的所有前向概率即可。原理上也是用空间换时间。这样的</a:t>
            </a:r>
            <a:r>
              <a:rPr lang="zh-CN" altLang="en-US" b="1" dirty="0"/>
              <a:t>时间复杂度是</a:t>
            </a:r>
            <a:r>
              <a:rPr lang="en-US" altLang="zh-CN" b="1" dirty="0"/>
              <a:t>O(N2T)O(N2T)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4F21599-DBA1-44DD-81AD-CE88B5EEA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563" y="1651000"/>
            <a:ext cx="606742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222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 anchor="ctr">
        <a:spAutoFit/>
      </a:bodyPr>
      <a:lstStyle>
        <a:defPPr algn="l">
          <a:lnSpc>
            <a:spcPct val="150000"/>
          </a:lnSpc>
          <a:defRPr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1816</TotalTime>
  <Words>3963</Words>
  <Application>Microsoft Office PowerPoint</Application>
  <PresentationFormat>宽屏</PresentationFormat>
  <Paragraphs>207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等线 Light</vt:lpstr>
      <vt:lpstr>微软雅黑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</dc:creator>
  <cp:lastModifiedBy>DATA2018 YIK</cp:lastModifiedBy>
  <cp:revision>184</cp:revision>
  <dcterms:created xsi:type="dcterms:W3CDTF">2019-03-12T12:34:16Z</dcterms:created>
  <dcterms:modified xsi:type="dcterms:W3CDTF">2019-11-26T07:01:41Z</dcterms:modified>
</cp:coreProperties>
</file>