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9"/>
  </p:notesMasterIdLst>
  <p:handoutMasterIdLst>
    <p:handoutMasterId r:id="rId170"/>
  </p:handoutMasterIdLst>
  <p:sldIdLst>
    <p:sldId id="262" r:id="rId2"/>
    <p:sldId id="272" r:id="rId3"/>
    <p:sldId id="490" r:id="rId4"/>
    <p:sldId id="281" r:id="rId5"/>
    <p:sldId id="282" r:id="rId6"/>
    <p:sldId id="283" r:id="rId7"/>
    <p:sldId id="285" r:id="rId8"/>
    <p:sldId id="293" r:id="rId9"/>
    <p:sldId id="288" r:id="rId10"/>
    <p:sldId id="289" r:id="rId11"/>
    <p:sldId id="290" r:id="rId12"/>
    <p:sldId id="614" r:id="rId13"/>
    <p:sldId id="604" r:id="rId14"/>
    <p:sldId id="599" r:id="rId15"/>
    <p:sldId id="286" r:id="rId16"/>
    <p:sldId id="686" r:id="rId17"/>
    <p:sldId id="651" r:id="rId18"/>
    <p:sldId id="652" r:id="rId19"/>
    <p:sldId id="653" r:id="rId20"/>
    <p:sldId id="654" r:id="rId21"/>
    <p:sldId id="655" r:id="rId22"/>
    <p:sldId id="656" r:id="rId23"/>
    <p:sldId id="657" r:id="rId24"/>
    <p:sldId id="658" r:id="rId25"/>
    <p:sldId id="659" r:id="rId26"/>
    <p:sldId id="660" r:id="rId27"/>
    <p:sldId id="661" r:id="rId28"/>
    <p:sldId id="662" r:id="rId29"/>
    <p:sldId id="663" r:id="rId30"/>
    <p:sldId id="664" r:id="rId31"/>
    <p:sldId id="665" r:id="rId32"/>
    <p:sldId id="666" r:id="rId33"/>
    <p:sldId id="667" r:id="rId34"/>
    <p:sldId id="668" r:id="rId35"/>
    <p:sldId id="687" r:id="rId36"/>
    <p:sldId id="296" r:id="rId37"/>
    <p:sldId id="297" r:id="rId38"/>
    <p:sldId id="616" r:id="rId39"/>
    <p:sldId id="617" r:id="rId40"/>
    <p:sldId id="618" r:id="rId41"/>
    <p:sldId id="619" r:id="rId42"/>
    <p:sldId id="299" r:id="rId43"/>
    <p:sldId id="688" r:id="rId44"/>
    <p:sldId id="621" r:id="rId45"/>
    <p:sldId id="622" r:id="rId46"/>
    <p:sldId id="623" r:id="rId47"/>
    <p:sldId id="624" r:id="rId48"/>
    <p:sldId id="625" r:id="rId49"/>
    <p:sldId id="626" r:id="rId50"/>
    <p:sldId id="627" r:id="rId51"/>
    <p:sldId id="628" r:id="rId52"/>
    <p:sldId id="629" r:id="rId53"/>
    <p:sldId id="630" r:id="rId54"/>
    <p:sldId id="631" r:id="rId55"/>
    <p:sldId id="632" r:id="rId56"/>
    <p:sldId id="634" r:id="rId57"/>
    <p:sldId id="636" r:id="rId58"/>
    <p:sldId id="637" r:id="rId59"/>
    <p:sldId id="638" r:id="rId60"/>
    <p:sldId id="639" r:id="rId61"/>
    <p:sldId id="640" r:id="rId62"/>
    <p:sldId id="641" r:id="rId63"/>
    <p:sldId id="642" r:id="rId64"/>
    <p:sldId id="643" r:id="rId65"/>
    <p:sldId id="644" r:id="rId66"/>
    <p:sldId id="645" r:id="rId67"/>
    <p:sldId id="646" r:id="rId68"/>
    <p:sldId id="647" r:id="rId69"/>
    <p:sldId id="649" r:id="rId70"/>
    <p:sldId id="695" r:id="rId71"/>
    <p:sldId id="689" r:id="rId72"/>
    <p:sldId id="330" r:id="rId73"/>
    <p:sldId id="487" r:id="rId74"/>
    <p:sldId id="332" r:id="rId75"/>
    <p:sldId id="474" r:id="rId76"/>
    <p:sldId id="669" r:id="rId77"/>
    <p:sldId id="473" r:id="rId78"/>
    <p:sldId id="690" r:id="rId79"/>
    <p:sldId id="670" r:id="rId80"/>
    <p:sldId id="500" r:id="rId81"/>
    <p:sldId id="671" r:id="rId82"/>
    <p:sldId id="672" r:id="rId83"/>
    <p:sldId id="605" r:id="rId84"/>
    <p:sldId id="545" r:id="rId85"/>
    <p:sldId id="673" r:id="rId86"/>
    <p:sldId id="595" r:id="rId87"/>
    <p:sldId id="572" r:id="rId88"/>
    <p:sldId id="613" r:id="rId89"/>
    <p:sldId id="571" r:id="rId90"/>
    <p:sldId id="551" r:id="rId91"/>
    <p:sldId id="606" r:id="rId92"/>
    <p:sldId id="609" r:id="rId93"/>
    <p:sldId id="610" r:id="rId94"/>
    <p:sldId id="554" r:id="rId95"/>
    <p:sldId id="611" r:id="rId96"/>
    <p:sldId id="556" r:id="rId97"/>
    <p:sldId id="557" r:id="rId98"/>
    <p:sldId id="558" r:id="rId99"/>
    <p:sldId id="560" r:id="rId100"/>
    <p:sldId id="561" r:id="rId101"/>
    <p:sldId id="612" r:id="rId102"/>
    <p:sldId id="563" r:id="rId103"/>
    <p:sldId id="575" r:id="rId104"/>
    <p:sldId id="576" r:id="rId105"/>
    <p:sldId id="374" r:id="rId106"/>
    <p:sldId id="511" r:id="rId107"/>
    <p:sldId id="348" r:id="rId108"/>
    <p:sldId id="378" r:id="rId109"/>
    <p:sldId id="691" r:id="rId110"/>
    <p:sldId id="524" r:id="rId111"/>
    <p:sldId id="352" r:id="rId112"/>
    <p:sldId id="397" r:id="rId113"/>
    <p:sldId id="527" r:id="rId114"/>
    <p:sldId id="472" r:id="rId115"/>
    <p:sldId id="529" r:id="rId116"/>
    <p:sldId id="530" r:id="rId117"/>
    <p:sldId id="531" r:id="rId118"/>
    <p:sldId id="532" r:id="rId119"/>
    <p:sldId id="533" r:id="rId120"/>
    <p:sldId id="534" r:id="rId121"/>
    <p:sldId id="535" r:id="rId122"/>
    <p:sldId id="536" r:id="rId123"/>
    <p:sldId id="537" r:id="rId124"/>
    <p:sldId id="538" r:id="rId125"/>
    <p:sldId id="539" r:id="rId126"/>
    <p:sldId id="540" r:id="rId127"/>
    <p:sldId id="541" r:id="rId128"/>
    <p:sldId id="542" r:id="rId129"/>
    <p:sldId id="353" r:id="rId130"/>
    <p:sldId id="692" r:id="rId131"/>
    <p:sldId id="358" r:id="rId132"/>
    <p:sldId id="359" r:id="rId133"/>
    <p:sldId id="420" r:id="rId134"/>
    <p:sldId id="422" r:id="rId135"/>
    <p:sldId id="423" r:id="rId136"/>
    <p:sldId id="429" r:id="rId137"/>
    <p:sldId id="476" r:id="rId138"/>
    <p:sldId id="478" r:id="rId139"/>
    <p:sldId id="480" r:id="rId140"/>
    <p:sldId id="481" r:id="rId141"/>
    <p:sldId id="483" r:id="rId142"/>
    <p:sldId id="693" r:id="rId143"/>
    <p:sldId id="581" r:id="rId144"/>
    <p:sldId id="582" r:id="rId145"/>
    <p:sldId id="583" r:id="rId146"/>
    <p:sldId id="584" r:id="rId147"/>
    <p:sldId id="585" r:id="rId148"/>
    <p:sldId id="586" r:id="rId149"/>
    <p:sldId id="587" r:id="rId150"/>
    <p:sldId id="588" r:id="rId151"/>
    <p:sldId id="589" r:id="rId152"/>
    <p:sldId id="590" r:id="rId153"/>
    <p:sldId id="591" r:id="rId154"/>
    <p:sldId id="592" r:id="rId155"/>
    <p:sldId id="593" r:id="rId156"/>
    <p:sldId id="594" r:id="rId157"/>
    <p:sldId id="694" r:id="rId158"/>
    <p:sldId id="674" r:id="rId159"/>
    <p:sldId id="675" r:id="rId160"/>
    <p:sldId id="676" r:id="rId161"/>
    <p:sldId id="679" r:id="rId162"/>
    <p:sldId id="680" r:id="rId163"/>
    <p:sldId id="681" r:id="rId164"/>
    <p:sldId id="682" r:id="rId165"/>
    <p:sldId id="683" r:id="rId166"/>
    <p:sldId id="685" r:id="rId167"/>
    <p:sldId id="597" r:id="rId168"/>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CCFF"/>
    <a:srgbClr val="0099CC"/>
    <a:srgbClr val="CC000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62"/>
    <p:restoredTop sz="86324"/>
  </p:normalViewPr>
  <p:slideViewPr>
    <p:cSldViewPr showGuides="1">
      <p:cViewPr varScale="1">
        <p:scale>
          <a:sx n="58" d="100"/>
          <a:sy n="58" d="100"/>
        </p:scale>
        <p:origin x="78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48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4514" name="Rectangle 1026"/>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defRPr kumimoji="0"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4515" name="Rectangle 1027"/>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kumimoji="0" sz="12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4516" name="Rectangle 1028"/>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a:defRPr kumimoji="0"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4517" name="Rectangle 1029"/>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b="0" dirty="0">
                <a:solidFill>
                  <a:schemeClr val="tx1"/>
                </a:solidFill>
                <a:latin typeface="Arial" panose="020B0604020202020204" pitchFamily="34" charset="0"/>
              </a:rPr>
              <a:t>‹#›</a:t>
            </a:fld>
            <a:endParaRPr lang="en-US" altLang="zh-CN" sz="1200" b="0" dirty="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defRPr kumimoji="0"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kumimoji="0" sz="12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08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a:defRPr kumimoji="0"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b="0" dirty="0">
                <a:solidFill>
                  <a:schemeClr val="tx1"/>
                </a:solidFill>
                <a:latin typeface="Arial" panose="020B0604020202020204" pitchFamily="34" charset="0"/>
              </a:rPr>
              <a:t>‹#›</a:t>
            </a:fld>
            <a:endParaRPr lang="en-US" altLang="zh-CN" sz="1200" b="0" dirty="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a:t>
            </a:fld>
            <a:endParaRPr lang="en-US" altLang="zh-CN" sz="1200" b="0" dirty="0">
              <a:solidFill>
                <a:schemeClr val="tx1"/>
              </a:solidFill>
              <a:latin typeface="Arial" panose="020B0604020202020204" pitchFamily="34" charset="0"/>
            </a:endParaRPr>
          </a:p>
        </p:txBody>
      </p:sp>
      <p:sp>
        <p:nvSpPr>
          <p:cNvPr id="175107" name="Rectangle 2"/>
          <p:cNvSpPr>
            <a:spLocks noGrp="1" noRot="1" noChangeAspect="1" noTextEdit="1"/>
          </p:cNvSpPr>
          <p:nvPr>
            <p:ph type="sldImg"/>
          </p:nvPr>
        </p:nvSpPr>
        <p:spPr/>
      </p:sp>
      <p:sp>
        <p:nvSpPr>
          <p:cNvPr id="175108" name="Rectangle 3"/>
          <p:cNvSpPr>
            <a:spLocks noGrp="1"/>
          </p:cNvSpPr>
          <p:nvPr>
            <p:ph type="body" idx="1"/>
          </p:nvPr>
        </p:nvSpPr>
        <p:spPr/>
        <p:txBody>
          <a:bodyPr wrap="square" lIns="91440" tIns="45720" rIns="91440" bIns="45720" anchor="t"/>
          <a:lstStyle/>
          <a:p>
            <a:pPr lvl="0" eaLnBrk="1" hangingPunct="1">
              <a:lnSpc>
                <a:spcPct val="150000"/>
              </a:lnSpc>
              <a:spcBef>
                <a:spcPct val="0"/>
              </a:spcBef>
            </a:pP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a:t>
            </a:fld>
            <a:endParaRPr lang="en-US" altLang="zh-CN" sz="1200" b="0" dirty="0">
              <a:solidFill>
                <a:schemeClr val="tx1"/>
              </a:solidFill>
              <a:latin typeface="Arial" panose="020B0604020202020204" pitchFamily="34" charset="0"/>
            </a:endParaRPr>
          </a:p>
        </p:txBody>
      </p:sp>
      <p:sp>
        <p:nvSpPr>
          <p:cNvPr id="184323" name="Rectangle 2"/>
          <p:cNvSpPr>
            <a:spLocks noGrp="1" noRot="1" noChangeAspect="1" noTextEdit="1"/>
          </p:cNvSpPr>
          <p:nvPr>
            <p:ph type="sldImg"/>
          </p:nvPr>
        </p:nvSpPr>
        <p:spPr/>
      </p:sp>
      <p:sp>
        <p:nvSpPr>
          <p:cNvPr id="18432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136</a:t>
            </a:fld>
            <a:endParaRPr lang="en-US" altLang="zh-CN" sz="1200" b="0" dirty="0">
              <a:solidFill>
                <a:schemeClr val="tx1"/>
              </a:solidFill>
              <a:latin typeface="Arial" panose="020B0604020202020204" pitchFamily="34" charset="0"/>
            </a:endParaRPr>
          </a:p>
        </p:txBody>
      </p:sp>
      <p:sp>
        <p:nvSpPr>
          <p:cNvPr id="276483" name="Rectangle 2"/>
          <p:cNvSpPr>
            <a:spLocks noGrp="1" noRot="1" noChangeAspect="1" noTextEdit="1"/>
          </p:cNvSpPr>
          <p:nvPr>
            <p:ph type="sldImg"/>
          </p:nvPr>
        </p:nvSpPr>
        <p:spPr/>
      </p:sp>
      <p:sp>
        <p:nvSpPr>
          <p:cNvPr id="27648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137</a:t>
            </a:fld>
            <a:endParaRPr lang="en-US" altLang="zh-CN" sz="1200" b="0" dirty="0">
              <a:solidFill>
                <a:schemeClr val="tx1"/>
              </a:solidFill>
              <a:latin typeface="Arial" panose="020B0604020202020204" pitchFamily="34" charset="0"/>
            </a:endParaRPr>
          </a:p>
        </p:txBody>
      </p:sp>
      <p:sp>
        <p:nvSpPr>
          <p:cNvPr id="27750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77508" name="Rectangle 3"/>
          <p:cNvSpPr>
            <a:spLocks noGrp="1"/>
          </p:cNvSpPr>
          <p:nvPr>
            <p:ph type="body" idx="1"/>
          </p:nvPr>
        </p:nvSpPr>
        <p:spPr>
          <a:xfrm>
            <a:off x="915988" y="4313238"/>
            <a:ext cx="5026025" cy="4168775"/>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138</a:t>
            </a:fld>
            <a:endParaRPr lang="en-US" altLang="zh-CN" sz="1200" b="0" dirty="0">
              <a:solidFill>
                <a:schemeClr val="tx1"/>
              </a:solidFill>
              <a:latin typeface="Arial" panose="020B0604020202020204" pitchFamily="34" charset="0"/>
            </a:endParaRPr>
          </a:p>
        </p:txBody>
      </p:sp>
      <p:sp>
        <p:nvSpPr>
          <p:cNvPr id="27853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78532" name="Rectangle 3"/>
          <p:cNvSpPr>
            <a:spLocks noGrp="1"/>
          </p:cNvSpPr>
          <p:nvPr>
            <p:ph type="body" idx="1"/>
          </p:nvPr>
        </p:nvSpPr>
        <p:spPr>
          <a:xfrm>
            <a:off x="915988" y="4313238"/>
            <a:ext cx="5026025" cy="4168775"/>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zh-CN" altLang="en-US" dirty="0"/>
              <a:t>考虑制造工艺对生产成本的影响（在设计中，构建产品的可制造性，它也是影响成本的一个重要因素）</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139</a:t>
            </a:fld>
            <a:endParaRPr lang="en-US" altLang="zh-CN" sz="1200" b="0" dirty="0">
              <a:solidFill>
                <a:schemeClr val="tx1"/>
              </a:solidFill>
              <a:latin typeface="Arial" panose="020B0604020202020204" pitchFamily="34" charset="0"/>
            </a:endParaRPr>
          </a:p>
        </p:txBody>
      </p:sp>
      <p:sp>
        <p:nvSpPr>
          <p:cNvPr id="279555"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79556" name="Rectangle 3"/>
          <p:cNvSpPr>
            <a:spLocks noGrp="1"/>
          </p:cNvSpPr>
          <p:nvPr>
            <p:ph type="body" idx="1"/>
          </p:nvPr>
        </p:nvSpPr>
        <p:spPr>
          <a:xfrm>
            <a:off x="915988" y="4313238"/>
            <a:ext cx="5026025" cy="4168775"/>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140</a:t>
            </a:fld>
            <a:endParaRPr lang="en-US" altLang="zh-CN" sz="1200" b="0" dirty="0">
              <a:solidFill>
                <a:schemeClr val="tx1"/>
              </a:solidFill>
              <a:latin typeface="Arial" panose="020B0604020202020204" pitchFamily="34" charset="0"/>
            </a:endParaRPr>
          </a:p>
        </p:txBody>
      </p:sp>
      <p:sp>
        <p:nvSpPr>
          <p:cNvPr id="28057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80580" name="Rectangle 3"/>
          <p:cNvSpPr>
            <a:spLocks noGrp="1"/>
          </p:cNvSpPr>
          <p:nvPr>
            <p:ph type="body" idx="1"/>
          </p:nvPr>
        </p:nvSpPr>
        <p:spPr>
          <a:xfrm>
            <a:off x="915988" y="4313238"/>
            <a:ext cx="5026025" cy="4168775"/>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zh-CN" altLang="en-US" dirty="0"/>
              <a:t>重用：</a:t>
            </a:r>
            <a:r>
              <a:rPr lang="en-US" altLang="zh-CN" dirty="0"/>
              <a:t>QCT</a:t>
            </a:r>
            <a:r>
              <a:rPr lang="zh-CN" altLang="en-US" dirty="0"/>
              <a:t>，包括对采购成本的影响，以及降低物料库存，包括备品备件。增加新物料的负面影响</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141</a:t>
            </a:fld>
            <a:endParaRPr lang="en-US" altLang="zh-CN" sz="1200" b="0" dirty="0">
              <a:solidFill>
                <a:schemeClr val="tx1"/>
              </a:solidFill>
              <a:latin typeface="Arial" panose="020B0604020202020204" pitchFamily="34" charset="0"/>
            </a:endParaRPr>
          </a:p>
        </p:txBody>
      </p:sp>
      <p:sp>
        <p:nvSpPr>
          <p:cNvPr id="28160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81604" name="Rectangle 3"/>
          <p:cNvSpPr>
            <a:spLocks noGrp="1"/>
          </p:cNvSpPr>
          <p:nvPr>
            <p:ph type="body" idx="1"/>
          </p:nvPr>
        </p:nvSpPr>
        <p:spPr>
          <a:xfrm>
            <a:off x="915988" y="4313238"/>
            <a:ext cx="5026025" cy="4168775"/>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zh-CN" altLang="en-US" dirty="0"/>
              <a:t>尽量减少特殊要求的零件。</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142</a:t>
            </a:fld>
            <a:endParaRPr lang="en-US" altLang="zh-CN" sz="1200" b="0" dirty="0">
              <a:solidFill>
                <a:schemeClr val="tx1"/>
              </a:solidFill>
              <a:latin typeface="Arial" panose="020B0604020202020204" pitchFamily="34" charset="0"/>
            </a:endParaRPr>
          </a:p>
        </p:txBody>
      </p:sp>
      <p:sp>
        <p:nvSpPr>
          <p:cNvPr id="282627" name="Rectangle 2"/>
          <p:cNvSpPr>
            <a:spLocks noGrp="1" noRot="1" noChangeAspect="1" noTextEdit="1"/>
          </p:cNvSpPr>
          <p:nvPr>
            <p:ph type="sldImg"/>
          </p:nvPr>
        </p:nvSpPr>
        <p:spPr/>
      </p:sp>
      <p:sp>
        <p:nvSpPr>
          <p:cNvPr id="28262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143</a:t>
            </a:fld>
            <a:endParaRPr lang="en-US" altLang="zh-CN" sz="1200" b="0" dirty="0">
              <a:solidFill>
                <a:schemeClr val="tx1"/>
              </a:solidFill>
              <a:latin typeface="Arial" panose="020B0604020202020204" pitchFamily="34" charset="0"/>
            </a:endParaRPr>
          </a:p>
        </p:txBody>
      </p:sp>
      <p:sp>
        <p:nvSpPr>
          <p:cNvPr id="283651" name="Rectangle 2"/>
          <p:cNvSpPr>
            <a:spLocks noGrp="1" noRot="1" noChangeAspect="1" noTextEdit="1"/>
          </p:cNvSpPr>
          <p:nvPr>
            <p:ph type="sldImg"/>
          </p:nvPr>
        </p:nvSpPr>
        <p:spPr/>
      </p:sp>
      <p:sp>
        <p:nvSpPr>
          <p:cNvPr id="283652" name="Rectangle 3"/>
          <p:cNvSpPr>
            <a:spLocks noGrp="1"/>
          </p:cNvSpPr>
          <p:nvPr>
            <p:ph type="body" idx="1"/>
          </p:nvPr>
        </p:nvSpPr>
        <p:spPr/>
        <p:txBody>
          <a:bodyPr wrap="square" lIns="91440" tIns="45720" rIns="91440" bIns="45720" anchor="t"/>
          <a:lstStyle/>
          <a:p>
            <a:pPr lvl="0" eaLnBrk="1" hangingPunct="1"/>
            <a:r>
              <a:rPr lang="en-US" altLang="zh-CN" dirty="0"/>
              <a:t>HR</a:t>
            </a:r>
            <a:r>
              <a:rPr lang="zh-CN" altLang="en-US" dirty="0"/>
              <a:t>风险、供应风险、市场风险、技术风险</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144</a:t>
            </a:fld>
            <a:endParaRPr lang="en-US" altLang="zh-CN" sz="1200" b="0" dirty="0">
              <a:solidFill>
                <a:schemeClr val="tx1"/>
              </a:solidFill>
              <a:latin typeface="Arial" panose="020B0604020202020204" pitchFamily="34" charset="0"/>
            </a:endParaRPr>
          </a:p>
        </p:txBody>
      </p:sp>
      <p:sp>
        <p:nvSpPr>
          <p:cNvPr id="284675" name="Rectangle 2"/>
          <p:cNvSpPr>
            <a:spLocks noGrp="1" noRot="1" noChangeAspect="1" noTextEdit="1"/>
          </p:cNvSpPr>
          <p:nvPr>
            <p:ph type="sldImg"/>
          </p:nvPr>
        </p:nvSpPr>
        <p:spPr/>
      </p:sp>
      <p:sp>
        <p:nvSpPr>
          <p:cNvPr id="28467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145</a:t>
            </a:fld>
            <a:endParaRPr lang="en-US" altLang="zh-CN" sz="1200" b="0" dirty="0">
              <a:solidFill>
                <a:schemeClr val="tx1"/>
              </a:solidFill>
              <a:latin typeface="Arial" panose="020B0604020202020204" pitchFamily="34" charset="0"/>
            </a:endParaRPr>
          </a:p>
        </p:txBody>
      </p:sp>
      <p:sp>
        <p:nvSpPr>
          <p:cNvPr id="285699" name="Rectangle 2"/>
          <p:cNvSpPr>
            <a:spLocks noGrp="1" noRot="1" noChangeAspect="1" noTextEdit="1"/>
          </p:cNvSpPr>
          <p:nvPr>
            <p:ph type="sldImg"/>
          </p:nvPr>
        </p:nvSpPr>
        <p:spPr/>
      </p:sp>
      <p:sp>
        <p:nvSpPr>
          <p:cNvPr id="285700" name="Rectangle 3"/>
          <p:cNvSpPr>
            <a:spLocks noGrp="1"/>
          </p:cNvSpPr>
          <p:nvPr>
            <p:ph type="body" idx="1"/>
          </p:nvPr>
        </p:nvSpPr>
        <p:spPr/>
        <p:txBody>
          <a:bodyPr wrap="square" lIns="91440" tIns="45720" rIns="91440" bIns="45720" anchor="t"/>
          <a:lstStyle/>
          <a:p>
            <a:pPr lvl="0" eaLnBrk="1" hangingPunct="1"/>
            <a:r>
              <a:rPr lang="zh-CN" altLang="en-US" dirty="0"/>
              <a:t>研发项目的典型风险：技术不成熟、人员变动、需求变更、外协、采购延误（新供应商开发）</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a:t>
            </a:fld>
            <a:endParaRPr lang="en-US" altLang="zh-CN" sz="1200" b="0" dirty="0">
              <a:solidFill>
                <a:schemeClr val="tx1"/>
              </a:solidFill>
              <a:latin typeface="Arial" panose="020B0604020202020204" pitchFamily="34" charset="0"/>
            </a:endParaRPr>
          </a:p>
        </p:txBody>
      </p:sp>
      <p:sp>
        <p:nvSpPr>
          <p:cNvPr id="185347" name="Rectangle 2050"/>
          <p:cNvSpPr>
            <a:spLocks noGrp="1" noRot="1" noChangeAspect="1" noTextEdit="1"/>
          </p:cNvSpPr>
          <p:nvPr>
            <p:ph type="sldImg"/>
          </p:nvPr>
        </p:nvSpPr>
        <p:spPr/>
      </p:sp>
      <p:sp>
        <p:nvSpPr>
          <p:cNvPr id="185348" name="Rectangle 2051"/>
          <p:cNvSpPr>
            <a:spLocks noGrp="1"/>
          </p:cNvSpPr>
          <p:nvPr>
            <p:ph type="body" idx="1"/>
          </p:nvPr>
        </p:nvSpPr>
        <p:spPr/>
        <p:txBody>
          <a:bodyPr wrap="square" lIns="91440" tIns="45720" rIns="91440" bIns="45720" anchor="t"/>
          <a:lstStyle/>
          <a:p>
            <a:pPr marL="228600" lvl="0" indent="-228600" eaLnBrk="1" hangingPunct="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146</a:t>
            </a:fld>
            <a:endParaRPr lang="en-US" altLang="zh-CN" sz="1200" b="0" dirty="0">
              <a:solidFill>
                <a:schemeClr val="tx1"/>
              </a:solidFill>
              <a:latin typeface="Arial" panose="020B0604020202020204" pitchFamily="34" charset="0"/>
            </a:endParaRPr>
          </a:p>
        </p:txBody>
      </p:sp>
      <p:sp>
        <p:nvSpPr>
          <p:cNvPr id="286723" name="Rectangle 2"/>
          <p:cNvSpPr>
            <a:spLocks noGrp="1" noRot="1" noChangeAspect="1" noTextEdit="1"/>
          </p:cNvSpPr>
          <p:nvPr>
            <p:ph type="sldImg"/>
          </p:nvPr>
        </p:nvSpPr>
        <p:spPr/>
      </p:sp>
      <p:sp>
        <p:nvSpPr>
          <p:cNvPr id="28672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147</a:t>
            </a:fld>
            <a:endParaRPr lang="en-US" altLang="zh-CN" sz="1200" b="0" dirty="0">
              <a:solidFill>
                <a:schemeClr val="tx1"/>
              </a:solidFill>
              <a:latin typeface="Arial" panose="020B0604020202020204" pitchFamily="34" charset="0"/>
            </a:endParaRPr>
          </a:p>
        </p:txBody>
      </p:sp>
      <p:sp>
        <p:nvSpPr>
          <p:cNvPr id="287747" name="Rectangle 2"/>
          <p:cNvSpPr>
            <a:spLocks noGrp="1" noRot="1" noChangeAspect="1" noTextEdit="1"/>
          </p:cNvSpPr>
          <p:nvPr>
            <p:ph type="sldImg"/>
          </p:nvPr>
        </p:nvSpPr>
        <p:spPr/>
      </p:sp>
      <p:sp>
        <p:nvSpPr>
          <p:cNvPr id="28774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148</a:t>
            </a:fld>
            <a:endParaRPr lang="en-US" altLang="zh-CN" sz="1200" b="0" dirty="0">
              <a:solidFill>
                <a:schemeClr val="tx1"/>
              </a:solidFill>
              <a:latin typeface="Arial" panose="020B0604020202020204" pitchFamily="34" charset="0"/>
            </a:endParaRPr>
          </a:p>
        </p:txBody>
      </p:sp>
      <p:sp>
        <p:nvSpPr>
          <p:cNvPr id="288771" name="Rectangle 2"/>
          <p:cNvSpPr>
            <a:spLocks noGrp="1" noRot="1" noChangeAspect="1" noTextEdit="1"/>
          </p:cNvSpPr>
          <p:nvPr>
            <p:ph type="sldImg"/>
          </p:nvPr>
        </p:nvSpPr>
        <p:spPr/>
      </p:sp>
      <p:sp>
        <p:nvSpPr>
          <p:cNvPr id="28877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149</a:t>
            </a:fld>
            <a:endParaRPr lang="en-US" altLang="zh-CN" sz="1200" b="0" dirty="0">
              <a:solidFill>
                <a:schemeClr val="tx1"/>
              </a:solidFill>
              <a:latin typeface="Arial" panose="020B0604020202020204" pitchFamily="34" charset="0"/>
            </a:endParaRPr>
          </a:p>
        </p:txBody>
      </p:sp>
      <p:sp>
        <p:nvSpPr>
          <p:cNvPr id="289795" name="Rectangle 2"/>
          <p:cNvSpPr>
            <a:spLocks noGrp="1" noRot="1" noChangeAspect="1" noTextEdit="1"/>
          </p:cNvSpPr>
          <p:nvPr>
            <p:ph type="sldImg"/>
          </p:nvPr>
        </p:nvSpPr>
        <p:spPr/>
      </p:sp>
      <p:sp>
        <p:nvSpPr>
          <p:cNvPr id="28979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150</a:t>
            </a:fld>
            <a:endParaRPr lang="en-US" altLang="zh-CN" sz="1200" b="0" dirty="0">
              <a:solidFill>
                <a:schemeClr val="tx1"/>
              </a:solidFill>
              <a:latin typeface="Arial" panose="020B0604020202020204" pitchFamily="34" charset="0"/>
            </a:endParaRPr>
          </a:p>
        </p:txBody>
      </p:sp>
      <p:sp>
        <p:nvSpPr>
          <p:cNvPr id="290819" name="Rectangle 2"/>
          <p:cNvSpPr>
            <a:spLocks noGrp="1" noRot="1" noChangeAspect="1" noTextEdit="1"/>
          </p:cNvSpPr>
          <p:nvPr>
            <p:ph type="sldImg"/>
          </p:nvPr>
        </p:nvSpPr>
        <p:spPr/>
      </p:sp>
      <p:sp>
        <p:nvSpPr>
          <p:cNvPr id="29082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151</a:t>
            </a:fld>
            <a:endParaRPr lang="en-US" altLang="zh-CN" sz="1200" b="0" dirty="0">
              <a:solidFill>
                <a:schemeClr val="tx1"/>
              </a:solidFill>
              <a:latin typeface="Arial" panose="020B0604020202020204" pitchFamily="34" charset="0"/>
            </a:endParaRPr>
          </a:p>
        </p:txBody>
      </p:sp>
      <p:sp>
        <p:nvSpPr>
          <p:cNvPr id="291843" name="Rectangle 2"/>
          <p:cNvSpPr>
            <a:spLocks noGrp="1" noRot="1" noChangeAspect="1" noTextEdit="1"/>
          </p:cNvSpPr>
          <p:nvPr>
            <p:ph type="sldImg"/>
          </p:nvPr>
        </p:nvSpPr>
        <p:spPr/>
      </p:sp>
      <p:sp>
        <p:nvSpPr>
          <p:cNvPr id="29184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152</a:t>
            </a:fld>
            <a:endParaRPr lang="en-US" altLang="zh-CN" sz="1200" b="0" dirty="0">
              <a:solidFill>
                <a:schemeClr val="tx1"/>
              </a:solidFill>
              <a:latin typeface="Arial" panose="020B0604020202020204" pitchFamily="34" charset="0"/>
            </a:endParaRPr>
          </a:p>
        </p:txBody>
      </p:sp>
      <p:sp>
        <p:nvSpPr>
          <p:cNvPr id="292867" name="Rectangle 2"/>
          <p:cNvSpPr>
            <a:spLocks noGrp="1" noRot="1" noChangeAspect="1" noTextEdit="1"/>
          </p:cNvSpPr>
          <p:nvPr>
            <p:ph type="sldImg"/>
          </p:nvPr>
        </p:nvSpPr>
        <p:spPr/>
      </p:sp>
      <p:sp>
        <p:nvSpPr>
          <p:cNvPr id="292868" name="Rectangle 3"/>
          <p:cNvSpPr>
            <a:spLocks noGrp="1"/>
          </p:cNvSpPr>
          <p:nvPr>
            <p:ph type="body" idx="1"/>
          </p:nvPr>
        </p:nvSpPr>
        <p:spPr/>
        <p:txBody>
          <a:bodyPr wrap="square" lIns="91440" tIns="45720" rIns="91440" bIns="45720" anchor="t"/>
          <a:lstStyle/>
          <a:p>
            <a:pPr lvl="0" eaLnBrk="1" hangingPunct="1"/>
            <a:r>
              <a:rPr lang="zh-CN" altLang="en-US" sz="1000" dirty="0"/>
              <a:t>风险控制的目的：最小化风险对项目的影响</a:t>
            </a:r>
          </a:p>
          <a:p>
            <a:pPr lvl="0" eaLnBrk="1" hangingPunct="1"/>
            <a:endParaRPr lang="en-US" altLang="zh-CN"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153</a:t>
            </a:fld>
            <a:endParaRPr lang="en-US" altLang="zh-CN" sz="1200" b="0" dirty="0">
              <a:solidFill>
                <a:schemeClr val="tx1"/>
              </a:solidFill>
              <a:latin typeface="Arial" panose="020B0604020202020204" pitchFamily="34" charset="0"/>
            </a:endParaRPr>
          </a:p>
        </p:txBody>
      </p:sp>
      <p:sp>
        <p:nvSpPr>
          <p:cNvPr id="293891" name="Rectangle 2"/>
          <p:cNvSpPr>
            <a:spLocks noGrp="1" noRot="1" noChangeAspect="1" noTextEdit="1"/>
          </p:cNvSpPr>
          <p:nvPr>
            <p:ph type="sldImg"/>
          </p:nvPr>
        </p:nvSpPr>
        <p:spPr/>
      </p:sp>
      <p:sp>
        <p:nvSpPr>
          <p:cNvPr id="29389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154</a:t>
            </a:fld>
            <a:endParaRPr lang="en-US" altLang="zh-CN" sz="1200" b="0" dirty="0">
              <a:solidFill>
                <a:schemeClr val="tx1"/>
              </a:solidFill>
              <a:latin typeface="Arial" panose="020B0604020202020204" pitchFamily="34" charset="0"/>
            </a:endParaRPr>
          </a:p>
        </p:txBody>
      </p:sp>
      <p:sp>
        <p:nvSpPr>
          <p:cNvPr id="294915" name="Rectangle 2"/>
          <p:cNvSpPr>
            <a:spLocks noGrp="1" noRot="1" noChangeAspect="1" noTextEdit="1"/>
          </p:cNvSpPr>
          <p:nvPr>
            <p:ph type="sldImg"/>
          </p:nvPr>
        </p:nvSpPr>
        <p:spPr/>
      </p:sp>
      <p:sp>
        <p:nvSpPr>
          <p:cNvPr id="29491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155</a:t>
            </a:fld>
            <a:endParaRPr lang="en-US" altLang="zh-CN" sz="1200" b="0" dirty="0">
              <a:solidFill>
                <a:schemeClr val="tx1"/>
              </a:solidFill>
              <a:latin typeface="Arial" panose="020B0604020202020204" pitchFamily="34" charset="0"/>
            </a:endParaRPr>
          </a:p>
        </p:txBody>
      </p:sp>
      <p:sp>
        <p:nvSpPr>
          <p:cNvPr id="295939" name="Rectangle 2"/>
          <p:cNvSpPr>
            <a:spLocks noGrp="1" noRot="1" noChangeAspect="1" noTextEdit="1"/>
          </p:cNvSpPr>
          <p:nvPr>
            <p:ph type="sldImg"/>
          </p:nvPr>
        </p:nvSpPr>
        <p:spPr/>
      </p:sp>
      <p:sp>
        <p:nvSpPr>
          <p:cNvPr id="29594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a:t>
            </a:fld>
            <a:endParaRPr lang="en-US" altLang="zh-CN" sz="1200" b="0" dirty="0">
              <a:solidFill>
                <a:schemeClr val="tx1"/>
              </a:solidFill>
              <a:latin typeface="Arial" panose="020B0604020202020204" pitchFamily="34" charset="0"/>
            </a:endParaRPr>
          </a:p>
        </p:txBody>
      </p:sp>
      <p:sp>
        <p:nvSpPr>
          <p:cNvPr id="186371" name="Rectangle 2"/>
          <p:cNvSpPr>
            <a:spLocks noGrp="1" noRot="1" noChangeAspect="1" noTextEdit="1"/>
          </p:cNvSpPr>
          <p:nvPr>
            <p:ph type="sldImg"/>
          </p:nvPr>
        </p:nvSpPr>
        <p:spPr/>
      </p:sp>
      <p:sp>
        <p:nvSpPr>
          <p:cNvPr id="186372"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156</a:t>
            </a:fld>
            <a:endParaRPr lang="en-US" altLang="zh-CN" sz="1200" b="0" dirty="0">
              <a:solidFill>
                <a:schemeClr val="tx1"/>
              </a:solidFill>
              <a:latin typeface="Arial" panose="020B0604020202020204" pitchFamily="34" charset="0"/>
            </a:endParaRPr>
          </a:p>
        </p:txBody>
      </p:sp>
      <p:sp>
        <p:nvSpPr>
          <p:cNvPr id="296963" name="Rectangle 2"/>
          <p:cNvSpPr>
            <a:spLocks noGrp="1" noRot="1" noChangeAspect="1" noTextEdit="1"/>
          </p:cNvSpPr>
          <p:nvPr>
            <p:ph type="sldImg"/>
          </p:nvPr>
        </p:nvSpPr>
        <p:spPr/>
      </p:sp>
      <p:sp>
        <p:nvSpPr>
          <p:cNvPr id="29696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157</a:t>
            </a:fld>
            <a:endParaRPr lang="en-US" altLang="zh-CN" sz="1200" b="0" dirty="0">
              <a:solidFill>
                <a:schemeClr val="tx1"/>
              </a:solidFill>
              <a:latin typeface="Arial" panose="020B0604020202020204" pitchFamily="34" charset="0"/>
            </a:endParaRPr>
          </a:p>
        </p:txBody>
      </p:sp>
      <p:sp>
        <p:nvSpPr>
          <p:cNvPr id="297987" name="Rectangle 2"/>
          <p:cNvSpPr>
            <a:spLocks noGrp="1" noRot="1" noChangeAspect="1" noTextEdit="1"/>
          </p:cNvSpPr>
          <p:nvPr>
            <p:ph type="sldImg"/>
          </p:nvPr>
        </p:nvSpPr>
        <p:spPr/>
      </p:sp>
      <p:sp>
        <p:nvSpPr>
          <p:cNvPr id="2979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163</a:t>
            </a:fld>
            <a:endParaRPr lang="en-US" altLang="zh-CN" sz="1200" b="0" dirty="0">
              <a:solidFill>
                <a:schemeClr val="tx1"/>
              </a:solidFill>
              <a:latin typeface="Arial" panose="020B0604020202020204" pitchFamily="34" charset="0"/>
            </a:endParaRPr>
          </a:p>
        </p:txBody>
      </p:sp>
      <p:sp>
        <p:nvSpPr>
          <p:cNvPr id="299011" name="Rectangle 2"/>
          <p:cNvSpPr>
            <a:spLocks noGrp="1" noRot="1" noChangeAspect="1" noTextEdit="1"/>
          </p:cNvSpPr>
          <p:nvPr>
            <p:ph type="sldImg"/>
          </p:nvPr>
        </p:nvSpPr>
        <p:spPr>
          <a:xfrm>
            <a:off x="1152525" y="690563"/>
            <a:ext cx="4557713" cy="3417887"/>
          </a:xfrm>
        </p:spPr>
      </p:sp>
      <p:sp>
        <p:nvSpPr>
          <p:cNvPr id="299012" name="Rectangle 3"/>
          <p:cNvSpPr>
            <a:spLocks noGrp="1"/>
          </p:cNvSpPr>
          <p:nvPr>
            <p:ph type="body" idx="1"/>
          </p:nvPr>
        </p:nvSpPr>
        <p:spPr>
          <a:xfrm>
            <a:off x="906463" y="4335463"/>
            <a:ext cx="5037137" cy="412273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165</a:t>
            </a:fld>
            <a:endParaRPr lang="en-US" altLang="zh-CN" sz="1200" b="0" dirty="0">
              <a:solidFill>
                <a:schemeClr val="tx1"/>
              </a:solidFill>
              <a:latin typeface="Arial" panose="020B0604020202020204" pitchFamily="34" charset="0"/>
            </a:endParaRPr>
          </a:p>
        </p:txBody>
      </p:sp>
      <p:sp>
        <p:nvSpPr>
          <p:cNvPr id="300035" name="Rectangle 2"/>
          <p:cNvSpPr>
            <a:spLocks noGrp="1" noRot="1" noChangeAspect="1" noTextEdit="1"/>
          </p:cNvSpPr>
          <p:nvPr>
            <p:ph type="sldImg"/>
          </p:nvPr>
        </p:nvSpPr>
        <p:spPr/>
      </p:sp>
      <p:sp>
        <p:nvSpPr>
          <p:cNvPr id="300036" name="Rectangle 3"/>
          <p:cNvSpPr>
            <a:spLocks noGrp="1"/>
          </p:cNvSpPr>
          <p:nvPr>
            <p:ph type="body" idx="1"/>
          </p:nvPr>
        </p:nvSpPr>
        <p:spPr/>
        <p:txBody>
          <a:bodyPr wrap="square" lIns="91440" tIns="45720" rIns="91440" bIns="45720" anchor="t"/>
          <a:lstStyle/>
          <a:p>
            <a:pPr marL="228600" lvl="0" indent="-228600" eaLnBrk="1" hangingPunct="1">
              <a:lnSpc>
                <a:spcPct val="90000"/>
              </a:lnSpc>
            </a:pPr>
            <a:r>
              <a:rPr lang="en-US" altLang="zh-CN" dirty="0"/>
              <a:t> </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166</a:t>
            </a:fld>
            <a:endParaRPr lang="en-US" altLang="zh-CN" sz="1200" b="0" dirty="0">
              <a:solidFill>
                <a:schemeClr val="tx1"/>
              </a:solidFill>
              <a:latin typeface="Arial" panose="020B0604020202020204" pitchFamily="34" charset="0"/>
            </a:endParaRPr>
          </a:p>
        </p:txBody>
      </p:sp>
      <p:sp>
        <p:nvSpPr>
          <p:cNvPr id="301059" name="Rectangle 2"/>
          <p:cNvSpPr>
            <a:spLocks noGrp="1" noRot="1" noChangeAspect="1" noTextEdit="1"/>
          </p:cNvSpPr>
          <p:nvPr>
            <p:ph type="sldImg"/>
          </p:nvPr>
        </p:nvSpPr>
        <p:spPr/>
      </p:sp>
      <p:sp>
        <p:nvSpPr>
          <p:cNvPr id="30106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167</a:t>
            </a:fld>
            <a:endParaRPr lang="en-US" altLang="zh-CN" sz="1200" b="0" dirty="0">
              <a:solidFill>
                <a:schemeClr val="tx1"/>
              </a:solidFill>
              <a:latin typeface="Arial" panose="020B0604020202020204" pitchFamily="34" charset="0"/>
            </a:endParaRPr>
          </a:p>
        </p:txBody>
      </p:sp>
      <p:sp>
        <p:nvSpPr>
          <p:cNvPr id="302083" name="Rectangle 2"/>
          <p:cNvSpPr>
            <a:spLocks noGrp="1" noRot="1" noChangeAspect="1" noTextEdit="1"/>
          </p:cNvSpPr>
          <p:nvPr>
            <p:ph type="sldImg"/>
          </p:nvPr>
        </p:nvSpPr>
        <p:spPr/>
      </p:sp>
      <p:sp>
        <p:nvSpPr>
          <p:cNvPr id="30208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14</a:t>
            </a:fld>
            <a:endParaRPr lang="en-US" altLang="zh-CN" sz="1200" b="0" dirty="0">
              <a:solidFill>
                <a:schemeClr val="tx1"/>
              </a:solidFill>
              <a:latin typeface="Arial" panose="020B0604020202020204" pitchFamily="34" charset="0"/>
            </a:endParaRPr>
          </a:p>
        </p:txBody>
      </p:sp>
      <p:sp>
        <p:nvSpPr>
          <p:cNvPr id="187395" name="Rectangle 2"/>
          <p:cNvSpPr>
            <a:spLocks noGrp="1" noRot="1" noChangeAspect="1" noTextEdit="1"/>
          </p:cNvSpPr>
          <p:nvPr>
            <p:ph type="sldImg"/>
          </p:nvPr>
        </p:nvSpPr>
        <p:spPr/>
      </p:sp>
      <p:sp>
        <p:nvSpPr>
          <p:cNvPr id="18739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15</a:t>
            </a:fld>
            <a:endParaRPr lang="en-US" altLang="zh-CN" sz="1200" b="0" dirty="0">
              <a:solidFill>
                <a:schemeClr val="tx1"/>
              </a:solidFill>
              <a:latin typeface="Arial" panose="020B0604020202020204" pitchFamily="34" charset="0"/>
            </a:endParaRPr>
          </a:p>
        </p:txBody>
      </p:sp>
      <p:sp>
        <p:nvSpPr>
          <p:cNvPr id="188419" name="Rectangle 2"/>
          <p:cNvSpPr>
            <a:spLocks noGrp="1" noRot="1" noChangeAspect="1" noTextEdit="1"/>
          </p:cNvSpPr>
          <p:nvPr>
            <p:ph type="sldImg"/>
          </p:nvPr>
        </p:nvSpPr>
        <p:spPr/>
      </p:sp>
      <p:sp>
        <p:nvSpPr>
          <p:cNvPr id="188420" name="Rectangle 3"/>
          <p:cNvSpPr>
            <a:spLocks noGrp="1"/>
          </p:cNvSpPr>
          <p:nvPr>
            <p:ph type="body" idx="1"/>
          </p:nvPr>
        </p:nvSpPr>
        <p:spPr/>
        <p:txBody>
          <a:bodyPr wrap="square" lIns="91440" tIns="45720" rIns="91440" bIns="45720" anchor="t"/>
          <a:lstStyle/>
          <a:p>
            <a:pPr lvl="1"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16</a:t>
            </a:fld>
            <a:endParaRPr lang="en-US" altLang="zh-CN" sz="1200" b="0" dirty="0">
              <a:solidFill>
                <a:schemeClr val="tx1"/>
              </a:solidFill>
              <a:latin typeface="Arial" panose="020B0604020202020204" pitchFamily="34" charset="0"/>
            </a:endParaRPr>
          </a:p>
        </p:txBody>
      </p:sp>
      <p:sp>
        <p:nvSpPr>
          <p:cNvPr id="189443" name="Rectangle 2"/>
          <p:cNvSpPr>
            <a:spLocks noGrp="1" noRot="1" noChangeAspect="1" noTextEdit="1"/>
          </p:cNvSpPr>
          <p:nvPr>
            <p:ph type="sldImg"/>
          </p:nvPr>
        </p:nvSpPr>
        <p:spPr/>
      </p:sp>
      <p:sp>
        <p:nvSpPr>
          <p:cNvPr id="18944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17</a:t>
            </a:fld>
            <a:endParaRPr lang="en-US" altLang="zh-CN" sz="1200" b="0" dirty="0">
              <a:solidFill>
                <a:schemeClr val="tx1"/>
              </a:solidFill>
              <a:latin typeface="Arial" panose="020B0604020202020204" pitchFamily="34" charset="0"/>
            </a:endParaRPr>
          </a:p>
        </p:txBody>
      </p:sp>
      <p:sp>
        <p:nvSpPr>
          <p:cNvPr id="190467" name="Rectangle 2"/>
          <p:cNvSpPr>
            <a:spLocks noGrp="1" noRot="1" noChangeAspect="1" noTextEdit="1"/>
          </p:cNvSpPr>
          <p:nvPr>
            <p:ph type="sldImg"/>
          </p:nvPr>
        </p:nvSpPr>
        <p:spPr/>
      </p:sp>
      <p:sp>
        <p:nvSpPr>
          <p:cNvPr id="190468" name="Rectangle 3"/>
          <p:cNvSpPr>
            <a:spLocks noGrp="1"/>
          </p:cNvSpPr>
          <p:nvPr>
            <p:ph type="body" idx="1"/>
          </p:nvPr>
        </p:nvSpPr>
        <p:spPr/>
        <p:txBody>
          <a:bodyPr wrap="square" lIns="91440" tIns="45720" rIns="91440" bIns="45720" anchor="t"/>
          <a:lstStyle/>
          <a:p>
            <a:pPr lvl="0" eaLnBrk="1" hangingPunct="1"/>
            <a:r>
              <a:rPr lang="zh-CN" altLang="en-US" dirty="0"/>
              <a:t>（先阐述三种组织的形式）</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18</a:t>
            </a:fld>
            <a:endParaRPr lang="en-US" altLang="zh-CN" sz="1200" b="0" dirty="0">
              <a:solidFill>
                <a:schemeClr val="tx1"/>
              </a:solidFill>
              <a:latin typeface="Arial" panose="020B0604020202020204" pitchFamily="34" charset="0"/>
            </a:endParaRPr>
          </a:p>
        </p:txBody>
      </p:sp>
      <p:sp>
        <p:nvSpPr>
          <p:cNvPr id="191491" name="Rectangle 2"/>
          <p:cNvSpPr>
            <a:spLocks noGrp="1" noRot="1" noChangeAspect="1" noTextEdit="1"/>
          </p:cNvSpPr>
          <p:nvPr>
            <p:ph type="sldImg"/>
          </p:nvPr>
        </p:nvSpPr>
        <p:spPr/>
      </p:sp>
      <p:sp>
        <p:nvSpPr>
          <p:cNvPr id="19149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19</a:t>
            </a:fld>
            <a:endParaRPr lang="en-US" altLang="zh-CN" sz="1200" b="0" dirty="0">
              <a:solidFill>
                <a:schemeClr val="tx1"/>
              </a:solidFill>
              <a:latin typeface="Arial" panose="020B0604020202020204" pitchFamily="34" charset="0"/>
            </a:endParaRPr>
          </a:p>
        </p:txBody>
      </p:sp>
      <p:sp>
        <p:nvSpPr>
          <p:cNvPr id="192515" name="Rectangle 2"/>
          <p:cNvSpPr>
            <a:spLocks noGrp="1" noRot="1" noChangeAspect="1" noTextEdit="1"/>
          </p:cNvSpPr>
          <p:nvPr>
            <p:ph type="sldImg"/>
          </p:nvPr>
        </p:nvSpPr>
        <p:spPr/>
      </p:sp>
      <p:sp>
        <p:nvSpPr>
          <p:cNvPr id="19251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20</a:t>
            </a:fld>
            <a:endParaRPr lang="en-US" altLang="zh-CN" sz="1200" b="0" dirty="0">
              <a:solidFill>
                <a:schemeClr val="tx1"/>
              </a:solidFill>
              <a:latin typeface="Arial" panose="020B0604020202020204" pitchFamily="34" charset="0"/>
            </a:endParaRPr>
          </a:p>
        </p:txBody>
      </p:sp>
      <p:sp>
        <p:nvSpPr>
          <p:cNvPr id="193539" name="Rectangle 2"/>
          <p:cNvSpPr>
            <a:spLocks noGrp="1" noRot="1" noChangeAspect="1" noTextEdit="1"/>
          </p:cNvSpPr>
          <p:nvPr>
            <p:ph type="sldImg"/>
          </p:nvPr>
        </p:nvSpPr>
        <p:spPr/>
      </p:sp>
      <p:sp>
        <p:nvSpPr>
          <p:cNvPr id="19354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a:t>
            </a:fld>
            <a:endParaRPr lang="en-US" altLang="zh-CN" sz="1200" b="0" dirty="0">
              <a:solidFill>
                <a:schemeClr val="tx1"/>
              </a:solidFill>
              <a:latin typeface="Arial" panose="020B0604020202020204" pitchFamily="34" charset="0"/>
            </a:endParaRPr>
          </a:p>
        </p:txBody>
      </p:sp>
      <p:sp>
        <p:nvSpPr>
          <p:cNvPr id="176131" name="Rectangle 2"/>
          <p:cNvSpPr>
            <a:spLocks noGrp="1" noRot="1" noChangeAspect="1" noTextEdit="1"/>
          </p:cNvSpPr>
          <p:nvPr>
            <p:ph type="sldImg"/>
          </p:nvPr>
        </p:nvSpPr>
        <p:spPr/>
      </p:sp>
      <p:sp>
        <p:nvSpPr>
          <p:cNvPr id="17613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21</a:t>
            </a:fld>
            <a:endParaRPr lang="en-US" altLang="zh-CN" sz="1200" b="0" dirty="0">
              <a:solidFill>
                <a:schemeClr val="tx1"/>
              </a:solidFill>
              <a:latin typeface="Arial" panose="020B0604020202020204" pitchFamily="34" charset="0"/>
            </a:endParaRPr>
          </a:p>
        </p:txBody>
      </p:sp>
      <p:sp>
        <p:nvSpPr>
          <p:cNvPr id="194563" name="Rectangle 2"/>
          <p:cNvSpPr>
            <a:spLocks noGrp="1" noRot="1" noChangeAspect="1" noTextEdit="1"/>
          </p:cNvSpPr>
          <p:nvPr>
            <p:ph type="sldImg"/>
          </p:nvPr>
        </p:nvSpPr>
        <p:spPr/>
      </p:sp>
      <p:sp>
        <p:nvSpPr>
          <p:cNvPr id="19456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22</a:t>
            </a:fld>
            <a:endParaRPr lang="en-US" altLang="zh-CN" sz="1200" b="0" dirty="0">
              <a:solidFill>
                <a:schemeClr val="tx1"/>
              </a:solidFill>
              <a:latin typeface="Arial" panose="020B0604020202020204" pitchFamily="34" charset="0"/>
            </a:endParaRPr>
          </a:p>
        </p:txBody>
      </p:sp>
      <p:sp>
        <p:nvSpPr>
          <p:cNvPr id="195587" name="Rectangle 2"/>
          <p:cNvSpPr>
            <a:spLocks noGrp="1" noRot="1" noChangeAspect="1" noTextEdit="1"/>
          </p:cNvSpPr>
          <p:nvPr>
            <p:ph type="sldImg"/>
          </p:nvPr>
        </p:nvSpPr>
        <p:spPr/>
      </p:sp>
      <p:sp>
        <p:nvSpPr>
          <p:cNvPr id="195588" name="Rectangle 3"/>
          <p:cNvSpPr>
            <a:spLocks noGrp="1"/>
          </p:cNvSpPr>
          <p:nvPr>
            <p:ph type="body" idx="1"/>
          </p:nvPr>
        </p:nvSpPr>
        <p:spPr/>
        <p:txBody>
          <a:bodyPr wrap="square" lIns="91440" tIns="45720" rIns="91440" bIns="45720" anchor="t"/>
          <a:lstStyle/>
          <a:p>
            <a:pPr lvl="1" eaLnBrk="1" hangingPunct="1">
              <a:lnSpc>
                <a:spcPct val="130000"/>
              </a:lnSpc>
              <a:spcBef>
                <a:spcPct val="0"/>
              </a:spcBef>
            </a:pPr>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23</a:t>
            </a:fld>
            <a:endParaRPr lang="en-US" altLang="zh-CN" sz="1200" b="0" dirty="0">
              <a:solidFill>
                <a:schemeClr val="tx1"/>
              </a:solidFill>
              <a:latin typeface="Arial" panose="020B0604020202020204" pitchFamily="34" charset="0"/>
            </a:endParaRPr>
          </a:p>
        </p:txBody>
      </p:sp>
      <p:sp>
        <p:nvSpPr>
          <p:cNvPr id="196611" name="Rectangle 2"/>
          <p:cNvSpPr>
            <a:spLocks noGrp="1" noRot="1" noChangeAspect="1" noTextEdit="1"/>
          </p:cNvSpPr>
          <p:nvPr>
            <p:ph type="sldImg"/>
          </p:nvPr>
        </p:nvSpPr>
        <p:spPr/>
      </p:sp>
      <p:sp>
        <p:nvSpPr>
          <p:cNvPr id="196612" name="Rectangle 3"/>
          <p:cNvSpPr>
            <a:spLocks noGrp="1"/>
          </p:cNvSpPr>
          <p:nvPr>
            <p:ph type="body" idx="1"/>
          </p:nvPr>
        </p:nvSpPr>
        <p:spPr/>
        <p:txBody>
          <a:bodyPr wrap="square" lIns="91440" tIns="45720" rIns="91440" bIns="45720" anchor="t"/>
          <a:lstStyle/>
          <a:p>
            <a:pPr lvl="0" eaLnBrk="1" hangingPunct="1"/>
            <a:endParaRPr lang="en-US" altLang="zh-CN" b="1" dirty="0"/>
          </a:p>
          <a:p>
            <a:pPr lvl="0" eaLnBrk="1" hangingPunct="1"/>
            <a:r>
              <a:rPr lang="zh-CN" altLang="en-US" b="1" dirty="0"/>
              <a:t>（本页结束后，安排案例研讨：伊莱克斯</a:t>
            </a:r>
            <a:r>
              <a:rPr lang="en-US" altLang="zh-CN" b="1" dirty="0"/>
              <a:t>-</a:t>
            </a:r>
            <a:r>
              <a:rPr lang="zh-CN" altLang="en-US" b="1" dirty="0"/>
              <a:t>中意。启示：组织形式，从职能到矩阵，沟通</a:t>
            </a:r>
            <a:r>
              <a:rPr lang="en-US" altLang="zh-CN" b="1" dirty="0"/>
              <a:t>—</a:t>
            </a:r>
            <a:r>
              <a:rPr lang="zh-CN" altLang="en-US" b="1" dirty="0"/>
              <a:t>无形墙和有形墙，流程。</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24</a:t>
            </a:fld>
            <a:endParaRPr lang="en-US" altLang="zh-CN" sz="1200" b="0" dirty="0">
              <a:solidFill>
                <a:schemeClr val="tx1"/>
              </a:solidFill>
              <a:latin typeface="Arial" panose="020B0604020202020204" pitchFamily="34" charset="0"/>
            </a:endParaRPr>
          </a:p>
        </p:txBody>
      </p:sp>
      <p:sp>
        <p:nvSpPr>
          <p:cNvPr id="197635" name="Rectangle 2"/>
          <p:cNvSpPr>
            <a:spLocks noGrp="1" noRot="1" noChangeAspect="1" noTextEdit="1"/>
          </p:cNvSpPr>
          <p:nvPr>
            <p:ph type="sldImg"/>
          </p:nvPr>
        </p:nvSpPr>
        <p:spPr/>
      </p:sp>
      <p:sp>
        <p:nvSpPr>
          <p:cNvPr id="19763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25</a:t>
            </a:fld>
            <a:endParaRPr lang="en-US" altLang="zh-CN" sz="1200" b="0" dirty="0">
              <a:solidFill>
                <a:schemeClr val="tx1"/>
              </a:solidFill>
              <a:latin typeface="Arial" panose="020B0604020202020204" pitchFamily="34" charset="0"/>
            </a:endParaRPr>
          </a:p>
        </p:txBody>
      </p:sp>
      <p:sp>
        <p:nvSpPr>
          <p:cNvPr id="198659" name="Rectangle 2"/>
          <p:cNvSpPr>
            <a:spLocks noGrp="1" noRot="1" noChangeAspect="1" noTextEdit="1"/>
          </p:cNvSpPr>
          <p:nvPr>
            <p:ph type="sldImg"/>
          </p:nvPr>
        </p:nvSpPr>
        <p:spPr/>
      </p:sp>
      <p:sp>
        <p:nvSpPr>
          <p:cNvPr id="198660" name="Rectangle 3"/>
          <p:cNvSpPr>
            <a:spLocks noGrp="1"/>
          </p:cNvSpPr>
          <p:nvPr>
            <p:ph type="body" idx="1"/>
          </p:nvPr>
        </p:nvSpPr>
        <p:spPr/>
        <p:txBody>
          <a:bodyPr wrap="square" lIns="91440" tIns="45720" rIns="91440" bIns="45720" anchor="t"/>
          <a:lstStyle/>
          <a:p>
            <a:pPr lvl="0" eaLnBrk="1" hangingPunct="1"/>
            <a:r>
              <a:rPr lang="zh-CN" altLang="en-US" dirty="0"/>
              <a:t>复杂产品，结构更复杂。可能设立模块级的项目经理。</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26</a:t>
            </a:fld>
            <a:endParaRPr lang="en-US" altLang="zh-CN" sz="1200" b="0" dirty="0">
              <a:solidFill>
                <a:schemeClr val="tx1"/>
              </a:solidFill>
              <a:latin typeface="Arial" panose="020B0604020202020204" pitchFamily="34" charset="0"/>
            </a:endParaRPr>
          </a:p>
        </p:txBody>
      </p:sp>
      <p:sp>
        <p:nvSpPr>
          <p:cNvPr id="199683" name="Rectangle 2"/>
          <p:cNvSpPr>
            <a:spLocks noGrp="1" noRot="1" noChangeAspect="1" noTextEdit="1"/>
          </p:cNvSpPr>
          <p:nvPr>
            <p:ph type="sldImg"/>
          </p:nvPr>
        </p:nvSpPr>
        <p:spPr/>
      </p:sp>
      <p:sp>
        <p:nvSpPr>
          <p:cNvPr id="19968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27</a:t>
            </a:fld>
            <a:endParaRPr lang="en-US" altLang="zh-CN" sz="1200" b="0" dirty="0">
              <a:solidFill>
                <a:schemeClr val="tx1"/>
              </a:solidFill>
              <a:latin typeface="Arial" panose="020B0604020202020204" pitchFamily="34" charset="0"/>
            </a:endParaRPr>
          </a:p>
        </p:txBody>
      </p:sp>
      <p:sp>
        <p:nvSpPr>
          <p:cNvPr id="200707" name="Rectangle 2"/>
          <p:cNvSpPr>
            <a:spLocks noGrp="1" noRot="1" noChangeAspect="1" noTextEdit="1"/>
          </p:cNvSpPr>
          <p:nvPr>
            <p:ph type="sldImg"/>
          </p:nvPr>
        </p:nvSpPr>
        <p:spPr/>
      </p:sp>
      <p:sp>
        <p:nvSpPr>
          <p:cNvPr id="20070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28</a:t>
            </a:fld>
            <a:endParaRPr lang="en-US" altLang="zh-CN" sz="1200" b="0" dirty="0">
              <a:solidFill>
                <a:schemeClr val="tx1"/>
              </a:solidFill>
              <a:latin typeface="Arial" panose="020B0604020202020204" pitchFamily="34" charset="0"/>
            </a:endParaRPr>
          </a:p>
        </p:txBody>
      </p:sp>
      <p:sp>
        <p:nvSpPr>
          <p:cNvPr id="201731" name="Rectangle 2"/>
          <p:cNvSpPr>
            <a:spLocks noGrp="1" noRot="1" noChangeAspect="1" noTextEdit="1"/>
          </p:cNvSpPr>
          <p:nvPr>
            <p:ph type="sldImg"/>
          </p:nvPr>
        </p:nvSpPr>
        <p:spPr/>
      </p:sp>
      <p:sp>
        <p:nvSpPr>
          <p:cNvPr id="20173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29</a:t>
            </a:fld>
            <a:endParaRPr lang="en-US" altLang="zh-CN" sz="1200" b="0" dirty="0">
              <a:solidFill>
                <a:schemeClr val="tx1"/>
              </a:solidFill>
              <a:latin typeface="Arial" panose="020B0604020202020204" pitchFamily="34" charset="0"/>
            </a:endParaRPr>
          </a:p>
        </p:txBody>
      </p:sp>
      <p:sp>
        <p:nvSpPr>
          <p:cNvPr id="202755" name="Rectangle 2"/>
          <p:cNvSpPr>
            <a:spLocks noGrp="1" noRot="1" noChangeAspect="1" noTextEdit="1"/>
          </p:cNvSpPr>
          <p:nvPr>
            <p:ph type="sldImg"/>
          </p:nvPr>
        </p:nvSpPr>
        <p:spPr/>
      </p:sp>
      <p:sp>
        <p:nvSpPr>
          <p:cNvPr id="202756" name="Rectangle 3"/>
          <p:cNvSpPr>
            <a:spLocks noGrp="1"/>
          </p:cNvSpPr>
          <p:nvPr>
            <p:ph type="body" idx="1"/>
          </p:nvPr>
        </p:nvSpPr>
        <p:spPr/>
        <p:txBody>
          <a:bodyPr wrap="square" lIns="91440" tIns="45720" rIns="91440" bIns="45720" anchor="t"/>
          <a:lstStyle/>
          <a:p>
            <a:pPr marL="228600" lvl="0" indent="-22860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30</a:t>
            </a:fld>
            <a:endParaRPr lang="en-US" altLang="zh-CN" sz="1200" b="0" dirty="0">
              <a:solidFill>
                <a:schemeClr val="tx1"/>
              </a:solidFill>
              <a:latin typeface="Arial" panose="020B0604020202020204" pitchFamily="34" charset="0"/>
            </a:endParaRPr>
          </a:p>
        </p:txBody>
      </p:sp>
      <p:sp>
        <p:nvSpPr>
          <p:cNvPr id="203779" name="Rectangle 2"/>
          <p:cNvSpPr>
            <a:spLocks noGrp="1" noRot="1" noChangeAspect="1" noTextEdit="1"/>
          </p:cNvSpPr>
          <p:nvPr>
            <p:ph type="sldImg"/>
          </p:nvPr>
        </p:nvSpPr>
        <p:spPr/>
      </p:sp>
      <p:sp>
        <p:nvSpPr>
          <p:cNvPr id="2037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a:t>
            </a:fld>
            <a:endParaRPr lang="en-US" altLang="zh-CN" sz="1200" b="0" dirty="0">
              <a:solidFill>
                <a:schemeClr val="tx1"/>
              </a:solidFill>
              <a:latin typeface="Arial" panose="020B0604020202020204" pitchFamily="34" charset="0"/>
            </a:endParaRPr>
          </a:p>
        </p:txBody>
      </p:sp>
      <p:sp>
        <p:nvSpPr>
          <p:cNvPr id="177155" name="Rectangle 2"/>
          <p:cNvSpPr>
            <a:spLocks noGrp="1" noRot="1" noChangeAspect="1" noTextEdit="1"/>
          </p:cNvSpPr>
          <p:nvPr>
            <p:ph type="sldImg"/>
          </p:nvPr>
        </p:nvSpPr>
        <p:spPr/>
      </p:sp>
      <p:sp>
        <p:nvSpPr>
          <p:cNvPr id="177156" name="Rectangle 3"/>
          <p:cNvSpPr>
            <a:spLocks noGrp="1"/>
          </p:cNvSpPr>
          <p:nvPr>
            <p:ph type="body" idx="1"/>
          </p:nvPr>
        </p:nvSpPr>
        <p:spPr/>
        <p:txBody>
          <a:bodyPr wrap="square" lIns="91440" tIns="45720" rIns="91440" bIns="45720" anchor="t"/>
          <a:lstStyle/>
          <a:p>
            <a:pPr lvl="0" eaLnBrk="1" hangingPunct="1"/>
            <a:endParaRPr lang="zh-CN" altLang="zh-CN" sz="2000" b="1" dirty="0">
              <a:solidFill>
                <a:srgbClr val="000000"/>
              </a:solidFill>
              <a:latin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31</a:t>
            </a:fld>
            <a:endParaRPr lang="en-US" altLang="zh-CN" sz="1200" b="0" dirty="0">
              <a:solidFill>
                <a:schemeClr val="tx1"/>
              </a:solidFill>
              <a:latin typeface="Arial" panose="020B0604020202020204" pitchFamily="34" charset="0"/>
            </a:endParaRPr>
          </a:p>
        </p:txBody>
      </p:sp>
      <p:sp>
        <p:nvSpPr>
          <p:cNvPr id="204803" name="Rectangle 2"/>
          <p:cNvSpPr>
            <a:spLocks noGrp="1" noRot="1" noChangeAspect="1" noTextEdit="1"/>
          </p:cNvSpPr>
          <p:nvPr>
            <p:ph type="sldImg"/>
          </p:nvPr>
        </p:nvSpPr>
        <p:spPr/>
      </p:sp>
      <p:sp>
        <p:nvSpPr>
          <p:cNvPr id="20480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32</a:t>
            </a:fld>
            <a:endParaRPr lang="en-US" altLang="zh-CN" sz="1200" b="0" dirty="0">
              <a:solidFill>
                <a:schemeClr val="tx1"/>
              </a:solidFill>
              <a:latin typeface="Arial" panose="020B0604020202020204" pitchFamily="34" charset="0"/>
            </a:endParaRPr>
          </a:p>
        </p:txBody>
      </p:sp>
      <p:sp>
        <p:nvSpPr>
          <p:cNvPr id="205827" name="Rectangle 2"/>
          <p:cNvSpPr>
            <a:spLocks noGrp="1" noRot="1" noChangeAspect="1" noTextEdit="1"/>
          </p:cNvSpPr>
          <p:nvPr>
            <p:ph type="sldImg"/>
          </p:nvPr>
        </p:nvSpPr>
        <p:spPr/>
      </p:sp>
      <p:sp>
        <p:nvSpPr>
          <p:cNvPr id="20582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33</a:t>
            </a:fld>
            <a:endParaRPr lang="en-US" altLang="zh-CN" sz="1200" b="0" dirty="0">
              <a:solidFill>
                <a:schemeClr val="tx1"/>
              </a:solidFill>
              <a:latin typeface="Arial" panose="020B0604020202020204" pitchFamily="34" charset="0"/>
            </a:endParaRPr>
          </a:p>
        </p:txBody>
      </p:sp>
      <p:sp>
        <p:nvSpPr>
          <p:cNvPr id="206851" name="Rectangle 2"/>
          <p:cNvSpPr>
            <a:spLocks noGrp="1" noRot="1" noChangeAspect="1" noTextEdit="1"/>
          </p:cNvSpPr>
          <p:nvPr>
            <p:ph type="sldImg"/>
          </p:nvPr>
        </p:nvSpPr>
        <p:spPr/>
      </p:sp>
      <p:sp>
        <p:nvSpPr>
          <p:cNvPr id="206852" name="Rectangle 3"/>
          <p:cNvSpPr>
            <a:spLocks noGrp="1"/>
          </p:cNvSpPr>
          <p:nvPr>
            <p:ph type="body" idx="1"/>
          </p:nvPr>
        </p:nvSpPr>
        <p:spPr/>
        <p:txBody>
          <a:bodyPr wrap="square" lIns="91440" tIns="45720" rIns="91440" bIns="45720" anchor="t"/>
          <a:lstStyle/>
          <a:p>
            <a:pPr marL="228600" lvl="0" indent="-22860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34</a:t>
            </a:fld>
            <a:endParaRPr lang="en-US" altLang="zh-CN" sz="1200" b="0" dirty="0">
              <a:solidFill>
                <a:schemeClr val="tx1"/>
              </a:solidFill>
              <a:latin typeface="Arial" panose="020B0604020202020204" pitchFamily="34" charset="0"/>
            </a:endParaRPr>
          </a:p>
        </p:txBody>
      </p:sp>
      <p:sp>
        <p:nvSpPr>
          <p:cNvPr id="207875" name="Rectangle 2"/>
          <p:cNvSpPr>
            <a:spLocks noGrp="1" noRot="1" noChangeAspect="1" noTextEdit="1"/>
          </p:cNvSpPr>
          <p:nvPr>
            <p:ph type="sldImg"/>
          </p:nvPr>
        </p:nvSpPr>
        <p:spPr/>
      </p:sp>
      <p:sp>
        <p:nvSpPr>
          <p:cNvPr id="207876" name="Rectangle 3"/>
          <p:cNvSpPr>
            <a:spLocks noGrp="1"/>
          </p:cNvSpPr>
          <p:nvPr>
            <p:ph type="body" idx="1"/>
          </p:nvPr>
        </p:nvSpPr>
        <p:spPr/>
        <p:txBody>
          <a:bodyPr wrap="square" lIns="91440" tIns="45720" rIns="91440" bIns="45720" anchor="t"/>
          <a:lstStyle/>
          <a:p>
            <a:pPr lvl="0" eaLnBrk="1" hangingPunct="1"/>
            <a:r>
              <a:rPr lang="zh-CN" altLang="en-US" sz="1000" dirty="0"/>
              <a:t>（职能型、项目组、矩阵型、核心小组法）</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35</a:t>
            </a:fld>
            <a:endParaRPr lang="en-US" altLang="zh-CN" sz="1200" b="0" dirty="0">
              <a:solidFill>
                <a:schemeClr val="tx1"/>
              </a:solidFill>
              <a:latin typeface="Arial" panose="020B0604020202020204" pitchFamily="34" charset="0"/>
            </a:endParaRPr>
          </a:p>
        </p:txBody>
      </p:sp>
      <p:sp>
        <p:nvSpPr>
          <p:cNvPr id="208899" name="Rectangle 2"/>
          <p:cNvSpPr>
            <a:spLocks noGrp="1" noRot="1" noChangeAspect="1" noTextEdit="1"/>
          </p:cNvSpPr>
          <p:nvPr>
            <p:ph type="sldImg"/>
          </p:nvPr>
        </p:nvSpPr>
        <p:spPr/>
      </p:sp>
      <p:sp>
        <p:nvSpPr>
          <p:cNvPr id="20890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36</a:t>
            </a:fld>
            <a:endParaRPr lang="en-US" altLang="zh-CN" sz="1200" b="0" dirty="0">
              <a:solidFill>
                <a:schemeClr val="tx1"/>
              </a:solidFill>
              <a:latin typeface="Arial" panose="020B0604020202020204" pitchFamily="34" charset="0"/>
            </a:endParaRPr>
          </a:p>
        </p:txBody>
      </p:sp>
      <p:sp>
        <p:nvSpPr>
          <p:cNvPr id="209923" name="Rectangle 2050"/>
          <p:cNvSpPr>
            <a:spLocks noGrp="1" noRot="1" noChangeAspect="1" noTextEdit="1"/>
          </p:cNvSpPr>
          <p:nvPr>
            <p:ph type="sldImg"/>
          </p:nvPr>
        </p:nvSpPr>
        <p:spPr/>
      </p:sp>
      <p:sp>
        <p:nvSpPr>
          <p:cNvPr id="209924" name="Rectangle 2051"/>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37</a:t>
            </a:fld>
            <a:endParaRPr lang="en-US" altLang="zh-CN" sz="1200" b="0" dirty="0">
              <a:solidFill>
                <a:schemeClr val="tx1"/>
              </a:solidFill>
              <a:latin typeface="Arial" panose="020B0604020202020204" pitchFamily="34" charset="0"/>
            </a:endParaRPr>
          </a:p>
        </p:txBody>
      </p:sp>
      <p:sp>
        <p:nvSpPr>
          <p:cNvPr id="210947" name="Rectangle 2"/>
          <p:cNvSpPr>
            <a:spLocks noGrp="1" noRot="1" noChangeAspect="1" noTextEdit="1"/>
          </p:cNvSpPr>
          <p:nvPr>
            <p:ph type="sldImg"/>
          </p:nvPr>
        </p:nvSpPr>
        <p:spPr/>
      </p:sp>
      <p:sp>
        <p:nvSpPr>
          <p:cNvPr id="21094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42</a:t>
            </a:fld>
            <a:endParaRPr lang="en-US" altLang="zh-CN" sz="1200" b="0" dirty="0">
              <a:solidFill>
                <a:schemeClr val="tx1"/>
              </a:solidFill>
              <a:latin typeface="Arial" panose="020B0604020202020204" pitchFamily="34" charset="0"/>
            </a:endParaRPr>
          </a:p>
        </p:txBody>
      </p:sp>
      <p:sp>
        <p:nvSpPr>
          <p:cNvPr id="211971" name="Rectangle 2"/>
          <p:cNvSpPr>
            <a:spLocks noGrp="1" noRot="1" noChangeAspect="1" noTextEdit="1"/>
          </p:cNvSpPr>
          <p:nvPr>
            <p:ph type="sldImg"/>
          </p:nvPr>
        </p:nvSpPr>
        <p:spPr/>
      </p:sp>
      <p:sp>
        <p:nvSpPr>
          <p:cNvPr id="21197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43</a:t>
            </a:fld>
            <a:endParaRPr lang="en-US" altLang="zh-CN" sz="1200" b="0" dirty="0">
              <a:solidFill>
                <a:schemeClr val="tx1"/>
              </a:solidFill>
              <a:latin typeface="Arial" panose="020B0604020202020204" pitchFamily="34" charset="0"/>
            </a:endParaRPr>
          </a:p>
        </p:txBody>
      </p:sp>
      <p:sp>
        <p:nvSpPr>
          <p:cNvPr id="212995" name="Rectangle 2"/>
          <p:cNvSpPr>
            <a:spLocks noGrp="1" noRot="1" noChangeAspect="1" noTextEdit="1"/>
          </p:cNvSpPr>
          <p:nvPr>
            <p:ph type="sldImg"/>
          </p:nvPr>
        </p:nvSpPr>
        <p:spPr/>
      </p:sp>
      <p:sp>
        <p:nvSpPr>
          <p:cNvPr id="21299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71</a:t>
            </a:fld>
            <a:endParaRPr lang="en-US" altLang="zh-CN" sz="1200" b="0" dirty="0">
              <a:solidFill>
                <a:schemeClr val="tx1"/>
              </a:solidFill>
              <a:latin typeface="Arial" panose="020B0604020202020204" pitchFamily="34" charset="0"/>
            </a:endParaRPr>
          </a:p>
        </p:txBody>
      </p:sp>
      <p:sp>
        <p:nvSpPr>
          <p:cNvPr id="214019" name="Rectangle 2"/>
          <p:cNvSpPr>
            <a:spLocks noGrp="1" noRot="1" noChangeAspect="1" noTextEdit="1"/>
          </p:cNvSpPr>
          <p:nvPr>
            <p:ph type="sldImg"/>
          </p:nvPr>
        </p:nvSpPr>
        <p:spPr/>
      </p:sp>
      <p:sp>
        <p:nvSpPr>
          <p:cNvPr id="21402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4</a:t>
            </a:fld>
            <a:endParaRPr lang="en-US" altLang="zh-CN" sz="1200" b="0" dirty="0">
              <a:solidFill>
                <a:schemeClr val="tx1"/>
              </a:solidFill>
              <a:latin typeface="Arial" panose="020B0604020202020204" pitchFamily="34" charset="0"/>
            </a:endParaRPr>
          </a:p>
        </p:txBody>
      </p:sp>
      <p:sp>
        <p:nvSpPr>
          <p:cNvPr id="178179" name="Rectangle 2"/>
          <p:cNvSpPr>
            <a:spLocks noGrp="1" noRot="1" noChangeAspect="1" noTextEdit="1"/>
          </p:cNvSpPr>
          <p:nvPr>
            <p:ph type="sldImg"/>
          </p:nvPr>
        </p:nvSpPr>
        <p:spPr/>
      </p:sp>
      <p:sp>
        <p:nvSpPr>
          <p:cNvPr id="1781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72</a:t>
            </a:fld>
            <a:endParaRPr lang="en-US" altLang="zh-CN" sz="1200" b="0" dirty="0">
              <a:solidFill>
                <a:schemeClr val="tx1"/>
              </a:solidFill>
              <a:latin typeface="Arial" panose="020B0604020202020204" pitchFamily="34" charset="0"/>
            </a:endParaRPr>
          </a:p>
        </p:txBody>
      </p:sp>
      <p:sp>
        <p:nvSpPr>
          <p:cNvPr id="215043" name="Rectangle 2"/>
          <p:cNvSpPr>
            <a:spLocks noGrp="1" noRot="1" noChangeAspect="1" noTextEdit="1"/>
          </p:cNvSpPr>
          <p:nvPr>
            <p:ph type="sldImg"/>
          </p:nvPr>
        </p:nvSpPr>
        <p:spPr/>
      </p:sp>
      <p:sp>
        <p:nvSpPr>
          <p:cNvPr id="21504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73</a:t>
            </a:fld>
            <a:endParaRPr lang="en-US" altLang="zh-CN" sz="1200" b="0" dirty="0">
              <a:solidFill>
                <a:schemeClr val="tx1"/>
              </a:solidFill>
              <a:latin typeface="Arial" panose="020B0604020202020204" pitchFamily="34" charset="0"/>
            </a:endParaRPr>
          </a:p>
        </p:txBody>
      </p:sp>
      <p:sp>
        <p:nvSpPr>
          <p:cNvPr id="216067" name="Rectangle 2"/>
          <p:cNvSpPr>
            <a:spLocks noGrp="1" noRot="1" noChangeAspect="1" noTextEdit="1"/>
          </p:cNvSpPr>
          <p:nvPr>
            <p:ph type="sldImg"/>
          </p:nvPr>
        </p:nvSpPr>
        <p:spPr>
          <a:solidFill>
            <a:srgbClr val="FFFFFF">
              <a:alpha val="100000"/>
            </a:srgbClr>
          </a:solidFill>
        </p:spPr>
      </p:sp>
      <p:sp>
        <p:nvSpPr>
          <p:cNvPr id="216068"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2638" tIns="46319" rIns="92638" bIns="46319" anchor="t"/>
          <a:lstStyle/>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74</a:t>
            </a:fld>
            <a:endParaRPr lang="en-US" altLang="zh-CN" sz="1200" b="0" dirty="0">
              <a:solidFill>
                <a:schemeClr val="tx1"/>
              </a:solidFill>
              <a:latin typeface="Arial" panose="020B0604020202020204" pitchFamily="34" charset="0"/>
            </a:endParaRPr>
          </a:p>
        </p:txBody>
      </p:sp>
      <p:sp>
        <p:nvSpPr>
          <p:cNvPr id="217091" name="Rectangle 2"/>
          <p:cNvSpPr>
            <a:spLocks noGrp="1" noRot="1" noChangeAspect="1" noTextEdit="1"/>
          </p:cNvSpPr>
          <p:nvPr>
            <p:ph type="sldImg"/>
          </p:nvPr>
        </p:nvSpPr>
        <p:spPr/>
      </p:sp>
      <p:sp>
        <p:nvSpPr>
          <p:cNvPr id="21709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75</a:t>
            </a:fld>
            <a:endParaRPr lang="en-US" altLang="zh-CN" sz="1200" b="0" dirty="0">
              <a:solidFill>
                <a:schemeClr val="tx1"/>
              </a:solidFill>
              <a:latin typeface="Arial" panose="020B0604020202020204" pitchFamily="34" charset="0"/>
            </a:endParaRPr>
          </a:p>
        </p:txBody>
      </p:sp>
      <p:sp>
        <p:nvSpPr>
          <p:cNvPr id="218115" name="Rectangle 2"/>
          <p:cNvSpPr>
            <a:spLocks noGrp="1" noRot="1" noChangeAspect="1" noTextEdit="1"/>
          </p:cNvSpPr>
          <p:nvPr>
            <p:ph type="sldImg"/>
          </p:nvPr>
        </p:nvSpPr>
        <p:spPr/>
      </p:sp>
      <p:sp>
        <p:nvSpPr>
          <p:cNvPr id="21811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76</a:t>
            </a:fld>
            <a:endParaRPr lang="en-US" altLang="zh-CN" sz="1200" b="0" dirty="0">
              <a:solidFill>
                <a:schemeClr val="tx1"/>
              </a:solidFill>
              <a:latin typeface="Arial" panose="020B0604020202020204" pitchFamily="34" charset="0"/>
            </a:endParaRPr>
          </a:p>
        </p:txBody>
      </p:sp>
      <p:sp>
        <p:nvSpPr>
          <p:cNvPr id="219139" name="Rectangle 2"/>
          <p:cNvSpPr>
            <a:spLocks noGrp="1" noRot="1" noChangeAspect="1" noTextEdit="1"/>
          </p:cNvSpPr>
          <p:nvPr>
            <p:ph type="sldImg"/>
          </p:nvPr>
        </p:nvSpPr>
        <p:spPr>
          <a:xfrm>
            <a:off x="1138238" y="658813"/>
            <a:ext cx="4583112" cy="3436937"/>
          </a:xfrm>
        </p:spPr>
      </p:sp>
      <p:sp>
        <p:nvSpPr>
          <p:cNvPr id="219140" name="Rectangle 3"/>
          <p:cNvSpPr>
            <a:spLocks noGrp="1"/>
          </p:cNvSpPr>
          <p:nvPr>
            <p:ph type="body" idx="1"/>
          </p:nvPr>
        </p:nvSpPr>
        <p:spPr>
          <a:xfrm>
            <a:off x="915988" y="4313238"/>
            <a:ext cx="5026025" cy="4168775"/>
          </a:xfrm>
        </p:spPr>
        <p:txBody>
          <a:bodyPr wrap="square" lIns="92638" tIns="46319" rIns="92638" bIns="46319" anchor="t"/>
          <a:lstStyle/>
          <a:p>
            <a:pPr lvl="0" eaLnBrk="1" hangingPunct="1"/>
            <a:endParaRPr lang="zh-CN" altLang="zh-CN"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77</a:t>
            </a:fld>
            <a:endParaRPr lang="en-US" altLang="zh-CN" sz="1200" b="0" dirty="0">
              <a:solidFill>
                <a:schemeClr val="tx1"/>
              </a:solidFill>
              <a:latin typeface="Arial" panose="020B0604020202020204" pitchFamily="34" charset="0"/>
            </a:endParaRPr>
          </a:p>
        </p:txBody>
      </p:sp>
      <p:sp>
        <p:nvSpPr>
          <p:cNvPr id="220163" name="Rectangle 2"/>
          <p:cNvSpPr>
            <a:spLocks noGrp="1" noRot="1" noChangeAspect="1" noTextEdit="1"/>
          </p:cNvSpPr>
          <p:nvPr>
            <p:ph type="sldImg"/>
          </p:nvPr>
        </p:nvSpPr>
        <p:spPr/>
      </p:sp>
      <p:sp>
        <p:nvSpPr>
          <p:cNvPr id="22016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78</a:t>
            </a:fld>
            <a:endParaRPr lang="en-US" altLang="zh-CN" sz="1200" b="0" dirty="0">
              <a:solidFill>
                <a:schemeClr val="tx1"/>
              </a:solidFill>
              <a:latin typeface="Arial" panose="020B0604020202020204" pitchFamily="34" charset="0"/>
            </a:endParaRPr>
          </a:p>
        </p:txBody>
      </p:sp>
      <p:sp>
        <p:nvSpPr>
          <p:cNvPr id="221187" name="Rectangle 2"/>
          <p:cNvSpPr>
            <a:spLocks noGrp="1" noRot="1" noChangeAspect="1" noTextEdit="1"/>
          </p:cNvSpPr>
          <p:nvPr>
            <p:ph type="sldImg"/>
          </p:nvPr>
        </p:nvSpPr>
        <p:spPr/>
      </p:sp>
      <p:sp>
        <p:nvSpPr>
          <p:cNvPr id="2211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80</a:t>
            </a:fld>
            <a:endParaRPr lang="en-US" altLang="zh-CN" sz="1200" b="0" dirty="0">
              <a:solidFill>
                <a:schemeClr val="tx1"/>
              </a:solidFill>
              <a:latin typeface="Arial" panose="020B0604020202020204" pitchFamily="34" charset="0"/>
            </a:endParaRPr>
          </a:p>
        </p:txBody>
      </p:sp>
      <p:sp>
        <p:nvSpPr>
          <p:cNvPr id="22221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2221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83</a:t>
            </a:fld>
            <a:endParaRPr lang="en-US" altLang="zh-CN" sz="1200" b="0" dirty="0">
              <a:solidFill>
                <a:schemeClr val="tx1"/>
              </a:solidFill>
              <a:latin typeface="Arial" panose="020B0604020202020204" pitchFamily="34" charset="0"/>
            </a:endParaRPr>
          </a:p>
        </p:txBody>
      </p:sp>
      <p:sp>
        <p:nvSpPr>
          <p:cNvPr id="223235"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23236"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84</a:t>
            </a:fld>
            <a:endParaRPr lang="en-US" altLang="zh-CN" sz="1200" b="0" dirty="0">
              <a:solidFill>
                <a:schemeClr val="tx1"/>
              </a:solidFill>
              <a:latin typeface="Arial" panose="020B0604020202020204" pitchFamily="34" charset="0"/>
            </a:endParaRPr>
          </a:p>
        </p:txBody>
      </p:sp>
      <p:sp>
        <p:nvSpPr>
          <p:cNvPr id="22425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2426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5</a:t>
            </a:fld>
            <a:endParaRPr lang="en-US" altLang="zh-CN" sz="1200" b="0" dirty="0">
              <a:solidFill>
                <a:schemeClr val="tx1"/>
              </a:solidFill>
              <a:latin typeface="Arial" panose="020B0604020202020204" pitchFamily="34" charset="0"/>
            </a:endParaRPr>
          </a:p>
        </p:txBody>
      </p:sp>
      <p:sp>
        <p:nvSpPr>
          <p:cNvPr id="179203" name="Rectangle 1026"/>
          <p:cNvSpPr>
            <a:spLocks noGrp="1" noRot="1" noChangeAspect="1" noTextEdit="1"/>
          </p:cNvSpPr>
          <p:nvPr>
            <p:ph type="sldImg"/>
          </p:nvPr>
        </p:nvSpPr>
        <p:spPr/>
      </p:sp>
      <p:sp>
        <p:nvSpPr>
          <p:cNvPr id="179204" name="Rectangle 1027"/>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86</a:t>
            </a:fld>
            <a:endParaRPr lang="en-US" altLang="zh-CN" sz="1200" b="0" dirty="0">
              <a:solidFill>
                <a:schemeClr val="tx1"/>
              </a:solidFill>
              <a:latin typeface="Arial" panose="020B0604020202020204" pitchFamily="34" charset="0"/>
            </a:endParaRPr>
          </a:p>
        </p:txBody>
      </p:sp>
      <p:sp>
        <p:nvSpPr>
          <p:cNvPr id="22528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2528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87</a:t>
            </a:fld>
            <a:endParaRPr lang="en-US" altLang="zh-CN" sz="1200" b="0" dirty="0">
              <a:solidFill>
                <a:schemeClr val="tx1"/>
              </a:solidFill>
              <a:latin typeface="Arial" panose="020B0604020202020204" pitchFamily="34" charset="0"/>
            </a:endParaRPr>
          </a:p>
        </p:txBody>
      </p:sp>
      <p:sp>
        <p:nvSpPr>
          <p:cNvPr id="226307" name="Rectangle 2"/>
          <p:cNvSpPr>
            <a:spLocks noGrp="1" noRot="1" noChangeAspect="1" noTextEdit="1"/>
          </p:cNvSpPr>
          <p:nvPr>
            <p:ph type="sldImg"/>
          </p:nvPr>
        </p:nvSpPr>
        <p:spPr>
          <a:solidFill>
            <a:srgbClr val="FFFFFF">
              <a:alpha val="100000"/>
            </a:srgbClr>
          </a:solidFill>
        </p:spPr>
      </p:sp>
      <p:sp>
        <p:nvSpPr>
          <p:cNvPr id="226308"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88</a:t>
            </a:fld>
            <a:endParaRPr lang="en-US" altLang="zh-CN" sz="1200" b="0" dirty="0">
              <a:solidFill>
                <a:schemeClr val="tx1"/>
              </a:solidFill>
              <a:latin typeface="Arial" panose="020B0604020202020204" pitchFamily="34" charset="0"/>
            </a:endParaRPr>
          </a:p>
        </p:txBody>
      </p:sp>
      <p:sp>
        <p:nvSpPr>
          <p:cNvPr id="227331" name="Rectangle 2"/>
          <p:cNvSpPr>
            <a:spLocks noGrp="1" noRot="1" noChangeAspect="1" noTextEdit="1"/>
          </p:cNvSpPr>
          <p:nvPr>
            <p:ph type="sldImg"/>
          </p:nvPr>
        </p:nvSpPr>
        <p:spPr/>
      </p:sp>
      <p:sp>
        <p:nvSpPr>
          <p:cNvPr id="22733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89</a:t>
            </a:fld>
            <a:endParaRPr lang="en-US" altLang="zh-CN" sz="1200" b="0" dirty="0">
              <a:solidFill>
                <a:schemeClr val="tx1"/>
              </a:solidFill>
              <a:latin typeface="Arial" panose="020B0604020202020204" pitchFamily="34" charset="0"/>
            </a:endParaRPr>
          </a:p>
        </p:txBody>
      </p:sp>
      <p:sp>
        <p:nvSpPr>
          <p:cNvPr id="228355" name="Rectangle 2"/>
          <p:cNvSpPr>
            <a:spLocks noGrp="1" noRot="1" noChangeAspect="1" noTextEdit="1"/>
          </p:cNvSpPr>
          <p:nvPr>
            <p:ph type="sldImg"/>
          </p:nvPr>
        </p:nvSpPr>
        <p:spPr>
          <a:solidFill>
            <a:srgbClr val="FFFFFF">
              <a:alpha val="100000"/>
            </a:srgbClr>
          </a:solidFill>
        </p:spPr>
      </p:sp>
      <p:sp>
        <p:nvSpPr>
          <p:cNvPr id="22835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90</a:t>
            </a:fld>
            <a:endParaRPr lang="en-US" altLang="zh-CN" sz="1200" b="0" dirty="0">
              <a:solidFill>
                <a:schemeClr val="tx1"/>
              </a:solidFill>
              <a:latin typeface="Arial" panose="020B0604020202020204" pitchFamily="34" charset="0"/>
            </a:endParaRPr>
          </a:p>
        </p:txBody>
      </p:sp>
      <p:sp>
        <p:nvSpPr>
          <p:cNvPr id="22937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2938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91</a:t>
            </a:fld>
            <a:endParaRPr lang="en-US" altLang="zh-CN" sz="1200" b="0" dirty="0">
              <a:solidFill>
                <a:schemeClr val="tx1"/>
              </a:solidFill>
              <a:latin typeface="Arial" panose="020B0604020202020204" pitchFamily="34" charset="0"/>
            </a:endParaRPr>
          </a:p>
        </p:txBody>
      </p:sp>
      <p:sp>
        <p:nvSpPr>
          <p:cNvPr id="230403" name="Rectangle 2"/>
          <p:cNvSpPr>
            <a:spLocks noGrp="1" noRot="1" noChangeAspect="1" noTextEdit="1"/>
          </p:cNvSpPr>
          <p:nvPr>
            <p:ph type="sldImg"/>
          </p:nvPr>
        </p:nvSpPr>
        <p:spPr>
          <a:xfrm>
            <a:off x="1138238" y="658813"/>
            <a:ext cx="4583112" cy="3436937"/>
          </a:xfrm>
        </p:spPr>
      </p:sp>
      <p:sp>
        <p:nvSpPr>
          <p:cNvPr id="230404" name="Rectangle 3"/>
          <p:cNvSpPr>
            <a:spLocks noGrp="1"/>
          </p:cNvSpPr>
          <p:nvPr>
            <p:ph type="body" idx="1"/>
          </p:nvPr>
        </p:nvSpPr>
        <p:spPr>
          <a:xfrm>
            <a:off x="914400" y="4313238"/>
            <a:ext cx="5029200" cy="416718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92</a:t>
            </a:fld>
            <a:endParaRPr lang="en-US" altLang="zh-CN" sz="1200" b="0" dirty="0">
              <a:solidFill>
                <a:schemeClr val="tx1"/>
              </a:solidFill>
              <a:latin typeface="Arial" panose="020B0604020202020204" pitchFamily="34" charset="0"/>
            </a:endParaRPr>
          </a:p>
        </p:txBody>
      </p:sp>
      <p:sp>
        <p:nvSpPr>
          <p:cNvPr id="23142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142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93</a:t>
            </a:fld>
            <a:endParaRPr lang="en-US" altLang="zh-CN" sz="1200" b="0" dirty="0">
              <a:solidFill>
                <a:schemeClr val="tx1"/>
              </a:solidFill>
              <a:latin typeface="Arial" panose="020B0604020202020204" pitchFamily="34" charset="0"/>
            </a:endParaRPr>
          </a:p>
        </p:txBody>
      </p:sp>
      <p:sp>
        <p:nvSpPr>
          <p:cNvPr id="232451" name="Rectangle 2"/>
          <p:cNvSpPr>
            <a:spLocks noGrp="1" noRot="1" noChangeAspect="1" noTextEdit="1"/>
          </p:cNvSpPr>
          <p:nvPr>
            <p:ph type="sldImg"/>
          </p:nvPr>
        </p:nvSpPr>
        <p:spPr>
          <a:xfrm>
            <a:off x="1138238" y="658813"/>
            <a:ext cx="4583112" cy="3436937"/>
          </a:xfrm>
        </p:spPr>
      </p:sp>
      <p:sp>
        <p:nvSpPr>
          <p:cNvPr id="232452" name="Rectangle 3"/>
          <p:cNvSpPr>
            <a:spLocks noGrp="1"/>
          </p:cNvSpPr>
          <p:nvPr>
            <p:ph type="body" idx="1"/>
          </p:nvPr>
        </p:nvSpPr>
        <p:spPr>
          <a:xfrm>
            <a:off x="914400" y="4313238"/>
            <a:ext cx="5029200" cy="416718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94</a:t>
            </a:fld>
            <a:endParaRPr lang="en-US" altLang="zh-CN" sz="1200" b="0" dirty="0">
              <a:solidFill>
                <a:schemeClr val="tx1"/>
              </a:solidFill>
              <a:latin typeface="Arial" panose="020B0604020202020204" pitchFamily="34" charset="0"/>
            </a:endParaRPr>
          </a:p>
        </p:txBody>
      </p:sp>
      <p:sp>
        <p:nvSpPr>
          <p:cNvPr id="233475" name="Rectangle 2"/>
          <p:cNvSpPr>
            <a:spLocks noGrp="1" noRot="1" noChangeAspect="1" noTextEdit="1"/>
          </p:cNvSpPr>
          <p:nvPr>
            <p:ph type="sldImg"/>
          </p:nvPr>
        </p:nvSpPr>
        <p:spPr>
          <a:xfrm>
            <a:off x="1143000" y="684213"/>
            <a:ext cx="4573588" cy="3430587"/>
          </a:xfrm>
          <a:solidFill>
            <a:srgbClr val="FFFFFF">
              <a:alpha val="100000"/>
            </a:srgbClr>
          </a:solidFill>
        </p:spPr>
      </p:sp>
      <p:sp>
        <p:nvSpPr>
          <p:cNvPr id="233476" name="Rectangle 3"/>
          <p:cNvSpPr>
            <a:spLocks noGrp="1"/>
          </p:cNvSpPr>
          <p:nvPr>
            <p:ph type="body" idx="1"/>
          </p:nvPr>
        </p:nvSpPr>
        <p:spPr>
          <a:xfrm>
            <a:off x="685800" y="4344988"/>
            <a:ext cx="54864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95</a:t>
            </a:fld>
            <a:endParaRPr lang="en-US" altLang="zh-CN" sz="1200" b="0" dirty="0">
              <a:solidFill>
                <a:schemeClr val="tx1"/>
              </a:solidFill>
              <a:latin typeface="Arial" panose="020B0604020202020204" pitchFamily="34" charset="0"/>
            </a:endParaRPr>
          </a:p>
        </p:txBody>
      </p:sp>
      <p:sp>
        <p:nvSpPr>
          <p:cNvPr id="23449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450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6</a:t>
            </a:fld>
            <a:endParaRPr lang="en-US" altLang="zh-CN" sz="1200" b="0" dirty="0">
              <a:solidFill>
                <a:schemeClr val="tx1"/>
              </a:solidFill>
              <a:latin typeface="Arial" panose="020B0604020202020204" pitchFamily="34" charset="0"/>
            </a:endParaRPr>
          </a:p>
        </p:txBody>
      </p:sp>
      <p:sp>
        <p:nvSpPr>
          <p:cNvPr id="180227" name="Rectangle 2"/>
          <p:cNvSpPr>
            <a:spLocks noGrp="1" noRot="1" noChangeAspect="1" noTextEdit="1"/>
          </p:cNvSpPr>
          <p:nvPr>
            <p:ph type="sldImg"/>
          </p:nvPr>
        </p:nvSpPr>
        <p:spPr/>
      </p:sp>
      <p:sp>
        <p:nvSpPr>
          <p:cNvPr id="18022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96</a:t>
            </a:fld>
            <a:endParaRPr lang="en-US" altLang="zh-CN" sz="1200" b="0" dirty="0">
              <a:solidFill>
                <a:schemeClr val="tx1"/>
              </a:solidFill>
              <a:latin typeface="Arial" panose="020B0604020202020204" pitchFamily="34" charset="0"/>
            </a:endParaRPr>
          </a:p>
        </p:txBody>
      </p:sp>
      <p:sp>
        <p:nvSpPr>
          <p:cNvPr id="23552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552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97</a:t>
            </a:fld>
            <a:endParaRPr lang="en-US" altLang="zh-CN" sz="1200" b="0" dirty="0">
              <a:solidFill>
                <a:schemeClr val="tx1"/>
              </a:solidFill>
              <a:latin typeface="Arial" panose="020B0604020202020204" pitchFamily="34" charset="0"/>
            </a:endParaRPr>
          </a:p>
        </p:txBody>
      </p:sp>
      <p:sp>
        <p:nvSpPr>
          <p:cNvPr id="23654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654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98</a:t>
            </a:fld>
            <a:endParaRPr lang="en-US" altLang="zh-CN" sz="1200" b="0" dirty="0">
              <a:solidFill>
                <a:schemeClr val="tx1"/>
              </a:solidFill>
              <a:latin typeface="Arial" panose="020B0604020202020204" pitchFamily="34" charset="0"/>
            </a:endParaRPr>
          </a:p>
        </p:txBody>
      </p:sp>
      <p:sp>
        <p:nvSpPr>
          <p:cNvPr id="23757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757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99</a:t>
            </a:fld>
            <a:endParaRPr lang="en-US" altLang="zh-CN" sz="1200" b="0" dirty="0">
              <a:solidFill>
                <a:schemeClr val="tx1"/>
              </a:solidFill>
              <a:latin typeface="Arial" panose="020B0604020202020204" pitchFamily="34" charset="0"/>
            </a:endParaRPr>
          </a:p>
        </p:txBody>
      </p:sp>
      <p:sp>
        <p:nvSpPr>
          <p:cNvPr id="238595"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8596"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zh-CN" altLang="en-US" dirty="0"/>
              <a:t>设定出口条件。</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100</a:t>
            </a:fld>
            <a:endParaRPr lang="en-US" altLang="zh-CN" sz="1200" b="0" dirty="0">
              <a:solidFill>
                <a:schemeClr val="tx1"/>
              </a:solidFill>
              <a:latin typeface="Arial" panose="020B0604020202020204" pitchFamily="34" charset="0"/>
            </a:endParaRPr>
          </a:p>
        </p:txBody>
      </p:sp>
      <p:sp>
        <p:nvSpPr>
          <p:cNvPr id="23961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3962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en-US" altLang="zh-CN" dirty="0"/>
          </a:p>
          <a:p>
            <a:pPr lvl="0" eaLnBrk="1" hangingPunct="1"/>
            <a:endParaRPr lang="en-US"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101</a:t>
            </a:fld>
            <a:endParaRPr lang="en-US" altLang="zh-CN" sz="1200" b="0" dirty="0">
              <a:solidFill>
                <a:schemeClr val="tx1"/>
              </a:solidFill>
              <a:latin typeface="Arial" panose="020B0604020202020204" pitchFamily="34" charset="0"/>
            </a:endParaRPr>
          </a:p>
        </p:txBody>
      </p:sp>
      <p:sp>
        <p:nvSpPr>
          <p:cNvPr id="24064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4064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102</a:t>
            </a:fld>
            <a:endParaRPr lang="en-US" altLang="zh-CN" sz="1200" b="0" dirty="0">
              <a:solidFill>
                <a:schemeClr val="tx1"/>
              </a:solidFill>
              <a:latin typeface="Arial" panose="020B0604020202020204" pitchFamily="34" charset="0"/>
            </a:endParaRPr>
          </a:p>
        </p:txBody>
      </p:sp>
      <p:sp>
        <p:nvSpPr>
          <p:cNvPr id="24166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4166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103</a:t>
            </a:fld>
            <a:endParaRPr lang="en-US" altLang="zh-CN" sz="1200" b="0" dirty="0">
              <a:solidFill>
                <a:schemeClr val="tx1"/>
              </a:solidFill>
              <a:latin typeface="Arial" panose="020B0604020202020204" pitchFamily="34" charset="0"/>
            </a:endParaRPr>
          </a:p>
        </p:txBody>
      </p:sp>
      <p:sp>
        <p:nvSpPr>
          <p:cNvPr id="242691" name="Rectangle 2"/>
          <p:cNvSpPr>
            <a:spLocks noGrp="1" noRot="1" noChangeAspect="1" noTextEdit="1"/>
          </p:cNvSpPr>
          <p:nvPr>
            <p:ph type="sldImg"/>
          </p:nvPr>
        </p:nvSpPr>
        <p:spPr>
          <a:solidFill>
            <a:srgbClr val="FFFFFF">
              <a:alpha val="100000"/>
            </a:srgbClr>
          </a:solidFill>
        </p:spPr>
      </p:sp>
      <p:sp>
        <p:nvSpPr>
          <p:cNvPr id="24269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algn="just" eaLnBrk="1" hangingPunct="1">
              <a:spcBef>
                <a:spcPct val="50000"/>
              </a:spcBef>
            </a:pPr>
            <a:endParaRPr lang="zh-CN" altLang="zh-CN" sz="2800" dirty="0">
              <a:solidFill>
                <a:srgbClr val="0033CC"/>
              </a:solidFill>
              <a:ea typeface="楷体_GB2312" pitchFamily="49"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104</a:t>
            </a:fld>
            <a:endParaRPr lang="en-US" altLang="zh-CN" sz="1200" b="0" dirty="0">
              <a:solidFill>
                <a:schemeClr val="tx1"/>
              </a:solidFill>
              <a:latin typeface="Arial" panose="020B0604020202020204" pitchFamily="34" charset="0"/>
            </a:endParaRPr>
          </a:p>
        </p:txBody>
      </p:sp>
      <p:sp>
        <p:nvSpPr>
          <p:cNvPr id="243715" name="Rectangle 2"/>
          <p:cNvSpPr>
            <a:spLocks noGrp="1" noRot="1" noChangeAspect="1" noTextEdit="1"/>
          </p:cNvSpPr>
          <p:nvPr>
            <p:ph type="sldImg"/>
          </p:nvPr>
        </p:nvSpPr>
        <p:spPr>
          <a:solidFill>
            <a:srgbClr val="FFFFFF">
              <a:alpha val="100000"/>
            </a:srgbClr>
          </a:solidFill>
        </p:spPr>
      </p:sp>
      <p:sp>
        <p:nvSpPr>
          <p:cNvPr id="24371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105</a:t>
            </a:fld>
            <a:endParaRPr lang="en-US" altLang="zh-CN" sz="1200" b="0" dirty="0">
              <a:solidFill>
                <a:schemeClr val="tx1"/>
              </a:solidFill>
              <a:latin typeface="Arial" panose="020B0604020202020204" pitchFamily="34" charset="0"/>
            </a:endParaRPr>
          </a:p>
        </p:txBody>
      </p:sp>
      <p:sp>
        <p:nvSpPr>
          <p:cNvPr id="244739" name="Rectangle 2"/>
          <p:cNvSpPr>
            <a:spLocks noGrp="1" noRot="1" noChangeAspect="1" noTextEdit="1"/>
          </p:cNvSpPr>
          <p:nvPr>
            <p:ph type="sldImg"/>
          </p:nvPr>
        </p:nvSpPr>
        <p:spPr/>
      </p:sp>
      <p:sp>
        <p:nvSpPr>
          <p:cNvPr id="24474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7</a:t>
            </a:fld>
            <a:endParaRPr lang="en-US" altLang="zh-CN" sz="1200" b="0" dirty="0">
              <a:solidFill>
                <a:schemeClr val="tx1"/>
              </a:solidFill>
              <a:latin typeface="Arial" panose="020B0604020202020204" pitchFamily="34" charset="0"/>
            </a:endParaRPr>
          </a:p>
        </p:txBody>
      </p:sp>
      <p:sp>
        <p:nvSpPr>
          <p:cNvPr id="181251" name="Rectangle 2"/>
          <p:cNvSpPr>
            <a:spLocks noGrp="1" noRot="1" noChangeAspect="1" noTextEdit="1"/>
          </p:cNvSpPr>
          <p:nvPr>
            <p:ph type="sldImg"/>
          </p:nvPr>
        </p:nvSpPr>
        <p:spPr/>
      </p:sp>
      <p:sp>
        <p:nvSpPr>
          <p:cNvPr id="18125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106</a:t>
            </a:fld>
            <a:endParaRPr lang="en-US" altLang="zh-CN" sz="1200" b="0" dirty="0">
              <a:solidFill>
                <a:schemeClr val="tx1"/>
              </a:solidFill>
              <a:latin typeface="Arial" panose="020B0604020202020204" pitchFamily="34" charset="0"/>
            </a:endParaRPr>
          </a:p>
        </p:txBody>
      </p:sp>
      <p:sp>
        <p:nvSpPr>
          <p:cNvPr id="24576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4576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107</a:t>
            </a:fld>
            <a:endParaRPr lang="en-US" altLang="zh-CN" sz="1200" b="0" dirty="0">
              <a:solidFill>
                <a:schemeClr val="tx1"/>
              </a:solidFill>
              <a:latin typeface="Arial" panose="020B0604020202020204" pitchFamily="34" charset="0"/>
            </a:endParaRPr>
          </a:p>
        </p:txBody>
      </p:sp>
      <p:sp>
        <p:nvSpPr>
          <p:cNvPr id="246787" name="Rectangle 2"/>
          <p:cNvSpPr>
            <a:spLocks noGrp="1" noRot="1" noChangeAspect="1" noTextEdit="1"/>
          </p:cNvSpPr>
          <p:nvPr>
            <p:ph type="sldImg"/>
          </p:nvPr>
        </p:nvSpPr>
        <p:spPr/>
      </p:sp>
      <p:sp>
        <p:nvSpPr>
          <p:cNvPr id="2467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108</a:t>
            </a:fld>
            <a:endParaRPr lang="en-US" altLang="zh-CN" sz="1200" b="0" dirty="0">
              <a:solidFill>
                <a:schemeClr val="tx1"/>
              </a:solidFill>
              <a:latin typeface="Arial" panose="020B0604020202020204" pitchFamily="34" charset="0"/>
            </a:endParaRPr>
          </a:p>
        </p:txBody>
      </p:sp>
      <p:sp>
        <p:nvSpPr>
          <p:cNvPr id="247811" name="Rectangle 2"/>
          <p:cNvSpPr>
            <a:spLocks noGrp="1" noRot="1" noChangeAspect="1" noTextEdit="1"/>
          </p:cNvSpPr>
          <p:nvPr>
            <p:ph type="sldImg"/>
          </p:nvPr>
        </p:nvSpPr>
        <p:spPr/>
      </p:sp>
      <p:sp>
        <p:nvSpPr>
          <p:cNvPr id="24781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109</a:t>
            </a:fld>
            <a:endParaRPr lang="en-US" altLang="zh-CN" sz="1200" b="0" dirty="0">
              <a:solidFill>
                <a:schemeClr val="tx1"/>
              </a:solidFill>
              <a:latin typeface="Arial" panose="020B0604020202020204" pitchFamily="34" charset="0"/>
            </a:endParaRPr>
          </a:p>
        </p:txBody>
      </p:sp>
      <p:sp>
        <p:nvSpPr>
          <p:cNvPr id="248835" name="Rectangle 2"/>
          <p:cNvSpPr>
            <a:spLocks noGrp="1" noRot="1" noChangeAspect="1" noTextEdit="1"/>
          </p:cNvSpPr>
          <p:nvPr>
            <p:ph type="sldImg"/>
          </p:nvPr>
        </p:nvSpPr>
        <p:spPr/>
      </p:sp>
      <p:sp>
        <p:nvSpPr>
          <p:cNvPr id="24883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110</a:t>
            </a:fld>
            <a:endParaRPr lang="en-US" altLang="zh-CN" sz="1200" b="0" dirty="0">
              <a:solidFill>
                <a:schemeClr val="tx1"/>
              </a:solidFill>
              <a:latin typeface="Arial" panose="020B0604020202020204" pitchFamily="34" charset="0"/>
            </a:endParaRPr>
          </a:p>
        </p:txBody>
      </p:sp>
      <p:sp>
        <p:nvSpPr>
          <p:cNvPr id="24985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4986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111</a:t>
            </a:fld>
            <a:endParaRPr lang="en-US" altLang="zh-CN" sz="1200" b="0" dirty="0">
              <a:solidFill>
                <a:schemeClr val="tx1"/>
              </a:solidFill>
              <a:latin typeface="Arial" panose="020B0604020202020204" pitchFamily="34" charset="0"/>
            </a:endParaRPr>
          </a:p>
        </p:txBody>
      </p:sp>
      <p:sp>
        <p:nvSpPr>
          <p:cNvPr id="250883" name="Rectangle 2"/>
          <p:cNvSpPr>
            <a:spLocks noGrp="1" noRot="1" noChangeAspect="1" noTextEdit="1"/>
          </p:cNvSpPr>
          <p:nvPr>
            <p:ph type="sldImg"/>
          </p:nvPr>
        </p:nvSpPr>
        <p:spPr/>
      </p:sp>
      <p:sp>
        <p:nvSpPr>
          <p:cNvPr id="25088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112</a:t>
            </a:fld>
            <a:endParaRPr lang="en-US" altLang="zh-CN" sz="1200" b="0" dirty="0">
              <a:solidFill>
                <a:schemeClr val="tx1"/>
              </a:solidFill>
              <a:latin typeface="Arial" panose="020B0604020202020204" pitchFamily="34" charset="0"/>
            </a:endParaRPr>
          </a:p>
        </p:txBody>
      </p:sp>
      <p:sp>
        <p:nvSpPr>
          <p:cNvPr id="251907" name="Rectangle 2"/>
          <p:cNvSpPr>
            <a:spLocks noGrp="1" noRot="1" noChangeAspect="1" noTextEdit="1"/>
          </p:cNvSpPr>
          <p:nvPr>
            <p:ph type="sldImg"/>
          </p:nvPr>
        </p:nvSpPr>
        <p:spPr/>
      </p:sp>
      <p:sp>
        <p:nvSpPr>
          <p:cNvPr id="25190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113</a:t>
            </a:fld>
            <a:endParaRPr lang="en-US" altLang="zh-CN" sz="1200" b="0" dirty="0">
              <a:solidFill>
                <a:schemeClr val="tx1"/>
              </a:solidFill>
              <a:latin typeface="Arial" panose="020B0604020202020204" pitchFamily="34" charset="0"/>
            </a:endParaRPr>
          </a:p>
        </p:txBody>
      </p:sp>
      <p:sp>
        <p:nvSpPr>
          <p:cNvPr id="25293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293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114</a:t>
            </a:fld>
            <a:endParaRPr lang="en-US" altLang="zh-CN" sz="1200" b="0" dirty="0">
              <a:solidFill>
                <a:schemeClr val="tx1"/>
              </a:solidFill>
              <a:latin typeface="Arial" panose="020B0604020202020204" pitchFamily="34" charset="0"/>
            </a:endParaRPr>
          </a:p>
        </p:txBody>
      </p:sp>
      <p:sp>
        <p:nvSpPr>
          <p:cNvPr id="253955" name="Rectangle 2"/>
          <p:cNvSpPr>
            <a:spLocks noGrp="1" noRot="1" noChangeAspect="1" noTextEdit="1"/>
          </p:cNvSpPr>
          <p:nvPr>
            <p:ph type="sldImg"/>
          </p:nvPr>
        </p:nvSpPr>
        <p:spPr/>
      </p:sp>
      <p:sp>
        <p:nvSpPr>
          <p:cNvPr id="25395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115</a:t>
            </a:fld>
            <a:endParaRPr lang="en-US" altLang="zh-CN" sz="1200" b="0" dirty="0">
              <a:solidFill>
                <a:schemeClr val="tx1"/>
              </a:solidFill>
              <a:latin typeface="Arial" panose="020B0604020202020204" pitchFamily="34" charset="0"/>
            </a:endParaRPr>
          </a:p>
        </p:txBody>
      </p:sp>
      <p:sp>
        <p:nvSpPr>
          <p:cNvPr id="25497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498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8</a:t>
            </a:fld>
            <a:endParaRPr lang="en-US" altLang="zh-CN" sz="1200" b="0" dirty="0">
              <a:solidFill>
                <a:schemeClr val="tx1"/>
              </a:solidFill>
              <a:latin typeface="Arial" panose="020B0604020202020204" pitchFamily="34" charset="0"/>
            </a:endParaRPr>
          </a:p>
        </p:txBody>
      </p:sp>
      <p:sp>
        <p:nvSpPr>
          <p:cNvPr id="182275" name="Rectangle 2"/>
          <p:cNvSpPr>
            <a:spLocks noGrp="1" noRot="1" noChangeAspect="1" noTextEdit="1"/>
          </p:cNvSpPr>
          <p:nvPr>
            <p:ph type="sldImg"/>
          </p:nvPr>
        </p:nvSpPr>
        <p:spPr/>
      </p:sp>
      <p:sp>
        <p:nvSpPr>
          <p:cNvPr id="182276" name="Rectangle 3"/>
          <p:cNvSpPr>
            <a:spLocks noGrp="1"/>
          </p:cNvSpPr>
          <p:nvPr>
            <p:ph type="body" idx="1"/>
          </p:nvPr>
        </p:nvSpPr>
        <p:spPr/>
        <p:txBody>
          <a:bodyPr wrap="square" lIns="91440" tIns="45720" rIns="91440" bIns="45720" anchor="t"/>
          <a:lstStyle/>
          <a:p>
            <a:pPr lvl="0" eaLnBrk="1" hangingPunct="1"/>
            <a:r>
              <a:rPr lang="zh-CN" altLang="en-US" dirty="0"/>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116</a:t>
            </a:fld>
            <a:endParaRPr lang="en-US" altLang="zh-CN" sz="1200" b="0" dirty="0">
              <a:solidFill>
                <a:schemeClr val="tx1"/>
              </a:solidFill>
              <a:latin typeface="Arial" panose="020B0604020202020204" pitchFamily="34" charset="0"/>
            </a:endParaRPr>
          </a:p>
        </p:txBody>
      </p:sp>
      <p:sp>
        <p:nvSpPr>
          <p:cNvPr id="25600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600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117</a:t>
            </a:fld>
            <a:endParaRPr lang="en-US" altLang="zh-CN" sz="1200" b="0" dirty="0">
              <a:solidFill>
                <a:schemeClr val="tx1"/>
              </a:solidFill>
              <a:latin typeface="Arial" panose="020B0604020202020204" pitchFamily="34" charset="0"/>
            </a:endParaRPr>
          </a:p>
        </p:txBody>
      </p:sp>
      <p:sp>
        <p:nvSpPr>
          <p:cNvPr id="25702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702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118</a:t>
            </a:fld>
            <a:endParaRPr lang="en-US" altLang="zh-CN" sz="1200" b="0" dirty="0">
              <a:solidFill>
                <a:schemeClr val="tx1"/>
              </a:solidFill>
              <a:latin typeface="Arial" panose="020B0604020202020204" pitchFamily="34" charset="0"/>
            </a:endParaRPr>
          </a:p>
        </p:txBody>
      </p:sp>
      <p:sp>
        <p:nvSpPr>
          <p:cNvPr id="25805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805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119</a:t>
            </a:fld>
            <a:endParaRPr lang="en-US" altLang="zh-CN" sz="1200" b="0" dirty="0">
              <a:solidFill>
                <a:schemeClr val="tx1"/>
              </a:solidFill>
              <a:latin typeface="Arial" panose="020B0604020202020204" pitchFamily="34" charset="0"/>
            </a:endParaRPr>
          </a:p>
        </p:txBody>
      </p:sp>
      <p:sp>
        <p:nvSpPr>
          <p:cNvPr id="259075"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59076"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120</a:t>
            </a:fld>
            <a:endParaRPr lang="en-US" altLang="zh-CN" sz="1200" b="0" dirty="0">
              <a:solidFill>
                <a:schemeClr val="tx1"/>
              </a:solidFill>
              <a:latin typeface="Arial" panose="020B0604020202020204" pitchFamily="34" charset="0"/>
            </a:endParaRPr>
          </a:p>
        </p:txBody>
      </p:sp>
      <p:sp>
        <p:nvSpPr>
          <p:cNvPr id="26009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010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121</a:t>
            </a:fld>
            <a:endParaRPr lang="en-US" altLang="zh-CN" sz="1200" b="0" dirty="0">
              <a:solidFill>
                <a:schemeClr val="tx1"/>
              </a:solidFill>
              <a:latin typeface="Arial" panose="020B0604020202020204" pitchFamily="34" charset="0"/>
            </a:endParaRPr>
          </a:p>
        </p:txBody>
      </p:sp>
      <p:sp>
        <p:nvSpPr>
          <p:cNvPr id="26112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112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122</a:t>
            </a:fld>
            <a:endParaRPr lang="en-US" altLang="zh-CN" sz="1200" b="0" dirty="0">
              <a:solidFill>
                <a:schemeClr val="tx1"/>
              </a:solidFill>
              <a:latin typeface="Arial" panose="020B0604020202020204" pitchFamily="34" charset="0"/>
            </a:endParaRPr>
          </a:p>
        </p:txBody>
      </p:sp>
      <p:sp>
        <p:nvSpPr>
          <p:cNvPr id="26214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214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123</a:t>
            </a:fld>
            <a:endParaRPr lang="en-US" altLang="zh-CN" sz="1200" b="0" dirty="0">
              <a:solidFill>
                <a:schemeClr val="tx1"/>
              </a:solidFill>
              <a:latin typeface="Arial" panose="020B0604020202020204" pitchFamily="34" charset="0"/>
            </a:endParaRPr>
          </a:p>
        </p:txBody>
      </p:sp>
      <p:sp>
        <p:nvSpPr>
          <p:cNvPr id="26317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317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124</a:t>
            </a:fld>
            <a:endParaRPr lang="en-US" altLang="zh-CN" sz="1200" b="0" dirty="0">
              <a:solidFill>
                <a:schemeClr val="tx1"/>
              </a:solidFill>
              <a:latin typeface="Arial" panose="020B0604020202020204" pitchFamily="34" charset="0"/>
            </a:endParaRPr>
          </a:p>
        </p:txBody>
      </p:sp>
      <p:sp>
        <p:nvSpPr>
          <p:cNvPr id="264195"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4196"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LPDT:PDCP</a:t>
            </a:r>
          </a:p>
          <a:p>
            <a:pPr lvl="0" eaLnBrk="1" hangingPunct="1"/>
            <a:endParaRPr lang="en-US"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125</a:t>
            </a:fld>
            <a:endParaRPr lang="en-US" altLang="zh-CN" sz="1200" b="0" dirty="0">
              <a:solidFill>
                <a:schemeClr val="tx1"/>
              </a:solidFill>
              <a:latin typeface="Arial" panose="020B0604020202020204" pitchFamily="34" charset="0"/>
            </a:endParaRPr>
          </a:p>
        </p:txBody>
      </p:sp>
      <p:sp>
        <p:nvSpPr>
          <p:cNvPr id="265219"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5220"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9</a:t>
            </a:fld>
            <a:endParaRPr lang="en-US" altLang="zh-CN" sz="1200" b="0" dirty="0">
              <a:solidFill>
                <a:schemeClr val="tx1"/>
              </a:solidFill>
              <a:latin typeface="Arial" panose="020B0604020202020204" pitchFamily="34" charset="0"/>
            </a:endParaRPr>
          </a:p>
        </p:txBody>
      </p:sp>
      <p:sp>
        <p:nvSpPr>
          <p:cNvPr id="183299" name="Rectangle 1026"/>
          <p:cNvSpPr>
            <a:spLocks noGrp="1" noRot="1" noChangeAspect="1" noTextEdit="1"/>
          </p:cNvSpPr>
          <p:nvPr>
            <p:ph type="sldImg"/>
          </p:nvPr>
        </p:nvSpPr>
        <p:spPr/>
      </p:sp>
      <p:sp>
        <p:nvSpPr>
          <p:cNvPr id="183300" name="Rectangle 1027"/>
          <p:cNvSpPr>
            <a:spLocks noGrp="1"/>
          </p:cNvSpPr>
          <p:nvPr>
            <p:ph type="body" idx="1"/>
          </p:nvPr>
        </p:nvSpPr>
        <p:spPr/>
        <p:txBody>
          <a:bodyPr wrap="square" lIns="91440" tIns="45720" rIns="91440" bIns="45720" anchor="t"/>
          <a:lstStyle/>
          <a:p>
            <a:pPr marL="228600" lvl="0" indent="-228600" eaLnBrk="1" hangingPunct="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126</a:t>
            </a:fld>
            <a:endParaRPr lang="en-US" altLang="zh-CN" sz="1200" b="0" dirty="0">
              <a:solidFill>
                <a:schemeClr val="tx1"/>
              </a:solidFill>
              <a:latin typeface="Arial" panose="020B0604020202020204" pitchFamily="34" charset="0"/>
            </a:endParaRPr>
          </a:p>
        </p:txBody>
      </p:sp>
      <p:sp>
        <p:nvSpPr>
          <p:cNvPr id="266243"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6244"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127</a:t>
            </a:fld>
            <a:endParaRPr lang="en-US" altLang="zh-CN" sz="1200" b="0" dirty="0">
              <a:solidFill>
                <a:schemeClr val="tx1"/>
              </a:solidFill>
              <a:latin typeface="Arial" panose="020B0604020202020204" pitchFamily="34" charset="0"/>
            </a:endParaRPr>
          </a:p>
        </p:txBody>
      </p:sp>
      <p:sp>
        <p:nvSpPr>
          <p:cNvPr id="267267"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7268"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128</a:t>
            </a:fld>
            <a:endParaRPr lang="en-US" altLang="zh-CN" sz="1200" b="0" dirty="0">
              <a:solidFill>
                <a:schemeClr val="tx1"/>
              </a:solidFill>
              <a:latin typeface="Arial" panose="020B0604020202020204" pitchFamily="34" charset="0"/>
            </a:endParaRPr>
          </a:p>
        </p:txBody>
      </p:sp>
      <p:sp>
        <p:nvSpPr>
          <p:cNvPr id="268291" name="Rectangle 2"/>
          <p:cNvSpPr>
            <a:spLocks noGrp="1" noRot="1" noChangeAspect="1" noTextEdit="1"/>
          </p:cNvSpPr>
          <p:nvPr>
            <p:ph type="sldImg"/>
          </p:nvPr>
        </p:nvSpPr>
        <p:spPr>
          <a:xfrm>
            <a:off x="1138238" y="658813"/>
            <a:ext cx="4583112" cy="3436937"/>
          </a:xfrm>
          <a:solidFill>
            <a:srgbClr val="FFFFFF">
              <a:alpha val="100000"/>
            </a:srgbClr>
          </a:solidFill>
        </p:spPr>
      </p:sp>
      <p:sp>
        <p:nvSpPr>
          <p:cNvPr id="268292" name="Rectangle 3"/>
          <p:cNvSpPr>
            <a:spLocks noGrp="1"/>
          </p:cNvSpPr>
          <p:nvPr>
            <p:ph type="body" idx="1"/>
          </p:nvPr>
        </p:nvSpPr>
        <p:spPr>
          <a:xfrm>
            <a:off x="914400" y="4313238"/>
            <a:ext cx="5029200" cy="4167187"/>
          </a:xfrm>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129</a:t>
            </a:fld>
            <a:endParaRPr lang="en-US" altLang="zh-CN" sz="1200" b="0" dirty="0">
              <a:solidFill>
                <a:schemeClr val="tx1"/>
              </a:solidFill>
              <a:latin typeface="Arial" panose="020B0604020202020204" pitchFamily="34" charset="0"/>
            </a:endParaRPr>
          </a:p>
        </p:txBody>
      </p:sp>
      <p:sp>
        <p:nvSpPr>
          <p:cNvPr id="269315" name="Rectangle 1026"/>
          <p:cNvSpPr>
            <a:spLocks noGrp="1" noRot="1" noChangeAspect="1" noTextEdit="1"/>
          </p:cNvSpPr>
          <p:nvPr>
            <p:ph type="sldImg"/>
          </p:nvPr>
        </p:nvSpPr>
        <p:spPr/>
      </p:sp>
      <p:sp>
        <p:nvSpPr>
          <p:cNvPr id="269316" name="Rectangle 1027"/>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130</a:t>
            </a:fld>
            <a:endParaRPr lang="en-US" altLang="zh-CN" sz="1200" b="0" dirty="0">
              <a:solidFill>
                <a:schemeClr val="tx1"/>
              </a:solidFill>
              <a:latin typeface="Arial" panose="020B0604020202020204" pitchFamily="34" charset="0"/>
            </a:endParaRPr>
          </a:p>
        </p:txBody>
      </p:sp>
      <p:sp>
        <p:nvSpPr>
          <p:cNvPr id="270339" name="Rectangle 2"/>
          <p:cNvSpPr>
            <a:spLocks noGrp="1" noRot="1" noChangeAspect="1" noTextEdit="1"/>
          </p:cNvSpPr>
          <p:nvPr>
            <p:ph type="sldImg"/>
          </p:nvPr>
        </p:nvSpPr>
        <p:spPr/>
      </p:sp>
      <p:sp>
        <p:nvSpPr>
          <p:cNvPr id="27034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131</a:t>
            </a:fld>
            <a:endParaRPr lang="en-US" altLang="zh-CN" sz="1200" b="0" dirty="0">
              <a:solidFill>
                <a:schemeClr val="tx1"/>
              </a:solidFill>
              <a:latin typeface="Arial" panose="020B0604020202020204" pitchFamily="34" charset="0"/>
            </a:endParaRPr>
          </a:p>
        </p:txBody>
      </p:sp>
      <p:sp>
        <p:nvSpPr>
          <p:cNvPr id="271363" name="Rectangle 2"/>
          <p:cNvSpPr>
            <a:spLocks noGrp="1" noRot="1" noChangeAspect="1" noTextEdit="1"/>
          </p:cNvSpPr>
          <p:nvPr>
            <p:ph type="sldImg"/>
          </p:nvPr>
        </p:nvSpPr>
        <p:spPr/>
      </p:sp>
      <p:sp>
        <p:nvSpPr>
          <p:cNvPr id="27136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132</a:t>
            </a:fld>
            <a:endParaRPr lang="en-US" altLang="zh-CN" sz="1200" b="0" dirty="0">
              <a:solidFill>
                <a:schemeClr val="tx1"/>
              </a:solidFill>
              <a:latin typeface="Arial" panose="020B0604020202020204" pitchFamily="34" charset="0"/>
            </a:endParaRPr>
          </a:p>
        </p:txBody>
      </p:sp>
      <p:sp>
        <p:nvSpPr>
          <p:cNvPr id="272387" name="Rectangle 2"/>
          <p:cNvSpPr>
            <a:spLocks noGrp="1" noRot="1" noChangeAspect="1" noTextEdit="1"/>
          </p:cNvSpPr>
          <p:nvPr>
            <p:ph type="sldImg"/>
          </p:nvPr>
        </p:nvSpPr>
        <p:spPr/>
      </p:sp>
      <p:sp>
        <p:nvSpPr>
          <p:cNvPr id="2723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133</a:t>
            </a:fld>
            <a:endParaRPr lang="en-US" altLang="zh-CN" sz="1200" b="0" dirty="0">
              <a:solidFill>
                <a:schemeClr val="tx1"/>
              </a:solidFill>
              <a:latin typeface="Arial" panose="020B0604020202020204" pitchFamily="34" charset="0"/>
            </a:endParaRPr>
          </a:p>
        </p:txBody>
      </p:sp>
      <p:sp>
        <p:nvSpPr>
          <p:cNvPr id="273411" name="Rectangle 2"/>
          <p:cNvSpPr>
            <a:spLocks noGrp="1" noRot="1" noChangeAspect="1" noTextEdit="1"/>
          </p:cNvSpPr>
          <p:nvPr>
            <p:ph type="sldImg"/>
          </p:nvPr>
        </p:nvSpPr>
        <p:spPr/>
      </p:sp>
      <p:sp>
        <p:nvSpPr>
          <p:cNvPr id="27341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134</a:t>
            </a:fld>
            <a:endParaRPr lang="en-US" altLang="zh-CN" sz="1200" b="0" dirty="0">
              <a:solidFill>
                <a:schemeClr val="tx1"/>
              </a:solidFill>
              <a:latin typeface="Arial" panose="020B0604020202020204" pitchFamily="34" charset="0"/>
            </a:endParaRPr>
          </a:p>
        </p:txBody>
      </p:sp>
      <p:sp>
        <p:nvSpPr>
          <p:cNvPr id="274435" name="Rectangle 2"/>
          <p:cNvSpPr>
            <a:spLocks noGrp="1" noRot="1" noChangeAspect="1" noTextEdit="1"/>
          </p:cNvSpPr>
          <p:nvPr>
            <p:ph type="sldImg"/>
          </p:nvPr>
        </p:nvSpPr>
        <p:spPr/>
      </p:sp>
      <p:sp>
        <p:nvSpPr>
          <p:cNvPr id="27443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solidFill>
                  <a:schemeClr val="tx1"/>
                </a:solidFill>
                <a:latin typeface="Arial" panose="020B0604020202020204" pitchFamily="34" charset="0"/>
              </a:rPr>
              <a:t>135</a:t>
            </a:fld>
            <a:endParaRPr lang="en-US" altLang="zh-CN" sz="1200" b="0" dirty="0">
              <a:solidFill>
                <a:schemeClr val="tx1"/>
              </a:solidFill>
              <a:latin typeface="Arial" panose="020B0604020202020204" pitchFamily="34" charset="0"/>
            </a:endParaRPr>
          </a:p>
        </p:txBody>
      </p:sp>
      <p:sp>
        <p:nvSpPr>
          <p:cNvPr id="275459" name="Rectangle 2"/>
          <p:cNvSpPr>
            <a:spLocks noGrp="1" noRot="1" noChangeAspect="1" noTextEdit="1"/>
          </p:cNvSpPr>
          <p:nvPr>
            <p:ph type="sldImg"/>
          </p:nvPr>
        </p:nvSpPr>
        <p:spPr/>
      </p:sp>
      <p:sp>
        <p:nvSpPr>
          <p:cNvPr id="275460" name="Rectangle 3"/>
          <p:cNvSpPr>
            <a:spLocks noGrp="1"/>
          </p:cNvSpPr>
          <p:nvPr>
            <p:ph type="body" idx="1"/>
          </p:nvPr>
        </p:nvSpPr>
        <p:spPr/>
        <p:txBody>
          <a:bodyPr wrap="square" lIns="91440" tIns="45720" rIns="91440" bIns="45720" anchor="t"/>
          <a:lstStyle/>
          <a:p>
            <a:pPr lvl="0" eaLnBrk="1" hangingPunct="1"/>
            <a:r>
              <a:rPr lang="en-US" altLang="zh-CN" dirty="0"/>
              <a:t>V</a:t>
            </a:r>
            <a:r>
              <a:rPr lang="zh-CN" altLang="en-US" dirty="0"/>
              <a:t>模型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3409950" y="3054350"/>
            <a:ext cx="9144000" cy="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184184"/>
              </a:solidFill>
              <a:effectLst/>
              <a:uLnTx/>
              <a:uFillTx/>
              <a:latin typeface="Times New Roman" panose="02020603050405020304" pitchFamily="18" charset="0"/>
              <a:ea typeface="宋体" panose="02010600030101010101" pitchFamily="2" charset="-122"/>
              <a:cs typeface="+mn-cs"/>
            </a:endParaRPr>
          </a:p>
        </p:txBody>
      </p:sp>
      <p:sp>
        <p:nvSpPr>
          <p:cNvPr id="8" name="Line 6"/>
          <p:cNvSpPr>
            <a:spLocks noChangeShapeType="1"/>
          </p:cNvSpPr>
          <p:nvPr/>
        </p:nvSpPr>
        <p:spPr bwMode="auto">
          <a:xfrm flipV="1">
            <a:off x="0" y="6535738"/>
            <a:ext cx="9144000" cy="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184184"/>
              </a:solidFill>
              <a:effectLst/>
              <a:uLnTx/>
              <a:uFillTx/>
              <a:latin typeface="Times New Roman" panose="02020603050405020304" pitchFamily="18" charset="0"/>
              <a:ea typeface="宋体" panose="02010600030101010101" pitchFamily="2" charset="-122"/>
              <a:cs typeface="+mn-cs"/>
            </a:endParaRPr>
          </a:p>
        </p:txBody>
      </p:sp>
      <p:sp>
        <p:nvSpPr>
          <p:cNvPr id="1597443" name="Rectangle 3"/>
          <p:cNvSpPr>
            <a:spLocks noGrp="1" noChangeArrowheads="1"/>
          </p:cNvSpPr>
          <p:nvPr>
            <p:ph type="ctrTitle"/>
          </p:nvPr>
        </p:nvSpPr>
        <p:spPr>
          <a:xfrm>
            <a:off x="685800" y="2130425"/>
            <a:ext cx="7772400" cy="1470025"/>
          </a:xfrm>
        </p:spPr>
        <p:txBody>
          <a:bodyPr anchor="t"/>
          <a:lstStyle>
            <a:lvl1pPr algn="ctr">
              <a:defRPr sz="4000">
                <a:solidFill>
                  <a:srgbClr val="CC0000"/>
                </a:solidFill>
              </a:defRPr>
            </a:lvl1pPr>
          </a:lstStyle>
          <a:p>
            <a:pPr lvl="0"/>
            <a:r>
              <a:rPr lang="zh-CN" altLang="en-US" noProof="0"/>
              <a:t>单击此处编辑母版标题样式</a:t>
            </a:r>
          </a:p>
        </p:txBody>
      </p:sp>
      <p:sp>
        <p:nvSpPr>
          <p:cNvPr id="9" name="Rectangle 7"/>
          <p:cNvSpPr>
            <a:spLocks noGrp="1" noChangeArrowheads="1"/>
          </p:cNvSpPr>
          <p:nvPr>
            <p:ph type="sldNum" sz="quarter" idx="4"/>
          </p:nvPr>
        </p:nvSpPr>
        <p:spPr bwMode="auto">
          <a:xfrm>
            <a:off x="3203575" y="6597650"/>
            <a:ext cx="2133600" cy="260350"/>
          </a:xfrm>
          <a:prstGeom prst="rect">
            <a:avLst/>
          </a:prstGeom>
        </p:spPr>
        <p:txBody>
          <a:bodyPr vert="horz" wrap="square" lIns="91440" tIns="45720" rIns="91440" bIns="45720" numCol="1" anchor="t" anchorCtr="0" compatLnSpc="1"/>
          <a:lstStyle/>
          <a:p>
            <a:pPr lvl="0" algn="r" eaLnBrk="1" hangingPunct="1">
              <a:buNone/>
            </a:pPr>
            <a:fld id="{9A0DB2DC-4C9A-4742-B13C-FB6460FD3503}" type="slidenum">
              <a:rPr lang="en-US" altLang="zh-CN" sz="1400" b="0" dirty="0">
                <a:solidFill>
                  <a:schemeClr val="tx1"/>
                </a:solidFill>
                <a:latin typeface="Arial" panose="020B0604020202020204" pitchFamily="34" charset="0"/>
              </a:rPr>
              <a:t>‹#›</a:t>
            </a:fld>
            <a:endParaRPr lang="en-US" altLang="zh-CN" sz="1400" b="0" dirty="0">
              <a:solidFill>
                <a:schemeClr val="tx1"/>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246688" cy="620713"/>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9144000" cy="616585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Char char="n"/>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858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246688" cy="620713"/>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495800" cy="616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92150"/>
            <a:ext cx="4495800" cy="616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246688" cy="620713"/>
          </a:xfrm>
        </p:spPr>
        <p:txBody>
          <a:bodyPr/>
          <a:lstStyle/>
          <a:p>
            <a:r>
              <a:rPr lang="zh-CN" altLang="en-US"/>
              <a:t>单击此处编辑母版标题样式</a:t>
            </a:r>
          </a:p>
        </p:txBody>
      </p:sp>
      <p:sp>
        <p:nvSpPr>
          <p:cNvPr id="3" name="SmartArt 占位符 2"/>
          <p:cNvSpPr>
            <a:spLocks noGrp="1"/>
          </p:cNvSpPr>
          <p:nvPr>
            <p:ph type="pic" idx="1"/>
          </p:nvPr>
        </p:nvSpPr>
        <p:spPr>
          <a:xfrm>
            <a:off x="0" y="692150"/>
            <a:ext cx="9144000" cy="616585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Char char="n"/>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692150"/>
            <a:ext cx="4495800" cy="616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92150"/>
            <a:ext cx="4495800" cy="616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409950" y="3054350"/>
            <a:ext cx="9144000" cy="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184184"/>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auto">
          <a:xfrm>
            <a:off x="0" y="0"/>
            <a:ext cx="9144000" cy="647700"/>
          </a:xfrm>
          <a:prstGeom prst="rect">
            <a:avLst/>
          </a:prstGeom>
          <a:gradFill rotWithShape="1">
            <a:gsLst>
              <a:gs pos="0">
                <a:srgbClr val="004182"/>
              </a:gs>
              <a:gs pos="100000">
                <a:srgbClr val="000000"/>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184184"/>
              </a:solidFill>
              <a:effectLst/>
              <a:uLnTx/>
              <a:uFillTx/>
              <a:latin typeface="Times New Roman" panose="02020603050405020304" pitchFamily="18" charset="0"/>
              <a:ea typeface="宋体" panose="02010600030101010101" pitchFamily="2" charset="-122"/>
              <a:cs typeface="+mn-cs"/>
            </a:endParaRPr>
          </a:p>
        </p:txBody>
      </p:sp>
      <p:sp>
        <p:nvSpPr>
          <p:cNvPr id="52228" name="Rectangle 4"/>
          <p:cNvSpPr>
            <a:spLocks noGrp="1"/>
          </p:cNvSpPr>
          <p:nvPr>
            <p:ph type="title"/>
          </p:nvPr>
        </p:nvSpPr>
        <p:spPr>
          <a:xfrm>
            <a:off x="0" y="0"/>
            <a:ext cx="5246688" cy="620713"/>
          </a:xfrm>
          <a:prstGeom prst="rect">
            <a:avLst/>
          </a:prstGeom>
          <a:noFill/>
          <a:ln w="9525">
            <a:noFill/>
          </a:ln>
        </p:spPr>
        <p:txBody>
          <a:bodyPr bIns="0" anchor="ctr"/>
          <a:lstStyle/>
          <a:p>
            <a:pPr lvl="0"/>
            <a:r>
              <a:rPr lang="zh-CN" altLang="en-US" dirty="0"/>
              <a:t>单击此处编辑母版标题样式</a:t>
            </a:r>
          </a:p>
        </p:txBody>
      </p:sp>
      <p:sp>
        <p:nvSpPr>
          <p:cNvPr id="52229" name="Rectangle 5"/>
          <p:cNvSpPr>
            <a:spLocks noGrp="1"/>
          </p:cNvSpPr>
          <p:nvPr>
            <p:ph type="body" idx="1"/>
          </p:nvPr>
        </p:nvSpPr>
        <p:spPr>
          <a:xfrm>
            <a:off x="0" y="188913"/>
            <a:ext cx="9144000" cy="6165850"/>
          </a:xfrm>
          <a:prstGeom prst="rect">
            <a:avLst/>
          </a:prstGeom>
          <a:noFill/>
          <a:ln w="9525">
            <a:noFill/>
          </a:ln>
        </p:spPr>
        <p:txBody>
          <a:bodyPr/>
          <a:lstStyle/>
          <a:p>
            <a:pPr lvl="0"/>
            <a:r>
              <a:rPr lang="zh-CN" altLang="en-US" dirty="0"/>
              <a:t>第二级</a:t>
            </a:r>
          </a:p>
          <a:p>
            <a:pPr lvl="1"/>
            <a:r>
              <a:rPr lang="zh-CN" altLang="en-US" dirty="0"/>
              <a:t>第三级</a:t>
            </a:r>
          </a:p>
          <a:p>
            <a:pPr lvl="2"/>
            <a:r>
              <a:rPr lang="zh-CN" altLang="en-US" dirty="0"/>
              <a:t>第四级</a:t>
            </a:r>
          </a:p>
        </p:txBody>
      </p:sp>
      <p:sp>
        <p:nvSpPr>
          <p:cNvPr id="1030" name="Rectangle 6"/>
          <p:cNvSpPr>
            <a:spLocks noChangeArrowheads="1"/>
          </p:cNvSpPr>
          <p:nvPr/>
        </p:nvSpPr>
        <p:spPr bwMode="auto">
          <a:xfrm>
            <a:off x="0" y="6742113"/>
            <a:ext cx="9144000" cy="115888"/>
          </a:xfrm>
          <a:prstGeom prst="rect">
            <a:avLst/>
          </a:prstGeom>
          <a:solidFill>
            <a:srgbClr val="000000">
              <a:alpha val="89803"/>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184184"/>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kumimoji="1" sz="2800" b="1">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lnSpc>
          <a:spcPct val="150000"/>
        </a:lnSpc>
        <a:spcBef>
          <a:spcPct val="20000"/>
        </a:spcBef>
        <a:spcAft>
          <a:spcPct val="0"/>
        </a:spcAft>
        <a:buClr>
          <a:schemeClr val="tx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lr>
          <a:schemeClr val="tx1"/>
        </a:buClr>
        <a:buFont typeface="Wingdings" panose="05000000000000000000" pitchFamily="2" charset="2"/>
        <a:buChar char="n"/>
        <a:defRPr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n"/>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algn="l" rtl="0" fontAlgn="base">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algn="l" rtl="0" fontAlgn="base">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algn="l" rtl="0" fontAlgn="base">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5.xml"/><Relationship Id="rId1" Type="http://schemas.openxmlformats.org/officeDocument/2006/relationships/vmlDrawing" Target="../drawings/vmlDrawing34.vml"/><Relationship Id="rId5" Type="http://schemas.openxmlformats.org/officeDocument/2006/relationships/image" Target="../media/image42.png"/><Relationship Id="rId4" Type="http://schemas.openxmlformats.org/officeDocument/2006/relationships/oleObject" Target="../embeddings/oleObject41.bin"/></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35.vml"/><Relationship Id="rId5" Type="http://schemas.openxmlformats.org/officeDocument/2006/relationships/image" Target="../media/image44.emf"/><Relationship Id="rId4" Type="http://schemas.openxmlformats.org/officeDocument/2006/relationships/oleObject" Target="../embeddings/oleObject42.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46.png"/><Relationship Id="rId4" Type="http://schemas.openxmlformats.org/officeDocument/2006/relationships/oleObject" Target="../embeddings/oleObject44.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47.wmf"/><Relationship Id="rId4" Type="http://schemas.openxmlformats.org/officeDocument/2006/relationships/oleObject" Target="../embeddings/oleObject45.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48.wmf"/><Relationship Id="rId4" Type="http://schemas.openxmlformats.org/officeDocument/2006/relationships/oleObject" Target="../embeddings/oleObject46.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image" Target="../media/image49.wmf"/><Relationship Id="rId4" Type="http://schemas.openxmlformats.org/officeDocument/2006/relationships/oleObject" Target="../embeddings/oleObject4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50.wmf"/><Relationship Id="rId4" Type="http://schemas.openxmlformats.org/officeDocument/2006/relationships/oleObject" Target="../embeddings/oleObject48.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image" Target="../media/image51.wmf"/><Relationship Id="rId4" Type="http://schemas.openxmlformats.org/officeDocument/2006/relationships/oleObject" Target="../embeddings/oleObject49.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52.wmf"/><Relationship Id="rId4" Type="http://schemas.openxmlformats.org/officeDocument/2006/relationships/oleObject" Target="../embeddings/oleObject50.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image" Target="../media/image54.wmf"/><Relationship Id="rId4" Type="http://schemas.openxmlformats.org/officeDocument/2006/relationships/oleObject" Target="../embeddings/oleObject51.bin"/></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55.png"/><Relationship Id="rId4" Type="http://schemas.openxmlformats.org/officeDocument/2006/relationships/oleObject" Target="../embeddings/oleObject52.bin"/></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56.wmf"/><Relationship Id="rId4" Type="http://schemas.openxmlformats.org/officeDocument/2006/relationships/oleObject" Target="../embeddings/oleObject53.bin"/></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49.wmf"/><Relationship Id="rId4" Type="http://schemas.openxmlformats.org/officeDocument/2006/relationships/oleObject" Target="../embeddings/oleObject54.bin"/></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57.emf"/><Relationship Id="rId4" Type="http://schemas.openxmlformats.org/officeDocument/2006/relationships/oleObject" Target="../embeddings/oleObject55.bin"/></Relationships>
</file>

<file path=ppt/slides/_rels/slide14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4.xml"/><Relationship Id="rId1" Type="http://schemas.openxmlformats.org/officeDocument/2006/relationships/vmlDrawing" Target="../drawings/vmlDrawing49.vml"/><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61.wmf"/></Relationships>
</file>

<file path=ppt/slides/_rels/slide165.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image" Target="../media/image7.wmf"/><Relationship Id="rId9"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32.wmf"/><Relationship Id="rId4" Type="http://schemas.openxmlformats.org/officeDocument/2006/relationships/oleObject" Target="file:///D:\Old_F\Mymaterial_RD\0%20&#22521;&#35757;&#25945;&#26448;\02%20&#30740;&#21457;&#39033;&#30446;&#31649;&#29702;\0606%20&#22909;&#26131;&#36890;&#22521;&#35757;\&#21442;&#32771;&#27169;&#26495;\C05a%20STK_PocketCard.vsd" TargetMode="Externa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3.wmf"/><Relationship Id="rId4" Type="http://schemas.openxmlformats.org/officeDocument/2006/relationships/oleObject" Target="../embeddings/oleObject34.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4.wmf"/><Relationship Id="rId4" Type="http://schemas.openxmlformats.org/officeDocument/2006/relationships/oleObject" Target="../embeddings/oleObject3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36.wmf"/><Relationship Id="rId4" Type="http://schemas.openxmlformats.org/officeDocument/2006/relationships/oleObject" Target="../embeddings/oleObject37.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38.wmf"/></Relationships>
</file>

<file path=ppt/slides/_rels/slide8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4.xml"/><Relationship Id="rId1" Type="http://schemas.openxmlformats.org/officeDocument/2006/relationships/vmlDrawing" Target="../drawings/vmlDrawing33.vml"/><Relationship Id="rId5" Type="http://schemas.openxmlformats.org/officeDocument/2006/relationships/image" Target="../media/image40.emf"/><Relationship Id="rId4" Type="http://schemas.openxmlformats.org/officeDocument/2006/relationships/oleObject" Target="../embeddings/oleObject40.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Grp="1" noChangeArrowheads="1"/>
          </p:cNvSpPr>
          <p:nvPr>
            <p:ph type="sldNum" sz="quarter" idx="4"/>
          </p:nvPr>
        </p:nvSpPr>
        <p:spPr bwMode="auto">
          <a:xfrm>
            <a:off x="6918960" y="6223635"/>
            <a:ext cx="2133600" cy="260350"/>
          </a:xfrm>
          <a:noFill/>
        </p:spPr>
        <p:txBody>
          <a:bodyPr wrap="square" lIns="91440" tIns="45720" rIns="91440" bIns="45720" numCol="1" anchor="t" anchorCtr="0" compatLnSpc="1"/>
          <a:lstStyle/>
          <a:p>
            <a:pPr algn="r"/>
            <a:fld id="{9A0DB2DC-4C9A-4742-B13C-FB6460FD3503}" type="slidenum">
              <a:rPr lang="zh-CN" altLang="en-US" sz="1400" b="0" dirty="0">
                <a:solidFill>
                  <a:schemeClr val="tx1"/>
                </a:solidFill>
                <a:latin typeface="Arial" panose="020B0604020202020204" pitchFamily="34" charset="0"/>
              </a:rPr>
              <a:t>1</a:t>
            </a:fld>
            <a:r>
              <a:rPr lang="zh-CN" altLang="en-US" sz="1400" b="0" dirty="0">
                <a:solidFill>
                  <a:schemeClr val="tx1"/>
                </a:solidFill>
                <a:latin typeface="Arial" panose="020B0604020202020204" pitchFamily="34" charset="0"/>
              </a:rPr>
              <a:t>源于网络</a:t>
            </a:r>
          </a:p>
        </p:txBody>
      </p:sp>
      <p:pic>
        <p:nvPicPr>
          <p:cNvPr id="54275" name="Picture 48" descr="magic"/>
          <p:cNvPicPr>
            <a:picLocks noChangeAspect="1"/>
          </p:cNvPicPr>
          <p:nvPr/>
        </p:nvPicPr>
        <p:blipFill>
          <a:blip r:embed="rId3"/>
          <a:stretch>
            <a:fillRect/>
          </a:stretch>
        </p:blipFill>
        <p:spPr>
          <a:xfrm>
            <a:off x="0" y="0"/>
            <a:ext cx="127000" cy="127000"/>
          </a:xfrm>
          <a:prstGeom prst="rect">
            <a:avLst/>
          </a:prstGeom>
          <a:noFill/>
          <a:ln w="19050">
            <a:noFill/>
          </a:ln>
        </p:spPr>
      </p:pic>
      <p:sp>
        <p:nvSpPr>
          <p:cNvPr id="54276" name="Rectangle 51"/>
          <p:cNvSpPr/>
          <p:nvPr/>
        </p:nvSpPr>
        <p:spPr>
          <a:xfrm>
            <a:off x="400050" y="1752600"/>
            <a:ext cx="8343900" cy="1531938"/>
          </a:xfrm>
          <a:prstGeom prst="rect">
            <a:avLst/>
          </a:prstGeom>
          <a:noFill/>
          <a:ln w="9525">
            <a:noFill/>
          </a:ln>
        </p:spPr>
        <p:txBody>
          <a:bodyPr/>
          <a:lstStyle/>
          <a:p>
            <a:pPr>
              <a:lnSpc>
                <a:spcPct val="150000"/>
              </a:lnSpc>
            </a:pPr>
            <a:r>
              <a:rPr lang="zh-CN" altLang="en-US" sz="4800" dirty="0">
                <a:solidFill>
                  <a:srgbClr val="CC3300"/>
                </a:solidFill>
                <a:latin typeface="微软雅黑" panose="020B0503020204020204" pitchFamily="34" charset="-122"/>
                <a:ea typeface="微软雅黑" panose="020B0503020204020204" pitchFamily="34" charset="-122"/>
              </a:rPr>
              <a:t>基于</a:t>
            </a:r>
            <a:r>
              <a:rPr lang="en-US" altLang="zh-CN" sz="4800" dirty="0">
                <a:solidFill>
                  <a:srgbClr val="CC3300"/>
                </a:solidFill>
                <a:latin typeface="微软雅黑" panose="020B0503020204020204" pitchFamily="34" charset="-122"/>
                <a:ea typeface="微软雅黑" panose="020B0503020204020204" pitchFamily="34" charset="-122"/>
              </a:rPr>
              <a:t>IPD</a:t>
            </a:r>
            <a:r>
              <a:rPr lang="zh-CN" altLang="en-US" sz="4800" dirty="0">
                <a:solidFill>
                  <a:srgbClr val="CC3300"/>
                </a:solidFill>
                <a:latin typeface="微软雅黑" panose="020B0503020204020204" pitchFamily="34" charset="-122"/>
                <a:ea typeface="微软雅黑" panose="020B0503020204020204" pitchFamily="34" charset="-122"/>
              </a:rPr>
              <a:t>的研发项目管理</a:t>
            </a:r>
            <a:endParaRPr lang="zh-CN" altLang="en-US" sz="4000" dirty="0">
              <a:solidFill>
                <a:srgbClr val="CC3300"/>
              </a:solidFill>
              <a:latin typeface="微软雅黑" panose="020B0503020204020204" pitchFamily="34" charset="-122"/>
              <a:ea typeface="微软雅黑" panose="020B0503020204020204" pitchFamily="34" charset="-122"/>
            </a:endParaRPr>
          </a:p>
        </p:txBody>
      </p:sp>
      <p:sp>
        <p:nvSpPr>
          <p:cNvPr id="54277" name="Text Box 53"/>
          <p:cNvSpPr txBox="1"/>
          <p:nvPr/>
        </p:nvSpPr>
        <p:spPr>
          <a:xfrm>
            <a:off x="3203575" y="5300663"/>
            <a:ext cx="2855913" cy="327025"/>
          </a:xfrm>
          <a:prstGeom prst="rect">
            <a:avLst/>
          </a:prstGeom>
          <a:noFill/>
          <a:ln w="9525">
            <a:noFill/>
          </a:ln>
        </p:spPr>
        <p:txBody>
          <a:bodyPr lIns="18000" tIns="10800" rIns="18000" bIns="10800">
            <a:spAutoFit/>
          </a:bodyPr>
          <a:lstStyle/>
          <a:p>
            <a:fld id="{BB962C8B-B14F-4D97-AF65-F5344CB8AC3E}" type="datetime6">
              <a:rPr lang="zh-CN" altLang="en-US" b="0" dirty="0">
                <a:solidFill>
                  <a:schemeClr val="tx1"/>
                </a:solidFill>
                <a:latin typeface="黑体" panose="02010609060101010101" pitchFamily="49" charset="-122"/>
                <a:ea typeface="黑体" panose="02010609060101010101" pitchFamily="49" charset="-122"/>
              </a:rPr>
              <a:t>2020年5月</a:t>
            </a:fld>
            <a:endParaRPr lang="zh-CN" altLang="en-US"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项目管理过程是重叠的</a:t>
            </a:r>
          </a:p>
        </p:txBody>
      </p:sp>
      <p:graphicFrame>
        <p:nvGraphicFramePr>
          <p:cNvPr id="1026" name="Object 17"/>
          <p:cNvGraphicFramePr>
            <a:graphicFrameLocks noChangeAspect="1"/>
          </p:cNvGraphicFramePr>
          <p:nvPr/>
        </p:nvGraphicFramePr>
        <p:xfrm>
          <a:off x="620713" y="1152525"/>
          <a:ext cx="7904162" cy="4552950"/>
        </p:xfrm>
        <a:graphic>
          <a:graphicData uri="http://schemas.openxmlformats.org/presentationml/2006/ole">
            <mc:AlternateContent xmlns:mc="http://schemas.openxmlformats.org/markup-compatibility/2006">
              <mc:Choice xmlns:v="urn:schemas-microsoft-com:vml" Requires="v">
                <p:oleObj spid="_x0000_s4098" r:id="rId4" imgW="7905750" imgH="4552950" progId="Paint.Picture">
                  <p:embed/>
                </p:oleObj>
              </mc:Choice>
              <mc:Fallback>
                <p:oleObj r:id="rId4" imgW="7905750" imgH="4552950" progId="Paint.Picture">
                  <p:embed/>
                  <p:pic>
                    <p:nvPicPr>
                      <p:cNvPr id="0" name="图片 3075"/>
                      <p:cNvPicPr/>
                      <p:nvPr/>
                    </p:nvPicPr>
                    <p:blipFill>
                      <a:blip r:embed="rId5"/>
                      <a:stretch>
                        <a:fillRect/>
                      </a:stretch>
                    </p:blipFill>
                    <p:spPr>
                      <a:xfrm>
                        <a:off x="620713" y="1152525"/>
                        <a:ext cx="7904162" cy="4552950"/>
                      </a:xfrm>
                      <a:prstGeom prst="rect">
                        <a:avLst/>
                      </a:prstGeom>
                      <a:noFill/>
                      <a:ln w="38100">
                        <a:noFill/>
                        <a:miter/>
                      </a:ln>
                    </p:spPr>
                  </p:pic>
                </p:oleObj>
              </mc:Fallback>
            </mc:AlternateContent>
          </a:graphicData>
        </a:graphic>
      </p:graphicFrame>
      <p:sp>
        <p:nvSpPr>
          <p:cNvPr id="1028" name="Text Box 18"/>
          <p:cNvSpPr txBox="1"/>
          <p:nvPr/>
        </p:nvSpPr>
        <p:spPr>
          <a:xfrm>
            <a:off x="6000750" y="3751263"/>
            <a:ext cx="792163" cy="396875"/>
          </a:xfrm>
          <a:prstGeom prst="rect">
            <a:avLst/>
          </a:prstGeom>
          <a:noFill/>
          <a:ln w="9525">
            <a:noFill/>
          </a:ln>
        </p:spPr>
        <p:txBody>
          <a:bodyPr>
            <a:spAutoFit/>
          </a:bodyPr>
          <a:lstStyle/>
          <a:p>
            <a:pPr>
              <a:spcBef>
                <a:spcPct val="50000"/>
              </a:spcBef>
            </a:pPr>
            <a:r>
              <a:rPr lang="zh-CN" altLang="en-US" dirty="0">
                <a:solidFill>
                  <a:srgbClr val="0033CC"/>
                </a:solidFill>
                <a:latin typeface="Times New Roman" panose="02020603050405020304" pitchFamily="18" charset="0"/>
              </a:rPr>
              <a:t>收尾</a:t>
            </a:r>
          </a:p>
        </p:txBody>
      </p:sp>
      <p:sp>
        <p:nvSpPr>
          <p:cNvPr id="784405" name="Text Box 21"/>
          <p:cNvSpPr txBox="1">
            <a:spLocks noChangeArrowheads="1"/>
          </p:cNvSpPr>
          <p:nvPr/>
        </p:nvSpPr>
        <p:spPr bwMode="auto">
          <a:xfrm>
            <a:off x="5491163" y="876300"/>
            <a:ext cx="2327275" cy="519113"/>
          </a:xfrm>
          <a:prstGeom prst="rect">
            <a:avLst/>
          </a:prstGeom>
          <a:noFill/>
          <a:ln>
            <a:noFill/>
          </a:ln>
          <a:effectLst/>
        </p:spPr>
        <p:txBody>
          <a:bodyPr wrap="none">
            <a:spAutoFit/>
          </a:bodyPr>
          <a:lstStyle/>
          <a:p>
            <a:pPr marR="0" defTabSz="914400">
              <a:buClrTx/>
              <a:buSzTx/>
              <a:buFontTx/>
              <a:defRPr/>
            </a:pPr>
            <a:r>
              <a:rPr kumimoji="1" lang="zh-CN" altLang="en-US" sz="2800" kern="1200" cap="none" spc="0" normalizeH="0" baseline="0" noProof="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cs typeface="+mn-cs"/>
              </a:rPr>
              <a:t>案例：点钞机</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3"/>
          <p:cNvSpPr txBox="1"/>
          <p:nvPr/>
        </p:nvSpPr>
        <p:spPr>
          <a:xfrm>
            <a:off x="517525" y="1082675"/>
            <a:ext cx="8286750" cy="5010150"/>
          </a:xfrm>
          <a:prstGeom prst="rect">
            <a:avLst/>
          </a:prstGeom>
          <a:noFill/>
          <a:ln w="9525">
            <a:noFill/>
          </a:ln>
        </p:spPr>
        <p:txBody>
          <a:bodyPr>
            <a:spAutoFit/>
          </a:bodyPr>
          <a:lstStyle/>
          <a:p>
            <a:pPr algn="l">
              <a:lnSpc>
                <a:spcPct val="130000"/>
              </a:lnSpc>
            </a:pP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采取对每项任务估计三种时间的办法，然后加权平均计算出这项任务的计划时间。</a:t>
            </a:r>
          </a:p>
          <a:p>
            <a:pPr algn="l">
              <a:lnSpc>
                <a:spcPct val="130000"/>
              </a:lnSpc>
            </a:pPr>
            <a:r>
              <a:rPr lang="en-US" altLang="zh-CN" b="0" dirty="0">
                <a:solidFill>
                  <a:schemeClr val="tx1"/>
                </a:solidFill>
                <a:latin typeface="宋体" panose="02010600030101010101" pitchFamily="2" charset="-122"/>
              </a:rPr>
              <a:t>1</a:t>
            </a:r>
            <a:r>
              <a:rPr lang="zh-CN" altLang="en-US" b="0" dirty="0">
                <a:solidFill>
                  <a:schemeClr val="tx1"/>
                </a:solidFill>
                <a:latin typeface="宋体" panose="02010600030101010101" pitchFamily="2" charset="-122"/>
              </a:rPr>
              <a:t>、最可能时间</a:t>
            </a:r>
            <a:r>
              <a:rPr lang="en-US" altLang="zh-CN" b="0" dirty="0">
                <a:solidFill>
                  <a:schemeClr val="tx1"/>
                </a:solidFill>
                <a:latin typeface="宋体" panose="02010600030101010101" pitchFamily="2" charset="-122"/>
              </a:rPr>
              <a:t>T</a:t>
            </a:r>
            <a:r>
              <a:rPr lang="zh-CN" altLang="en-US" sz="1000" b="0" dirty="0">
                <a:solidFill>
                  <a:schemeClr val="tx1"/>
                </a:solidFill>
                <a:latin typeface="宋体" panose="02010600030101010101" pitchFamily="2" charset="-122"/>
              </a:rPr>
              <a:t>可能</a:t>
            </a:r>
          </a:p>
          <a:p>
            <a:pPr algn="l">
              <a:lnSpc>
                <a:spcPct val="130000"/>
              </a:lnSpc>
            </a:pPr>
            <a:r>
              <a:rPr lang="zh-CN" altLang="en-US" b="0" dirty="0">
                <a:solidFill>
                  <a:schemeClr val="tx1"/>
                </a:solidFill>
                <a:latin typeface="宋体" panose="02010600030101010101" pitchFamily="2" charset="-122"/>
              </a:rPr>
              <a:t>    根据以往的直接经验和间接经验，这项工作最可能用多少时间完成，也就是我们一拍脑袋所确定的时间    </a:t>
            </a:r>
          </a:p>
          <a:p>
            <a:pPr algn="l">
              <a:lnSpc>
                <a:spcPct val="130000"/>
              </a:lnSpc>
            </a:pPr>
            <a:r>
              <a:rPr lang="en-US" altLang="zh-CN" b="0" dirty="0">
                <a:solidFill>
                  <a:schemeClr val="tx1"/>
                </a:solidFill>
                <a:latin typeface="宋体" panose="02010600030101010101" pitchFamily="2" charset="-122"/>
              </a:rPr>
              <a:t>2</a:t>
            </a:r>
            <a:r>
              <a:rPr lang="zh-CN" altLang="en-US" b="0" dirty="0">
                <a:solidFill>
                  <a:schemeClr val="tx1"/>
                </a:solidFill>
                <a:latin typeface="宋体" panose="02010600030101010101" pitchFamily="2" charset="-122"/>
              </a:rPr>
              <a:t>、最乐观时间</a:t>
            </a:r>
            <a:r>
              <a:rPr lang="en-US" altLang="zh-CN" b="0" dirty="0">
                <a:solidFill>
                  <a:schemeClr val="tx1"/>
                </a:solidFill>
                <a:latin typeface="宋体" panose="02010600030101010101" pitchFamily="2" charset="-122"/>
              </a:rPr>
              <a:t>T</a:t>
            </a:r>
            <a:r>
              <a:rPr lang="zh-CN" altLang="en-US" sz="1000" b="0" dirty="0">
                <a:solidFill>
                  <a:schemeClr val="tx1"/>
                </a:solidFill>
                <a:latin typeface="宋体" panose="02010600030101010101" pitchFamily="2" charset="-122"/>
              </a:rPr>
              <a:t>乐观</a:t>
            </a:r>
          </a:p>
          <a:p>
            <a:pPr algn="l">
              <a:lnSpc>
                <a:spcPct val="130000"/>
              </a:lnSpc>
            </a:pPr>
            <a:r>
              <a:rPr lang="zh-CN" altLang="en-US" b="0" dirty="0">
                <a:solidFill>
                  <a:schemeClr val="tx1"/>
                </a:solidFill>
                <a:latin typeface="宋体" panose="02010600030101010101" pitchFamily="2" charset="-122"/>
              </a:rPr>
              <a:t>    当一切条件都顺利时该项工作所需时间</a:t>
            </a:r>
            <a:endParaRPr lang="zh-CN" altLang="en-US" sz="1000" b="0" dirty="0">
              <a:solidFill>
                <a:schemeClr val="tx1"/>
              </a:solidFill>
              <a:latin typeface="宋体" panose="02010600030101010101" pitchFamily="2" charset="-122"/>
            </a:endParaRPr>
          </a:p>
          <a:p>
            <a:pPr algn="l">
              <a:lnSpc>
                <a:spcPct val="130000"/>
              </a:lnSpc>
            </a:pPr>
            <a:r>
              <a:rPr lang="en-US" altLang="zh-CN" b="0" dirty="0">
                <a:solidFill>
                  <a:schemeClr val="tx1"/>
                </a:solidFill>
                <a:latin typeface="宋体" panose="02010600030101010101" pitchFamily="2" charset="-122"/>
              </a:rPr>
              <a:t>3</a:t>
            </a:r>
            <a:r>
              <a:rPr lang="zh-CN" altLang="en-US" b="0" dirty="0">
                <a:solidFill>
                  <a:schemeClr val="tx1"/>
                </a:solidFill>
                <a:latin typeface="宋体" panose="02010600030101010101" pitchFamily="2" charset="-122"/>
              </a:rPr>
              <a:t>、最不利时间</a:t>
            </a:r>
            <a:r>
              <a:rPr lang="en-US" altLang="zh-CN" b="0" dirty="0">
                <a:solidFill>
                  <a:schemeClr val="tx1"/>
                </a:solidFill>
                <a:latin typeface="宋体" panose="02010600030101010101" pitchFamily="2" charset="-122"/>
              </a:rPr>
              <a:t>T</a:t>
            </a:r>
            <a:r>
              <a:rPr lang="zh-CN" altLang="en-US" sz="1000" b="0" dirty="0">
                <a:solidFill>
                  <a:schemeClr val="tx1"/>
                </a:solidFill>
                <a:latin typeface="宋体" panose="02010600030101010101" pitchFamily="2" charset="-122"/>
              </a:rPr>
              <a:t>不利</a:t>
            </a:r>
          </a:p>
          <a:p>
            <a:pPr algn="l">
              <a:lnSpc>
                <a:spcPct val="130000"/>
              </a:lnSpc>
            </a:pPr>
            <a:r>
              <a:rPr lang="zh-CN" altLang="en-US" b="0" dirty="0">
                <a:solidFill>
                  <a:schemeClr val="tx1"/>
                </a:solidFill>
                <a:latin typeface="宋体" panose="02010600030101010101" pitchFamily="2" charset="-122"/>
              </a:rPr>
              <a:t>    在完成过程中不利条件都在起作用时该项工作需要的时间</a:t>
            </a:r>
          </a:p>
          <a:p>
            <a:pPr algn="l">
              <a:lnSpc>
                <a:spcPct val="130000"/>
              </a:lnSpc>
            </a:pPr>
            <a:endParaRPr lang="zh-CN" altLang="en-US" sz="2400" b="0" dirty="0">
              <a:solidFill>
                <a:schemeClr val="tx1"/>
              </a:solidFill>
              <a:latin typeface="宋体" panose="02010600030101010101" pitchFamily="2" charset="-122"/>
            </a:endParaRPr>
          </a:p>
          <a:p>
            <a:pPr algn="l">
              <a:lnSpc>
                <a:spcPct val="130000"/>
              </a:lnSpc>
            </a:pPr>
            <a:r>
              <a:rPr lang="zh-CN" altLang="en-US" sz="2400" b="0" dirty="0">
                <a:solidFill>
                  <a:schemeClr val="tx1"/>
                </a:solidFill>
                <a:latin typeface="宋体" panose="02010600030101010101" pitchFamily="2" charset="-122"/>
              </a:rPr>
              <a:t>    计划时间</a:t>
            </a:r>
            <a:r>
              <a:rPr lang="en-US" altLang="zh-CN" sz="2400" b="0" dirty="0">
                <a:solidFill>
                  <a:schemeClr val="tx1"/>
                </a:solidFill>
                <a:latin typeface="宋体" panose="02010600030101010101" pitchFamily="2" charset="-122"/>
              </a:rPr>
              <a:t>T</a:t>
            </a:r>
            <a:r>
              <a:rPr lang="zh-CN" altLang="en-US" sz="1200" b="0" dirty="0">
                <a:solidFill>
                  <a:schemeClr val="tx1"/>
                </a:solidFill>
                <a:latin typeface="宋体" panose="02010600030101010101" pitchFamily="2" charset="-122"/>
              </a:rPr>
              <a:t>计划</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a:t>
            </a:r>
            <a:r>
              <a:rPr lang="en-US" altLang="zh-CN" sz="2400" b="0" dirty="0">
                <a:solidFill>
                  <a:schemeClr val="tx1"/>
                </a:solidFill>
                <a:latin typeface="宋体" panose="02010600030101010101" pitchFamily="2" charset="-122"/>
              </a:rPr>
              <a:t>T</a:t>
            </a:r>
            <a:r>
              <a:rPr lang="zh-CN" altLang="en-US" sz="1200" b="0" dirty="0">
                <a:solidFill>
                  <a:schemeClr val="tx1"/>
                </a:solidFill>
                <a:latin typeface="宋体" panose="02010600030101010101" pitchFamily="2" charset="-122"/>
              </a:rPr>
              <a:t>乐观</a:t>
            </a:r>
            <a:r>
              <a:rPr lang="en-US" altLang="zh-CN" sz="2400" b="0" dirty="0">
                <a:solidFill>
                  <a:schemeClr val="tx1"/>
                </a:solidFill>
                <a:latin typeface="宋体" panose="02010600030101010101" pitchFamily="2" charset="-122"/>
              </a:rPr>
              <a:t>+4T</a:t>
            </a:r>
            <a:r>
              <a:rPr lang="zh-CN" altLang="en-US" sz="1200" b="0" dirty="0">
                <a:solidFill>
                  <a:schemeClr val="tx1"/>
                </a:solidFill>
                <a:latin typeface="宋体" panose="02010600030101010101" pitchFamily="2" charset="-122"/>
              </a:rPr>
              <a:t>可能</a:t>
            </a:r>
            <a:r>
              <a:rPr lang="en-US" altLang="zh-CN" sz="2400" b="0" dirty="0">
                <a:solidFill>
                  <a:schemeClr val="tx1"/>
                </a:solidFill>
                <a:latin typeface="宋体" panose="02010600030101010101" pitchFamily="2" charset="-122"/>
              </a:rPr>
              <a:t>+T</a:t>
            </a:r>
            <a:r>
              <a:rPr lang="zh-CN" altLang="en-US" sz="1200" b="0" dirty="0">
                <a:solidFill>
                  <a:schemeClr val="tx1"/>
                </a:solidFill>
                <a:latin typeface="宋体" panose="02010600030101010101" pitchFamily="2" charset="-122"/>
              </a:rPr>
              <a:t>不利</a:t>
            </a:r>
            <a:r>
              <a:rPr lang="zh-CN" altLang="en-US" sz="2400" b="0" dirty="0">
                <a:solidFill>
                  <a:schemeClr val="tx1"/>
                </a:solidFill>
                <a:latin typeface="宋体" panose="02010600030101010101" pitchFamily="2" charset="-122"/>
              </a:rPr>
              <a:t>）</a:t>
            </a:r>
            <a:r>
              <a:rPr lang="en-US" altLang="zh-CN" sz="2400" b="0" dirty="0">
                <a:solidFill>
                  <a:schemeClr val="tx1"/>
                </a:solidFill>
                <a:latin typeface="宋体" panose="02010600030101010101" pitchFamily="2" charset="-122"/>
              </a:rPr>
              <a:t>/6</a:t>
            </a:r>
            <a:endParaRPr lang="en-US" altLang="zh-CN" sz="1200" b="0" dirty="0">
              <a:solidFill>
                <a:schemeClr val="tx1"/>
              </a:solidFill>
              <a:latin typeface="宋体" panose="02010600030101010101" pitchFamily="2" charset="-122"/>
            </a:endParaRPr>
          </a:p>
          <a:p>
            <a:pPr algn="l">
              <a:lnSpc>
                <a:spcPct val="130000"/>
              </a:lnSpc>
            </a:pPr>
            <a:endParaRPr lang="en-US" altLang="zh-CN" b="0" dirty="0">
              <a:solidFill>
                <a:schemeClr val="tx1"/>
              </a:solidFill>
              <a:latin typeface="宋体" panose="02010600030101010101" pitchFamily="2" charset="-122"/>
            </a:endParaRPr>
          </a:p>
        </p:txBody>
      </p:sp>
      <p:sp>
        <p:nvSpPr>
          <p:cNvPr id="121859" name="Rectangle 5"/>
          <p:cNvSpPr>
            <a:spLocks noGrp="1"/>
          </p:cNvSpPr>
          <p:nvPr>
            <p:ph type="title" idx="4294967295"/>
          </p:nvPr>
        </p:nvSpPr>
        <p:spPr>
          <a:xfrm>
            <a:off x="0" y="0"/>
            <a:ext cx="6804025" cy="620713"/>
          </a:xfrm>
        </p:spPr>
        <p:txBody>
          <a:bodyPr vert="horz" wrap="square" lIns="91440" tIns="45720" rIns="91440" bIns="45720" anchor="ctr"/>
          <a:lstStyle/>
          <a:p>
            <a:pPr marL="304800" indent="-304800" eaLnBrk="1" hangingPunct="1"/>
            <a:r>
              <a:rPr lang="zh-CN" altLang="en-US" dirty="0"/>
              <a:t>活动工期估算工具：</a:t>
            </a:r>
            <a:r>
              <a:rPr lang="zh-CN" altLang="en-US" sz="3200" dirty="0">
                <a:latin typeface="黑体" panose="02010609060101010101" pitchFamily="49" charset="-122"/>
              </a:rPr>
              <a:t>三点估计法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title" idx="4294967295"/>
          </p:nvPr>
        </p:nvSpPr>
        <p:spPr>
          <a:xfrm>
            <a:off x="0" y="0"/>
            <a:ext cx="7164388" cy="620713"/>
          </a:xfrm>
        </p:spPr>
        <p:txBody>
          <a:bodyPr vert="horz" wrap="square" lIns="91440" tIns="45720" rIns="91440" bIns="45720" anchor="ctr"/>
          <a:lstStyle/>
          <a:p>
            <a:pPr marL="304800" indent="-304800" eaLnBrk="1" hangingPunct="1"/>
            <a:r>
              <a:rPr lang="zh-CN" altLang="en-US" sz="2400" dirty="0"/>
              <a:t>活动工期估算工具：</a:t>
            </a:r>
            <a:r>
              <a:rPr lang="zh-CN" altLang="en-US" dirty="0">
                <a:latin typeface="黑体" panose="02010609060101010101" pitchFamily="49" charset="-122"/>
              </a:rPr>
              <a:t>形成活动工期列表</a:t>
            </a:r>
          </a:p>
        </p:txBody>
      </p:sp>
      <p:pic>
        <p:nvPicPr>
          <p:cNvPr id="122883" name="Picture 6"/>
          <p:cNvPicPr>
            <a:picLocks noChangeAspect="1"/>
          </p:cNvPicPr>
          <p:nvPr/>
        </p:nvPicPr>
        <p:blipFill>
          <a:blip r:embed="rId3"/>
          <a:stretch>
            <a:fillRect/>
          </a:stretch>
        </p:blipFill>
        <p:spPr>
          <a:xfrm>
            <a:off x="1116013" y="1185863"/>
            <a:ext cx="7200900" cy="4979987"/>
          </a:xfrm>
          <a:prstGeom prst="rect">
            <a:avLst/>
          </a:prstGeom>
          <a:noFill/>
          <a:ln w="19050">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3"/>
          <p:cNvSpPr txBox="1"/>
          <p:nvPr/>
        </p:nvSpPr>
        <p:spPr>
          <a:xfrm>
            <a:off x="533400" y="1236663"/>
            <a:ext cx="8153400" cy="4478337"/>
          </a:xfrm>
          <a:prstGeom prst="rect">
            <a:avLst/>
          </a:prstGeom>
          <a:noFill/>
          <a:ln w="9525">
            <a:noFill/>
          </a:ln>
        </p:spPr>
        <p:txBody>
          <a:bodyPr>
            <a:spAutoFit/>
          </a:bodyPr>
          <a:lstStyle/>
          <a:p>
            <a:pPr algn="l">
              <a:lnSpc>
                <a:spcPct val="160000"/>
              </a:lnSpc>
            </a:pPr>
            <a:r>
              <a:rPr lang="en-US" altLang="zh-CN" dirty="0">
                <a:solidFill>
                  <a:schemeClr val="tx1"/>
                </a:solidFill>
                <a:latin typeface="宋体" panose="02010600030101010101" pitchFamily="2" charset="-122"/>
              </a:rPr>
              <a:t>PERT</a:t>
            </a:r>
            <a:r>
              <a:rPr lang="zh-CN" altLang="en-US" b="0" dirty="0">
                <a:solidFill>
                  <a:schemeClr val="tx1"/>
                </a:solidFill>
                <a:latin typeface="宋体" panose="02010600030101010101" pitchFamily="2" charset="-122"/>
              </a:rPr>
              <a:t>（</a:t>
            </a:r>
            <a:r>
              <a:rPr lang="en-US" altLang="zh-CN" b="0" dirty="0">
                <a:solidFill>
                  <a:schemeClr val="tx1"/>
                </a:solidFill>
                <a:latin typeface="Times New Roman" panose="02020603050405020304" pitchFamily="18" charset="0"/>
                <a:cs typeface="Times New Roman" panose="02020603050405020304" pitchFamily="18" charset="0"/>
              </a:rPr>
              <a:t>Program Evaluation and Review Technique: </a:t>
            </a:r>
            <a:r>
              <a:rPr lang="zh-CN" altLang="en-US" b="0" dirty="0">
                <a:solidFill>
                  <a:schemeClr val="tx1"/>
                </a:solidFill>
                <a:latin typeface="宋体" panose="02010600030101010101" pitchFamily="2" charset="-122"/>
              </a:rPr>
              <a:t>网络计划评审技术）是以网络图的形式制定计划，求得计划的最优方案，并据以组织和控制开发进程，达到预定目标的一种科学管理方法。</a:t>
            </a:r>
          </a:p>
          <a:p>
            <a:pPr marL="879475" lvl="1" indent="-398145" algn="l" eaLnBrk="1" hangingPunct="1">
              <a:lnSpc>
                <a:spcPct val="160000"/>
              </a:lnSpc>
              <a:buAutoNum type="arabicPeriod"/>
            </a:pPr>
            <a:r>
              <a:rPr lang="zh-CN" altLang="en-US" b="0" dirty="0">
                <a:solidFill>
                  <a:schemeClr val="tx1"/>
                </a:solidFill>
                <a:latin typeface="宋体" panose="02010600030101010101" pitchFamily="2" charset="-122"/>
              </a:rPr>
              <a:t>用网络图来表达一项开发计划中各工作（阶段、模块等）的先后顺序和相互关系；</a:t>
            </a:r>
          </a:p>
          <a:p>
            <a:pPr marL="879475" lvl="1" indent="-398145" algn="l" eaLnBrk="1" hangingPunct="1">
              <a:lnSpc>
                <a:spcPct val="160000"/>
              </a:lnSpc>
              <a:buAutoNum type="arabicPeriod"/>
            </a:pPr>
            <a:r>
              <a:rPr lang="zh-CN" altLang="en-US" b="0" dirty="0">
                <a:solidFill>
                  <a:schemeClr val="tx1"/>
                </a:solidFill>
                <a:latin typeface="宋体" panose="02010600030101010101" pitchFamily="2" charset="-122"/>
              </a:rPr>
              <a:t>通过计算找出计划中关键工序和关键路线；</a:t>
            </a:r>
          </a:p>
          <a:p>
            <a:pPr marL="879475" lvl="1" indent="-398145" algn="l" eaLnBrk="1" hangingPunct="1">
              <a:lnSpc>
                <a:spcPct val="160000"/>
              </a:lnSpc>
              <a:buAutoNum type="arabicPeriod"/>
            </a:pPr>
            <a:r>
              <a:rPr lang="zh-CN" altLang="en-US" b="0" dirty="0">
                <a:solidFill>
                  <a:schemeClr val="tx1"/>
                </a:solidFill>
                <a:latin typeface="宋体" panose="02010600030101010101" pitchFamily="2" charset="-122"/>
              </a:rPr>
              <a:t>通过不断改善网络计划，选择最优方案并付诸实施；</a:t>
            </a:r>
          </a:p>
          <a:p>
            <a:pPr marL="879475" lvl="1" indent="-398145" algn="l" eaLnBrk="1" hangingPunct="1">
              <a:lnSpc>
                <a:spcPct val="160000"/>
              </a:lnSpc>
              <a:buAutoNum type="arabicPeriod"/>
            </a:pPr>
            <a:r>
              <a:rPr lang="zh-CN" altLang="en-US" b="0" dirty="0">
                <a:solidFill>
                  <a:schemeClr val="tx1"/>
                </a:solidFill>
                <a:latin typeface="宋体" panose="02010600030101010101" pitchFamily="2" charset="-122"/>
              </a:rPr>
              <a:t>在计划执行的过程中进行有效的控制和监督，保证合理地使用人、财、物，按预定目标完成任务。</a:t>
            </a:r>
          </a:p>
        </p:txBody>
      </p:sp>
      <p:pic>
        <p:nvPicPr>
          <p:cNvPr id="123907" name="Picture 5"/>
          <p:cNvPicPr>
            <a:picLocks noChangeAspect="1"/>
          </p:cNvPicPr>
          <p:nvPr/>
        </p:nvPicPr>
        <p:blipFill>
          <a:blip r:embed="rId3"/>
          <a:stretch>
            <a:fillRect/>
          </a:stretch>
        </p:blipFill>
        <p:spPr>
          <a:xfrm>
            <a:off x="5867400" y="549275"/>
            <a:ext cx="2916238" cy="741363"/>
          </a:xfrm>
          <a:prstGeom prst="rect">
            <a:avLst/>
          </a:prstGeom>
          <a:solidFill>
            <a:srgbClr val="FFFFFF"/>
          </a:solidFill>
          <a:ln w="9525" cap="flat" cmpd="sng">
            <a:solidFill>
              <a:schemeClr val="tx1"/>
            </a:solidFill>
            <a:prstDash val="solid"/>
            <a:miter/>
            <a:headEnd type="none" w="med" len="med"/>
            <a:tailEnd type="none" w="med" len="med"/>
          </a:ln>
        </p:spPr>
      </p:pic>
      <p:sp>
        <p:nvSpPr>
          <p:cNvPr id="123908" name="Oval 6"/>
          <p:cNvSpPr/>
          <p:nvPr/>
        </p:nvSpPr>
        <p:spPr>
          <a:xfrm>
            <a:off x="7475538" y="579438"/>
            <a:ext cx="261937" cy="595312"/>
          </a:xfrm>
          <a:prstGeom prst="ellipse">
            <a:avLst/>
          </a:prstGeom>
          <a:noFill/>
          <a:ln w="9525" cap="flat" cmpd="sng">
            <a:solidFill>
              <a:srgbClr val="FF0000"/>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3909" name="Rectangle 7"/>
          <p:cNvSpPr>
            <a:spLocks noGrp="1"/>
          </p:cNvSpPr>
          <p:nvPr>
            <p:ph type="title" idx="4294967295"/>
          </p:nvPr>
        </p:nvSpPr>
        <p:spPr>
          <a:xfrm>
            <a:off x="0" y="33338"/>
            <a:ext cx="8101013" cy="554037"/>
          </a:xfrm>
        </p:spPr>
        <p:txBody>
          <a:bodyPr vert="horz" wrap="square" lIns="91440" tIns="45720" rIns="91440" bIns="45720" anchor="ctr"/>
          <a:lstStyle/>
          <a:p>
            <a:pPr eaLnBrk="1" hangingPunct="1"/>
            <a:r>
              <a:rPr lang="zh-CN" altLang="en-US" dirty="0"/>
              <a:t>进度计划制定方法与工具： </a:t>
            </a:r>
            <a:r>
              <a:rPr lang="en-US" altLang="zh-CN" sz="3200" dirty="0">
                <a:latin typeface="黑体" panose="02010609060101010101" pitchFamily="49" charset="-122"/>
              </a:rPr>
              <a:t>PERT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0" y="33338"/>
            <a:ext cx="8027988" cy="554037"/>
          </a:xfrm>
        </p:spPr>
        <p:txBody>
          <a:bodyPr vert="horz" wrap="square" lIns="91440" tIns="45720" rIns="91440" bIns="45720" anchor="ctr"/>
          <a:lstStyle/>
          <a:p>
            <a:pPr eaLnBrk="1" hangingPunct="1"/>
            <a:r>
              <a:rPr lang="zh-CN" altLang="en-US" dirty="0"/>
              <a:t>进度计划制定方法与工具： </a:t>
            </a:r>
            <a:r>
              <a:rPr lang="en-US" altLang="zh-CN" sz="3200" dirty="0">
                <a:latin typeface="黑体" panose="02010609060101010101" pitchFamily="49" charset="-122"/>
              </a:rPr>
              <a:t>PERT</a:t>
            </a:r>
            <a:r>
              <a:rPr lang="zh-CN" altLang="en-US" sz="3200" dirty="0">
                <a:latin typeface="黑体" panose="02010609060101010101" pitchFamily="49" charset="-122"/>
              </a:rPr>
              <a:t>图示例</a:t>
            </a:r>
          </a:p>
        </p:txBody>
      </p:sp>
      <p:sp>
        <p:nvSpPr>
          <p:cNvPr id="124931" name="Rectangle 8" descr="4"/>
          <p:cNvSpPr/>
          <p:nvPr/>
        </p:nvSpPr>
        <p:spPr>
          <a:xfrm>
            <a:off x="457200" y="1790700"/>
            <a:ext cx="990600" cy="228600"/>
          </a:xfrm>
          <a:prstGeom prst="rect">
            <a:avLst/>
          </a:prstGeom>
          <a:noFill/>
          <a:ln w="19050">
            <a:noFill/>
          </a:ln>
        </p:spPr>
        <p:txBody>
          <a:bodyPr anchor="b" anchorCtr="1"/>
          <a:lstStyle/>
          <a:p>
            <a:pPr>
              <a:lnSpc>
                <a:spcPct val="50000"/>
              </a:lnSpc>
              <a:spcBef>
                <a:spcPct val="20000"/>
              </a:spcBef>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需求分析</a:t>
            </a:r>
          </a:p>
        </p:txBody>
      </p:sp>
      <p:sp>
        <p:nvSpPr>
          <p:cNvPr id="124932" name="Rectangle 7" descr="5"/>
          <p:cNvSpPr/>
          <p:nvPr/>
        </p:nvSpPr>
        <p:spPr>
          <a:xfrm>
            <a:off x="457200" y="2019300"/>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endParaRPr lang="zh-CN" altLang="zh-CN" sz="700" b="0" dirty="0">
              <a:solidFill>
                <a:schemeClr val="tx1"/>
              </a:solidFill>
              <a:latin typeface="Arial" panose="020B0604020202020204" pitchFamily="34" charset="0"/>
              <a:ea typeface="微软雅黑" panose="020B0503020204020204" pitchFamily="34" charset="-122"/>
            </a:endParaRPr>
          </a:p>
        </p:txBody>
      </p:sp>
      <p:sp>
        <p:nvSpPr>
          <p:cNvPr id="124933" name="Rectangle 6" descr="6"/>
          <p:cNvSpPr/>
          <p:nvPr/>
        </p:nvSpPr>
        <p:spPr>
          <a:xfrm>
            <a:off x="952500" y="2019300"/>
            <a:ext cx="495300" cy="180975"/>
          </a:xfrm>
          <a:prstGeom prst="rect">
            <a:avLst/>
          </a:prstGeom>
          <a:noFill/>
          <a:ln w="19050">
            <a:noFill/>
          </a:ln>
        </p:spPr>
        <p:txBody>
          <a:bodyPr anchor="b" anchorCtr="1"/>
          <a:lstStyle/>
          <a:p>
            <a:pPr algn="r">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10</a:t>
            </a:r>
          </a:p>
        </p:txBody>
      </p:sp>
      <p:sp>
        <p:nvSpPr>
          <p:cNvPr id="124934" name="Rectangle 5" descr="7"/>
          <p:cNvSpPr/>
          <p:nvPr/>
        </p:nvSpPr>
        <p:spPr>
          <a:xfrm>
            <a:off x="457200" y="220027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07/01</a:t>
            </a:r>
          </a:p>
        </p:txBody>
      </p:sp>
      <p:sp>
        <p:nvSpPr>
          <p:cNvPr id="124935" name="Rectangle 4" descr="8"/>
          <p:cNvSpPr/>
          <p:nvPr/>
        </p:nvSpPr>
        <p:spPr>
          <a:xfrm>
            <a:off x="952500" y="220027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07/10</a:t>
            </a:r>
          </a:p>
        </p:txBody>
      </p:sp>
      <p:sp>
        <p:nvSpPr>
          <p:cNvPr id="124936" name="Line 9"/>
          <p:cNvSpPr/>
          <p:nvPr/>
        </p:nvSpPr>
        <p:spPr>
          <a:xfrm>
            <a:off x="457200" y="1790700"/>
            <a:ext cx="990600" cy="0"/>
          </a:xfrm>
          <a:prstGeom prst="line">
            <a:avLst/>
          </a:prstGeom>
          <a:ln w="28575" cap="sq" cmpd="sng">
            <a:solidFill>
              <a:schemeClr val="tx1"/>
            </a:solidFill>
            <a:prstDash val="solid"/>
            <a:headEnd type="none" w="med" len="med"/>
            <a:tailEnd type="none" w="med" len="med"/>
          </a:ln>
        </p:spPr>
      </p:sp>
      <p:sp>
        <p:nvSpPr>
          <p:cNvPr id="124937" name="Line 10"/>
          <p:cNvSpPr/>
          <p:nvPr/>
        </p:nvSpPr>
        <p:spPr>
          <a:xfrm>
            <a:off x="457200" y="2019300"/>
            <a:ext cx="990600" cy="0"/>
          </a:xfrm>
          <a:prstGeom prst="line">
            <a:avLst/>
          </a:prstGeom>
          <a:ln w="12700" cap="flat" cmpd="sng">
            <a:solidFill>
              <a:schemeClr val="tx1"/>
            </a:solidFill>
            <a:prstDash val="solid"/>
            <a:headEnd type="none" w="med" len="med"/>
            <a:tailEnd type="none" w="med" len="med"/>
          </a:ln>
        </p:spPr>
      </p:sp>
      <p:sp>
        <p:nvSpPr>
          <p:cNvPr id="124938" name="Line 11"/>
          <p:cNvSpPr/>
          <p:nvPr/>
        </p:nvSpPr>
        <p:spPr>
          <a:xfrm>
            <a:off x="457200" y="2200275"/>
            <a:ext cx="990600" cy="0"/>
          </a:xfrm>
          <a:prstGeom prst="line">
            <a:avLst/>
          </a:prstGeom>
          <a:ln w="12700" cap="flat" cmpd="sng">
            <a:solidFill>
              <a:schemeClr val="tx1"/>
            </a:solidFill>
            <a:prstDash val="solid"/>
            <a:headEnd type="none" w="med" len="med"/>
            <a:tailEnd type="none" w="med" len="med"/>
          </a:ln>
        </p:spPr>
      </p:sp>
      <p:sp>
        <p:nvSpPr>
          <p:cNvPr id="124939" name="Line 12"/>
          <p:cNvSpPr/>
          <p:nvPr/>
        </p:nvSpPr>
        <p:spPr>
          <a:xfrm>
            <a:off x="457200" y="2381250"/>
            <a:ext cx="990600" cy="0"/>
          </a:xfrm>
          <a:prstGeom prst="line">
            <a:avLst/>
          </a:prstGeom>
          <a:ln w="28575" cap="sq" cmpd="sng">
            <a:solidFill>
              <a:schemeClr val="tx1"/>
            </a:solidFill>
            <a:prstDash val="solid"/>
            <a:headEnd type="none" w="med" len="med"/>
            <a:tailEnd type="none" w="med" len="med"/>
          </a:ln>
        </p:spPr>
      </p:sp>
      <p:sp>
        <p:nvSpPr>
          <p:cNvPr id="124940" name="Line 13"/>
          <p:cNvSpPr/>
          <p:nvPr/>
        </p:nvSpPr>
        <p:spPr>
          <a:xfrm>
            <a:off x="457200" y="1790700"/>
            <a:ext cx="0" cy="590550"/>
          </a:xfrm>
          <a:prstGeom prst="line">
            <a:avLst/>
          </a:prstGeom>
          <a:ln w="28575" cap="sq" cmpd="sng">
            <a:solidFill>
              <a:schemeClr val="tx1"/>
            </a:solidFill>
            <a:prstDash val="solid"/>
            <a:headEnd type="none" w="med" len="med"/>
            <a:tailEnd type="none" w="med" len="med"/>
          </a:ln>
        </p:spPr>
      </p:sp>
      <p:sp>
        <p:nvSpPr>
          <p:cNvPr id="124941" name="Line 14"/>
          <p:cNvSpPr/>
          <p:nvPr/>
        </p:nvSpPr>
        <p:spPr>
          <a:xfrm>
            <a:off x="1447800" y="1790700"/>
            <a:ext cx="0" cy="590550"/>
          </a:xfrm>
          <a:prstGeom prst="line">
            <a:avLst/>
          </a:prstGeom>
          <a:ln w="28575" cap="sq" cmpd="sng">
            <a:solidFill>
              <a:schemeClr val="tx1"/>
            </a:solidFill>
            <a:prstDash val="solid"/>
            <a:headEnd type="none" w="med" len="med"/>
            <a:tailEnd type="none" w="med" len="med"/>
          </a:ln>
        </p:spPr>
      </p:sp>
      <p:sp>
        <p:nvSpPr>
          <p:cNvPr id="124942" name="Line 15"/>
          <p:cNvSpPr/>
          <p:nvPr/>
        </p:nvSpPr>
        <p:spPr>
          <a:xfrm>
            <a:off x="952500" y="2019300"/>
            <a:ext cx="0" cy="361950"/>
          </a:xfrm>
          <a:prstGeom prst="line">
            <a:avLst/>
          </a:prstGeom>
          <a:ln w="12700" cap="flat" cmpd="sng">
            <a:solidFill>
              <a:schemeClr val="tx1"/>
            </a:solidFill>
            <a:prstDash val="solid"/>
            <a:headEnd type="none" w="med" len="med"/>
            <a:tailEnd type="none" w="med" len="med"/>
          </a:ln>
        </p:spPr>
      </p:sp>
      <p:sp>
        <p:nvSpPr>
          <p:cNvPr id="124943" name="Rectangle 21" descr="16"/>
          <p:cNvSpPr/>
          <p:nvPr/>
        </p:nvSpPr>
        <p:spPr>
          <a:xfrm>
            <a:off x="990600" y="3067050"/>
            <a:ext cx="990600" cy="228600"/>
          </a:xfrm>
          <a:prstGeom prst="rect">
            <a:avLst/>
          </a:prstGeom>
          <a:noFill/>
          <a:ln w="19050">
            <a:noFill/>
          </a:ln>
        </p:spPr>
        <p:txBody>
          <a:bodyPr anchor="b" anchorCtr="1"/>
          <a:lstStyle/>
          <a:p>
            <a:pPr>
              <a:lnSpc>
                <a:spcPct val="50000"/>
              </a:lnSpc>
              <a:spcBef>
                <a:spcPct val="20000"/>
              </a:spcBef>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总体设计</a:t>
            </a:r>
          </a:p>
        </p:txBody>
      </p:sp>
      <p:sp>
        <p:nvSpPr>
          <p:cNvPr id="124944" name="Rectangle 20" descr="17"/>
          <p:cNvSpPr/>
          <p:nvPr/>
        </p:nvSpPr>
        <p:spPr>
          <a:xfrm>
            <a:off x="990600" y="3295650"/>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endParaRPr lang="zh-CN" altLang="zh-CN" sz="700" b="0" dirty="0">
              <a:solidFill>
                <a:schemeClr val="tx1"/>
              </a:solidFill>
              <a:latin typeface="Arial" panose="020B0604020202020204" pitchFamily="34" charset="0"/>
              <a:ea typeface="微软雅黑" panose="020B0503020204020204" pitchFamily="34" charset="-122"/>
            </a:endParaRPr>
          </a:p>
        </p:txBody>
      </p:sp>
      <p:sp>
        <p:nvSpPr>
          <p:cNvPr id="124945" name="Rectangle 19" descr="18"/>
          <p:cNvSpPr/>
          <p:nvPr/>
        </p:nvSpPr>
        <p:spPr>
          <a:xfrm>
            <a:off x="1485900" y="3295650"/>
            <a:ext cx="495300" cy="180975"/>
          </a:xfrm>
          <a:prstGeom prst="rect">
            <a:avLst/>
          </a:prstGeom>
          <a:noFill/>
          <a:ln w="19050">
            <a:noFill/>
          </a:ln>
        </p:spPr>
        <p:txBody>
          <a:bodyPr anchor="b" anchorCtr="1"/>
          <a:lstStyle/>
          <a:p>
            <a:pPr algn="r">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21</a:t>
            </a:r>
          </a:p>
        </p:txBody>
      </p:sp>
      <p:sp>
        <p:nvSpPr>
          <p:cNvPr id="124946" name="Rectangle 18" descr="19"/>
          <p:cNvSpPr/>
          <p:nvPr/>
        </p:nvSpPr>
        <p:spPr>
          <a:xfrm>
            <a:off x="990600" y="347662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07/11</a:t>
            </a:r>
          </a:p>
        </p:txBody>
      </p:sp>
      <p:sp>
        <p:nvSpPr>
          <p:cNvPr id="124947" name="Rectangle 17" descr="20"/>
          <p:cNvSpPr/>
          <p:nvPr/>
        </p:nvSpPr>
        <p:spPr>
          <a:xfrm>
            <a:off x="1485900" y="347662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07/31</a:t>
            </a:r>
          </a:p>
        </p:txBody>
      </p:sp>
      <p:sp>
        <p:nvSpPr>
          <p:cNvPr id="124948" name="Line 22"/>
          <p:cNvSpPr/>
          <p:nvPr/>
        </p:nvSpPr>
        <p:spPr>
          <a:xfrm>
            <a:off x="990600" y="3067050"/>
            <a:ext cx="990600" cy="0"/>
          </a:xfrm>
          <a:prstGeom prst="line">
            <a:avLst/>
          </a:prstGeom>
          <a:ln w="28575" cap="sq" cmpd="sng">
            <a:solidFill>
              <a:schemeClr val="tx1"/>
            </a:solidFill>
            <a:prstDash val="solid"/>
            <a:headEnd type="none" w="med" len="med"/>
            <a:tailEnd type="none" w="med" len="med"/>
          </a:ln>
        </p:spPr>
      </p:sp>
      <p:sp>
        <p:nvSpPr>
          <p:cNvPr id="124949" name="Line 23"/>
          <p:cNvSpPr/>
          <p:nvPr/>
        </p:nvSpPr>
        <p:spPr>
          <a:xfrm>
            <a:off x="990600" y="3295650"/>
            <a:ext cx="990600" cy="0"/>
          </a:xfrm>
          <a:prstGeom prst="line">
            <a:avLst/>
          </a:prstGeom>
          <a:ln w="12700" cap="flat" cmpd="sng">
            <a:solidFill>
              <a:schemeClr val="tx1"/>
            </a:solidFill>
            <a:prstDash val="solid"/>
            <a:headEnd type="none" w="med" len="med"/>
            <a:tailEnd type="none" w="med" len="med"/>
          </a:ln>
        </p:spPr>
      </p:sp>
      <p:sp>
        <p:nvSpPr>
          <p:cNvPr id="124950" name="Line 24"/>
          <p:cNvSpPr/>
          <p:nvPr/>
        </p:nvSpPr>
        <p:spPr>
          <a:xfrm>
            <a:off x="990600" y="3476625"/>
            <a:ext cx="990600" cy="0"/>
          </a:xfrm>
          <a:prstGeom prst="line">
            <a:avLst/>
          </a:prstGeom>
          <a:ln w="12700" cap="flat" cmpd="sng">
            <a:solidFill>
              <a:schemeClr val="tx1"/>
            </a:solidFill>
            <a:prstDash val="solid"/>
            <a:headEnd type="none" w="med" len="med"/>
            <a:tailEnd type="none" w="med" len="med"/>
          </a:ln>
        </p:spPr>
      </p:sp>
      <p:sp>
        <p:nvSpPr>
          <p:cNvPr id="124951" name="Line 25"/>
          <p:cNvSpPr/>
          <p:nvPr/>
        </p:nvSpPr>
        <p:spPr>
          <a:xfrm>
            <a:off x="990600" y="3657600"/>
            <a:ext cx="990600" cy="0"/>
          </a:xfrm>
          <a:prstGeom prst="line">
            <a:avLst/>
          </a:prstGeom>
          <a:ln w="28575" cap="sq" cmpd="sng">
            <a:solidFill>
              <a:schemeClr val="tx1"/>
            </a:solidFill>
            <a:prstDash val="solid"/>
            <a:headEnd type="none" w="med" len="med"/>
            <a:tailEnd type="none" w="med" len="med"/>
          </a:ln>
        </p:spPr>
      </p:sp>
      <p:sp>
        <p:nvSpPr>
          <p:cNvPr id="124952" name="Line 26"/>
          <p:cNvSpPr/>
          <p:nvPr/>
        </p:nvSpPr>
        <p:spPr>
          <a:xfrm>
            <a:off x="990600" y="3067050"/>
            <a:ext cx="0" cy="590550"/>
          </a:xfrm>
          <a:prstGeom prst="line">
            <a:avLst/>
          </a:prstGeom>
          <a:ln w="28575" cap="sq" cmpd="sng">
            <a:solidFill>
              <a:schemeClr val="tx1"/>
            </a:solidFill>
            <a:prstDash val="solid"/>
            <a:headEnd type="none" w="med" len="med"/>
            <a:tailEnd type="none" w="med" len="med"/>
          </a:ln>
        </p:spPr>
      </p:sp>
      <p:sp>
        <p:nvSpPr>
          <p:cNvPr id="124953" name="Line 27"/>
          <p:cNvSpPr/>
          <p:nvPr/>
        </p:nvSpPr>
        <p:spPr>
          <a:xfrm>
            <a:off x="1981200" y="3067050"/>
            <a:ext cx="0" cy="590550"/>
          </a:xfrm>
          <a:prstGeom prst="line">
            <a:avLst/>
          </a:prstGeom>
          <a:ln w="28575" cap="sq" cmpd="sng">
            <a:solidFill>
              <a:schemeClr val="tx1"/>
            </a:solidFill>
            <a:prstDash val="solid"/>
            <a:headEnd type="none" w="med" len="med"/>
            <a:tailEnd type="none" w="med" len="med"/>
          </a:ln>
        </p:spPr>
      </p:sp>
      <p:sp>
        <p:nvSpPr>
          <p:cNvPr id="124954" name="Line 28"/>
          <p:cNvSpPr/>
          <p:nvPr/>
        </p:nvSpPr>
        <p:spPr>
          <a:xfrm>
            <a:off x="1485900" y="3295650"/>
            <a:ext cx="0" cy="361950"/>
          </a:xfrm>
          <a:prstGeom prst="line">
            <a:avLst/>
          </a:prstGeom>
          <a:ln w="12700" cap="flat" cmpd="sng">
            <a:solidFill>
              <a:schemeClr val="tx1"/>
            </a:solidFill>
            <a:prstDash val="solid"/>
            <a:headEnd type="none" w="med" len="med"/>
            <a:tailEnd type="none" w="med" len="med"/>
          </a:ln>
        </p:spPr>
      </p:sp>
      <p:sp>
        <p:nvSpPr>
          <p:cNvPr id="124955" name="Rectangle 34" descr="28"/>
          <p:cNvSpPr/>
          <p:nvPr/>
        </p:nvSpPr>
        <p:spPr>
          <a:xfrm>
            <a:off x="2438400" y="1562100"/>
            <a:ext cx="990600" cy="228600"/>
          </a:xfrm>
          <a:prstGeom prst="rect">
            <a:avLst/>
          </a:prstGeom>
          <a:noFill/>
          <a:ln w="19050">
            <a:noFill/>
          </a:ln>
        </p:spPr>
        <p:txBody>
          <a:bodyPr lIns="0" rIns="0" anchor="b" anchorCtr="1"/>
          <a:lstStyle/>
          <a:p>
            <a:pPr>
              <a:lnSpc>
                <a:spcPct val="50000"/>
              </a:lnSpc>
              <a:spcBef>
                <a:spcPct val="20000"/>
              </a:spcBef>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结构概要设计</a:t>
            </a:r>
          </a:p>
        </p:txBody>
      </p:sp>
      <p:sp>
        <p:nvSpPr>
          <p:cNvPr id="124956" name="Rectangle 33" descr="29"/>
          <p:cNvSpPr/>
          <p:nvPr/>
        </p:nvSpPr>
        <p:spPr>
          <a:xfrm>
            <a:off x="2438400" y="1790700"/>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endParaRPr lang="zh-CN" altLang="zh-CN" sz="700" b="0" dirty="0">
              <a:solidFill>
                <a:schemeClr val="tx1"/>
              </a:solidFill>
              <a:latin typeface="Arial" panose="020B0604020202020204" pitchFamily="34" charset="0"/>
              <a:ea typeface="微软雅黑" panose="020B0503020204020204" pitchFamily="34" charset="-122"/>
            </a:endParaRPr>
          </a:p>
        </p:txBody>
      </p:sp>
      <p:sp>
        <p:nvSpPr>
          <p:cNvPr id="124957" name="Rectangle 32" descr="30"/>
          <p:cNvSpPr/>
          <p:nvPr/>
        </p:nvSpPr>
        <p:spPr>
          <a:xfrm>
            <a:off x="2933700" y="1790700"/>
            <a:ext cx="495300" cy="180975"/>
          </a:xfrm>
          <a:prstGeom prst="rect">
            <a:avLst/>
          </a:prstGeom>
          <a:noFill/>
          <a:ln w="19050">
            <a:noFill/>
          </a:ln>
        </p:spPr>
        <p:txBody>
          <a:bodyPr anchor="b" anchorCtr="1"/>
          <a:lstStyle/>
          <a:p>
            <a:pPr algn="r">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7</a:t>
            </a:r>
          </a:p>
        </p:txBody>
      </p:sp>
      <p:sp>
        <p:nvSpPr>
          <p:cNvPr id="124958" name="Rectangle 31" descr="31"/>
          <p:cNvSpPr/>
          <p:nvPr/>
        </p:nvSpPr>
        <p:spPr>
          <a:xfrm>
            <a:off x="2438400" y="197167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08/01</a:t>
            </a:r>
          </a:p>
        </p:txBody>
      </p:sp>
      <p:sp>
        <p:nvSpPr>
          <p:cNvPr id="124959" name="Rectangle 30" descr="32"/>
          <p:cNvSpPr/>
          <p:nvPr/>
        </p:nvSpPr>
        <p:spPr>
          <a:xfrm>
            <a:off x="2933700" y="1971675"/>
            <a:ext cx="495300" cy="180975"/>
          </a:xfrm>
          <a:prstGeom prst="rect">
            <a:avLst/>
          </a:prstGeom>
          <a:noFill/>
          <a:ln w="19050">
            <a:noFill/>
          </a:ln>
        </p:spPr>
        <p:txBody>
          <a:bodyPr anchor="b" anchorCtr="1"/>
          <a:lstStyle/>
          <a:p>
            <a:pPr algn="l">
              <a:lnSpc>
                <a:spcPct val="50000"/>
              </a:lnSpc>
              <a:spcBef>
                <a:spcPct val="20000"/>
              </a:spcBef>
              <a:buClr>
                <a:schemeClr val="tx1"/>
              </a:buClr>
              <a:buFont typeface="Wingdings" panose="05000000000000000000" pitchFamily="2" charset="2"/>
            </a:pPr>
            <a:r>
              <a:rPr lang="en-US" altLang="zh-CN" sz="700" b="0" dirty="0">
                <a:solidFill>
                  <a:schemeClr val="tx1"/>
                </a:solidFill>
                <a:latin typeface="Arial" panose="020B0604020202020204" pitchFamily="34" charset="0"/>
                <a:ea typeface="微软雅黑" panose="020B0503020204020204" pitchFamily="34" charset="-122"/>
              </a:rPr>
              <a:t>08/07</a:t>
            </a:r>
          </a:p>
        </p:txBody>
      </p:sp>
      <p:sp>
        <p:nvSpPr>
          <p:cNvPr id="124960" name="Line 35"/>
          <p:cNvSpPr/>
          <p:nvPr/>
        </p:nvSpPr>
        <p:spPr>
          <a:xfrm>
            <a:off x="2438400" y="1562100"/>
            <a:ext cx="990600" cy="0"/>
          </a:xfrm>
          <a:prstGeom prst="line">
            <a:avLst/>
          </a:prstGeom>
          <a:ln w="28575" cap="sq" cmpd="sng">
            <a:solidFill>
              <a:srgbClr val="0033CC"/>
            </a:solidFill>
            <a:prstDash val="solid"/>
            <a:headEnd type="none" w="med" len="med"/>
            <a:tailEnd type="none" w="med" len="med"/>
          </a:ln>
        </p:spPr>
      </p:sp>
      <p:sp>
        <p:nvSpPr>
          <p:cNvPr id="124961" name="Line 36"/>
          <p:cNvSpPr/>
          <p:nvPr/>
        </p:nvSpPr>
        <p:spPr>
          <a:xfrm>
            <a:off x="2438400" y="1790700"/>
            <a:ext cx="990600" cy="0"/>
          </a:xfrm>
          <a:prstGeom prst="line">
            <a:avLst/>
          </a:prstGeom>
          <a:ln w="12700" cap="flat" cmpd="sng">
            <a:solidFill>
              <a:srgbClr val="0033CC"/>
            </a:solidFill>
            <a:prstDash val="solid"/>
            <a:headEnd type="none" w="med" len="med"/>
            <a:tailEnd type="none" w="med" len="med"/>
          </a:ln>
        </p:spPr>
      </p:sp>
      <p:sp>
        <p:nvSpPr>
          <p:cNvPr id="124962" name="Line 37"/>
          <p:cNvSpPr/>
          <p:nvPr/>
        </p:nvSpPr>
        <p:spPr>
          <a:xfrm>
            <a:off x="2438400" y="1971675"/>
            <a:ext cx="990600" cy="0"/>
          </a:xfrm>
          <a:prstGeom prst="line">
            <a:avLst/>
          </a:prstGeom>
          <a:ln w="12700" cap="flat" cmpd="sng">
            <a:solidFill>
              <a:srgbClr val="0033CC"/>
            </a:solidFill>
            <a:prstDash val="solid"/>
            <a:headEnd type="none" w="med" len="med"/>
            <a:tailEnd type="none" w="med" len="med"/>
          </a:ln>
        </p:spPr>
      </p:sp>
      <p:sp>
        <p:nvSpPr>
          <p:cNvPr id="124963" name="Line 38"/>
          <p:cNvSpPr/>
          <p:nvPr/>
        </p:nvSpPr>
        <p:spPr>
          <a:xfrm>
            <a:off x="2933700" y="1790700"/>
            <a:ext cx="0" cy="361950"/>
          </a:xfrm>
          <a:prstGeom prst="line">
            <a:avLst/>
          </a:prstGeom>
          <a:ln w="12700" cap="flat" cmpd="sng">
            <a:solidFill>
              <a:srgbClr val="0033CC"/>
            </a:solidFill>
            <a:prstDash val="solid"/>
            <a:headEnd type="none" w="med" len="med"/>
            <a:tailEnd type="none" w="med" len="med"/>
          </a:ln>
        </p:spPr>
      </p:sp>
      <p:sp>
        <p:nvSpPr>
          <p:cNvPr id="124964" name="Line 39"/>
          <p:cNvSpPr/>
          <p:nvPr/>
        </p:nvSpPr>
        <p:spPr>
          <a:xfrm>
            <a:off x="2438400" y="1562100"/>
            <a:ext cx="0" cy="590550"/>
          </a:xfrm>
          <a:prstGeom prst="line">
            <a:avLst/>
          </a:prstGeom>
          <a:ln w="28575" cap="sq" cmpd="sng">
            <a:solidFill>
              <a:srgbClr val="0033CC"/>
            </a:solidFill>
            <a:prstDash val="solid"/>
            <a:headEnd type="none" w="med" len="med"/>
            <a:tailEnd type="none" w="med" len="med"/>
          </a:ln>
        </p:spPr>
      </p:sp>
      <p:sp>
        <p:nvSpPr>
          <p:cNvPr id="124965" name="Line 40"/>
          <p:cNvSpPr/>
          <p:nvPr/>
        </p:nvSpPr>
        <p:spPr>
          <a:xfrm>
            <a:off x="3429000" y="1562100"/>
            <a:ext cx="0" cy="590550"/>
          </a:xfrm>
          <a:prstGeom prst="line">
            <a:avLst/>
          </a:prstGeom>
          <a:ln w="28575" cap="sq" cmpd="sng">
            <a:solidFill>
              <a:srgbClr val="0033CC"/>
            </a:solidFill>
            <a:prstDash val="solid"/>
            <a:headEnd type="none" w="med" len="med"/>
            <a:tailEnd type="none" w="med" len="med"/>
          </a:ln>
        </p:spPr>
      </p:sp>
      <p:sp>
        <p:nvSpPr>
          <p:cNvPr id="124966" name="Line 41"/>
          <p:cNvSpPr/>
          <p:nvPr/>
        </p:nvSpPr>
        <p:spPr>
          <a:xfrm>
            <a:off x="2438400" y="2152650"/>
            <a:ext cx="990600" cy="0"/>
          </a:xfrm>
          <a:prstGeom prst="line">
            <a:avLst/>
          </a:prstGeom>
          <a:ln w="28575" cap="sq" cmpd="sng">
            <a:solidFill>
              <a:srgbClr val="0033CC"/>
            </a:solidFill>
            <a:prstDash val="solid"/>
            <a:headEnd type="none" w="med" len="med"/>
            <a:tailEnd type="none" w="med" len="med"/>
          </a:ln>
        </p:spPr>
      </p:sp>
      <p:graphicFrame>
        <p:nvGraphicFramePr>
          <p:cNvPr id="124967" name="表格 124966"/>
          <p:cNvGraphicFramePr/>
          <p:nvPr/>
        </p:nvGraphicFramePr>
        <p:xfrm>
          <a:off x="3657600" y="15621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详细设计</a:t>
                      </a:r>
                    </a:p>
                  </a:txBody>
                  <a:tcPr anchor="b" anchorCtr="1">
                    <a:lnL w="28575"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7</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08/08</a:t>
                      </a: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08/14</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4980" name="表格 124979"/>
          <p:cNvGraphicFramePr/>
          <p:nvPr/>
        </p:nvGraphicFramePr>
        <p:xfrm>
          <a:off x="2438400" y="306705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硬件概要设计</a:t>
                      </a:r>
                    </a:p>
                  </a:txBody>
                  <a:tcPr marL="0" marR="0" marT="46800" marB="46800" anchor="b" anchorCtr="1">
                    <a:lnL w="28575"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marL="0" marR="0" marT="46800" marB="46800"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8</a:t>
                      </a:r>
                    </a:p>
                  </a:txBody>
                  <a:tcPr marL="0" marR="0" marT="46800" marB="46800"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08/01</a:t>
                      </a:r>
                    </a:p>
                  </a:txBody>
                  <a:tcPr marL="0" marR="0" marT="46800" marB="46800"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08/08</a:t>
                      </a:r>
                    </a:p>
                  </a:txBody>
                  <a:tcPr marL="0" marR="0" marT="46800" marB="46800"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562" name="Group 242"/>
          <p:cNvGraphicFramePr>
            <a:graphicFrameLocks noGrp="1"/>
          </p:cNvGraphicFramePr>
          <p:nvPr/>
        </p:nvGraphicFramePr>
        <p:xfrm>
          <a:off x="2438400" y="44577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软件概要设计</a:t>
                      </a:r>
                    </a:p>
                  </a:txBody>
                  <a:tcPr marL="0" marR="0" marT="46800" marB="46800" anchor="b"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0" marR="0" marT="46800" marB="46800"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11</a:t>
                      </a:r>
                    </a:p>
                  </a:txBody>
                  <a:tcPr marL="0" marR="0" marT="46800" marB="46800"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08/01</a:t>
                      </a:r>
                    </a:p>
                  </a:txBody>
                  <a:tcPr marL="0" marR="0" marT="46800" marB="46800"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08/11</a:t>
                      </a:r>
                    </a:p>
                  </a:txBody>
                  <a:tcPr marL="0" marR="0" marT="46800" marB="46800"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401" name="Group 81"/>
          <p:cNvGraphicFramePr>
            <a:graphicFrameLocks noGrp="1"/>
          </p:cNvGraphicFramePr>
          <p:nvPr/>
        </p:nvGraphicFramePr>
        <p:xfrm>
          <a:off x="3657600" y="306705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详细设计</a:t>
                      </a:r>
                    </a:p>
                  </a:txBody>
                  <a:tcPr anchor="b" anchorCtr="1" horzOverflow="overflow">
                    <a:lnL w="28575" cap="flat" cmpd="sng" algn="ctr">
                      <a:solidFill>
                        <a:srgbClr val="0099CC"/>
                      </a:solidFill>
                      <a:prstDash val="solid"/>
                      <a:round/>
                      <a:headEnd type="none" w="med" len="med"/>
                      <a:tailEnd type="none" w="med" len="med"/>
                    </a:lnL>
                    <a:lnR w="28575" cap="flat" cmpd="sng" algn="ctr">
                      <a:solidFill>
                        <a:srgbClr val="0099CC"/>
                      </a:solidFill>
                      <a:prstDash val="solid"/>
                      <a:round/>
                      <a:headEnd type="none" w="med" len="med"/>
                      <a:tailEnd type="none" w="med" len="med"/>
                    </a:lnR>
                    <a:lnT w="28575"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anchor="b" anchorCtr="1" horzOverflow="overflow">
                    <a:lnL w="28575" cap="flat" cmpd="sng" algn="ctr">
                      <a:solidFill>
                        <a:srgbClr val="0099CC"/>
                      </a:solidFill>
                      <a:prstDash val="solid"/>
                      <a:round/>
                      <a:headEnd type="none" w="med" len="med"/>
                      <a:tailEnd type="none" w="med" len="med"/>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10</a:t>
                      </a:r>
                    </a:p>
                  </a:txBody>
                  <a:tcPr anchor="b" anchorCtr="1" horzOverflow="overflow">
                    <a:lnL w="12700" cap="flat" cmpd="sng" algn="ctr">
                      <a:solidFill>
                        <a:srgbClr val="0099CC"/>
                      </a:solidFill>
                      <a:prstDash val="solid"/>
                      <a:round/>
                      <a:headEnd type="none" w="med" len="med"/>
                      <a:tailEnd type="none" w="med" len="med"/>
                    </a:lnL>
                    <a:lnR w="28575"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08/09</a:t>
                      </a:r>
                    </a:p>
                  </a:txBody>
                  <a:tcPr anchor="b" anchorCtr="1" horzOverflow="overflow">
                    <a:lnL w="28575" cap="flat" cmpd="sng" algn="ctr">
                      <a:solidFill>
                        <a:srgbClr val="0099CC"/>
                      </a:solidFill>
                      <a:prstDash val="solid"/>
                      <a:round/>
                      <a:headEnd type="none" w="med" len="med"/>
                      <a:tailEnd type="none" w="med" len="med"/>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28575"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08/18</a:t>
                      </a:r>
                    </a:p>
                  </a:txBody>
                  <a:tcPr anchor="b" anchorCtr="1" horzOverflow="overflow">
                    <a:lnL w="12700" cap="flat" cmpd="sng" algn="ctr">
                      <a:solidFill>
                        <a:srgbClr val="0099CC"/>
                      </a:solidFill>
                      <a:prstDash val="solid"/>
                      <a:round/>
                      <a:headEnd type="none" w="med" len="med"/>
                      <a:tailEnd type="none" w="med" len="med"/>
                    </a:lnL>
                    <a:lnR w="28575"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28575"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019" name="表格 125018"/>
          <p:cNvGraphicFramePr/>
          <p:nvPr/>
        </p:nvGraphicFramePr>
        <p:xfrm>
          <a:off x="3657600" y="44577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详细设计</a:t>
                      </a:r>
                    </a:p>
                  </a:txBody>
                  <a:tcPr anchor="b" anchorCtr="1">
                    <a:lnL w="28575" cap="flat" cmpd="sng">
                      <a:solidFill>
                        <a:srgbClr val="FFFF00"/>
                      </a:solidFill>
                      <a:prstDash val="solid"/>
                      <a:headEnd type="none" w="med" len="med"/>
                      <a:tailEnd type="none" w="med" len="med"/>
                    </a:lnL>
                    <a:lnR w="28575" cap="flat" cmpd="sng">
                      <a:solidFill>
                        <a:srgbClr val="FFFF00"/>
                      </a:solidFill>
                      <a:prstDash val="solid"/>
                      <a:headEnd type="none" w="med" len="med"/>
                      <a:tailEnd type="none" w="med" len="med"/>
                    </a:lnR>
                    <a:lnT w="28575" cap="flat" cmpd="sng">
                      <a:solidFill>
                        <a:srgbClr val="FFFF00"/>
                      </a:solidFill>
                      <a:prstDash val="solid"/>
                      <a:headEnd type="none" w="med" len="med"/>
                      <a:tailEnd type="none" w="med" len="med"/>
                    </a:lnT>
                    <a:lnB w="12700" cap="flat" cmpd="sng">
                      <a:solidFill>
                        <a:srgbClr val="FFFF00"/>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FFFF00"/>
                      </a:solidFill>
                      <a:prstDash val="solid"/>
                      <a:headEnd type="none" w="med" len="med"/>
                      <a:tailEnd type="none" w="med" len="med"/>
                    </a:lnR>
                    <a:lnT w="28575" cap="flat" cmpd="sng">
                      <a:solidFill>
                        <a:srgbClr val="FFFF00"/>
                      </a:solidFill>
                      <a:prstDash val="solid"/>
                      <a:headEnd type="none" w="med" len="med"/>
                      <a:tailEnd type="none" w="med" len="med"/>
                    </a:lnT>
                    <a:lnB w="12700" cap="flat" cmpd="sng">
                      <a:solidFill>
                        <a:srgbClr val="FFFF00"/>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FFFF00"/>
                      </a:solidFill>
                      <a:prstDash val="solid"/>
                      <a:headEnd type="none" w="med" len="med"/>
                      <a:tailEnd type="none" w="med" len="med"/>
                    </a:lnL>
                    <a:lnR w="12700" cap="flat" cmpd="sng">
                      <a:solidFill>
                        <a:srgbClr val="FFFF00"/>
                      </a:solidFill>
                      <a:prstDash val="solid"/>
                      <a:headEnd type="none" w="med" len="med"/>
                      <a:tailEnd type="none" w="med" len="med"/>
                    </a:lnR>
                    <a:lnT w="12700" cap="flat" cmpd="sng">
                      <a:solidFill>
                        <a:srgbClr val="FFFF00"/>
                      </a:solidFill>
                      <a:prstDash val="solid"/>
                      <a:headEnd type="none" w="med" len="med"/>
                      <a:tailEnd type="none" w="med" len="med"/>
                    </a:lnT>
                    <a:lnB w="12700" cap="flat" cmpd="sng">
                      <a:solidFill>
                        <a:srgbClr val="FFFF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9</a:t>
                      </a:r>
                    </a:p>
                  </a:txBody>
                  <a:tcPr anchor="b" anchorCtr="1">
                    <a:lnL w="12700" cap="flat" cmpd="sng">
                      <a:solidFill>
                        <a:srgbClr val="FFFF00"/>
                      </a:solidFill>
                      <a:prstDash val="solid"/>
                      <a:headEnd type="none" w="med" len="med"/>
                      <a:tailEnd type="none" w="med" len="med"/>
                    </a:lnL>
                    <a:lnR w="28575" cap="flat" cmpd="sng">
                      <a:solidFill>
                        <a:srgbClr val="FFFF00"/>
                      </a:solidFill>
                      <a:prstDash val="solid"/>
                      <a:headEnd type="none" w="med" len="med"/>
                      <a:tailEnd type="none" w="med" len="med"/>
                    </a:lnR>
                    <a:lnT w="12700" cap="flat" cmpd="sng">
                      <a:solidFill>
                        <a:srgbClr val="FFFF00"/>
                      </a:solidFill>
                      <a:prstDash val="solid"/>
                      <a:headEnd type="none" w="med" len="med"/>
                      <a:tailEnd type="none" w="med" len="med"/>
                    </a:lnT>
                    <a:lnB w="12700" cap="flat" cmpd="sng">
                      <a:solidFill>
                        <a:srgbClr val="FFFF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08/12</a:t>
                      </a:r>
                    </a:p>
                  </a:txBody>
                  <a:tcPr anchor="b" anchorCtr="1">
                    <a:lnL w="28575" cap="flat" cmpd="sng">
                      <a:solidFill>
                        <a:srgbClr val="FFFF00"/>
                      </a:solidFill>
                      <a:prstDash val="solid"/>
                      <a:headEnd type="none" w="med" len="med"/>
                      <a:tailEnd type="none" w="med" len="med"/>
                    </a:lnL>
                    <a:lnR w="12700" cap="flat" cmpd="sng">
                      <a:solidFill>
                        <a:srgbClr val="FFFF00"/>
                      </a:solidFill>
                      <a:prstDash val="solid"/>
                      <a:headEnd type="none" w="med" len="med"/>
                      <a:tailEnd type="none" w="med" len="med"/>
                    </a:lnR>
                    <a:lnT w="12700" cap="flat" cmpd="sng">
                      <a:solidFill>
                        <a:srgbClr val="FFFF00"/>
                      </a:solidFill>
                      <a:prstDash val="solid"/>
                      <a:headEnd type="none" w="med" len="med"/>
                      <a:tailEnd type="none" w="med" len="med"/>
                    </a:lnT>
                    <a:lnB w="28575" cap="flat" cmpd="sng">
                      <a:solidFill>
                        <a:srgbClr val="FFFF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08/20</a:t>
                      </a:r>
                    </a:p>
                  </a:txBody>
                  <a:tcPr anchor="b" anchorCtr="1">
                    <a:lnL w="12700" cap="flat" cmpd="sng">
                      <a:solidFill>
                        <a:srgbClr val="FFFF00"/>
                      </a:solidFill>
                      <a:prstDash val="solid"/>
                      <a:headEnd type="none" w="med" len="med"/>
                      <a:tailEnd type="none" w="med" len="med"/>
                    </a:lnL>
                    <a:lnR w="28575" cap="flat" cmpd="sng">
                      <a:solidFill>
                        <a:srgbClr val="FFFF00"/>
                      </a:solidFill>
                      <a:prstDash val="solid"/>
                      <a:headEnd type="none" w="med" len="med"/>
                      <a:tailEnd type="none" w="med" len="med"/>
                    </a:lnR>
                    <a:lnT w="12700" cap="flat" cmpd="sng">
                      <a:solidFill>
                        <a:srgbClr val="FFFF00"/>
                      </a:solidFill>
                      <a:prstDash val="solid"/>
                      <a:headEnd type="none" w="med" len="med"/>
                      <a:tailEnd type="none" w="med" len="med"/>
                    </a:lnT>
                    <a:lnB w="28575" cap="flat" cmpd="sng">
                      <a:solidFill>
                        <a:srgbClr val="FFFF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427" name="Group 107"/>
          <p:cNvGraphicFramePr>
            <a:graphicFrameLocks noGrp="1"/>
          </p:cNvGraphicFramePr>
          <p:nvPr/>
        </p:nvGraphicFramePr>
        <p:xfrm>
          <a:off x="7543800" y="306705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集成测试</a:t>
                      </a:r>
                    </a:p>
                  </a:txBody>
                  <a:tcPr anchor="b"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10</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09/11</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09/20</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440" name="Group 120"/>
          <p:cNvGraphicFramePr>
            <a:graphicFrameLocks noGrp="1"/>
          </p:cNvGraphicFramePr>
          <p:nvPr/>
        </p:nvGraphicFramePr>
        <p:xfrm>
          <a:off x="7924800" y="44577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后续活动</a:t>
                      </a:r>
                    </a:p>
                  </a:txBody>
                  <a:tcPr anchor="b"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41</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09/21</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10/31</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125058" name="AutoShape 133"/>
          <p:cNvCxnSpPr>
            <a:stCxn id="124943" idx="3"/>
            <a:endCxn id="124956" idx="1"/>
          </p:cNvCxnSpPr>
          <p:nvPr/>
        </p:nvCxnSpPr>
        <p:spPr>
          <a:xfrm flipV="1">
            <a:off x="1981200" y="1881188"/>
            <a:ext cx="457200" cy="1300162"/>
          </a:xfrm>
          <a:prstGeom prst="bentConnector3">
            <a:avLst>
              <a:gd name="adj1" fmla="val 50000"/>
            </a:avLst>
          </a:prstGeom>
          <a:ln w="28575" cap="flat" cmpd="sng">
            <a:solidFill>
              <a:schemeClr val="folHlink"/>
            </a:solidFill>
            <a:prstDash val="solid"/>
            <a:miter/>
            <a:headEnd type="none" w="med" len="med"/>
            <a:tailEnd type="triangle" w="med" len="med"/>
          </a:ln>
        </p:spPr>
      </p:cxnSp>
      <p:cxnSp>
        <p:nvCxnSpPr>
          <p:cNvPr id="125059" name="AutoShape 134"/>
          <p:cNvCxnSpPr>
            <a:stCxn id="124945" idx="3"/>
          </p:cNvCxnSpPr>
          <p:nvPr/>
        </p:nvCxnSpPr>
        <p:spPr>
          <a:xfrm>
            <a:off x="1981200" y="3386138"/>
            <a:ext cx="457200" cy="0"/>
          </a:xfrm>
          <a:prstGeom prst="straightConnector1">
            <a:avLst/>
          </a:prstGeom>
          <a:ln w="28575" cap="flat" cmpd="sng">
            <a:solidFill>
              <a:schemeClr val="folHlink"/>
            </a:solidFill>
            <a:prstDash val="solid"/>
            <a:headEnd type="none" w="med" len="med"/>
            <a:tailEnd type="triangle" w="med" len="med"/>
          </a:ln>
        </p:spPr>
      </p:cxnSp>
      <p:cxnSp>
        <p:nvCxnSpPr>
          <p:cNvPr id="125060" name="AutoShape 135"/>
          <p:cNvCxnSpPr>
            <a:stCxn id="124957" idx="3"/>
          </p:cNvCxnSpPr>
          <p:nvPr/>
        </p:nvCxnSpPr>
        <p:spPr>
          <a:xfrm>
            <a:off x="3429000" y="1881188"/>
            <a:ext cx="228600" cy="0"/>
          </a:xfrm>
          <a:prstGeom prst="straightConnector1">
            <a:avLst/>
          </a:prstGeom>
          <a:ln w="28575" cap="flat" cmpd="sng">
            <a:solidFill>
              <a:schemeClr val="folHlink"/>
            </a:solidFill>
            <a:prstDash val="solid"/>
            <a:headEnd type="none" w="med" len="med"/>
            <a:tailEnd type="triangle" w="med" len="med"/>
          </a:ln>
        </p:spPr>
      </p:cxnSp>
      <p:cxnSp>
        <p:nvCxnSpPr>
          <p:cNvPr id="125061" name="AutoShape 136"/>
          <p:cNvCxnSpPr/>
          <p:nvPr/>
        </p:nvCxnSpPr>
        <p:spPr>
          <a:xfrm>
            <a:off x="3429000" y="3386138"/>
            <a:ext cx="228600" cy="0"/>
          </a:xfrm>
          <a:prstGeom prst="straightConnector1">
            <a:avLst/>
          </a:prstGeom>
          <a:ln w="28575" cap="flat" cmpd="sng">
            <a:solidFill>
              <a:schemeClr val="folHlink"/>
            </a:solidFill>
            <a:prstDash val="solid"/>
            <a:headEnd type="none" w="med" len="med"/>
            <a:tailEnd type="triangle" w="med" len="med"/>
          </a:ln>
        </p:spPr>
      </p:cxnSp>
      <p:graphicFrame>
        <p:nvGraphicFramePr>
          <p:cNvPr id="125062" name="表格 125061"/>
          <p:cNvGraphicFramePr/>
          <p:nvPr/>
        </p:nvGraphicFramePr>
        <p:xfrm>
          <a:off x="4876800" y="306705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en-US" altLang="zh-CN" sz="1200" dirty="0">
                          <a:solidFill>
                            <a:schemeClr val="tx1"/>
                          </a:solidFill>
                          <a:latin typeface="Arial" panose="020B0604020202020204" pitchFamily="34" charset="0"/>
                          <a:ea typeface="微软雅黑" panose="020B0503020204020204" pitchFamily="34" charset="-122"/>
                        </a:rPr>
                        <a:t> PCB</a:t>
                      </a:r>
                    </a:p>
                  </a:txBody>
                  <a:tcPr anchor="b" anchorCtr="1">
                    <a:lnL w="28575"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8</a:t>
                      </a:r>
                    </a:p>
                  </a:txBody>
                  <a:tcPr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08/19</a:t>
                      </a:r>
                    </a:p>
                  </a:txBody>
                  <a:tcPr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08/26</a:t>
                      </a:r>
                    </a:p>
                  </a:txBody>
                  <a:tcPr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470" name="Group 150"/>
          <p:cNvGraphicFramePr>
            <a:graphicFrameLocks noGrp="1"/>
          </p:cNvGraphicFramePr>
          <p:nvPr/>
        </p:nvGraphicFramePr>
        <p:xfrm>
          <a:off x="4876800" y="44577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编码</a:t>
                      </a:r>
                    </a:p>
                  </a:txBody>
                  <a:tcPr anchor="b"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11</a:t>
                      </a:r>
                    </a:p>
                  </a:txBody>
                  <a:tcPr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08/21</a:t>
                      </a:r>
                    </a:p>
                  </a:txBody>
                  <a:tcPr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08/31</a:t>
                      </a:r>
                    </a:p>
                  </a:txBody>
                  <a:tcPr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125088" name="AutoShape 163"/>
          <p:cNvCxnSpPr/>
          <p:nvPr/>
        </p:nvCxnSpPr>
        <p:spPr>
          <a:xfrm>
            <a:off x="4648200" y="1881188"/>
            <a:ext cx="228600" cy="0"/>
          </a:xfrm>
          <a:prstGeom prst="straightConnector1">
            <a:avLst/>
          </a:prstGeom>
          <a:ln w="28575" cap="flat" cmpd="sng">
            <a:solidFill>
              <a:schemeClr val="folHlink"/>
            </a:solidFill>
            <a:prstDash val="solid"/>
            <a:headEnd type="none" w="med" len="med"/>
            <a:tailEnd type="triangle" w="med" len="med"/>
          </a:ln>
        </p:spPr>
      </p:cxnSp>
      <p:cxnSp>
        <p:nvCxnSpPr>
          <p:cNvPr id="125089" name="AutoShape 164"/>
          <p:cNvCxnSpPr/>
          <p:nvPr/>
        </p:nvCxnSpPr>
        <p:spPr>
          <a:xfrm>
            <a:off x="4648200" y="3386138"/>
            <a:ext cx="228600" cy="0"/>
          </a:xfrm>
          <a:prstGeom prst="straightConnector1">
            <a:avLst/>
          </a:prstGeom>
          <a:ln w="28575" cap="flat" cmpd="sng">
            <a:solidFill>
              <a:schemeClr val="folHlink"/>
            </a:solidFill>
            <a:prstDash val="solid"/>
            <a:headEnd type="none" w="med" len="med"/>
            <a:tailEnd type="triangle" w="med" len="med"/>
          </a:ln>
        </p:spPr>
      </p:cxnSp>
      <p:cxnSp>
        <p:nvCxnSpPr>
          <p:cNvPr id="125090" name="AutoShape 165"/>
          <p:cNvCxnSpPr/>
          <p:nvPr/>
        </p:nvCxnSpPr>
        <p:spPr>
          <a:xfrm>
            <a:off x="5867400" y="1881188"/>
            <a:ext cx="228600" cy="0"/>
          </a:xfrm>
          <a:prstGeom prst="straightConnector1">
            <a:avLst/>
          </a:prstGeom>
          <a:ln w="28575" cap="flat" cmpd="sng">
            <a:solidFill>
              <a:schemeClr val="folHlink"/>
            </a:solidFill>
            <a:prstDash val="solid"/>
            <a:headEnd type="none" w="med" len="med"/>
            <a:tailEnd type="triangle" w="med" len="med"/>
          </a:ln>
        </p:spPr>
      </p:cxnSp>
      <p:cxnSp>
        <p:nvCxnSpPr>
          <p:cNvPr id="125091" name="AutoShape 166"/>
          <p:cNvCxnSpPr/>
          <p:nvPr/>
        </p:nvCxnSpPr>
        <p:spPr>
          <a:xfrm>
            <a:off x="5867400" y="3386138"/>
            <a:ext cx="228600" cy="0"/>
          </a:xfrm>
          <a:prstGeom prst="straightConnector1">
            <a:avLst/>
          </a:prstGeom>
          <a:ln w="28575" cap="flat" cmpd="sng">
            <a:solidFill>
              <a:schemeClr val="folHlink"/>
            </a:solidFill>
            <a:prstDash val="solid"/>
            <a:headEnd type="none" w="med" len="med"/>
            <a:tailEnd type="triangle" w="med" len="med"/>
          </a:ln>
        </p:spPr>
      </p:cxnSp>
      <p:cxnSp>
        <p:nvCxnSpPr>
          <p:cNvPr id="125092" name="AutoShape 167"/>
          <p:cNvCxnSpPr/>
          <p:nvPr/>
        </p:nvCxnSpPr>
        <p:spPr>
          <a:xfrm>
            <a:off x="7086600" y="1881188"/>
            <a:ext cx="457200" cy="1300162"/>
          </a:xfrm>
          <a:prstGeom prst="bentConnector3">
            <a:avLst>
              <a:gd name="adj1" fmla="val 50000"/>
            </a:avLst>
          </a:prstGeom>
          <a:ln w="28575" cap="flat" cmpd="sng">
            <a:solidFill>
              <a:schemeClr val="folHlink"/>
            </a:solidFill>
            <a:prstDash val="solid"/>
            <a:miter/>
            <a:headEnd type="none" w="med" len="med"/>
            <a:tailEnd type="triangle" w="med" len="med"/>
          </a:ln>
        </p:spPr>
      </p:cxnSp>
      <p:cxnSp>
        <p:nvCxnSpPr>
          <p:cNvPr id="125093" name="AutoShape 168"/>
          <p:cNvCxnSpPr/>
          <p:nvPr/>
        </p:nvCxnSpPr>
        <p:spPr>
          <a:xfrm>
            <a:off x="7086600" y="3386138"/>
            <a:ext cx="457200" cy="0"/>
          </a:xfrm>
          <a:prstGeom prst="straightConnector1">
            <a:avLst/>
          </a:prstGeom>
          <a:ln w="28575" cap="flat" cmpd="sng">
            <a:solidFill>
              <a:schemeClr val="folHlink"/>
            </a:solidFill>
            <a:prstDash val="solid"/>
            <a:headEnd type="none" w="med" len="med"/>
            <a:tailEnd type="triangle" w="med" len="med"/>
          </a:ln>
        </p:spPr>
      </p:cxnSp>
      <p:cxnSp>
        <p:nvCxnSpPr>
          <p:cNvPr id="125094" name="AutoShape 170"/>
          <p:cNvCxnSpPr/>
          <p:nvPr/>
        </p:nvCxnSpPr>
        <p:spPr>
          <a:xfrm rot="-5400000" flipH="1">
            <a:off x="838200" y="2476500"/>
            <a:ext cx="685800" cy="533400"/>
          </a:xfrm>
          <a:prstGeom prst="bentConnector3">
            <a:avLst>
              <a:gd name="adj1" fmla="val 50000"/>
            </a:avLst>
          </a:prstGeom>
          <a:ln w="38100" cap="flat" cmpd="sng">
            <a:solidFill>
              <a:srgbClr val="FF0000"/>
            </a:solidFill>
            <a:prstDash val="solid"/>
            <a:miter/>
            <a:headEnd type="none" w="med" len="med"/>
            <a:tailEnd type="triangle" w="med" len="med"/>
          </a:ln>
        </p:spPr>
      </p:cxnSp>
      <p:cxnSp>
        <p:nvCxnSpPr>
          <p:cNvPr id="125095" name="AutoShape 171"/>
          <p:cNvCxnSpPr/>
          <p:nvPr/>
        </p:nvCxnSpPr>
        <p:spPr>
          <a:xfrm>
            <a:off x="1981200" y="3586163"/>
            <a:ext cx="457200" cy="1209675"/>
          </a:xfrm>
          <a:prstGeom prst="bentConnector3">
            <a:avLst>
              <a:gd name="adj1" fmla="val 50000"/>
            </a:avLst>
          </a:prstGeom>
          <a:ln w="38100" cap="flat" cmpd="sng">
            <a:solidFill>
              <a:srgbClr val="FF0000"/>
            </a:solidFill>
            <a:prstDash val="solid"/>
            <a:miter/>
            <a:headEnd type="none" w="med" len="med"/>
            <a:tailEnd type="triangle" w="med" len="med"/>
          </a:ln>
        </p:spPr>
      </p:cxnSp>
      <p:cxnSp>
        <p:nvCxnSpPr>
          <p:cNvPr id="125096" name="AutoShape 172"/>
          <p:cNvCxnSpPr/>
          <p:nvPr/>
        </p:nvCxnSpPr>
        <p:spPr>
          <a:xfrm>
            <a:off x="3429000" y="4795838"/>
            <a:ext cx="228600" cy="0"/>
          </a:xfrm>
          <a:prstGeom prst="straightConnector1">
            <a:avLst/>
          </a:prstGeom>
          <a:ln w="38100" cap="flat" cmpd="sng">
            <a:solidFill>
              <a:srgbClr val="FF0000"/>
            </a:solidFill>
            <a:prstDash val="solid"/>
            <a:headEnd type="none" w="med" len="med"/>
            <a:tailEnd type="triangle" w="med" len="med"/>
          </a:ln>
        </p:spPr>
      </p:cxnSp>
      <p:cxnSp>
        <p:nvCxnSpPr>
          <p:cNvPr id="125097" name="AutoShape 173"/>
          <p:cNvCxnSpPr/>
          <p:nvPr/>
        </p:nvCxnSpPr>
        <p:spPr>
          <a:xfrm>
            <a:off x="4648200" y="4795838"/>
            <a:ext cx="228600" cy="0"/>
          </a:xfrm>
          <a:prstGeom prst="straightConnector1">
            <a:avLst/>
          </a:prstGeom>
          <a:ln w="38100" cap="flat" cmpd="sng">
            <a:solidFill>
              <a:srgbClr val="FF0000"/>
            </a:solidFill>
            <a:prstDash val="solid"/>
            <a:headEnd type="none" w="med" len="med"/>
            <a:tailEnd type="triangle" w="med" len="med"/>
          </a:ln>
        </p:spPr>
      </p:cxnSp>
      <p:cxnSp>
        <p:nvCxnSpPr>
          <p:cNvPr id="125098" name="AutoShape 174"/>
          <p:cNvCxnSpPr/>
          <p:nvPr/>
        </p:nvCxnSpPr>
        <p:spPr>
          <a:xfrm>
            <a:off x="5867400" y="4795838"/>
            <a:ext cx="228600" cy="0"/>
          </a:xfrm>
          <a:prstGeom prst="straightConnector1">
            <a:avLst/>
          </a:prstGeom>
          <a:ln w="38100" cap="flat" cmpd="sng">
            <a:solidFill>
              <a:srgbClr val="FF0000"/>
            </a:solidFill>
            <a:prstDash val="solid"/>
            <a:headEnd type="none" w="med" len="med"/>
            <a:tailEnd type="triangle" w="med" len="med"/>
          </a:ln>
        </p:spPr>
      </p:cxnSp>
      <p:cxnSp>
        <p:nvCxnSpPr>
          <p:cNvPr id="125099" name="AutoShape 175"/>
          <p:cNvCxnSpPr/>
          <p:nvPr/>
        </p:nvCxnSpPr>
        <p:spPr>
          <a:xfrm flipV="1">
            <a:off x="7086600" y="3586163"/>
            <a:ext cx="457200" cy="1209675"/>
          </a:xfrm>
          <a:prstGeom prst="bentConnector3">
            <a:avLst>
              <a:gd name="adj1" fmla="val 50000"/>
            </a:avLst>
          </a:prstGeom>
          <a:ln w="38100" cap="flat" cmpd="sng">
            <a:solidFill>
              <a:srgbClr val="FF0000"/>
            </a:solidFill>
            <a:prstDash val="solid"/>
            <a:miter/>
            <a:headEnd type="none" w="med" len="med"/>
            <a:tailEnd type="triangle" w="med" len="med"/>
          </a:ln>
        </p:spPr>
      </p:cxnSp>
      <p:cxnSp>
        <p:nvCxnSpPr>
          <p:cNvPr id="125100" name="AutoShape 176"/>
          <p:cNvCxnSpPr/>
          <p:nvPr/>
        </p:nvCxnSpPr>
        <p:spPr>
          <a:xfrm rot="-5400000" flipH="1">
            <a:off x="7820025" y="3886200"/>
            <a:ext cx="800100" cy="381000"/>
          </a:xfrm>
          <a:prstGeom prst="bentConnector3">
            <a:avLst>
              <a:gd name="adj1" fmla="val 50000"/>
            </a:avLst>
          </a:prstGeom>
          <a:ln w="38100" cap="flat" cmpd="sng">
            <a:solidFill>
              <a:srgbClr val="FF0000"/>
            </a:solidFill>
            <a:prstDash val="solid"/>
            <a:miter/>
            <a:headEnd type="none" w="med" len="med"/>
            <a:tailEnd type="triangle" w="med" len="med"/>
          </a:ln>
        </p:spPr>
      </p:cxnSp>
      <p:graphicFrame>
        <p:nvGraphicFramePr>
          <p:cNvPr id="125101" name="表格 125100"/>
          <p:cNvGraphicFramePr/>
          <p:nvPr/>
        </p:nvGraphicFramePr>
        <p:xfrm>
          <a:off x="4876800" y="15621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制作</a:t>
                      </a:r>
                    </a:p>
                  </a:txBody>
                  <a:tcPr anchor="b" anchorCtr="1">
                    <a:lnL w="28575"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6</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08/15</a:t>
                      </a: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08/20</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114" name="表格 125113"/>
          <p:cNvGraphicFramePr/>
          <p:nvPr/>
        </p:nvGraphicFramePr>
        <p:xfrm>
          <a:off x="6096000" y="15621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结构测试</a:t>
                      </a:r>
                    </a:p>
                  </a:txBody>
                  <a:tcPr anchor="b" anchorCtr="1">
                    <a:lnL w="28575"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33CC"/>
                      </a:solidFill>
                      <a:prstDash val="solid"/>
                      <a:headEnd type="none" w="med" len="med"/>
                      <a:tailEnd type="none" w="med" len="med"/>
                    </a:lnR>
                    <a:lnT w="28575"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7</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12700"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08/21</a:t>
                      </a:r>
                    </a:p>
                  </a:txBody>
                  <a:tcPr anchor="b" anchorCtr="1">
                    <a:lnL w="28575" cap="flat" cmpd="sng">
                      <a:solidFill>
                        <a:srgbClr val="0033CC"/>
                      </a:solidFill>
                      <a:prstDash val="solid"/>
                      <a:headEnd type="none" w="med" len="med"/>
                      <a:tailEnd type="none" w="med" len="med"/>
                    </a:lnL>
                    <a:lnR w="12700"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08/27</a:t>
                      </a:r>
                    </a:p>
                  </a:txBody>
                  <a:tcPr anchor="b" anchorCtr="1">
                    <a:lnL w="12700" cap="flat" cmpd="sng">
                      <a:solidFill>
                        <a:srgbClr val="0033CC"/>
                      </a:solidFill>
                      <a:prstDash val="solid"/>
                      <a:headEnd type="none" w="med" len="med"/>
                      <a:tailEnd type="none" w="med" len="med"/>
                    </a:lnL>
                    <a:lnR w="28575" cap="flat" cmpd="sng">
                      <a:solidFill>
                        <a:srgbClr val="0033CC"/>
                      </a:solidFill>
                      <a:prstDash val="solid"/>
                      <a:headEnd type="none" w="med" len="med"/>
                      <a:tailEnd type="none" w="med" len="med"/>
                    </a:lnR>
                    <a:lnT w="12700" cap="flat" cmpd="sng">
                      <a:solidFill>
                        <a:srgbClr val="0033CC"/>
                      </a:solidFill>
                      <a:prstDash val="solid"/>
                      <a:headEnd type="none" w="med" len="med"/>
                      <a:tailEnd type="none" w="med" len="med"/>
                    </a:lnT>
                    <a:lnB w="28575" cap="flat" cmpd="sng">
                      <a:solidFill>
                        <a:srgbClr val="0033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127" name="表格 125126"/>
          <p:cNvGraphicFramePr/>
          <p:nvPr/>
        </p:nvGraphicFramePr>
        <p:xfrm>
          <a:off x="6096000" y="306705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50000"/>
                        </a:lnSpc>
                        <a:spcBef>
                          <a:spcPct val="20000"/>
                        </a:spcBef>
                        <a:buClr>
                          <a:schemeClr val="tx1"/>
                        </a:buClr>
                        <a:buFont typeface="Wingdings" panose="05000000000000000000" pitchFamily="2" charset="2"/>
                        <a:buNone/>
                      </a:pPr>
                      <a:r>
                        <a:rPr lang="zh-CN" altLang="en-US" sz="1200" dirty="0">
                          <a:solidFill>
                            <a:schemeClr val="tx1"/>
                          </a:solidFill>
                          <a:latin typeface="Arial" panose="020B0604020202020204" pitchFamily="34" charset="0"/>
                          <a:ea typeface="微软雅黑" panose="020B0503020204020204" pitchFamily="34" charset="-122"/>
                        </a:rPr>
                        <a:t>硬件调试</a:t>
                      </a:r>
                    </a:p>
                  </a:txBody>
                  <a:tcPr anchor="b" anchorCtr="1">
                    <a:lnL w="28575"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rgbClr val="0099CC"/>
                      </a:solidFill>
                      <a:prstDash val="solid"/>
                      <a:headEnd type="none" w="med" len="med"/>
                      <a:tailEnd type="none" w="med" len="med"/>
                    </a:lnR>
                    <a:lnT w="28575"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tcPr>
                </a:tc>
                <a:extLst>
                  <a:ext uri="{0D108BD9-81ED-4DB2-BD59-A6C34878D82A}">
                    <a16:rowId xmlns:a16="http://schemas.microsoft.com/office/drawing/2014/main" val="10000"/>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endParaRPr lang="zh-CN" altLang="zh-CN" sz="700" b="0" dirty="0">
                        <a:solidFill>
                          <a:schemeClr val="tx1"/>
                        </a:solidFill>
                        <a:latin typeface="Arial" panose="020B0604020202020204" pitchFamily="34" charset="0"/>
                        <a:ea typeface="微软雅黑" panose="020B0503020204020204" pitchFamily="34" charset="-122"/>
                      </a:endParaRPr>
                    </a:p>
                  </a:txBody>
                  <a:tcPr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r"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8</a:t>
                      </a:r>
                    </a:p>
                  </a:txBody>
                  <a:tcPr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12700"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08/27</a:t>
                      </a:r>
                    </a:p>
                  </a:txBody>
                  <a:tcPr anchor="b" anchorCtr="1">
                    <a:lnL w="28575" cap="flat" cmpd="sng">
                      <a:solidFill>
                        <a:srgbClr val="0099CC"/>
                      </a:solidFill>
                      <a:prstDash val="solid"/>
                      <a:headEnd type="none" w="med" len="med"/>
                      <a:tailEnd type="none" w="med" len="med"/>
                    </a:lnL>
                    <a:lnR w="12700"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algn="l" eaLnBrk="1" hangingPunct="1">
                        <a:lnSpc>
                          <a:spcPct val="50000"/>
                        </a:lnSpc>
                        <a:spcBef>
                          <a:spcPct val="20000"/>
                        </a:spcBef>
                        <a:buClr>
                          <a:schemeClr val="tx1"/>
                        </a:buClr>
                        <a:buFont typeface="Wingdings" panose="05000000000000000000" pitchFamily="2" charset="2"/>
                        <a:buNone/>
                      </a:pPr>
                      <a:r>
                        <a:rPr lang="en-US" altLang="zh-CN" sz="700" b="0" dirty="0">
                          <a:solidFill>
                            <a:schemeClr val="tx1"/>
                          </a:solidFill>
                          <a:latin typeface="Arial" panose="020B0604020202020204" pitchFamily="34" charset="0"/>
                          <a:ea typeface="微软雅黑" panose="020B0503020204020204" pitchFamily="34" charset="-122"/>
                        </a:rPr>
                        <a:t>09/03</a:t>
                      </a:r>
                    </a:p>
                  </a:txBody>
                  <a:tcPr anchor="b" anchorCtr="1">
                    <a:lnL w="12700" cap="flat" cmpd="sng">
                      <a:solidFill>
                        <a:srgbClr val="0099CC"/>
                      </a:solidFill>
                      <a:prstDash val="solid"/>
                      <a:headEnd type="none" w="med" len="med"/>
                      <a:tailEnd type="none" w="med" len="med"/>
                    </a:lnL>
                    <a:lnR w="28575" cap="flat" cmpd="sng">
                      <a:solidFill>
                        <a:srgbClr val="0099CC"/>
                      </a:solidFill>
                      <a:prstDash val="solid"/>
                      <a:headEnd type="none" w="med" len="med"/>
                      <a:tailEnd type="none" w="med" len="med"/>
                    </a:lnR>
                    <a:lnT w="12700" cap="flat" cmpd="sng">
                      <a:solidFill>
                        <a:srgbClr val="0099CC"/>
                      </a:solidFill>
                      <a:prstDash val="solid"/>
                      <a:headEnd type="none" w="med" len="med"/>
                      <a:tailEnd type="none" w="med" len="med"/>
                    </a:lnT>
                    <a:lnB w="28575" cap="flat" cmpd="sng">
                      <a:solidFill>
                        <a:srgbClr val="0099C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36536" name="Group 216"/>
          <p:cNvGraphicFramePr>
            <a:graphicFrameLocks noGrp="1"/>
          </p:cNvGraphicFramePr>
          <p:nvPr/>
        </p:nvGraphicFramePr>
        <p:xfrm>
          <a:off x="6096000" y="4457700"/>
          <a:ext cx="990600" cy="59055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单元测试</a:t>
                      </a:r>
                    </a:p>
                  </a:txBody>
                  <a:tcPr anchor="b"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endParaRPr kumimoji="0" lang="zh-CN"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10</a:t>
                      </a:r>
                    </a:p>
                  </a:txBody>
                  <a:tcPr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09/01</a:t>
                      </a:r>
                    </a:p>
                  </a:txBody>
                  <a:tcPr anchor="b" anchorCtr="1" horzOverflow="overflow">
                    <a:lnL w="28575"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50000"/>
                        </a:lnSpc>
                        <a:spcBef>
                          <a:spcPct val="20000"/>
                        </a:spcBef>
                        <a:spcAft>
                          <a:spcPct val="0"/>
                        </a:spcAft>
                        <a:buClr>
                          <a:schemeClr val="tx1"/>
                        </a:buClr>
                        <a:buSzTx/>
                        <a:buFont typeface="Wingdings" panose="05000000000000000000" pitchFamily="2" charset="2"/>
                        <a:buNone/>
                      </a:pPr>
                      <a:r>
                        <a:rPr kumimoji="0" lang="en-US" altLang="zh-CN" sz="7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09/10</a:t>
                      </a:r>
                    </a:p>
                  </a:txBody>
                  <a:tcPr anchor="b" anchorCtr="1" horzOverflow="overflow">
                    <a:lnL w="12700"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5153" name="Line 229"/>
          <p:cNvSpPr/>
          <p:nvPr/>
        </p:nvSpPr>
        <p:spPr>
          <a:xfrm>
            <a:off x="1981200" y="933450"/>
            <a:ext cx="0" cy="4800600"/>
          </a:xfrm>
          <a:prstGeom prst="line">
            <a:avLst/>
          </a:prstGeom>
          <a:ln w="19050" cap="flat" cmpd="sng">
            <a:solidFill>
              <a:srgbClr val="FF3300"/>
            </a:solidFill>
            <a:prstDash val="dash"/>
            <a:headEnd type="none" w="med" len="med"/>
            <a:tailEnd type="none" w="med" len="med"/>
          </a:ln>
        </p:spPr>
      </p:sp>
      <p:sp>
        <p:nvSpPr>
          <p:cNvPr id="125154" name="Line 230"/>
          <p:cNvSpPr/>
          <p:nvPr/>
        </p:nvSpPr>
        <p:spPr>
          <a:xfrm>
            <a:off x="7543800" y="933450"/>
            <a:ext cx="0" cy="4800600"/>
          </a:xfrm>
          <a:prstGeom prst="line">
            <a:avLst/>
          </a:prstGeom>
          <a:ln w="19050" cap="flat" cmpd="sng">
            <a:solidFill>
              <a:srgbClr val="FF3300"/>
            </a:solidFill>
            <a:prstDash val="dash"/>
            <a:headEnd type="none" w="med" len="med"/>
            <a:tailEnd type="none" w="med" len="med"/>
          </a:ln>
        </p:spPr>
      </p:sp>
      <p:sp>
        <p:nvSpPr>
          <p:cNvPr id="125155" name="Line 231"/>
          <p:cNvSpPr/>
          <p:nvPr/>
        </p:nvSpPr>
        <p:spPr>
          <a:xfrm>
            <a:off x="1981200" y="1238250"/>
            <a:ext cx="5562600" cy="0"/>
          </a:xfrm>
          <a:prstGeom prst="line">
            <a:avLst/>
          </a:prstGeom>
          <a:ln w="19050" cap="flat" cmpd="sng">
            <a:solidFill>
              <a:srgbClr val="0033CC"/>
            </a:solidFill>
            <a:prstDash val="solid"/>
            <a:headEnd type="triangle" w="med" len="med"/>
            <a:tailEnd type="triangle" w="med" len="med"/>
          </a:ln>
        </p:spPr>
      </p:sp>
      <p:sp>
        <p:nvSpPr>
          <p:cNvPr id="125156" name="Text Box 232"/>
          <p:cNvSpPr txBox="1"/>
          <p:nvPr/>
        </p:nvSpPr>
        <p:spPr>
          <a:xfrm>
            <a:off x="2362200" y="933450"/>
            <a:ext cx="4876800" cy="336550"/>
          </a:xfrm>
          <a:prstGeom prst="rect">
            <a:avLst/>
          </a:prstGeom>
          <a:noFill/>
          <a:ln w="19050">
            <a:noFill/>
          </a:ln>
        </p:spPr>
        <p:txBody>
          <a:bodyPr>
            <a:spAutoFit/>
          </a:bodyPr>
          <a:lstStyle/>
          <a:p>
            <a:pPr>
              <a:spcBef>
                <a:spcPct val="50000"/>
              </a:spcBef>
            </a:pPr>
            <a:r>
              <a:rPr lang="zh-CN" altLang="en-US" sz="1600" b="0" dirty="0">
                <a:solidFill>
                  <a:srgbClr val="0033CC"/>
                </a:solidFill>
                <a:latin typeface="黑体" panose="02010609060101010101" pitchFamily="49" charset="-122"/>
                <a:ea typeface="黑体" panose="02010609060101010101" pitchFamily="49" charset="-122"/>
              </a:rPr>
              <a:t>总的开发时间为</a:t>
            </a:r>
            <a:r>
              <a:rPr lang="en-US" altLang="zh-CN" sz="1600" b="0" dirty="0">
                <a:solidFill>
                  <a:srgbClr val="0033CC"/>
                </a:solidFill>
                <a:latin typeface="黑体" panose="02010609060101010101" pitchFamily="49" charset="-122"/>
                <a:ea typeface="黑体" panose="02010609060101010101" pitchFamily="49" charset="-122"/>
              </a:rPr>
              <a:t>27</a:t>
            </a:r>
            <a:r>
              <a:rPr lang="zh-CN" altLang="en-US" sz="1600" b="0" dirty="0">
                <a:solidFill>
                  <a:srgbClr val="0033CC"/>
                </a:solidFill>
                <a:latin typeface="黑体" panose="02010609060101010101" pitchFamily="49" charset="-122"/>
                <a:ea typeface="黑体" panose="02010609060101010101" pitchFamily="49" charset="-122"/>
              </a:rPr>
              <a:t>天，与关键路径相比，时差</a:t>
            </a:r>
            <a:r>
              <a:rPr lang="en-US" altLang="zh-CN" sz="1600" b="0" dirty="0">
                <a:solidFill>
                  <a:srgbClr val="0033CC"/>
                </a:solidFill>
                <a:latin typeface="黑体" panose="02010609060101010101" pitchFamily="49" charset="-122"/>
                <a:ea typeface="黑体" panose="02010609060101010101" pitchFamily="49" charset="-122"/>
              </a:rPr>
              <a:t>14</a:t>
            </a:r>
            <a:r>
              <a:rPr lang="zh-CN" altLang="en-US" sz="1600" b="0" dirty="0">
                <a:solidFill>
                  <a:srgbClr val="0033CC"/>
                </a:solidFill>
                <a:latin typeface="黑体" panose="02010609060101010101" pitchFamily="49" charset="-122"/>
                <a:ea typeface="黑体" panose="02010609060101010101" pitchFamily="49" charset="-122"/>
              </a:rPr>
              <a:t>天</a:t>
            </a:r>
          </a:p>
        </p:txBody>
      </p:sp>
      <p:sp>
        <p:nvSpPr>
          <p:cNvPr id="125157" name="Line 233"/>
          <p:cNvSpPr/>
          <p:nvPr/>
        </p:nvSpPr>
        <p:spPr>
          <a:xfrm>
            <a:off x="1981200" y="2762250"/>
            <a:ext cx="5562600" cy="0"/>
          </a:xfrm>
          <a:prstGeom prst="line">
            <a:avLst/>
          </a:prstGeom>
          <a:ln w="19050" cap="flat" cmpd="sng">
            <a:solidFill>
              <a:srgbClr val="0099CC"/>
            </a:solidFill>
            <a:prstDash val="solid"/>
            <a:headEnd type="triangle" w="med" len="med"/>
            <a:tailEnd type="triangle" w="med" len="med"/>
          </a:ln>
        </p:spPr>
      </p:sp>
      <p:sp>
        <p:nvSpPr>
          <p:cNvPr id="125158" name="Text Box 234"/>
          <p:cNvSpPr txBox="1"/>
          <p:nvPr/>
        </p:nvSpPr>
        <p:spPr>
          <a:xfrm>
            <a:off x="2362200" y="2457450"/>
            <a:ext cx="4876800" cy="336550"/>
          </a:xfrm>
          <a:prstGeom prst="rect">
            <a:avLst/>
          </a:prstGeom>
          <a:noFill/>
          <a:ln w="19050">
            <a:noFill/>
          </a:ln>
        </p:spPr>
        <p:txBody>
          <a:bodyPr>
            <a:spAutoFit/>
          </a:bodyPr>
          <a:lstStyle/>
          <a:p>
            <a:pPr>
              <a:spcBef>
                <a:spcPct val="50000"/>
              </a:spcBef>
            </a:pPr>
            <a:r>
              <a:rPr lang="zh-CN" altLang="en-US" sz="1600" b="0" dirty="0">
                <a:solidFill>
                  <a:srgbClr val="0099CC"/>
                </a:solidFill>
                <a:latin typeface="黑体" panose="02010609060101010101" pitchFamily="49" charset="-122"/>
                <a:ea typeface="黑体" panose="02010609060101010101" pitchFamily="49" charset="-122"/>
              </a:rPr>
              <a:t>总的开发时间为</a:t>
            </a:r>
            <a:r>
              <a:rPr lang="en-US" altLang="zh-CN" sz="1600" b="0" dirty="0">
                <a:solidFill>
                  <a:srgbClr val="0099CC"/>
                </a:solidFill>
                <a:latin typeface="黑体" panose="02010609060101010101" pitchFamily="49" charset="-122"/>
                <a:ea typeface="黑体" panose="02010609060101010101" pitchFamily="49" charset="-122"/>
              </a:rPr>
              <a:t>34</a:t>
            </a:r>
            <a:r>
              <a:rPr lang="zh-CN" altLang="en-US" sz="1600" b="0" dirty="0">
                <a:solidFill>
                  <a:srgbClr val="0099CC"/>
                </a:solidFill>
                <a:latin typeface="黑体" panose="02010609060101010101" pitchFamily="49" charset="-122"/>
                <a:ea typeface="黑体" panose="02010609060101010101" pitchFamily="49" charset="-122"/>
              </a:rPr>
              <a:t>天，与关键路径相比，时差</a:t>
            </a:r>
            <a:r>
              <a:rPr lang="en-US" altLang="zh-CN" sz="1600" b="0" dirty="0">
                <a:solidFill>
                  <a:srgbClr val="0099CC"/>
                </a:solidFill>
                <a:latin typeface="黑体" panose="02010609060101010101" pitchFamily="49" charset="-122"/>
                <a:ea typeface="黑体" panose="02010609060101010101" pitchFamily="49" charset="-122"/>
              </a:rPr>
              <a:t>7</a:t>
            </a:r>
            <a:r>
              <a:rPr lang="zh-CN" altLang="en-US" sz="1600" b="0" dirty="0">
                <a:solidFill>
                  <a:srgbClr val="0099CC"/>
                </a:solidFill>
                <a:latin typeface="黑体" panose="02010609060101010101" pitchFamily="49" charset="-122"/>
                <a:ea typeface="黑体" panose="02010609060101010101" pitchFamily="49" charset="-122"/>
              </a:rPr>
              <a:t>天</a:t>
            </a:r>
          </a:p>
        </p:txBody>
      </p:sp>
      <p:sp>
        <p:nvSpPr>
          <p:cNvPr id="125159" name="Line 235"/>
          <p:cNvSpPr/>
          <p:nvPr/>
        </p:nvSpPr>
        <p:spPr>
          <a:xfrm>
            <a:off x="1981200" y="5505450"/>
            <a:ext cx="5562600" cy="0"/>
          </a:xfrm>
          <a:prstGeom prst="line">
            <a:avLst/>
          </a:prstGeom>
          <a:ln w="19050" cap="flat" cmpd="sng">
            <a:solidFill>
              <a:srgbClr val="FF0000"/>
            </a:solidFill>
            <a:prstDash val="solid"/>
            <a:headEnd type="triangle" w="med" len="med"/>
            <a:tailEnd type="triangle" w="med" len="med"/>
          </a:ln>
        </p:spPr>
      </p:sp>
      <p:sp>
        <p:nvSpPr>
          <p:cNvPr id="125160" name="Text Box 236"/>
          <p:cNvSpPr txBox="1"/>
          <p:nvPr/>
        </p:nvSpPr>
        <p:spPr>
          <a:xfrm>
            <a:off x="2362200" y="5200650"/>
            <a:ext cx="4876800" cy="304800"/>
          </a:xfrm>
          <a:prstGeom prst="rect">
            <a:avLst/>
          </a:prstGeom>
          <a:noFill/>
          <a:ln w="19050">
            <a:noFill/>
          </a:ln>
        </p:spPr>
        <p:txBody>
          <a:bodyPr>
            <a:spAutoFit/>
          </a:bodyPr>
          <a:lstStyle/>
          <a:p>
            <a:pPr>
              <a:spcBef>
                <a:spcPct val="50000"/>
              </a:spcBef>
            </a:pPr>
            <a:r>
              <a:rPr lang="en-US" altLang="zh-CN" sz="1400" b="0" dirty="0">
                <a:solidFill>
                  <a:srgbClr val="FF0000"/>
                </a:solidFill>
                <a:latin typeface="Arial" panose="020B0604020202020204" pitchFamily="34" charset="0"/>
                <a:ea typeface="楷体_GB2312" pitchFamily="49" charset="-122"/>
              </a:rPr>
              <a:t>41</a:t>
            </a:r>
            <a:r>
              <a:rPr lang="zh-CN" altLang="en-US" sz="1400" b="0" dirty="0">
                <a:solidFill>
                  <a:srgbClr val="FF0000"/>
                </a:solidFill>
                <a:latin typeface="Arial" panose="020B0604020202020204" pitchFamily="34" charset="0"/>
                <a:ea typeface="楷体_GB2312" pitchFamily="49" charset="-122"/>
              </a:rPr>
              <a:t>天</a:t>
            </a:r>
          </a:p>
        </p:txBody>
      </p:sp>
      <p:sp>
        <p:nvSpPr>
          <p:cNvPr id="125161" name="Rectangle 237"/>
          <p:cNvSpPr/>
          <p:nvPr/>
        </p:nvSpPr>
        <p:spPr>
          <a:xfrm>
            <a:off x="1143000" y="5486400"/>
            <a:ext cx="6969125" cy="774700"/>
          </a:xfrm>
          <a:prstGeom prst="rect">
            <a:avLst/>
          </a:prstGeom>
          <a:noFill/>
          <a:ln w="19050">
            <a:noFill/>
          </a:ln>
        </p:spPr>
        <p:txBody>
          <a:bodyPr wrap="none">
            <a:spAutoFit/>
          </a:bodyPr>
          <a:lstStyle/>
          <a:p>
            <a:pPr>
              <a:lnSpc>
                <a:spcPct val="160000"/>
              </a:lnSpc>
            </a:pPr>
            <a:r>
              <a:rPr lang="en-US" altLang="zh-CN" sz="2800" dirty="0">
                <a:solidFill>
                  <a:srgbClr val="CC0000"/>
                </a:solidFill>
                <a:latin typeface="Arial" panose="020B0604020202020204" pitchFamily="34" charset="0"/>
                <a:ea typeface="黑体" panose="02010609060101010101" pitchFamily="49" charset="-122"/>
              </a:rPr>
              <a:t>“</a:t>
            </a:r>
            <a:r>
              <a:rPr lang="zh-CN" altLang="en-US" sz="2800" dirty="0">
                <a:solidFill>
                  <a:srgbClr val="CC0000"/>
                </a:solidFill>
                <a:latin typeface="Arial" panose="020B0604020202020204" pitchFamily="34" charset="0"/>
                <a:ea typeface="黑体" panose="02010609060101010101" pitchFamily="49" charset="-122"/>
              </a:rPr>
              <a:t>向关键路径要时间，向非关键路径要资源”</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0" y="25400"/>
            <a:ext cx="7740650" cy="425450"/>
          </a:xfrm>
        </p:spPr>
        <p:txBody>
          <a:bodyPr vert="horz" wrap="square" lIns="91440" tIns="45720" rIns="91440" bIns="45720" anchor="ctr"/>
          <a:lstStyle/>
          <a:p>
            <a:pPr eaLnBrk="1" hangingPunct="1"/>
            <a:r>
              <a:rPr lang="zh-CN" altLang="en-US" sz="2400" dirty="0"/>
              <a:t>进度计划制定方法与工具： </a:t>
            </a:r>
            <a:r>
              <a:rPr lang="en-US" altLang="zh-CN" dirty="0">
                <a:latin typeface="黑体" panose="02010609060101010101" pitchFamily="49" charset="-122"/>
              </a:rPr>
              <a:t>CPM(</a:t>
            </a:r>
            <a:r>
              <a:rPr lang="zh-CN" altLang="en-US" dirty="0">
                <a:latin typeface="黑体" panose="02010609060101010101" pitchFamily="49" charset="-122"/>
              </a:rPr>
              <a:t>关键路径法</a:t>
            </a:r>
            <a:r>
              <a:rPr lang="en-US" altLang="zh-CN" dirty="0">
                <a:latin typeface="黑体" panose="02010609060101010101" pitchFamily="49" charset="-122"/>
              </a:rPr>
              <a:t>)</a:t>
            </a:r>
            <a:r>
              <a:rPr lang="zh-CN" altLang="en-US" dirty="0">
                <a:latin typeface="黑体" panose="02010609060101010101" pitchFamily="49" charset="-122"/>
              </a:rPr>
              <a:t>练习</a:t>
            </a:r>
          </a:p>
        </p:txBody>
      </p:sp>
      <p:graphicFrame>
        <p:nvGraphicFramePr>
          <p:cNvPr id="34818" name="Object 4"/>
          <p:cNvGraphicFramePr>
            <a:graphicFrameLocks noChangeAspect="1"/>
          </p:cNvGraphicFramePr>
          <p:nvPr/>
        </p:nvGraphicFramePr>
        <p:xfrm>
          <a:off x="990600" y="1052513"/>
          <a:ext cx="6904038" cy="2576512"/>
        </p:xfrm>
        <a:graphic>
          <a:graphicData uri="http://schemas.openxmlformats.org/presentationml/2006/ole">
            <mc:AlternateContent xmlns:mc="http://schemas.openxmlformats.org/markup-compatibility/2006">
              <mc:Choice xmlns:v="urn:schemas-microsoft-com:vml" Requires="v">
                <p:oleObj spid="_x0000_s36866" r:id="rId4" imgW="6905625" imgH="2790825" progId="Paint.Picture">
                  <p:embed/>
                </p:oleObj>
              </mc:Choice>
              <mc:Fallback>
                <p:oleObj r:id="rId4" imgW="6905625" imgH="2790825" progId="Paint.Picture">
                  <p:embed/>
                  <p:pic>
                    <p:nvPicPr>
                      <p:cNvPr id="0" name="图片 3117"/>
                      <p:cNvPicPr/>
                      <p:nvPr/>
                    </p:nvPicPr>
                    <p:blipFill>
                      <a:blip r:embed="rId5"/>
                      <a:stretch>
                        <a:fillRect/>
                      </a:stretch>
                    </p:blipFill>
                    <p:spPr>
                      <a:xfrm>
                        <a:off x="990600" y="1052513"/>
                        <a:ext cx="6904038" cy="2576512"/>
                      </a:xfrm>
                      <a:prstGeom prst="rect">
                        <a:avLst/>
                      </a:prstGeom>
                      <a:noFill/>
                      <a:ln w="38100">
                        <a:noFill/>
                        <a:miter/>
                      </a:ln>
                    </p:spPr>
                  </p:pic>
                </p:oleObj>
              </mc:Fallback>
            </mc:AlternateContent>
          </a:graphicData>
        </a:graphic>
      </p:graphicFrame>
      <p:sp>
        <p:nvSpPr>
          <p:cNvPr id="34820" name="Rectangle 8"/>
          <p:cNvSpPr/>
          <p:nvPr/>
        </p:nvSpPr>
        <p:spPr>
          <a:xfrm>
            <a:off x="762000" y="3733800"/>
            <a:ext cx="7620000" cy="2362200"/>
          </a:xfrm>
          <a:prstGeom prst="rect">
            <a:avLst/>
          </a:prstGeom>
          <a:noFill/>
          <a:ln w="19050" cap="flat" cmpd="sng">
            <a:solidFill>
              <a:srgbClr val="FF9900"/>
            </a:solidFill>
            <a:prstDash val="solid"/>
            <a:miter/>
            <a:headEnd type="none" w="med" len="med"/>
            <a:tailEnd type="none" w="med" len="med"/>
          </a:ln>
        </p:spPr>
        <p:txBody>
          <a:bodyPr/>
          <a:lstStyle/>
          <a:p>
            <a:pPr marL="196850" indent="-196850" algn="l">
              <a:lnSpc>
                <a:spcPct val="120000"/>
              </a:lnSpc>
              <a:spcBef>
                <a:spcPct val="20000"/>
              </a:spcBef>
              <a:buClr>
                <a:srgbClr val="FF6600"/>
              </a:buClr>
              <a:buFont typeface="Wingdings" panose="05000000000000000000" pitchFamily="2" charset="2"/>
              <a:buAutoNum type="arabicPeriod"/>
            </a:pPr>
            <a:r>
              <a:rPr lang="zh-CN" altLang="en-US" sz="1600" b="0" dirty="0">
                <a:solidFill>
                  <a:srgbClr val="000000"/>
                </a:solidFill>
                <a:latin typeface="Times New Roman" panose="02020603050405020304" pitchFamily="18" charset="0"/>
                <a:ea typeface="楷体_GB2312" pitchFamily="49" charset="-122"/>
              </a:rPr>
              <a:t>上图项目的关键路径是什么？</a:t>
            </a:r>
          </a:p>
          <a:p>
            <a:pPr marL="196850" indent="-196850" algn="l">
              <a:lnSpc>
                <a:spcPct val="120000"/>
              </a:lnSpc>
              <a:spcBef>
                <a:spcPct val="20000"/>
              </a:spcBef>
              <a:buClr>
                <a:srgbClr val="FF6600"/>
              </a:buClr>
              <a:buFont typeface="Wingdings" panose="05000000000000000000" pitchFamily="2" charset="2"/>
              <a:buAutoNum type="arabicPeriod"/>
            </a:pPr>
            <a:r>
              <a:rPr lang="zh-CN" altLang="en-US" sz="1600" b="0" dirty="0">
                <a:solidFill>
                  <a:srgbClr val="000000"/>
                </a:solidFill>
                <a:latin typeface="Times New Roman" panose="02020603050405020304" pitchFamily="18" charset="0"/>
                <a:ea typeface="楷体_GB2312" pitchFamily="49" charset="-122"/>
              </a:rPr>
              <a:t>在上图中增加一项历时</a:t>
            </a:r>
            <a:r>
              <a:rPr lang="en-US" altLang="zh-CN" sz="1600" b="0" dirty="0">
                <a:solidFill>
                  <a:srgbClr val="000000"/>
                </a:solidFill>
                <a:latin typeface="Times New Roman" panose="02020603050405020304" pitchFamily="18" charset="0"/>
                <a:ea typeface="楷体_GB2312" pitchFamily="49" charset="-122"/>
              </a:rPr>
              <a:t>5</a:t>
            </a:r>
            <a:r>
              <a:rPr lang="zh-CN" altLang="en-US" sz="1600" b="0" dirty="0">
                <a:solidFill>
                  <a:srgbClr val="000000"/>
                </a:solidFill>
                <a:latin typeface="Times New Roman" panose="02020603050405020304" pitchFamily="18" charset="0"/>
                <a:ea typeface="楷体_GB2312" pitchFamily="49" charset="-122"/>
              </a:rPr>
              <a:t>天的新活动</a:t>
            </a:r>
            <a:r>
              <a:rPr lang="en-US" altLang="zh-CN" sz="1600" b="0" dirty="0">
                <a:solidFill>
                  <a:srgbClr val="000000"/>
                </a:solidFill>
                <a:latin typeface="Times New Roman" panose="02020603050405020304" pitchFamily="18" charset="0"/>
                <a:ea typeface="楷体_GB2312" pitchFamily="49" charset="-122"/>
              </a:rPr>
              <a:t>R</a:t>
            </a:r>
            <a:r>
              <a:rPr lang="zh-CN" altLang="en-US" sz="1600" b="0" dirty="0">
                <a:solidFill>
                  <a:srgbClr val="000000"/>
                </a:solidFill>
                <a:latin typeface="Times New Roman" panose="02020603050405020304" pitchFamily="18" charset="0"/>
                <a:ea typeface="楷体_GB2312" pitchFamily="49" charset="-122"/>
              </a:rPr>
              <a:t>，新活动</a:t>
            </a:r>
            <a:r>
              <a:rPr lang="en-US" altLang="zh-CN" sz="1600" b="0" dirty="0">
                <a:solidFill>
                  <a:srgbClr val="000000"/>
                </a:solidFill>
                <a:latin typeface="Times New Roman" panose="02020603050405020304" pitchFamily="18" charset="0"/>
                <a:ea typeface="楷体_GB2312" pitchFamily="49" charset="-122"/>
              </a:rPr>
              <a:t>R</a:t>
            </a:r>
            <a:r>
              <a:rPr lang="zh-CN" altLang="en-US" sz="1600" b="0" dirty="0">
                <a:solidFill>
                  <a:srgbClr val="000000"/>
                </a:solidFill>
                <a:latin typeface="Times New Roman" panose="02020603050405020304" pitchFamily="18" charset="0"/>
                <a:ea typeface="楷体_GB2312" pitchFamily="49" charset="-122"/>
              </a:rPr>
              <a:t>的前导活动是</a:t>
            </a:r>
            <a:r>
              <a:rPr lang="en-US" altLang="zh-CN" sz="1600" b="0" dirty="0">
                <a:solidFill>
                  <a:srgbClr val="000000"/>
                </a:solidFill>
                <a:latin typeface="Times New Roman" panose="02020603050405020304" pitchFamily="18" charset="0"/>
                <a:ea typeface="楷体_GB2312" pitchFamily="49" charset="-122"/>
              </a:rPr>
              <a:t>F</a:t>
            </a:r>
            <a:r>
              <a:rPr lang="zh-CN" altLang="en-US" sz="1600" b="0" dirty="0">
                <a:solidFill>
                  <a:srgbClr val="000000"/>
                </a:solidFill>
                <a:latin typeface="Times New Roman" panose="02020603050405020304" pitchFamily="18" charset="0"/>
                <a:ea typeface="楷体_GB2312" pitchFamily="49" charset="-122"/>
              </a:rPr>
              <a:t>，后续任务是</a:t>
            </a:r>
            <a:r>
              <a:rPr lang="en-US" altLang="zh-CN" sz="1600" b="0" dirty="0">
                <a:solidFill>
                  <a:srgbClr val="000000"/>
                </a:solidFill>
                <a:latin typeface="Times New Roman" panose="02020603050405020304" pitchFamily="18" charset="0"/>
                <a:ea typeface="楷体_GB2312" pitchFamily="49" charset="-122"/>
              </a:rPr>
              <a:t>G</a:t>
            </a:r>
            <a:r>
              <a:rPr lang="zh-CN" altLang="en-US" sz="1600" b="0" dirty="0">
                <a:solidFill>
                  <a:srgbClr val="000000"/>
                </a:solidFill>
                <a:latin typeface="Times New Roman" panose="02020603050405020304" pitchFamily="18" charset="0"/>
                <a:ea typeface="楷体_GB2312" pitchFamily="49" charset="-122"/>
              </a:rPr>
              <a:t>，问项目的工期是多少单位？</a:t>
            </a:r>
          </a:p>
          <a:p>
            <a:pPr marL="196850" indent="-196850" algn="l">
              <a:lnSpc>
                <a:spcPct val="120000"/>
              </a:lnSpc>
              <a:spcBef>
                <a:spcPct val="20000"/>
              </a:spcBef>
              <a:buClr>
                <a:srgbClr val="FF6600"/>
              </a:buClr>
              <a:buFont typeface="Wingdings" panose="05000000000000000000" pitchFamily="2" charset="2"/>
              <a:buAutoNum type="arabicPeriod"/>
            </a:pPr>
            <a:r>
              <a:rPr lang="zh-CN" altLang="en-US" sz="1600" b="0" dirty="0">
                <a:solidFill>
                  <a:srgbClr val="000000"/>
                </a:solidFill>
                <a:latin typeface="Times New Roman" panose="02020603050405020304" pitchFamily="18" charset="0"/>
                <a:ea typeface="楷体_GB2312" pitchFamily="49" charset="-122"/>
              </a:rPr>
              <a:t>根据上图，你完成了最初的进度计划，并发现活动</a:t>
            </a:r>
            <a:r>
              <a:rPr lang="en-US" altLang="zh-CN" sz="1600" b="0" dirty="0">
                <a:solidFill>
                  <a:srgbClr val="000000"/>
                </a:solidFill>
                <a:latin typeface="Times New Roman" panose="02020603050405020304" pitchFamily="18" charset="0"/>
                <a:ea typeface="楷体_GB2312" pitchFamily="49" charset="-122"/>
              </a:rPr>
              <a:t>C</a:t>
            </a:r>
            <a:r>
              <a:rPr lang="zh-CN" altLang="en-US" sz="1600" b="0" dirty="0">
                <a:solidFill>
                  <a:srgbClr val="000000"/>
                </a:solidFill>
                <a:latin typeface="Times New Roman" panose="02020603050405020304" pitchFamily="18" charset="0"/>
                <a:ea typeface="楷体_GB2312" pitchFamily="49" charset="-122"/>
              </a:rPr>
              <a:t>的竣工日期滞后于规定的交付日期。为了对项目历时进行压缩实现进度目标，你应该如何做？</a:t>
            </a:r>
          </a:p>
          <a:p>
            <a:pPr marL="196850" indent="-196850" algn="l">
              <a:lnSpc>
                <a:spcPct val="120000"/>
              </a:lnSpc>
              <a:spcBef>
                <a:spcPct val="20000"/>
              </a:spcBef>
              <a:buClr>
                <a:srgbClr val="FF6600"/>
              </a:buClr>
              <a:buFont typeface="Wingdings" panose="05000000000000000000" pitchFamily="2" charset="2"/>
            </a:pPr>
            <a:r>
              <a:rPr lang="zh-CN" altLang="en-US" sz="1600" b="0" dirty="0">
                <a:solidFill>
                  <a:srgbClr val="000000"/>
                </a:solidFill>
                <a:latin typeface="Times New Roman" panose="02020603050405020304" pitchFamily="18" charset="0"/>
                <a:ea typeface="楷体_GB2312" pitchFamily="49" charset="-122"/>
              </a:rPr>
              <a:t>	</a:t>
            </a:r>
            <a:r>
              <a:rPr lang="en-US" altLang="zh-CN" sz="1600" b="0" dirty="0">
                <a:solidFill>
                  <a:srgbClr val="000000"/>
                </a:solidFill>
                <a:latin typeface="Times New Roman" panose="02020603050405020304" pitchFamily="18" charset="0"/>
                <a:ea typeface="楷体_GB2312" pitchFamily="49" charset="-122"/>
              </a:rPr>
              <a:t>A</a:t>
            </a:r>
            <a:r>
              <a:rPr lang="zh-CN" altLang="en-US" sz="1600" b="0" dirty="0">
                <a:solidFill>
                  <a:srgbClr val="000000"/>
                </a:solidFill>
                <a:latin typeface="Times New Roman" panose="02020603050405020304" pitchFamily="18" charset="0"/>
                <a:ea typeface="楷体_GB2312" pitchFamily="49" charset="-122"/>
              </a:rPr>
              <a:t>、减少活动</a:t>
            </a:r>
            <a:r>
              <a:rPr lang="en-US" altLang="zh-CN" sz="1600" b="0" dirty="0">
                <a:solidFill>
                  <a:srgbClr val="000000"/>
                </a:solidFill>
                <a:latin typeface="Times New Roman" panose="02020603050405020304" pitchFamily="18" charset="0"/>
                <a:ea typeface="楷体_GB2312" pitchFamily="49" charset="-122"/>
              </a:rPr>
              <a:t>E</a:t>
            </a:r>
            <a:r>
              <a:rPr lang="zh-CN" altLang="en-US" sz="1600" b="0" dirty="0">
                <a:solidFill>
                  <a:srgbClr val="000000"/>
                </a:solidFill>
                <a:latin typeface="Times New Roman" panose="02020603050405020304" pitchFamily="18" charset="0"/>
                <a:ea typeface="楷体_GB2312" pitchFamily="49" charset="-122"/>
              </a:rPr>
              <a:t>的工作    </a:t>
            </a:r>
            <a:r>
              <a:rPr lang="en-US" altLang="zh-CN" sz="1600" b="0" dirty="0">
                <a:solidFill>
                  <a:srgbClr val="000000"/>
                </a:solidFill>
                <a:latin typeface="Times New Roman" panose="02020603050405020304" pitchFamily="18" charset="0"/>
                <a:ea typeface="楷体_GB2312" pitchFamily="49" charset="-122"/>
              </a:rPr>
              <a:t>B</a:t>
            </a:r>
            <a:r>
              <a:rPr lang="zh-CN" altLang="en-US" sz="1600" b="0" dirty="0">
                <a:solidFill>
                  <a:srgbClr val="000000"/>
                </a:solidFill>
                <a:latin typeface="Times New Roman" panose="02020603050405020304" pitchFamily="18" charset="0"/>
                <a:ea typeface="楷体_GB2312" pitchFamily="49" charset="-122"/>
              </a:rPr>
              <a:t>、对活动</a:t>
            </a:r>
            <a:r>
              <a:rPr lang="en-US" altLang="zh-CN" sz="1600" b="0" dirty="0">
                <a:solidFill>
                  <a:srgbClr val="000000"/>
                </a:solidFill>
                <a:latin typeface="Times New Roman" panose="02020603050405020304" pitchFamily="18" charset="0"/>
                <a:ea typeface="楷体_GB2312" pitchFamily="49" charset="-122"/>
              </a:rPr>
              <a:t>B</a:t>
            </a:r>
            <a:r>
              <a:rPr lang="zh-CN" altLang="en-US" sz="1600" b="0" dirty="0">
                <a:solidFill>
                  <a:srgbClr val="000000"/>
                </a:solidFill>
                <a:latin typeface="Times New Roman" panose="02020603050405020304" pitchFamily="18" charset="0"/>
                <a:ea typeface="楷体_GB2312" pitchFamily="49" charset="-122"/>
              </a:rPr>
              <a:t>增加资源     </a:t>
            </a:r>
            <a:r>
              <a:rPr lang="en-US" altLang="zh-CN" sz="1600" b="0" dirty="0">
                <a:solidFill>
                  <a:srgbClr val="000000"/>
                </a:solidFill>
                <a:latin typeface="Times New Roman" panose="02020603050405020304" pitchFamily="18" charset="0"/>
                <a:ea typeface="楷体_GB2312" pitchFamily="49" charset="-122"/>
              </a:rPr>
              <a:t>C</a:t>
            </a:r>
            <a:r>
              <a:rPr lang="zh-CN" altLang="en-US" sz="1600" b="0" dirty="0">
                <a:solidFill>
                  <a:srgbClr val="000000"/>
                </a:solidFill>
                <a:latin typeface="Times New Roman" panose="02020603050405020304" pitchFamily="18" charset="0"/>
                <a:ea typeface="楷体_GB2312" pitchFamily="49" charset="-122"/>
              </a:rPr>
              <a:t>、对活动</a:t>
            </a:r>
            <a:r>
              <a:rPr lang="en-US" altLang="zh-CN" sz="1600" b="0" dirty="0">
                <a:solidFill>
                  <a:srgbClr val="000000"/>
                </a:solidFill>
                <a:latin typeface="Times New Roman" panose="02020603050405020304" pitchFamily="18" charset="0"/>
                <a:ea typeface="楷体_GB2312" pitchFamily="49" charset="-122"/>
              </a:rPr>
              <a:t>I</a:t>
            </a:r>
            <a:r>
              <a:rPr lang="zh-CN" altLang="en-US" sz="1600" b="0" dirty="0">
                <a:solidFill>
                  <a:srgbClr val="000000"/>
                </a:solidFill>
                <a:latin typeface="Times New Roman" panose="02020603050405020304" pitchFamily="18" charset="0"/>
                <a:ea typeface="楷体_GB2312" pitchFamily="49" charset="-122"/>
              </a:rPr>
              <a:t>进行外包</a:t>
            </a:r>
          </a:p>
          <a:p>
            <a:pPr marL="196850" indent="-196850" algn="l">
              <a:lnSpc>
                <a:spcPct val="120000"/>
              </a:lnSpc>
              <a:spcBef>
                <a:spcPct val="20000"/>
              </a:spcBef>
              <a:buClr>
                <a:srgbClr val="FF6600"/>
              </a:buClr>
              <a:buFont typeface="Wingdings" panose="05000000000000000000" pitchFamily="2" charset="2"/>
            </a:pPr>
            <a:r>
              <a:rPr lang="zh-CN" altLang="en-US" sz="1600" b="0" dirty="0">
                <a:solidFill>
                  <a:srgbClr val="000000"/>
                </a:solidFill>
                <a:latin typeface="Times New Roman" panose="02020603050405020304" pitchFamily="18" charset="0"/>
                <a:ea typeface="楷体_GB2312" pitchFamily="49" charset="-122"/>
              </a:rPr>
              <a:t>	</a:t>
            </a:r>
            <a:r>
              <a:rPr lang="en-US" altLang="zh-CN" sz="1600" b="0" dirty="0">
                <a:solidFill>
                  <a:srgbClr val="000000"/>
                </a:solidFill>
                <a:latin typeface="Times New Roman" panose="02020603050405020304" pitchFamily="18" charset="0"/>
                <a:ea typeface="楷体_GB2312" pitchFamily="49" charset="-122"/>
              </a:rPr>
              <a:t>D</a:t>
            </a:r>
            <a:r>
              <a:rPr lang="zh-CN" altLang="en-US" sz="1600" b="0" dirty="0">
                <a:solidFill>
                  <a:srgbClr val="000000"/>
                </a:solidFill>
                <a:latin typeface="Times New Roman" panose="02020603050405020304" pitchFamily="18" charset="0"/>
                <a:ea typeface="楷体_GB2312" pitchFamily="49" charset="-122"/>
              </a:rPr>
              <a:t>、将活动</a:t>
            </a:r>
            <a:r>
              <a:rPr lang="en-US" altLang="zh-CN" sz="1600" b="0" dirty="0">
                <a:solidFill>
                  <a:srgbClr val="000000"/>
                </a:solidFill>
                <a:latin typeface="Times New Roman" panose="02020603050405020304" pitchFamily="18" charset="0"/>
                <a:ea typeface="楷体_GB2312" pitchFamily="49" charset="-122"/>
              </a:rPr>
              <a:t>C</a:t>
            </a:r>
            <a:r>
              <a:rPr lang="zh-CN" altLang="en-US" sz="1600" b="0" dirty="0">
                <a:solidFill>
                  <a:srgbClr val="000000"/>
                </a:solidFill>
                <a:latin typeface="Times New Roman" panose="02020603050405020304" pitchFamily="18" charset="0"/>
                <a:ea typeface="楷体_GB2312" pitchFamily="49" charset="-122"/>
              </a:rPr>
              <a:t>分为两部分，并使得新设立的活动</a:t>
            </a:r>
            <a:r>
              <a:rPr lang="en-US" altLang="zh-CN" sz="1600" b="0" dirty="0">
                <a:solidFill>
                  <a:srgbClr val="000000"/>
                </a:solidFill>
                <a:latin typeface="Times New Roman" panose="02020603050405020304" pitchFamily="18" charset="0"/>
                <a:ea typeface="楷体_GB2312" pitchFamily="49" charset="-122"/>
              </a:rPr>
              <a:t>C</a:t>
            </a:r>
            <a:r>
              <a:rPr lang="en-US" altLang="zh-CN" sz="900" b="0" dirty="0">
                <a:solidFill>
                  <a:srgbClr val="000000"/>
                </a:solidFill>
                <a:latin typeface="Times New Roman" panose="02020603050405020304" pitchFamily="18" charset="0"/>
                <a:ea typeface="楷体_GB2312" pitchFamily="49" charset="-122"/>
              </a:rPr>
              <a:t>A</a:t>
            </a:r>
            <a:r>
              <a:rPr lang="zh-CN" altLang="en-US" sz="1600" b="0" dirty="0">
                <a:solidFill>
                  <a:srgbClr val="000000"/>
                </a:solidFill>
                <a:latin typeface="Times New Roman" panose="02020603050405020304" pitchFamily="18" charset="0"/>
                <a:ea typeface="楷体_GB2312" pitchFamily="49" charset="-122"/>
              </a:rPr>
              <a:t>与活动</a:t>
            </a:r>
            <a:r>
              <a:rPr lang="en-US" altLang="zh-CN" sz="1600" b="0" dirty="0">
                <a:solidFill>
                  <a:srgbClr val="000000"/>
                </a:solidFill>
                <a:latin typeface="Times New Roman" panose="02020603050405020304" pitchFamily="18" charset="0"/>
                <a:ea typeface="楷体_GB2312" pitchFamily="49" charset="-122"/>
              </a:rPr>
              <a:t>A</a:t>
            </a:r>
            <a:r>
              <a:rPr lang="zh-CN" altLang="en-US" sz="1600" b="0" dirty="0">
                <a:solidFill>
                  <a:srgbClr val="000000"/>
                </a:solidFill>
                <a:latin typeface="Times New Roman" panose="02020603050405020304" pitchFamily="18" charset="0"/>
                <a:ea typeface="楷体_GB2312" pitchFamily="49" charset="-122"/>
              </a:rPr>
              <a:t>并行。</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0" y="33338"/>
            <a:ext cx="7380288" cy="554037"/>
          </a:xfrm>
        </p:spPr>
        <p:txBody>
          <a:bodyPr vert="horz" wrap="square" lIns="91440" tIns="45720" rIns="91440" bIns="45720" anchor="ctr"/>
          <a:lstStyle/>
          <a:p>
            <a:pPr eaLnBrk="1" hangingPunct="1"/>
            <a:r>
              <a:rPr lang="zh-CN" altLang="en-US" dirty="0"/>
              <a:t>进度计划制定方法与工具：</a:t>
            </a:r>
            <a:r>
              <a:rPr lang="zh-CN" altLang="en-US" sz="3200" dirty="0">
                <a:latin typeface="黑体" panose="02010609060101010101" pitchFamily="49" charset="-122"/>
              </a:rPr>
              <a:t>形成进度计划</a:t>
            </a:r>
          </a:p>
        </p:txBody>
      </p:sp>
      <p:sp>
        <p:nvSpPr>
          <p:cNvPr id="125955" name="Rectangle 3"/>
          <p:cNvSpPr>
            <a:spLocks noGrp="1"/>
          </p:cNvSpPr>
          <p:nvPr>
            <p:ph idx="1"/>
          </p:nvPr>
        </p:nvSpPr>
        <p:spPr>
          <a:xfrm>
            <a:off x="0" y="908050"/>
            <a:ext cx="8686800" cy="1219200"/>
          </a:xfrm>
        </p:spPr>
        <p:txBody>
          <a:bodyPr vert="horz" wrap="square" lIns="91440" tIns="45720" rIns="91440" bIns="45720" anchor="t"/>
          <a:lstStyle/>
          <a:p>
            <a:pPr marL="279400" indent="-279400" eaLnBrk="1" hangingPunct="1">
              <a:lnSpc>
                <a:spcPct val="120000"/>
              </a:lnSpc>
              <a:buNone/>
            </a:pPr>
            <a:r>
              <a:rPr lang="en-US" altLang="zh-CN" dirty="0"/>
              <a:t>GANTT</a:t>
            </a:r>
            <a:r>
              <a:rPr lang="zh-CN" altLang="en-US" dirty="0"/>
              <a:t>图</a:t>
            </a:r>
            <a:endParaRPr lang="zh-CN" altLang="en-US" sz="1800" dirty="0"/>
          </a:p>
          <a:p>
            <a:pPr marL="279400" indent="-279400" eaLnBrk="1" hangingPunct="1">
              <a:lnSpc>
                <a:spcPct val="120000"/>
              </a:lnSpc>
            </a:pPr>
            <a:r>
              <a:rPr lang="zh-CN" altLang="en-US" sz="1800" dirty="0"/>
              <a:t>是对任务的一种罗列，标明任务名称、开始时间、完成时间、工期、资源名称等。</a:t>
            </a:r>
          </a:p>
          <a:p>
            <a:pPr marL="279400" indent="-279400" eaLnBrk="1" hangingPunct="1">
              <a:lnSpc>
                <a:spcPct val="120000"/>
              </a:lnSpc>
            </a:pPr>
            <a:r>
              <a:rPr lang="zh-CN" altLang="en-US" sz="1800" dirty="0"/>
              <a:t>采用</a:t>
            </a:r>
            <a:r>
              <a:rPr lang="en-US" altLang="zh-CN" sz="1800" dirty="0"/>
              <a:t>GANTT</a:t>
            </a:r>
            <a:r>
              <a:rPr lang="zh-CN" altLang="en-US" sz="1800" dirty="0"/>
              <a:t>图虽然没有</a:t>
            </a:r>
            <a:r>
              <a:rPr lang="en-US" altLang="zh-CN" sz="1800" dirty="0"/>
              <a:t>PERT</a:t>
            </a:r>
            <a:r>
              <a:rPr lang="zh-CN" altLang="en-US" sz="1800" dirty="0"/>
              <a:t>图直观，但简单、罗列任务多，实际最常用。</a:t>
            </a:r>
          </a:p>
        </p:txBody>
      </p:sp>
      <p:sp>
        <p:nvSpPr>
          <p:cNvPr id="125956" name="Text Box 502"/>
          <p:cNvSpPr txBox="1"/>
          <p:nvPr/>
        </p:nvSpPr>
        <p:spPr>
          <a:xfrm>
            <a:off x="381000" y="2438400"/>
            <a:ext cx="1143000" cy="366713"/>
          </a:xfrm>
          <a:prstGeom prst="rect">
            <a:avLst/>
          </a:prstGeom>
          <a:noFill/>
          <a:ln w="19050">
            <a:noFill/>
          </a:ln>
        </p:spPr>
        <p:txBody>
          <a:bodyPr>
            <a:spAutoFit/>
          </a:bodyPr>
          <a:lstStyle/>
          <a:p>
            <a:pPr>
              <a:spcBef>
                <a:spcPct val="50000"/>
              </a:spcBef>
            </a:pPr>
            <a:r>
              <a:rPr lang="zh-CN" altLang="en-US" sz="1800" b="0" u="sng" dirty="0">
                <a:solidFill>
                  <a:schemeClr val="tx1"/>
                </a:solidFill>
                <a:latin typeface="Arial" panose="020B0604020202020204" pitchFamily="34" charset="0"/>
              </a:rPr>
              <a:t>示例</a:t>
            </a:r>
          </a:p>
        </p:txBody>
      </p:sp>
      <p:pic>
        <p:nvPicPr>
          <p:cNvPr id="125957" name="Picture 503" descr="图2－12甘特图示图"/>
          <p:cNvPicPr>
            <a:picLocks noChangeAspect="1"/>
          </p:cNvPicPr>
          <p:nvPr/>
        </p:nvPicPr>
        <p:blipFill>
          <a:blip r:embed="rId3"/>
          <a:srcRect t="4370" b="37360"/>
          <a:stretch>
            <a:fillRect/>
          </a:stretch>
        </p:blipFill>
        <p:spPr>
          <a:xfrm>
            <a:off x="152400" y="3044825"/>
            <a:ext cx="8839200" cy="3048000"/>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p:nvPr/>
        </p:nvSpPr>
        <p:spPr>
          <a:xfrm>
            <a:off x="304800" y="990600"/>
            <a:ext cx="8207375" cy="792163"/>
          </a:xfrm>
          <a:prstGeom prst="rect">
            <a:avLst/>
          </a:prstGeom>
          <a:noFill/>
          <a:ln w="9525">
            <a:noFill/>
          </a:ln>
        </p:spPr>
        <p:txBody>
          <a:bodyPr/>
          <a:lstStyle/>
          <a:p>
            <a:pPr algn="l">
              <a:lnSpc>
                <a:spcPct val="135000"/>
              </a:lnSpc>
              <a:spcBef>
                <a:spcPct val="20000"/>
              </a:spcBef>
              <a:buClr>
                <a:schemeClr val="tx1"/>
              </a:buClr>
              <a:buFont typeface="Wingdings" panose="05000000000000000000" pitchFamily="2" charset="2"/>
            </a:pPr>
            <a:r>
              <a:rPr lang="zh-CN" altLang="en-US" sz="2800" dirty="0">
                <a:solidFill>
                  <a:schemeClr val="tx1"/>
                </a:solidFill>
                <a:latin typeface="Arial" panose="020B0604020202020204" pitchFamily="34" charset="0"/>
                <a:ea typeface="微软雅黑" panose="020B0503020204020204" pitchFamily="34" charset="-122"/>
              </a:rPr>
              <a:t>在概念阶段和计划阶段，在四个时间点四次制定不同阶段和层次的项目计划。如下图所示：</a:t>
            </a:r>
          </a:p>
        </p:txBody>
      </p:sp>
      <p:graphicFrame>
        <p:nvGraphicFramePr>
          <p:cNvPr id="35842" name="Object 4"/>
          <p:cNvGraphicFramePr>
            <a:graphicFrameLocks noGrp="1" noChangeAspect="1"/>
          </p:cNvGraphicFramePr>
          <p:nvPr>
            <p:ph/>
          </p:nvPr>
        </p:nvGraphicFramePr>
        <p:xfrm>
          <a:off x="450850" y="2690813"/>
          <a:ext cx="8280400" cy="3011487"/>
        </p:xfrm>
        <a:graphic>
          <a:graphicData uri="http://schemas.openxmlformats.org/presentationml/2006/ole">
            <mc:AlternateContent xmlns:mc="http://schemas.openxmlformats.org/markup-compatibility/2006">
              <mc:Choice xmlns:v="urn:schemas-microsoft-com:vml" Requires="v">
                <p:oleObj spid="_x0000_s37890" r:id="rId4" imgW="9155430" imgH="2934970" progId="Visio.Drawing.6">
                  <p:embed/>
                </p:oleObj>
              </mc:Choice>
              <mc:Fallback>
                <p:oleObj r:id="rId4" imgW="9155430" imgH="2934970" progId="Visio.Drawing.6">
                  <p:embed/>
                  <p:pic>
                    <p:nvPicPr>
                      <p:cNvPr id="0" name="图片 3118"/>
                      <p:cNvPicPr/>
                      <p:nvPr/>
                    </p:nvPicPr>
                    <p:blipFill>
                      <a:blip r:embed="rId5"/>
                      <a:srcRect/>
                      <a:stretch>
                        <a:fillRect/>
                      </a:stretch>
                    </p:blipFill>
                    <p:spPr>
                      <a:xfrm>
                        <a:off x="450850" y="2690813"/>
                        <a:ext cx="8280400" cy="3011487"/>
                      </a:xfrm>
                      <a:prstGeom prst="rect">
                        <a:avLst/>
                      </a:prstGeom>
                      <a:noFill/>
                      <a:ln w="38100">
                        <a:miter/>
                      </a:ln>
                    </p:spPr>
                  </p:pic>
                </p:oleObj>
              </mc:Fallback>
            </mc:AlternateContent>
          </a:graphicData>
        </a:graphic>
      </p:graphicFrame>
      <p:sp>
        <p:nvSpPr>
          <p:cNvPr id="35844" name="Rectangle 6"/>
          <p:cNvSpPr>
            <a:spLocks noGrp="1"/>
          </p:cNvSpPr>
          <p:nvPr>
            <p:ph type="title" idx="4294967295"/>
          </p:nvPr>
        </p:nvSpPr>
        <p:spPr>
          <a:xfrm>
            <a:off x="0" y="34925"/>
            <a:ext cx="5246688" cy="557213"/>
          </a:xfrm>
        </p:spPr>
        <p:txBody>
          <a:bodyPr vert="horz" wrap="square" lIns="91440" tIns="45720" rIns="91440" bIns="45720" anchor="ctr"/>
          <a:lstStyle/>
          <a:p>
            <a:pPr eaLnBrk="1" hangingPunct="1"/>
            <a:r>
              <a:rPr lang="zh-CN" altLang="en-US" sz="3200" dirty="0">
                <a:latin typeface="黑体" panose="02010609060101010101" pitchFamily="49" charset="-122"/>
              </a:rPr>
              <a:t>重申制定计划的时间</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几点经验分享</a:t>
            </a:r>
          </a:p>
        </p:txBody>
      </p:sp>
      <p:sp>
        <p:nvSpPr>
          <p:cNvPr id="126979" name="Rectangle 3"/>
          <p:cNvSpPr>
            <a:spLocks noGrp="1"/>
          </p:cNvSpPr>
          <p:nvPr>
            <p:ph idx="1"/>
          </p:nvPr>
        </p:nvSpPr>
        <p:spPr>
          <a:xfrm>
            <a:off x="298450" y="703263"/>
            <a:ext cx="5321300" cy="4394200"/>
          </a:xfrm>
        </p:spPr>
        <p:txBody>
          <a:bodyPr vert="horz" wrap="square" lIns="91440" tIns="45720" rIns="91440" bIns="45720" anchor="t"/>
          <a:lstStyle/>
          <a:p>
            <a:pPr eaLnBrk="1" hangingPunct="1"/>
            <a:r>
              <a:rPr lang="zh-CN" altLang="en-US" sz="2800" dirty="0">
                <a:ea typeface="宋体" panose="02010600030101010101" pitchFamily="2" charset="-122"/>
              </a:rPr>
              <a:t>由上往下制订与由下往上修改相结合</a:t>
            </a:r>
          </a:p>
          <a:p>
            <a:pPr eaLnBrk="1" hangingPunct="1"/>
            <a:r>
              <a:rPr lang="zh-CN" altLang="en-US" sz="2800" dirty="0">
                <a:ea typeface="宋体" panose="02010600030101010101" pitchFamily="2" charset="-122"/>
              </a:rPr>
              <a:t>在制订每一层计划时均要充分考虑上下层计划的约束关系</a:t>
            </a:r>
          </a:p>
          <a:p>
            <a:pPr eaLnBrk="1" hangingPunct="1"/>
            <a:r>
              <a:rPr lang="zh-CN" altLang="en-US" sz="2800" dirty="0">
                <a:ea typeface="宋体" panose="02010600030101010101" pitchFamily="2" charset="-122"/>
              </a:rPr>
              <a:t>与各相互关联的计划、职能部门充分沟通、协调</a:t>
            </a:r>
          </a:p>
          <a:p>
            <a:pPr eaLnBrk="1" hangingPunct="1"/>
            <a:r>
              <a:rPr lang="zh-CN" altLang="en-US" sz="2800" dirty="0">
                <a:ea typeface="宋体" panose="02010600030101010101" pitchFamily="2" charset="-122"/>
              </a:rPr>
              <a:t>识别假设与约束</a:t>
            </a:r>
          </a:p>
          <a:p>
            <a:pPr eaLnBrk="1" hangingPunct="1"/>
            <a:r>
              <a:rPr lang="zh-CN" altLang="en-US" sz="2800" dirty="0">
                <a:ea typeface="宋体" panose="02010600030101010101" pitchFamily="2" charset="-122"/>
              </a:rPr>
              <a:t>留有余量</a:t>
            </a:r>
          </a:p>
        </p:txBody>
      </p:sp>
      <p:sp>
        <p:nvSpPr>
          <p:cNvPr id="126980" name="AutoShape 7"/>
          <p:cNvSpPr/>
          <p:nvPr/>
        </p:nvSpPr>
        <p:spPr>
          <a:xfrm>
            <a:off x="6437313" y="2514600"/>
            <a:ext cx="1879600" cy="2398713"/>
          </a:xfrm>
          <a:prstGeom prst="triangle">
            <a:avLst>
              <a:gd name="adj" fmla="val 50000"/>
            </a:avLst>
          </a:prstGeom>
          <a:solidFill>
            <a:schemeClr val="accent1"/>
          </a:solidFill>
          <a:ln w="19050" cap="flat" cmpd="sng">
            <a:solidFill>
              <a:srgbClr val="FF3300"/>
            </a:solidFill>
            <a:prstDash val="solid"/>
            <a:miter/>
            <a:headEnd type="none" w="med" len="med"/>
            <a:tailEnd type="none" w="med" len="med"/>
          </a:ln>
        </p:spPr>
        <p:txBody>
          <a:bodyPr wrap="none" anchor="ctr"/>
          <a:lstStyle/>
          <a:p>
            <a:endParaRPr lang="zh-CN" altLang="zh-CN" sz="1400" b="0" dirty="0">
              <a:solidFill>
                <a:schemeClr val="tx1"/>
              </a:solidFill>
              <a:latin typeface="Arial" panose="020B0604020202020204" pitchFamily="34" charset="0"/>
              <a:ea typeface="楷体_GB2312" pitchFamily="49" charset="-122"/>
            </a:endParaRPr>
          </a:p>
        </p:txBody>
      </p:sp>
      <p:sp>
        <p:nvSpPr>
          <p:cNvPr id="126981" name="AutoShape 8"/>
          <p:cNvSpPr/>
          <p:nvPr/>
        </p:nvSpPr>
        <p:spPr>
          <a:xfrm>
            <a:off x="6624638" y="2836863"/>
            <a:ext cx="1503362" cy="1954212"/>
          </a:xfrm>
          <a:prstGeom prst="triangle">
            <a:avLst>
              <a:gd name="adj" fmla="val 50000"/>
            </a:avLst>
          </a:prstGeom>
          <a:solidFill>
            <a:schemeClr val="accent1"/>
          </a:solidFill>
          <a:ln w="19050" cap="flat" cmpd="sng">
            <a:solidFill>
              <a:srgbClr val="FF3300"/>
            </a:solidFill>
            <a:prstDash val="solid"/>
            <a:miter/>
            <a:headEnd type="none" w="med" len="med"/>
            <a:tailEnd type="none" w="med" len="med"/>
          </a:ln>
        </p:spPr>
        <p:txBody>
          <a:bodyPr wrap="none" anchor="ctr"/>
          <a:lstStyle/>
          <a:p>
            <a:endParaRPr lang="zh-CN" altLang="zh-CN" sz="1400" b="0" dirty="0">
              <a:solidFill>
                <a:schemeClr val="tx1"/>
              </a:solidFill>
              <a:latin typeface="Arial" panose="020B0604020202020204" pitchFamily="34" charset="0"/>
              <a:ea typeface="楷体_GB2312" pitchFamily="49" charset="-122"/>
            </a:endParaRPr>
          </a:p>
        </p:txBody>
      </p:sp>
      <p:sp>
        <p:nvSpPr>
          <p:cNvPr id="126982" name="Line 11"/>
          <p:cNvSpPr/>
          <p:nvPr/>
        </p:nvSpPr>
        <p:spPr>
          <a:xfrm>
            <a:off x="7188200" y="3386138"/>
            <a:ext cx="0" cy="887412"/>
          </a:xfrm>
          <a:prstGeom prst="line">
            <a:avLst/>
          </a:prstGeom>
          <a:ln w="19050" cap="flat" cmpd="sng">
            <a:solidFill>
              <a:srgbClr val="FF3300"/>
            </a:solidFill>
            <a:prstDash val="solid"/>
            <a:headEnd type="none" w="med" len="med"/>
            <a:tailEnd type="triangle" w="med" len="lg"/>
          </a:ln>
        </p:spPr>
      </p:sp>
      <p:sp>
        <p:nvSpPr>
          <p:cNvPr id="126983" name="Line 12"/>
          <p:cNvSpPr/>
          <p:nvPr/>
        </p:nvSpPr>
        <p:spPr>
          <a:xfrm flipV="1">
            <a:off x="7753350" y="4262438"/>
            <a:ext cx="0" cy="533400"/>
          </a:xfrm>
          <a:prstGeom prst="line">
            <a:avLst/>
          </a:prstGeom>
          <a:ln w="19050" cap="flat" cmpd="sng">
            <a:solidFill>
              <a:srgbClr val="FF3300"/>
            </a:solidFill>
            <a:prstDash val="solid"/>
            <a:headEnd type="none" w="med" len="med"/>
            <a:tailEnd type="triangle" w="med" len="lg"/>
          </a:ln>
        </p:spPr>
      </p:sp>
      <p:sp>
        <p:nvSpPr>
          <p:cNvPr id="126984" name="Text Box 13"/>
          <p:cNvSpPr txBox="1"/>
          <p:nvPr/>
        </p:nvSpPr>
        <p:spPr>
          <a:xfrm>
            <a:off x="7094538" y="3757613"/>
            <a:ext cx="752475" cy="306387"/>
          </a:xfrm>
          <a:prstGeom prst="rect">
            <a:avLst/>
          </a:prstGeom>
          <a:noFill/>
          <a:ln w="19050">
            <a:noFill/>
          </a:ln>
        </p:spPr>
        <p:txBody>
          <a:bodyPr>
            <a:spAutoFit/>
          </a:bodyPr>
          <a:lstStyle/>
          <a:p>
            <a:pPr>
              <a:spcBef>
                <a:spcPct val="50000"/>
              </a:spcBef>
            </a:pPr>
            <a:r>
              <a:rPr lang="en-US" altLang="zh-CN" sz="1400" dirty="0">
                <a:solidFill>
                  <a:schemeClr val="tx1"/>
                </a:solidFill>
                <a:latin typeface="Times New Roman" panose="02020603050405020304" pitchFamily="18" charset="0"/>
                <a:ea typeface="楷体_GB2312" pitchFamily="49" charset="-122"/>
              </a:rPr>
              <a:t>70%</a:t>
            </a:r>
          </a:p>
        </p:txBody>
      </p:sp>
      <p:sp>
        <p:nvSpPr>
          <p:cNvPr id="126985" name="Text Box 14"/>
          <p:cNvSpPr txBox="1"/>
          <p:nvPr/>
        </p:nvSpPr>
        <p:spPr>
          <a:xfrm>
            <a:off x="7094538" y="4429125"/>
            <a:ext cx="752475" cy="304800"/>
          </a:xfrm>
          <a:prstGeom prst="rect">
            <a:avLst/>
          </a:prstGeom>
          <a:noFill/>
          <a:ln w="19050">
            <a:noFill/>
          </a:ln>
        </p:spPr>
        <p:txBody>
          <a:bodyPr>
            <a:spAutoFit/>
          </a:bodyPr>
          <a:lstStyle/>
          <a:p>
            <a:pPr>
              <a:spcBef>
                <a:spcPct val="50000"/>
              </a:spcBef>
            </a:pPr>
            <a:r>
              <a:rPr lang="en-US" altLang="zh-CN" sz="1400" dirty="0">
                <a:solidFill>
                  <a:schemeClr val="tx1"/>
                </a:solidFill>
                <a:latin typeface="Times New Roman" panose="02020603050405020304" pitchFamily="18" charset="0"/>
                <a:ea typeface="楷体_GB2312" pitchFamily="49" charset="-122"/>
              </a:rPr>
              <a:t>30%</a:t>
            </a:r>
          </a:p>
        </p:txBody>
      </p:sp>
      <p:sp>
        <p:nvSpPr>
          <p:cNvPr id="126986" name="Line 15"/>
          <p:cNvSpPr/>
          <p:nvPr/>
        </p:nvSpPr>
        <p:spPr>
          <a:xfrm>
            <a:off x="6378575" y="2514600"/>
            <a:ext cx="0" cy="2398713"/>
          </a:xfrm>
          <a:prstGeom prst="line">
            <a:avLst/>
          </a:prstGeom>
          <a:ln w="28575" cap="flat" cmpd="sng">
            <a:solidFill>
              <a:srgbClr val="FF3300"/>
            </a:solidFill>
            <a:prstDash val="solid"/>
            <a:headEnd type="none" w="med" len="med"/>
            <a:tailEnd type="triangle" w="med" len="lg"/>
          </a:ln>
        </p:spPr>
      </p:sp>
      <p:sp>
        <p:nvSpPr>
          <p:cNvPr id="126987" name="Line 16"/>
          <p:cNvSpPr/>
          <p:nvPr/>
        </p:nvSpPr>
        <p:spPr>
          <a:xfrm flipV="1">
            <a:off x="8358188" y="2514600"/>
            <a:ext cx="0" cy="2398713"/>
          </a:xfrm>
          <a:prstGeom prst="line">
            <a:avLst/>
          </a:prstGeom>
          <a:ln w="28575" cap="flat" cmpd="sng">
            <a:solidFill>
              <a:srgbClr val="FF3300"/>
            </a:solidFill>
            <a:prstDash val="solid"/>
            <a:headEnd type="none" w="med" len="med"/>
            <a:tailEnd type="triangle" w="med" len="lg"/>
          </a:ln>
        </p:spPr>
      </p:sp>
      <p:sp>
        <p:nvSpPr>
          <p:cNvPr id="126988" name="AutoShape 17"/>
          <p:cNvSpPr/>
          <p:nvPr/>
        </p:nvSpPr>
        <p:spPr>
          <a:xfrm>
            <a:off x="7283450" y="4902200"/>
            <a:ext cx="201613" cy="631825"/>
          </a:xfrm>
          <a:prstGeom prst="upDownArrow">
            <a:avLst>
              <a:gd name="adj1" fmla="val 50000"/>
              <a:gd name="adj2" fmla="val 62677"/>
            </a:avLst>
          </a:prstGeom>
          <a:solidFill>
            <a:srgbClr val="FFFF00"/>
          </a:solidFill>
          <a:ln w="19050" cap="flat" cmpd="sng">
            <a:solidFill>
              <a:srgbClr val="FF9900"/>
            </a:solidFill>
            <a:prstDash val="solid"/>
            <a:miter/>
            <a:headEnd type="none" w="med" len="med"/>
            <a:tailEnd type="none" w="med" len="med"/>
          </a:ln>
        </p:spPr>
        <p:txBody>
          <a:bodyPr vert="eaVert" anchor="ctr">
            <a:spAutoFit/>
          </a:bodyPr>
          <a:lstStyle/>
          <a:p>
            <a:endParaRPr lang="zh-CN" altLang="en-US" dirty="0">
              <a:latin typeface="Times New Roman" panose="02020603050405020304" pitchFamily="18" charset="0"/>
            </a:endParaRPr>
          </a:p>
        </p:txBody>
      </p:sp>
      <p:sp>
        <p:nvSpPr>
          <p:cNvPr id="126989" name="AutoShape 18"/>
          <p:cNvSpPr/>
          <p:nvPr/>
        </p:nvSpPr>
        <p:spPr>
          <a:xfrm>
            <a:off x="7027863" y="5621338"/>
            <a:ext cx="736600" cy="514350"/>
          </a:xfrm>
          <a:prstGeom prst="flowChartMagneticDisk">
            <a:avLst/>
          </a:prstGeom>
          <a:solidFill>
            <a:srgbClr val="00FFFF"/>
          </a:solidFill>
          <a:ln w="19050" cap="flat" cmpd="sng">
            <a:solidFill>
              <a:srgbClr val="008080"/>
            </a:solidFill>
            <a:prstDash val="solid"/>
            <a:headEnd type="none" w="med" len="med"/>
            <a:tailEnd type="none" w="med" len="med"/>
          </a:ln>
        </p:spPr>
        <p:txBody>
          <a:bodyPr wrap="none" anchor="ctr">
            <a:spAutoFit/>
          </a:bodyPr>
          <a:lstStyle/>
          <a:p>
            <a:r>
              <a:rPr lang="zh-CN" altLang="en-US" sz="1400" b="0" dirty="0">
                <a:solidFill>
                  <a:schemeClr val="tx1"/>
                </a:solidFill>
                <a:latin typeface="Arial" panose="020B0604020202020204" pitchFamily="34" charset="0"/>
                <a:ea typeface="楷体_GB2312" pitchFamily="49" charset="-122"/>
              </a:rPr>
              <a:t>资源线</a:t>
            </a:r>
          </a:p>
        </p:txBody>
      </p:sp>
      <p:sp>
        <p:nvSpPr>
          <p:cNvPr id="126990" name="Text Box 19"/>
          <p:cNvSpPr txBox="1"/>
          <p:nvPr/>
        </p:nvSpPr>
        <p:spPr>
          <a:xfrm>
            <a:off x="5943600" y="2873375"/>
            <a:ext cx="381000" cy="1558925"/>
          </a:xfrm>
          <a:prstGeom prst="rect">
            <a:avLst/>
          </a:prstGeom>
          <a:noFill/>
          <a:ln w="19050">
            <a:noFill/>
          </a:ln>
        </p:spPr>
        <p:txBody>
          <a:bodyPr>
            <a:spAutoFit/>
          </a:bodyPr>
          <a:lstStyle/>
          <a:p>
            <a:pPr>
              <a:spcBef>
                <a:spcPct val="50000"/>
              </a:spcBef>
            </a:pPr>
            <a:r>
              <a:rPr lang="zh-CN" altLang="en-US" sz="1600" b="0" dirty="0">
                <a:solidFill>
                  <a:schemeClr val="tx1"/>
                </a:solidFill>
                <a:latin typeface="Arial" panose="020B0604020202020204" pitchFamily="34" charset="0"/>
                <a:ea typeface="楷体_GB2312" pitchFamily="49" charset="-122"/>
              </a:rPr>
              <a:t>自上而下制定</a:t>
            </a:r>
          </a:p>
        </p:txBody>
      </p:sp>
      <p:sp>
        <p:nvSpPr>
          <p:cNvPr id="126991" name="Text Box 20"/>
          <p:cNvSpPr txBox="1"/>
          <p:nvPr/>
        </p:nvSpPr>
        <p:spPr>
          <a:xfrm>
            <a:off x="8332788" y="2873375"/>
            <a:ext cx="334962" cy="1558925"/>
          </a:xfrm>
          <a:prstGeom prst="rect">
            <a:avLst/>
          </a:prstGeom>
          <a:noFill/>
          <a:ln w="19050">
            <a:noFill/>
          </a:ln>
        </p:spPr>
        <p:txBody>
          <a:bodyPr>
            <a:spAutoFit/>
          </a:bodyPr>
          <a:lstStyle/>
          <a:p>
            <a:pPr>
              <a:spcBef>
                <a:spcPct val="50000"/>
              </a:spcBef>
            </a:pPr>
            <a:r>
              <a:rPr lang="zh-CN" altLang="en-US" sz="1600" b="0" dirty="0">
                <a:solidFill>
                  <a:schemeClr val="tx1"/>
                </a:solidFill>
                <a:latin typeface="Arial" panose="020B0604020202020204" pitchFamily="34" charset="0"/>
                <a:ea typeface="楷体_GB2312" pitchFamily="49" charset="-122"/>
              </a:rPr>
              <a:t>自下而上修订</a:t>
            </a:r>
          </a:p>
        </p:txBody>
      </p:sp>
      <p:sp>
        <p:nvSpPr>
          <p:cNvPr id="126992" name="Freeform 25"/>
          <p:cNvSpPr/>
          <p:nvPr/>
        </p:nvSpPr>
        <p:spPr>
          <a:xfrm>
            <a:off x="6877050" y="4076700"/>
            <a:ext cx="935038" cy="288925"/>
          </a:xfrm>
          <a:custGeom>
            <a:avLst/>
            <a:gdLst>
              <a:gd name="txL" fmla="*/ 0 w 589"/>
              <a:gd name="txT" fmla="*/ 0 h 197"/>
              <a:gd name="txR" fmla="*/ 589 w 589"/>
              <a:gd name="txB" fmla="*/ 197 h 197"/>
            </a:gdLst>
            <a:ahLst/>
            <a:cxnLst>
              <a:cxn ang="0">
                <a:pos x="0" y="2147483647"/>
              </a:cxn>
              <a:cxn ang="0">
                <a:pos x="2147483647" y="2147483647"/>
              </a:cxn>
              <a:cxn ang="0">
                <a:pos x="2147483647" y="0"/>
              </a:cxn>
            </a:cxnLst>
            <a:rect l="txL" t="txT" r="txR" b="txB"/>
            <a:pathLst>
              <a:path w="589" h="197">
                <a:moveTo>
                  <a:pt x="0" y="91"/>
                </a:moveTo>
                <a:cubicBezTo>
                  <a:pt x="109" y="144"/>
                  <a:pt x="219" y="197"/>
                  <a:pt x="317" y="182"/>
                </a:cubicBezTo>
                <a:cubicBezTo>
                  <a:pt x="415" y="167"/>
                  <a:pt x="544" y="30"/>
                  <a:pt x="589" y="0"/>
                </a:cubicBezTo>
              </a:path>
            </a:pathLst>
          </a:custGeom>
          <a:noFill/>
          <a:ln w="19050" cap="flat" cmpd="sng">
            <a:solidFill>
              <a:srgbClr val="FF3300"/>
            </a:solidFill>
            <a:prstDash val="solid"/>
            <a:round/>
            <a:headEnd type="none" w="med" len="med"/>
            <a:tailEnd type="none" w="med" len="med"/>
          </a:ln>
        </p:spPr>
        <p:txBody>
          <a:bodyPr vert="eaVert" anchor="ctr">
            <a:spAutoFit/>
          </a:bodyPr>
          <a:lstStyle/>
          <a:p>
            <a:endParaRPr lang="zh-CN" altLang="en-US" dirty="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演练 </a:t>
            </a:r>
            <a:r>
              <a:rPr lang="en-US" altLang="zh-CN" sz="3200" dirty="0">
                <a:latin typeface="宋体" panose="02010600030101010101" pitchFamily="2" charset="-122"/>
              </a:rPr>
              <a:t>–</a:t>
            </a:r>
            <a:r>
              <a:rPr lang="en-US" altLang="zh-CN" sz="3200" dirty="0">
                <a:latin typeface="黑体" panose="02010609060101010101" pitchFamily="49" charset="-122"/>
              </a:rPr>
              <a:t> </a:t>
            </a:r>
            <a:r>
              <a:rPr lang="zh-CN" altLang="en-US" sz="3200" dirty="0">
                <a:latin typeface="黑体" panose="02010609060101010101" pitchFamily="49" charset="-122"/>
              </a:rPr>
              <a:t>项目计划制定</a:t>
            </a:r>
          </a:p>
        </p:txBody>
      </p:sp>
      <p:sp>
        <p:nvSpPr>
          <p:cNvPr id="128003" name="Rectangle 3"/>
          <p:cNvSpPr>
            <a:spLocks noGrp="1"/>
          </p:cNvSpPr>
          <p:nvPr>
            <p:ph idx="1"/>
          </p:nvPr>
        </p:nvSpPr>
        <p:spPr/>
        <p:txBody>
          <a:bodyPr vert="horz"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各小组根据选定的项目目标制定项目计划</a:t>
            </a:r>
          </a:p>
          <a:p>
            <a:pPr eaLnBrk="1" hangingPunct="1">
              <a:spcBef>
                <a:spcPct val="0"/>
              </a:spcBef>
              <a:buClrTx/>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、列出</a:t>
            </a:r>
            <a:r>
              <a:rPr lang="en-US" altLang="zh-CN" dirty="0">
                <a:latin typeface="宋体" panose="02010600030101010101" pitchFamily="2" charset="-122"/>
                <a:ea typeface="宋体" panose="02010600030101010101" pitchFamily="2" charset="-122"/>
              </a:rPr>
              <a:t>WBS</a:t>
            </a:r>
            <a:r>
              <a:rPr lang="zh-CN" altLang="en-US" dirty="0">
                <a:latin typeface="宋体" panose="02010600030101010101" pitchFamily="2" charset="-122"/>
                <a:ea typeface="宋体" panose="02010600030101010101" pitchFamily="2" charset="-122"/>
              </a:rPr>
              <a:t>表</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级；</a:t>
            </a:r>
          </a:p>
          <a:p>
            <a:pPr eaLnBrk="1" hangingPunct="1">
              <a:spcBef>
                <a:spcPct val="0"/>
              </a:spcBef>
              <a:buClrTx/>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、估计工时，画出</a:t>
            </a:r>
            <a:r>
              <a:rPr lang="en-US" altLang="zh-CN" dirty="0">
                <a:latin typeface="宋体" panose="02010600030101010101" pitchFamily="2" charset="-122"/>
                <a:ea typeface="宋体" panose="02010600030101010101" pitchFamily="2" charset="-122"/>
              </a:rPr>
              <a:t>PERT</a:t>
            </a:r>
            <a:r>
              <a:rPr lang="zh-CN" altLang="en-US" dirty="0">
                <a:latin typeface="宋体" panose="02010600030101010101" pitchFamily="2" charset="-122"/>
                <a:ea typeface="宋体" panose="02010600030101010101" pitchFamily="2" charset="-122"/>
              </a:rPr>
              <a:t>图；</a:t>
            </a:r>
          </a:p>
          <a:p>
            <a:pPr eaLnBrk="1" hangingPunct="1">
              <a:spcBef>
                <a:spcPct val="0"/>
              </a:spcBef>
              <a:buClrTx/>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、找出关键路径。</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29027"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1800" dirty="0"/>
              <a:t>项目管理的基本概念</a:t>
            </a:r>
          </a:p>
          <a:p>
            <a:pPr marL="533400" indent="-533400" eaLnBrk="1" hangingPunct="1">
              <a:buClr>
                <a:srgbClr val="0033CC"/>
              </a:buClr>
              <a:buFont typeface="Wingdings" panose="05000000000000000000" pitchFamily="2" charset="2"/>
              <a:buAutoNum type="arabicPeriod"/>
            </a:pPr>
            <a:r>
              <a:rPr lang="zh-CN" altLang="en-US" sz="1800" dirty="0"/>
              <a:t>项目组织结构</a:t>
            </a:r>
          </a:p>
          <a:p>
            <a:pPr marL="533400" indent="-533400" eaLnBrk="1" hangingPunct="1">
              <a:buClr>
                <a:srgbClr val="0033CC"/>
              </a:buClr>
              <a:buFont typeface="Wingdings" panose="05000000000000000000" pitchFamily="2" charset="2"/>
              <a:buAutoNum type="arabicPeriod"/>
            </a:pPr>
            <a:r>
              <a:rPr lang="zh-CN" altLang="en-US" sz="1800" dirty="0"/>
              <a:t>项目目标管理</a:t>
            </a:r>
          </a:p>
          <a:p>
            <a:pPr marL="533400" indent="-533400" eaLnBrk="1" hangingPunct="1">
              <a:buClr>
                <a:srgbClr val="0033CC"/>
              </a:buClr>
              <a:buFont typeface="Wingdings" panose="05000000000000000000" pitchFamily="2" charset="2"/>
              <a:buAutoNum type="arabicPeriod"/>
            </a:pPr>
            <a:r>
              <a:rPr lang="zh-CN" altLang="en-US" sz="1800" dirty="0"/>
              <a:t>项目需求管理</a:t>
            </a:r>
          </a:p>
          <a:p>
            <a:pPr marL="533400" indent="-533400" eaLnBrk="1" hangingPunct="1">
              <a:buClr>
                <a:srgbClr val="0033CC"/>
              </a:buClr>
              <a:buFont typeface="Wingdings" panose="05000000000000000000" pitchFamily="2" charset="2"/>
              <a:buAutoNum type="arabicPeriod"/>
            </a:pPr>
            <a:r>
              <a:rPr lang="zh-CN" altLang="en-US" sz="1800" dirty="0"/>
              <a:t>产品开发流程回顾 </a:t>
            </a:r>
          </a:p>
          <a:p>
            <a:pPr marL="533400" indent="-533400" eaLnBrk="1" hangingPunct="1">
              <a:buClr>
                <a:srgbClr val="0033CC"/>
              </a:buClr>
              <a:buFont typeface="Wingdings" panose="05000000000000000000" pitchFamily="2" charset="2"/>
              <a:buAutoNum type="arabicPeriod"/>
            </a:pPr>
            <a:r>
              <a:rPr lang="zh-CN" altLang="en-US" sz="1800" dirty="0"/>
              <a:t>项目计划制定</a:t>
            </a:r>
          </a:p>
          <a:p>
            <a:pPr marL="533400" indent="-533400" eaLnBrk="1" hangingPunct="1">
              <a:buClr>
                <a:srgbClr val="0033CC"/>
              </a:buClr>
              <a:buFont typeface="Wingdings" panose="05000000000000000000" pitchFamily="2" charset="2"/>
              <a:buAutoNum type="arabicPeriod"/>
            </a:pPr>
            <a:r>
              <a:rPr lang="zh-CN" altLang="en-US" sz="1800" dirty="0"/>
              <a:t>项目计划控制</a:t>
            </a:r>
          </a:p>
          <a:p>
            <a:pPr marL="533400" indent="-533400" eaLnBrk="1" hangingPunct="1">
              <a:buClr>
                <a:srgbClr val="0033CC"/>
              </a:buClr>
              <a:buFont typeface="Wingdings" panose="05000000000000000000" pitchFamily="2" charset="2"/>
              <a:buAutoNum type="arabicPeriod"/>
            </a:pPr>
            <a:r>
              <a:rPr lang="zh-CN" altLang="en-US" sz="1800" dirty="0"/>
              <a:t>质量与成本管理</a:t>
            </a:r>
          </a:p>
          <a:p>
            <a:pPr marL="533400" indent="-533400" eaLnBrk="1" hangingPunct="1">
              <a:buClr>
                <a:srgbClr val="0033CC"/>
              </a:buClr>
              <a:buFont typeface="Wingdings" panose="05000000000000000000" pitchFamily="2" charset="2"/>
              <a:buAutoNum type="arabicPeriod"/>
            </a:pPr>
            <a:r>
              <a:rPr lang="zh-CN" altLang="en-US" sz="1800" dirty="0"/>
              <a:t>风险管理</a:t>
            </a:r>
          </a:p>
          <a:p>
            <a:pPr marL="533400" indent="-533400" eaLnBrk="1" hangingPunct="1">
              <a:buClr>
                <a:srgbClr val="0033CC"/>
              </a:buClr>
              <a:buFont typeface="Wingdings" panose="05000000000000000000" pitchFamily="2" charset="2"/>
              <a:buAutoNum type="arabicPeriod"/>
            </a:pPr>
            <a:r>
              <a:rPr lang="zh-CN" altLang="en-US" sz="1800" dirty="0"/>
              <a:t>项目沟通管理</a:t>
            </a:r>
          </a:p>
        </p:txBody>
      </p:sp>
      <p:pic>
        <p:nvPicPr>
          <p:cNvPr id="129028"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539750" y="3573463"/>
            <a:ext cx="344488" cy="3270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项目管理九大知识领域</a:t>
            </a:r>
          </a:p>
        </p:txBody>
      </p:sp>
      <p:pic>
        <p:nvPicPr>
          <p:cNvPr id="63491" name="Picture 22" descr="BD06518_"/>
          <p:cNvPicPr>
            <a:picLocks noChangeAspect="1"/>
          </p:cNvPicPr>
          <p:nvPr/>
        </p:nvPicPr>
        <p:blipFill>
          <a:blip r:embed="rId3"/>
          <a:stretch>
            <a:fillRect/>
          </a:stretch>
        </p:blipFill>
        <p:spPr>
          <a:xfrm>
            <a:off x="304800" y="2286000"/>
            <a:ext cx="1085850" cy="1052513"/>
          </a:xfrm>
          <a:prstGeom prst="rect">
            <a:avLst/>
          </a:prstGeom>
          <a:noFill/>
          <a:ln w="9525">
            <a:noFill/>
          </a:ln>
        </p:spPr>
      </p:pic>
      <p:sp>
        <p:nvSpPr>
          <p:cNvPr id="63492" name="Text Box 23"/>
          <p:cNvSpPr txBox="1"/>
          <p:nvPr/>
        </p:nvSpPr>
        <p:spPr>
          <a:xfrm>
            <a:off x="7696200" y="3352800"/>
            <a:ext cx="1311275" cy="730250"/>
          </a:xfrm>
          <a:prstGeom prst="rect">
            <a:avLst/>
          </a:prstGeom>
          <a:noFill/>
          <a:ln w="9525">
            <a:noFill/>
          </a:ln>
        </p:spPr>
        <p:txBody>
          <a:bodyPr>
            <a:spAutoFit/>
          </a:bodyPr>
          <a:lstStyle/>
          <a:p>
            <a:pPr>
              <a:spcBef>
                <a:spcPct val="50000"/>
              </a:spcBef>
            </a:pPr>
            <a:r>
              <a:rPr lang="zh-CN" altLang="en-US" sz="1400" b="0" dirty="0">
                <a:solidFill>
                  <a:schemeClr val="tx1"/>
                </a:solidFill>
                <a:latin typeface="Times New Roman" panose="02020603050405020304" pitchFamily="18" charset="0"/>
                <a:ea typeface="楷体_GB2312" pitchFamily="49" charset="-122"/>
              </a:rPr>
              <a:t>满足或超过项目干系人的需求和期望</a:t>
            </a:r>
          </a:p>
        </p:txBody>
      </p:sp>
      <p:pic>
        <p:nvPicPr>
          <p:cNvPr id="63493" name="Picture 34" descr="BD06518_"/>
          <p:cNvPicPr>
            <a:picLocks noChangeAspect="1"/>
          </p:cNvPicPr>
          <p:nvPr/>
        </p:nvPicPr>
        <p:blipFill>
          <a:blip r:embed="rId3"/>
          <a:stretch>
            <a:fillRect/>
          </a:stretch>
        </p:blipFill>
        <p:spPr>
          <a:xfrm>
            <a:off x="7848600" y="2133600"/>
            <a:ext cx="1085850" cy="1052513"/>
          </a:xfrm>
          <a:prstGeom prst="rect">
            <a:avLst/>
          </a:prstGeom>
          <a:noFill/>
          <a:ln w="9525">
            <a:noFill/>
          </a:ln>
        </p:spPr>
      </p:pic>
      <p:sp>
        <p:nvSpPr>
          <p:cNvPr id="63494" name="Text Box 35"/>
          <p:cNvSpPr txBox="1"/>
          <p:nvPr/>
        </p:nvSpPr>
        <p:spPr>
          <a:xfrm>
            <a:off x="304800" y="3505200"/>
            <a:ext cx="1295400" cy="517525"/>
          </a:xfrm>
          <a:prstGeom prst="rect">
            <a:avLst/>
          </a:prstGeom>
          <a:noFill/>
          <a:ln w="9525">
            <a:noFill/>
          </a:ln>
        </p:spPr>
        <p:txBody>
          <a:bodyPr>
            <a:spAutoFit/>
          </a:bodyPr>
          <a:lstStyle/>
          <a:p>
            <a:pPr>
              <a:spcBef>
                <a:spcPct val="50000"/>
              </a:spcBef>
            </a:pPr>
            <a:r>
              <a:rPr lang="zh-CN" altLang="en-US" sz="1400" b="0" dirty="0">
                <a:solidFill>
                  <a:schemeClr val="tx1"/>
                </a:solidFill>
                <a:latin typeface="Times New Roman" panose="02020603050405020304" pitchFamily="18" charset="0"/>
                <a:ea typeface="楷体_GB2312" pitchFamily="49" charset="-122"/>
              </a:rPr>
              <a:t>项目干系人的需求和期望</a:t>
            </a:r>
          </a:p>
        </p:txBody>
      </p:sp>
      <p:sp>
        <p:nvSpPr>
          <p:cNvPr id="63495" name="Text Box 38"/>
          <p:cNvSpPr txBox="1"/>
          <p:nvPr/>
        </p:nvSpPr>
        <p:spPr>
          <a:xfrm>
            <a:off x="2743200" y="3657600"/>
            <a:ext cx="3429000" cy="314325"/>
          </a:xfrm>
          <a:prstGeom prst="rect">
            <a:avLst/>
          </a:prstGeom>
          <a:solidFill>
            <a:srgbClr val="FFFF99"/>
          </a:solidFill>
          <a:ln w="9525" cap="flat" cmpd="sng">
            <a:solidFill>
              <a:srgbClr val="CC0000"/>
            </a:solidFill>
            <a:prstDash val="solid"/>
            <a:miter/>
            <a:headEnd type="none" w="med" len="med"/>
            <a:tailEnd type="none" w="med" len="med"/>
          </a:ln>
        </p:spPr>
        <p:txBody>
          <a:bodyPr/>
          <a:lstStyle/>
          <a:p>
            <a:pPr>
              <a:spcBef>
                <a:spcPct val="50000"/>
              </a:spcBef>
            </a:pPr>
            <a:r>
              <a:rPr lang="zh-CN" altLang="en-US" sz="1400" b="0" dirty="0">
                <a:solidFill>
                  <a:schemeClr val="tx1"/>
                </a:solidFill>
                <a:latin typeface="Times New Roman" panose="02020603050405020304" pitchFamily="18" charset="0"/>
                <a:ea typeface="楷体_GB2312" pitchFamily="49" charset="-122"/>
              </a:rPr>
              <a:t>工具、技术</a:t>
            </a:r>
          </a:p>
        </p:txBody>
      </p:sp>
      <p:sp>
        <p:nvSpPr>
          <p:cNvPr id="63496" name="Text Box 24"/>
          <p:cNvSpPr txBox="1"/>
          <p:nvPr/>
        </p:nvSpPr>
        <p:spPr>
          <a:xfrm>
            <a:off x="2743200" y="2362200"/>
            <a:ext cx="3429000" cy="314325"/>
          </a:xfrm>
          <a:prstGeom prst="rect">
            <a:avLst/>
          </a:prstGeom>
          <a:solidFill>
            <a:srgbClr val="FFFF99"/>
          </a:solidFill>
          <a:ln w="9525" cap="flat" cmpd="sng">
            <a:solidFill>
              <a:srgbClr val="CC0000"/>
            </a:solidFill>
            <a:prstDash val="solid"/>
            <a:miter/>
            <a:headEnd type="none" w="med" len="med"/>
            <a:tailEnd type="none" w="med" len="med"/>
          </a:ln>
        </p:spPr>
        <p:txBody>
          <a:bodyPr/>
          <a:lstStyle/>
          <a:p>
            <a:pPr>
              <a:spcBef>
                <a:spcPct val="50000"/>
              </a:spcBef>
            </a:pPr>
            <a:r>
              <a:rPr lang="zh-CN" altLang="en-US" sz="1400" b="0" dirty="0">
                <a:solidFill>
                  <a:schemeClr val="tx1"/>
                </a:solidFill>
                <a:latin typeface="Times New Roman" panose="02020603050405020304" pitchFamily="18" charset="0"/>
                <a:ea typeface="楷体_GB2312" pitchFamily="49" charset="-122"/>
              </a:rPr>
              <a:t>工具、技术</a:t>
            </a:r>
          </a:p>
        </p:txBody>
      </p:sp>
      <p:sp>
        <p:nvSpPr>
          <p:cNvPr id="63497" name="Text Box 5"/>
          <p:cNvSpPr txBox="1"/>
          <p:nvPr/>
        </p:nvSpPr>
        <p:spPr>
          <a:xfrm>
            <a:off x="1600200" y="1600200"/>
            <a:ext cx="1343025" cy="395288"/>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范围管理</a:t>
            </a:r>
          </a:p>
        </p:txBody>
      </p:sp>
      <p:sp>
        <p:nvSpPr>
          <p:cNvPr id="63498" name="Text Box 6"/>
          <p:cNvSpPr txBox="1"/>
          <p:nvPr/>
        </p:nvSpPr>
        <p:spPr>
          <a:xfrm>
            <a:off x="3048000" y="1600200"/>
            <a:ext cx="1343025" cy="395288"/>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时间管理</a:t>
            </a:r>
          </a:p>
        </p:txBody>
      </p:sp>
      <p:sp>
        <p:nvSpPr>
          <p:cNvPr id="63499" name="Text Box 7"/>
          <p:cNvSpPr txBox="1"/>
          <p:nvPr/>
        </p:nvSpPr>
        <p:spPr>
          <a:xfrm>
            <a:off x="4492625" y="1600200"/>
            <a:ext cx="1343025" cy="395288"/>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成本管理</a:t>
            </a:r>
          </a:p>
        </p:txBody>
      </p:sp>
      <p:sp>
        <p:nvSpPr>
          <p:cNvPr id="63500" name="Text Box 8"/>
          <p:cNvSpPr txBox="1"/>
          <p:nvPr/>
        </p:nvSpPr>
        <p:spPr>
          <a:xfrm>
            <a:off x="5972175" y="1600200"/>
            <a:ext cx="1343025" cy="395288"/>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质量管理</a:t>
            </a:r>
          </a:p>
        </p:txBody>
      </p:sp>
      <p:sp>
        <p:nvSpPr>
          <p:cNvPr id="63501" name="Text Box 9"/>
          <p:cNvSpPr txBox="1"/>
          <p:nvPr/>
        </p:nvSpPr>
        <p:spPr>
          <a:xfrm>
            <a:off x="1600200" y="4310063"/>
            <a:ext cx="1343025" cy="395287"/>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人力资源</a:t>
            </a:r>
          </a:p>
        </p:txBody>
      </p:sp>
      <p:sp>
        <p:nvSpPr>
          <p:cNvPr id="63502" name="Text Box 10"/>
          <p:cNvSpPr txBox="1"/>
          <p:nvPr/>
        </p:nvSpPr>
        <p:spPr>
          <a:xfrm>
            <a:off x="3048000" y="4310063"/>
            <a:ext cx="1343025" cy="395287"/>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沟通管理</a:t>
            </a:r>
          </a:p>
        </p:txBody>
      </p:sp>
      <p:sp>
        <p:nvSpPr>
          <p:cNvPr id="63503" name="Text Box 11"/>
          <p:cNvSpPr txBox="1"/>
          <p:nvPr/>
        </p:nvSpPr>
        <p:spPr>
          <a:xfrm>
            <a:off x="4492625" y="4310063"/>
            <a:ext cx="1343025" cy="395287"/>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风险管理</a:t>
            </a:r>
          </a:p>
        </p:txBody>
      </p:sp>
      <p:sp>
        <p:nvSpPr>
          <p:cNvPr id="63504" name="Text Box 12"/>
          <p:cNvSpPr txBox="1"/>
          <p:nvPr/>
        </p:nvSpPr>
        <p:spPr>
          <a:xfrm>
            <a:off x="5972175" y="4310063"/>
            <a:ext cx="1343025" cy="395287"/>
          </a:xfrm>
          <a:prstGeom prst="rect">
            <a:avLst/>
          </a:prstGeom>
          <a:gradFill rotWithShape="0">
            <a:gsLst>
              <a:gs pos="0">
                <a:srgbClr val="182F76"/>
              </a:gs>
              <a:gs pos="50000">
                <a:srgbClr val="3366FF"/>
              </a:gs>
              <a:gs pos="100000">
                <a:srgbClr val="182F76"/>
              </a:gs>
            </a:gsLst>
            <a:lin ang="5400000" scaled="1"/>
            <a:tileRect/>
          </a:gradFill>
          <a:ln w="9525">
            <a:noFill/>
          </a:ln>
        </p:spPr>
        <p:txBody>
          <a:bodyPr/>
          <a:lstStyle/>
          <a:p>
            <a:pPr>
              <a:spcBef>
                <a:spcPct val="50000"/>
              </a:spcBef>
            </a:pPr>
            <a:r>
              <a:rPr lang="zh-CN" altLang="en-US" sz="1600" b="0" dirty="0">
                <a:solidFill>
                  <a:schemeClr val="bg1"/>
                </a:solidFill>
                <a:latin typeface="Times New Roman" panose="02020603050405020304" pitchFamily="18" charset="0"/>
                <a:ea typeface="楷体_GB2312" pitchFamily="49" charset="-122"/>
              </a:rPr>
              <a:t>采购管理</a:t>
            </a:r>
          </a:p>
        </p:txBody>
      </p:sp>
      <p:sp>
        <p:nvSpPr>
          <p:cNvPr id="63505" name="Text Box 13"/>
          <p:cNvSpPr txBox="1"/>
          <p:nvPr/>
        </p:nvSpPr>
        <p:spPr>
          <a:xfrm>
            <a:off x="1670050" y="2894013"/>
            <a:ext cx="5645150" cy="458787"/>
          </a:xfrm>
          <a:prstGeom prst="rect">
            <a:avLst/>
          </a:prstGeom>
          <a:gradFill rotWithShape="0">
            <a:gsLst>
              <a:gs pos="0">
                <a:srgbClr val="765E00"/>
              </a:gs>
              <a:gs pos="50000">
                <a:srgbClr val="FFCC00"/>
              </a:gs>
              <a:gs pos="100000">
                <a:srgbClr val="765E00"/>
              </a:gs>
            </a:gsLst>
            <a:lin ang="5400000" scaled="1"/>
            <a:tileRect/>
          </a:gradFill>
          <a:ln w="9525">
            <a:noFill/>
          </a:ln>
        </p:spPr>
        <p:txBody>
          <a:bodyPr/>
          <a:lstStyle/>
          <a:p>
            <a:pPr>
              <a:spcBef>
                <a:spcPct val="50000"/>
              </a:spcBef>
            </a:pPr>
            <a:r>
              <a:rPr lang="zh-CN" altLang="en-US" b="0" dirty="0">
                <a:solidFill>
                  <a:schemeClr val="bg1"/>
                </a:solidFill>
                <a:latin typeface="Times New Roman" panose="02020603050405020304" pitchFamily="18" charset="0"/>
                <a:ea typeface="楷体_GB2312" pitchFamily="49" charset="-122"/>
              </a:rPr>
              <a:t>项目综合管理</a:t>
            </a:r>
          </a:p>
        </p:txBody>
      </p:sp>
      <p:sp>
        <p:nvSpPr>
          <p:cNvPr id="63506" name="AutoShape 14"/>
          <p:cNvSpPr/>
          <p:nvPr/>
        </p:nvSpPr>
        <p:spPr>
          <a:xfrm>
            <a:off x="2078038" y="2003425"/>
            <a:ext cx="360362" cy="900113"/>
          </a:xfrm>
          <a:prstGeom prst="down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07" name="AutoShape 15"/>
          <p:cNvSpPr/>
          <p:nvPr/>
        </p:nvSpPr>
        <p:spPr>
          <a:xfrm>
            <a:off x="3544888" y="2003425"/>
            <a:ext cx="360362" cy="900113"/>
          </a:xfrm>
          <a:prstGeom prst="down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08" name="AutoShape 16"/>
          <p:cNvSpPr/>
          <p:nvPr/>
        </p:nvSpPr>
        <p:spPr>
          <a:xfrm>
            <a:off x="4986338" y="2003425"/>
            <a:ext cx="360362" cy="900113"/>
          </a:xfrm>
          <a:prstGeom prst="down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09" name="AutoShape 17"/>
          <p:cNvSpPr/>
          <p:nvPr/>
        </p:nvSpPr>
        <p:spPr>
          <a:xfrm>
            <a:off x="6497638" y="2003425"/>
            <a:ext cx="360362" cy="900113"/>
          </a:xfrm>
          <a:prstGeom prst="down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10" name="AutoShape 19"/>
          <p:cNvSpPr/>
          <p:nvPr/>
        </p:nvSpPr>
        <p:spPr>
          <a:xfrm>
            <a:off x="3544888" y="3352800"/>
            <a:ext cx="360362" cy="900113"/>
          </a:xfrm>
          <a:prstGeom prst="up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11" name="AutoShape 20"/>
          <p:cNvSpPr/>
          <p:nvPr/>
        </p:nvSpPr>
        <p:spPr>
          <a:xfrm>
            <a:off x="4986338" y="3352800"/>
            <a:ext cx="360362" cy="900113"/>
          </a:xfrm>
          <a:prstGeom prst="up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12" name="AutoShape 21"/>
          <p:cNvSpPr/>
          <p:nvPr/>
        </p:nvSpPr>
        <p:spPr>
          <a:xfrm>
            <a:off x="6497638" y="3352800"/>
            <a:ext cx="360362" cy="900113"/>
          </a:xfrm>
          <a:prstGeom prst="up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13" name="AutoShape 36"/>
          <p:cNvSpPr/>
          <p:nvPr/>
        </p:nvSpPr>
        <p:spPr>
          <a:xfrm>
            <a:off x="2078038" y="3352800"/>
            <a:ext cx="360362" cy="900113"/>
          </a:xfrm>
          <a:prstGeom prst="upArrow">
            <a:avLst>
              <a:gd name="adj1" fmla="val 50000"/>
              <a:gd name="adj2" fmla="val 62445"/>
            </a:avLst>
          </a:prstGeom>
          <a:solidFill>
            <a:srgbClr val="FFCC00"/>
          </a:solidFill>
          <a:ln w="9525">
            <a:noFill/>
          </a:ln>
        </p:spPr>
        <p:txBody>
          <a:bodyPr anchor="ctr">
            <a:spAutoFit/>
          </a:bodyPr>
          <a:lstStyle/>
          <a:p>
            <a:endParaRPr lang="zh-CN" altLang="en-US" dirty="0">
              <a:latin typeface="Times New Roman" panose="02020603050405020304" pitchFamily="18" charset="0"/>
            </a:endParaRPr>
          </a:p>
        </p:txBody>
      </p:sp>
      <p:sp>
        <p:nvSpPr>
          <p:cNvPr id="63514" name="AutoShape 37"/>
          <p:cNvSpPr/>
          <p:nvPr/>
        </p:nvSpPr>
        <p:spPr>
          <a:xfrm rot="5400000">
            <a:off x="6057900" y="2857500"/>
            <a:ext cx="3048000" cy="533400"/>
          </a:xfrm>
          <a:prstGeom prst="triangle">
            <a:avLst>
              <a:gd name="adj" fmla="val 51958"/>
            </a:avLst>
          </a:prstGeom>
          <a:solidFill>
            <a:srgbClr val="FF99CC"/>
          </a:solidFill>
          <a:ln w="19050">
            <a:noFill/>
          </a:ln>
        </p:spPr>
        <p:txBody>
          <a:bodyPr vert="eaVert" anchor="ctr">
            <a:spAutoFit/>
          </a:bodyPr>
          <a:lstStyle/>
          <a:p>
            <a:endParaRPr lang="zh-CN" altLang="en-US" dirty="0">
              <a:latin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p:nvPr/>
        </p:nvSpPr>
        <p:spPr>
          <a:xfrm>
            <a:off x="393700" y="1066800"/>
            <a:ext cx="8331200" cy="5026025"/>
          </a:xfrm>
          <a:prstGeom prst="rect">
            <a:avLst/>
          </a:prstGeom>
          <a:noFill/>
          <a:ln w="57150">
            <a:noFill/>
          </a:ln>
        </p:spPr>
        <p:txBody>
          <a:bodyPr>
            <a:spAutoFit/>
          </a:bodyPr>
          <a:lstStyle/>
          <a:p>
            <a:pPr marL="457200" indent="-457200" algn="l">
              <a:lnSpc>
                <a:spcPct val="135000"/>
              </a:lnSpc>
              <a:buAutoNum type="arabicPeriod"/>
            </a:pPr>
            <a:r>
              <a:rPr lang="zh-CN" altLang="en-US" b="0" dirty="0">
                <a:solidFill>
                  <a:schemeClr val="tx1"/>
                </a:solidFill>
                <a:latin typeface="Arial" panose="020B0604020202020204" pitchFamily="34" charset="0"/>
              </a:rPr>
              <a:t>项目计划制定后，不依据计划进行项目控制，</a:t>
            </a:r>
            <a:r>
              <a:rPr lang="zh-CN" altLang="en-US" b="0" dirty="0">
                <a:solidFill>
                  <a:srgbClr val="FF0000"/>
                </a:solidFill>
                <a:latin typeface="Arial" panose="020B0604020202020204" pitchFamily="34" charset="0"/>
              </a:rPr>
              <a:t>计划约束力弱；</a:t>
            </a:r>
          </a:p>
          <a:p>
            <a:pPr marL="457200" indent="-457200" algn="l">
              <a:lnSpc>
                <a:spcPct val="135000"/>
              </a:lnSpc>
              <a:buAutoNum type="arabicPeriod"/>
            </a:pPr>
            <a:r>
              <a:rPr lang="zh-CN" altLang="en-US" b="0" dirty="0">
                <a:solidFill>
                  <a:srgbClr val="FF0000"/>
                </a:solidFill>
                <a:latin typeface="Arial" panose="020B0604020202020204" pitchFamily="34" charset="0"/>
              </a:rPr>
              <a:t>没有按（项目计划）基线来管理项目，</a:t>
            </a:r>
            <a:r>
              <a:rPr lang="zh-CN" altLang="en-US" b="0" dirty="0">
                <a:solidFill>
                  <a:schemeClr val="tx1"/>
                </a:solidFill>
                <a:latin typeface="Arial" panose="020B0604020202020204" pitchFamily="34" charset="0"/>
              </a:rPr>
              <a:t>导致项目的进度拖延、预算超支、项目质量达不到要求、交付件不完整；</a:t>
            </a:r>
          </a:p>
          <a:p>
            <a:pPr marL="457200" indent="-457200" algn="l">
              <a:lnSpc>
                <a:spcPct val="135000"/>
              </a:lnSpc>
              <a:buAutoNum type="arabicPeriod"/>
            </a:pPr>
            <a:r>
              <a:rPr lang="zh-CN" altLang="en-US" b="0" dirty="0">
                <a:solidFill>
                  <a:schemeClr val="tx1"/>
                </a:solidFill>
                <a:latin typeface="Arial" panose="020B0604020202020204" pitchFamily="34" charset="0"/>
              </a:rPr>
              <a:t>过多的</a:t>
            </a:r>
            <a:r>
              <a:rPr lang="zh-CN" altLang="en-US" b="0" dirty="0">
                <a:solidFill>
                  <a:srgbClr val="FF0000"/>
                </a:solidFill>
                <a:latin typeface="Arial" panose="020B0604020202020204" pitchFamily="34" charset="0"/>
              </a:rPr>
              <a:t>不可控变动</a:t>
            </a:r>
            <a:r>
              <a:rPr lang="zh-CN" altLang="en-US" b="0" dirty="0">
                <a:solidFill>
                  <a:schemeClr val="tx1"/>
                </a:solidFill>
                <a:latin typeface="Arial" panose="020B0604020202020204" pitchFamily="34" charset="0"/>
              </a:rPr>
              <a:t>（如：市场需求、计划、资源），影响计划执行：</a:t>
            </a:r>
          </a:p>
          <a:p>
            <a:pPr marL="457200" indent="-457200" algn="l">
              <a:lnSpc>
                <a:spcPct val="135000"/>
              </a:lnSpc>
              <a:buAutoNum type="arabicPeriod"/>
            </a:pPr>
            <a:r>
              <a:rPr lang="zh-CN" altLang="en-US" b="0" dirty="0">
                <a:solidFill>
                  <a:srgbClr val="FF0000"/>
                </a:solidFill>
                <a:latin typeface="Arial" panose="020B0604020202020204" pitchFamily="34" charset="0"/>
              </a:rPr>
              <a:t>需求变更</a:t>
            </a:r>
            <a:r>
              <a:rPr lang="zh-CN" altLang="en-US" b="0" dirty="0">
                <a:solidFill>
                  <a:schemeClr val="tx1"/>
                </a:solidFill>
                <a:latin typeface="Arial" panose="020B0604020202020204" pitchFamily="34" charset="0"/>
              </a:rPr>
              <a:t>缺乏控制，忽视需求的变更和变更控制；</a:t>
            </a:r>
          </a:p>
          <a:p>
            <a:pPr marL="457200" indent="-457200" algn="l">
              <a:lnSpc>
                <a:spcPct val="135000"/>
              </a:lnSpc>
              <a:buAutoNum type="arabicPeriod"/>
            </a:pPr>
            <a:r>
              <a:rPr lang="zh-CN" altLang="en-US" b="0" dirty="0">
                <a:solidFill>
                  <a:srgbClr val="FF0000"/>
                </a:solidFill>
                <a:latin typeface="Arial" panose="020B0604020202020204" pitchFamily="34" charset="0"/>
              </a:rPr>
              <a:t>技术方案变化</a:t>
            </a:r>
            <a:r>
              <a:rPr lang="zh-CN" altLang="en-US" b="0" dirty="0">
                <a:solidFill>
                  <a:schemeClr val="tx1"/>
                </a:solidFill>
                <a:latin typeface="Arial" panose="020B0604020202020204" pitchFamily="34" charset="0"/>
              </a:rPr>
              <a:t>频繁；</a:t>
            </a:r>
          </a:p>
          <a:p>
            <a:pPr marL="457200" indent="-457200" algn="l">
              <a:lnSpc>
                <a:spcPct val="135000"/>
              </a:lnSpc>
              <a:buAutoNum type="arabicPeriod"/>
            </a:pPr>
            <a:r>
              <a:rPr lang="zh-CN" altLang="en-US" b="0" dirty="0">
                <a:solidFill>
                  <a:srgbClr val="FF0000"/>
                </a:solidFill>
                <a:latin typeface="Arial" panose="020B0604020202020204" pitchFamily="34" charset="0"/>
              </a:rPr>
              <a:t>项目合同管理</a:t>
            </a:r>
            <a:r>
              <a:rPr lang="zh-CN" altLang="en-US" b="0" dirty="0">
                <a:solidFill>
                  <a:schemeClr val="tx1"/>
                </a:solidFill>
                <a:latin typeface="Arial" panose="020B0604020202020204" pitchFamily="34" charset="0"/>
              </a:rPr>
              <a:t>不严格；</a:t>
            </a:r>
          </a:p>
          <a:p>
            <a:pPr marL="457200" indent="-457200" algn="l">
              <a:lnSpc>
                <a:spcPct val="135000"/>
              </a:lnSpc>
              <a:buAutoNum type="arabicPeriod"/>
            </a:pPr>
            <a:r>
              <a:rPr lang="zh-CN" altLang="en-US" b="0" dirty="0">
                <a:solidFill>
                  <a:schemeClr val="tx1"/>
                </a:solidFill>
                <a:latin typeface="Arial" panose="020B0604020202020204" pitchFamily="34" charset="0"/>
              </a:rPr>
              <a:t>未根据变化及时调整计划；</a:t>
            </a:r>
            <a:r>
              <a:rPr lang="zh-CN" altLang="en-US" b="0" dirty="0">
                <a:solidFill>
                  <a:srgbClr val="FF0000"/>
                </a:solidFill>
                <a:latin typeface="Arial" panose="020B0604020202020204" pitchFamily="34" charset="0"/>
              </a:rPr>
              <a:t>或者更改随意，更改过程不规范；</a:t>
            </a:r>
          </a:p>
          <a:p>
            <a:pPr marL="457200" indent="-457200" algn="l">
              <a:lnSpc>
                <a:spcPct val="135000"/>
              </a:lnSpc>
              <a:buAutoNum type="arabicPeriod"/>
            </a:pPr>
            <a:r>
              <a:rPr lang="zh-CN" altLang="en-US" b="0" dirty="0">
                <a:solidFill>
                  <a:schemeClr val="tx1"/>
                </a:solidFill>
                <a:latin typeface="Arial" panose="020B0604020202020204" pitchFamily="34" charset="0"/>
              </a:rPr>
              <a:t>没有充分利用项目计划进行</a:t>
            </a:r>
            <a:r>
              <a:rPr lang="zh-CN" altLang="en-US" b="0" dirty="0">
                <a:solidFill>
                  <a:srgbClr val="FF0000"/>
                </a:solidFill>
                <a:latin typeface="Arial" panose="020B0604020202020204" pitchFamily="34" charset="0"/>
              </a:rPr>
              <a:t>事前的分析</a:t>
            </a:r>
            <a:r>
              <a:rPr lang="zh-CN" altLang="en-US" b="0" dirty="0">
                <a:solidFill>
                  <a:schemeClr val="tx1"/>
                </a:solidFill>
                <a:latin typeface="Arial" panose="020B0604020202020204" pitchFamily="34" charset="0"/>
              </a:rPr>
              <a:t>，起到预警作用；</a:t>
            </a:r>
          </a:p>
          <a:p>
            <a:pPr marL="457200" indent="-457200" algn="l">
              <a:lnSpc>
                <a:spcPct val="135000"/>
              </a:lnSpc>
              <a:buAutoNum type="arabicPeriod"/>
            </a:pPr>
            <a:r>
              <a:rPr lang="zh-CN" altLang="en-US" b="0" dirty="0">
                <a:solidFill>
                  <a:srgbClr val="FF0000"/>
                </a:solidFill>
                <a:latin typeface="Arial" panose="020B0604020202020204" pitchFamily="34" charset="0"/>
              </a:rPr>
              <a:t>技术问题</a:t>
            </a:r>
            <a:r>
              <a:rPr lang="zh-CN" altLang="en-US" b="0" dirty="0">
                <a:solidFill>
                  <a:schemeClr val="tx1"/>
                </a:solidFill>
                <a:latin typeface="Arial" panose="020B0604020202020204" pitchFamily="34" charset="0"/>
              </a:rPr>
              <a:t>没有得到及时解决；</a:t>
            </a:r>
          </a:p>
          <a:p>
            <a:pPr marL="457200" indent="-457200" algn="l">
              <a:lnSpc>
                <a:spcPct val="135000"/>
              </a:lnSpc>
              <a:buAutoNum type="arabicPeriod"/>
            </a:pPr>
            <a:r>
              <a:rPr lang="zh-CN" altLang="en-US" b="0" dirty="0">
                <a:solidFill>
                  <a:schemeClr val="tx1"/>
                </a:solidFill>
                <a:latin typeface="Arial" panose="020B0604020202020204" pitchFamily="34" charset="0"/>
              </a:rPr>
              <a:t>在项目控制的过程中对</a:t>
            </a:r>
            <a:r>
              <a:rPr lang="zh-CN" altLang="en-US" b="0" dirty="0">
                <a:solidFill>
                  <a:srgbClr val="FF0000"/>
                </a:solidFill>
                <a:latin typeface="Arial" panose="020B0604020202020204" pitchFamily="34" charset="0"/>
              </a:rPr>
              <a:t>风险的识别和规避</a:t>
            </a:r>
            <a:r>
              <a:rPr lang="zh-CN" altLang="en-US" b="0" dirty="0">
                <a:solidFill>
                  <a:schemeClr val="tx1"/>
                </a:solidFill>
                <a:latin typeface="Arial" panose="020B0604020202020204" pitchFamily="34" charset="0"/>
              </a:rPr>
              <a:t>不足；</a:t>
            </a:r>
          </a:p>
          <a:p>
            <a:pPr marL="457200" indent="-457200" algn="l">
              <a:lnSpc>
                <a:spcPct val="135000"/>
              </a:lnSpc>
              <a:buAutoNum type="arabicPeriod"/>
            </a:pPr>
            <a:r>
              <a:rPr lang="zh-CN" altLang="en-US" b="0" dirty="0">
                <a:solidFill>
                  <a:srgbClr val="FF0000"/>
                </a:solidFill>
                <a:latin typeface="Arial" panose="020B0604020202020204" pitchFamily="34" charset="0"/>
              </a:rPr>
              <a:t>资源配备、供给</a:t>
            </a:r>
            <a:r>
              <a:rPr lang="zh-CN" altLang="en-US" b="0" dirty="0">
                <a:solidFill>
                  <a:schemeClr val="tx1"/>
                </a:solidFill>
                <a:latin typeface="Arial" panose="020B0604020202020204" pitchFamily="34" charset="0"/>
              </a:rPr>
              <a:t>不及时；</a:t>
            </a:r>
          </a:p>
        </p:txBody>
      </p:sp>
      <p:sp>
        <p:nvSpPr>
          <p:cNvPr id="130051" name="Rectangle 4"/>
          <p:cNvSpPr>
            <a:spLocks noGrp="1"/>
          </p:cNvSpPr>
          <p:nvPr>
            <p:ph type="title" idx="4294967295"/>
          </p:nvPr>
        </p:nvSpPr>
        <p:spPr>
          <a:xfrm>
            <a:off x="0" y="25400"/>
            <a:ext cx="7451725" cy="425450"/>
          </a:xfrm>
        </p:spPr>
        <p:txBody>
          <a:bodyPr vert="horz" wrap="square" lIns="91440" tIns="45720" rIns="91440" bIns="45720" anchor="ctr"/>
          <a:lstStyle/>
          <a:p>
            <a:pPr eaLnBrk="1" hangingPunct="1"/>
            <a:r>
              <a:rPr lang="zh-CN" altLang="en-US" sz="3200" dirty="0">
                <a:latin typeface="黑体" panose="02010609060101010101" pitchFamily="49" charset="-122"/>
              </a:rPr>
              <a:t>业界在计划控制过程中存在的问题</a:t>
            </a:r>
            <a:r>
              <a:rPr lang="en-US" altLang="zh-CN" sz="3200" dirty="0">
                <a:latin typeface="黑体" panose="02010609060101010101" pitchFamily="49" charset="-122"/>
              </a:rPr>
              <a:t>(</a:t>
            </a:r>
            <a:r>
              <a:rPr lang="zh-CN" altLang="en-US" sz="3200" dirty="0">
                <a:latin typeface="黑体" panose="02010609060101010101" pitchFamily="49" charset="-122"/>
              </a:rPr>
              <a:t>举例</a:t>
            </a:r>
            <a:r>
              <a:rPr lang="en-US" altLang="zh-CN" sz="3200" dirty="0">
                <a:latin typeface="黑体" panose="02010609060101010101" pitchFamily="49" charset="-122"/>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为什么要进行计划控制？</a:t>
            </a:r>
          </a:p>
        </p:txBody>
      </p:sp>
      <p:graphicFrame>
        <p:nvGraphicFramePr>
          <p:cNvPr id="36866" name="Object 4"/>
          <p:cNvGraphicFramePr>
            <a:graphicFrameLocks noChangeAspect="1"/>
          </p:cNvGraphicFramePr>
          <p:nvPr/>
        </p:nvGraphicFramePr>
        <p:xfrm>
          <a:off x="1368425" y="914400"/>
          <a:ext cx="6861175" cy="5435600"/>
        </p:xfrm>
        <a:graphic>
          <a:graphicData uri="http://schemas.openxmlformats.org/presentationml/2006/ole">
            <mc:AlternateContent xmlns:mc="http://schemas.openxmlformats.org/markup-compatibility/2006">
              <mc:Choice xmlns:v="urn:schemas-microsoft-com:vml" Requires="v">
                <p:oleObj spid="_x0000_s38914" r:id="rId4" imgW="2506345" imgH="1982470" progId="FLW3Drawing">
                  <p:embed/>
                </p:oleObj>
              </mc:Choice>
              <mc:Fallback>
                <p:oleObj r:id="rId4" imgW="2506345" imgH="1982470" progId="FLW3Drawing">
                  <p:embed/>
                  <p:pic>
                    <p:nvPicPr>
                      <p:cNvPr id="0" name="图片 3119"/>
                      <p:cNvPicPr/>
                      <p:nvPr/>
                    </p:nvPicPr>
                    <p:blipFill>
                      <a:blip r:embed="rId5"/>
                      <a:stretch>
                        <a:fillRect/>
                      </a:stretch>
                    </p:blipFill>
                    <p:spPr>
                      <a:xfrm>
                        <a:off x="1368425" y="914400"/>
                        <a:ext cx="6861175" cy="5435600"/>
                      </a:xfrm>
                      <a:prstGeom prst="rect">
                        <a:avLst/>
                      </a:prstGeom>
                      <a:noFill/>
                      <a:ln w="38100">
                        <a:noFill/>
                        <a:miter/>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87"/>
          <p:cNvSpPr/>
          <p:nvPr/>
        </p:nvSpPr>
        <p:spPr>
          <a:xfrm>
            <a:off x="5791200" y="2895600"/>
            <a:ext cx="304800" cy="2514600"/>
          </a:xfrm>
          <a:prstGeom prst="downArrow">
            <a:avLst>
              <a:gd name="adj1" fmla="val 50000"/>
              <a:gd name="adj2" fmla="val 206250"/>
            </a:avLst>
          </a:prstGeom>
          <a:solidFill>
            <a:srgbClr val="FF9900"/>
          </a:solidFill>
          <a:ln w="19050">
            <a:noFill/>
          </a:ln>
        </p:spPr>
        <p:txBody>
          <a:bodyPr vert="eaVert" anchor="ctr">
            <a:spAutoFit/>
          </a:bodyPr>
          <a:lstStyle/>
          <a:p>
            <a:endParaRPr lang="zh-CN" altLang="en-US" dirty="0">
              <a:latin typeface="Times New Roman" panose="02020603050405020304" pitchFamily="18" charset="0"/>
            </a:endParaRPr>
          </a:p>
        </p:txBody>
      </p:sp>
      <p:sp>
        <p:nvSpPr>
          <p:cNvPr id="131075" name="AutoShape 86"/>
          <p:cNvSpPr/>
          <p:nvPr/>
        </p:nvSpPr>
        <p:spPr>
          <a:xfrm>
            <a:off x="2514600" y="2895600"/>
            <a:ext cx="304800" cy="2514600"/>
          </a:xfrm>
          <a:prstGeom prst="downArrow">
            <a:avLst>
              <a:gd name="adj1" fmla="val 50000"/>
              <a:gd name="adj2" fmla="val 206250"/>
            </a:avLst>
          </a:prstGeom>
          <a:solidFill>
            <a:srgbClr val="FF9900"/>
          </a:solidFill>
          <a:ln w="19050">
            <a:noFill/>
          </a:ln>
        </p:spPr>
        <p:txBody>
          <a:bodyPr vert="eaVert" anchor="ctr">
            <a:spAutoFit/>
          </a:bodyPr>
          <a:lstStyle/>
          <a:p>
            <a:endParaRPr lang="zh-CN" altLang="en-US" dirty="0">
              <a:latin typeface="Times New Roman" panose="02020603050405020304" pitchFamily="18" charset="0"/>
            </a:endParaRPr>
          </a:p>
        </p:txBody>
      </p:sp>
      <p:sp>
        <p:nvSpPr>
          <p:cNvPr id="131076" name="Rectangle 85"/>
          <p:cNvSpPr/>
          <p:nvPr/>
        </p:nvSpPr>
        <p:spPr>
          <a:xfrm>
            <a:off x="1981200" y="1295400"/>
            <a:ext cx="4876800" cy="685800"/>
          </a:xfrm>
          <a:prstGeom prst="rect">
            <a:avLst/>
          </a:prstGeom>
          <a:solidFill>
            <a:srgbClr val="969696"/>
          </a:solidFill>
          <a:ln w="19050">
            <a:noFill/>
          </a:ln>
        </p:spPr>
        <p:txBody>
          <a:bodyPr wrap="none" anchor="ctr"/>
          <a:lstStyle/>
          <a:p>
            <a:endParaRPr lang="zh-CN" altLang="zh-CN" sz="2800" b="0" dirty="0">
              <a:solidFill>
                <a:schemeClr val="tx1"/>
              </a:solidFill>
              <a:latin typeface="Arial" panose="020B0604020202020204" pitchFamily="34" charset="0"/>
              <a:ea typeface="楷体_GB2312" pitchFamily="49" charset="-122"/>
            </a:endParaRPr>
          </a:p>
        </p:txBody>
      </p:sp>
      <p:sp>
        <p:nvSpPr>
          <p:cNvPr id="131077"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计划的分层实施与分层控制</a:t>
            </a:r>
          </a:p>
        </p:txBody>
      </p:sp>
      <p:sp>
        <p:nvSpPr>
          <p:cNvPr id="131078" name="Rectangle 76"/>
          <p:cNvSpPr/>
          <p:nvPr/>
        </p:nvSpPr>
        <p:spPr>
          <a:xfrm>
            <a:off x="1905000" y="1219200"/>
            <a:ext cx="4876800" cy="685800"/>
          </a:xfrm>
          <a:prstGeom prst="rect">
            <a:avLst/>
          </a:prstGeom>
          <a:gradFill rotWithShape="0">
            <a:gsLst>
              <a:gs pos="0">
                <a:srgbClr val="00185E"/>
              </a:gs>
              <a:gs pos="50000">
                <a:srgbClr val="0033CC"/>
              </a:gs>
              <a:gs pos="100000">
                <a:srgbClr val="00185E"/>
              </a:gs>
            </a:gsLst>
            <a:lin ang="5400000" scaled="1"/>
            <a:tileRect/>
          </a:gradFill>
          <a:ln w="19050" cap="flat" cmpd="sng">
            <a:solidFill>
              <a:srgbClr val="FF3300"/>
            </a:solidFill>
            <a:prstDash val="solid"/>
            <a:miter/>
            <a:headEnd type="none" w="med" len="med"/>
            <a:tailEnd type="none" w="med" len="med"/>
          </a:ln>
        </p:spPr>
        <p:txBody>
          <a:bodyPr wrap="none" anchor="ctr"/>
          <a:lstStyle/>
          <a:p>
            <a:r>
              <a:rPr lang="zh-CN" altLang="en-US" sz="2800" b="0" dirty="0">
                <a:solidFill>
                  <a:schemeClr val="bg1"/>
                </a:solidFill>
                <a:latin typeface="Arial" panose="020B0604020202020204" pitchFamily="34" charset="0"/>
                <a:ea typeface="楷体_GB2312" pitchFamily="49" charset="-122"/>
              </a:rPr>
              <a:t>分层实施、分层监控</a:t>
            </a:r>
          </a:p>
        </p:txBody>
      </p:sp>
      <p:sp>
        <p:nvSpPr>
          <p:cNvPr id="131079" name="Rectangle 77"/>
          <p:cNvSpPr/>
          <p:nvPr/>
        </p:nvSpPr>
        <p:spPr>
          <a:xfrm>
            <a:off x="1676400" y="2438400"/>
            <a:ext cx="1981200" cy="428625"/>
          </a:xfrm>
          <a:prstGeom prst="rect">
            <a:avLst/>
          </a:prstGeom>
          <a:gradFill rotWithShape="0">
            <a:gsLst>
              <a:gs pos="0">
                <a:srgbClr val="475E76"/>
              </a:gs>
              <a:gs pos="50000">
                <a:srgbClr val="99CCFF"/>
              </a:gs>
              <a:gs pos="100000">
                <a:srgbClr val="475E76"/>
              </a:gs>
            </a:gsLst>
            <a:lin ang="5400000" scaled="1"/>
            <a:tileRect/>
          </a:gradFill>
          <a:ln w="19050">
            <a:noFill/>
          </a:ln>
        </p:spPr>
        <p:txBody>
          <a:bodyPr wrap="none" anchor="ctr"/>
          <a:lstStyle/>
          <a:p>
            <a:r>
              <a:rPr lang="en-US" altLang="zh-CN" dirty="0">
                <a:solidFill>
                  <a:schemeClr val="tx1"/>
                </a:solidFill>
                <a:latin typeface="Arial" panose="020B0604020202020204" pitchFamily="34" charset="0"/>
                <a:ea typeface="楷体_GB2312" pitchFamily="49" charset="-122"/>
              </a:rPr>
              <a:t>LPDT(</a:t>
            </a:r>
            <a:r>
              <a:rPr lang="zh-CN" altLang="en-US" dirty="0">
                <a:solidFill>
                  <a:schemeClr val="tx1"/>
                </a:solidFill>
                <a:latin typeface="Arial" panose="020B0604020202020204" pitchFamily="34" charset="0"/>
                <a:ea typeface="楷体_GB2312" pitchFamily="49" charset="-122"/>
              </a:rPr>
              <a:t>项目经理</a:t>
            </a:r>
            <a:r>
              <a:rPr lang="en-US" altLang="zh-CN" dirty="0">
                <a:solidFill>
                  <a:schemeClr val="tx1"/>
                </a:solidFill>
                <a:latin typeface="Arial" panose="020B0604020202020204" pitchFamily="34" charset="0"/>
                <a:ea typeface="楷体_GB2312" pitchFamily="49" charset="-122"/>
              </a:rPr>
              <a:t>)</a:t>
            </a:r>
          </a:p>
        </p:txBody>
      </p:sp>
      <p:sp>
        <p:nvSpPr>
          <p:cNvPr id="131080" name="Rectangle 78"/>
          <p:cNvSpPr/>
          <p:nvPr/>
        </p:nvSpPr>
        <p:spPr>
          <a:xfrm>
            <a:off x="1676400" y="3200400"/>
            <a:ext cx="1981200" cy="428625"/>
          </a:xfrm>
          <a:prstGeom prst="rect">
            <a:avLst/>
          </a:prstGeom>
          <a:gradFill rotWithShape="0">
            <a:gsLst>
              <a:gs pos="0">
                <a:srgbClr val="005E76"/>
              </a:gs>
              <a:gs pos="50000">
                <a:srgbClr val="00CCFF"/>
              </a:gs>
              <a:gs pos="100000">
                <a:srgbClr val="005E76"/>
              </a:gs>
            </a:gsLst>
            <a:lin ang="5400000" scaled="1"/>
            <a:tileRect/>
          </a:gradFill>
          <a:ln w="19050">
            <a:noFill/>
          </a:ln>
        </p:spPr>
        <p:txBody>
          <a:bodyPr wrap="none" anchor="ctr"/>
          <a:lstStyle/>
          <a:p>
            <a:r>
              <a:rPr lang="en-US" altLang="zh-CN" dirty="0">
                <a:solidFill>
                  <a:schemeClr val="bg1"/>
                </a:solidFill>
                <a:latin typeface="Arial" panose="020B0604020202020204" pitchFamily="34" charset="0"/>
                <a:ea typeface="楷体_GB2312" pitchFamily="49" charset="-122"/>
              </a:rPr>
              <a:t>PDT</a:t>
            </a:r>
            <a:r>
              <a:rPr lang="zh-CN" altLang="en-US" dirty="0">
                <a:solidFill>
                  <a:schemeClr val="bg1"/>
                </a:solidFill>
                <a:latin typeface="Arial" panose="020B0604020202020204" pitchFamily="34" charset="0"/>
                <a:ea typeface="楷体_GB2312" pitchFamily="49" charset="-122"/>
              </a:rPr>
              <a:t>代表</a:t>
            </a:r>
          </a:p>
        </p:txBody>
      </p:sp>
      <p:sp>
        <p:nvSpPr>
          <p:cNvPr id="131081" name="Rectangle 79"/>
          <p:cNvSpPr/>
          <p:nvPr/>
        </p:nvSpPr>
        <p:spPr>
          <a:xfrm>
            <a:off x="1676400" y="3990975"/>
            <a:ext cx="1981200" cy="581025"/>
          </a:xfrm>
          <a:prstGeom prst="rect">
            <a:avLst/>
          </a:prstGeom>
          <a:gradFill rotWithShape="0">
            <a:gsLst>
              <a:gs pos="0">
                <a:srgbClr val="000076"/>
              </a:gs>
              <a:gs pos="50000">
                <a:srgbClr val="0000FF"/>
              </a:gs>
              <a:gs pos="100000">
                <a:srgbClr val="000076"/>
              </a:gs>
            </a:gsLst>
            <a:lin ang="5400000" scaled="1"/>
            <a:tileRect/>
          </a:gradFill>
          <a:ln w="19050">
            <a:noFill/>
          </a:ln>
        </p:spPr>
        <p:txBody>
          <a:bodyPr wrap="none" anchor="ctr"/>
          <a:lstStyle/>
          <a:p>
            <a:r>
              <a:rPr lang="zh-CN" altLang="en-US" dirty="0">
                <a:solidFill>
                  <a:schemeClr val="bg1"/>
                </a:solidFill>
                <a:latin typeface="Arial" panose="020B0604020202020204" pitchFamily="34" charset="0"/>
                <a:ea typeface="楷体_GB2312" pitchFamily="49" charset="-122"/>
              </a:rPr>
              <a:t>子项目经理</a:t>
            </a:r>
            <a:r>
              <a:rPr lang="en-US" altLang="zh-CN" dirty="0">
                <a:solidFill>
                  <a:schemeClr val="bg1"/>
                </a:solidFill>
                <a:latin typeface="Arial" panose="020B0604020202020204" pitchFamily="34" charset="0"/>
                <a:ea typeface="楷体_GB2312" pitchFamily="49" charset="-122"/>
              </a:rPr>
              <a:t>/</a:t>
            </a:r>
          </a:p>
          <a:p>
            <a:r>
              <a:rPr lang="zh-CN" altLang="en-US" dirty="0">
                <a:solidFill>
                  <a:schemeClr val="bg1"/>
                </a:solidFill>
                <a:latin typeface="Arial" panose="020B0604020202020204" pitchFamily="34" charset="0"/>
                <a:ea typeface="楷体_GB2312" pitchFamily="49" charset="-122"/>
              </a:rPr>
              <a:t>模块负责人</a:t>
            </a:r>
          </a:p>
        </p:txBody>
      </p:sp>
      <p:sp>
        <p:nvSpPr>
          <p:cNvPr id="131082" name="Rectangle 80"/>
          <p:cNvSpPr/>
          <p:nvPr/>
        </p:nvSpPr>
        <p:spPr>
          <a:xfrm>
            <a:off x="1676400" y="5362575"/>
            <a:ext cx="1981200" cy="428625"/>
          </a:xfrm>
          <a:prstGeom prst="rect">
            <a:avLst/>
          </a:prstGeom>
          <a:gradFill rotWithShape="0">
            <a:gsLst>
              <a:gs pos="0">
                <a:srgbClr val="000076"/>
              </a:gs>
              <a:gs pos="50000">
                <a:srgbClr val="0000FF"/>
              </a:gs>
              <a:gs pos="100000">
                <a:srgbClr val="000076"/>
              </a:gs>
            </a:gsLst>
            <a:lin ang="5400000" scaled="1"/>
            <a:tileRect/>
          </a:gradFill>
          <a:ln w="19050">
            <a:noFill/>
          </a:ln>
        </p:spPr>
        <p:txBody>
          <a:bodyPr wrap="none" anchor="ctr"/>
          <a:lstStyle/>
          <a:p>
            <a:r>
              <a:rPr lang="zh-CN" altLang="en-US" dirty="0">
                <a:solidFill>
                  <a:schemeClr val="bg1"/>
                </a:solidFill>
                <a:latin typeface="Arial" panose="020B0604020202020204" pitchFamily="34" charset="0"/>
                <a:ea typeface="楷体_GB2312" pitchFamily="49" charset="-122"/>
              </a:rPr>
              <a:t>项目成员</a:t>
            </a:r>
          </a:p>
        </p:txBody>
      </p:sp>
      <p:sp>
        <p:nvSpPr>
          <p:cNvPr id="131083" name="Rectangle 81"/>
          <p:cNvSpPr/>
          <p:nvPr/>
        </p:nvSpPr>
        <p:spPr>
          <a:xfrm>
            <a:off x="4953000" y="2438400"/>
            <a:ext cx="1981200" cy="428625"/>
          </a:xfrm>
          <a:prstGeom prst="rect">
            <a:avLst/>
          </a:prstGeom>
          <a:gradFill rotWithShape="0">
            <a:gsLst>
              <a:gs pos="0">
                <a:srgbClr val="475E76"/>
              </a:gs>
              <a:gs pos="50000">
                <a:srgbClr val="99CCFF"/>
              </a:gs>
              <a:gs pos="100000">
                <a:srgbClr val="475E76"/>
              </a:gs>
            </a:gsLst>
            <a:lin ang="5400000" scaled="1"/>
            <a:tileRect/>
          </a:gradFill>
          <a:ln w="19050">
            <a:noFill/>
          </a:ln>
        </p:spPr>
        <p:txBody>
          <a:bodyPr wrap="none" anchor="ctr"/>
          <a:lstStyle/>
          <a:p>
            <a:r>
              <a:rPr lang="zh-CN" altLang="en-US" dirty="0">
                <a:solidFill>
                  <a:schemeClr val="tx1"/>
                </a:solidFill>
                <a:latin typeface="Arial" panose="020B0604020202020204" pitchFamily="34" charset="0"/>
                <a:ea typeface="楷体_GB2312" pitchFamily="49" charset="-122"/>
              </a:rPr>
              <a:t>一级计划</a:t>
            </a:r>
          </a:p>
        </p:txBody>
      </p:sp>
      <p:sp>
        <p:nvSpPr>
          <p:cNvPr id="131084" name="Rectangle 82"/>
          <p:cNvSpPr/>
          <p:nvPr/>
        </p:nvSpPr>
        <p:spPr>
          <a:xfrm>
            <a:off x="4953000" y="3228975"/>
            <a:ext cx="1981200" cy="428625"/>
          </a:xfrm>
          <a:prstGeom prst="rect">
            <a:avLst/>
          </a:prstGeom>
          <a:gradFill rotWithShape="0">
            <a:gsLst>
              <a:gs pos="0">
                <a:srgbClr val="005E76"/>
              </a:gs>
              <a:gs pos="50000">
                <a:srgbClr val="00CCFF"/>
              </a:gs>
              <a:gs pos="100000">
                <a:srgbClr val="005E76"/>
              </a:gs>
            </a:gsLst>
            <a:lin ang="5400000" scaled="1"/>
            <a:tileRect/>
          </a:gradFill>
          <a:ln w="19050">
            <a:noFill/>
          </a:ln>
        </p:spPr>
        <p:txBody>
          <a:bodyPr wrap="none" anchor="ctr"/>
          <a:lstStyle/>
          <a:p>
            <a:r>
              <a:rPr lang="zh-CN" altLang="en-US" dirty="0">
                <a:solidFill>
                  <a:schemeClr val="bg1"/>
                </a:solidFill>
                <a:latin typeface="Arial" panose="020B0604020202020204" pitchFamily="34" charset="0"/>
                <a:ea typeface="楷体_GB2312" pitchFamily="49" charset="-122"/>
              </a:rPr>
              <a:t>二级计划</a:t>
            </a:r>
          </a:p>
        </p:txBody>
      </p:sp>
      <p:sp>
        <p:nvSpPr>
          <p:cNvPr id="131085" name="Rectangle 83"/>
          <p:cNvSpPr/>
          <p:nvPr/>
        </p:nvSpPr>
        <p:spPr>
          <a:xfrm>
            <a:off x="4953000" y="3990975"/>
            <a:ext cx="1981200" cy="428625"/>
          </a:xfrm>
          <a:prstGeom prst="rect">
            <a:avLst/>
          </a:prstGeom>
          <a:gradFill rotWithShape="0">
            <a:gsLst>
              <a:gs pos="0">
                <a:srgbClr val="182F76"/>
              </a:gs>
              <a:gs pos="50000">
                <a:srgbClr val="3366FF"/>
              </a:gs>
              <a:gs pos="100000">
                <a:srgbClr val="182F76"/>
              </a:gs>
            </a:gsLst>
            <a:lin ang="5400000" scaled="1"/>
            <a:tileRect/>
          </a:gradFill>
          <a:ln w="19050">
            <a:noFill/>
          </a:ln>
        </p:spPr>
        <p:txBody>
          <a:bodyPr wrap="none" anchor="ctr"/>
          <a:lstStyle/>
          <a:p>
            <a:r>
              <a:rPr lang="zh-CN" altLang="en-US" dirty="0">
                <a:solidFill>
                  <a:schemeClr val="bg1"/>
                </a:solidFill>
                <a:latin typeface="Arial" panose="020B0604020202020204" pitchFamily="34" charset="0"/>
                <a:ea typeface="楷体_GB2312" pitchFamily="49" charset="-122"/>
              </a:rPr>
              <a:t>三级计划</a:t>
            </a:r>
          </a:p>
        </p:txBody>
      </p:sp>
      <p:sp>
        <p:nvSpPr>
          <p:cNvPr id="131086" name="Rectangle 84"/>
          <p:cNvSpPr/>
          <p:nvPr/>
        </p:nvSpPr>
        <p:spPr>
          <a:xfrm>
            <a:off x="4953000" y="5362575"/>
            <a:ext cx="1981200" cy="428625"/>
          </a:xfrm>
          <a:prstGeom prst="rect">
            <a:avLst/>
          </a:prstGeom>
          <a:gradFill rotWithShape="0">
            <a:gsLst>
              <a:gs pos="0">
                <a:srgbClr val="000076"/>
              </a:gs>
              <a:gs pos="50000">
                <a:srgbClr val="0000FF"/>
              </a:gs>
              <a:gs pos="100000">
                <a:srgbClr val="000076"/>
              </a:gs>
            </a:gsLst>
            <a:lin ang="5400000" scaled="1"/>
            <a:tileRect/>
          </a:gradFill>
          <a:ln w="19050">
            <a:noFill/>
          </a:ln>
        </p:spPr>
        <p:txBody>
          <a:bodyPr wrap="none" anchor="ctr"/>
          <a:lstStyle/>
          <a:p>
            <a:r>
              <a:rPr lang="zh-CN" altLang="en-US" dirty="0">
                <a:solidFill>
                  <a:schemeClr val="bg1"/>
                </a:solidFill>
                <a:latin typeface="Arial" panose="020B0604020202020204" pitchFamily="34" charset="0"/>
                <a:ea typeface="楷体_GB2312" pitchFamily="49" charset="-122"/>
              </a:rPr>
              <a:t>个人工作计划</a:t>
            </a:r>
          </a:p>
        </p:txBody>
      </p:sp>
      <p:sp>
        <p:nvSpPr>
          <p:cNvPr id="131087" name="Line 89"/>
          <p:cNvSpPr/>
          <p:nvPr/>
        </p:nvSpPr>
        <p:spPr>
          <a:xfrm>
            <a:off x="3657600" y="2667000"/>
            <a:ext cx="1295400" cy="0"/>
          </a:xfrm>
          <a:prstGeom prst="line">
            <a:avLst/>
          </a:prstGeom>
          <a:ln w="57150" cap="flat" cmpd="sng">
            <a:solidFill>
              <a:srgbClr val="FFCC99"/>
            </a:solidFill>
            <a:prstDash val="solid"/>
            <a:headEnd type="none" w="med" len="med"/>
            <a:tailEnd type="none" w="med" len="med"/>
          </a:ln>
        </p:spPr>
      </p:sp>
      <p:sp>
        <p:nvSpPr>
          <p:cNvPr id="131088" name="Line 90"/>
          <p:cNvSpPr/>
          <p:nvPr/>
        </p:nvSpPr>
        <p:spPr>
          <a:xfrm>
            <a:off x="3657600" y="3429000"/>
            <a:ext cx="1295400" cy="0"/>
          </a:xfrm>
          <a:prstGeom prst="line">
            <a:avLst/>
          </a:prstGeom>
          <a:ln w="57150" cap="flat" cmpd="sng">
            <a:solidFill>
              <a:srgbClr val="FFCC00"/>
            </a:solidFill>
            <a:prstDash val="solid"/>
            <a:headEnd type="none" w="med" len="med"/>
            <a:tailEnd type="none" w="med" len="med"/>
          </a:ln>
        </p:spPr>
      </p:sp>
      <p:sp>
        <p:nvSpPr>
          <p:cNvPr id="131089" name="Line 91"/>
          <p:cNvSpPr/>
          <p:nvPr/>
        </p:nvSpPr>
        <p:spPr>
          <a:xfrm>
            <a:off x="3657600" y="4191000"/>
            <a:ext cx="1295400" cy="0"/>
          </a:xfrm>
          <a:prstGeom prst="line">
            <a:avLst/>
          </a:prstGeom>
          <a:ln w="57150" cap="flat" cmpd="sng">
            <a:solidFill>
              <a:srgbClr val="FF9900"/>
            </a:solidFill>
            <a:prstDash val="solid"/>
            <a:headEnd type="none" w="med" len="med"/>
            <a:tailEnd type="none" w="med" len="med"/>
          </a:ln>
        </p:spPr>
      </p:sp>
      <p:sp>
        <p:nvSpPr>
          <p:cNvPr id="131090" name="Line 92"/>
          <p:cNvSpPr/>
          <p:nvPr/>
        </p:nvSpPr>
        <p:spPr>
          <a:xfrm>
            <a:off x="3657600" y="5562600"/>
            <a:ext cx="1295400" cy="0"/>
          </a:xfrm>
          <a:prstGeom prst="line">
            <a:avLst/>
          </a:prstGeom>
          <a:ln w="57150" cap="flat" cmpd="sng">
            <a:solidFill>
              <a:srgbClr val="FF6600"/>
            </a:solidFill>
            <a:prstDash val="solid"/>
            <a:headEnd type="none" w="med" len="med"/>
            <a:tailEnd type="none" w="med" len="med"/>
          </a:ln>
        </p:spPr>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nvSpPr>
        <p:spPr>
          <a:xfrm>
            <a:off x="685800" y="1219200"/>
            <a:ext cx="7848600" cy="4291013"/>
          </a:xfrm>
          <a:prstGeom prst="rect">
            <a:avLst/>
          </a:prstGeom>
          <a:noFill/>
          <a:ln w="9525">
            <a:noFill/>
          </a:ln>
        </p:spPr>
        <p:txBody>
          <a:bodyPr>
            <a:spAutoFit/>
          </a:bodyPr>
          <a:lstStyle/>
          <a:p>
            <a:pPr marL="386080" indent="-386080" algn="l">
              <a:spcBef>
                <a:spcPct val="50000"/>
              </a:spcBef>
              <a:buClr>
                <a:srgbClr val="FF0000"/>
              </a:buClr>
              <a:buFont typeface="Wingdings" panose="05000000000000000000" pitchFamily="2" charset="2"/>
              <a:buChar char="q"/>
            </a:pPr>
            <a:r>
              <a:rPr lang="zh-CN" altLang="en-US" sz="2400" b="0" dirty="0">
                <a:solidFill>
                  <a:schemeClr val="tx1"/>
                </a:solidFill>
                <a:latin typeface="宋体" panose="02010600030101010101" pitchFamily="2" charset="-122"/>
              </a:rPr>
              <a:t>各级监控点的设立遵循两个原则：</a:t>
            </a:r>
          </a:p>
          <a:p>
            <a:pPr marL="386080" indent="-386080" algn="l">
              <a:spcBef>
                <a:spcPct val="50000"/>
              </a:spcBef>
            </a:pPr>
            <a:r>
              <a:rPr lang="zh-CN" altLang="en-US" sz="2400" b="0" dirty="0">
                <a:solidFill>
                  <a:schemeClr val="tx1"/>
                </a:solidFill>
                <a:latin typeface="宋体" panose="02010600030101010101" pitchFamily="2" charset="-122"/>
              </a:rPr>
              <a:t>	</a:t>
            </a:r>
            <a:r>
              <a:rPr lang="en-US" altLang="zh-CN" sz="2400" b="0" dirty="0">
                <a:solidFill>
                  <a:schemeClr val="tx1"/>
                </a:solidFill>
                <a:latin typeface="宋体" panose="02010600030101010101" pitchFamily="2" charset="-122"/>
              </a:rPr>
              <a:t>A</a:t>
            </a:r>
            <a:r>
              <a:rPr lang="zh-CN" altLang="en-US" sz="2400" b="0" dirty="0">
                <a:solidFill>
                  <a:schemeClr val="tx1"/>
                </a:solidFill>
                <a:latin typeface="宋体" panose="02010600030101010101" pitchFamily="2" charset="-122"/>
              </a:rPr>
              <a:t>、里程碑  </a:t>
            </a:r>
          </a:p>
          <a:p>
            <a:pPr marL="386080" indent="-386080" algn="l">
              <a:spcBef>
                <a:spcPct val="50000"/>
              </a:spcBef>
            </a:pPr>
            <a:r>
              <a:rPr lang="zh-CN" altLang="en-US" sz="2400" b="0" dirty="0">
                <a:solidFill>
                  <a:schemeClr val="tx1"/>
                </a:solidFill>
                <a:latin typeface="宋体" panose="02010600030101010101" pitchFamily="2" charset="-122"/>
              </a:rPr>
              <a:t>	</a:t>
            </a:r>
            <a:r>
              <a:rPr lang="en-US" altLang="zh-CN" sz="2400" b="0" dirty="0">
                <a:solidFill>
                  <a:schemeClr val="tx1"/>
                </a:solidFill>
                <a:latin typeface="宋体" panose="02010600030101010101" pitchFamily="2" charset="-122"/>
              </a:rPr>
              <a:t>B</a:t>
            </a:r>
            <a:r>
              <a:rPr lang="zh-CN" altLang="en-US" sz="2400" b="0" dirty="0">
                <a:solidFill>
                  <a:schemeClr val="tx1"/>
                </a:solidFill>
                <a:latin typeface="宋体" panose="02010600030101010101" pitchFamily="2" charset="-122"/>
              </a:rPr>
              <a:t>、时间间隔比较合理</a:t>
            </a:r>
          </a:p>
          <a:p>
            <a:pPr marL="386080" indent="-386080" algn="l">
              <a:spcBef>
                <a:spcPct val="50000"/>
              </a:spcBef>
              <a:buClr>
                <a:srgbClr val="FF0000"/>
              </a:buClr>
              <a:buFont typeface="Wingdings" panose="05000000000000000000" pitchFamily="2" charset="2"/>
              <a:buChar char="q"/>
            </a:pPr>
            <a:r>
              <a:rPr lang="zh-CN" altLang="en-US" sz="2400" b="0" dirty="0">
                <a:solidFill>
                  <a:schemeClr val="tx1"/>
                </a:solidFill>
                <a:latin typeface="宋体" panose="02010600030101010101" pitchFamily="2" charset="-122"/>
              </a:rPr>
              <a:t>监控计划的表现形式为：计划监控总揽图和计划监控一览表。</a:t>
            </a:r>
          </a:p>
          <a:p>
            <a:pPr marL="386080" indent="-386080" algn="l">
              <a:spcBef>
                <a:spcPct val="50000"/>
              </a:spcBef>
              <a:buClr>
                <a:srgbClr val="FF0000"/>
              </a:buClr>
              <a:buFont typeface="Wingdings" panose="05000000000000000000" pitchFamily="2" charset="2"/>
              <a:buChar char="q"/>
            </a:pPr>
            <a:r>
              <a:rPr lang="zh-CN" altLang="en-US" sz="2400" b="0" dirty="0">
                <a:solidFill>
                  <a:schemeClr val="tx1"/>
                </a:solidFill>
                <a:latin typeface="宋体" panose="02010600030101010101" pitchFamily="2" charset="-122"/>
              </a:rPr>
              <a:t>计划监控总揽图将各级计划的关键点浓缩在一起，直观，便于控制。</a:t>
            </a:r>
          </a:p>
          <a:p>
            <a:pPr marL="386080" indent="-386080" algn="l">
              <a:spcBef>
                <a:spcPct val="50000"/>
              </a:spcBef>
              <a:buClr>
                <a:srgbClr val="FF0000"/>
              </a:buClr>
              <a:buFont typeface="Wingdings" panose="05000000000000000000" pitchFamily="2" charset="2"/>
              <a:buChar char="q"/>
            </a:pPr>
            <a:r>
              <a:rPr lang="zh-CN" altLang="en-US" sz="2400" b="0" dirty="0">
                <a:solidFill>
                  <a:schemeClr val="tx1"/>
                </a:solidFill>
                <a:latin typeface="宋体" panose="02010600030101010101" pitchFamily="2" charset="-122"/>
              </a:rPr>
              <a:t>通过计划监控一览表，严格定义每一监控点的完成标志。</a:t>
            </a:r>
          </a:p>
        </p:txBody>
      </p:sp>
      <p:sp>
        <p:nvSpPr>
          <p:cNvPr id="132099" name="Rectangle 5"/>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计划监控</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计划监控总揽图</a:t>
            </a:r>
            <a:r>
              <a:rPr lang="en-US" altLang="zh-CN" sz="3200" dirty="0">
                <a:latin typeface="黑体" panose="02010609060101010101" pitchFamily="49" charset="-122"/>
              </a:rPr>
              <a:t>(</a:t>
            </a:r>
            <a:r>
              <a:rPr lang="zh-CN" altLang="en-US" sz="3200" dirty="0">
                <a:latin typeface="黑体" panose="02010609060101010101" pitchFamily="49" charset="-122"/>
              </a:rPr>
              <a:t>举例</a:t>
            </a:r>
            <a:r>
              <a:rPr lang="en-US" altLang="zh-CN" sz="3200" dirty="0">
                <a:latin typeface="黑体" panose="02010609060101010101" pitchFamily="49" charset="-122"/>
              </a:rPr>
              <a:t>)</a:t>
            </a:r>
          </a:p>
        </p:txBody>
      </p:sp>
      <p:graphicFrame>
        <p:nvGraphicFramePr>
          <p:cNvPr id="37890" name="Object 84"/>
          <p:cNvGraphicFramePr>
            <a:graphicFrameLocks noChangeAspect="1"/>
          </p:cNvGraphicFramePr>
          <p:nvPr/>
        </p:nvGraphicFramePr>
        <p:xfrm>
          <a:off x="101600" y="866775"/>
          <a:ext cx="8942388" cy="5305425"/>
        </p:xfrm>
        <a:graphic>
          <a:graphicData uri="http://schemas.openxmlformats.org/presentationml/2006/ole">
            <mc:AlternateContent xmlns:mc="http://schemas.openxmlformats.org/markup-compatibility/2006">
              <mc:Choice xmlns:v="urn:schemas-microsoft-com:vml" Requires="v">
                <p:oleObj spid="_x0000_s39938" r:id="rId4" imgW="8943975" imgH="5305425" progId="Paint.Picture">
                  <p:embed/>
                </p:oleObj>
              </mc:Choice>
              <mc:Fallback>
                <p:oleObj r:id="rId4" imgW="8943975" imgH="5305425" progId="Paint.Picture">
                  <p:embed/>
                  <p:pic>
                    <p:nvPicPr>
                      <p:cNvPr id="0" name="图片 3115"/>
                      <p:cNvPicPr/>
                      <p:nvPr/>
                    </p:nvPicPr>
                    <p:blipFill>
                      <a:blip r:embed="rId5"/>
                      <a:stretch>
                        <a:fillRect/>
                      </a:stretch>
                    </p:blipFill>
                    <p:spPr>
                      <a:xfrm>
                        <a:off x="101600" y="866775"/>
                        <a:ext cx="8942388" cy="5305425"/>
                      </a:xfrm>
                      <a:prstGeom prst="rect">
                        <a:avLst/>
                      </a:prstGeom>
                      <a:noFill/>
                      <a:ln w="38100">
                        <a:noFill/>
                        <a:miter/>
                      </a:ln>
                    </p:spPr>
                  </p:pic>
                </p:oleObj>
              </mc:Fallback>
            </mc:AlternateContent>
          </a:graphicData>
        </a:graphic>
      </p:graphicFrame>
      <p:sp>
        <p:nvSpPr>
          <p:cNvPr id="37892" name="Text Box 85"/>
          <p:cNvSpPr txBox="1"/>
          <p:nvPr/>
        </p:nvSpPr>
        <p:spPr>
          <a:xfrm>
            <a:off x="76200" y="742950"/>
            <a:ext cx="1447800" cy="309563"/>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1300" b="0" dirty="0">
                <a:solidFill>
                  <a:schemeClr val="tx1"/>
                </a:solidFill>
                <a:latin typeface="Arial" panose="020B0604020202020204" pitchFamily="34" charset="0"/>
                <a:ea typeface="楷体_GB2312" pitchFamily="49" charset="-122"/>
              </a:rPr>
              <a:t>一级计划监控点</a:t>
            </a:r>
          </a:p>
        </p:txBody>
      </p:sp>
      <p:sp>
        <p:nvSpPr>
          <p:cNvPr id="37893" name="Text Box 86"/>
          <p:cNvSpPr txBox="1"/>
          <p:nvPr/>
        </p:nvSpPr>
        <p:spPr>
          <a:xfrm>
            <a:off x="76200" y="1776413"/>
            <a:ext cx="1447800" cy="309562"/>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1300" b="0" dirty="0">
                <a:solidFill>
                  <a:schemeClr val="tx1"/>
                </a:solidFill>
                <a:latin typeface="Arial" panose="020B0604020202020204" pitchFamily="34" charset="0"/>
                <a:ea typeface="楷体_GB2312" pitchFamily="49" charset="-122"/>
              </a:rPr>
              <a:t>硬件计划监控点</a:t>
            </a:r>
          </a:p>
        </p:txBody>
      </p:sp>
      <p:sp>
        <p:nvSpPr>
          <p:cNvPr id="37894" name="Text Box 87"/>
          <p:cNvSpPr txBox="1"/>
          <p:nvPr/>
        </p:nvSpPr>
        <p:spPr>
          <a:xfrm>
            <a:off x="76200" y="3943350"/>
            <a:ext cx="914400" cy="50800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1300" b="0" dirty="0">
                <a:solidFill>
                  <a:schemeClr val="tx1"/>
                </a:solidFill>
                <a:latin typeface="Arial" panose="020B0604020202020204" pitchFamily="34" charset="0"/>
                <a:ea typeface="楷体_GB2312" pitchFamily="49" charset="-122"/>
              </a:rPr>
              <a:t>软件计划监控点</a:t>
            </a:r>
          </a:p>
        </p:txBody>
      </p:sp>
      <p:sp>
        <p:nvSpPr>
          <p:cNvPr id="37895" name="Text Box 88"/>
          <p:cNvSpPr txBox="1"/>
          <p:nvPr/>
        </p:nvSpPr>
        <p:spPr>
          <a:xfrm>
            <a:off x="76200" y="4857750"/>
            <a:ext cx="914400" cy="50800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1300" b="0" dirty="0">
                <a:solidFill>
                  <a:schemeClr val="tx1"/>
                </a:solidFill>
                <a:latin typeface="Arial" panose="020B0604020202020204" pitchFamily="34" charset="0"/>
                <a:ea typeface="楷体_GB2312" pitchFamily="49" charset="-122"/>
              </a:rPr>
              <a:t>测试计划监控点</a:t>
            </a:r>
          </a:p>
        </p:txBody>
      </p:sp>
      <p:sp>
        <p:nvSpPr>
          <p:cNvPr id="37896" name="Text Box 89"/>
          <p:cNvSpPr txBox="1"/>
          <p:nvPr/>
        </p:nvSpPr>
        <p:spPr>
          <a:xfrm>
            <a:off x="76200" y="1371600"/>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概念决策</a:t>
            </a:r>
          </a:p>
        </p:txBody>
      </p:sp>
      <p:sp>
        <p:nvSpPr>
          <p:cNvPr id="37897" name="Text Box 90"/>
          <p:cNvSpPr txBox="1"/>
          <p:nvPr/>
        </p:nvSpPr>
        <p:spPr>
          <a:xfrm>
            <a:off x="914400" y="1371600"/>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计划决策评审完成点</a:t>
            </a:r>
          </a:p>
        </p:txBody>
      </p:sp>
      <p:sp>
        <p:nvSpPr>
          <p:cNvPr id="37898" name="Text Box 91"/>
          <p:cNvSpPr txBox="1"/>
          <p:nvPr/>
        </p:nvSpPr>
        <p:spPr>
          <a:xfrm>
            <a:off x="1905000" y="1371600"/>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软硬件总体方案完成点</a:t>
            </a:r>
          </a:p>
        </p:txBody>
      </p:sp>
      <p:sp>
        <p:nvSpPr>
          <p:cNvPr id="37899" name="Text Box 92"/>
          <p:cNvSpPr txBox="1"/>
          <p:nvPr/>
        </p:nvSpPr>
        <p:spPr>
          <a:xfrm>
            <a:off x="4648200" y="1371600"/>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联调启动点</a:t>
            </a:r>
          </a:p>
        </p:txBody>
      </p:sp>
      <p:sp>
        <p:nvSpPr>
          <p:cNvPr id="37900" name="Text Box 93"/>
          <p:cNvSpPr txBox="1"/>
          <p:nvPr/>
        </p:nvSpPr>
        <p:spPr>
          <a:xfrm>
            <a:off x="5257800" y="1371600"/>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联调完成点</a:t>
            </a:r>
          </a:p>
        </p:txBody>
      </p:sp>
      <p:sp>
        <p:nvSpPr>
          <p:cNvPr id="37901" name="Text Box 94"/>
          <p:cNvSpPr txBox="1"/>
          <p:nvPr/>
        </p:nvSpPr>
        <p:spPr>
          <a:xfrm>
            <a:off x="5867400" y="1371600"/>
            <a:ext cx="609600" cy="411163"/>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试产决策评审完成点</a:t>
            </a:r>
          </a:p>
        </p:txBody>
      </p:sp>
      <p:sp>
        <p:nvSpPr>
          <p:cNvPr id="37902" name="Text Box 95"/>
          <p:cNvSpPr txBox="1"/>
          <p:nvPr/>
        </p:nvSpPr>
        <p:spPr>
          <a:xfrm>
            <a:off x="6324600" y="1371600"/>
            <a:ext cx="685800" cy="517525"/>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试产启动（市场发布评审）完成点</a:t>
            </a:r>
          </a:p>
        </p:txBody>
      </p:sp>
      <p:sp>
        <p:nvSpPr>
          <p:cNvPr id="37903" name="Text Box 96"/>
          <p:cNvSpPr txBox="1"/>
          <p:nvPr/>
        </p:nvSpPr>
        <p:spPr>
          <a:xfrm>
            <a:off x="7086600" y="1371600"/>
            <a:ext cx="685800" cy="517525"/>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试产启动（市场发布评审）完成点</a:t>
            </a:r>
          </a:p>
        </p:txBody>
      </p:sp>
      <p:sp>
        <p:nvSpPr>
          <p:cNvPr id="37904" name="Text Box 97"/>
          <p:cNvSpPr txBox="1"/>
          <p:nvPr/>
        </p:nvSpPr>
        <p:spPr>
          <a:xfrm>
            <a:off x="8305800" y="1371600"/>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量产决策评审完成点</a:t>
            </a:r>
          </a:p>
        </p:txBody>
      </p:sp>
      <p:sp>
        <p:nvSpPr>
          <p:cNvPr id="37905" name="Text Box 98"/>
          <p:cNvSpPr txBox="1"/>
          <p:nvPr/>
        </p:nvSpPr>
        <p:spPr>
          <a:xfrm>
            <a:off x="9144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计划决策评审完成点</a:t>
            </a:r>
          </a:p>
        </p:txBody>
      </p:sp>
      <p:sp>
        <p:nvSpPr>
          <p:cNvPr id="37906" name="Text Box 99"/>
          <p:cNvSpPr txBox="1"/>
          <p:nvPr/>
        </p:nvSpPr>
        <p:spPr>
          <a:xfrm>
            <a:off x="19050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硬件总体方案完成点</a:t>
            </a:r>
          </a:p>
        </p:txBody>
      </p:sp>
      <p:sp>
        <p:nvSpPr>
          <p:cNvPr id="37907" name="Text Box 100"/>
          <p:cNvSpPr txBox="1"/>
          <p:nvPr/>
        </p:nvSpPr>
        <p:spPr>
          <a:xfrm>
            <a:off x="25146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关键器件认证完成点</a:t>
            </a:r>
          </a:p>
        </p:txBody>
      </p:sp>
      <p:sp>
        <p:nvSpPr>
          <p:cNvPr id="37908" name="Text Box 101"/>
          <p:cNvSpPr txBox="1"/>
          <p:nvPr/>
        </p:nvSpPr>
        <p:spPr>
          <a:xfrm>
            <a:off x="32766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电源样件验收完成点</a:t>
            </a:r>
          </a:p>
        </p:txBody>
      </p:sp>
      <p:sp>
        <p:nvSpPr>
          <p:cNvPr id="37909" name="Text Box 102"/>
          <p:cNvSpPr txBox="1"/>
          <p:nvPr/>
        </p:nvSpPr>
        <p:spPr>
          <a:xfrm>
            <a:off x="39624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第二批投版启动</a:t>
            </a:r>
          </a:p>
        </p:txBody>
      </p:sp>
      <p:sp>
        <p:nvSpPr>
          <p:cNvPr id="37910" name="Text Box 103"/>
          <p:cNvSpPr txBox="1"/>
          <p:nvPr/>
        </p:nvSpPr>
        <p:spPr>
          <a:xfrm>
            <a:off x="47244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整机试装结论同哦</a:t>
            </a:r>
          </a:p>
        </p:txBody>
      </p:sp>
      <p:sp>
        <p:nvSpPr>
          <p:cNvPr id="37911" name="Text Box 104"/>
          <p:cNvSpPr txBox="1"/>
          <p:nvPr/>
        </p:nvSpPr>
        <p:spPr>
          <a:xfrm>
            <a:off x="5334000" y="2314575"/>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联调完成点</a:t>
            </a:r>
          </a:p>
        </p:txBody>
      </p:sp>
      <p:sp>
        <p:nvSpPr>
          <p:cNvPr id="37912" name="Text Box 105"/>
          <p:cNvSpPr txBox="1"/>
          <p:nvPr/>
        </p:nvSpPr>
        <p:spPr>
          <a:xfrm>
            <a:off x="6248400" y="2314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试验局评估完成点</a:t>
            </a:r>
          </a:p>
        </p:txBody>
      </p:sp>
      <p:sp>
        <p:nvSpPr>
          <p:cNvPr id="37913" name="Text Box 106"/>
          <p:cNvSpPr txBox="1"/>
          <p:nvPr/>
        </p:nvSpPr>
        <p:spPr>
          <a:xfrm>
            <a:off x="152400" y="2971800"/>
            <a:ext cx="18288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dirty="0">
                <a:solidFill>
                  <a:schemeClr val="tx1"/>
                </a:solidFill>
                <a:latin typeface="Arial" panose="020B0604020202020204" pitchFamily="34" charset="0"/>
              </a:rPr>
              <a:t>器件三级计划监控点</a:t>
            </a:r>
          </a:p>
        </p:txBody>
      </p:sp>
      <p:sp>
        <p:nvSpPr>
          <p:cNvPr id="37914" name="Text Box 107"/>
          <p:cNvSpPr txBox="1"/>
          <p:nvPr/>
        </p:nvSpPr>
        <p:spPr>
          <a:xfrm>
            <a:off x="152400" y="3276600"/>
            <a:ext cx="18288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dirty="0">
                <a:solidFill>
                  <a:schemeClr val="tx1"/>
                </a:solidFill>
                <a:latin typeface="Arial" panose="020B0604020202020204" pitchFamily="34" charset="0"/>
              </a:rPr>
              <a:t>结构三级计划监控点</a:t>
            </a:r>
          </a:p>
        </p:txBody>
      </p:sp>
      <p:sp>
        <p:nvSpPr>
          <p:cNvPr id="37915" name="Text Box 108"/>
          <p:cNvSpPr txBox="1"/>
          <p:nvPr/>
        </p:nvSpPr>
        <p:spPr>
          <a:xfrm>
            <a:off x="152400" y="3638550"/>
            <a:ext cx="18288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dirty="0">
                <a:solidFill>
                  <a:schemeClr val="tx1"/>
                </a:solidFill>
                <a:latin typeface="Arial" panose="020B0604020202020204" pitchFamily="34" charset="0"/>
              </a:rPr>
              <a:t>电源三级计划监控点</a:t>
            </a:r>
          </a:p>
        </p:txBody>
      </p:sp>
      <p:sp>
        <p:nvSpPr>
          <p:cNvPr id="37916" name="Text Box 109"/>
          <p:cNvSpPr txBox="1"/>
          <p:nvPr/>
        </p:nvSpPr>
        <p:spPr>
          <a:xfrm>
            <a:off x="381000" y="4476750"/>
            <a:ext cx="18288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b="0" dirty="0">
                <a:solidFill>
                  <a:schemeClr val="tx1"/>
                </a:solidFill>
                <a:latin typeface="Arial" panose="020B0604020202020204" pitchFamily="34" charset="0"/>
                <a:ea typeface="楷体_GB2312" pitchFamily="49" charset="-122"/>
              </a:rPr>
              <a:t>软件模块开发三级计划监控点</a:t>
            </a:r>
          </a:p>
        </p:txBody>
      </p:sp>
      <p:sp>
        <p:nvSpPr>
          <p:cNvPr id="37917" name="Text Box 110"/>
          <p:cNvSpPr txBox="1"/>
          <p:nvPr/>
        </p:nvSpPr>
        <p:spPr>
          <a:xfrm>
            <a:off x="152400" y="2590800"/>
            <a:ext cx="18288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dirty="0">
                <a:solidFill>
                  <a:schemeClr val="tx1"/>
                </a:solidFill>
                <a:latin typeface="Arial" panose="020B0604020202020204" pitchFamily="34" charset="0"/>
              </a:rPr>
              <a:t>单板硬件开发三级计划监控点</a:t>
            </a:r>
          </a:p>
        </p:txBody>
      </p:sp>
      <p:sp>
        <p:nvSpPr>
          <p:cNvPr id="37918" name="Text Box 111"/>
          <p:cNvSpPr txBox="1"/>
          <p:nvPr/>
        </p:nvSpPr>
        <p:spPr>
          <a:xfrm>
            <a:off x="1905000" y="2743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硬件总体方案完成点</a:t>
            </a:r>
          </a:p>
        </p:txBody>
      </p:sp>
      <p:sp>
        <p:nvSpPr>
          <p:cNvPr id="37919" name="Text Box 112"/>
          <p:cNvSpPr txBox="1"/>
          <p:nvPr/>
        </p:nvSpPr>
        <p:spPr>
          <a:xfrm>
            <a:off x="2438400" y="2743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单板硬件总体方案完成</a:t>
            </a:r>
          </a:p>
        </p:txBody>
      </p:sp>
      <p:sp>
        <p:nvSpPr>
          <p:cNvPr id="37920" name="Text Box 113"/>
          <p:cNvSpPr txBox="1"/>
          <p:nvPr/>
        </p:nvSpPr>
        <p:spPr>
          <a:xfrm>
            <a:off x="2971800" y="2743200"/>
            <a:ext cx="914400" cy="304800"/>
          </a:xfrm>
          <a:prstGeom prst="rect">
            <a:avLst/>
          </a:prstGeom>
          <a:noFill/>
          <a:ln w="19050">
            <a:noFill/>
          </a:ln>
        </p:spPr>
        <p:txBody>
          <a:bodyPr>
            <a:spAutoFit/>
          </a:bodyPr>
          <a:lstStyle/>
          <a:p>
            <a:pPr>
              <a:spcBef>
                <a:spcPct val="50000"/>
              </a:spcBef>
            </a:pPr>
            <a:r>
              <a:rPr lang="en-US" altLang="zh-CN" sz="700" b="0" dirty="0">
                <a:solidFill>
                  <a:schemeClr val="bg2"/>
                </a:solidFill>
                <a:latin typeface="Arial" panose="020B0604020202020204" pitchFamily="34" charset="0"/>
              </a:rPr>
              <a:t> </a:t>
            </a:r>
            <a:r>
              <a:rPr lang="zh-CN" altLang="en-US" sz="700" b="0" dirty="0">
                <a:solidFill>
                  <a:schemeClr val="bg2"/>
                </a:solidFill>
                <a:latin typeface="Arial" panose="020B0604020202020204" pitchFamily="34" charset="0"/>
              </a:rPr>
              <a:t>单板软件概要设计完成（可选）</a:t>
            </a:r>
          </a:p>
        </p:txBody>
      </p:sp>
      <p:sp>
        <p:nvSpPr>
          <p:cNvPr id="37921" name="Text Box 114"/>
          <p:cNvSpPr txBox="1"/>
          <p:nvPr/>
        </p:nvSpPr>
        <p:spPr>
          <a:xfrm>
            <a:off x="3810000" y="2743200"/>
            <a:ext cx="9144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第二次投板启动</a:t>
            </a:r>
          </a:p>
        </p:txBody>
      </p:sp>
      <p:sp>
        <p:nvSpPr>
          <p:cNvPr id="37922" name="Text Box 115"/>
          <p:cNvSpPr txBox="1"/>
          <p:nvPr/>
        </p:nvSpPr>
        <p:spPr>
          <a:xfrm>
            <a:off x="4724400" y="2743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单板软硬件调试完成</a:t>
            </a:r>
          </a:p>
        </p:txBody>
      </p:sp>
      <p:sp>
        <p:nvSpPr>
          <p:cNvPr id="37923" name="Text Box 116"/>
          <p:cNvSpPr txBox="1"/>
          <p:nvPr/>
        </p:nvSpPr>
        <p:spPr>
          <a:xfrm>
            <a:off x="5715000" y="2743200"/>
            <a:ext cx="914400" cy="198438"/>
          </a:xfrm>
          <a:prstGeom prst="rect">
            <a:avLst/>
          </a:prstGeom>
          <a:noFill/>
          <a:ln w="19050">
            <a:noFill/>
          </a:ln>
        </p:spPr>
        <p:txBody>
          <a:bodyPr>
            <a:spAutoFit/>
          </a:bodyPr>
          <a:lstStyle/>
          <a:p>
            <a:pPr>
              <a:spcBef>
                <a:spcPct val="50000"/>
              </a:spcBef>
            </a:pPr>
            <a:r>
              <a:rPr lang="en-US" altLang="zh-CN" sz="700" b="0" dirty="0">
                <a:solidFill>
                  <a:schemeClr val="bg2"/>
                </a:solidFill>
                <a:latin typeface="Arial" panose="020B0604020202020204" pitchFamily="34" charset="0"/>
              </a:rPr>
              <a:t> BOM</a:t>
            </a:r>
            <a:r>
              <a:rPr lang="zh-CN" altLang="en-US" sz="700" b="0" dirty="0">
                <a:solidFill>
                  <a:schemeClr val="bg2"/>
                </a:solidFill>
                <a:latin typeface="Arial" panose="020B0604020202020204" pitchFamily="34" charset="0"/>
              </a:rPr>
              <a:t>清单实施</a:t>
            </a:r>
          </a:p>
        </p:txBody>
      </p:sp>
      <p:sp>
        <p:nvSpPr>
          <p:cNvPr id="37924" name="Text Box 117"/>
          <p:cNvSpPr txBox="1"/>
          <p:nvPr/>
        </p:nvSpPr>
        <p:spPr>
          <a:xfrm>
            <a:off x="1905000" y="3124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关键器件选型完成</a:t>
            </a:r>
          </a:p>
        </p:txBody>
      </p:sp>
      <p:sp>
        <p:nvSpPr>
          <p:cNvPr id="37925" name="Text Box 118"/>
          <p:cNvSpPr txBox="1"/>
          <p:nvPr/>
        </p:nvSpPr>
        <p:spPr>
          <a:xfrm>
            <a:off x="2438400" y="3124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器件选型完成</a:t>
            </a:r>
          </a:p>
        </p:txBody>
      </p:sp>
      <p:sp>
        <p:nvSpPr>
          <p:cNvPr id="37926" name="Text Box 119"/>
          <p:cNvSpPr txBox="1"/>
          <p:nvPr/>
        </p:nvSpPr>
        <p:spPr>
          <a:xfrm>
            <a:off x="2971800" y="3124200"/>
            <a:ext cx="6858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清单预审点</a:t>
            </a:r>
          </a:p>
        </p:txBody>
      </p:sp>
      <p:sp>
        <p:nvSpPr>
          <p:cNvPr id="37927" name="Text Box 120"/>
          <p:cNvSpPr txBox="1"/>
          <p:nvPr/>
        </p:nvSpPr>
        <p:spPr>
          <a:xfrm>
            <a:off x="3810000" y="3124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所有新器件认证完成</a:t>
            </a:r>
          </a:p>
        </p:txBody>
      </p:sp>
      <p:sp>
        <p:nvSpPr>
          <p:cNvPr id="37928" name="Text Box 121"/>
          <p:cNvSpPr txBox="1"/>
          <p:nvPr/>
        </p:nvSpPr>
        <p:spPr>
          <a:xfrm>
            <a:off x="4953000" y="3124200"/>
            <a:ext cx="762000" cy="198438"/>
          </a:xfrm>
          <a:prstGeom prst="rect">
            <a:avLst/>
          </a:prstGeom>
          <a:noFill/>
          <a:ln w="19050">
            <a:noFill/>
          </a:ln>
        </p:spPr>
        <p:txBody>
          <a:bodyPr>
            <a:spAutoFit/>
          </a:bodyPr>
          <a:lstStyle/>
          <a:p>
            <a:pPr>
              <a:spcBef>
                <a:spcPct val="50000"/>
              </a:spcBef>
            </a:pPr>
            <a:r>
              <a:rPr lang="en-US" altLang="zh-CN" sz="700" b="0" dirty="0">
                <a:solidFill>
                  <a:schemeClr val="bg2"/>
                </a:solidFill>
                <a:latin typeface="Arial" panose="020B0604020202020204" pitchFamily="34" charset="0"/>
              </a:rPr>
              <a:t>IQC</a:t>
            </a:r>
            <a:r>
              <a:rPr lang="zh-CN" altLang="en-US" sz="700" b="0" dirty="0">
                <a:solidFill>
                  <a:schemeClr val="bg2"/>
                </a:solidFill>
                <a:latin typeface="Arial" panose="020B0604020202020204" pitchFamily="34" charset="0"/>
              </a:rPr>
              <a:t>文件拟制</a:t>
            </a:r>
          </a:p>
        </p:txBody>
      </p:sp>
      <p:sp>
        <p:nvSpPr>
          <p:cNvPr id="37929" name="Text Box 122"/>
          <p:cNvSpPr txBox="1"/>
          <p:nvPr/>
        </p:nvSpPr>
        <p:spPr>
          <a:xfrm>
            <a:off x="5867400" y="3124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器件失效性分析完成 </a:t>
            </a:r>
          </a:p>
        </p:txBody>
      </p:sp>
      <p:sp>
        <p:nvSpPr>
          <p:cNvPr id="37930" name="Text Box 123"/>
          <p:cNvSpPr txBox="1"/>
          <p:nvPr/>
        </p:nvSpPr>
        <p:spPr>
          <a:xfrm>
            <a:off x="1905000" y="3505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初步结构方案设计完成</a:t>
            </a:r>
          </a:p>
        </p:txBody>
      </p:sp>
      <p:sp>
        <p:nvSpPr>
          <p:cNvPr id="37931" name="Text Box 124"/>
          <p:cNvSpPr txBox="1"/>
          <p:nvPr/>
        </p:nvSpPr>
        <p:spPr>
          <a:xfrm>
            <a:off x="2895600" y="3505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结构总体方案设计完成</a:t>
            </a:r>
          </a:p>
        </p:txBody>
      </p:sp>
      <p:sp>
        <p:nvSpPr>
          <p:cNvPr id="37932" name="Text Box 125"/>
          <p:cNvSpPr txBox="1"/>
          <p:nvPr/>
        </p:nvSpPr>
        <p:spPr>
          <a:xfrm>
            <a:off x="3962400" y="3505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结构造型图纸审核</a:t>
            </a:r>
          </a:p>
        </p:txBody>
      </p:sp>
      <p:sp>
        <p:nvSpPr>
          <p:cNvPr id="37933" name="Text Box 126"/>
          <p:cNvSpPr txBox="1"/>
          <p:nvPr/>
        </p:nvSpPr>
        <p:spPr>
          <a:xfrm>
            <a:off x="4648200" y="3505200"/>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结构样机完成 </a:t>
            </a:r>
          </a:p>
        </p:txBody>
      </p:sp>
      <p:sp>
        <p:nvSpPr>
          <p:cNvPr id="37934" name="Text Box 127"/>
          <p:cNvSpPr txBox="1"/>
          <p:nvPr/>
        </p:nvSpPr>
        <p:spPr>
          <a:xfrm>
            <a:off x="6781800" y="35052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结构造型图纸归档 </a:t>
            </a:r>
          </a:p>
        </p:txBody>
      </p:sp>
      <p:sp>
        <p:nvSpPr>
          <p:cNvPr id="37935" name="Text Box 128"/>
          <p:cNvSpPr txBox="1"/>
          <p:nvPr/>
        </p:nvSpPr>
        <p:spPr>
          <a:xfrm>
            <a:off x="7848600" y="3124200"/>
            <a:ext cx="762000" cy="198438"/>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替代试验完成 </a:t>
            </a:r>
          </a:p>
        </p:txBody>
      </p:sp>
      <p:sp>
        <p:nvSpPr>
          <p:cNvPr id="37936" name="Text Box 129"/>
          <p:cNvSpPr txBox="1"/>
          <p:nvPr/>
        </p:nvSpPr>
        <p:spPr>
          <a:xfrm>
            <a:off x="2362200" y="38576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电源总体设计完成</a:t>
            </a:r>
          </a:p>
        </p:txBody>
      </p:sp>
      <p:sp>
        <p:nvSpPr>
          <p:cNvPr id="37937" name="Text Box 130"/>
          <p:cNvSpPr txBox="1"/>
          <p:nvPr/>
        </p:nvSpPr>
        <p:spPr>
          <a:xfrm>
            <a:off x="3276600" y="38576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电源样机验收完成</a:t>
            </a:r>
          </a:p>
        </p:txBody>
      </p:sp>
      <p:sp>
        <p:nvSpPr>
          <p:cNvPr id="37938" name="Text Box 131"/>
          <p:cNvSpPr txBox="1"/>
          <p:nvPr/>
        </p:nvSpPr>
        <p:spPr>
          <a:xfrm>
            <a:off x="7162800" y="38576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电源批量生产验收完成</a:t>
            </a:r>
          </a:p>
        </p:txBody>
      </p:sp>
      <p:sp>
        <p:nvSpPr>
          <p:cNvPr id="37939" name="Text Box 132"/>
          <p:cNvSpPr txBox="1"/>
          <p:nvPr/>
        </p:nvSpPr>
        <p:spPr>
          <a:xfrm>
            <a:off x="990600" y="4191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计划决策评审完成点</a:t>
            </a:r>
          </a:p>
        </p:txBody>
      </p:sp>
      <p:sp>
        <p:nvSpPr>
          <p:cNvPr id="37940" name="Text Box 133"/>
          <p:cNvSpPr txBox="1"/>
          <p:nvPr/>
        </p:nvSpPr>
        <p:spPr>
          <a:xfrm>
            <a:off x="2057400" y="4191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软件需求分析完成点</a:t>
            </a:r>
          </a:p>
        </p:txBody>
      </p:sp>
      <p:sp>
        <p:nvSpPr>
          <p:cNvPr id="37941" name="Text Box 134"/>
          <p:cNvSpPr txBox="1"/>
          <p:nvPr/>
        </p:nvSpPr>
        <p:spPr>
          <a:xfrm>
            <a:off x="2667000" y="4191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软件概要设计完成点</a:t>
            </a:r>
          </a:p>
        </p:txBody>
      </p:sp>
      <p:sp>
        <p:nvSpPr>
          <p:cNvPr id="37942" name="Text Box 135"/>
          <p:cNvSpPr txBox="1"/>
          <p:nvPr/>
        </p:nvSpPr>
        <p:spPr>
          <a:xfrm>
            <a:off x="3810000" y="4191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软件详细设计完成点</a:t>
            </a:r>
          </a:p>
        </p:txBody>
      </p:sp>
      <p:sp>
        <p:nvSpPr>
          <p:cNvPr id="37943" name="Text Box 136"/>
          <p:cNvSpPr txBox="1"/>
          <p:nvPr/>
        </p:nvSpPr>
        <p:spPr>
          <a:xfrm>
            <a:off x="4800600" y="4191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软件集成测试完成点</a:t>
            </a:r>
          </a:p>
        </p:txBody>
      </p:sp>
      <p:sp>
        <p:nvSpPr>
          <p:cNvPr id="37944" name="Text Box 137"/>
          <p:cNvSpPr txBox="1"/>
          <p:nvPr/>
        </p:nvSpPr>
        <p:spPr>
          <a:xfrm>
            <a:off x="5334000" y="4191000"/>
            <a:ext cx="685800" cy="411163"/>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软硬件联调，合版本（版本发布点）</a:t>
            </a:r>
          </a:p>
        </p:txBody>
      </p:sp>
      <p:sp>
        <p:nvSpPr>
          <p:cNvPr id="37945" name="Text Box 138"/>
          <p:cNvSpPr txBox="1"/>
          <p:nvPr/>
        </p:nvSpPr>
        <p:spPr>
          <a:xfrm>
            <a:off x="2057400" y="4572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软件需求分析完成点</a:t>
            </a:r>
          </a:p>
        </p:txBody>
      </p:sp>
      <p:sp>
        <p:nvSpPr>
          <p:cNvPr id="37946" name="Text Box 139"/>
          <p:cNvSpPr txBox="1"/>
          <p:nvPr/>
        </p:nvSpPr>
        <p:spPr>
          <a:xfrm>
            <a:off x="2819400" y="4572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模块软件概要设计评审</a:t>
            </a:r>
          </a:p>
        </p:txBody>
      </p:sp>
      <p:sp>
        <p:nvSpPr>
          <p:cNvPr id="37947" name="Text Box 140"/>
          <p:cNvSpPr txBox="1"/>
          <p:nvPr/>
        </p:nvSpPr>
        <p:spPr>
          <a:xfrm>
            <a:off x="4038600" y="457200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模块软件详细设计评审</a:t>
            </a:r>
          </a:p>
        </p:txBody>
      </p:sp>
      <p:sp>
        <p:nvSpPr>
          <p:cNvPr id="37948" name="Text Box 141"/>
          <p:cNvSpPr txBox="1"/>
          <p:nvPr/>
        </p:nvSpPr>
        <p:spPr>
          <a:xfrm>
            <a:off x="9906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产品测试计划完成点</a:t>
            </a:r>
          </a:p>
        </p:txBody>
      </p:sp>
      <p:sp>
        <p:nvSpPr>
          <p:cNvPr id="37949" name="Text Box 142"/>
          <p:cNvSpPr txBox="1"/>
          <p:nvPr/>
        </p:nvSpPr>
        <p:spPr>
          <a:xfrm>
            <a:off x="19812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硬件测试计划完成点</a:t>
            </a:r>
          </a:p>
        </p:txBody>
      </p:sp>
      <p:sp>
        <p:nvSpPr>
          <p:cNvPr id="37950" name="Text Box 143"/>
          <p:cNvSpPr txBox="1"/>
          <p:nvPr/>
        </p:nvSpPr>
        <p:spPr>
          <a:xfrm>
            <a:off x="25908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软件测试计划完成点</a:t>
            </a:r>
          </a:p>
        </p:txBody>
      </p:sp>
      <p:sp>
        <p:nvSpPr>
          <p:cNvPr id="37951" name="Text Box 144"/>
          <p:cNvSpPr txBox="1"/>
          <p:nvPr/>
        </p:nvSpPr>
        <p:spPr>
          <a:xfrm>
            <a:off x="43434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系统测试计划完成点</a:t>
            </a:r>
          </a:p>
        </p:txBody>
      </p:sp>
      <p:sp>
        <p:nvSpPr>
          <p:cNvPr id="37952" name="Text Box 145"/>
          <p:cNvSpPr txBox="1"/>
          <p:nvPr/>
        </p:nvSpPr>
        <p:spPr>
          <a:xfrm>
            <a:off x="55626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产品测试完成点</a:t>
            </a:r>
          </a:p>
        </p:txBody>
      </p:sp>
      <p:sp>
        <p:nvSpPr>
          <p:cNvPr id="37953" name="Text Box 146"/>
          <p:cNvSpPr txBox="1"/>
          <p:nvPr/>
        </p:nvSpPr>
        <p:spPr>
          <a:xfrm>
            <a:off x="6172200" y="5048250"/>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内部鉴定通过点</a:t>
            </a:r>
          </a:p>
        </p:txBody>
      </p:sp>
      <p:sp>
        <p:nvSpPr>
          <p:cNvPr id="37954" name="Text Box 147"/>
          <p:cNvSpPr txBox="1"/>
          <p:nvPr/>
        </p:nvSpPr>
        <p:spPr>
          <a:xfrm>
            <a:off x="2590800" y="536257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软件测试计划完成点</a:t>
            </a:r>
          </a:p>
        </p:txBody>
      </p:sp>
      <p:sp>
        <p:nvSpPr>
          <p:cNvPr id="37955" name="Text Box 148"/>
          <p:cNvSpPr txBox="1"/>
          <p:nvPr/>
        </p:nvSpPr>
        <p:spPr>
          <a:xfrm>
            <a:off x="3581400" y="536257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软件单元测试完成点</a:t>
            </a:r>
          </a:p>
        </p:txBody>
      </p:sp>
      <p:sp>
        <p:nvSpPr>
          <p:cNvPr id="37956" name="Text Box 149"/>
          <p:cNvSpPr txBox="1"/>
          <p:nvPr/>
        </p:nvSpPr>
        <p:spPr>
          <a:xfrm>
            <a:off x="4191000" y="5362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软件集成测试计划完成点</a:t>
            </a:r>
          </a:p>
        </p:txBody>
      </p:sp>
      <p:sp>
        <p:nvSpPr>
          <p:cNvPr id="37957" name="Text Box 150"/>
          <p:cNvSpPr txBox="1"/>
          <p:nvPr/>
        </p:nvSpPr>
        <p:spPr>
          <a:xfrm>
            <a:off x="6019800" y="536257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试验局评估完成</a:t>
            </a:r>
          </a:p>
        </p:txBody>
      </p:sp>
      <p:sp>
        <p:nvSpPr>
          <p:cNvPr id="37958" name="Text Box 151"/>
          <p:cNvSpPr txBox="1"/>
          <p:nvPr/>
        </p:nvSpPr>
        <p:spPr>
          <a:xfrm>
            <a:off x="4953000" y="5362575"/>
            <a:ext cx="7620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软件集成测试 完成点</a:t>
            </a:r>
          </a:p>
        </p:txBody>
      </p:sp>
      <p:sp>
        <p:nvSpPr>
          <p:cNvPr id="37959" name="Text Box 152"/>
          <p:cNvSpPr txBox="1"/>
          <p:nvPr/>
        </p:nvSpPr>
        <p:spPr>
          <a:xfrm>
            <a:off x="1981200" y="57245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硬件测试计划完成点</a:t>
            </a:r>
          </a:p>
        </p:txBody>
      </p:sp>
      <p:sp>
        <p:nvSpPr>
          <p:cNvPr id="37960" name="Text Box 153"/>
          <p:cNvSpPr txBox="1"/>
          <p:nvPr/>
        </p:nvSpPr>
        <p:spPr>
          <a:xfrm>
            <a:off x="3505200" y="57245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单板软硬件审查（可选）</a:t>
            </a:r>
          </a:p>
        </p:txBody>
      </p:sp>
      <p:sp>
        <p:nvSpPr>
          <p:cNvPr id="37961" name="Text Box 154"/>
          <p:cNvSpPr txBox="1"/>
          <p:nvPr/>
        </p:nvSpPr>
        <p:spPr>
          <a:xfrm>
            <a:off x="4648200" y="5724525"/>
            <a:ext cx="8382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单板软硬件测试完成（可选）</a:t>
            </a:r>
          </a:p>
        </p:txBody>
      </p:sp>
      <p:sp>
        <p:nvSpPr>
          <p:cNvPr id="37962" name="Text Box 155"/>
          <p:cNvSpPr txBox="1"/>
          <p:nvPr/>
        </p:nvSpPr>
        <p:spPr>
          <a:xfrm>
            <a:off x="7772400" y="5724525"/>
            <a:ext cx="685800" cy="304800"/>
          </a:xfrm>
          <a:prstGeom prst="rect">
            <a:avLst/>
          </a:prstGeom>
          <a:noFill/>
          <a:ln w="19050">
            <a:noFill/>
          </a:ln>
        </p:spPr>
        <p:txBody>
          <a:bodyPr>
            <a:spAutoFit/>
          </a:bodyPr>
          <a:lstStyle/>
          <a:p>
            <a:pPr>
              <a:spcBef>
                <a:spcPct val="50000"/>
              </a:spcBef>
            </a:pPr>
            <a:r>
              <a:rPr lang="zh-CN" altLang="en-US" sz="700" b="0" dirty="0">
                <a:solidFill>
                  <a:schemeClr val="bg2"/>
                </a:solidFill>
                <a:latin typeface="Arial" panose="020B0604020202020204" pitchFamily="34" charset="0"/>
              </a:rPr>
              <a:t>硬件集成测试完成点</a:t>
            </a:r>
          </a:p>
        </p:txBody>
      </p:sp>
      <p:sp>
        <p:nvSpPr>
          <p:cNvPr id="37963" name="Text Box 156"/>
          <p:cNvSpPr txBox="1"/>
          <p:nvPr/>
        </p:nvSpPr>
        <p:spPr>
          <a:xfrm>
            <a:off x="838200" y="5238750"/>
            <a:ext cx="15240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b="0" dirty="0">
                <a:solidFill>
                  <a:schemeClr val="tx1"/>
                </a:solidFill>
                <a:latin typeface="Arial" panose="020B0604020202020204" pitchFamily="34" charset="0"/>
                <a:ea typeface="楷体_GB2312" pitchFamily="49" charset="-122"/>
              </a:rPr>
              <a:t>软件测试三级计划监控点</a:t>
            </a:r>
          </a:p>
        </p:txBody>
      </p:sp>
      <p:sp>
        <p:nvSpPr>
          <p:cNvPr id="37964" name="Text Box 157"/>
          <p:cNvSpPr txBox="1"/>
          <p:nvPr/>
        </p:nvSpPr>
        <p:spPr>
          <a:xfrm>
            <a:off x="685800" y="5543550"/>
            <a:ext cx="1600200" cy="247650"/>
          </a:xfrm>
          <a:prstGeom prst="rect">
            <a:avLst/>
          </a:prstGeom>
          <a:solidFill>
            <a:srgbClr val="FFFF00"/>
          </a:solidFill>
          <a:ln w="19050" cap="flat" cmpd="sng">
            <a:solidFill>
              <a:srgbClr val="FFFF00"/>
            </a:solidFill>
            <a:prstDash val="solid"/>
            <a:miter/>
            <a:headEnd type="none" w="med" len="med"/>
            <a:tailEnd type="none" w="med" len="med"/>
          </a:ln>
        </p:spPr>
        <p:txBody>
          <a:bodyPr>
            <a:spAutoFit/>
          </a:bodyPr>
          <a:lstStyle/>
          <a:p>
            <a:pPr>
              <a:spcBef>
                <a:spcPct val="50000"/>
              </a:spcBef>
            </a:pPr>
            <a:r>
              <a:rPr lang="zh-CN" altLang="en-US" sz="900" b="0" dirty="0">
                <a:solidFill>
                  <a:schemeClr val="tx1"/>
                </a:solidFill>
                <a:latin typeface="Arial" panose="020B0604020202020204" pitchFamily="34" charset="0"/>
                <a:ea typeface="楷体_GB2312" pitchFamily="49" charset="-122"/>
              </a:rPr>
              <a:t>硬件测试三级计划监控点</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3"/>
          <p:cNvGraphicFramePr>
            <a:graphicFrameLocks noChangeAspect="1"/>
          </p:cNvGraphicFramePr>
          <p:nvPr/>
        </p:nvGraphicFramePr>
        <p:xfrm>
          <a:off x="519113" y="1436688"/>
          <a:ext cx="8207375" cy="4000500"/>
        </p:xfrm>
        <a:graphic>
          <a:graphicData uri="http://schemas.openxmlformats.org/presentationml/2006/ole">
            <mc:AlternateContent xmlns:mc="http://schemas.openxmlformats.org/markup-compatibility/2006">
              <mc:Choice xmlns:v="urn:schemas-microsoft-com:vml" Requires="v">
                <p:oleObj spid="_x0000_s40962" r:id="rId4" imgW="2184400" imgH="1066165" progId="FLW3Drawing">
                  <p:embed/>
                </p:oleObj>
              </mc:Choice>
              <mc:Fallback>
                <p:oleObj r:id="rId4" imgW="2184400" imgH="1066165" progId="FLW3Drawing">
                  <p:embed/>
                  <p:pic>
                    <p:nvPicPr>
                      <p:cNvPr id="0" name="图片 3116"/>
                      <p:cNvPicPr/>
                      <p:nvPr/>
                    </p:nvPicPr>
                    <p:blipFill>
                      <a:blip r:embed="rId5"/>
                      <a:stretch>
                        <a:fillRect/>
                      </a:stretch>
                    </p:blipFill>
                    <p:spPr>
                      <a:xfrm>
                        <a:off x="519113" y="1436688"/>
                        <a:ext cx="8207375" cy="4000500"/>
                      </a:xfrm>
                      <a:prstGeom prst="rect">
                        <a:avLst/>
                      </a:prstGeom>
                      <a:noFill/>
                      <a:ln w="38100">
                        <a:noFill/>
                        <a:miter/>
                      </a:ln>
                    </p:spPr>
                  </p:pic>
                </p:oleObj>
              </mc:Fallback>
            </mc:AlternateContent>
          </a:graphicData>
        </a:graphic>
      </p:graphicFrame>
      <p:sp>
        <p:nvSpPr>
          <p:cNvPr id="38915" name="Rectangle 5"/>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计划监控一览表（部分）</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p:nvPr/>
        </p:nvSpPr>
        <p:spPr>
          <a:xfrm>
            <a:off x="1066800" y="1203325"/>
            <a:ext cx="6530975" cy="3305175"/>
          </a:xfrm>
          <a:prstGeom prst="rect">
            <a:avLst/>
          </a:prstGeom>
          <a:noFill/>
          <a:ln w="57150">
            <a:noFill/>
          </a:ln>
        </p:spPr>
        <p:txBody>
          <a:bodyPr>
            <a:spAutoFit/>
          </a:bodyPr>
          <a:lstStyle/>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、项目报告</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、项目会议</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、计划变更控制管理</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、状态转移</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、决策评审、产品例外管理</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、合同书</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7</a:t>
            </a:r>
            <a:r>
              <a:rPr lang="zh-CN" altLang="en-US" sz="2400" b="0" dirty="0">
                <a:solidFill>
                  <a:schemeClr val="tx1"/>
                </a:solidFill>
                <a:latin typeface="黑体" panose="02010609060101010101" pitchFamily="49" charset="-122"/>
                <a:ea typeface="黑体" panose="02010609060101010101" pitchFamily="49" charset="-122"/>
              </a:rPr>
              <a:t>、计划的测评</a:t>
            </a:r>
          </a:p>
          <a:p>
            <a:pPr algn="l">
              <a:lnSpc>
                <a:spcPct val="110000"/>
              </a:lnSpc>
            </a:pPr>
            <a:r>
              <a:rPr lang="en-US" altLang="zh-CN" sz="2400" b="0" dirty="0">
                <a:solidFill>
                  <a:schemeClr val="tx1"/>
                </a:solidFill>
                <a:latin typeface="黑体" panose="02010609060101010101" pitchFamily="49" charset="-122"/>
                <a:ea typeface="黑体" panose="02010609060101010101" pitchFamily="49" charset="-122"/>
              </a:rPr>
              <a:t>8</a:t>
            </a:r>
            <a:r>
              <a:rPr lang="zh-CN" altLang="en-US" sz="2400" b="0" dirty="0">
                <a:solidFill>
                  <a:schemeClr val="tx1"/>
                </a:solidFill>
                <a:latin typeface="黑体" panose="02010609060101010101" pitchFamily="49" charset="-122"/>
                <a:ea typeface="黑体" panose="02010609060101010101" pitchFamily="49" charset="-122"/>
              </a:rPr>
              <a:t>、预警</a:t>
            </a:r>
          </a:p>
        </p:txBody>
      </p:sp>
      <p:sp>
        <p:nvSpPr>
          <p:cNvPr id="133123" name="Rectangle 6"/>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计划控制的手段</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1371600" y="1219200"/>
          <a:ext cx="6245225" cy="4935538"/>
        </p:xfrm>
        <a:graphic>
          <a:graphicData uri="http://schemas.openxmlformats.org/presentationml/2006/ole">
            <mc:AlternateContent xmlns:mc="http://schemas.openxmlformats.org/markup-compatibility/2006">
              <mc:Choice xmlns:v="urn:schemas-microsoft-com:vml" Requires="v">
                <p:oleObj spid="_x0000_s41986" r:id="rId4" imgW="1626235" imgH="1286510" progId="FLW3Drawing">
                  <p:embed/>
                </p:oleObj>
              </mc:Choice>
              <mc:Fallback>
                <p:oleObj r:id="rId4" imgW="1626235" imgH="1286510" progId="FLW3Drawing">
                  <p:embed/>
                  <p:pic>
                    <p:nvPicPr>
                      <p:cNvPr id="0" name="图片 3121"/>
                      <p:cNvPicPr/>
                      <p:nvPr/>
                    </p:nvPicPr>
                    <p:blipFill>
                      <a:blip r:embed="rId5"/>
                      <a:stretch>
                        <a:fillRect/>
                      </a:stretch>
                    </p:blipFill>
                    <p:spPr>
                      <a:xfrm>
                        <a:off x="1371600" y="1219200"/>
                        <a:ext cx="6245225" cy="4935538"/>
                      </a:xfrm>
                      <a:prstGeom prst="rect">
                        <a:avLst/>
                      </a:prstGeom>
                      <a:noFill/>
                      <a:ln w="38100">
                        <a:noFill/>
                        <a:miter/>
                      </a:ln>
                    </p:spPr>
                  </p:pic>
                </p:oleObj>
              </mc:Fallback>
            </mc:AlternateContent>
          </a:graphicData>
        </a:graphic>
      </p:graphicFrame>
      <p:sp>
        <p:nvSpPr>
          <p:cNvPr id="39939" name="Text Box 5"/>
          <p:cNvSpPr txBox="1"/>
          <p:nvPr/>
        </p:nvSpPr>
        <p:spPr>
          <a:xfrm>
            <a:off x="304800" y="914400"/>
            <a:ext cx="1828800" cy="304800"/>
          </a:xfrm>
          <a:prstGeom prst="rect">
            <a:avLst/>
          </a:prstGeom>
          <a:noFill/>
          <a:ln w="19050">
            <a:noFill/>
          </a:ln>
        </p:spPr>
        <p:txBody>
          <a:bodyPr>
            <a:spAutoFit/>
          </a:bodyPr>
          <a:lstStyle/>
          <a:p>
            <a:pPr>
              <a:spcBef>
                <a:spcPct val="50000"/>
              </a:spcBef>
            </a:pPr>
            <a:r>
              <a:rPr lang="zh-CN" altLang="en-US" sz="1400" b="0" u="sng" dirty="0">
                <a:solidFill>
                  <a:schemeClr val="tx1"/>
                </a:solidFill>
                <a:latin typeface="Arial" panose="020B0604020202020204" pitchFamily="34" charset="0"/>
              </a:rPr>
              <a:t>报告关系示例</a:t>
            </a:r>
          </a:p>
        </p:txBody>
      </p:sp>
      <p:sp>
        <p:nvSpPr>
          <p:cNvPr id="39940" name="Rectangle 6"/>
          <p:cNvSpPr>
            <a:spLocks noGrp="1"/>
          </p:cNvSpPr>
          <p:nvPr>
            <p:ph type="title" idx="4294967295"/>
          </p:nvPr>
        </p:nvSpPr>
        <p:spPr>
          <a:xfrm>
            <a:off x="0" y="33338"/>
            <a:ext cx="7308850"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计划控制手段之一：项目报告</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p:nvPr/>
        </p:nvSpPr>
        <p:spPr>
          <a:xfrm>
            <a:off x="762000" y="1676400"/>
            <a:ext cx="7848600" cy="3013075"/>
          </a:xfrm>
          <a:prstGeom prst="rect">
            <a:avLst/>
          </a:prstGeom>
          <a:noFill/>
          <a:ln w="9525">
            <a:noFill/>
          </a:ln>
        </p:spPr>
        <p:txBody>
          <a:bodyPr>
            <a:spAutoFit/>
          </a:bodyPr>
          <a:lstStyle/>
          <a:p>
            <a:pPr algn="l">
              <a:lnSpc>
                <a:spcPct val="120000"/>
              </a:lnSpc>
              <a:spcBef>
                <a:spcPct val="50000"/>
              </a:spcBef>
              <a:buChar char="•"/>
            </a:pPr>
            <a:r>
              <a:rPr lang="zh-CN" altLang="en-US" sz="2400" b="0" dirty="0">
                <a:solidFill>
                  <a:schemeClr val="tx1"/>
                </a:solidFill>
                <a:latin typeface="宋体" panose="02010600030101010101" pitchFamily="2" charset="-122"/>
              </a:rPr>
              <a:t>报告模板</a:t>
            </a:r>
            <a:r>
              <a:rPr lang="en-US" altLang="zh-CN" sz="2400" b="0" dirty="0">
                <a:solidFill>
                  <a:schemeClr val="tx1"/>
                </a:solidFill>
                <a:latin typeface="宋体" panose="02010600030101010101" pitchFamily="2" charset="-122"/>
              </a:rPr>
              <a:t>A</a:t>
            </a:r>
            <a:r>
              <a:rPr lang="zh-CN" altLang="en-US" sz="2400" b="0" dirty="0">
                <a:solidFill>
                  <a:schemeClr val="tx1"/>
                </a:solidFill>
                <a:latin typeface="宋体" panose="02010600030101010101" pitchFamily="2" charset="-122"/>
              </a:rPr>
              <a:t>：项目周报（即项目组周报）</a:t>
            </a:r>
            <a:r>
              <a:rPr lang="en-US" altLang="zh-CN" sz="2400" b="0" dirty="0">
                <a:solidFill>
                  <a:schemeClr val="tx1"/>
                </a:solidFill>
                <a:latin typeface="Arial" panose="020B0604020202020204" pitchFamily="34" charset="0"/>
              </a:rPr>
              <a:t>——</a:t>
            </a:r>
            <a:r>
              <a:rPr lang="zh-CN" altLang="en-US" sz="2400" b="0" dirty="0">
                <a:solidFill>
                  <a:schemeClr val="tx1"/>
                </a:solidFill>
                <a:latin typeface="宋体" panose="02010600030101010101" pitchFamily="2" charset="-122"/>
              </a:rPr>
              <a:t>项目经理</a:t>
            </a:r>
          </a:p>
          <a:p>
            <a:pPr algn="l">
              <a:lnSpc>
                <a:spcPct val="120000"/>
              </a:lnSpc>
              <a:spcBef>
                <a:spcPct val="50000"/>
              </a:spcBef>
              <a:buChar char="•"/>
            </a:pPr>
            <a:r>
              <a:rPr lang="zh-CN" altLang="en-US" sz="2400" b="0" dirty="0">
                <a:solidFill>
                  <a:schemeClr val="tx1"/>
                </a:solidFill>
                <a:latin typeface="宋体" panose="02010600030101010101" pitchFamily="2" charset="-122"/>
              </a:rPr>
              <a:t>报告模板</a:t>
            </a:r>
            <a:r>
              <a:rPr lang="en-US" altLang="zh-CN" sz="2400" b="0" dirty="0">
                <a:solidFill>
                  <a:schemeClr val="tx1"/>
                </a:solidFill>
                <a:latin typeface="宋体" panose="02010600030101010101" pitchFamily="2" charset="-122"/>
              </a:rPr>
              <a:t>B</a:t>
            </a:r>
            <a:r>
              <a:rPr lang="zh-CN" altLang="en-US" sz="2400" b="0" dirty="0">
                <a:solidFill>
                  <a:schemeClr val="tx1"/>
                </a:solidFill>
                <a:latin typeface="宋体" panose="02010600030101010101" pitchFamily="2" charset="-122"/>
              </a:rPr>
              <a:t>：产品月报</a:t>
            </a:r>
            <a:r>
              <a:rPr lang="en-US" altLang="zh-CN" sz="2400" b="0" dirty="0">
                <a:solidFill>
                  <a:schemeClr val="tx1"/>
                </a:solidFill>
                <a:latin typeface="Arial" panose="020B0604020202020204" pitchFamily="34" charset="0"/>
              </a:rPr>
              <a:t>——</a:t>
            </a:r>
            <a:r>
              <a:rPr lang="zh-CN" altLang="en-US" sz="2400" b="0" dirty="0">
                <a:solidFill>
                  <a:schemeClr val="tx1"/>
                </a:solidFill>
                <a:latin typeface="宋体" panose="02010600030101010101" pitchFamily="2" charset="-122"/>
              </a:rPr>
              <a:t>产品经理</a:t>
            </a:r>
          </a:p>
          <a:p>
            <a:pPr algn="l">
              <a:lnSpc>
                <a:spcPct val="120000"/>
              </a:lnSpc>
              <a:spcBef>
                <a:spcPct val="50000"/>
              </a:spcBef>
              <a:buChar char="•"/>
            </a:pPr>
            <a:r>
              <a:rPr lang="zh-CN" altLang="en-US" sz="2400" b="0" dirty="0">
                <a:solidFill>
                  <a:schemeClr val="tx1"/>
                </a:solidFill>
                <a:latin typeface="宋体" panose="02010600030101010101" pitchFamily="2" charset="-122"/>
              </a:rPr>
              <a:t>报告模板</a:t>
            </a:r>
            <a:r>
              <a:rPr lang="en-US" altLang="zh-CN" sz="2400" b="0" dirty="0">
                <a:solidFill>
                  <a:schemeClr val="tx1"/>
                </a:solidFill>
                <a:latin typeface="宋体" panose="02010600030101010101" pitchFamily="2" charset="-122"/>
              </a:rPr>
              <a:t>C</a:t>
            </a:r>
            <a:r>
              <a:rPr lang="zh-CN" altLang="en-US" sz="2400" b="0" dirty="0">
                <a:solidFill>
                  <a:schemeClr val="tx1"/>
                </a:solidFill>
                <a:latin typeface="宋体" panose="02010600030101010101" pitchFamily="2" charset="-122"/>
              </a:rPr>
              <a:t>：产品线月报</a:t>
            </a:r>
            <a:r>
              <a:rPr lang="en-US" altLang="zh-CN" sz="2400" b="0" dirty="0">
                <a:solidFill>
                  <a:schemeClr val="tx1"/>
                </a:solidFill>
                <a:latin typeface="Arial" panose="020B0604020202020204" pitchFamily="34" charset="0"/>
              </a:rPr>
              <a:t>——</a:t>
            </a:r>
            <a:r>
              <a:rPr lang="zh-CN" altLang="en-US" sz="2400" b="0" dirty="0">
                <a:solidFill>
                  <a:schemeClr val="tx1"/>
                </a:solidFill>
                <a:latin typeface="宋体" panose="02010600030101010101" pitchFamily="2" charset="-122"/>
              </a:rPr>
              <a:t>产品线总监</a:t>
            </a:r>
          </a:p>
          <a:p>
            <a:pPr algn="l">
              <a:lnSpc>
                <a:spcPct val="120000"/>
              </a:lnSpc>
              <a:spcBef>
                <a:spcPct val="50000"/>
              </a:spcBef>
              <a:buChar char="•"/>
            </a:pPr>
            <a:r>
              <a:rPr lang="zh-CN" altLang="en-US" sz="2400" b="0" dirty="0">
                <a:solidFill>
                  <a:schemeClr val="tx1"/>
                </a:solidFill>
                <a:latin typeface="宋体" panose="02010600030101010101" pitchFamily="2" charset="-122"/>
              </a:rPr>
              <a:t>报告模板</a:t>
            </a:r>
            <a:r>
              <a:rPr lang="en-US" altLang="zh-CN" sz="2400" b="0" dirty="0">
                <a:solidFill>
                  <a:schemeClr val="tx1"/>
                </a:solidFill>
                <a:latin typeface="宋体" panose="02010600030101010101" pitchFamily="2" charset="-122"/>
              </a:rPr>
              <a:t>D</a:t>
            </a:r>
            <a:r>
              <a:rPr lang="zh-CN" altLang="en-US" sz="2400" b="0" dirty="0">
                <a:solidFill>
                  <a:schemeClr val="tx1"/>
                </a:solidFill>
                <a:latin typeface="宋体" panose="02010600030101010101" pitchFamily="2" charset="-122"/>
              </a:rPr>
              <a:t>：研发综合报告</a:t>
            </a:r>
            <a:r>
              <a:rPr lang="en-US" altLang="zh-CN" sz="2400" b="0" dirty="0">
                <a:solidFill>
                  <a:schemeClr val="tx1"/>
                </a:solidFill>
                <a:latin typeface="Arial" panose="020B0604020202020204" pitchFamily="34" charset="0"/>
              </a:rPr>
              <a:t>——</a:t>
            </a:r>
            <a:r>
              <a:rPr lang="zh-CN" altLang="en-US" sz="2400" b="0" dirty="0">
                <a:solidFill>
                  <a:schemeClr val="tx1"/>
                </a:solidFill>
                <a:latin typeface="宋体" panose="02010600030101010101" pitchFamily="2" charset="-122"/>
              </a:rPr>
              <a:t>产品计划处</a:t>
            </a:r>
          </a:p>
          <a:p>
            <a:pPr algn="l">
              <a:lnSpc>
                <a:spcPct val="120000"/>
              </a:lnSpc>
              <a:spcBef>
                <a:spcPct val="50000"/>
              </a:spcBef>
              <a:buChar char="•"/>
            </a:pPr>
            <a:r>
              <a:rPr lang="zh-CN" altLang="en-US" sz="2400" b="0" dirty="0">
                <a:solidFill>
                  <a:schemeClr val="tx1"/>
                </a:solidFill>
                <a:latin typeface="宋体" panose="02010600030101010101" pitchFamily="2" charset="-122"/>
              </a:rPr>
              <a:t>产品处于紧急状态时，还要启动</a:t>
            </a:r>
            <a:r>
              <a:rPr lang="zh-CN" altLang="en-US" sz="2400" dirty="0">
                <a:solidFill>
                  <a:schemeClr val="accent2"/>
                </a:solidFill>
                <a:latin typeface="宋体" panose="02010600030101010101" pitchFamily="2" charset="-122"/>
              </a:rPr>
              <a:t>产品日报</a:t>
            </a:r>
          </a:p>
        </p:txBody>
      </p:sp>
      <p:sp>
        <p:nvSpPr>
          <p:cNvPr id="134147" name="Oval 4"/>
          <p:cNvSpPr/>
          <p:nvPr/>
        </p:nvSpPr>
        <p:spPr>
          <a:xfrm>
            <a:off x="493713" y="1589088"/>
            <a:ext cx="8128000" cy="1306512"/>
          </a:xfrm>
          <a:prstGeom prst="ellipse">
            <a:avLst/>
          </a:prstGeom>
          <a:noFill/>
          <a:ln w="12700" cap="flat" cmpd="sng">
            <a:solidFill>
              <a:schemeClr val="tx1"/>
            </a:solidFill>
            <a:prstDash val="sysDot"/>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4148" name="Rectangle 6"/>
          <p:cNvSpPr>
            <a:spLocks noGrp="1"/>
          </p:cNvSpPr>
          <p:nvPr>
            <p:ph type="title" idx="4294967295"/>
          </p:nvPr>
        </p:nvSpPr>
        <p:spPr>
          <a:xfrm>
            <a:off x="0" y="33338"/>
            <a:ext cx="67325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计划控制手段之一：项目报告</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p:nvPr/>
        </p:nvSpPr>
        <p:spPr>
          <a:xfrm>
            <a:off x="749300" y="1587500"/>
            <a:ext cx="7848600" cy="3013075"/>
          </a:xfrm>
          <a:prstGeom prst="rect">
            <a:avLst/>
          </a:prstGeom>
          <a:noFill/>
          <a:ln w="9525">
            <a:noFill/>
          </a:ln>
        </p:spPr>
        <p:txBody>
          <a:bodyPr>
            <a:spAutoFit/>
          </a:bodyPr>
          <a:lstStyle/>
          <a:p>
            <a:pPr algn="l">
              <a:lnSpc>
                <a:spcPct val="120000"/>
              </a:lnSpc>
              <a:spcBef>
                <a:spcPct val="50000"/>
              </a:spcBef>
              <a:buChar char="•"/>
            </a:pPr>
            <a:r>
              <a:rPr lang="zh-CN" altLang="en-US" sz="2400" b="0" dirty="0">
                <a:solidFill>
                  <a:schemeClr val="tx1"/>
                </a:solidFill>
                <a:latin typeface="Arial" panose="020B0604020202020204" pitchFamily="34" charset="0"/>
              </a:rPr>
              <a:t>产品开工会</a:t>
            </a:r>
          </a:p>
          <a:p>
            <a:pPr algn="l">
              <a:lnSpc>
                <a:spcPct val="120000"/>
              </a:lnSpc>
              <a:spcBef>
                <a:spcPct val="50000"/>
              </a:spcBef>
              <a:buChar char="•"/>
            </a:pPr>
            <a:r>
              <a:rPr lang="zh-CN" altLang="en-US" sz="2400" b="0" dirty="0">
                <a:solidFill>
                  <a:schemeClr val="tx1"/>
                </a:solidFill>
                <a:latin typeface="Arial" panose="020B0604020202020204" pitchFamily="34" charset="0"/>
              </a:rPr>
              <a:t>产品周例会</a:t>
            </a:r>
          </a:p>
          <a:p>
            <a:pPr algn="l">
              <a:lnSpc>
                <a:spcPct val="120000"/>
              </a:lnSpc>
              <a:spcBef>
                <a:spcPct val="50000"/>
              </a:spcBef>
              <a:buChar char="•"/>
            </a:pPr>
            <a:r>
              <a:rPr lang="zh-CN" altLang="en-US" sz="2400" b="0" dirty="0">
                <a:solidFill>
                  <a:schemeClr val="tx1"/>
                </a:solidFill>
                <a:latin typeface="Arial" panose="020B0604020202020204" pitchFamily="34" charset="0"/>
              </a:rPr>
              <a:t>产品月度例会</a:t>
            </a:r>
          </a:p>
          <a:p>
            <a:pPr algn="l">
              <a:lnSpc>
                <a:spcPct val="120000"/>
              </a:lnSpc>
              <a:spcBef>
                <a:spcPct val="50000"/>
              </a:spcBef>
              <a:buChar char="•"/>
            </a:pPr>
            <a:r>
              <a:rPr lang="zh-CN" altLang="en-US" sz="2400" b="0" dirty="0">
                <a:solidFill>
                  <a:schemeClr val="tx1"/>
                </a:solidFill>
                <a:latin typeface="Arial" panose="020B0604020202020204" pitchFamily="34" charset="0"/>
              </a:rPr>
              <a:t>产品阶段决策评审会</a:t>
            </a:r>
          </a:p>
          <a:p>
            <a:pPr algn="l">
              <a:lnSpc>
                <a:spcPct val="120000"/>
              </a:lnSpc>
              <a:spcBef>
                <a:spcPct val="50000"/>
              </a:spcBef>
              <a:buChar char="•"/>
            </a:pPr>
            <a:r>
              <a:rPr lang="zh-CN" altLang="en-US" sz="2400" b="0" dirty="0">
                <a:solidFill>
                  <a:schemeClr val="tx1"/>
                </a:solidFill>
                <a:latin typeface="Arial" panose="020B0604020202020204" pitchFamily="34" charset="0"/>
              </a:rPr>
              <a:t>产品项目结束会议</a:t>
            </a:r>
          </a:p>
        </p:txBody>
      </p:sp>
      <p:graphicFrame>
        <p:nvGraphicFramePr>
          <p:cNvPr id="40962" name="Object 4"/>
          <p:cNvGraphicFramePr>
            <a:graphicFrameLocks noChangeAspect="1"/>
          </p:cNvGraphicFramePr>
          <p:nvPr/>
        </p:nvGraphicFramePr>
        <p:xfrm>
          <a:off x="4429125" y="1908175"/>
          <a:ext cx="3736975" cy="2203450"/>
        </p:xfrm>
        <a:graphic>
          <a:graphicData uri="http://schemas.openxmlformats.org/presentationml/2006/ole">
            <mc:AlternateContent xmlns:mc="http://schemas.openxmlformats.org/markup-compatibility/2006">
              <mc:Choice xmlns:v="urn:schemas-microsoft-com:vml" Requires="v">
                <p:oleObj spid="_x0000_s43010" r:id="rId4" imgW="5003800" imgH="2203450" progId="FLW3Drawing">
                  <p:embed/>
                </p:oleObj>
              </mc:Choice>
              <mc:Fallback>
                <p:oleObj r:id="rId4" imgW="5003800" imgH="2203450" progId="FLW3Drawing">
                  <p:embed/>
                  <p:pic>
                    <p:nvPicPr>
                      <p:cNvPr id="0" name="图片 3120"/>
                      <p:cNvPicPr/>
                      <p:nvPr/>
                    </p:nvPicPr>
                    <p:blipFill>
                      <a:blip r:embed="rId5"/>
                      <a:stretch>
                        <a:fillRect/>
                      </a:stretch>
                    </p:blipFill>
                    <p:spPr>
                      <a:xfrm>
                        <a:off x="4429125" y="1908175"/>
                        <a:ext cx="3736975" cy="2203450"/>
                      </a:xfrm>
                      <a:prstGeom prst="rect">
                        <a:avLst/>
                      </a:prstGeom>
                      <a:noFill/>
                      <a:ln w="38100">
                        <a:noFill/>
                        <a:miter/>
                      </a:ln>
                    </p:spPr>
                  </p:pic>
                </p:oleObj>
              </mc:Fallback>
            </mc:AlternateContent>
          </a:graphicData>
        </a:graphic>
      </p:graphicFrame>
      <p:sp>
        <p:nvSpPr>
          <p:cNvPr id="40964" name="Rectangle 6"/>
          <p:cNvSpPr>
            <a:spLocks noGrp="1"/>
          </p:cNvSpPr>
          <p:nvPr>
            <p:ph type="title" idx="4294967295"/>
          </p:nvPr>
        </p:nvSpPr>
        <p:spPr>
          <a:xfrm>
            <a:off x="0" y="33338"/>
            <a:ext cx="7019925"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计划控制手段之二：项目会议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0" y="0"/>
            <a:ext cx="7740650" cy="476250"/>
          </a:xfrm>
        </p:spPr>
        <p:txBody>
          <a:bodyPr vert="horz" wrap="square" lIns="91440" tIns="45720" rIns="91440" bIns="0" anchor="ctr"/>
          <a:lstStyle/>
          <a:p>
            <a:pPr eaLnBrk="1" hangingPunct="1"/>
            <a:r>
              <a:rPr lang="zh-CN" altLang="en-US" sz="3600" dirty="0"/>
              <a:t>九大知识领域和五个过程之间的关系</a:t>
            </a:r>
          </a:p>
        </p:txBody>
      </p:sp>
      <p:graphicFrame>
        <p:nvGraphicFramePr>
          <p:cNvPr id="1474830" name="Group 270"/>
          <p:cNvGraphicFramePr>
            <a:graphicFrameLocks noGrp="1"/>
          </p:cNvGraphicFramePr>
          <p:nvPr>
            <p:ph idx="1"/>
          </p:nvPr>
        </p:nvGraphicFramePr>
        <p:xfrm>
          <a:off x="250825" y="620713"/>
          <a:ext cx="8642350" cy="5696270"/>
        </p:xfrm>
        <a:graphic>
          <a:graphicData uri="http://schemas.openxmlformats.org/drawingml/2006/table">
            <a:tbl>
              <a:tblPr/>
              <a:tblGrid>
                <a:gridCol w="129698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2124075">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598612">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tblGrid>
              <a:tr h="190500">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知识领域</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项目管理过程</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96863">
                <a:tc vMerge="1">
                  <a:txBody>
                    <a:bodyPr/>
                    <a:lstStyle/>
                    <a:p>
                      <a:endParaRPr lang="zh-CN"/>
                    </a:p>
                  </a:txBody>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启动</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计划</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执行</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控制</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收尾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综合管理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启动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项目计划编制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项目计划执行</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总体变更控制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项目收尾</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6863">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范围管理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zh-CN" altLang="zh-CN"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工作范围计划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工作范围定义</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范围变更控制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35013">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时间管理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活动定义、排序</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活动工期估算</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进度表编制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进度控制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35013">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费用管理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资源计划 </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费用估算</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费用预算分配</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zh-CN" altLang="zh-CN"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费用控制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质量管理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质量计划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质量保证</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质量控制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15938">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人力资源管理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组织计划 </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人员获取</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团队建设</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沟通管理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沟通计划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信息发布</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项目状况汇报</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zh-CN" altLang="zh-CN"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839788">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风险管理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风险识别</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风险量化分析</a:t>
                      </a: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风险应对计划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风险监控</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530225">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微软雅黑" panose="020B0503020204020204" pitchFamily="34" charset="-122"/>
                        </a:rPr>
                        <a:t>采购管理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采购计划 </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询价计划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供应商选择</a:t>
                      </a:r>
                      <a:endPar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合同管理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微软雅黑" panose="020B0503020204020204" pitchFamily="34" charset="-122"/>
                          <a:cs typeface="Times New Roman" panose="02020603050405020304" pitchFamily="18" charset="0"/>
                        </a:rPr>
                        <a:t>合同收尾</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p:nvPr/>
        </p:nvSpPr>
        <p:spPr>
          <a:xfrm>
            <a:off x="381000" y="914400"/>
            <a:ext cx="7848600" cy="4772025"/>
          </a:xfrm>
          <a:prstGeom prst="rect">
            <a:avLst/>
          </a:prstGeom>
          <a:noFill/>
          <a:ln w="9525">
            <a:noFill/>
          </a:ln>
        </p:spPr>
        <p:txBody>
          <a:bodyPr>
            <a:spAutoFit/>
          </a:bodyPr>
          <a:lstStyle/>
          <a:p>
            <a:pPr algn="l">
              <a:lnSpc>
                <a:spcPct val="130000"/>
              </a:lnSpc>
              <a:spcBef>
                <a:spcPct val="20000"/>
              </a:spcBef>
              <a:buClr>
                <a:srgbClr val="FF6600"/>
              </a:buClr>
              <a:buSzPct val="90000"/>
              <a:buFont typeface="Wingdings" panose="05000000000000000000" pitchFamily="2" charset="2"/>
              <a:buChar char="q"/>
            </a:pPr>
            <a:r>
              <a:rPr lang="zh-CN" altLang="en-US" sz="2400" dirty="0">
                <a:solidFill>
                  <a:srgbClr val="000000"/>
                </a:solidFill>
                <a:latin typeface="Times New Roman" panose="02020603050405020304" pitchFamily="18" charset="0"/>
              </a:rPr>
              <a:t>会议内容（以问题为中心）</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里程碑计划为什么没有完成？</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其影响如何？</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工作何时可以完成？</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是否需要替补行动计划？</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何日才能回到计划进度上来？</a:t>
            </a:r>
            <a:endParaRPr lang="zh-CN" altLang="en-US" sz="2400" dirty="0">
              <a:solidFill>
                <a:srgbClr val="000000"/>
              </a:solidFill>
              <a:latin typeface="Times New Roman" panose="02020603050405020304" pitchFamily="18" charset="0"/>
            </a:endParaRPr>
          </a:p>
          <a:p>
            <a:pPr algn="l">
              <a:lnSpc>
                <a:spcPct val="130000"/>
              </a:lnSpc>
              <a:spcBef>
                <a:spcPct val="20000"/>
              </a:spcBef>
              <a:buClr>
                <a:srgbClr val="FF6600"/>
              </a:buClr>
              <a:buSzPct val="90000"/>
              <a:buFont typeface="Wingdings" panose="05000000000000000000" pitchFamily="2" charset="2"/>
              <a:buChar char="q"/>
            </a:pPr>
            <a:r>
              <a:rPr lang="zh-CN" altLang="en-US" sz="2400" dirty="0">
                <a:solidFill>
                  <a:srgbClr val="000000"/>
                </a:solidFill>
                <a:latin typeface="Times New Roman" panose="02020603050405020304" pitchFamily="18" charset="0"/>
              </a:rPr>
              <a:t>（如何保持会议高效？）会议程序</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会前</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会中</a:t>
            </a:r>
          </a:p>
          <a:p>
            <a:pPr lvl="1" algn="l" eaLnBrk="1" hangingPunct="1">
              <a:lnSpc>
                <a:spcPct val="130000"/>
              </a:lnSpc>
              <a:spcBef>
                <a:spcPct val="20000"/>
              </a:spcBef>
              <a:buChar char="–"/>
            </a:pPr>
            <a:r>
              <a:rPr lang="zh-CN" altLang="en-US" b="0" dirty="0">
                <a:solidFill>
                  <a:schemeClr val="tx1"/>
                </a:solidFill>
                <a:latin typeface="Times New Roman" panose="02020603050405020304" pitchFamily="18" charset="0"/>
              </a:rPr>
              <a:t>会后</a:t>
            </a:r>
          </a:p>
        </p:txBody>
      </p:sp>
      <p:sp>
        <p:nvSpPr>
          <p:cNvPr id="135171" name="Rectangle 6"/>
          <p:cNvSpPr>
            <a:spLocks noGrp="1"/>
          </p:cNvSpPr>
          <p:nvPr>
            <p:ph type="title" idx="4294967295"/>
          </p:nvPr>
        </p:nvSpPr>
        <p:spPr/>
        <p:txBody>
          <a:bodyPr vert="horz" wrap="square" lIns="91440" tIns="45720" rIns="91440" bIns="45720" anchor="ctr"/>
          <a:lstStyle/>
          <a:p>
            <a:pPr eaLnBrk="1" hangingPunct="1"/>
            <a:r>
              <a:rPr lang="zh-CN" altLang="en-US" sz="3200" dirty="0">
                <a:latin typeface="黑体" panose="02010609060101010101" pitchFamily="49" charset="-122"/>
              </a:rPr>
              <a:t>会议内容与程序</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p:nvPr/>
        </p:nvSpPr>
        <p:spPr>
          <a:xfrm>
            <a:off x="533400" y="1143000"/>
            <a:ext cx="7848600" cy="3524250"/>
          </a:xfrm>
          <a:prstGeom prst="rect">
            <a:avLst/>
          </a:prstGeom>
          <a:noFill/>
          <a:ln w="9525">
            <a:noFill/>
          </a:ln>
        </p:spPr>
        <p:txBody>
          <a:bodyPr>
            <a:spAutoFit/>
          </a:bodyPr>
          <a:lstStyle/>
          <a:p>
            <a:pPr algn="l">
              <a:lnSpc>
                <a:spcPct val="140000"/>
              </a:lnSpc>
              <a:spcBef>
                <a:spcPct val="50000"/>
              </a:spcBef>
              <a:buChar char="•"/>
            </a:pPr>
            <a:r>
              <a:rPr lang="zh-CN" altLang="en-US" sz="2400" b="0" dirty="0">
                <a:solidFill>
                  <a:schemeClr val="tx1"/>
                </a:solidFill>
                <a:latin typeface="Times New Roman" panose="02020603050405020304" pitchFamily="18" charset="0"/>
              </a:rPr>
              <a:t>计划更改须经过评审，其评审批准部门同计划制定。一级计划更改须填写一级计划更改单，并修订相关计划。</a:t>
            </a:r>
          </a:p>
          <a:p>
            <a:pPr algn="l">
              <a:lnSpc>
                <a:spcPct val="140000"/>
              </a:lnSpc>
              <a:spcBef>
                <a:spcPct val="50000"/>
              </a:spcBef>
              <a:buChar char="•"/>
            </a:pPr>
            <a:r>
              <a:rPr lang="zh-CN" altLang="en-US" sz="2400" b="0" dirty="0">
                <a:solidFill>
                  <a:schemeClr val="tx1"/>
                </a:solidFill>
                <a:latin typeface="Times New Roman" panose="02020603050405020304" pitchFamily="18" charset="0"/>
              </a:rPr>
              <a:t>原则上，一级计划不予修订，二、三级计划要及时修订滚动。以保证一级计划最终按目标实现。</a:t>
            </a:r>
          </a:p>
          <a:p>
            <a:pPr algn="l">
              <a:lnSpc>
                <a:spcPct val="140000"/>
              </a:lnSpc>
              <a:spcBef>
                <a:spcPct val="50000"/>
              </a:spcBef>
              <a:buChar char="•"/>
            </a:pPr>
            <a:r>
              <a:rPr lang="zh-CN" altLang="en-US" sz="2400" b="0" dirty="0">
                <a:solidFill>
                  <a:schemeClr val="tx1"/>
                </a:solidFill>
                <a:latin typeface="Times New Roman" panose="02020603050405020304" pitchFamily="18" charset="0"/>
              </a:rPr>
              <a:t>在版本立项通过后，即为该版本建立状态转移表，直至版本转产，状态转移表是一级监控的检查档案。</a:t>
            </a:r>
          </a:p>
        </p:txBody>
      </p:sp>
      <p:sp>
        <p:nvSpPr>
          <p:cNvPr id="136195" name="Rectangle 5"/>
          <p:cNvSpPr>
            <a:spLocks noGrp="1"/>
          </p:cNvSpPr>
          <p:nvPr>
            <p:ph type="title" idx="4294967295"/>
          </p:nvPr>
        </p:nvSpPr>
        <p:spPr>
          <a:xfrm>
            <a:off x="0" y="0"/>
            <a:ext cx="7885113" cy="549275"/>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计划控制手段之三：计划变更控制管理</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p:nvPr/>
        </p:nvSpPr>
        <p:spPr>
          <a:xfrm>
            <a:off x="304800" y="1071563"/>
            <a:ext cx="8199438" cy="701675"/>
          </a:xfrm>
          <a:prstGeom prst="rect">
            <a:avLst/>
          </a:prstGeom>
          <a:noFill/>
          <a:ln w="57150">
            <a:noFill/>
          </a:ln>
        </p:spPr>
        <p:txBody>
          <a:bodyPr>
            <a:spAutoFit/>
          </a:bodyPr>
          <a:lstStyle/>
          <a:p>
            <a:pPr algn="l"/>
            <a:r>
              <a:rPr lang="zh-CN" altLang="en-US" b="0" dirty="0">
                <a:solidFill>
                  <a:schemeClr val="tx1"/>
                </a:solidFill>
                <a:latin typeface="Times New Roman" panose="02020603050405020304" pitchFamily="18" charset="0"/>
              </a:rPr>
              <a:t>在立项通过后，即建立状态转移表，直至版本发布。</a:t>
            </a:r>
          </a:p>
          <a:p>
            <a:pPr algn="l"/>
            <a:r>
              <a:rPr lang="zh-CN" altLang="en-US" dirty="0">
                <a:solidFill>
                  <a:schemeClr val="tx1"/>
                </a:solidFill>
                <a:latin typeface="Times New Roman" panose="02020603050405020304" pitchFamily="18" charset="0"/>
              </a:rPr>
              <a:t>状态转移表是一级监控计划的检查档案：</a:t>
            </a:r>
          </a:p>
        </p:txBody>
      </p:sp>
      <p:graphicFrame>
        <p:nvGraphicFramePr>
          <p:cNvPr id="41986" name="Object 4"/>
          <p:cNvGraphicFramePr>
            <a:graphicFrameLocks noChangeAspect="1"/>
          </p:cNvGraphicFramePr>
          <p:nvPr/>
        </p:nvGraphicFramePr>
        <p:xfrm>
          <a:off x="646113" y="1898650"/>
          <a:ext cx="7886700" cy="3844925"/>
        </p:xfrm>
        <a:graphic>
          <a:graphicData uri="http://schemas.openxmlformats.org/presentationml/2006/ole">
            <mc:AlternateContent xmlns:mc="http://schemas.openxmlformats.org/markup-compatibility/2006">
              <mc:Choice xmlns:v="urn:schemas-microsoft-com:vml" Requires="v">
                <p:oleObj spid="_x0000_s44034" r:id="rId4" imgW="3062605" imgH="1494790" progId="FLW3Drawing">
                  <p:embed/>
                </p:oleObj>
              </mc:Choice>
              <mc:Fallback>
                <p:oleObj r:id="rId4" imgW="3062605" imgH="1494790" progId="FLW3Drawing">
                  <p:embed/>
                  <p:pic>
                    <p:nvPicPr>
                      <p:cNvPr id="0" name="图片 3122"/>
                      <p:cNvPicPr/>
                      <p:nvPr/>
                    </p:nvPicPr>
                    <p:blipFill>
                      <a:blip r:embed="rId5"/>
                      <a:stretch>
                        <a:fillRect/>
                      </a:stretch>
                    </p:blipFill>
                    <p:spPr>
                      <a:xfrm>
                        <a:off x="646113" y="1898650"/>
                        <a:ext cx="7886700" cy="3844925"/>
                      </a:xfrm>
                      <a:prstGeom prst="rect">
                        <a:avLst/>
                      </a:prstGeom>
                      <a:noFill/>
                      <a:ln w="38100">
                        <a:noFill/>
                        <a:miter/>
                      </a:ln>
                    </p:spPr>
                  </p:pic>
                </p:oleObj>
              </mc:Fallback>
            </mc:AlternateContent>
          </a:graphicData>
        </a:graphic>
      </p:graphicFrame>
      <p:sp>
        <p:nvSpPr>
          <p:cNvPr id="41988" name="Rectangle 6"/>
          <p:cNvSpPr>
            <a:spLocks noGrp="1"/>
          </p:cNvSpPr>
          <p:nvPr>
            <p:ph type="title" idx="4294967295"/>
          </p:nvPr>
        </p:nvSpPr>
        <p:spPr>
          <a:xfrm>
            <a:off x="0" y="33338"/>
            <a:ext cx="8101013"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计划控制手段之四：状态转移监控</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3"/>
          <p:cNvGraphicFramePr>
            <a:graphicFrameLocks noChangeAspect="1"/>
          </p:cNvGraphicFramePr>
          <p:nvPr/>
        </p:nvGraphicFramePr>
        <p:xfrm>
          <a:off x="762000" y="1143000"/>
          <a:ext cx="7485063" cy="4684713"/>
        </p:xfrm>
        <a:graphic>
          <a:graphicData uri="http://schemas.openxmlformats.org/presentationml/2006/ole">
            <mc:AlternateContent xmlns:mc="http://schemas.openxmlformats.org/markup-compatibility/2006">
              <mc:Choice xmlns:v="urn:schemas-microsoft-com:vml" Requires="v">
                <p:oleObj spid="_x0000_s45058" r:id="rId4" imgW="2753360" imgH="1725295" progId="FLW3Drawing">
                  <p:embed/>
                </p:oleObj>
              </mc:Choice>
              <mc:Fallback>
                <p:oleObj r:id="rId4" imgW="2753360" imgH="1725295" progId="FLW3Drawing">
                  <p:embed/>
                  <p:pic>
                    <p:nvPicPr>
                      <p:cNvPr id="0" name="图片 3123"/>
                      <p:cNvPicPr/>
                      <p:nvPr/>
                    </p:nvPicPr>
                    <p:blipFill>
                      <a:blip r:embed="rId5"/>
                      <a:stretch>
                        <a:fillRect/>
                      </a:stretch>
                    </p:blipFill>
                    <p:spPr>
                      <a:xfrm>
                        <a:off x="762000" y="1143000"/>
                        <a:ext cx="7485063" cy="4684713"/>
                      </a:xfrm>
                      <a:prstGeom prst="rect">
                        <a:avLst/>
                      </a:prstGeom>
                      <a:noFill/>
                      <a:ln w="38100">
                        <a:noFill/>
                        <a:miter/>
                      </a:ln>
                    </p:spPr>
                  </p:pic>
                </p:oleObj>
              </mc:Fallback>
            </mc:AlternateContent>
          </a:graphicData>
        </a:graphic>
      </p:graphicFrame>
      <p:sp>
        <p:nvSpPr>
          <p:cNvPr id="43011" name="Rectangle 5"/>
          <p:cNvSpPr>
            <a:spLocks noGrp="1"/>
          </p:cNvSpPr>
          <p:nvPr>
            <p:ph type="title" idx="4294967295"/>
          </p:nvPr>
        </p:nvSpPr>
        <p:spPr>
          <a:xfrm>
            <a:off x="0" y="333375"/>
            <a:ext cx="7812088" cy="163513"/>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计划控制手段之五：决策评审和例外管理</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371600" y="1220788"/>
          <a:ext cx="6858000" cy="4740275"/>
        </p:xfrm>
        <a:graphic>
          <a:graphicData uri="http://schemas.openxmlformats.org/presentationml/2006/ole">
            <mc:AlternateContent xmlns:mc="http://schemas.openxmlformats.org/markup-compatibility/2006">
              <mc:Choice xmlns:v="urn:schemas-microsoft-com:vml" Requires="v">
                <p:oleObj spid="_x0000_s46082" r:id="rId4" imgW="1892300" imgH="1369695" progId="FLW3Drawing">
                  <p:embed/>
                </p:oleObj>
              </mc:Choice>
              <mc:Fallback>
                <p:oleObj r:id="rId4" imgW="1892300" imgH="1369695" progId="FLW3Drawing">
                  <p:embed/>
                  <p:pic>
                    <p:nvPicPr>
                      <p:cNvPr id="0" name="图片 3124"/>
                      <p:cNvPicPr/>
                      <p:nvPr/>
                    </p:nvPicPr>
                    <p:blipFill>
                      <a:blip r:embed="rId5"/>
                      <a:stretch>
                        <a:fillRect/>
                      </a:stretch>
                    </p:blipFill>
                    <p:spPr>
                      <a:xfrm>
                        <a:off x="1371600" y="1220788"/>
                        <a:ext cx="6858000" cy="4740275"/>
                      </a:xfrm>
                      <a:prstGeom prst="rect">
                        <a:avLst/>
                      </a:prstGeom>
                      <a:noFill/>
                      <a:ln w="38100">
                        <a:noFill/>
                        <a:miter/>
                      </a:ln>
                    </p:spPr>
                  </p:pic>
                </p:oleObj>
              </mc:Fallback>
            </mc:AlternateContent>
          </a:graphicData>
        </a:graphic>
      </p:graphicFrame>
      <p:sp>
        <p:nvSpPr>
          <p:cNvPr id="44035" name="Rectangle 5"/>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计划控制手段之六合同书</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p:nvPr/>
        </p:nvSpPr>
        <p:spPr>
          <a:xfrm>
            <a:off x="685800" y="990600"/>
            <a:ext cx="7848600" cy="5116513"/>
          </a:xfrm>
          <a:prstGeom prst="rect">
            <a:avLst/>
          </a:prstGeom>
          <a:noFill/>
          <a:ln w="9525">
            <a:noFill/>
          </a:ln>
        </p:spPr>
        <p:txBody>
          <a:bodyPr>
            <a:spAutoFit/>
          </a:bodyPr>
          <a:lstStyle/>
          <a:p>
            <a:pPr algn="l">
              <a:lnSpc>
                <a:spcPct val="110000"/>
              </a:lnSpc>
              <a:buChar char="•"/>
            </a:pPr>
            <a:r>
              <a:rPr lang="zh-CN" altLang="en-US" b="0" dirty="0">
                <a:solidFill>
                  <a:schemeClr val="tx1"/>
                </a:solidFill>
                <a:latin typeface="宋体" panose="02010600030101010101" pitchFamily="2" charset="-122"/>
              </a:rPr>
              <a:t>合同的执行者，主要承诺如下目标：</a:t>
            </a:r>
          </a:p>
          <a:p>
            <a:pPr lvl="1" algn="l" eaLnBrk="1" hangingPunct="1">
              <a:lnSpc>
                <a:spcPct val="110000"/>
              </a:lnSpc>
              <a:buFont typeface="Wingdings" panose="05000000000000000000" pitchFamily="2" charset="2"/>
              <a:buChar char=" "/>
            </a:pPr>
            <a:r>
              <a:rPr lang="zh-CN" altLang="en-US" dirty="0">
                <a:solidFill>
                  <a:schemeClr val="tx1"/>
                </a:solidFill>
                <a:latin typeface="宋体" panose="02010600030101010101" pitchFamily="2" charset="-122"/>
              </a:rPr>
              <a:t>进度目标</a:t>
            </a:r>
            <a:r>
              <a:rPr lang="en-US" altLang="zh-CN" dirty="0">
                <a:solidFill>
                  <a:schemeClr val="tx1"/>
                </a:solidFill>
                <a:latin typeface="宋体" panose="02010600030101010101" pitchFamily="2" charset="-122"/>
              </a:rPr>
              <a:t>:</a:t>
            </a:r>
            <a:r>
              <a:rPr lang="zh-CN" altLang="en-US" b="0" dirty="0">
                <a:solidFill>
                  <a:schemeClr val="tx1"/>
                </a:solidFill>
                <a:latin typeface="宋体" panose="02010600030101010101" pitchFamily="2" charset="-122"/>
              </a:rPr>
              <a:t>指开发的进度方面，主要考核指标为计划的完成率、物料及时齐套率等</a:t>
            </a:r>
          </a:p>
          <a:p>
            <a:pPr lvl="1" algn="l" eaLnBrk="1" hangingPunct="1">
              <a:lnSpc>
                <a:spcPct val="110000"/>
              </a:lnSpc>
              <a:buFont typeface="Wingdings" panose="05000000000000000000" pitchFamily="2" charset="2"/>
              <a:buChar char=" "/>
            </a:pPr>
            <a:r>
              <a:rPr lang="zh-CN" altLang="en-US" dirty="0">
                <a:solidFill>
                  <a:schemeClr val="tx1"/>
                </a:solidFill>
                <a:latin typeface="宋体" panose="02010600030101010101" pitchFamily="2" charset="-122"/>
              </a:rPr>
              <a:t>质量目标：</a:t>
            </a:r>
            <a:r>
              <a:rPr lang="zh-CN" altLang="en-US" b="0" dirty="0">
                <a:solidFill>
                  <a:schemeClr val="tx1"/>
                </a:solidFill>
                <a:latin typeface="宋体" panose="02010600030101010101" pitchFamily="2" charset="-122"/>
              </a:rPr>
              <a:t>主要指稳定性方面，其考核指标包括故障率、单板直通率、各种问题反馈、处理率、文档合格率等、需求规格重大修改率等</a:t>
            </a:r>
          </a:p>
          <a:p>
            <a:pPr lvl="1" algn="l" eaLnBrk="1" hangingPunct="1">
              <a:lnSpc>
                <a:spcPct val="110000"/>
              </a:lnSpc>
              <a:buFont typeface="Wingdings" panose="05000000000000000000" pitchFamily="2" charset="2"/>
              <a:buChar char=" "/>
            </a:pPr>
            <a:r>
              <a:rPr lang="zh-CN" altLang="en-US" dirty="0">
                <a:solidFill>
                  <a:schemeClr val="tx1"/>
                </a:solidFill>
                <a:latin typeface="宋体" panose="02010600030101010101" pitchFamily="2" charset="-122"/>
              </a:rPr>
              <a:t>成本目标：</a:t>
            </a:r>
            <a:r>
              <a:rPr lang="zh-CN" altLang="en-US" b="0" dirty="0">
                <a:solidFill>
                  <a:schemeClr val="tx1"/>
                </a:solidFill>
                <a:latin typeface="宋体" panose="02010600030101010101" pitchFamily="2" charset="-122"/>
              </a:rPr>
              <a:t>主要指设计成本降低方面，其考核指标为设计成本降低额、呆死料发生额等</a:t>
            </a:r>
          </a:p>
          <a:p>
            <a:pPr lvl="1" algn="l" eaLnBrk="1" hangingPunct="1">
              <a:lnSpc>
                <a:spcPct val="110000"/>
              </a:lnSpc>
              <a:buFont typeface="Wingdings" panose="05000000000000000000" pitchFamily="2" charset="2"/>
              <a:buChar char=" "/>
            </a:pPr>
            <a:r>
              <a:rPr lang="zh-CN" altLang="en-US" dirty="0">
                <a:solidFill>
                  <a:schemeClr val="tx1"/>
                </a:solidFill>
                <a:latin typeface="宋体" panose="02010600030101010101" pitchFamily="2" charset="-122"/>
              </a:rPr>
              <a:t>人均毛利额：</a:t>
            </a:r>
            <a:r>
              <a:rPr lang="zh-CN" altLang="en-US" b="0" dirty="0">
                <a:solidFill>
                  <a:schemeClr val="tx1"/>
                </a:solidFill>
                <a:latin typeface="宋体" panose="02010600030101010101" pitchFamily="2" charset="-122"/>
              </a:rPr>
              <a:t>主要指人均销售毛利额</a:t>
            </a:r>
          </a:p>
          <a:p>
            <a:pPr lvl="1" algn="l" eaLnBrk="1" hangingPunct="1">
              <a:lnSpc>
                <a:spcPct val="110000"/>
              </a:lnSpc>
              <a:buFont typeface="Wingdings" panose="05000000000000000000" pitchFamily="2" charset="2"/>
              <a:buChar char=" "/>
            </a:pPr>
            <a:r>
              <a:rPr lang="zh-CN" altLang="en-US" b="0" dirty="0">
                <a:solidFill>
                  <a:schemeClr val="tx1"/>
                </a:solidFill>
                <a:latin typeface="宋体" panose="02010600030101010101" pitchFamily="2" charset="-122"/>
              </a:rPr>
              <a:t>器件复用提高、独家供应商减少方面的目标</a:t>
            </a:r>
          </a:p>
          <a:p>
            <a:pPr algn="l">
              <a:lnSpc>
                <a:spcPct val="110000"/>
              </a:lnSpc>
              <a:buChar char="•"/>
            </a:pPr>
            <a:r>
              <a:rPr lang="zh-CN" altLang="en-US" b="0" dirty="0">
                <a:solidFill>
                  <a:schemeClr val="tx1"/>
                </a:solidFill>
                <a:latin typeface="宋体" panose="02010600030101010101" pitchFamily="2" charset="-122"/>
              </a:rPr>
              <a:t>合同的发包者，其承诺的主要目标如下：</a:t>
            </a:r>
          </a:p>
          <a:p>
            <a:pPr lvl="1" algn="l" eaLnBrk="1" hangingPunct="1">
              <a:lnSpc>
                <a:spcPct val="110000"/>
              </a:lnSpc>
              <a:buFont typeface="Wingdings" panose="05000000000000000000" pitchFamily="2" charset="2"/>
              <a:buChar char=" "/>
            </a:pPr>
            <a:r>
              <a:rPr lang="zh-CN" altLang="en-US" b="0" dirty="0">
                <a:solidFill>
                  <a:schemeClr val="tx1"/>
                </a:solidFill>
                <a:latin typeface="宋体" panose="02010600030101010101" pitchFamily="2" charset="-122"/>
              </a:rPr>
              <a:t>资源及时提供，特别是人力资源的及时提供</a:t>
            </a:r>
          </a:p>
          <a:p>
            <a:pPr lvl="1" algn="l" eaLnBrk="1" hangingPunct="1">
              <a:lnSpc>
                <a:spcPct val="110000"/>
              </a:lnSpc>
              <a:buFont typeface="Wingdings" panose="05000000000000000000" pitchFamily="2" charset="2"/>
              <a:buChar char=" "/>
            </a:pPr>
            <a:r>
              <a:rPr lang="zh-CN" altLang="en-US" b="0" dirty="0">
                <a:solidFill>
                  <a:schemeClr val="tx1"/>
                </a:solidFill>
                <a:latin typeface="宋体" panose="02010600030101010101" pitchFamily="2" charset="-122"/>
              </a:rPr>
              <a:t>保证及时组织评审</a:t>
            </a:r>
          </a:p>
          <a:p>
            <a:pPr lvl="1" algn="l" eaLnBrk="1" hangingPunct="1">
              <a:lnSpc>
                <a:spcPct val="110000"/>
              </a:lnSpc>
              <a:buFont typeface="Wingdings" panose="05000000000000000000" pitchFamily="2" charset="2"/>
              <a:buChar char=" "/>
            </a:pPr>
            <a:r>
              <a:rPr lang="zh-CN" altLang="en-US" b="0" dirty="0">
                <a:solidFill>
                  <a:schemeClr val="tx1"/>
                </a:solidFill>
                <a:latin typeface="宋体" panose="02010600030101010101" pitchFamily="2" charset="-122"/>
              </a:rPr>
              <a:t>保证及时提供相关文档资料</a:t>
            </a:r>
          </a:p>
          <a:p>
            <a:pPr lvl="1" algn="l" eaLnBrk="1" hangingPunct="1">
              <a:lnSpc>
                <a:spcPct val="110000"/>
              </a:lnSpc>
              <a:buFont typeface="Wingdings" panose="05000000000000000000" pitchFamily="2" charset="2"/>
              <a:buChar char=" "/>
            </a:pPr>
            <a:r>
              <a:rPr lang="zh-CN" altLang="en-US" b="0" dirty="0">
                <a:solidFill>
                  <a:schemeClr val="tx1"/>
                </a:solidFill>
                <a:latin typeface="宋体" panose="02010600030101010101" pitchFamily="2" charset="-122"/>
              </a:rPr>
              <a:t>保证及时处理跨部门问题等</a:t>
            </a:r>
          </a:p>
        </p:txBody>
      </p:sp>
      <p:sp>
        <p:nvSpPr>
          <p:cNvPr id="137219" name="Rectangle 5"/>
          <p:cNvSpPr>
            <a:spLocks noGrp="1"/>
          </p:cNvSpPr>
          <p:nvPr>
            <p:ph type="title" idx="4294967295"/>
          </p:nvPr>
        </p:nvSpPr>
        <p:spPr>
          <a:xfrm>
            <a:off x="0" y="0"/>
            <a:ext cx="9144000" cy="519113"/>
          </a:xfrm>
        </p:spPr>
        <p:txBody>
          <a:bodyPr vert="horz" wrap="square" lIns="91440" tIns="45720" rIns="91440" bIns="45720" anchor="ctr"/>
          <a:lstStyle/>
          <a:p>
            <a:pPr eaLnBrk="1" hangingPunct="1"/>
            <a:r>
              <a:rPr lang="zh-CN" altLang="en-US" sz="3200" dirty="0">
                <a:latin typeface="黑体" panose="02010609060101010101" pitchFamily="49" charset="-122"/>
              </a:rPr>
              <a:t>合同书</a:t>
            </a:r>
            <a:r>
              <a:rPr lang="en-US" altLang="zh-CN" sz="3200" dirty="0">
                <a:latin typeface="黑体" panose="02010609060101010101" pitchFamily="49" charset="-122"/>
              </a:rPr>
              <a:t>/</a:t>
            </a:r>
            <a:r>
              <a:rPr lang="zh-CN" altLang="en-US" sz="3200" dirty="0">
                <a:latin typeface="黑体" panose="02010609060101010101" pitchFamily="49" charset="-122"/>
              </a:rPr>
              <a:t>任务书主要内容</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4"/>
          <p:cNvPicPr>
            <a:picLocks noChangeAspect="1"/>
          </p:cNvPicPr>
          <p:nvPr/>
        </p:nvPicPr>
        <p:blipFill>
          <a:blip r:embed="rId3"/>
          <a:stretch>
            <a:fillRect/>
          </a:stretch>
        </p:blipFill>
        <p:spPr>
          <a:xfrm>
            <a:off x="381000" y="1066800"/>
            <a:ext cx="8340725" cy="4610100"/>
          </a:xfrm>
          <a:prstGeom prst="rect">
            <a:avLst/>
          </a:prstGeom>
          <a:noFill/>
          <a:ln w="9525">
            <a:noFill/>
          </a:ln>
        </p:spPr>
      </p:pic>
      <p:sp>
        <p:nvSpPr>
          <p:cNvPr id="138243" name="Rectangle 5"/>
          <p:cNvSpPr>
            <a:spLocks noGrp="1"/>
          </p:cNvSpPr>
          <p:nvPr>
            <p:ph type="title" idx="4294967295"/>
          </p:nvPr>
        </p:nvSpPr>
        <p:spPr>
          <a:xfrm>
            <a:off x="0" y="33338"/>
            <a:ext cx="82438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计划控制手段之七：计划测评</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665163" y="1239838"/>
          <a:ext cx="7762875" cy="4948237"/>
        </p:xfrm>
        <a:graphic>
          <a:graphicData uri="http://schemas.openxmlformats.org/presentationml/2006/ole">
            <mc:AlternateContent xmlns:mc="http://schemas.openxmlformats.org/markup-compatibility/2006">
              <mc:Choice xmlns:v="urn:schemas-microsoft-com:vml" Requires="v">
                <p:oleObj spid="_x0000_s47106" r:id="rId4" imgW="2506345" imgH="1760220" progId="FLW3Drawing">
                  <p:embed/>
                </p:oleObj>
              </mc:Choice>
              <mc:Fallback>
                <p:oleObj r:id="rId4" imgW="2506345" imgH="1760220" progId="FLW3Drawing">
                  <p:embed/>
                  <p:pic>
                    <p:nvPicPr>
                      <p:cNvPr id="0" name="图片 3125"/>
                      <p:cNvPicPr/>
                      <p:nvPr/>
                    </p:nvPicPr>
                    <p:blipFill>
                      <a:blip r:embed="rId5"/>
                      <a:stretch>
                        <a:fillRect/>
                      </a:stretch>
                    </p:blipFill>
                    <p:spPr>
                      <a:xfrm>
                        <a:off x="665163" y="1239838"/>
                        <a:ext cx="7762875" cy="4948237"/>
                      </a:xfrm>
                      <a:prstGeom prst="rect">
                        <a:avLst/>
                      </a:prstGeom>
                      <a:noFill/>
                      <a:ln w="38100">
                        <a:noFill/>
                        <a:miter/>
                      </a:ln>
                    </p:spPr>
                  </p:pic>
                </p:oleObj>
              </mc:Fallback>
            </mc:AlternateContent>
          </a:graphicData>
        </a:graphic>
      </p:graphicFrame>
      <p:sp>
        <p:nvSpPr>
          <p:cNvPr id="45059" name="Rectangle 5"/>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计划控制手段之八：预警</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p:nvPr/>
        </p:nvSpPr>
        <p:spPr>
          <a:xfrm>
            <a:off x="609600" y="1219200"/>
            <a:ext cx="7848600" cy="1463675"/>
          </a:xfrm>
          <a:prstGeom prst="rect">
            <a:avLst/>
          </a:prstGeom>
          <a:noFill/>
          <a:ln w="9525">
            <a:noFill/>
          </a:ln>
        </p:spPr>
        <p:txBody>
          <a:bodyPr>
            <a:spAutoFit/>
          </a:bodyPr>
          <a:lstStyle/>
          <a:p>
            <a:pPr algn="l">
              <a:lnSpc>
                <a:spcPct val="150000"/>
              </a:lnSpc>
              <a:spcBef>
                <a:spcPct val="50000"/>
              </a:spcBef>
            </a:pPr>
            <a:r>
              <a:rPr lang="zh-CN" altLang="en-US" b="0" dirty="0">
                <a:solidFill>
                  <a:schemeClr val="tx1"/>
                </a:solidFill>
                <a:latin typeface="Arial" panose="020B0604020202020204" pitchFamily="34" charset="0"/>
              </a:rPr>
              <a:t>通过工作之外的交流和沟通进行控制，在非正规控制的场所要比在办公室更坦率、更诚实，这样能了解到正在酝酿的问题，这要比等到这些问题出现在情况报告中或某次会议上快得多</a:t>
            </a:r>
          </a:p>
        </p:txBody>
      </p:sp>
      <p:sp>
        <p:nvSpPr>
          <p:cNvPr id="139267" name="Rectangle 4"/>
          <p:cNvSpPr>
            <a:spLocks noGrp="1"/>
          </p:cNvSpPr>
          <p:nvPr>
            <p:ph type="title" idx="4294967295"/>
          </p:nvPr>
        </p:nvSpPr>
        <p:spPr>
          <a:xfrm>
            <a:off x="0" y="0"/>
            <a:ext cx="9144000" cy="519113"/>
          </a:xfrm>
        </p:spPr>
        <p:txBody>
          <a:bodyPr vert="horz" wrap="square" lIns="91440" tIns="45720" rIns="91440" bIns="45720" anchor="ctr"/>
          <a:lstStyle/>
          <a:p>
            <a:pPr eaLnBrk="1" hangingPunct="1"/>
            <a:r>
              <a:rPr lang="zh-CN" altLang="en-US" sz="3200" dirty="0">
                <a:latin typeface="黑体" panose="02010609060101010101" pitchFamily="49" charset="-122"/>
              </a:rPr>
              <a:t>计划控制手段之非正规控制</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讨论</a:t>
            </a:r>
          </a:p>
        </p:txBody>
      </p:sp>
      <p:sp>
        <p:nvSpPr>
          <p:cNvPr id="140291" name="Rectangle 3"/>
          <p:cNvSpPr>
            <a:spLocks noGrp="1"/>
          </p:cNvSpPr>
          <p:nvPr>
            <p:ph idx="1"/>
          </p:nvPr>
        </p:nvSpPr>
        <p:spPr/>
        <p:txBody>
          <a:bodyPr vert="horz" wrap="square" lIns="91440" tIns="45720" rIns="91440" bIns="45720" anchor="t"/>
          <a:lstStyle/>
          <a:p>
            <a:pPr eaLnBrk="1" hangingPunct="1"/>
            <a:r>
              <a:rPr lang="zh-CN" altLang="en-US" dirty="0">
                <a:solidFill>
                  <a:srgbClr val="0000CC"/>
                </a:solidFill>
                <a:ea typeface="宋体" panose="02010600030101010101" pitchFamily="2" charset="-122"/>
              </a:rPr>
              <a:t>讨论本小组项目的计划控制方法，请人上台讲述。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0" y="0"/>
            <a:ext cx="4500563" cy="476250"/>
          </a:xfrm>
        </p:spPr>
        <p:txBody>
          <a:bodyPr vert="horz" wrap="square" lIns="91440" tIns="45720" rIns="91440" bIns="45720" anchor="ctr"/>
          <a:lstStyle/>
          <a:p>
            <a:pPr eaLnBrk="1" hangingPunct="1"/>
            <a:r>
              <a:rPr lang="zh-CN" altLang="en-US" sz="3200" dirty="0">
                <a:latin typeface="黑体" panose="02010609060101010101" pitchFamily="49" charset="-122"/>
              </a:rPr>
              <a:t>产品管理</a:t>
            </a:r>
            <a:r>
              <a:rPr lang="en-US" altLang="zh-CN" sz="3200" dirty="0">
                <a:latin typeface="黑体" panose="02010609060101010101" pitchFamily="49" charset="-122"/>
              </a:rPr>
              <a:t>VS</a:t>
            </a:r>
            <a:r>
              <a:rPr lang="zh-CN" altLang="en-US" sz="3200" dirty="0">
                <a:latin typeface="黑体" panose="02010609060101010101" pitchFamily="49" charset="-122"/>
              </a:rPr>
              <a:t>项目管理</a:t>
            </a:r>
          </a:p>
        </p:txBody>
      </p:sp>
      <p:grpSp>
        <p:nvGrpSpPr>
          <p:cNvPr id="65539" name="Group 3"/>
          <p:cNvGrpSpPr/>
          <p:nvPr/>
        </p:nvGrpSpPr>
        <p:grpSpPr>
          <a:xfrm>
            <a:off x="250825" y="1430338"/>
            <a:ext cx="8662988" cy="4589462"/>
            <a:chOff x="158" y="901"/>
            <a:chExt cx="5457" cy="2891"/>
          </a:xfrm>
        </p:grpSpPr>
        <p:sp>
          <p:nvSpPr>
            <p:cNvPr id="65540" name="Freeform 4"/>
            <p:cNvSpPr/>
            <p:nvPr/>
          </p:nvSpPr>
          <p:spPr>
            <a:xfrm>
              <a:off x="2640" y="1948"/>
              <a:ext cx="2448" cy="639"/>
            </a:xfrm>
            <a:custGeom>
              <a:avLst/>
              <a:gdLst>
                <a:gd name="txL" fmla="*/ 0 w 2256"/>
                <a:gd name="txT" fmla="*/ 0 h 639"/>
                <a:gd name="txR" fmla="*/ 2256 w 2256"/>
                <a:gd name="txB" fmla="*/ 639 h 639"/>
              </a:gdLst>
              <a:ahLst/>
              <a:cxnLst>
                <a:cxn ang="0">
                  <a:pos x="0" y="0"/>
                </a:cxn>
                <a:cxn ang="0">
                  <a:pos x="932" y="172"/>
                </a:cxn>
                <a:cxn ang="0">
                  <a:pos x="3393" y="172"/>
                </a:cxn>
                <a:cxn ang="0">
                  <a:pos x="3393" y="472"/>
                </a:cxn>
                <a:cxn ang="0">
                  <a:pos x="944" y="476"/>
                </a:cxn>
                <a:cxn ang="0">
                  <a:pos x="0" y="639"/>
                </a:cxn>
                <a:cxn ang="0">
                  <a:pos x="0" y="0"/>
                </a:cxn>
                <a:cxn ang="0">
                  <a:pos x="0" y="0"/>
                </a:cxn>
              </a:cxnLst>
              <a:rect l="txL" t="txT" r="txR" b="txB"/>
              <a:pathLst>
                <a:path w="2256" h="639">
                  <a:moveTo>
                    <a:pt x="0" y="0"/>
                  </a:moveTo>
                  <a:lnTo>
                    <a:pt x="620" y="172"/>
                  </a:lnTo>
                  <a:lnTo>
                    <a:pt x="2256" y="172"/>
                  </a:lnTo>
                  <a:lnTo>
                    <a:pt x="2256" y="472"/>
                  </a:lnTo>
                  <a:lnTo>
                    <a:pt x="628" y="476"/>
                  </a:lnTo>
                  <a:lnTo>
                    <a:pt x="0" y="639"/>
                  </a:lnTo>
                  <a:lnTo>
                    <a:pt x="0" y="0"/>
                  </a:lnTo>
                  <a:close/>
                </a:path>
              </a:pathLst>
            </a:custGeom>
            <a:solidFill>
              <a:srgbClr val="00EFEF"/>
            </a:solidFill>
            <a:ln w="9525" cap="flat" cmpd="sng">
              <a:solidFill>
                <a:srgbClr val="80008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41" name="Rectangle 5"/>
            <p:cNvSpPr/>
            <p:nvPr/>
          </p:nvSpPr>
          <p:spPr>
            <a:xfrm>
              <a:off x="3022" y="2219"/>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计划</a:t>
              </a:r>
              <a:endParaRPr lang="zh-CN" altLang="en-US" sz="2400" b="0" dirty="0">
                <a:solidFill>
                  <a:schemeClr val="tx1"/>
                </a:solidFill>
                <a:latin typeface="Times New Roman" panose="02020603050405020304" pitchFamily="18" charset="0"/>
              </a:endParaRPr>
            </a:p>
          </p:txBody>
        </p:sp>
        <p:sp>
          <p:nvSpPr>
            <p:cNvPr id="65542" name="Rectangle 6"/>
            <p:cNvSpPr/>
            <p:nvPr/>
          </p:nvSpPr>
          <p:spPr>
            <a:xfrm>
              <a:off x="2715" y="2219"/>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概念</a:t>
              </a:r>
              <a:endParaRPr lang="zh-CN" altLang="en-US" sz="2400" b="0" dirty="0">
                <a:solidFill>
                  <a:schemeClr val="tx1"/>
                </a:solidFill>
                <a:latin typeface="Times New Roman" panose="02020603050405020304" pitchFamily="18" charset="0"/>
              </a:endParaRPr>
            </a:p>
          </p:txBody>
        </p:sp>
        <p:sp>
          <p:nvSpPr>
            <p:cNvPr id="65543" name="Line 7"/>
            <p:cNvSpPr/>
            <p:nvPr/>
          </p:nvSpPr>
          <p:spPr>
            <a:xfrm>
              <a:off x="2973" y="2045"/>
              <a:ext cx="1" cy="450"/>
            </a:xfrm>
            <a:prstGeom prst="line">
              <a:avLst/>
            </a:prstGeom>
            <a:ln w="0" cap="flat" cmpd="sng">
              <a:solidFill>
                <a:srgbClr val="941CAC"/>
              </a:solidFill>
              <a:prstDash val="solid"/>
              <a:headEnd type="none" w="med" len="med"/>
              <a:tailEnd type="none" w="med" len="med"/>
            </a:ln>
          </p:spPr>
        </p:sp>
        <p:sp>
          <p:nvSpPr>
            <p:cNvPr id="65544" name="Rectangle 8"/>
            <p:cNvSpPr/>
            <p:nvPr/>
          </p:nvSpPr>
          <p:spPr>
            <a:xfrm>
              <a:off x="2269" y="1517"/>
              <a:ext cx="224" cy="67"/>
            </a:xfrm>
            <a:prstGeom prst="rect">
              <a:avLst/>
            </a:prstGeom>
            <a:noFill/>
            <a:ln w="9525">
              <a:noFill/>
            </a:ln>
          </p:spPr>
          <p:txBody>
            <a:bodyPr wrap="none" lIns="0" tIns="0" rIns="0" bIns="0">
              <a:spAutoFit/>
            </a:bodyPr>
            <a:lstStyle/>
            <a:p>
              <a:pPr algn="l"/>
              <a:r>
                <a:rPr lang="zh-CN" altLang="en-US" sz="700" b="0" dirty="0">
                  <a:solidFill>
                    <a:srgbClr val="000000"/>
                  </a:solidFill>
                  <a:latin typeface="宋体" panose="02010600030101010101" pitchFamily="2" charset="-122"/>
                </a:rPr>
                <a:t>制定市场</a:t>
              </a:r>
              <a:endParaRPr lang="zh-CN" altLang="en-US" sz="2400" b="0" dirty="0">
                <a:solidFill>
                  <a:schemeClr val="tx1"/>
                </a:solidFill>
                <a:latin typeface="Times New Roman" panose="02020603050405020304" pitchFamily="18" charset="0"/>
              </a:endParaRPr>
            </a:p>
          </p:txBody>
        </p:sp>
        <p:sp>
          <p:nvSpPr>
            <p:cNvPr id="65545" name="Rectangle 9"/>
            <p:cNvSpPr/>
            <p:nvPr/>
          </p:nvSpPr>
          <p:spPr>
            <a:xfrm>
              <a:off x="2268" y="1517"/>
              <a:ext cx="224" cy="67"/>
            </a:xfrm>
            <a:prstGeom prst="rect">
              <a:avLst/>
            </a:prstGeom>
            <a:noFill/>
            <a:ln w="9525">
              <a:noFill/>
            </a:ln>
          </p:spPr>
          <p:txBody>
            <a:bodyPr wrap="none" lIns="0" tIns="0" rIns="0" bIns="0">
              <a:spAutoFit/>
            </a:bodyPr>
            <a:lstStyle/>
            <a:p>
              <a:pPr algn="l"/>
              <a:r>
                <a:rPr lang="zh-CN" altLang="en-US" sz="700" b="0" dirty="0">
                  <a:solidFill>
                    <a:srgbClr val="000000"/>
                  </a:solidFill>
                  <a:latin typeface="宋体" panose="02010600030101010101" pitchFamily="2" charset="-122"/>
                </a:rPr>
                <a:t>细分策略</a:t>
              </a:r>
              <a:endParaRPr lang="zh-CN" altLang="en-US" sz="2400" b="0" dirty="0">
                <a:solidFill>
                  <a:schemeClr val="tx1"/>
                </a:solidFill>
                <a:latin typeface="Times New Roman" panose="02020603050405020304" pitchFamily="18" charset="0"/>
              </a:endParaRPr>
            </a:p>
          </p:txBody>
        </p:sp>
        <p:sp>
          <p:nvSpPr>
            <p:cNvPr id="65546" name="Rectangle 10"/>
            <p:cNvSpPr/>
            <p:nvPr/>
          </p:nvSpPr>
          <p:spPr>
            <a:xfrm>
              <a:off x="2578" y="1476"/>
              <a:ext cx="112" cy="67"/>
            </a:xfrm>
            <a:prstGeom prst="rect">
              <a:avLst/>
            </a:prstGeom>
            <a:noFill/>
            <a:ln w="9525">
              <a:noFill/>
            </a:ln>
          </p:spPr>
          <p:txBody>
            <a:bodyPr wrap="none" lIns="0" tIns="0" rIns="0" bIns="0">
              <a:spAutoFit/>
            </a:bodyPr>
            <a:lstStyle/>
            <a:p>
              <a:pPr algn="l"/>
              <a:r>
                <a:rPr lang="zh-CN" altLang="en-US" sz="700" b="0" dirty="0">
                  <a:solidFill>
                    <a:srgbClr val="000000"/>
                  </a:solidFill>
                  <a:latin typeface="宋体" panose="02010600030101010101" pitchFamily="2" charset="-122"/>
                </a:rPr>
                <a:t>调整</a:t>
              </a:r>
              <a:endParaRPr lang="zh-CN" altLang="en-US" sz="2400" b="0" dirty="0">
                <a:solidFill>
                  <a:schemeClr val="tx1"/>
                </a:solidFill>
                <a:latin typeface="Times New Roman" panose="02020603050405020304" pitchFamily="18" charset="0"/>
              </a:endParaRPr>
            </a:p>
          </p:txBody>
        </p:sp>
        <p:sp>
          <p:nvSpPr>
            <p:cNvPr id="65547" name="Rectangle 11"/>
            <p:cNvSpPr/>
            <p:nvPr/>
          </p:nvSpPr>
          <p:spPr>
            <a:xfrm>
              <a:off x="2578" y="1473"/>
              <a:ext cx="53" cy="67"/>
            </a:xfrm>
            <a:prstGeom prst="rect">
              <a:avLst/>
            </a:prstGeom>
            <a:noFill/>
            <a:ln w="9525">
              <a:noFill/>
            </a:ln>
          </p:spPr>
          <p:txBody>
            <a:bodyPr wrap="none" lIns="0" tIns="0" rIns="0" bIns="0">
              <a:spAutoFit/>
            </a:bodyPr>
            <a:lstStyle/>
            <a:p>
              <a:pPr algn="l"/>
              <a:r>
                <a:rPr lang="en-US" altLang="zh-CN" sz="700" b="0" dirty="0">
                  <a:solidFill>
                    <a:srgbClr val="000000"/>
                  </a:solidFill>
                  <a:latin typeface="Arial" panose="020B0604020202020204" pitchFamily="34" charset="0"/>
                </a:rPr>
                <a:t> &amp;</a:t>
              </a:r>
              <a:endParaRPr lang="en-US" altLang="zh-CN" sz="2400" b="0" dirty="0">
                <a:solidFill>
                  <a:schemeClr val="tx1"/>
                </a:solidFill>
                <a:latin typeface="Times New Roman" panose="02020603050405020304" pitchFamily="18" charset="0"/>
              </a:endParaRPr>
            </a:p>
          </p:txBody>
        </p:sp>
        <p:sp>
          <p:nvSpPr>
            <p:cNvPr id="65548" name="Rectangle 12"/>
            <p:cNvSpPr/>
            <p:nvPr/>
          </p:nvSpPr>
          <p:spPr>
            <a:xfrm>
              <a:off x="2578" y="1476"/>
              <a:ext cx="56" cy="67"/>
            </a:xfrm>
            <a:prstGeom prst="rect">
              <a:avLst/>
            </a:prstGeom>
            <a:noFill/>
            <a:ln w="9525">
              <a:noFill/>
            </a:ln>
          </p:spPr>
          <p:txBody>
            <a:bodyPr wrap="none" lIns="0" tIns="0" rIns="0" bIns="0">
              <a:spAutoFit/>
            </a:bodyPr>
            <a:lstStyle/>
            <a:p>
              <a:pPr algn="l"/>
              <a:r>
                <a:rPr lang="zh-CN" altLang="en-US" sz="700" b="0" dirty="0">
                  <a:solidFill>
                    <a:srgbClr val="000000"/>
                  </a:solidFill>
                  <a:latin typeface="宋体" panose="02010600030101010101" pitchFamily="2" charset="-122"/>
                </a:rPr>
                <a:t>优</a:t>
              </a:r>
              <a:endParaRPr lang="zh-CN" altLang="en-US" sz="2400" b="0" dirty="0">
                <a:solidFill>
                  <a:schemeClr val="tx1"/>
                </a:solidFill>
                <a:latin typeface="Times New Roman" panose="02020603050405020304" pitchFamily="18" charset="0"/>
              </a:endParaRPr>
            </a:p>
          </p:txBody>
        </p:sp>
        <p:sp>
          <p:nvSpPr>
            <p:cNvPr id="65549" name="Rectangle 13"/>
            <p:cNvSpPr/>
            <p:nvPr/>
          </p:nvSpPr>
          <p:spPr>
            <a:xfrm>
              <a:off x="3211" y="1509"/>
              <a:ext cx="704" cy="77"/>
            </a:xfrm>
            <a:prstGeom prst="rect">
              <a:avLst/>
            </a:prstGeom>
            <a:noFill/>
            <a:ln w="9525">
              <a:noFill/>
            </a:ln>
          </p:spPr>
          <p:txBody>
            <a:bodyPr wrap="none" lIns="0" tIns="0" rIns="0" bIns="0">
              <a:spAutoFit/>
            </a:bodyPr>
            <a:lstStyle/>
            <a:p>
              <a:pPr algn="l"/>
              <a:r>
                <a:rPr lang="zh-CN" altLang="en-US" sz="800" b="0" dirty="0">
                  <a:solidFill>
                    <a:srgbClr val="FFFFFF"/>
                  </a:solidFill>
                  <a:latin typeface="宋体" panose="02010600030101010101" pitchFamily="2" charset="-122"/>
                </a:rPr>
                <a:t>管理市场细分并评估绩效</a:t>
              </a:r>
              <a:endParaRPr lang="zh-CN" altLang="en-US" sz="2400" b="0" dirty="0">
                <a:solidFill>
                  <a:schemeClr val="tx1"/>
                </a:solidFill>
                <a:latin typeface="Times New Roman" panose="02020603050405020304" pitchFamily="18" charset="0"/>
              </a:endParaRPr>
            </a:p>
          </p:txBody>
        </p:sp>
        <p:sp>
          <p:nvSpPr>
            <p:cNvPr id="65550" name="Line 14"/>
            <p:cNvSpPr/>
            <p:nvPr/>
          </p:nvSpPr>
          <p:spPr>
            <a:xfrm>
              <a:off x="1092" y="1285"/>
              <a:ext cx="99" cy="1"/>
            </a:xfrm>
            <a:prstGeom prst="line">
              <a:avLst/>
            </a:prstGeom>
            <a:ln w="0" cap="flat" cmpd="sng">
              <a:solidFill>
                <a:srgbClr val="941CAC"/>
              </a:solidFill>
              <a:prstDash val="solid"/>
              <a:headEnd type="none" w="med" len="med"/>
              <a:tailEnd type="none" w="med" len="med"/>
            </a:ln>
          </p:spPr>
        </p:sp>
        <p:sp>
          <p:nvSpPr>
            <p:cNvPr id="65551" name="Freeform 15"/>
            <p:cNvSpPr/>
            <p:nvPr/>
          </p:nvSpPr>
          <p:spPr>
            <a:xfrm>
              <a:off x="1080" y="1254"/>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52" name="Freeform 16"/>
            <p:cNvSpPr/>
            <p:nvPr/>
          </p:nvSpPr>
          <p:spPr>
            <a:xfrm>
              <a:off x="1080" y="1254"/>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53" name="Line 17"/>
            <p:cNvSpPr/>
            <p:nvPr/>
          </p:nvSpPr>
          <p:spPr>
            <a:xfrm>
              <a:off x="1092" y="1436"/>
              <a:ext cx="99" cy="1"/>
            </a:xfrm>
            <a:prstGeom prst="line">
              <a:avLst/>
            </a:prstGeom>
            <a:ln w="0" cap="flat" cmpd="sng">
              <a:solidFill>
                <a:srgbClr val="941CAC"/>
              </a:solidFill>
              <a:prstDash val="solid"/>
              <a:headEnd type="none" w="med" len="med"/>
              <a:tailEnd type="none" w="med" len="med"/>
            </a:ln>
          </p:spPr>
        </p:sp>
        <p:sp>
          <p:nvSpPr>
            <p:cNvPr id="65554" name="Freeform 18"/>
            <p:cNvSpPr/>
            <p:nvPr/>
          </p:nvSpPr>
          <p:spPr>
            <a:xfrm>
              <a:off x="1080" y="140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55" name="Freeform 19"/>
            <p:cNvSpPr/>
            <p:nvPr/>
          </p:nvSpPr>
          <p:spPr>
            <a:xfrm>
              <a:off x="1080" y="140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56" name="Line 20"/>
            <p:cNvSpPr/>
            <p:nvPr/>
          </p:nvSpPr>
          <p:spPr>
            <a:xfrm>
              <a:off x="1092" y="1621"/>
              <a:ext cx="99" cy="1"/>
            </a:xfrm>
            <a:prstGeom prst="line">
              <a:avLst/>
            </a:prstGeom>
            <a:ln w="0" cap="flat" cmpd="sng">
              <a:solidFill>
                <a:srgbClr val="941CAC"/>
              </a:solidFill>
              <a:prstDash val="solid"/>
              <a:headEnd type="none" w="med" len="med"/>
              <a:tailEnd type="none" w="med" len="med"/>
            </a:ln>
          </p:spPr>
        </p:sp>
        <p:sp>
          <p:nvSpPr>
            <p:cNvPr id="65557" name="Freeform 21"/>
            <p:cNvSpPr/>
            <p:nvPr/>
          </p:nvSpPr>
          <p:spPr>
            <a:xfrm>
              <a:off x="1080" y="1590"/>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58" name="Freeform 22"/>
            <p:cNvSpPr/>
            <p:nvPr/>
          </p:nvSpPr>
          <p:spPr>
            <a:xfrm>
              <a:off x="1080" y="1590"/>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59" name="Line 23"/>
            <p:cNvSpPr/>
            <p:nvPr/>
          </p:nvSpPr>
          <p:spPr>
            <a:xfrm>
              <a:off x="1092" y="1786"/>
              <a:ext cx="99" cy="1"/>
            </a:xfrm>
            <a:prstGeom prst="line">
              <a:avLst/>
            </a:prstGeom>
            <a:ln w="0" cap="flat" cmpd="sng">
              <a:solidFill>
                <a:srgbClr val="941CAC"/>
              </a:solidFill>
              <a:prstDash val="solid"/>
              <a:headEnd type="none" w="med" len="med"/>
              <a:tailEnd type="none" w="med" len="med"/>
            </a:ln>
          </p:spPr>
        </p:sp>
        <p:sp>
          <p:nvSpPr>
            <p:cNvPr id="65560" name="Freeform 24"/>
            <p:cNvSpPr/>
            <p:nvPr/>
          </p:nvSpPr>
          <p:spPr>
            <a:xfrm>
              <a:off x="1080" y="175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61" name="Freeform 25"/>
            <p:cNvSpPr/>
            <p:nvPr/>
          </p:nvSpPr>
          <p:spPr>
            <a:xfrm>
              <a:off x="1080" y="175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nvGrpSpPr>
            <p:cNvPr id="65562" name="Group 26"/>
            <p:cNvGrpSpPr/>
            <p:nvPr/>
          </p:nvGrpSpPr>
          <p:grpSpPr>
            <a:xfrm>
              <a:off x="2958" y="1676"/>
              <a:ext cx="66" cy="372"/>
              <a:chOff x="3470" y="1568"/>
              <a:chExt cx="66" cy="372"/>
            </a:xfrm>
          </p:grpSpPr>
          <p:sp>
            <p:nvSpPr>
              <p:cNvPr id="65841" name="Line 27"/>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842" name="Freeform 28"/>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43" name="Freeform 29"/>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44" name="Freeform 30"/>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45" name="Freeform 31"/>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46" name="Line 32"/>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847" name="Freeform 33"/>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48" name="Freeform 34"/>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49" name="Freeform 35"/>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50" name="Freeform 36"/>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65563" name="Group 37"/>
            <p:cNvGrpSpPr/>
            <p:nvPr/>
          </p:nvGrpSpPr>
          <p:grpSpPr>
            <a:xfrm>
              <a:off x="4992" y="1692"/>
              <a:ext cx="64" cy="424"/>
              <a:chOff x="5565" y="1570"/>
              <a:chExt cx="64" cy="424"/>
            </a:xfrm>
          </p:grpSpPr>
          <p:sp>
            <p:nvSpPr>
              <p:cNvPr id="65832" name="Line 38"/>
              <p:cNvSpPr/>
              <p:nvPr/>
            </p:nvSpPr>
            <p:spPr>
              <a:xfrm flipV="1">
                <a:off x="5598" y="1682"/>
                <a:ext cx="1" cy="300"/>
              </a:xfrm>
              <a:prstGeom prst="line">
                <a:avLst/>
              </a:prstGeom>
              <a:ln w="0" cap="flat" cmpd="sng">
                <a:solidFill>
                  <a:srgbClr val="941CAC"/>
                </a:solidFill>
                <a:prstDash val="solid"/>
                <a:headEnd type="none" w="med" len="med"/>
                <a:tailEnd type="none" w="med" len="med"/>
              </a:ln>
            </p:spPr>
          </p:sp>
          <p:sp>
            <p:nvSpPr>
              <p:cNvPr id="65833" name="Freeform 39"/>
              <p:cNvSpPr/>
              <p:nvPr/>
            </p:nvSpPr>
            <p:spPr>
              <a:xfrm>
                <a:off x="5565" y="1570"/>
                <a:ext cx="61" cy="121"/>
              </a:xfrm>
              <a:custGeom>
                <a:avLst/>
                <a:gdLst>
                  <a:gd name="txL" fmla="*/ 0 w 61"/>
                  <a:gd name="txT" fmla="*/ 0 h 121"/>
                  <a:gd name="txR" fmla="*/ 61 w 61"/>
                  <a:gd name="txB" fmla="*/ 121 h 121"/>
                </a:gdLst>
                <a:ahLst/>
                <a:cxnLst>
                  <a:cxn ang="0">
                    <a:pos x="0" y="121"/>
                  </a:cxn>
                  <a:cxn ang="0">
                    <a:pos x="30" y="0"/>
                  </a:cxn>
                  <a:cxn ang="0">
                    <a:pos x="61" y="121"/>
                  </a:cxn>
                  <a:cxn ang="0">
                    <a:pos x="0" y="121"/>
                  </a:cxn>
                </a:cxnLst>
                <a:rect l="txL" t="txT" r="txR" b="txB"/>
                <a:pathLst>
                  <a:path w="61" h="121">
                    <a:moveTo>
                      <a:pt x="0" y="121"/>
                    </a:moveTo>
                    <a:lnTo>
                      <a:pt x="30" y="0"/>
                    </a:lnTo>
                    <a:lnTo>
                      <a:pt x="61" y="121"/>
                    </a:lnTo>
                    <a:lnTo>
                      <a:pt x="0" y="121"/>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34" name="Freeform 40"/>
              <p:cNvSpPr/>
              <p:nvPr/>
            </p:nvSpPr>
            <p:spPr>
              <a:xfrm>
                <a:off x="5565" y="1570"/>
                <a:ext cx="61" cy="121"/>
              </a:xfrm>
              <a:custGeom>
                <a:avLst/>
                <a:gdLst>
                  <a:gd name="txL" fmla="*/ 0 w 61"/>
                  <a:gd name="txT" fmla="*/ 0 h 121"/>
                  <a:gd name="txR" fmla="*/ 61 w 61"/>
                  <a:gd name="txB" fmla="*/ 121 h 121"/>
                </a:gdLst>
                <a:ahLst/>
                <a:cxnLst>
                  <a:cxn ang="0">
                    <a:pos x="0" y="121"/>
                  </a:cxn>
                  <a:cxn ang="0">
                    <a:pos x="30" y="0"/>
                  </a:cxn>
                  <a:cxn ang="0">
                    <a:pos x="61" y="121"/>
                  </a:cxn>
                  <a:cxn ang="0">
                    <a:pos x="0" y="121"/>
                  </a:cxn>
                </a:cxnLst>
                <a:rect l="txL" t="txT" r="txR" b="txB"/>
                <a:pathLst>
                  <a:path w="61" h="121">
                    <a:moveTo>
                      <a:pt x="0" y="121"/>
                    </a:moveTo>
                    <a:lnTo>
                      <a:pt x="30" y="0"/>
                    </a:lnTo>
                    <a:lnTo>
                      <a:pt x="61" y="121"/>
                    </a:lnTo>
                    <a:lnTo>
                      <a:pt x="0" y="121"/>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35" name="Freeform 41"/>
              <p:cNvSpPr/>
              <p:nvPr/>
            </p:nvSpPr>
            <p:spPr>
              <a:xfrm>
                <a:off x="5568" y="1872"/>
                <a:ext cx="61" cy="122"/>
              </a:xfrm>
              <a:custGeom>
                <a:avLst/>
                <a:gdLst>
                  <a:gd name="txL" fmla="*/ 0 w 61"/>
                  <a:gd name="txT" fmla="*/ 0 h 122"/>
                  <a:gd name="txR" fmla="*/ 61 w 61"/>
                  <a:gd name="txB" fmla="*/ 122 h 122"/>
                </a:gdLst>
                <a:ahLst/>
                <a:cxnLst>
                  <a:cxn ang="0">
                    <a:pos x="61" y="0"/>
                  </a:cxn>
                  <a:cxn ang="0">
                    <a:pos x="30" y="122"/>
                  </a:cxn>
                  <a:cxn ang="0">
                    <a:pos x="0" y="0"/>
                  </a:cxn>
                  <a:cxn ang="0">
                    <a:pos x="61" y="0"/>
                  </a:cxn>
                </a:cxnLst>
                <a:rect l="txL" t="txT" r="txR" b="txB"/>
                <a:pathLst>
                  <a:path w="61" h="122">
                    <a:moveTo>
                      <a:pt x="61" y="0"/>
                    </a:moveTo>
                    <a:lnTo>
                      <a:pt x="30" y="122"/>
                    </a:lnTo>
                    <a:lnTo>
                      <a:pt x="0" y="0"/>
                    </a:lnTo>
                    <a:lnTo>
                      <a:pt x="61"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36" name="Freeform 42"/>
              <p:cNvSpPr/>
              <p:nvPr/>
            </p:nvSpPr>
            <p:spPr>
              <a:xfrm>
                <a:off x="5568" y="1872"/>
                <a:ext cx="61" cy="122"/>
              </a:xfrm>
              <a:custGeom>
                <a:avLst/>
                <a:gdLst>
                  <a:gd name="txL" fmla="*/ 0 w 61"/>
                  <a:gd name="txT" fmla="*/ 0 h 122"/>
                  <a:gd name="txR" fmla="*/ 61 w 61"/>
                  <a:gd name="txB" fmla="*/ 122 h 122"/>
                </a:gdLst>
                <a:ahLst/>
                <a:cxnLst>
                  <a:cxn ang="0">
                    <a:pos x="61" y="0"/>
                  </a:cxn>
                  <a:cxn ang="0">
                    <a:pos x="30" y="122"/>
                  </a:cxn>
                  <a:cxn ang="0">
                    <a:pos x="0" y="0"/>
                  </a:cxn>
                  <a:cxn ang="0">
                    <a:pos x="61" y="0"/>
                  </a:cxn>
                </a:cxnLst>
                <a:rect l="txL" t="txT" r="txR" b="txB"/>
                <a:pathLst>
                  <a:path w="61" h="122">
                    <a:moveTo>
                      <a:pt x="61" y="0"/>
                    </a:moveTo>
                    <a:lnTo>
                      <a:pt x="30" y="122"/>
                    </a:lnTo>
                    <a:lnTo>
                      <a:pt x="0" y="0"/>
                    </a:lnTo>
                    <a:lnTo>
                      <a:pt x="61"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37" name="Freeform 43"/>
              <p:cNvSpPr/>
              <p:nvPr/>
            </p:nvSpPr>
            <p:spPr>
              <a:xfrm>
                <a:off x="5565" y="1570"/>
                <a:ext cx="61" cy="121"/>
              </a:xfrm>
              <a:custGeom>
                <a:avLst/>
                <a:gdLst>
                  <a:gd name="txL" fmla="*/ 0 w 61"/>
                  <a:gd name="txT" fmla="*/ 0 h 121"/>
                  <a:gd name="txR" fmla="*/ 61 w 61"/>
                  <a:gd name="txB" fmla="*/ 121 h 121"/>
                </a:gdLst>
                <a:ahLst/>
                <a:cxnLst>
                  <a:cxn ang="0">
                    <a:pos x="0" y="121"/>
                  </a:cxn>
                  <a:cxn ang="0">
                    <a:pos x="30" y="0"/>
                  </a:cxn>
                  <a:cxn ang="0">
                    <a:pos x="61" y="121"/>
                  </a:cxn>
                  <a:cxn ang="0">
                    <a:pos x="0" y="121"/>
                  </a:cxn>
                </a:cxnLst>
                <a:rect l="txL" t="txT" r="txR" b="txB"/>
                <a:pathLst>
                  <a:path w="61" h="121">
                    <a:moveTo>
                      <a:pt x="0" y="121"/>
                    </a:moveTo>
                    <a:lnTo>
                      <a:pt x="30" y="0"/>
                    </a:lnTo>
                    <a:lnTo>
                      <a:pt x="61" y="121"/>
                    </a:lnTo>
                    <a:lnTo>
                      <a:pt x="0" y="121"/>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38" name="Freeform 44"/>
              <p:cNvSpPr/>
              <p:nvPr/>
            </p:nvSpPr>
            <p:spPr>
              <a:xfrm>
                <a:off x="5565" y="1570"/>
                <a:ext cx="61" cy="121"/>
              </a:xfrm>
              <a:custGeom>
                <a:avLst/>
                <a:gdLst>
                  <a:gd name="txL" fmla="*/ 0 w 61"/>
                  <a:gd name="txT" fmla="*/ 0 h 121"/>
                  <a:gd name="txR" fmla="*/ 61 w 61"/>
                  <a:gd name="txB" fmla="*/ 121 h 121"/>
                </a:gdLst>
                <a:ahLst/>
                <a:cxnLst>
                  <a:cxn ang="0">
                    <a:pos x="0" y="121"/>
                  </a:cxn>
                  <a:cxn ang="0">
                    <a:pos x="30" y="0"/>
                  </a:cxn>
                  <a:cxn ang="0">
                    <a:pos x="61" y="121"/>
                  </a:cxn>
                  <a:cxn ang="0">
                    <a:pos x="0" y="121"/>
                  </a:cxn>
                </a:cxnLst>
                <a:rect l="txL" t="txT" r="txR" b="txB"/>
                <a:pathLst>
                  <a:path w="61" h="121">
                    <a:moveTo>
                      <a:pt x="0" y="121"/>
                    </a:moveTo>
                    <a:lnTo>
                      <a:pt x="30" y="0"/>
                    </a:lnTo>
                    <a:lnTo>
                      <a:pt x="61" y="121"/>
                    </a:lnTo>
                    <a:lnTo>
                      <a:pt x="0" y="121"/>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39" name="Freeform 45"/>
              <p:cNvSpPr/>
              <p:nvPr/>
            </p:nvSpPr>
            <p:spPr>
              <a:xfrm>
                <a:off x="5568" y="1872"/>
                <a:ext cx="61" cy="122"/>
              </a:xfrm>
              <a:custGeom>
                <a:avLst/>
                <a:gdLst>
                  <a:gd name="txL" fmla="*/ 0 w 61"/>
                  <a:gd name="txT" fmla="*/ 0 h 122"/>
                  <a:gd name="txR" fmla="*/ 61 w 61"/>
                  <a:gd name="txB" fmla="*/ 122 h 122"/>
                </a:gdLst>
                <a:ahLst/>
                <a:cxnLst>
                  <a:cxn ang="0">
                    <a:pos x="61" y="0"/>
                  </a:cxn>
                  <a:cxn ang="0">
                    <a:pos x="30" y="122"/>
                  </a:cxn>
                  <a:cxn ang="0">
                    <a:pos x="0" y="0"/>
                  </a:cxn>
                  <a:cxn ang="0">
                    <a:pos x="61" y="0"/>
                  </a:cxn>
                </a:cxnLst>
                <a:rect l="txL" t="txT" r="txR" b="txB"/>
                <a:pathLst>
                  <a:path w="61" h="122">
                    <a:moveTo>
                      <a:pt x="61" y="0"/>
                    </a:moveTo>
                    <a:lnTo>
                      <a:pt x="30" y="122"/>
                    </a:lnTo>
                    <a:lnTo>
                      <a:pt x="0" y="0"/>
                    </a:lnTo>
                    <a:lnTo>
                      <a:pt x="61"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40" name="Freeform 46"/>
              <p:cNvSpPr/>
              <p:nvPr/>
            </p:nvSpPr>
            <p:spPr>
              <a:xfrm>
                <a:off x="5568" y="1872"/>
                <a:ext cx="61" cy="122"/>
              </a:xfrm>
              <a:custGeom>
                <a:avLst/>
                <a:gdLst>
                  <a:gd name="txL" fmla="*/ 0 w 61"/>
                  <a:gd name="txT" fmla="*/ 0 h 122"/>
                  <a:gd name="txR" fmla="*/ 61 w 61"/>
                  <a:gd name="txB" fmla="*/ 122 h 122"/>
                </a:gdLst>
                <a:ahLst/>
                <a:cxnLst>
                  <a:cxn ang="0">
                    <a:pos x="61" y="0"/>
                  </a:cxn>
                  <a:cxn ang="0">
                    <a:pos x="30" y="122"/>
                  </a:cxn>
                  <a:cxn ang="0">
                    <a:pos x="0" y="0"/>
                  </a:cxn>
                  <a:cxn ang="0">
                    <a:pos x="61" y="0"/>
                  </a:cxn>
                </a:cxnLst>
                <a:rect l="txL" t="txT" r="txR" b="txB"/>
                <a:pathLst>
                  <a:path w="61" h="122">
                    <a:moveTo>
                      <a:pt x="61" y="0"/>
                    </a:moveTo>
                    <a:lnTo>
                      <a:pt x="30" y="122"/>
                    </a:lnTo>
                    <a:lnTo>
                      <a:pt x="0" y="0"/>
                    </a:lnTo>
                    <a:lnTo>
                      <a:pt x="61"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sp>
          <p:nvSpPr>
            <p:cNvPr id="65564" name="Line 47"/>
            <p:cNvSpPr/>
            <p:nvPr/>
          </p:nvSpPr>
          <p:spPr>
            <a:xfrm flipV="1">
              <a:off x="3312" y="2124"/>
              <a:ext cx="1" cy="305"/>
            </a:xfrm>
            <a:prstGeom prst="line">
              <a:avLst/>
            </a:prstGeom>
            <a:ln w="0" cap="flat" cmpd="sng">
              <a:solidFill>
                <a:srgbClr val="941CAC"/>
              </a:solidFill>
              <a:prstDash val="solid"/>
              <a:headEnd type="none" w="med" len="med"/>
              <a:tailEnd type="none" w="med" len="med"/>
            </a:ln>
          </p:spPr>
        </p:sp>
        <p:sp>
          <p:nvSpPr>
            <p:cNvPr id="65565" name="Line 48"/>
            <p:cNvSpPr/>
            <p:nvPr/>
          </p:nvSpPr>
          <p:spPr>
            <a:xfrm>
              <a:off x="2973" y="2045"/>
              <a:ext cx="1" cy="450"/>
            </a:xfrm>
            <a:prstGeom prst="line">
              <a:avLst/>
            </a:prstGeom>
            <a:ln w="0" cap="flat" cmpd="sng">
              <a:solidFill>
                <a:srgbClr val="941CAC"/>
              </a:solidFill>
              <a:prstDash val="solid"/>
              <a:headEnd type="none" w="med" len="med"/>
              <a:tailEnd type="none" w="med" len="med"/>
            </a:ln>
          </p:spPr>
        </p:sp>
        <p:sp>
          <p:nvSpPr>
            <p:cNvPr id="65566" name="Line 49"/>
            <p:cNvSpPr/>
            <p:nvPr/>
          </p:nvSpPr>
          <p:spPr>
            <a:xfrm>
              <a:off x="4224" y="2124"/>
              <a:ext cx="1" cy="294"/>
            </a:xfrm>
            <a:prstGeom prst="line">
              <a:avLst/>
            </a:prstGeom>
            <a:ln w="0" cap="flat" cmpd="sng">
              <a:solidFill>
                <a:srgbClr val="941CAC"/>
              </a:solidFill>
              <a:prstDash val="solid"/>
              <a:headEnd type="none" w="med" len="med"/>
              <a:tailEnd type="none" w="med" len="med"/>
            </a:ln>
          </p:spPr>
        </p:sp>
        <p:sp>
          <p:nvSpPr>
            <p:cNvPr id="65567" name="Line 50"/>
            <p:cNvSpPr/>
            <p:nvPr/>
          </p:nvSpPr>
          <p:spPr>
            <a:xfrm>
              <a:off x="4800" y="2124"/>
              <a:ext cx="1" cy="294"/>
            </a:xfrm>
            <a:prstGeom prst="line">
              <a:avLst/>
            </a:prstGeom>
            <a:ln w="0" cap="flat" cmpd="sng">
              <a:solidFill>
                <a:srgbClr val="941CAC"/>
              </a:solidFill>
              <a:prstDash val="solid"/>
              <a:headEnd type="none" w="med" len="med"/>
              <a:tailEnd type="none" w="med" len="med"/>
            </a:ln>
          </p:spPr>
        </p:sp>
        <p:sp>
          <p:nvSpPr>
            <p:cNvPr id="65568" name="Freeform 51"/>
            <p:cNvSpPr/>
            <p:nvPr/>
          </p:nvSpPr>
          <p:spPr>
            <a:xfrm>
              <a:off x="1200" y="1212"/>
              <a:ext cx="3888" cy="681"/>
            </a:xfrm>
            <a:custGeom>
              <a:avLst/>
              <a:gdLst>
                <a:gd name="txL" fmla="*/ 0 w 3696"/>
                <a:gd name="txT" fmla="*/ 0 h 681"/>
                <a:gd name="txR" fmla="*/ 3696 w 3696"/>
                <a:gd name="txB" fmla="*/ 681 h 681"/>
              </a:gdLst>
              <a:ahLst/>
              <a:cxnLst>
                <a:cxn ang="0">
                  <a:pos x="0" y="0"/>
                </a:cxn>
                <a:cxn ang="0">
                  <a:pos x="1865" y="188"/>
                </a:cxn>
                <a:cxn ang="0">
                  <a:pos x="4760" y="190"/>
                </a:cxn>
                <a:cxn ang="0">
                  <a:pos x="4760" y="502"/>
                </a:cxn>
                <a:cxn ang="0">
                  <a:pos x="1865" y="500"/>
                </a:cxn>
                <a:cxn ang="0">
                  <a:pos x="0" y="681"/>
                </a:cxn>
                <a:cxn ang="0">
                  <a:pos x="0" y="0"/>
                </a:cxn>
                <a:cxn ang="0">
                  <a:pos x="0" y="0"/>
                </a:cxn>
              </a:cxnLst>
              <a:rect l="txL" t="txT" r="txR" b="txB"/>
              <a:pathLst>
                <a:path w="3696" h="681">
                  <a:moveTo>
                    <a:pt x="0" y="0"/>
                  </a:moveTo>
                  <a:lnTo>
                    <a:pt x="1448" y="188"/>
                  </a:lnTo>
                  <a:lnTo>
                    <a:pt x="3696" y="190"/>
                  </a:lnTo>
                  <a:lnTo>
                    <a:pt x="3696" y="502"/>
                  </a:lnTo>
                  <a:lnTo>
                    <a:pt x="1448" y="500"/>
                  </a:lnTo>
                  <a:lnTo>
                    <a:pt x="0" y="681"/>
                  </a:lnTo>
                  <a:lnTo>
                    <a:pt x="0" y="0"/>
                  </a:lnTo>
                  <a:close/>
                </a:path>
              </a:pathLst>
            </a:custGeom>
            <a:solidFill>
              <a:srgbClr val="8888FF"/>
            </a:solidFill>
            <a:ln w="9525" cap="flat" cmpd="sng">
              <a:solidFill>
                <a:srgbClr val="80008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69" name="Line 52"/>
            <p:cNvSpPr/>
            <p:nvPr/>
          </p:nvSpPr>
          <p:spPr>
            <a:xfrm flipV="1">
              <a:off x="2688" y="1392"/>
              <a:ext cx="0" cy="336"/>
            </a:xfrm>
            <a:prstGeom prst="line">
              <a:avLst/>
            </a:prstGeom>
            <a:ln w="0" cap="flat" cmpd="sng">
              <a:solidFill>
                <a:srgbClr val="941CAC"/>
              </a:solidFill>
              <a:prstDash val="solid"/>
              <a:headEnd type="none" w="med" len="med"/>
              <a:tailEnd type="none" w="med" len="med"/>
            </a:ln>
          </p:spPr>
        </p:sp>
        <p:sp>
          <p:nvSpPr>
            <p:cNvPr id="65570" name="Freeform 53"/>
            <p:cNvSpPr/>
            <p:nvPr/>
          </p:nvSpPr>
          <p:spPr>
            <a:xfrm>
              <a:off x="1446" y="1252"/>
              <a:ext cx="1" cy="615"/>
            </a:xfrm>
            <a:custGeom>
              <a:avLst/>
              <a:gdLst>
                <a:gd name="txL" fmla="*/ 0 w 1"/>
                <a:gd name="txT" fmla="*/ 0 h 615"/>
                <a:gd name="txR" fmla="*/ 1 w 1"/>
                <a:gd name="txB" fmla="*/ 615 h 615"/>
              </a:gdLst>
              <a:ahLst/>
              <a:cxnLst>
                <a:cxn ang="0">
                  <a:pos x="0" y="615"/>
                </a:cxn>
                <a:cxn ang="0">
                  <a:pos x="0" y="0"/>
                </a:cxn>
              </a:cxnLst>
              <a:rect l="txL" t="txT" r="txR" b="txB"/>
              <a:pathLst>
                <a:path w="1" h="615">
                  <a:moveTo>
                    <a:pt x="0" y="615"/>
                  </a:moveTo>
                  <a:lnTo>
                    <a:pt x="0" y="0"/>
                  </a:lnTo>
                </a:path>
              </a:pathLst>
            </a:custGeom>
            <a:solidFill>
              <a:srgbClr val="FFFFFF"/>
            </a:solid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71" name="Line 54"/>
            <p:cNvSpPr/>
            <p:nvPr/>
          </p:nvSpPr>
          <p:spPr>
            <a:xfrm flipV="1">
              <a:off x="1737" y="1285"/>
              <a:ext cx="0" cy="528"/>
            </a:xfrm>
            <a:prstGeom prst="line">
              <a:avLst/>
            </a:prstGeom>
            <a:ln w="0" cap="flat" cmpd="sng">
              <a:solidFill>
                <a:srgbClr val="941CAC"/>
              </a:solidFill>
              <a:prstDash val="solid"/>
              <a:headEnd type="none" w="med" len="med"/>
              <a:tailEnd type="none" w="med" len="med"/>
            </a:ln>
          </p:spPr>
        </p:sp>
        <p:sp>
          <p:nvSpPr>
            <p:cNvPr id="65572" name="Line 55"/>
            <p:cNvSpPr/>
            <p:nvPr/>
          </p:nvSpPr>
          <p:spPr>
            <a:xfrm flipV="1">
              <a:off x="2025" y="1321"/>
              <a:ext cx="0" cy="480"/>
            </a:xfrm>
            <a:prstGeom prst="line">
              <a:avLst/>
            </a:prstGeom>
            <a:ln w="0" cap="flat" cmpd="sng">
              <a:solidFill>
                <a:srgbClr val="941CAC"/>
              </a:solidFill>
              <a:prstDash val="solid"/>
              <a:headEnd type="none" w="med" len="med"/>
              <a:tailEnd type="none" w="med" len="med"/>
            </a:ln>
          </p:spPr>
        </p:sp>
        <p:sp>
          <p:nvSpPr>
            <p:cNvPr id="65573" name="Line 56"/>
            <p:cNvSpPr/>
            <p:nvPr/>
          </p:nvSpPr>
          <p:spPr>
            <a:xfrm flipV="1">
              <a:off x="2361" y="1357"/>
              <a:ext cx="0" cy="384"/>
            </a:xfrm>
            <a:prstGeom prst="line">
              <a:avLst/>
            </a:prstGeom>
            <a:ln w="0" cap="flat" cmpd="sng">
              <a:solidFill>
                <a:srgbClr val="941CAC"/>
              </a:solidFill>
              <a:prstDash val="solid"/>
              <a:headEnd type="none" w="med" len="med"/>
              <a:tailEnd type="none" w="med" len="med"/>
            </a:ln>
          </p:spPr>
        </p:sp>
        <p:sp>
          <p:nvSpPr>
            <p:cNvPr id="65574" name="Rectangle 57"/>
            <p:cNvSpPr/>
            <p:nvPr/>
          </p:nvSpPr>
          <p:spPr>
            <a:xfrm>
              <a:off x="1209" y="1429"/>
              <a:ext cx="253" cy="250"/>
            </a:xfrm>
            <a:prstGeom prst="rect">
              <a:avLst/>
            </a:prstGeom>
            <a:noFill/>
            <a:ln w="9525">
              <a:noFill/>
            </a:ln>
          </p:spPr>
          <p:txBody>
            <a:bodyPr lIns="0" tIns="0" rIns="0" bIns="0">
              <a:spAutoFit/>
            </a:bodyPr>
            <a:lstStyle/>
            <a:p>
              <a:pPr algn="l"/>
              <a:r>
                <a:rPr lang="zh-CN" altLang="en-US" sz="1300" dirty="0">
                  <a:solidFill>
                    <a:srgbClr val="000000"/>
                  </a:solidFill>
                  <a:latin typeface="宋体" panose="02010600030101010101" pitchFamily="2" charset="-122"/>
                </a:rPr>
                <a:t>理解市场</a:t>
              </a:r>
            </a:p>
          </p:txBody>
        </p:sp>
        <p:sp>
          <p:nvSpPr>
            <p:cNvPr id="65575" name="Rectangle 58"/>
            <p:cNvSpPr/>
            <p:nvPr/>
          </p:nvSpPr>
          <p:spPr>
            <a:xfrm>
              <a:off x="1497" y="1429"/>
              <a:ext cx="240" cy="250"/>
            </a:xfrm>
            <a:prstGeom prst="rect">
              <a:avLst/>
            </a:prstGeom>
            <a:noFill/>
            <a:ln w="9525">
              <a:noFill/>
            </a:ln>
          </p:spPr>
          <p:txBody>
            <a:bodyPr lIns="0" tIns="0" rIns="0" bIns="0">
              <a:spAutoFit/>
            </a:bodyPr>
            <a:lstStyle/>
            <a:p>
              <a:pPr algn="l"/>
              <a:r>
                <a:rPr lang="zh-CN" altLang="en-US" sz="1300" dirty="0">
                  <a:solidFill>
                    <a:srgbClr val="000000"/>
                  </a:solidFill>
                  <a:latin typeface="宋体" panose="02010600030101010101" pitchFamily="2" charset="-122"/>
                </a:rPr>
                <a:t>市场细分</a:t>
              </a:r>
            </a:p>
          </p:txBody>
        </p:sp>
        <p:grpSp>
          <p:nvGrpSpPr>
            <p:cNvPr id="65576" name="Group 59"/>
            <p:cNvGrpSpPr/>
            <p:nvPr/>
          </p:nvGrpSpPr>
          <p:grpSpPr>
            <a:xfrm>
              <a:off x="1506" y="1429"/>
              <a:ext cx="501" cy="323"/>
              <a:chOff x="2082" y="1321"/>
              <a:chExt cx="501" cy="323"/>
            </a:xfrm>
          </p:grpSpPr>
          <p:sp>
            <p:nvSpPr>
              <p:cNvPr id="65830" name="Rectangle 60"/>
              <p:cNvSpPr/>
              <p:nvPr/>
            </p:nvSpPr>
            <p:spPr>
              <a:xfrm>
                <a:off x="2361" y="1321"/>
                <a:ext cx="222" cy="250"/>
              </a:xfrm>
              <a:prstGeom prst="rect">
                <a:avLst/>
              </a:prstGeom>
              <a:noFill/>
              <a:ln w="9525">
                <a:noFill/>
              </a:ln>
            </p:spPr>
            <p:txBody>
              <a:bodyPr lIns="0" tIns="0" rIns="0" bIns="0">
                <a:spAutoFit/>
              </a:bodyPr>
              <a:lstStyle/>
              <a:p>
                <a:pPr algn="l"/>
                <a:r>
                  <a:rPr lang="zh-CN" altLang="en-US" sz="1300" dirty="0">
                    <a:solidFill>
                      <a:srgbClr val="000000"/>
                    </a:solidFill>
                    <a:latin typeface="宋体" panose="02010600030101010101" pitchFamily="2" charset="-122"/>
                  </a:rPr>
                  <a:t>组合分析</a:t>
                </a:r>
              </a:p>
            </p:txBody>
          </p:sp>
          <p:sp>
            <p:nvSpPr>
              <p:cNvPr id="65831" name="Rectangle 61"/>
              <p:cNvSpPr/>
              <p:nvPr/>
            </p:nvSpPr>
            <p:spPr>
              <a:xfrm>
                <a:off x="2082" y="1414"/>
                <a:ext cx="0" cy="230"/>
              </a:xfrm>
              <a:prstGeom prst="rect">
                <a:avLst/>
              </a:prstGeom>
              <a:noFill/>
              <a:ln w="9525">
                <a:noFill/>
              </a:ln>
            </p:spPr>
            <p:txBody>
              <a:bodyPr wrap="none" lIns="0" tIns="0" rIns="0" bIns="0">
                <a:spAutoFit/>
              </a:bodyPr>
              <a:lstStyle/>
              <a:p>
                <a:pPr algn="l"/>
                <a:endParaRPr lang="zh-CN" altLang="zh-CN" sz="2400" b="0" dirty="0">
                  <a:solidFill>
                    <a:schemeClr val="tx1"/>
                  </a:solidFill>
                  <a:latin typeface="Times New Roman" panose="02020603050405020304" pitchFamily="18" charset="0"/>
                </a:endParaRPr>
              </a:p>
            </p:txBody>
          </p:sp>
        </p:grpSp>
        <p:sp>
          <p:nvSpPr>
            <p:cNvPr id="65577" name="Rectangle 62"/>
            <p:cNvSpPr/>
            <p:nvPr/>
          </p:nvSpPr>
          <p:spPr>
            <a:xfrm>
              <a:off x="2073" y="1333"/>
              <a:ext cx="288" cy="424"/>
            </a:xfrm>
            <a:prstGeom prst="rect">
              <a:avLst/>
            </a:prstGeom>
            <a:noFill/>
            <a:ln w="9525">
              <a:noFill/>
            </a:ln>
          </p:spPr>
          <p:txBody>
            <a:bodyPr lIns="0" tIns="0" rIns="0" bIns="0">
              <a:spAutoFit/>
            </a:bodyPr>
            <a:lstStyle/>
            <a:p>
              <a:pPr algn="l"/>
              <a:r>
                <a:rPr lang="zh-CN" altLang="en-US" sz="1100" dirty="0">
                  <a:solidFill>
                    <a:srgbClr val="000000"/>
                  </a:solidFill>
                  <a:latin typeface="宋体" panose="02010600030101010101" pitchFamily="2" charset="-122"/>
                </a:rPr>
                <a:t>制定细分市场策略及计划</a:t>
              </a:r>
            </a:p>
          </p:txBody>
        </p:sp>
        <p:sp>
          <p:nvSpPr>
            <p:cNvPr id="65578" name="Rectangle 63"/>
            <p:cNvSpPr/>
            <p:nvPr/>
          </p:nvSpPr>
          <p:spPr>
            <a:xfrm>
              <a:off x="2361" y="1381"/>
              <a:ext cx="301" cy="318"/>
            </a:xfrm>
            <a:prstGeom prst="rect">
              <a:avLst/>
            </a:prstGeom>
            <a:noFill/>
            <a:ln w="9525">
              <a:noFill/>
            </a:ln>
          </p:spPr>
          <p:txBody>
            <a:bodyPr lIns="0" tIns="0" rIns="0" bIns="0">
              <a:spAutoFit/>
            </a:bodyPr>
            <a:lstStyle/>
            <a:p>
              <a:pPr algn="l"/>
              <a:r>
                <a:rPr lang="zh-CN" altLang="en-US" sz="1100" dirty="0">
                  <a:solidFill>
                    <a:srgbClr val="000000"/>
                  </a:solidFill>
                  <a:latin typeface="宋体" panose="02010600030101010101" pitchFamily="2" charset="-122"/>
                </a:rPr>
                <a:t>调整</a:t>
              </a:r>
              <a:r>
                <a:rPr lang="en-US" altLang="zh-CN" sz="1100" dirty="0">
                  <a:solidFill>
                    <a:srgbClr val="000000"/>
                  </a:solidFill>
                  <a:latin typeface="宋体" panose="02010600030101010101" pitchFamily="2" charset="-122"/>
                </a:rPr>
                <a:t>/</a:t>
              </a:r>
              <a:r>
                <a:rPr lang="zh-CN" altLang="en-US" sz="1100" dirty="0">
                  <a:solidFill>
                    <a:srgbClr val="000000"/>
                  </a:solidFill>
                  <a:latin typeface="宋体" panose="02010600030101010101" pitchFamily="2" charset="-122"/>
                </a:rPr>
                <a:t>优化业务计划</a:t>
              </a:r>
            </a:p>
          </p:txBody>
        </p:sp>
        <p:sp>
          <p:nvSpPr>
            <p:cNvPr id="65579" name="Rectangle 64"/>
            <p:cNvSpPr/>
            <p:nvPr/>
          </p:nvSpPr>
          <p:spPr>
            <a:xfrm>
              <a:off x="3044" y="1487"/>
              <a:ext cx="1144"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管理细分市场并评估绩效</a:t>
              </a:r>
              <a:endParaRPr lang="zh-CN" altLang="en-US" sz="2400" b="0" dirty="0">
                <a:solidFill>
                  <a:schemeClr val="tx1"/>
                </a:solidFill>
                <a:latin typeface="Times New Roman" panose="02020603050405020304" pitchFamily="18" charset="0"/>
              </a:endParaRPr>
            </a:p>
          </p:txBody>
        </p:sp>
        <p:sp>
          <p:nvSpPr>
            <p:cNvPr id="65580" name="Line 65"/>
            <p:cNvSpPr/>
            <p:nvPr/>
          </p:nvSpPr>
          <p:spPr>
            <a:xfrm>
              <a:off x="1092" y="1285"/>
              <a:ext cx="99" cy="1"/>
            </a:xfrm>
            <a:prstGeom prst="line">
              <a:avLst/>
            </a:prstGeom>
            <a:ln w="0" cap="flat" cmpd="sng">
              <a:solidFill>
                <a:srgbClr val="941CAC"/>
              </a:solidFill>
              <a:prstDash val="solid"/>
              <a:headEnd type="none" w="med" len="med"/>
              <a:tailEnd type="none" w="med" len="med"/>
            </a:ln>
          </p:spPr>
        </p:sp>
        <p:sp>
          <p:nvSpPr>
            <p:cNvPr id="65581" name="Freeform 66"/>
            <p:cNvSpPr/>
            <p:nvPr/>
          </p:nvSpPr>
          <p:spPr>
            <a:xfrm>
              <a:off x="1080" y="1254"/>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82" name="Freeform 67"/>
            <p:cNvSpPr/>
            <p:nvPr/>
          </p:nvSpPr>
          <p:spPr>
            <a:xfrm>
              <a:off x="1080" y="1254"/>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83" name="Line 68"/>
            <p:cNvSpPr/>
            <p:nvPr/>
          </p:nvSpPr>
          <p:spPr>
            <a:xfrm>
              <a:off x="1092" y="1436"/>
              <a:ext cx="99" cy="1"/>
            </a:xfrm>
            <a:prstGeom prst="line">
              <a:avLst/>
            </a:prstGeom>
            <a:ln w="0" cap="flat" cmpd="sng">
              <a:solidFill>
                <a:srgbClr val="941CAC"/>
              </a:solidFill>
              <a:prstDash val="solid"/>
              <a:headEnd type="none" w="med" len="med"/>
              <a:tailEnd type="none" w="med" len="med"/>
            </a:ln>
          </p:spPr>
        </p:sp>
        <p:sp>
          <p:nvSpPr>
            <p:cNvPr id="65584" name="Freeform 69"/>
            <p:cNvSpPr/>
            <p:nvPr/>
          </p:nvSpPr>
          <p:spPr>
            <a:xfrm>
              <a:off x="1080" y="140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85" name="Freeform 70"/>
            <p:cNvSpPr/>
            <p:nvPr/>
          </p:nvSpPr>
          <p:spPr>
            <a:xfrm>
              <a:off x="1080" y="140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86" name="Line 71"/>
            <p:cNvSpPr/>
            <p:nvPr/>
          </p:nvSpPr>
          <p:spPr>
            <a:xfrm>
              <a:off x="1092" y="1621"/>
              <a:ext cx="99" cy="1"/>
            </a:xfrm>
            <a:prstGeom prst="line">
              <a:avLst/>
            </a:prstGeom>
            <a:ln w="0" cap="flat" cmpd="sng">
              <a:solidFill>
                <a:srgbClr val="941CAC"/>
              </a:solidFill>
              <a:prstDash val="solid"/>
              <a:headEnd type="none" w="med" len="med"/>
              <a:tailEnd type="none" w="med" len="med"/>
            </a:ln>
          </p:spPr>
        </p:sp>
        <p:sp>
          <p:nvSpPr>
            <p:cNvPr id="65587" name="Freeform 72"/>
            <p:cNvSpPr/>
            <p:nvPr/>
          </p:nvSpPr>
          <p:spPr>
            <a:xfrm>
              <a:off x="1080" y="1590"/>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88" name="Freeform 73"/>
            <p:cNvSpPr/>
            <p:nvPr/>
          </p:nvSpPr>
          <p:spPr>
            <a:xfrm>
              <a:off x="1080" y="1590"/>
              <a:ext cx="123" cy="61"/>
            </a:xfrm>
            <a:custGeom>
              <a:avLst/>
              <a:gdLst>
                <a:gd name="txL" fmla="*/ 0 w 123"/>
                <a:gd name="txT" fmla="*/ 0 h 61"/>
                <a:gd name="txR" fmla="*/ 123 w 123"/>
                <a:gd name="txB" fmla="*/ 61 h 61"/>
              </a:gdLst>
              <a:ahLst/>
              <a:cxnLst>
                <a:cxn ang="0">
                  <a:pos x="0" y="0"/>
                </a:cxn>
                <a:cxn ang="0">
                  <a:pos x="123" y="31"/>
                </a:cxn>
                <a:cxn ang="0">
                  <a:pos x="0" y="61"/>
                </a:cxn>
                <a:cxn ang="0">
                  <a:pos x="0" y="0"/>
                </a:cxn>
              </a:cxnLst>
              <a:rect l="txL" t="txT" r="txR" b="txB"/>
              <a:pathLst>
                <a:path w="123" h="61">
                  <a:moveTo>
                    <a:pt x="0" y="0"/>
                  </a:moveTo>
                  <a:lnTo>
                    <a:pt x="123" y="31"/>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589" name="Line 74"/>
            <p:cNvSpPr/>
            <p:nvPr/>
          </p:nvSpPr>
          <p:spPr>
            <a:xfrm>
              <a:off x="1092" y="1786"/>
              <a:ext cx="99" cy="1"/>
            </a:xfrm>
            <a:prstGeom prst="line">
              <a:avLst/>
            </a:prstGeom>
            <a:ln w="0" cap="flat" cmpd="sng">
              <a:solidFill>
                <a:srgbClr val="941CAC"/>
              </a:solidFill>
              <a:prstDash val="solid"/>
              <a:headEnd type="none" w="med" len="med"/>
              <a:tailEnd type="none" w="med" len="med"/>
            </a:ln>
          </p:spPr>
        </p:sp>
        <p:sp>
          <p:nvSpPr>
            <p:cNvPr id="65590" name="Freeform 75"/>
            <p:cNvSpPr/>
            <p:nvPr/>
          </p:nvSpPr>
          <p:spPr>
            <a:xfrm>
              <a:off x="1080" y="175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591" name="Freeform 76"/>
            <p:cNvSpPr/>
            <p:nvPr/>
          </p:nvSpPr>
          <p:spPr>
            <a:xfrm>
              <a:off x="1080" y="1756"/>
              <a:ext cx="123" cy="61"/>
            </a:xfrm>
            <a:custGeom>
              <a:avLst/>
              <a:gdLst>
                <a:gd name="txL" fmla="*/ 0 w 123"/>
                <a:gd name="txT" fmla="*/ 0 h 61"/>
                <a:gd name="txR" fmla="*/ 123 w 123"/>
                <a:gd name="txB" fmla="*/ 61 h 61"/>
              </a:gdLst>
              <a:ahLst/>
              <a:cxnLst>
                <a:cxn ang="0">
                  <a:pos x="0" y="0"/>
                </a:cxn>
                <a:cxn ang="0">
                  <a:pos x="123" y="30"/>
                </a:cxn>
                <a:cxn ang="0">
                  <a:pos x="0" y="61"/>
                </a:cxn>
                <a:cxn ang="0">
                  <a:pos x="0" y="0"/>
                </a:cxn>
              </a:cxnLst>
              <a:rect l="txL" t="txT" r="txR" b="txB"/>
              <a:pathLst>
                <a:path w="123" h="61">
                  <a:moveTo>
                    <a:pt x="0" y="0"/>
                  </a:moveTo>
                  <a:lnTo>
                    <a:pt x="123" y="30"/>
                  </a:lnTo>
                  <a:lnTo>
                    <a:pt x="0" y="61"/>
                  </a:lnTo>
                  <a:lnTo>
                    <a:pt x="0"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nvGrpSpPr>
            <p:cNvPr id="65592" name="Group 77"/>
            <p:cNvGrpSpPr/>
            <p:nvPr/>
          </p:nvGrpSpPr>
          <p:grpSpPr>
            <a:xfrm>
              <a:off x="4495" y="1692"/>
              <a:ext cx="65" cy="424"/>
              <a:chOff x="4992" y="1584"/>
              <a:chExt cx="65" cy="424"/>
            </a:xfrm>
          </p:grpSpPr>
          <p:sp>
            <p:nvSpPr>
              <p:cNvPr id="65820" name="Line 78"/>
              <p:cNvSpPr/>
              <p:nvPr/>
            </p:nvSpPr>
            <p:spPr>
              <a:xfrm flipV="1">
                <a:off x="5026" y="1696"/>
                <a:ext cx="1" cy="300"/>
              </a:xfrm>
              <a:prstGeom prst="line">
                <a:avLst/>
              </a:prstGeom>
              <a:ln w="0" cap="flat" cmpd="sng">
                <a:solidFill>
                  <a:srgbClr val="941CAC"/>
                </a:solidFill>
                <a:prstDash val="solid"/>
                <a:headEnd type="none" w="med" len="med"/>
                <a:tailEnd type="none" w="med" len="med"/>
              </a:ln>
            </p:spPr>
          </p:sp>
          <p:sp>
            <p:nvSpPr>
              <p:cNvPr id="65821" name="Freeform 79"/>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22" name="Freeform 80"/>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23" name="Freeform 81"/>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24" name="Freeform 82"/>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25" name="Line 83"/>
              <p:cNvSpPr/>
              <p:nvPr/>
            </p:nvSpPr>
            <p:spPr>
              <a:xfrm flipV="1">
                <a:off x="5026" y="1696"/>
                <a:ext cx="1" cy="300"/>
              </a:xfrm>
              <a:prstGeom prst="line">
                <a:avLst/>
              </a:prstGeom>
              <a:ln w="0" cap="flat" cmpd="sng">
                <a:solidFill>
                  <a:srgbClr val="941CAC"/>
                </a:solidFill>
                <a:prstDash val="solid"/>
                <a:headEnd type="none" w="med" len="med"/>
                <a:tailEnd type="none" w="med" len="med"/>
              </a:ln>
            </p:spPr>
          </p:sp>
          <p:sp>
            <p:nvSpPr>
              <p:cNvPr id="65826" name="Freeform 84"/>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27" name="Freeform 85"/>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828" name="Freeform 86"/>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829" name="Freeform 87"/>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sp>
          <p:nvSpPr>
            <p:cNvPr id="65593" name="Rectangle 88"/>
            <p:cNvSpPr/>
            <p:nvPr/>
          </p:nvSpPr>
          <p:spPr>
            <a:xfrm>
              <a:off x="4941" y="1149"/>
              <a:ext cx="147"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4" name="Rectangle 89"/>
            <p:cNvSpPr/>
            <p:nvPr/>
          </p:nvSpPr>
          <p:spPr>
            <a:xfrm>
              <a:off x="4941" y="1149"/>
              <a:ext cx="147"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5" name="Rectangle 90"/>
            <p:cNvSpPr/>
            <p:nvPr/>
          </p:nvSpPr>
          <p:spPr>
            <a:xfrm>
              <a:off x="4359" y="1148"/>
              <a:ext cx="149"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6" name="Rectangle 91"/>
            <p:cNvSpPr/>
            <p:nvPr/>
          </p:nvSpPr>
          <p:spPr>
            <a:xfrm>
              <a:off x="4359" y="1148"/>
              <a:ext cx="149"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7" name="Rectangle 92"/>
            <p:cNvSpPr/>
            <p:nvPr/>
          </p:nvSpPr>
          <p:spPr>
            <a:xfrm>
              <a:off x="3152" y="1148"/>
              <a:ext cx="147"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8" name="Rectangle 93"/>
            <p:cNvSpPr/>
            <p:nvPr/>
          </p:nvSpPr>
          <p:spPr>
            <a:xfrm>
              <a:off x="3152" y="1148"/>
              <a:ext cx="147"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99" name="Rectangle 94"/>
            <p:cNvSpPr/>
            <p:nvPr/>
          </p:nvSpPr>
          <p:spPr>
            <a:xfrm>
              <a:off x="2832" y="1148"/>
              <a:ext cx="149"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00" name="Rectangle 95"/>
            <p:cNvSpPr/>
            <p:nvPr/>
          </p:nvSpPr>
          <p:spPr>
            <a:xfrm>
              <a:off x="2832" y="1148"/>
              <a:ext cx="149"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01" name="Freeform 96"/>
            <p:cNvSpPr/>
            <p:nvPr/>
          </p:nvSpPr>
          <p:spPr>
            <a:xfrm>
              <a:off x="2870" y="1208"/>
              <a:ext cx="74" cy="52"/>
            </a:xfrm>
            <a:custGeom>
              <a:avLst/>
              <a:gdLst>
                <a:gd name="txL" fmla="*/ 0 w 74"/>
                <a:gd name="txT" fmla="*/ 0 h 52"/>
                <a:gd name="txR" fmla="*/ 74 w 74"/>
                <a:gd name="txB" fmla="*/ 52 h 52"/>
              </a:gdLst>
              <a:ahLst/>
              <a:cxnLst>
                <a:cxn ang="0">
                  <a:pos x="74" y="0"/>
                </a:cxn>
                <a:cxn ang="0">
                  <a:pos x="62" y="11"/>
                </a:cxn>
                <a:cxn ang="0">
                  <a:pos x="51" y="23"/>
                </a:cxn>
                <a:cxn ang="0">
                  <a:pos x="40" y="34"/>
                </a:cxn>
                <a:cxn ang="0">
                  <a:pos x="30"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50" y="10"/>
                </a:cxn>
                <a:cxn ang="0">
                  <a:pos x="58" y="0"/>
                </a:cxn>
                <a:cxn ang="0">
                  <a:pos x="74" y="0"/>
                </a:cxn>
              </a:cxnLst>
              <a:rect l="txL" t="txT" r="txR" b="txB"/>
              <a:pathLst>
                <a:path w="74" h="52">
                  <a:moveTo>
                    <a:pt x="74" y="0"/>
                  </a:moveTo>
                  <a:lnTo>
                    <a:pt x="62" y="11"/>
                  </a:lnTo>
                  <a:lnTo>
                    <a:pt x="51" y="23"/>
                  </a:lnTo>
                  <a:lnTo>
                    <a:pt x="40" y="34"/>
                  </a:lnTo>
                  <a:lnTo>
                    <a:pt x="30"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50" y="10"/>
                  </a:lnTo>
                  <a:lnTo>
                    <a:pt x="58" y="0"/>
                  </a:lnTo>
                  <a:lnTo>
                    <a:pt x="74"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2" name="Freeform 97"/>
            <p:cNvSpPr/>
            <p:nvPr/>
          </p:nvSpPr>
          <p:spPr>
            <a:xfrm>
              <a:off x="2870" y="1208"/>
              <a:ext cx="74" cy="52"/>
            </a:xfrm>
            <a:custGeom>
              <a:avLst/>
              <a:gdLst>
                <a:gd name="txL" fmla="*/ 0 w 74"/>
                <a:gd name="txT" fmla="*/ 0 h 52"/>
                <a:gd name="txR" fmla="*/ 74 w 74"/>
                <a:gd name="txB" fmla="*/ 52 h 52"/>
              </a:gdLst>
              <a:ahLst/>
              <a:cxnLst>
                <a:cxn ang="0">
                  <a:pos x="74" y="0"/>
                </a:cxn>
                <a:cxn ang="0">
                  <a:pos x="62" y="11"/>
                </a:cxn>
                <a:cxn ang="0">
                  <a:pos x="51" y="23"/>
                </a:cxn>
                <a:cxn ang="0">
                  <a:pos x="40" y="34"/>
                </a:cxn>
                <a:cxn ang="0">
                  <a:pos x="30"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50" y="10"/>
                </a:cxn>
                <a:cxn ang="0">
                  <a:pos x="58" y="0"/>
                </a:cxn>
                <a:cxn ang="0">
                  <a:pos x="74" y="0"/>
                </a:cxn>
              </a:cxnLst>
              <a:rect l="txL" t="txT" r="txR" b="txB"/>
              <a:pathLst>
                <a:path w="74" h="52">
                  <a:moveTo>
                    <a:pt x="74" y="0"/>
                  </a:moveTo>
                  <a:lnTo>
                    <a:pt x="62" y="11"/>
                  </a:lnTo>
                  <a:lnTo>
                    <a:pt x="51" y="23"/>
                  </a:lnTo>
                  <a:lnTo>
                    <a:pt x="40" y="34"/>
                  </a:lnTo>
                  <a:lnTo>
                    <a:pt x="30"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50" y="10"/>
                  </a:lnTo>
                  <a:lnTo>
                    <a:pt x="58" y="0"/>
                  </a:lnTo>
                  <a:lnTo>
                    <a:pt x="74"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3" name="Freeform 98"/>
            <p:cNvSpPr/>
            <p:nvPr/>
          </p:nvSpPr>
          <p:spPr>
            <a:xfrm>
              <a:off x="3196" y="1208"/>
              <a:ext cx="73" cy="52"/>
            </a:xfrm>
            <a:custGeom>
              <a:avLst/>
              <a:gdLst>
                <a:gd name="txL" fmla="*/ 0 w 73"/>
                <a:gd name="txT" fmla="*/ 0 h 52"/>
                <a:gd name="txR" fmla="*/ 73 w 73"/>
                <a:gd name="txB" fmla="*/ 52 h 52"/>
              </a:gdLst>
              <a:ahLst/>
              <a:cxnLst>
                <a:cxn ang="0">
                  <a:pos x="73" y="0"/>
                </a:cxn>
                <a:cxn ang="0">
                  <a:pos x="61" y="11"/>
                </a:cxn>
                <a:cxn ang="0">
                  <a:pos x="50" y="23"/>
                </a:cxn>
                <a:cxn ang="0">
                  <a:pos x="39" y="34"/>
                </a:cxn>
                <a:cxn ang="0">
                  <a:pos x="29"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49" y="10"/>
                </a:cxn>
                <a:cxn ang="0">
                  <a:pos x="57" y="0"/>
                </a:cxn>
                <a:cxn ang="0">
                  <a:pos x="73" y="0"/>
                </a:cxn>
              </a:cxnLst>
              <a:rect l="txL" t="txT" r="txR" b="txB"/>
              <a:pathLst>
                <a:path w="73" h="52">
                  <a:moveTo>
                    <a:pt x="73" y="0"/>
                  </a:moveTo>
                  <a:lnTo>
                    <a:pt x="61" y="11"/>
                  </a:lnTo>
                  <a:lnTo>
                    <a:pt x="50" y="23"/>
                  </a:lnTo>
                  <a:lnTo>
                    <a:pt x="39" y="34"/>
                  </a:lnTo>
                  <a:lnTo>
                    <a:pt x="29"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49" y="10"/>
                  </a:lnTo>
                  <a:lnTo>
                    <a:pt x="57" y="0"/>
                  </a:lnTo>
                  <a:lnTo>
                    <a:pt x="73"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4" name="Freeform 99"/>
            <p:cNvSpPr/>
            <p:nvPr/>
          </p:nvSpPr>
          <p:spPr>
            <a:xfrm>
              <a:off x="3196" y="1208"/>
              <a:ext cx="73" cy="52"/>
            </a:xfrm>
            <a:custGeom>
              <a:avLst/>
              <a:gdLst>
                <a:gd name="txL" fmla="*/ 0 w 73"/>
                <a:gd name="txT" fmla="*/ 0 h 52"/>
                <a:gd name="txR" fmla="*/ 73 w 73"/>
                <a:gd name="txB" fmla="*/ 52 h 52"/>
              </a:gdLst>
              <a:ahLst/>
              <a:cxnLst>
                <a:cxn ang="0">
                  <a:pos x="73" y="0"/>
                </a:cxn>
                <a:cxn ang="0">
                  <a:pos x="61" y="11"/>
                </a:cxn>
                <a:cxn ang="0">
                  <a:pos x="50" y="23"/>
                </a:cxn>
                <a:cxn ang="0">
                  <a:pos x="39" y="34"/>
                </a:cxn>
                <a:cxn ang="0">
                  <a:pos x="29"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49" y="10"/>
                </a:cxn>
                <a:cxn ang="0">
                  <a:pos x="57" y="0"/>
                </a:cxn>
                <a:cxn ang="0">
                  <a:pos x="73" y="0"/>
                </a:cxn>
              </a:cxnLst>
              <a:rect l="txL" t="txT" r="txR" b="txB"/>
              <a:pathLst>
                <a:path w="73" h="52">
                  <a:moveTo>
                    <a:pt x="73" y="0"/>
                  </a:moveTo>
                  <a:lnTo>
                    <a:pt x="61" y="11"/>
                  </a:lnTo>
                  <a:lnTo>
                    <a:pt x="50" y="23"/>
                  </a:lnTo>
                  <a:lnTo>
                    <a:pt x="39" y="34"/>
                  </a:lnTo>
                  <a:lnTo>
                    <a:pt x="29"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49" y="10"/>
                  </a:lnTo>
                  <a:lnTo>
                    <a:pt x="57" y="0"/>
                  </a:lnTo>
                  <a:lnTo>
                    <a:pt x="73"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5" name="Freeform 100"/>
            <p:cNvSpPr/>
            <p:nvPr/>
          </p:nvSpPr>
          <p:spPr>
            <a:xfrm>
              <a:off x="4406" y="1208"/>
              <a:ext cx="75" cy="52"/>
            </a:xfrm>
            <a:custGeom>
              <a:avLst/>
              <a:gdLst>
                <a:gd name="txL" fmla="*/ 0 w 75"/>
                <a:gd name="txT" fmla="*/ 0 h 52"/>
                <a:gd name="txR" fmla="*/ 75 w 75"/>
                <a:gd name="txB" fmla="*/ 52 h 52"/>
              </a:gdLst>
              <a:ahLst/>
              <a:cxnLst>
                <a:cxn ang="0">
                  <a:pos x="75" y="0"/>
                </a:cxn>
                <a:cxn ang="0">
                  <a:pos x="62" y="11"/>
                </a:cxn>
                <a:cxn ang="0">
                  <a:pos x="51"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50" y="10"/>
                </a:cxn>
                <a:cxn ang="0">
                  <a:pos x="59" y="0"/>
                </a:cxn>
                <a:cxn ang="0">
                  <a:pos x="75" y="0"/>
                </a:cxn>
              </a:cxnLst>
              <a:rect l="txL" t="txT" r="txR" b="txB"/>
              <a:pathLst>
                <a:path w="75" h="52">
                  <a:moveTo>
                    <a:pt x="75" y="0"/>
                  </a:moveTo>
                  <a:lnTo>
                    <a:pt x="62" y="11"/>
                  </a:lnTo>
                  <a:lnTo>
                    <a:pt x="51"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50" y="10"/>
                  </a:lnTo>
                  <a:lnTo>
                    <a:pt x="59" y="0"/>
                  </a:lnTo>
                  <a:lnTo>
                    <a:pt x="75"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6" name="Freeform 101"/>
            <p:cNvSpPr/>
            <p:nvPr/>
          </p:nvSpPr>
          <p:spPr>
            <a:xfrm>
              <a:off x="4406" y="1208"/>
              <a:ext cx="75" cy="52"/>
            </a:xfrm>
            <a:custGeom>
              <a:avLst/>
              <a:gdLst>
                <a:gd name="txL" fmla="*/ 0 w 75"/>
                <a:gd name="txT" fmla="*/ 0 h 52"/>
                <a:gd name="txR" fmla="*/ 75 w 75"/>
                <a:gd name="txB" fmla="*/ 52 h 52"/>
              </a:gdLst>
              <a:ahLst/>
              <a:cxnLst>
                <a:cxn ang="0">
                  <a:pos x="75" y="0"/>
                </a:cxn>
                <a:cxn ang="0">
                  <a:pos x="62" y="11"/>
                </a:cxn>
                <a:cxn ang="0">
                  <a:pos x="51"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50" y="10"/>
                </a:cxn>
                <a:cxn ang="0">
                  <a:pos x="59" y="0"/>
                </a:cxn>
                <a:cxn ang="0">
                  <a:pos x="75" y="0"/>
                </a:cxn>
              </a:cxnLst>
              <a:rect l="txL" t="txT" r="txR" b="txB"/>
              <a:pathLst>
                <a:path w="75" h="52">
                  <a:moveTo>
                    <a:pt x="75" y="0"/>
                  </a:moveTo>
                  <a:lnTo>
                    <a:pt x="62" y="11"/>
                  </a:lnTo>
                  <a:lnTo>
                    <a:pt x="51"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50" y="10"/>
                  </a:lnTo>
                  <a:lnTo>
                    <a:pt x="59" y="0"/>
                  </a:lnTo>
                  <a:lnTo>
                    <a:pt x="75"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7" name="Freeform 102"/>
            <p:cNvSpPr/>
            <p:nvPr/>
          </p:nvSpPr>
          <p:spPr>
            <a:xfrm>
              <a:off x="4992" y="1208"/>
              <a:ext cx="74" cy="52"/>
            </a:xfrm>
            <a:custGeom>
              <a:avLst/>
              <a:gdLst>
                <a:gd name="txL" fmla="*/ 0 w 74"/>
                <a:gd name="txT" fmla="*/ 0 h 52"/>
                <a:gd name="txR" fmla="*/ 74 w 74"/>
                <a:gd name="txB" fmla="*/ 52 h 52"/>
              </a:gdLst>
              <a:ahLst/>
              <a:cxnLst>
                <a:cxn ang="0">
                  <a:pos x="74" y="0"/>
                </a:cxn>
                <a:cxn ang="0">
                  <a:pos x="61" y="11"/>
                </a:cxn>
                <a:cxn ang="0">
                  <a:pos x="50"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49" y="10"/>
                </a:cxn>
                <a:cxn ang="0">
                  <a:pos x="58" y="0"/>
                </a:cxn>
                <a:cxn ang="0">
                  <a:pos x="74" y="0"/>
                </a:cxn>
              </a:cxnLst>
              <a:rect l="txL" t="txT" r="txR" b="txB"/>
              <a:pathLst>
                <a:path w="74" h="52">
                  <a:moveTo>
                    <a:pt x="74" y="0"/>
                  </a:moveTo>
                  <a:lnTo>
                    <a:pt x="61" y="11"/>
                  </a:lnTo>
                  <a:lnTo>
                    <a:pt x="50"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49" y="10"/>
                  </a:lnTo>
                  <a:lnTo>
                    <a:pt x="58" y="0"/>
                  </a:lnTo>
                  <a:lnTo>
                    <a:pt x="74"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08" name="Freeform 103"/>
            <p:cNvSpPr/>
            <p:nvPr/>
          </p:nvSpPr>
          <p:spPr>
            <a:xfrm>
              <a:off x="4992" y="1208"/>
              <a:ext cx="74" cy="52"/>
            </a:xfrm>
            <a:custGeom>
              <a:avLst/>
              <a:gdLst>
                <a:gd name="txL" fmla="*/ 0 w 74"/>
                <a:gd name="txT" fmla="*/ 0 h 52"/>
                <a:gd name="txR" fmla="*/ 74 w 74"/>
                <a:gd name="txB" fmla="*/ 52 h 52"/>
              </a:gdLst>
              <a:ahLst/>
              <a:cxnLst>
                <a:cxn ang="0">
                  <a:pos x="74" y="0"/>
                </a:cxn>
                <a:cxn ang="0">
                  <a:pos x="61" y="11"/>
                </a:cxn>
                <a:cxn ang="0">
                  <a:pos x="50"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49" y="10"/>
                </a:cxn>
                <a:cxn ang="0">
                  <a:pos x="58" y="0"/>
                </a:cxn>
                <a:cxn ang="0">
                  <a:pos x="74" y="0"/>
                </a:cxn>
              </a:cxnLst>
              <a:rect l="txL" t="txT" r="txR" b="txB"/>
              <a:pathLst>
                <a:path w="74" h="52">
                  <a:moveTo>
                    <a:pt x="74" y="0"/>
                  </a:moveTo>
                  <a:lnTo>
                    <a:pt x="61" y="11"/>
                  </a:lnTo>
                  <a:lnTo>
                    <a:pt x="50"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49" y="10"/>
                  </a:lnTo>
                  <a:lnTo>
                    <a:pt x="58" y="0"/>
                  </a:lnTo>
                  <a:lnTo>
                    <a:pt x="74"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nvGrpSpPr>
            <p:cNvPr id="65609" name="Group 104"/>
            <p:cNvGrpSpPr/>
            <p:nvPr/>
          </p:nvGrpSpPr>
          <p:grpSpPr>
            <a:xfrm>
              <a:off x="1737" y="901"/>
              <a:ext cx="3351" cy="220"/>
              <a:chOff x="1712" y="872"/>
              <a:chExt cx="2714" cy="220"/>
            </a:xfrm>
          </p:grpSpPr>
          <p:sp>
            <p:nvSpPr>
              <p:cNvPr id="65814" name="Rectangle 105"/>
              <p:cNvSpPr/>
              <p:nvPr/>
            </p:nvSpPr>
            <p:spPr>
              <a:xfrm>
                <a:off x="1712" y="952"/>
                <a:ext cx="2714" cy="140"/>
              </a:xfrm>
              <a:prstGeom prst="rect">
                <a:avLst/>
              </a:prstGeom>
              <a:solidFill>
                <a:srgbClr val="00B400"/>
              </a:solidFill>
              <a:ln w="9525">
                <a:noFill/>
              </a:ln>
            </p:spPr>
            <p:txBody>
              <a:bodyPr/>
              <a:lstStyle/>
              <a:p>
                <a:endParaRPr lang="zh-CN" altLang="en-US" dirty="0">
                  <a:latin typeface="Times New Roman" panose="02020603050405020304" pitchFamily="18" charset="0"/>
                </a:endParaRPr>
              </a:p>
            </p:txBody>
          </p:sp>
          <p:sp>
            <p:nvSpPr>
              <p:cNvPr id="65815" name="Rectangle 106"/>
              <p:cNvSpPr/>
              <p:nvPr/>
            </p:nvSpPr>
            <p:spPr>
              <a:xfrm>
                <a:off x="1712" y="952"/>
                <a:ext cx="2714" cy="140"/>
              </a:xfrm>
              <a:prstGeom prst="rect">
                <a:avLst/>
              </a:prstGeom>
              <a:noFill/>
              <a:ln w="0" cap="flat" cmpd="sng">
                <a:solidFill>
                  <a:srgbClr val="941CAC"/>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816" name="Rectangle 107"/>
              <p:cNvSpPr/>
              <p:nvPr/>
            </p:nvSpPr>
            <p:spPr>
              <a:xfrm>
                <a:off x="2710" y="926"/>
                <a:ext cx="453" cy="96"/>
              </a:xfrm>
              <a:prstGeom prst="rect">
                <a:avLst/>
              </a:prstGeom>
              <a:noFill/>
              <a:ln w="9525">
                <a:noFill/>
              </a:ln>
            </p:spPr>
            <p:txBody>
              <a:bodyPr wrap="none" lIns="0" tIns="0" rIns="0" bIns="0">
                <a:spAutoFit/>
              </a:bodyPr>
              <a:lstStyle/>
              <a:p>
                <a:pPr algn="l"/>
                <a:r>
                  <a:rPr lang="zh-CN" altLang="en-US" sz="1000" dirty="0">
                    <a:solidFill>
                      <a:srgbClr val="000000"/>
                    </a:solidFill>
                    <a:latin typeface="宋体" panose="02010600030101010101" pitchFamily="2" charset="-122"/>
                  </a:rPr>
                  <a:t>产品评审委员会</a:t>
                </a:r>
                <a:endParaRPr lang="zh-CN" altLang="en-US" sz="2400" b="0" dirty="0">
                  <a:solidFill>
                    <a:schemeClr val="tx1"/>
                  </a:solidFill>
                  <a:latin typeface="Times New Roman" panose="02020603050405020304" pitchFamily="18" charset="0"/>
                </a:endParaRPr>
              </a:p>
            </p:txBody>
          </p:sp>
          <p:sp>
            <p:nvSpPr>
              <p:cNvPr id="65817" name="Rectangle 108"/>
              <p:cNvSpPr/>
              <p:nvPr/>
            </p:nvSpPr>
            <p:spPr>
              <a:xfrm>
                <a:off x="1712" y="872"/>
                <a:ext cx="2714" cy="220"/>
              </a:xfrm>
              <a:prstGeom prst="rect">
                <a:avLst/>
              </a:prstGeom>
              <a:solidFill>
                <a:srgbClr val="4FFF4F"/>
              </a:solidFill>
              <a:ln w="9525">
                <a:noFill/>
              </a:ln>
            </p:spPr>
            <p:txBody>
              <a:bodyPr/>
              <a:lstStyle/>
              <a:p>
                <a:endParaRPr lang="zh-CN" altLang="en-US" dirty="0">
                  <a:latin typeface="Times New Roman" panose="02020603050405020304" pitchFamily="18" charset="0"/>
                </a:endParaRPr>
              </a:p>
            </p:txBody>
          </p:sp>
          <p:sp>
            <p:nvSpPr>
              <p:cNvPr id="65818" name="Rectangle 109"/>
              <p:cNvSpPr/>
              <p:nvPr/>
            </p:nvSpPr>
            <p:spPr>
              <a:xfrm>
                <a:off x="1712" y="872"/>
                <a:ext cx="2714" cy="220"/>
              </a:xfrm>
              <a:prstGeom prst="rect">
                <a:avLst/>
              </a:prstGeom>
              <a:noFill/>
              <a:ln w="0" cap="flat" cmpd="sng">
                <a:solidFill>
                  <a:srgbClr val="941CAC"/>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819" name="Rectangle 110"/>
              <p:cNvSpPr/>
              <p:nvPr/>
            </p:nvSpPr>
            <p:spPr>
              <a:xfrm>
                <a:off x="2490" y="922"/>
                <a:ext cx="1089" cy="134"/>
              </a:xfrm>
              <a:prstGeom prst="rect">
                <a:avLst/>
              </a:prstGeom>
              <a:noFill/>
              <a:ln w="9525">
                <a:noFill/>
              </a:ln>
            </p:spPr>
            <p:txBody>
              <a:bodyPr wrap="none" lIns="0" tIns="0" rIns="0" bIns="0">
                <a:spAutoFit/>
              </a:bodyPr>
              <a:lstStyle/>
              <a:p>
                <a:pPr algn="l"/>
                <a:r>
                  <a:rPr lang="zh-CN" altLang="en-US" sz="1400" dirty="0">
                    <a:solidFill>
                      <a:srgbClr val="000000"/>
                    </a:solidFill>
                    <a:latin typeface="宋体" panose="02010600030101010101" pitchFamily="2" charset="-122"/>
                  </a:rPr>
                  <a:t>集成组合管理团队（</a:t>
                </a:r>
                <a:r>
                  <a:rPr lang="en-US" altLang="zh-CN" sz="1400" dirty="0">
                    <a:solidFill>
                      <a:srgbClr val="000000"/>
                    </a:solidFill>
                    <a:latin typeface="宋体" panose="02010600030101010101" pitchFamily="2" charset="-122"/>
                  </a:rPr>
                  <a:t>IPMT</a:t>
                </a:r>
                <a:r>
                  <a:rPr lang="zh-CN" altLang="en-US" sz="1400" dirty="0">
                    <a:solidFill>
                      <a:srgbClr val="000000"/>
                    </a:solidFill>
                    <a:latin typeface="宋体" panose="02010600030101010101" pitchFamily="2" charset="-122"/>
                  </a:rPr>
                  <a:t>）</a:t>
                </a:r>
                <a:endParaRPr lang="zh-CN" altLang="en-US" sz="2400" b="0" dirty="0">
                  <a:solidFill>
                    <a:schemeClr val="tx1"/>
                  </a:solidFill>
                  <a:latin typeface="Times New Roman" panose="02020603050405020304" pitchFamily="18" charset="0"/>
                </a:endParaRPr>
              </a:p>
            </p:txBody>
          </p:sp>
        </p:grpSp>
        <p:sp>
          <p:nvSpPr>
            <p:cNvPr id="65610" name="Rectangle 111"/>
            <p:cNvSpPr/>
            <p:nvPr/>
          </p:nvSpPr>
          <p:spPr>
            <a:xfrm>
              <a:off x="4941" y="1149"/>
              <a:ext cx="147"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1" name="Rectangle 112"/>
            <p:cNvSpPr/>
            <p:nvPr/>
          </p:nvSpPr>
          <p:spPr>
            <a:xfrm>
              <a:off x="4941" y="1149"/>
              <a:ext cx="147"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2" name="Rectangle 113"/>
            <p:cNvSpPr/>
            <p:nvPr/>
          </p:nvSpPr>
          <p:spPr>
            <a:xfrm>
              <a:off x="4359" y="1148"/>
              <a:ext cx="149"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3" name="Rectangle 114"/>
            <p:cNvSpPr/>
            <p:nvPr/>
          </p:nvSpPr>
          <p:spPr>
            <a:xfrm>
              <a:off x="4359" y="1148"/>
              <a:ext cx="149"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4" name="Rectangle 115"/>
            <p:cNvSpPr/>
            <p:nvPr/>
          </p:nvSpPr>
          <p:spPr>
            <a:xfrm>
              <a:off x="3152" y="1148"/>
              <a:ext cx="147"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5" name="Rectangle 116"/>
            <p:cNvSpPr/>
            <p:nvPr/>
          </p:nvSpPr>
          <p:spPr>
            <a:xfrm>
              <a:off x="3152" y="1148"/>
              <a:ext cx="147"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6" name="Rectangle 117"/>
            <p:cNvSpPr/>
            <p:nvPr/>
          </p:nvSpPr>
          <p:spPr>
            <a:xfrm>
              <a:off x="2832" y="1148"/>
              <a:ext cx="149" cy="98"/>
            </a:xfrm>
            <a:prstGeom prst="rect">
              <a:avLst/>
            </a:prstGeom>
            <a:solidFill>
              <a:srgbClr val="FFED24"/>
            </a:solidFill>
            <a:ln w="9525"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7" name="Rectangle 118"/>
            <p:cNvSpPr/>
            <p:nvPr/>
          </p:nvSpPr>
          <p:spPr>
            <a:xfrm>
              <a:off x="2832" y="1148"/>
              <a:ext cx="149" cy="98"/>
            </a:xfrm>
            <a:prstGeom prst="rect">
              <a:avLst/>
            </a:prstGeom>
            <a:noFill/>
            <a:ln w="0" cap="flat" cmpd="sng">
              <a:solidFill>
                <a:srgbClr val="CC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618" name="Freeform 119"/>
            <p:cNvSpPr/>
            <p:nvPr/>
          </p:nvSpPr>
          <p:spPr>
            <a:xfrm>
              <a:off x="2870" y="1208"/>
              <a:ext cx="74" cy="52"/>
            </a:xfrm>
            <a:custGeom>
              <a:avLst/>
              <a:gdLst>
                <a:gd name="txL" fmla="*/ 0 w 74"/>
                <a:gd name="txT" fmla="*/ 0 h 52"/>
                <a:gd name="txR" fmla="*/ 74 w 74"/>
                <a:gd name="txB" fmla="*/ 52 h 52"/>
              </a:gdLst>
              <a:ahLst/>
              <a:cxnLst>
                <a:cxn ang="0">
                  <a:pos x="74" y="0"/>
                </a:cxn>
                <a:cxn ang="0">
                  <a:pos x="62" y="11"/>
                </a:cxn>
                <a:cxn ang="0">
                  <a:pos x="51" y="23"/>
                </a:cxn>
                <a:cxn ang="0">
                  <a:pos x="40" y="34"/>
                </a:cxn>
                <a:cxn ang="0">
                  <a:pos x="30"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50" y="10"/>
                </a:cxn>
                <a:cxn ang="0">
                  <a:pos x="58" y="0"/>
                </a:cxn>
                <a:cxn ang="0">
                  <a:pos x="74" y="0"/>
                </a:cxn>
              </a:cxnLst>
              <a:rect l="txL" t="txT" r="txR" b="txB"/>
              <a:pathLst>
                <a:path w="74" h="52">
                  <a:moveTo>
                    <a:pt x="74" y="0"/>
                  </a:moveTo>
                  <a:lnTo>
                    <a:pt x="62" y="11"/>
                  </a:lnTo>
                  <a:lnTo>
                    <a:pt x="51" y="23"/>
                  </a:lnTo>
                  <a:lnTo>
                    <a:pt x="40" y="34"/>
                  </a:lnTo>
                  <a:lnTo>
                    <a:pt x="30"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50" y="10"/>
                  </a:lnTo>
                  <a:lnTo>
                    <a:pt x="58" y="0"/>
                  </a:lnTo>
                  <a:lnTo>
                    <a:pt x="74"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19" name="Freeform 120"/>
            <p:cNvSpPr/>
            <p:nvPr/>
          </p:nvSpPr>
          <p:spPr>
            <a:xfrm>
              <a:off x="2870" y="1208"/>
              <a:ext cx="74" cy="52"/>
            </a:xfrm>
            <a:custGeom>
              <a:avLst/>
              <a:gdLst>
                <a:gd name="txL" fmla="*/ 0 w 74"/>
                <a:gd name="txT" fmla="*/ 0 h 52"/>
                <a:gd name="txR" fmla="*/ 74 w 74"/>
                <a:gd name="txB" fmla="*/ 52 h 52"/>
              </a:gdLst>
              <a:ahLst/>
              <a:cxnLst>
                <a:cxn ang="0">
                  <a:pos x="74" y="0"/>
                </a:cxn>
                <a:cxn ang="0">
                  <a:pos x="62" y="11"/>
                </a:cxn>
                <a:cxn ang="0">
                  <a:pos x="51" y="23"/>
                </a:cxn>
                <a:cxn ang="0">
                  <a:pos x="40" y="34"/>
                </a:cxn>
                <a:cxn ang="0">
                  <a:pos x="30"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50" y="10"/>
                </a:cxn>
                <a:cxn ang="0">
                  <a:pos x="58" y="0"/>
                </a:cxn>
                <a:cxn ang="0">
                  <a:pos x="74" y="0"/>
                </a:cxn>
              </a:cxnLst>
              <a:rect l="txL" t="txT" r="txR" b="txB"/>
              <a:pathLst>
                <a:path w="74" h="52">
                  <a:moveTo>
                    <a:pt x="74" y="0"/>
                  </a:moveTo>
                  <a:lnTo>
                    <a:pt x="62" y="11"/>
                  </a:lnTo>
                  <a:lnTo>
                    <a:pt x="51" y="23"/>
                  </a:lnTo>
                  <a:lnTo>
                    <a:pt x="40" y="34"/>
                  </a:lnTo>
                  <a:lnTo>
                    <a:pt x="30"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50" y="10"/>
                  </a:lnTo>
                  <a:lnTo>
                    <a:pt x="58" y="0"/>
                  </a:lnTo>
                  <a:lnTo>
                    <a:pt x="74"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0" name="Freeform 121"/>
            <p:cNvSpPr/>
            <p:nvPr/>
          </p:nvSpPr>
          <p:spPr>
            <a:xfrm>
              <a:off x="3196" y="1208"/>
              <a:ext cx="73" cy="52"/>
            </a:xfrm>
            <a:custGeom>
              <a:avLst/>
              <a:gdLst>
                <a:gd name="txL" fmla="*/ 0 w 73"/>
                <a:gd name="txT" fmla="*/ 0 h 52"/>
                <a:gd name="txR" fmla="*/ 73 w 73"/>
                <a:gd name="txB" fmla="*/ 52 h 52"/>
              </a:gdLst>
              <a:ahLst/>
              <a:cxnLst>
                <a:cxn ang="0">
                  <a:pos x="73" y="0"/>
                </a:cxn>
                <a:cxn ang="0">
                  <a:pos x="61" y="11"/>
                </a:cxn>
                <a:cxn ang="0">
                  <a:pos x="50" y="23"/>
                </a:cxn>
                <a:cxn ang="0">
                  <a:pos x="39" y="34"/>
                </a:cxn>
                <a:cxn ang="0">
                  <a:pos x="29"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49" y="10"/>
                </a:cxn>
                <a:cxn ang="0">
                  <a:pos x="57" y="0"/>
                </a:cxn>
                <a:cxn ang="0">
                  <a:pos x="73" y="0"/>
                </a:cxn>
              </a:cxnLst>
              <a:rect l="txL" t="txT" r="txR" b="txB"/>
              <a:pathLst>
                <a:path w="73" h="52">
                  <a:moveTo>
                    <a:pt x="73" y="0"/>
                  </a:moveTo>
                  <a:lnTo>
                    <a:pt x="61" y="11"/>
                  </a:lnTo>
                  <a:lnTo>
                    <a:pt x="50" y="23"/>
                  </a:lnTo>
                  <a:lnTo>
                    <a:pt x="39" y="34"/>
                  </a:lnTo>
                  <a:lnTo>
                    <a:pt x="29"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49" y="10"/>
                  </a:lnTo>
                  <a:lnTo>
                    <a:pt x="57" y="0"/>
                  </a:lnTo>
                  <a:lnTo>
                    <a:pt x="73"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1" name="Freeform 122"/>
            <p:cNvSpPr/>
            <p:nvPr/>
          </p:nvSpPr>
          <p:spPr>
            <a:xfrm>
              <a:off x="3196" y="1208"/>
              <a:ext cx="73" cy="52"/>
            </a:xfrm>
            <a:custGeom>
              <a:avLst/>
              <a:gdLst>
                <a:gd name="txL" fmla="*/ 0 w 73"/>
                <a:gd name="txT" fmla="*/ 0 h 52"/>
                <a:gd name="txR" fmla="*/ 73 w 73"/>
                <a:gd name="txB" fmla="*/ 52 h 52"/>
              </a:gdLst>
              <a:ahLst/>
              <a:cxnLst>
                <a:cxn ang="0">
                  <a:pos x="73" y="0"/>
                </a:cxn>
                <a:cxn ang="0">
                  <a:pos x="61" y="11"/>
                </a:cxn>
                <a:cxn ang="0">
                  <a:pos x="50" y="23"/>
                </a:cxn>
                <a:cxn ang="0">
                  <a:pos x="39" y="34"/>
                </a:cxn>
                <a:cxn ang="0">
                  <a:pos x="29" y="46"/>
                </a:cxn>
                <a:cxn ang="0">
                  <a:pos x="27" y="51"/>
                </a:cxn>
                <a:cxn ang="0">
                  <a:pos x="25" y="52"/>
                </a:cxn>
                <a:cxn ang="0">
                  <a:pos x="21" y="46"/>
                </a:cxn>
                <a:cxn ang="0">
                  <a:pos x="17" y="40"/>
                </a:cxn>
                <a:cxn ang="0">
                  <a:pos x="12" y="35"/>
                </a:cxn>
                <a:cxn ang="0">
                  <a:pos x="6" y="30"/>
                </a:cxn>
                <a:cxn ang="0">
                  <a:pos x="0" y="26"/>
                </a:cxn>
                <a:cxn ang="0">
                  <a:pos x="0" y="26"/>
                </a:cxn>
                <a:cxn ang="0">
                  <a:pos x="9" y="20"/>
                </a:cxn>
                <a:cxn ang="0">
                  <a:pos x="12" y="24"/>
                </a:cxn>
                <a:cxn ang="0">
                  <a:pos x="17" y="30"/>
                </a:cxn>
                <a:cxn ang="0">
                  <a:pos x="22" y="37"/>
                </a:cxn>
                <a:cxn ang="0">
                  <a:pos x="26" y="43"/>
                </a:cxn>
                <a:cxn ang="0">
                  <a:pos x="25" y="44"/>
                </a:cxn>
                <a:cxn ang="0">
                  <a:pos x="26" y="43"/>
                </a:cxn>
                <a:cxn ang="0">
                  <a:pos x="33" y="32"/>
                </a:cxn>
                <a:cxn ang="0">
                  <a:pos x="41" y="21"/>
                </a:cxn>
                <a:cxn ang="0">
                  <a:pos x="49" y="10"/>
                </a:cxn>
                <a:cxn ang="0">
                  <a:pos x="57" y="0"/>
                </a:cxn>
                <a:cxn ang="0">
                  <a:pos x="73" y="0"/>
                </a:cxn>
              </a:cxnLst>
              <a:rect l="txL" t="txT" r="txR" b="txB"/>
              <a:pathLst>
                <a:path w="73" h="52">
                  <a:moveTo>
                    <a:pt x="73" y="0"/>
                  </a:moveTo>
                  <a:lnTo>
                    <a:pt x="61" y="11"/>
                  </a:lnTo>
                  <a:lnTo>
                    <a:pt x="50" y="23"/>
                  </a:lnTo>
                  <a:lnTo>
                    <a:pt x="39" y="34"/>
                  </a:lnTo>
                  <a:lnTo>
                    <a:pt x="29" y="46"/>
                  </a:lnTo>
                  <a:lnTo>
                    <a:pt x="27" y="51"/>
                  </a:lnTo>
                  <a:lnTo>
                    <a:pt x="25" y="52"/>
                  </a:lnTo>
                  <a:lnTo>
                    <a:pt x="21" y="46"/>
                  </a:lnTo>
                  <a:lnTo>
                    <a:pt x="17" y="40"/>
                  </a:lnTo>
                  <a:lnTo>
                    <a:pt x="12" y="35"/>
                  </a:lnTo>
                  <a:lnTo>
                    <a:pt x="6" y="30"/>
                  </a:lnTo>
                  <a:lnTo>
                    <a:pt x="0" y="26"/>
                  </a:lnTo>
                  <a:lnTo>
                    <a:pt x="9" y="20"/>
                  </a:lnTo>
                  <a:lnTo>
                    <a:pt x="12" y="24"/>
                  </a:lnTo>
                  <a:lnTo>
                    <a:pt x="17" y="30"/>
                  </a:lnTo>
                  <a:lnTo>
                    <a:pt x="22" y="37"/>
                  </a:lnTo>
                  <a:lnTo>
                    <a:pt x="26" y="43"/>
                  </a:lnTo>
                  <a:lnTo>
                    <a:pt x="25" y="44"/>
                  </a:lnTo>
                  <a:lnTo>
                    <a:pt x="26" y="43"/>
                  </a:lnTo>
                  <a:lnTo>
                    <a:pt x="33" y="32"/>
                  </a:lnTo>
                  <a:lnTo>
                    <a:pt x="41" y="21"/>
                  </a:lnTo>
                  <a:lnTo>
                    <a:pt x="49" y="10"/>
                  </a:lnTo>
                  <a:lnTo>
                    <a:pt x="57" y="0"/>
                  </a:lnTo>
                  <a:lnTo>
                    <a:pt x="73"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2" name="Freeform 123"/>
            <p:cNvSpPr/>
            <p:nvPr/>
          </p:nvSpPr>
          <p:spPr>
            <a:xfrm>
              <a:off x="4406" y="1208"/>
              <a:ext cx="75" cy="52"/>
            </a:xfrm>
            <a:custGeom>
              <a:avLst/>
              <a:gdLst>
                <a:gd name="txL" fmla="*/ 0 w 75"/>
                <a:gd name="txT" fmla="*/ 0 h 52"/>
                <a:gd name="txR" fmla="*/ 75 w 75"/>
                <a:gd name="txB" fmla="*/ 52 h 52"/>
              </a:gdLst>
              <a:ahLst/>
              <a:cxnLst>
                <a:cxn ang="0">
                  <a:pos x="75" y="0"/>
                </a:cxn>
                <a:cxn ang="0">
                  <a:pos x="62" y="11"/>
                </a:cxn>
                <a:cxn ang="0">
                  <a:pos x="51"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50" y="10"/>
                </a:cxn>
                <a:cxn ang="0">
                  <a:pos x="59" y="0"/>
                </a:cxn>
                <a:cxn ang="0">
                  <a:pos x="75" y="0"/>
                </a:cxn>
              </a:cxnLst>
              <a:rect l="txL" t="txT" r="txR" b="txB"/>
              <a:pathLst>
                <a:path w="75" h="52">
                  <a:moveTo>
                    <a:pt x="75" y="0"/>
                  </a:moveTo>
                  <a:lnTo>
                    <a:pt x="62" y="11"/>
                  </a:lnTo>
                  <a:lnTo>
                    <a:pt x="51"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50" y="10"/>
                  </a:lnTo>
                  <a:lnTo>
                    <a:pt x="59" y="0"/>
                  </a:lnTo>
                  <a:lnTo>
                    <a:pt x="75"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3" name="Freeform 124"/>
            <p:cNvSpPr/>
            <p:nvPr/>
          </p:nvSpPr>
          <p:spPr>
            <a:xfrm>
              <a:off x="4406" y="1208"/>
              <a:ext cx="75" cy="52"/>
            </a:xfrm>
            <a:custGeom>
              <a:avLst/>
              <a:gdLst>
                <a:gd name="txL" fmla="*/ 0 w 75"/>
                <a:gd name="txT" fmla="*/ 0 h 52"/>
                <a:gd name="txR" fmla="*/ 75 w 75"/>
                <a:gd name="txB" fmla="*/ 52 h 52"/>
              </a:gdLst>
              <a:ahLst/>
              <a:cxnLst>
                <a:cxn ang="0">
                  <a:pos x="75" y="0"/>
                </a:cxn>
                <a:cxn ang="0">
                  <a:pos x="62" y="11"/>
                </a:cxn>
                <a:cxn ang="0">
                  <a:pos x="51"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50" y="10"/>
                </a:cxn>
                <a:cxn ang="0">
                  <a:pos x="59" y="0"/>
                </a:cxn>
                <a:cxn ang="0">
                  <a:pos x="75" y="0"/>
                </a:cxn>
              </a:cxnLst>
              <a:rect l="txL" t="txT" r="txR" b="txB"/>
              <a:pathLst>
                <a:path w="75" h="52">
                  <a:moveTo>
                    <a:pt x="75" y="0"/>
                  </a:moveTo>
                  <a:lnTo>
                    <a:pt x="62" y="11"/>
                  </a:lnTo>
                  <a:lnTo>
                    <a:pt x="51"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50" y="10"/>
                  </a:lnTo>
                  <a:lnTo>
                    <a:pt x="59" y="0"/>
                  </a:lnTo>
                  <a:lnTo>
                    <a:pt x="75"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4" name="Freeform 125"/>
            <p:cNvSpPr/>
            <p:nvPr/>
          </p:nvSpPr>
          <p:spPr>
            <a:xfrm>
              <a:off x="4992" y="1208"/>
              <a:ext cx="74" cy="52"/>
            </a:xfrm>
            <a:custGeom>
              <a:avLst/>
              <a:gdLst>
                <a:gd name="txL" fmla="*/ 0 w 74"/>
                <a:gd name="txT" fmla="*/ 0 h 52"/>
                <a:gd name="txR" fmla="*/ 74 w 74"/>
                <a:gd name="txB" fmla="*/ 52 h 52"/>
              </a:gdLst>
              <a:ahLst/>
              <a:cxnLst>
                <a:cxn ang="0">
                  <a:pos x="74" y="0"/>
                </a:cxn>
                <a:cxn ang="0">
                  <a:pos x="61" y="11"/>
                </a:cxn>
                <a:cxn ang="0">
                  <a:pos x="50"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49" y="10"/>
                </a:cxn>
                <a:cxn ang="0">
                  <a:pos x="58" y="0"/>
                </a:cxn>
                <a:cxn ang="0">
                  <a:pos x="74" y="0"/>
                </a:cxn>
              </a:cxnLst>
              <a:rect l="txL" t="txT" r="txR" b="txB"/>
              <a:pathLst>
                <a:path w="74" h="52">
                  <a:moveTo>
                    <a:pt x="74" y="0"/>
                  </a:moveTo>
                  <a:lnTo>
                    <a:pt x="61" y="11"/>
                  </a:lnTo>
                  <a:lnTo>
                    <a:pt x="50"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49" y="10"/>
                  </a:lnTo>
                  <a:lnTo>
                    <a:pt x="58" y="0"/>
                  </a:lnTo>
                  <a:lnTo>
                    <a:pt x="74" y="0"/>
                  </a:lnTo>
                  <a:close/>
                </a:path>
              </a:pathLst>
            </a:custGeom>
            <a:solidFill>
              <a:srgbClr val="FFFF00"/>
            </a:solidFill>
            <a:ln w="9525"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5" name="Freeform 126"/>
            <p:cNvSpPr/>
            <p:nvPr/>
          </p:nvSpPr>
          <p:spPr>
            <a:xfrm>
              <a:off x="4992" y="1208"/>
              <a:ext cx="74" cy="52"/>
            </a:xfrm>
            <a:custGeom>
              <a:avLst/>
              <a:gdLst>
                <a:gd name="txL" fmla="*/ 0 w 74"/>
                <a:gd name="txT" fmla="*/ 0 h 52"/>
                <a:gd name="txR" fmla="*/ 74 w 74"/>
                <a:gd name="txB" fmla="*/ 52 h 52"/>
              </a:gdLst>
              <a:ahLst/>
              <a:cxnLst>
                <a:cxn ang="0">
                  <a:pos x="74" y="0"/>
                </a:cxn>
                <a:cxn ang="0">
                  <a:pos x="61" y="11"/>
                </a:cxn>
                <a:cxn ang="0">
                  <a:pos x="50" y="23"/>
                </a:cxn>
                <a:cxn ang="0">
                  <a:pos x="40" y="34"/>
                </a:cxn>
                <a:cxn ang="0">
                  <a:pos x="30" y="46"/>
                </a:cxn>
                <a:cxn ang="0">
                  <a:pos x="28" y="51"/>
                </a:cxn>
                <a:cxn ang="0">
                  <a:pos x="25" y="52"/>
                </a:cxn>
                <a:cxn ang="0">
                  <a:pos x="21" y="46"/>
                </a:cxn>
                <a:cxn ang="0">
                  <a:pos x="18" y="40"/>
                </a:cxn>
                <a:cxn ang="0">
                  <a:pos x="12" y="35"/>
                </a:cxn>
                <a:cxn ang="0">
                  <a:pos x="6" y="30"/>
                </a:cxn>
                <a:cxn ang="0">
                  <a:pos x="0" y="26"/>
                </a:cxn>
                <a:cxn ang="0">
                  <a:pos x="0" y="26"/>
                </a:cxn>
                <a:cxn ang="0">
                  <a:pos x="9" y="20"/>
                </a:cxn>
                <a:cxn ang="0">
                  <a:pos x="12" y="24"/>
                </a:cxn>
                <a:cxn ang="0">
                  <a:pos x="18" y="30"/>
                </a:cxn>
                <a:cxn ang="0">
                  <a:pos x="23" y="37"/>
                </a:cxn>
                <a:cxn ang="0">
                  <a:pos x="27" y="43"/>
                </a:cxn>
                <a:cxn ang="0">
                  <a:pos x="25" y="44"/>
                </a:cxn>
                <a:cxn ang="0">
                  <a:pos x="27" y="43"/>
                </a:cxn>
                <a:cxn ang="0">
                  <a:pos x="34" y="32"/>
                </a:cxn>
                <a:cxn ang="0">
                  <a:pos x="41" y="21"/>
                </a:cxn>
                <a:cxn ang="0">
                  <a:pos x="49" y="10"/>
                </a:cxn>
                <a:cxn ang="0">
                  <a:pos x="58" y="0"/>
                </a:cxn>
                <a:cxn ang="0">
                  <a:pos x="74" y="0"/>
                </a:cxn>
              </a:cxnLst>
              <a:rect l="txL" t="txT" r="txR" b="txB"/>
              <a:pathLst>
                <a:path w="74" h="52">
                  <a:moveTo>
                    <a:pt x="74" y="0"/>
                  </a:moveTo>
                  <a:lnTo>
                    <a:pt x="61" y="11"/>
                  </a:lnTo>
                  <a:lnTo>
                    <a:pt x="50" y="23"/>
                  </a:lnTo>
                  <a:lnTo>
                    <a:pt x="40" y="34"/>
                  </a:lnTo>
                  <a:lnTo>
                    <a:pt x="30" y="46"/>
                  </a:lnTo>
                  <a:lnTo>
                    <a:pt x="28" y="51"/>
                  </a:lnTo>
                  <a:lnTo>
                    <a:pt x="25" y="52"/>
                  </a:lnTo>
                  <a:lnTo>
                    <a:pt x="21" y="46"/>
                  </a:lnTo>
                  <a:lnTo>
                    <a:pt x="18" y="40"/>
                  </a:lnTo>
                  <a:lnTo>
                    <a:pt x="12" y="35"/>
                  </a:lnTo>
                  <a:lnTo>
                    <a:pt x="6" y="30"/>
                  </a:lnTo>
                  <a:lnTo>
                    <a:pt x="0" y="26"/>
                  </a:lnTo>
                  <a:lnTo>
                    <a:pt x="9" y="20"/>
                  </a:lnTo>
                  <a:lnTo>
                    <a:pt x="12" y="24"/>
                  </a:lnTo>
                  <a:lnTo>
                    <a:pt x="18" y="30"/>
                  </a:lnTo>
                  <a:lnTo>
                    <a:pt x="23" y="37"/>
                  </a:lnTo>
                  <a:lnTo>
                    <a:pt x="27" y="43"/>
                  </a:lnTo>
                  <a:lnTo>
                    <a:pt x="25" y="44"/>
                  </a:lnTo>
                  <a:lnTo>
                    <a:pt x="27" y="43"/>
                  </a:lnTo>
                  <a:lnTo>
                    <a:pt x="34" y="32"/>
                  </a:lnTo>
                  <a:lnTo>
                    <a:pt x="41" y="21"/>
                  </a:lnTo>
                  <a:lnTo>
                    <a:pt x="49" y="10"/>
                  </a:lnTo>
                  <a:lnTo>
                    <a:pt x="58" y="0"/>
                  </a:lnTo>
                  <a:lnTo>
                    <a:pt x="74" y="0"/>
                  </a:lnTo>
                  <a:close/>
                </a:path>
              </a:pathLst>
            </a:custGeom>
            <a:noFill/>
            <a:ln w="0" cap="flat" cmpd="sng">
              <a:solidFill>
                <a:srgbClr val="CC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26" name="Rectangle 127"/>
            <p:cNvSpPr/>
            <p:nvPr/>
          </p:nvSpPr>
          <p:spPr>
            <a:xfrm>
              <a:off x="3552" y="2205"/>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开发</a:t>
              </a:r>
              <a:endParaRPr lang="zh-CN" altLang="en-US" sz="2400" b="0" dirty="0">
                <a:solidFill>
                  <a:schemeClr val="tx1"/>
                </a:solidFill>
                <a:latin typeface="Times New Roman" panose="02020603050405020304" pitchFamily="18" charset="0"/>
              </a:endParaRPr>
            </a:p>
          </p:txBody>
        </p:sp>
        <p:sp>
          <p:nvSpPr>
            <p:cNvPr id="65627" name="Rectangle 128"/>
            <p:cNvSpPr/>
            <p:nvPr/>
          </p:nvSpPr>
          <p:spPr>
            <a:xfrm>
              <a:off x="4272" y="2220"/>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验证</a:t>
              </a:r>
              <a:endParaRPr lang="zh-CN" altLang="en-US" sz="2400" b="0" dirty="0">
                <a:solidFill>
                  <a:schemeClr val="tx1"/>
                </a:solidFill>
                <a:latin typeface="Times New Roman" panose="02020603050405020304" pitchFamily="18" charset="0"/>
              </a:endParaRPr>
            </a:p>
          </p:txBody>
        </p:sp>
        <p:sp>
          <p:nvSpPr>
            <p:cNvPr id="65628" name="Rectangle 129"/>
            <p:cNvSpPr/>
            <p:nvPr/>
          </p:nvSpPr>
          <p:spPr>
            <a:xfrm>
              <a:off x="4560" y="2220"/>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发布</a:t>
              </a:r>
              <a:endParaRPr lang="zh-CN" altLang="en-US" sz="2400" b="0" dirty="0">
                <a:solidFill>
                  <a:schemeClr val="tx1"/>
                </a:solidFill>
                <a:latin typeface="Times New Roman" panose="02020603050405020304" pitchFamily="18" charset="0"/>
              </a:endParaRPr>
            </a:p>
          </p:txBody>
        </p:sp>
        <p:sp>
          <p:nvSpPr>
            <p:cNvPr id="65629" name="Rectangle 130"/>
            <p:cNvSpPr/>
            <p:nvPr/>
          </p:nvSpPr>
          <p:spPr>
            <a:xfrm>
              <a:off x="4848" y="2124"/>
              <a:ext cx="240" cy="250"/>
            </a:xfrm>
            <a:prstGeom prst="rect">
              <a:avLst/>
            </a:prstGeom>
            <a:noFill/>
            <a:ln w="9525">
              <a:noFill/>
            </a:ln>
          </p:spPr>
          <p:txBody>
            <a:bodyPr lIns="0" tIns="0" rIns="0" bIns="0">
              <a:spAutoFit/>
            </a:bodyPr>
            <a:lstStyle/>
            <a:p>
              <a:pPr algn="l"/>
              <a:r>
                <a:rPr lang="zh-CN" altLang="en-US" sz="1300" dirty="0">
                  <a:solidFill>
                    <a:srgbClr val="000000"/>
                  </a:solidFill>
                  <a:latin typeface="宋体" panose="02010600030101010101" pitchFamily="2" charset="-122"/>
                </a:rPr>
                <a:t>生命周期</a:t>
              </a:r>
            </a:p>
          </p:txBody>
        </p:sp>
        <p:sp>
          <p:nvSpPr>
            <p:cNvPr id="65630" name="Rectangle 131"/>
            <p:cNvSpPr/>
            <p:nvPr/>
          </p:nvSpPr>
          <p:spPr>
            <a:xfrm>
              <a:off x="672" y="1296"/>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市场信息</a:t>
              </a:r>
              <a:endParaRPr lang="zh-CN" altLang="en-US" b="0" dirty="0">
                <a:solidFill>
                  <a:schemeClr val="tx1"/>
                </a:solidFill>
                <a:latin typeface="Times New Roman" panose="02020603050405020304" pitchFamily="18" charset="0"/>
              </a:endParaRPr>
            </a:p>
          </p:txBody>
        </p:sp>
        <p:sp>
          <p:nvSpPr>
            <p:cNvPr id="65631" name="Rectangle 132"/>
            <p:cNvSpPr/>
            <p:nvPr/>
          </p:nvSpPr>
          <p:spPr>
            <a:xfrm>
              <a:off x="672" y="1430"/>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客户反馈</a:t>
              </a:r>
              <a:endParaRPr lang="zh-CN" altLang="en-US" b="0" dirty="0">
                <a:solidFill>
                  <a:schemeClr val="tx1"/>
                </a:solidFill>
                <a:latin typeface="Times New Roman" panose="02020603050405020304" pitchFamily="18" charset="0"/>
              </a:endParaRPr>
            </a:p>
          </p:txBody>
        </p:sp>
        <p:sp>
          <p:nvSpPr>
            <p:cNvPr id="65632" name="Rectangle 133"/>
            <p:cNvSpPr/>
            <p:nvPr/>
          </p:nvSpPr>
          <p:spPr>
            <a:xfrm>
              <a:off x="656" y="1557"/>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竞争信息</a:t>
              </a:r>
              <a:endParaRPr lang="zh-CN" altLang="en-US" b="0" dirty="0">
                <a:solidFill>
                  <a:schemeClr val="tx1"/>
                </a:solidFill>
                <a:latin typeface="Times New Roman" panose="02020603050405020304" pitchFamily="18" charset="0"/>
              </a:endParaRPr>
            </a:p>
          </p:txBody>
        </p:sp>
        <p:sp>
          <p:nvSpPr>
            <p:cNvPr id="65633" name="Rectangle 134"/>
            <p:cNvSpPr/>
            <p:nvPr/>
          </p:nvSpPr>
          <p:spPr>
            <a:xfrm>
              <a:off x="656" y="1679"/>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技术趋势</a:t>
              </a:r>
              <a:endParaRPr lang="zh-CN" altLang="en-US" b="0" dirty="0">
                <a:solidFill>
                  <a:schemeClr val="tx1"/>
                </a:solidFill>
                <a:latin typeface="Times New Roman" panose="02020603050405020304" pitchFamily="18" charset="0"/>
              </a:endParaRPr>
            </a:p>
          </p:txBody>
        </p:sp>
        <p:sp>
          <p:nvSpPr>
            <p:cNvPr id="65634" name="Rectangle 135"/>
            <p:cNvSpPr/>
            <p:nvPr/>
          </p:nvSpPr>
          <p:spPr>
            <a:xfrm>
              <a:off x="656" y="1800"/>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产品组合</a:t>
              </a:r>
              <a:endParaRPr lang="zh-CN" altLang="en-US" b="0" dirty="0">
                <a:solidFill>
                  <a:schemeClr val="tx1"/>
                </a:solidFill>
                <a:latin typeface="Times New Roman" panose="02020603050405020304" pitchFamily="18" charset="0"/>
              </a:endParaRPr>
            </a:p>
          </p:txBody>
        </p:sp>
        <p:sp>
          <p:nvSpPr>
            <p:cNvPr id="65635" name="Rectangle 136"/>
            <p:cNvSpPr/>
            <p:nvPr/>
          </p:nvSpPr>
          <p:spPr>
            <a:xfrm>
              <a:off x="2265" y="1189"/>
              <a:ext cx="448" cy="134"/>
            </a:xfrm>
            <a:prstGeom prst="rect">
              <a:avLst/>
            </a:prstGeom>
            <a:noFill/>
            <a:ln w="9525">
              <a:noFill/>
            </a:ln>
          </p:spPr>
          <p:txBody>
            <a:bodyPr wrap="none" lIns="0" tIns="0" rIns="0" bIns="0">
              <a:spAutoFit/>
            </a:bodyPr>
            <a:lstStyle/>
            <a:p>
              <a:pPr algn="l"/>
              <a:r>
                <a:rPr lang="zh-CN" altLang="en-US" sz="1400" dirty="0">
                  <a:solidFill>
                    <a:srgbClr val="000000"/>
                  </a:solidFill>
                  <a:latin typeface="宋体" panose="02010600030101010101" pitchFamily="2" charset="-122"/>
                </a:rPr>
                <a:t>市场管理</a:t>
              </a:r>
              <a:endParaRPr lang="zh-CN" altLang="en-US" sz="2400" b="0" dirty="0">
                <a:solidFill>
                  <a:schemeClr val="tx1"/>
                </a:solidFill>
                <a:latin typeface="Times New Roman" panose="02020603050405020304" pitchFamily="18" charset="0"/>
              </a:endParaRPr>
            </a:p>
          </p:txBody>
        </p:sp>
        <p:sp>
          <p:nvSpPr>
            <p:cNvPr id="65636" name="Rectangle 137"/>
            <p:cNvSpPr/>
            <p:nvPr/>
          </p:nvSpPr>
          <p:spPr>
            <a:xfrm>
              <a:off x="1824" y="2714"/>
              <a:ext cx="2304" cy="189"/>
            </a:xfrm>
            <a:prstGeom prst="rect">
              <a:avLst/>
            </a:prstGeom>
            <a:solidFill>
              <a:srgbClr val="4FFF4F"/>
            </a:solidFill>
            <a:ln w="9525" cap="flat" cmpd="sng">
              <a:solidFill>
                <a:schemeClr val="tx1"/>
              </a:solidFill>
              <a:prstDash val="solid"/>
              <a:miter/>
              <a:headEnd type="none" w="med" len="med"/>
              <a:tailEnd type="none" w="med" len="med"/>
            </a:ln>
          </p:spPr>
          <p:txBody>
            <a:bodyPr lIns="0" rIns="0" anchor="ctr">
              <a:spAutoFit/>
            </a:bodyPr>
            <a:lstStyle/>
            <a:p>
              <a:pPr>
                <a:buFont typeface="Wingdings" panose="05000000000000000000" pitchFamily="2" charset="2"/>
              </a:pPr>
              <a:r>
                <a:rPr lang="zh-CN" altLang="en-US" sz="1300" dirty="0">
                  <a:solidFill>
                    <a:srgbClr val="000000"/>
                  </a:solidFill>
                  <a:latin typeface="宋体" panose="02010600030101010101" pitchFamily="2" charset="-122"/>
                </a:rPr>
                <a:t>平台与技术的开发</a:t>
              </a:r>
            </a:p>
          </p:txBody>
        </p:sp>
        <p:sp>
          <p:nvSpPr>
            <p:cNvPr id="65637" name="Rectangle 138"/>
            <p:cNvSpPr/>
            <p:nvPr/>
          </p:nvSpPr>
          <p:spPr>
            <a:xfrm>
              <a:off x="3936" y="1968"/>
              <a:ext cx="420" cy="144"/>
            </a:xfrm>
            <a:prstGeom prst="rect">
              <a:avLst/>
            </a:prstGeom>
            <a:noFill/>
            <a:ln w="9525">
              <a:noFill/>
            </a:ln>
          </p:spPr>
          <p:txBody>
            <a:bodyPr wrap="none" lIns="0" tIns="0" rIns="0" bIns="0">
              <a:spAutoFit/>
            </a:bodyPr>
            <a:lstStyle/>
            <a:p>
              <a:pPr algn="l"/>
              <a:r>
                <a:rPr lang="en-US" altLang="zh-CN" sz="1500" dirty="0">
                  <a:solidFill>
                    <a:srgbClr val="000000"/>
                  </a:solidFill>
                  <a:latin typeface="宋体" panose="02010600030101010101" pitchFamily="2" charset="-122"/>
                </a:rPr>
                <a:t>IPD</a:t>
              </a:r>
              <a:r>
                <a:rPr lang="zh-CN" altLang="en-US" sz="1500" dirty="0">
                  <a:solidFill>
                    <a:srgbClr val="000000"/>
                  </a:solidFill>
                  <a:latin typeface="宋体" panose="02010600030101010101" pitchFamily="2" charset="-122"/>
                </a:rPr>
                <a:t>流程</a:t>
              </a:r>
              <a:endParaRPr lang="zh-CN" altLang="en-US" sz="2800" dirty="0">
                <a:solidFill>
                  <a:schemeClr val="tx1"/>
                </a:solidFill>
                <a:latin typeface="Times New Roman" panose="02020603050405020304" pitchFamily="18" charset="0"/>
              </a:endParaRPr>
            </a:p>
          </p:txBody>
        </p:sp>
        <p:sp>
          <p:nvSpPr>
            <p:cNvPr id="65638" name="Rectangle 139"/>
            <p:cNvSpPr/>
            <p:nvPr/>
          </p:nvSpPr>
          <p:spPr>
            <a:xfrm>
              <a:off x="1152" y="3120"/>
              <a:ext cx="624"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一流的子流程</a:t>
              </a:r>
              <a:endParaRPr lang="zh-CN" altLang="en-US" sz="2800" dirty="0">
                <a:solidFill>
                  <a:schemeClr val="tx1"/>
                </a:solidFill>
                <a:latin typeface="Times New Roman" panose="02020603050405020304" pitchFamily="18" charset="0"/>
              </a:endParaRPr>
            </a:p>
          </p:txBody>
        </p:sp>
        <p:sp>
          <p:nvSpPr>
            <p:cNvPr id="65639" name="Rectangle 140"/>
            <p:cNvSpPr/>
            <p:nvPr/>
          </p:nvSpPr>
          <p:spPr>
            <a:xfrm>
              <a:off x="1378" y="3276"/>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项目管理</a:t>
              </a:r>
              <a:endParaRPr lang="zh-CN" altLang="en-US" sz="2800" b="0" dirty="0">
                <a:solidFill>
                  <a:schemeClr val="tx1"/>
                </a:solidFill>
                <a:latin typeface="Times New Roman" panose="02020603050405020304" pitchFamily="18" charset="0"/>
              </a:endParaRPr>
            </a:p>
          </p:txBody>
        </p:sp>
        <p:sp>
          <p:nvSpPr>
            <p:cNvPr id="65640" name="Rectangle 141"/>
            <p:cNvSpPr/>
            <p:nvPr/>
          </p:nvSpPr>
          <p:spPr>
            <a:xfrm>
              <a:off x="2014" y="3276"/>
              <a:ext cx="520"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配置与变更</a:t>
              </a:r>
              <a:endParaRPr lang="zh-CN" altLang="en-US" sz="2800" b="0" dirty="0">
                <a:solidFill>
                  <a:schemeClr val="tx1"/>
                </a:solidFill>
                <a:latin typeface="Times New Roman" panose="02020603050405020304" pitchFamily="18" charset="0"/>
              </a:endParaRPr>
            </a:p>
          </p:txBody>
        </p:sp>
        <p:sp>
          <p:nvSpPr>
            <p:cNvPr id="65641" name="Rectangle 142"/>
            <p:cNvSpPr/>
            <p:nvPr/>
          </p:nvSpPr>
          <p:spPr>
            <a:xfrm>
              <a:off x="2660" y="3276"/>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技术评审</a:t>
              </a:r>
              <a:endParaRPr lang="zh-CN" altLang="en-US" sz="2800" b="0" dirty="0">
                <a:solidFill>
                  <a:schemeClr val="tx1"/>
                </a:solidFill>
                <a:latin typeface="Times New Roman" panose="02020603050405020304" pitchFamily="18" charset="0"/>
              </a:endParaRPr>
            </a:p>
          </p:txBody>
        </p:sp>
        <p:sp>
          <p:nvSpPr>
            <p:cNvPr id="65642" name="Rectangle 143"/>
            <p:cNvSpPr/>
            <p:nvPr/>
          </p:nvSpPr>
          <p:spPr>
            <a:xfrm>
              <a:off x="2014" y="3399"/>
              <a:ext cx="213" cy="125"/>
            </a:xfrm>
            <a:prstGeom prst="rect">
              <a:avLst/>
            </a:prstGeom>
            <a:noFill/>
            <a:ln w="9525">
              <a:noFill/>
            </a:ln>
          </p:spPr>
          <p:txBody>
            <a:bodyPr wrap="none" lIns="0" tIns="0" rIns="0" bIns="0">
              <a:spAutoFit/>
            </a:bodyPr>
            <a:lstStyle/>
            <a:p>
              <a:pPr algn="l"/>
              <a:r>
                <a:rPr lang="en-US" altLang="zh-CN" sz="1300" b="0" dirty="0">
                  <a:solidFill>
                    <a:srgbClr val="000000"/>
                  </a:solidFill>
                  <a:latin typeface="Arial" panose="020B0604020202020204" pitchFamily="34" charset="0"/>
                </a:rPr>
                <a:t>CBB</a:t>
              </a:r>
              <a:endParaRPr lang="en-US" altLang="zh-CN" sz="2800" b="0" dirty="0">
                <a:solidFill>
                  <a:schemeClr val="tx1"/>
                </a:solidFill>
                <a:latin typeface="Times New Roman" panose="02020603050405020304" pitchFamily="18" charset="0"/>
              </a:endParaRPr>
            </a:p>
          </p:txBody>
        </p:sp>
        <p:sp>
          <p:nvSpPr>
            <p:cNvPr id="65643" name="Rectangle 144"/>
            <p:cNvSpPr/>
            <p:nvPr/>
          </p:nvSpPr>
          <p:spPr>
            <a:xfrm>
              <a:off x="1378" y="3538"/>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文档管理</a:t>
              </a:r>
              <a:endParaRPr lang="zh-CN" altLang="en-US" sz="2800" b="0" dirty="0">
                <a:solidFill>
                  <a:schemeClr val="tx1"/>
                </a:solidFill>
                <a:latin typeface="Times New Roman" panose="02020603050405020304" pitchFamily="18" charset="0"/>
              </a:endParaRPr>
            </a:p>
          </p:txBody>
        </p:sp>
        <p:sp>
          <p:nvSpPr>
            <p:cNvPr id="65644" name="Rectangle 145"/>
            <p:cNvSpPr/>
            <p:nvPr/>
          </p:nvSpPr>
          <p:spPr>
            <a:xfrm>
              <a:off x="2014" y="3523"/>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质量管理</a:t>
              </a:r>
              <a:endParaRPr lang="zh-CN" altLang="en-US" sz="2800" b="0" dirty="0">
                <a:solidFill>
                  <a:schemeClr val="tx1"/>
                </a:solidFill>
                <a:latin typeface="Times New Roman" panose="02020603050405020304" pitchFamily="18" charset="0"/>
              </a:endParaRPr>
            </a:p>
          </p:txBody>
        </p:sp>
        <p:sp>
          <p:nvSpPr>
            <p:cNvPr id="65645" name="Rectangle 146"/>
            <p:cNvSpPr/>
            <p:nvPr/>
          </p:nvSpPr>
          <p:spPr>
            <a:xfrm>
              <a:off x="2660" y="3402"/>
              <a:ext cx="67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采购</a:t>
              </a:r>
              <a:r>
                <a:rPr lang="en-US" altLang="zh-CN" sz="1300" b="0" dirty="0">
                  <a:solidFill>
                    <a:srgbClr val="000000"/>
                  </a:solidFill>
                  <a:latin typeface="宋体" panose="02010600030101010101" pitchFamily="2" charset="-122"/>
                </a:rPr>
                <a:t>/</a:t>
              </a:r>
              <a:r>
                <a:rPr lang="zh-CN" altLang="en-US" sz="1300" b="0" dirty="0">
                  <a:solidFill>
                    <a:srgbClr val="000000"/>
                  </a:solidFill>
                  <a:latin typeface="宋体" panose="02010600030101010101" pitchFamily="2" charset="-122"/>
                </a:rPr>
                <a:t>外协管理</a:t>
              </a:r>
              <a:endParaRPr lang="zh-CN" altLang="en-US" sz="2800" b="0" dirty="0">
                <a:solidFill>
                  <a:schemeClr val="tx1"/>
                </a:solidFill>
                <a:latin typeface="Times New Roman" panose="02020603050405020304" pitchFamily="18" charset="0"/>
              </a:endParaRPr>
            </a:p>
          </p:txBody>
        </p:sp>
        <p:sp>
          <p:nvSpPr>
            <p:cNvPr id="65646" name="Rectangle 147"/>
            <p:cNvSpPr/>
            <p:nvPr/>
          </p:nvSpPr>
          <p:spPr>
            <a:xfrm>
              <a:off x="1378" y="3667"/>
              <a:ext cx="520"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软硬件设计</a:t>
              </a:r>
              <a:endParaRPr lang="zh-CN" altLang="en-US" sz="2800" b="0" dirty="0">
                <a:solidFill>
                  <a:schemeClr val="tx1"/>
                </a:solidFill>
                <a:latin typeface="Times New Roman" panose="02020603050405020304" pitchFamily="18" charset="0"/>
              </a:endParaRPr>
            </a:p>
          </p:txBody>
        </p:sp>
        <p:sp>
          <p:nvSpPr>
            <p:cNvPr id="65647" name="Rectangle 148"/>
            <p:cNvSpPr/>
            <p:nvPr/>
          </p:nvSpPr>
          <p:spPr>
            <a:xfrm>
              <a:off x="2649" y="3525"/>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管道管理</a:t>
              </a:r>
              <a:endParaRPr lang="zh-CN" altLang="en-US" sz="2800" b="0" dirty="0">
                <a:solidFill>
                  <a:schemeClr val="tx1"/>
                </a:solidFill>
                <a:latin typeface="Times New Roman" panose="02020603050405020304" pitchFamily="18" charset="0"/>
              </a:endParaRPr>
            </a:p>
          </p:txBody>
        </p:sp>
        <p:sp>
          <p:nvSpPr>
            <p:cNvPr id="65648" name="Rectangle 149"/>
            <p:cNvSpPr/>
            <p:nvPr/>
          </p:nvSpPr>
          <p:spPr>
            <a:xfrm>
              <a:off x="3500" y="3158"/>
              <a:ext cx="208" cy="125"/>
            </a:xfrm>
            <a:prstGeom prst="rect">
              <a:avLst/>
            </a:prstGeom>
            <a:noFill/>
            <a:ln w="9525">
              <a:noFill/>
            </a:ln>
          </p:spPr>
          <p:txBody>
            <a:bodyPr wrap="none" lIns="0" tIns="0" rIns="0" bIns="0">
              <a:spAutoFit/>
            </a:bodyPr>
            <a:lstStyle/>
            <a:p>
              <a:pPr algn="l"/>
              <a:r>
                <a:rPr lang="zh-CN" altLang="en-US" sz="1300" dirty="0">
                  <a:solidFill>
                    <a:srgbClr val="000000"/>
                  </a:solidFill>
                  <a:latin typeface="宋体" panose="02010600030101010101" pitchFamily="2" charset="-122"/>
                </a:rPr>
                <a:t>考评</a:t>
              </a:r>
            </a:p>
          </p:txBody>
        </p:sp>
        <p:sp>
          <p:nvSpPr>
            <p:cNvPr id="65649" name="Rectangle 150"/>
            <p:cNvSpPr/>
            <p:nvPr/>
          </p:nvSpPr>
          <p:spPr>
            <a:xfrm>
              <a:off x="3710" y="3283"/>
              <a:ext cx="166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平衡记分卡（</a:t>
              </a:r>
              <a:r>
                <a:rPr lang="en-US" altLang="zh-CN" sz="1300" b="0" dirty="0">
                  <a:solidFill>
                    <a:srgbClr val="000000"/>
                  </a:solidFill>
                  <a:latin typeface="Arial" panose="020B0604020202020204" pitchFamily="34" charset="0"/>
                </a:rPr>
                <a:t>Balanced Scorecard</a:t>
              </a:r>
              <a:r>
                <a:rPr lang="zh-CN" altLang="en-US" sz="1300" b="0" dirty="0">
                  <a:solidFill>
                    <a:srgbClr val="000000"/>
                  </a:solidFill>
                  <a:latin typeface="Arial" panose="020B0604020202020204" pitchFamily="34" charset="0"/>
                </a:rPr>
                <a:t>）</a:t>
              </a:r>
            </a:p>
          </p:txBody>
        </p:sp>
        <p:sp>
          <p:nvSpPr>
            <p:cNvPr id="65650" name="Rectangle 151"/>
            <p:cNvSpPr/>
            <p:nvPr/>
          </p:nvSpPr>
          <p:spPr>
            <a:xfrm>
              <a:off x="3500" y="3447"/>
              <a:ext cx="381" cy="125"/>
            </a:xfrm>
            <a:prstGeom prst="rect">
              <a:avLst/>
            </a:prstGeom>
            <a:noFill/>
            <a:ln w="9525">
              <a:noFill/>
            </a:ln>
          </p:spPr>
          <p:txBody>
            <a:bodyPr wrap="none" lIns="0" tIns="0" rIns="0" bIns="0">
              <a:spAutoFit/>
            </a:bodyPr>
            <a:lstStyle/>
            <a:p>
              <a:pPr algn="l"/>
              <a:r>
                <a:rPr lang="en-US" altLang="zh-CN" sz="1300" dirty="0">
                  <a:solidFill>
                    <a:srgbClr val="000000"/>
                  </a:solidFill>
                  <a:latin typeface="Arial" panose="020B0604020202020204" pitchFamily="34" charset="0"/>
                </a:rPr>
                <a:t>IPD</a:t>
              </a:r>
              <a:r>
                <a:rPr lang="zh-CN" altLang="en-US" sz="1300" dirty="0">
                  <a:solidFill>
                    <a:srgbClr val="000000"/>
                  </a:solidFill>
                  <a:latin typeface="宋体" panose="02010600030101010101" pitchFamily="2" charset="-122"/>
                </a:rPr>
                <a:t>工具</a:t>
              </a:r>
            </a:p>
          </p:txBody>
        </p:sp>
        <p:sp>
          <p:nvSpPr>
            <p:cNvPr id="65651" name="Rectangle 152"/>
            <p:cNvSpPr/>
            <p:nvPr/>
          </p:nvSpPr>
          <p:spPr>
            <a:xfrm>
              <a:off x="3726" y="3619"/>
              <a:ext cx="1144"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共用工具（业务，技术）</a:t>
              </a:r>
            </a:p>
          </p:txBody>
        </p:sp>
        <p:sp>
          <p:nvSpPr>
            <p:cNvPr id="65652" name="Rectangle 153"/>
            <p:cNvSpPr/>
            <p:nvPr/>
          </p:nvSpPr>
          <p:spPr>
            <a:xfrm>
              <a:off x="2014" y="3399"/>
              <a:ext cx="525" cy="125"/>
            </a:xfrm>
            <a:prstGeom prst="rect">
              <a:avLst/>
            </a:prstGeom>
            <a:noFill/>
            <a:ln w="9525">
              <a:noFill/>
            </a:ln>
          </p:spPr>
          <p:txBody>
            <a:bodyPr wrap="none" lIns="0" tIns="0" rIns="0" bIns="0">
              <a:spAutoFit/>
            </a:bodyPr>
            <a:lstStyle/>
            <a:p>
              <a:pPr algn="l"/>
              <a:r>
                <a:rPr lang="en-US" altLang="zh-CN" sz="1300" b="0" dirty="0">
                  <a:solidFill>
                    <a:srgbClr val="000000"/>
                  </a:solidFill>
                  <a:latin typeface="Arial" panose="020B0604020202020204" pitchFamily="34" charset="0"/>
                </a:rPr>
                <a:t>CBB</a:t>
              </a:r>
              <a:r>
                <a:rPr lang="zh-CN" altLang="en-US" sz="1300" b="0" dirty="0">
                  <a:solidFill>
                    <a:srgbClr val="000000"/>
                  </a:solidFill>
                  <a:latin typeface="Arial" panose="020B0604020202020204" pitchFamily="34" charset="0"/>
                </a:rPr>
                <a:t>－</a:t>
              </a:r>
              <a:r>
                <a:rPr lang="zh-CN" altLang="en-US" sz="1300" b="0" dirty="0">
                  <a:solidFill>
                    <a:srgbClr val="000000"/>
                  </a:solidFill>
                  <a:latin typeface="宋体" panose="02010600030101010101" pitchFamily="2" charset="-122"/>
                </a:rPr>
                <a:t>重用</a:t>
              </a:r>
            </a:p>
          </p:txBody>
        </p:sp>
        <p:grpSp>
          <p:nvGrpSpPr>
            <p:cNvPr id="65653" name="Group 154"/>
            <p:cNvGrpSpPr/>
            <p:nvPr/>
          </p:nvGrpSpPr>
          <p:grpSpPr>
            <a:xfrm>
              <a:off x="158" y="907"/>
              <a:ext cx="802" cy="220"/>
              <a:chOff x="96" y="672"/>
              <a:chExt cx="624" cy="220"/>
            </a:xfrm>
          </p:grpSpPr>
          <p:sp>
            <p:nvSpPr>
              <p:cNvPr id="65809" name="Rectangle 155"/>
              <p:cNvSpPr/>
              <p:nvPr/>
            </p:nvSpPr>
            <p:spPr>
              <a:xfrm>
                <a:off x="96" y="752"/>
                <a:ext cx="624" cy="140"/>
              </a:xfrm>
              <a:prstGeom prst="rect">
                <a:avLst/>
              </a:prstGeom>
              <a:solidFill>
                <a:srgbClr val="00B400"/>
              </a:solidFill>
              <a:ln w="9525">
                <a:noFill/>
              </a:ln>
            </p:spPr>
            <p:txBody>
              <a:bodyPr/>
              <a:lstStyle/>
              <a:p>
                <a:endParaRPr lang="zh-CN" altLang="en-US" dirty="0">
                  <a:latin typeface="Times New Roman" panose="02020603050405020304" pitchFamily="18" charset="0"/>
                </a:endParaRPr>
              </a:p>
            </p:txBody>
          </p:sp>
          <p:sp>
            <p:nvSpPr>
              <p:cNvPr id="65810" name="Rectangle 156"/>
              <p:cNvSpPr/>
              <p:nvPr/>
            </p:nvSpPr>
            <p:spPr>
              <a:xfrm>
                <a:off x="96" y="752"/>
                <a:ext cx="624" cy="140"/>
              </a:xfrm>
              <a:prstGeom prst="rect">
                <a:avLst/>
              </a:prstGeom>
              <a:noFill/>
              <a:ln w="0" cap="flat" cmpd="sng">
                <a:solidFill>
                  <a:srgbClr val="941CAC"/>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811" name="Rectangle 157"/>
              <p:cNvSpPr/>
              <p:nvPr/>
            </p:nvSpPr>
            <p:spPr>
              <a:xfrm>
                <a:off x="96" y="672"/>
                <a:ext cx="624" cy="220"/>
              </a:xfrm>
              <a:prstGeom prst="rect">
                <a:avLst/>
              </a:prstGeom>
              <a:solidFill>
                <a:srgbClr val="4FFF4F"/>
              </a:solidFill>
              <a:ln w="9525">
                <a:noFill/>
              </a:ln>
            </p:spPr>
            <p:txBody>
              <a:bodyPr/>
              <a:lstStyle/>
              <a:p>
                <a:endParaRPr lang="zh-CN" altLang="en-US" dirty="0">
                  <a:latin typeface="Times New Roman" panose="02020603050405020304" pitchFamily="18" charset="0"/>
                </a:endParaRPr>
              </a:p>
            </p:txBody>
          </p:sp>
          <p:sp>
            <p:nvSpPr>
              <p:cNvPr id="65812" name="Rectangle 158"/>
              <p:cNvSpPr/>
              <p:nvPr/>
            </p:nvSpPr>
            <p:spPr>
              <a:xfrm>
                <a:off x="96" y="672"/>
                <a:ext cx="624" cy="220"/>
              </a:xfrm>
              <a:prstGeom prst="rect">
                <a:avLst/>
              </a:prstGeom>
              <a:noFill/>
              <a:ln w="0" cap="flat" cmpd="sng">
                <a:solidFill>
                  <a:srgbClr val="941CAC"/>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813" name="Rectangle 159"/>
              <p:cNvSpPr/>
              <p:nvPr/>
            </p:nvSpPr>
            <p:spPr>
              <a:xfrm>
                <a:off x="275" y="722"/>
                <a:ext cx="349" cy="134"/>
              </a:xfrm>
              <a:prstGeom prst="rect">
                <a:avLst/>
              </a:prstGeom>
              <a:noFill/>
              <a:ln w="9525">
                <a:noFill/>
              </a:ln>
            </p:spPr>
            <p:txBody>
              <a:bodyPr wrap="none" lIns="0" tIns="0" rIns="0" bIns="0">
                <a:spAutoFit/>
              </a:bodyPr>
              <a:lstStyle/>
              <a:p>
                <a:pPr algn="l"/>
                <a:r>
                  <a:rPr lang="zh-CN" altLang="en-US" sz="1400" dirty="0">
                    <a:solidFill>
                      <a:srgbClr val="000000"/>
                    </a:solidFill>
                    <a:latin typeface="宋体" panose="02010600030101010101" pitchFamily="2" charset="-122"/>
                  </a:rPr>
                  <a:t>产品战略</a:t>
                </a:r>
                <a:endParaRPr lang="zh-CN" altLang="en-US" sz="2400" b="0" dirty="0">
                  <a:solidFill>
                    <a:schemeClr val="tx1"/>
                  </a:solidFill>
                  <a:latin typeface="Times New Roman" panose="02020603050405020304" pitchFamily="18" charset="0"/>
                </a:endParaRPr>
              </a:p>
            </p:txBody>
          </p:sp>
        </p:grpSp>
        <p:cxnSp>
          <p:nvCxnSpPr>
            <p:cNvPr id="65654" name="AutoShape 160"/>
            <p:cNvCxnSpPr>
              <a:stCxn id="65812" idx="2"/>
              <a:endCxn id="65636" idx="1"/>
            </p:cNvCxnSpPr>
            <p:nvPr/>
          </p:nvCxnSpPr>
          <p:spPr>
            <a:xfrm rot="-5400000" flipH="1">
              <a:off x="350" y="1335"/>
              <a:ext cx="1682" cy="1265"/>
            </a:xfrm>
            <a:prstGeom prst="bentConnector2">
              <a:avLst/>
            </a:prstGeom>
            <a:ln w="19050" cap="flat" cmpd="sng">
              <a:solidFill>
                <a:srgbClr val="800080"/>
              </a:solidFill>
              <a:prstDash val="solid"/>
              <a:miter/>
              <a:headEnd type="none" w="med" len="med"/>
              <a:tailEnd type="triangle" w="med" len="med"/>
            </a:ln>
          </p:spPr>
        </p:cxnSp>
        <p:grpSp>
          <p:nvGrpSpPr>
            <p:cNvPr id="65655" name="Group 161"/>
            <p:cNvGrpSpPr/>
            <p:nvPr/>
          </p:nvGrpSpPr>
          <p:grpSpPr>
            <a:xfrm>
              <a:off x="5136" y="1308"/>
              <a:ext cx="479" cy="557"/>
              <a:chOff x="672" y="1248"/>
              <a:chExt cx="479" cy="557"/>
            </a:xfrm>
          </p:grpSpPr>
          <p:grpSp>
            <p:nvGrpSpPr>
              <p:cNvPr id="65775" name="Group 162"/>
              <p:cNvGrpSpPr/>
              <p:nvPr/>
            </p:nvGrpSpPr>
            <p:grpSpPr>
              <a:xfrm>
                <a:off x="672" y="1248"/>
                <a:ext cx="479" cy="429"/>
                <a:chOff x="4645" y="2359"/>
                <a:chExt cx="479" cy="429"/>
              </a:xfrm>
            </p:grpSpPr>
            <p:sp>
              <p:nvSpPr>
                <p:cNvPr id="65777" name="Freeform 163"/>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78" name="Freeform 164"/>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79" name="Line 165"/>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80" name="Line 166"/>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81" name="Line 167"/>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82" name="Line 168"/>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83" name="Freeform 169"/>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84" name="Freeform 170"/>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85" name="Rectangle 171"/>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786" name="Rectangle 172"/>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787" name="Rectangle 173"/>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788" name="Rectangle 174"/>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789" name="Rectangle 175"/>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790" name="Rectangle 176"/>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791" name="Rectangle 177"/>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792" name="Rectangle 178"/>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sp>
              <p:nvSpPr>
                <p:cNvPr id="65793" name="Freeform 179"/>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94" name="Freeform 180"/>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95" name="Line 181"/>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96" name="Line 182"/>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97" name="Line 183"/>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98" name="Line 184"/>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99" name="Freeform 185"/>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800" name="Freeform 186"/>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801" name="Rectangle 187"/>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802" name="Rectangle 188"/>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803" name="Rectangle 189"/>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804" name="Rectangle 190"/>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805" name="Rectangle 191"/>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806" name="Rectangle 192"/>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807" name="Rectangle 193"/>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808" name="Rectangle 194"/>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grpSp>
          <p:sp>
            <p:nvSpPr>
              <p:cNvPr id="65776" name="Rectangle 195"/>
              <p:cNvSpPr/>
              <p:nvPr/>
            </p:nvSpPr>
            <p:spPr>
              <a:xfrm>
                <a:off x="816" y="1680"/>
                <a:ext cx="240" cy="125"/>
              </a:xfrm>
              <a:prstGeom prst="rect">
                <a:avLst/>
              </a:prstGeom>
              <a:noFill/>
              <a:ln w="9525">
                <a:noFill/>
              </a:ln>
            </p:spPr>
            <p:txBody>
              <a:bodyPr lIns="0" tIns="0" rIns="0" bIns="0">
                <a:spAutoFit/>
              </a:bodyPr>
              <a:lstStyle/>
              <a:p>
                <a:pPr algn="l"/>
                <a:r>
                  <a:rPr lang="en-US" altLang="zh-CN" sz="1300" dirty="0">
                    <a:solidFill>
                      <a:srgbClr val="000000"/>
                    </a:solidFill>
                    <a:latin typeface="Times New Roman" panose="02020603050405020304" pitchFamily="18" charset="0"/>
                  </a:rPr>
                  <a:t>PMT</a:t>
                </a:r>
                <a:endParaRPr lang="en-US" altLang="zh-CN" sz="2400" b="0" dirty="0">
                  <a:solidFill>
                    <a:schemeClr val="tx1"/>
                  </a:solidFill>
                  <a:latin typeface="Times New Roman" panose="02020603050405020304" pitchFamily="18" charset="0"/>
                </a:endParaRPr>
              </a:p>
            </p:txBody>
          </p:sp>
        </p:grpSp>
        <p:grpSp>
          <p:nvGrpSpPr>
            <p:cNvPr id="65656" name="Group 196"/>
            <p:cNvGrpSpPr/>
            <p:nvPr/>
          </p:nvGrpSpPr>
          <p:grpSpPr>
            <a:xfrm>
              <a:off x="5136" y="2076"/>
              <a:ext cx="479" cy="580"/>
              <a:chOff x="5136" y="1968"/>
              <a:chExt cx="479" cy="580"/>
            </a:xfrm>
          </p:grpSpPr>
          <p:grpSp>
            <p:nvGrpSpPr>
              <p:cNvPr id="65741" name="Group 197"/>
              <p:cNvGrpSpPr/>
              <p:nvPr/>
            </p:nvGrpSpPr>
            <p:grpSpPr>
              <a:xfrm>
                <a:off x="5136" y="1968"/>
                <a:ext cx="479" cy="429"/>
                <a:chOff x="4645" y="2359"/>
                <a:chExt cx="479" cy="429"/>
              </a:xfrm>
            </p:grpSpPr>
            <p:sp>
              <p:nvSpPr>
                <p:cNvPr id="65743" name="Freeform 198"/>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44" name="Freeform 199"/>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45" name="Line 200"/>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46" name="Line 201"/>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47" name="Line 202"/>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48" name="Line 203"/>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49" name="Freeform 204"/>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50" name="Freeform 205"/>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51" name="Rectangle 206"/>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752" name="Rectangle 207"/>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753" name="Rectangle 208"/>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754" name="Rectangle 209"/>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755" name="Rectangle 210"/>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756" name="Rectangle 211"/>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757" name="Rectangle 212"/>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758" name="Rectangle 213"/>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sp>
              <p:nvSpPr>
                <p:cNvPr id="65759" name="Freeform 214"/>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60" name="Freeform 215"/>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61" name="Line 216"/>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62" name="Line 217"/>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63" name="Line 218"/>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64" name="Line 219"/>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65" name="Freeform 220"/>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66" name="Freeform 221"/>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67" name="Rectangle 222"/>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768" name="Rectangle 223"/>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769" name="Rectangle 224"/>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770" name="Rectangle 225"/>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771" name="Rectangle 226"/>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772" name="Rectangle 227"/>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773" name="Rectangle 228"/>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774" name="Rectangle 229"/>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grpSp>
          <p:sp>
            <p:nvSpPr>
              <p:cNvPr id="65742" name="Rectangle 230"/>
              <p:cNvSpPr/>
              <p:nvPr/>
            </p:nvSpPr>
            <p:spPr>
              <a:xfrm>
                <a:off x="5280" y="2423"/>
                <a:ext cx="240" cy="125"/>
              </a:xfrm>
              <a:prstGeom prst="rect">
                <a:avLst/>
              </a:prstGeom>
              <a:noFill/>
              <a:ln w="9525">
                <a:noFill/>
              </a:ln>
            </p:spPr>
            <p:txBody>
              <a:bodyPr lIns="0" tIns="0" rIns="0" bIns="0">
                <a:spAutoFit/>
              </a:bodyPr>
              <a:lstStyle/>
              <a:p>
                <a:pPr algn="l"/>
                <a:r>
                  <a:rPr lang="en-US" altLang="zh-CN" sz="1300" dirty="0">
                    <a:solidFill>
                      <a:srgbClr val="000000"/>
                    </a:solidFill>
                    <a:latin typeface="Times New Roman" panose="02020603050405020304" pitchFamily="18" charset="0"/>
                  </a:rPr>
                  <a:t>PDT</a:t>
                </a:r>
                <a:endParaRPr lang="en-US" altLang="zh-CN" sz="2400" b="0" dirty="0">
                  <a:solidFill>
                    <a:schemeClr val="tx1"/>
                  </a:solidFill>
                  <a:latin typeface="Times New Roman" panose="02020603050405020304" pitchFamily="18" charset="0"/>
                </a:endParaRPr>
              </a:p>
            </p:txBody>
          </p:sp>
        </p:grpSp>
        <p:sp>
          <p:nvSpPr>
            <p:cNvPr id="65657" name="Line 231"/>
            <p:cNvSpPr/>
            <p:nvPr/>
          </p:nvSpPr>
          <p:spPr>
            <a:xfrm>
              <a:off x="4512" y="2124"/>
              <a:ext cx="1" cy="294"/>
            </a:xfrm>
            <a:prstGeom prst="line">
              <a:avLst/>
            </a:prstGeom>
            <a:ln w="0" cap="flat" cmpd="sng">
              <a:solidFill>
                <a:srgbClr val="941CAC"/>
              </a:solidFill>
              <a:prstDash val="solid"/>
              <a:headEnd type="none" w="med" len="med"/>
              <a:tailEnd type="none" w="med" len="med"/>
            </a:ln>
          </p:spPr>
        </p:sp>
        <p:grpSp>
          <p:nvGrpSpPr>
            <p:cNvPr id="65658" name="Group 232"/>
            <p:cNvGrpSpPr/>
            <p:nvPr/>
          </p:nvGrpSpPr>
          <p:grpSpPr>
            <a:xfrm>
              <a:off x="4224" y="2556"/>
              <a:ext cx="479" cy="557"/>
              <a:chOff x="4224" y="2448"/>
              <a:chExt cx="479" cy="557"/>
            </a:xfrm>
          </p:grpSpPr>
          <p:grpSp>
            <p:nvGrpSpPr>
              <p:cNvPr id="65707" name="Group 233"/>
              <p:cNvGrpSpPr/>
              <p:nvPr/>
            </p:nvGrpSpPr>
            <p:grpSpPr>
              <a:xfrm>
                <a:off x="4224" y="2448"/>
                <a:ext cx="479" cy="429"/>
                <a:chOff x="4645" y="2359"/>
                <a:chExt cx="479" cy="429"/>
              </a:xfrm>
            </p:grpSpPr>
            <p:sp>
              <p:nvSpPr>
                <p:cNvPr id="65709" name="Freeform 234"/>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10" name="Freeform 235"/>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11" name="Line 236"/>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12" name="Line 237"/>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13" name="Line 238"/>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14" name="Line 239"/>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15" name="Freeform 240"/>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16" name="Freeform 241"/>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17" name="Rectangle 242"/>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718" name="Rectangle 243"/>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719" name="Rectangle 244"/>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720" name="Rectangle 245"/>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721" name="Rectangle 246"/>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722" name="Rectangle 247"/>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723" name="Rectangle 248"/>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724" name="Rectangle 249"/>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sp>
              <p:nvSpPr>
                <p:cNvPr id="65725" name="Freeform 250"/>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26" name="Freeform 251"/>
                <p:cNvSpPr/>
                <p:nvPr/>
              </p:nvSpPr>
              <p:spPr>
                <a:xfrm>
                  <a:off x="4645" y="2359"/>
                  <a:ext cx="467" cy="413"/>
                </a:xfrm>
                <a:custGeom>
                  <a:avLst/>
                  <a:gdLst>
                    <a:gd name="txL" fmla="*/ 0 w 467"/>
                    <a:gd name="txT" fmla="*/ 0 h 413"/>
                    <a:gd name="txR" fmla="*/ 467 w 467"/>
                    <a:gd name="txB" fmla="*/ 413 h 413"/>
                  </a:gdLst>
                  <a:ahLst/>
                  <a:cxnLst>
                    <a:cxn ang="0">
                      <a:pos x="466" y="185"/>
                    </a:cxn>
                    <a:cxn ang="0">
                      <a:pos x="459" y="155"/>
                    </a:cxn>
                    <a:cxn ang="0">
                      <a:pos x="448" y="126"/>
                    </a:cxn>
                    <a:cxn ang="0">
                      <a:pos x="433" y="100"/>
                    </a:cxn>
                    <a:cxn ang="0">
                      <a:pos x="413" y="75"/>
                    </a:cxn>
                    <a:cxn ang="0">
                      <a:pos x="390" y="54"/>
                    </a:cxn>
                    <a:cxn ang="0">
                      <a:pos x="363" y="35"/>
                    </a:cxn>
                    <a:cxn ang="0">
                      <a:pos x="334" y="20"/>
                    </a:cxn>
                    <a:cxn ang="0">
                      <a:pos x="303" y="9"/>
                    </a:cxn>
                    <a:cxn ang="0">
                      <a:pos x="269" y="2"/>
                    </a:cxn>
                    <a:cxn ang="0">
                      <a:pos x="234" y="0"/>
                    </a:cxn>
                    <a:cxn ang="0">
                      <a:pos x="198" y="2"/>
                    </a:cxn>
                    <a:cxn ang="0">
                      <a:pos x="164" y="9"/>
                    </a:cxn>
                    <a:cxn ang="0">
                      <a:pos x="132" y="20"/>
                    </a:cxn>
                    <a:cxn ang="0">
                      <a:pos x="103" y="35"/>
                    </a:cxn>
                    <a:cxn ang="0">
                      <a:pos x="77" y="54"/>
                    </a:cxn>
                    <a:cxn ang="0">
                      <a:pos x="54" y="75"/>
                    </a:cxn>
                    <a:cxn ang="0">
                      <a:pos x="34" y="100"/>
                    </a:cxn>
                    <a:cxn ang="0">
                      <a:pos x="18" y="126"/>
                    </a:cxn>
                    <a:cxn ang="0">
                      <a:pos x="7" y="155"/>
                    </a:cxn>
                    <a:cxn ang="0">
                      <a:pos x="1" y="185"/>
                    </a:cxn>
                    <a:cxn ang="0">
                      <a:pos x="0" y="216"/>
                    </a:cxn>
                    <a:cxn ang="0">
                      <a:pos x="5" y="247"/>
                    </a:cxn>
                    <a:cxn ang="0">
                      <a:pos x="14" y="277"/>
                    </a:cxn>
                    <a:cxn ang="0">
                      <a:pos x="28" y="304"/>
                    </a:cxn>
                    <a:cxn ang="0">
                      <a:pos x="47" y="330"/>
                    </a:cxn>
                    <a:cxn ang="0">
                      <a:pos x="69" y="352"/>
                    </a:cxn>
                    <a:cxn ang="0">
                      <a:pos x="94" y="371"/>
                    </a:cxn>
                    <a:cxn ang="0">
                      <a:pos x="122" y="388"/>
                    </a:cxn>
                    <a:cxn ang="0">
                      <a:pos x="153" y="400"/>
                    </a:cxn>
                    <a:cxn ang="0">
                      <a:pos x="186" y="408"/>
                    </a:cxn>
                    <a:cxn ang="0">
                      <a:pos x="221" y="412"/>
                    </a:cxn>
                    <a:cxn ang="0">
                      <a:pos x="257" y="411"/>
                    </a:cxn>
                    <a:cxn ang="0">
                      <a:pos x="292" y="406"/>
                    </a:cxn>
                    <a:cxn ang="0">
                      <a:pos x="324" y="396"/>
                    </a:cxn>
                    <a:cxn ang="0">
                      <a:pos x="354" y="383"/>
                    </a:cxn>
                    <a:cxn ang="0">
                      <a:pos x="381" y="365"/>
                    </a:cxn>
                    <a:cxn ang="0">
                      <a:pos x="406" y="345"/>
                    </a:cxn>
                    <a:cxn ang="0">
                      <a:pos x="427" y="321"/>
                    </a:cxn>
                    <a:cxn ang="0">
                      <a:pos x="444" y="295"/>
                    </a:cxn>
                    <a:cxn ang="0">
                      <a:pos x="456" y="267"/>
                    </a:cxn>
                    <a:cxn ang="0">
                      <a:pos x="464" y="237"/>
                    </a:cxn>
                    <a:cxn ang="0">
                      <a:pos x="467" y="206"/>
                    </a:cxn>
                  </a:cxnLst>
                  <a:rect l="txL" t="txT" r="txR" b="txB"/>
                  <a:pathLst>
                    <a:path w="467" h="413">
                      <a:moveTo>
                        <a:pt x="467" y="206"/>
                      </a:moveTo>
                      <a:lnTo>
                        <a:pt x="466" y="195"/>
                      </a:lnTo>
                      <a:lnTo>
                        <a:pt x="466" y="185"/>
                      </a:lnTo>
                      <a:lnTo>
                        <a:pt x="464" y="174"/>
                      </a:lnTo>
                      <a:lnTo>
                        <a:pt x="462" y="164"/>
                      </a:lnTo>
                      <a:lnTo>
                        <a:pt x="459" y="155"/>
                      </a:lnTo>
                      <a:lnTo>
                        <a:pt x="456" y="145"/>
                      </a:lnTo>
                      <a:lnTo>
                        <a:pt x="453" y="136"/>
                      </a:lnTo>
                      <a:lnTo>
                        <a:pt x="448" y="126"/>
                      </a:lnTo>
                      <a:lnTo>
                        <a:pt x="444" y="117"/>
                      </a:lnTo>
                      <a:lnTo>
                        <a:pt x="438" y="108"/>
                      </a:lnTo>
                      <a:lnTo>
                        <a:pt x="433" y="100"/>
                      </a:lnTo>
                      <a:lnTo>
                        <a:pt x="427" y="91"/>
                      </a:lnTo>
                      <a:lnTo>
                        <a:pt x="420" y="83"/>
                      </a:lnTo>
                      <a:lnTo>
                        <a:pt x="413" y="75"/>
                      </a:lnTo>
                      <a:lnTo>
                        <a:pt x="406" y="68"/>
                      </a:lnTo>
                      <a:lnTo>
                        <a:pt x="398" y="61"/>
                      </a:lnTo>
                      <a:lnTo>
                        <a:pt x="390" y="54"/>
                      </a:lnTo>
                      <a:lnTo>
                        <a:pt x="381" y="47"/>
                      </a:lnTo>
                      <a:lnTo>
                        <a:pt x="373" y="41"/>
                      </a:lnTo>
                      <a:lnTo>
                        <a:pt x="363" y="35"/>
                      </a:lnTo>
                      <a:lnTo>
                        <a:pt x="354" y="30"/>
                      </a:lnTo>
                      <a:lnTo>
                        <a:pt x="344" y="25"/>
                      </a:lnTo>
                      <a:lnTo>
                        <a:pt x="334" y="20"/>
                      </a:lnTo>
                      <a:lnTo>
                        <a:pt x="324" y="16"/>
                      </a:lnTo>
                      <a:lnTo>
                        <a:pt x="313" y="13"/>
                      </a:lnTo>
                      <a:lnTo>
                        <a:pt x="303" y="9"/>
                      </a:lnTo>
                      <a:lnTo>
                        <a:pt x="292" y="7"/>
                      </a:lnTo>
                      <a:lnTo>
                        <a:pt x="281" y="4"/>
                      </a:lnTo>
                      <a:lnTo>
                        <a:pt x="269" y="2"/>
                      </a:lnTo>
                      <a:lnTo>
                        <a:pt x="257" y="1"/>
                      </a:lnTo>
                      <a:lnTo>
                        <a:pt x="246" y="0"/>
                      </a:lnTo>
                      <a:lnTo>
                        <a:pt x="234" y="0"/>
                      </a:lnTo>
                      <a:lnTo>
                        <a:pt x="221" y="0"/>
                      </a:lnTo>
                      <a:lnTo>
                        <a:pt x="210" y="1"/>
                      </a:lnTo>
                      <a:lnTo>
                        <a:pt x="198" y="2"/>
                      </a:lnTo>
                      <a:lnTo>
                        <a:pt x="186" y="4"/>
                      </a:lnTo>
                      <a:lnTo>
                        <a:pt x="175" y="7"/>
                      </a:lnTo>
                      <a:lnTo>
                        <a:pt x="164" y="9"/>
                      </a:lnTo>
                      <a:lnTo>
                        <a:pt x="153" y="13"/>
                      </a:lnTo>
                      <a:lnTo>
                        <a:pt x="142" y="16"/>
                      </a:lnTo>
                      <a:lnTo>
                        <a:pt x="132" y="20"/>
                      </a:lnTo>
                      <a:lnTo>
                        <a:pt x="122" y="25"/>
                      </a:lnTo>
                      <a:lnTo>
                        <a:pt x="112" y="30"/>
                      </a:lnTo>
                      <a:lnTo>
                        <a:pt x="103" y="35"/>
                      </a:lnTo>
                      <a:lnTo>
                        <a:pt x="94" y="41"/>
                      </a:lnTo>
                      <a:lnTo>
                        <a:pt x="85" y="47"/>
                      </a:lnTo>
                      <a:lnTo>
                        <a:pt x="77" y="54"/>
                      </a:lnTo>
                      <a:lnTo>
                        <a:pt x="69" y="61"/>
                      </a:lnTo>
                      <a:lnTo>
                        <a:pt x="61" y="68"/>
                      </a:lnTo>
                      <a:lnTo>
                        <a:pt x="54" y="75"/>
                      </a:lnTo>
                      <a:lnTo>
                        <a:pt x="47" y="83"/>
                      </a:lnTo>
                      <a:lnTo>
                        <a:pt x="40" y="91"/>
                      </a:lnTo>
                      <a:lnTo>
                        <a:pt x="34" y="100"/>
                      </a:lnTo>
                      <a:lnTo>
                        <a:pt x="28" y="108"/>
                      </a:lnTo>
                      <a:lnTo>
                        <a:pt x="23" y="117"/>
                      </a:lnTo>
                      <a:lnTo>
                        <a:pt x="18" y="126"/>
                      </a:lnTo>
                      <a:lnTo>
                        <a:pt x="14" y="136"/>
                      </a:lnTo>
                      <a:lnTo>
                        <a:pt x="11" y="145"/>
                      </a:lnTo>
                      <a:lnTo>
                        <a:pt x="7" y="155"/>
                      </a:lnTo>
                      <a:lnTo>
                        <a:pt x="5" y="164"/>
                      </a:lnTo>
                      <a:lnTo>
                        <a:pt x="3" y="174"/>
                      </a:lnTo>
                      <a:lnTo>
                        <a:pt x="1" y="185"/>
                      </a:lnTo>
                      <a:lnTo>
                        <a:pt x="0" y="195"/>
                      </a:lnTo>
                      <a:lnTo>
                        <a:pt x="0" y="206"/>
                      </a:lnTo>
                      <a:lnTo>
                        <a:pt x="0" y="216"/>
                      </a:lnTo>
                      <a:lnTo>
                        <a:pt x="1" y="227"/>
                      </a:lnTo>
                      <a:lnTo>
                        <a:pt x="3" y="237"/>
                      </a:lnTo>
                      <a:lnTo>
                        <a:pt x="5" y="247"/>
                      </a:lnTo>
                      <a:lnTo>
                        <a:pt x="7" y="257"/>
                      </a:lnTo>
                      <a:lnTo>
                        <a:pt x="11" y="267"/>
                      </a:lnTo>
                      <a:lnTo>
                        <a:pt x="14" y="277"/>
                      </a:lnTo>
                      <a:lnTo>
                        <a:pt x="18" y="286"/>
                      </a:lnTo>
                      <a:lnTo>
                        <a:pt x="23" y="295"/>
                      </a:lnTo>
                      <a:lnTo>
                        <a:pt x="28" y="304"/>
                      </a:lnTo>
                      <a:lnTo>
                        <a:pt x="34" y="313"/>
                      </a:lnTo>
                      <a:lnTo>
                        <a:pt x="40" y="321"/>
                      </a:lnTo>
                      <a:lnTo>
                        <a:pt x="47" y="330"/>
                      </a:lnTo>
                      <a:lnTo>
                        <a:pt x="54" y="337"/>
                      </a:lnTo>
                      <a:lnTo>
                        <a:pt x="61" y="345"/>
                      </a:lnTo>
                      <a:lnTo>
                        <a:pt x="69" y="352"/>
                      </a:lnTo>
                      <a:lnTo>
                        <a:pt x="77" y="359"/>
                      </a:lnTo>
                      <a:lnTo>
                        <a:pt x="85" y="365"/>
                      </a:lnTo>
                      <a:lnTo>
                        <a:pt x="94" y="371"/>
                      </a:lnTo>
                      <a:lnTo>
                        <a:pt x="103" y="377"/>
                      </a:lnTo>
                      <a:lnTo>
                        <a:pt x="112" y="383"/>
                      </a:lnTo>
                      <a:lnTo>
                        <a:pt x="122" y="388"/>
                      </a:lnTo>
                      <a:lnTo>
                        <a:pt x="132" y="392"/>
                      </a:lnTo>
                      <a:lnTo>
                        <a:pt x="142" y="396"/>
                      </a:lnTo>
                      <a:lnTo>
                        <a:pt x="153" y="400"/>
                      </a:lnTo>
                      <a:lnTo>
                        <a:pt x="164" y="403"/>
                      </a:lnTo>
                      <a:lnTo>
                        <a:pt x="175" y="406"/>
                      </a:lnTo>
                      <a:lnTo>
                        <a:pt x="186" y="408"/>
                      </a:lnTo>
                      <a:lnTo>
                        <a:pt x="198" y="410"/>
                      </a:lnTo>
                      <a:lnTo>
                        <a:pt x="210" y="411"/>
                      </a:lnTo>
                      <a:lnTo>
                        <a:pt x="221" y="412"/>
                      </a:lnTo>
                      <a:lnTo>
                        <a:pt x="234" y="413"/>
                      </a:lnTo>
                      <a:lnTo>
                        <a:pt x="246" y="412"/>
                      </a:lnTo>
                      <a:lnTo>
                        <a:pt x="257" y="411"/>
                      </a:lnTo>
                      <a:lnTo>
                        <a:pt x="269" y="410"/>
                      </a:lnTo>
                      <a:lnTo>
                        <a:pt x="281" y="408"/>
                      </a:lnTo>
                      <a:lnTo>
                        <a:pt x="292" y="406"/>
                      </a:lnTo>
                      <a:lnTo>
                        <a:pt x="303" y="403"/>
                      </a:lnTo>
                      <a:lnTo>
                        <a:pt x="313" y="400"/>
                      </a:lnTo>
                      <a:lnTo>
                        <a:pt x="324" y="396"/>
                      </a:lnTo>
                      <a:lnTo>
                        <a:pt x="334" y="392"/>
                      </a:lnTo>
                      <a:lnTo>
                        <a:pt x="344" y="388"/>
                      </a:lnTo>
                      <a:lnTo>
                        <a:pt x="354" y="383"/>
                      </a:lnTo>
                      <a:lnTo>
                        <a:pt x="363" y="377"/>
                      </a:lnTo>
                      <a:lnTo>
                        <a:pt x="373" y="371"/>
                      </a:lnTo>
                      <a:lnTo>
                        <a:pt x="381" y="365"/>
                      </a:lnTo>
                      <a:lnTo>
                        <a:pt x="390" y="359"/>
                      </a:lnTo>
                      <a:lnTo>
                        <a:pt x="398" y="352"/>
                      </a:lnTo>
                      <a:lnTo>
                        <a:pt x="406" y="345"/>
                      </a:lnTo>
                      <a:lnTo>
                        <a:pt x="413" y="337"/>
                      </a:lnTo>
                      <a:lnTo>
                        <a:pt x="420" y="330"/>
                      </a:lnTo>
                      <a:lnTo>
                        <a:pt x="427" y="321"/>
                      </a:lnTo>
                      <a:lnTo>
                        <a:pt x="433" y="313"/>
                      </a:lnTo>
                      <a:lnTo>
                        <a:pt x="438" y="304"/>
                      </a:lnTo>
                      <a:lnTo>
                        <a:pt x="444" y="295"/>
                      </a:lnTo>
                      <a:lnTo>
                        <a:pt x="448" y="286"/>
                      </a:lnTo>
                      <a:lnTo>
                        <a:pt x="453" y="277"/>
                      </a:lnTo>
                      <a:lnTo>
                        <a:pt x="456" y="267"/>
                      </a:lnTo>
                      <a:lnTo>
                        <a:pt x="459" y="257"/>
                      </a:lnTo>
                      <a:lnTo>
                        <a:pt x="462" y="247"/>
                      </a:lnTo>
                      <a:lnTo>
                        <a:pt x="464" y="237"/>
                      </a:lnTo>
                      <a:lnTo>
                        <a:pt x="466" y="227"/>
                      </a:lnTo>
                      <a:lnTo>
                        <a:pt x="466" y="216"/>
                      </a:lnTo>
                      <a:lnTo>
                        <a:pt x="467" y="206"/>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27" name="Line 252"/>
                <p:cNvSpPr/>
                <p:nvPr/>
              </p:nvSpPr>
              <p:spPr>
                <a:xfrm flipH="1">
                  <a:off x="4735" y="2405"/>
                  <a:ext cx="300" cy="334"/>
                </a:xfrm>
                <a:prstGeom prst="line">
                  <a:avLst/>
                </a:prstGeom>
                <a:ln w="14288" cap="sq" cmpd="sng">
                  <a:solidFill>
                    <a:srgbClr val="0000FF"/>
                  </a:solidFill>
                  <a:prstDash val="solid"/>
                  <a:miter/>
                  <a:headEnd type="none" w="med" len="med"/>
                  <a:tailEnd type="none" w="med" len="med"/>
                </a:ln>
              </p:spPr>
            </p:sp>
            <p:sp>
              <p:nvSpPr>
                <p:cNvPr id="65728" name="Line 253"/>
                <p:cNvSpPr/>
                <p:nvPr/>
              </p:nvSpPr>
              <p:spPr>
                <a:xfrm>
                  <a:off x="4737" y="2407"/>
                  <a:ext cx="298" cy="334"/>
                </a:xfrm>
                <a:prstGeom prst="line">
                  <a:avLst/>
                </a:prstGeom>
                <a:ln w="14288" cap="sq" cmpd="sng">
                  <a:solidFill>
                    <a:srgbClr val="0000FF"/>
                  </a:solidFill>
                  <a:prstDash val="solid"/>
                  <a:miter/>
                  <a:headEnd type="none" w="med" len="med"/>
                  <a:tailEnd type="none" w="med" len="med"/>
                </a:ln>
              </p:spPr>
            </p:sp>
            <p:sp>
              <p:nvSpPr>
                <p:cNvPr id="65729" name="Line 254"/>
                <p:cNvSpPr/>
                <p:nvPr/>
              </p:nvSpPr>
              <p:spPr>
                <a:xfrm flipV="1">
                  <a:off x="4886" y="2359"/>
                  <a:ext cx="1" cy="429"/>
                </a:xfrm>
                <a:prstGeom prst="line">
                  <a:avLst/>
                </a:prstGeom>
                <a:ln w="14288" cap="sq" cmpd="sng">
                  <a:solidFill>
                    <a:srgbClr val="0000FF"/>
                  </a:solidFill>
                  <a:prstDash val="solid"/>
                  <a:miter/>
                  <a:headEnd type="none" w="med" len="med"/>
                  <a:tailEnd type="none" w="med" len="med"/>
                </a:ln>
              </p:spPr>
            </p:sp>
            <p:sp>
              <p:nvSpPr>
                <p:cNvPr id="65730" name="Line 255"/>
                <p:cNvSpPr/>
                <p:nvPr/>
              </p:nvSpPr>
              <p:spPr>
                <a:xfrm>
                  <a:off x="4655" y="2573"/>
                  <a:ext cx="469" cy="1"/>
                </a:xfrm>
                <a:prstGeom prst="line">
                  <a:avLst/>
                </a:prstGeom>
                <a:ln w="14288" cap="sq" cmpd="sng">
                  <a:solidFill>
                    <a:srgbClr val="0000FF"/>
                  </a:solidFill>
                  <a:prstDash val="solid"/>
                  <a:miter/>
                  <a:headEnd type="none" w="med" len="med"/>
                  <a:tailEnd type="none" w="med" len="med"/>
                </a:ln>
              </p:spPr>
            </p:sp>
            <p:sp>
              <p:nvSpPr>
                <p:cNvPr id="65731" name="Freeform 256"/>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close/>
                    </a:path>
                  </a:pathLst>
                </a:custGeom>
                <a:solidFill>
                  <a:srgbClr val="FFFFFF"/>
                </a:solidFill>
                <a:ln w="9525">
                  <a:noFill/>
                </a:ln>
              </p:spPr>
              <p:txBody>
                <a:bodyPr/>
                <a:lstStyle/>
                <a:p>
                  <a:endParaRPr lang="zh-CN" altLang="en-US" dirty="0">
                    <a:latin typeface="Times New Roman" panose="02020603050405020304" pitchFamily="18" charset="0"/>
                  </a:endParaRPr>
                </a:p>
              </p:txBody>
            </p:sp>
            <p:sp>
              <p:nvSpPr>
                <p:cNvPr id="65732" name="Freeform 257"/>
                <p:cNvSpPr/>
                <p:nvPr/>
              </p:nvSpPr>
              <p:spPr>
                <a:xfrm>
                  <a:off x="4797" y="2495"/>
                  <a:ext cx="162" cy="141"/>
                </a:xfrm>
                <a:custGeom>
                  <a:avLst/>
                  <a:gdLst>
                    <a:gd name="txL" fmla="*/ 0 w 162"/>
                    <a:gd name="txT" fmla="*/ 0 h 141"/>
                    <a:gd name="txR" fmla="*/ 162 w 162"/>
                    <a:gd name="txB" fmla="*/ 141 h 141"/>
                  </a:gdLst>
                  <a:ahLst/>
                  <a:cxnLst>
                    <a:cxn ang="0">
                      <a:pos x="162" y="63"/>
                    </a:cxn>
                    <a:cxn ang="0">
                      <a:pos x="159" y="49"/>
                    </a:cxn>
                    <a:cxn ang="0">
                      <a:pos x="153" y="36"/>
                    </a:cxn>
                    <a:cxn ang="0">
                      <a:pos x="145" y="24"/>
                    </a:cxn>
                    <a:cxn ang="0">
                      <a:pos x="133" y="16"/>
                    </a:cxn>
                    <a:cxn ang="0">
                      <a:pos x="120" y="8"/>
                    </a:cxn>
                    <a:cxn ang="0">
                      <a:pos x="106" y="3"/>
                    </a:cxn>
                    <a:cxn ang="0">
                      <a:pos x="90" y="0"/>
                    </a:cxn>
                    <a:cxn ang="0">
                      <a:pos x="73" y="0"/>
                    </a:cxn>
                    <a:cxn ang="0">
                      <a:pos x="57" y="3"/>
                    </a:cxn>
                    <a:cxn ang="0">
                      <a:pos x="43" y="8"/>
                    </a:cxn>
                    <a:cxn ang="0">
                      <a:pos x="29" y="16"/>
                    </a:cxn>
                    <a:cxn ang="0">
                      <a:pos x="18" y="24"/>
                    </a:cxn>
                    <a:cxn ang="0">
                      <a:pos x="10" y="36"/>
                    </a:cxn>
                    <a:cxn ang="0">
                      <a:pos x="3" y="49"/>
                    </a:cxn>
                    <a:cxn ang="0">
                      <a:pos x="0" y="63"/>
                    </a:cxn>
                    <a:cxn ang="0">
                      <a:pos x="0" y="77"/>
                    </a:cxn>
                    <a:cxn ang="0">
                      <a:pos x="3" y="91"/>
                    </a:cxn>
                    <a:cxn ang="0">
                      <a:pos x="10" y="104"/>
                    </a:cxn>
                    <a:cxn ang="0">
                      <a:pos x="18" y="115"/>
                    </a:cxn>
                    <a:cxn ang="0">
                      <a:pos x="29" y="125"/>
                    </a:cxn>
                    <a:cxn ang="0">
                      <a:pos x="43" y="133"/>
                    </a:cxn>
                    <a:cxn ang="0">
                      <a:pos x="57" y="138"/>
                    </a:cxn>
                    <a:cxn ang="0">
                      <a:pos x="73" y="141"/>
                    </a:cxn>
                    <a:cxn ang="0">
                      <a:pos x="90" y="141"/>
                    </a:cxn>
                    <a:cxn ang="0">
                      <a:pos x="106" y="138"/>
                    </a:cxn>
                    <a:cxn ang="0">
                      <a:pos x="120" y="133"/>
                    </a:cxn>
                    <a:cxn ang="0">
                      <a:pos x="133" y="125"/>
                    </a:cxn>
                    <a:cxn ang="0">
                      <a:pos x="145" y="115"/>
                    </a:cxn>
                    <a:cxn ang="0">
                      <a:pos x="153" y="104"/>
                    </a:cxn>
                    <a:cxn ang="0">
                      <a:pos x="159" y="91"/>
                    </a:cxn>
                    <a:cxn ang="0">
                      <a:pos x="162" y="77"/>
                    </a:cxn>
                  </a:cxnLst>
                  <a:rect l="txL" t="txT" r="txR" b="txB"/>
                  <a:pathLst>
                    <a:path w="162" h="141">
                      <a:moveTo>
                        <a:pt x="162" y="70"/>
                      </a:moveTo>
                      <a:lnTo>
                        <a:pt x="162" y="63"/>
                      </a:lnTo>
                      <a:lnTo>
                        <a:pt x="161" y="55"/>
                      </a:lnTo>
                      <a:lnTo>
                        <a:pt x="159" y="49"/>
                      </a:lnTo>
                      <a:lnTo>
                        <a:pt x="156" y="42"/>
                      </a:lnTo>
                      <a:lnTo>
                        <a:pt x="153" y="36"/>
                      </a:lnTo>
                      <a:lnTo>
                        <a:pt x="149" y="30"/>
                      </a:lnTo>
                      <a:lnTo>
                        <a:pt x="145" y="24"/>
                      </a:lnTo>
                      <a:lnTo>
                        <a:pt x="139" y="20"/>
                      </a:lnTo>
                      <a:lnTo>
                        <a:pt x="133" y="16"/>
                      </a:lnTo>
                      <a:lnTo>
                        <a:pt x="127" y="12"/>
                      </a:lnTo>
                      <a:lnTo>
                        <a:pt x="120" y="8"/>
                      </a:lnTo>
                      <a:lnTo>
                        <a:pt x="113" y="5"/>
                      </a:lnTo>
                      <a:lnTo>
                        <a:pt x="106" y="3"/>
                      </a:lnTo>
                      <a:lnTo>
                        <a:pt x="98" y="1"/>
                      </a:lnTo>
                      <a:lnTo>
                        <a:pt x="90" y="0"/>
                      </a:lnTo>
                      <a:lnTo>
                        <a:pt x="82" y="0"/>
                      </a:lnTo>
                      <a:lnTo>
                        <a:pt x="73" y="0"/>
                      </a:lnTo>
                      <a:lnTo>
                        <a:pt x="65" y="1"/>
                      </a:lnTo>
                      <a:lnTo>
                        <a:pt x="57" y="3"/>
                      </a:lnTo>
                      <a:lnTo>
                        <a:pt x="50" y="5"/>
                      </a:lnTo>
                      <a:lnTo>
                        <a:pt x="43" y="8"/>
                      </a:lnTo>
                      <a:lnTo>
                        <a:pt x="36" y="12"/>
                      </a:lnTo>
                      <a:lnTo>
                        <a:pt x="29" y="16"/>
                      </a:lnTo>
                      <a:lnTo>
                        <a:pt x="24" y="20"/>
                      </a:lnTo>
                      <a:lnTo>
                        <a:pt x="18" y="24"/>
                      </a:lnTo>
                      <a:lnTo>
                        <a:pt x="14" y="30"/>
                      </a:lnTo>
                      <a:lnTo>
                        <a:pt x="10" y="36"/>
                      </a:lnTo>
                      <a:lnTo>
                        <a:pt x="6" y="42"/>
                      </a:lnTo>
                      <a:lnTo>
                        <a:pt x="3" y="49"/>
                      </a:lnTo>
                      <a:lnTo>
                        <a:pt x="1" y="55"/>
                      </a:lnTo>
                      <a:lnTo>
                        <a:pt x="0" y="63"/>
                      </a:lnTo>
                      <a:lnTo>
                        <a:pt x="0" y="70"/>
                      </a:lnTo>
                      <a:lnTo>
                        <a:pt x="0" y="77"/>
                      </a:lnTo>
                      <a:lnTo>
                        <a:pt x="1" y="84"/>
                      </a:lnTo>
                      <a:lnTo>
                        <a:pt x="3" y="91"/>
                      </a:lnTo>
                      <a:lnTo>
                        <a:pt x="6" y="98"/>
                      </a:lnTo>
                      <a:lnTo>
                        <a:pt x="10" y="104"/>
                      </a:lnTo>
                      <a:lnTo>
                        <a:pt x="14" y="110"/>
                      </a:lnTo>
                      <a:lnTo>
                        <a:pt x="18" y="115"/>
                      </a:lnTo>
                      <a:lnTo>
                        <a:pt x="24" y="120"/>
                      </a:lnTo>
                      <a:lnTo>
                        <a:pt x="29" y="125"/>
                      </a:lnTo>
                      <a:lnTo>
                        <a:pt x="36" y="129"/>
                      </a:lnTo>
                      <a:lnTo>
                        <a:pt x="43" y="133"/>
                      </a:lnTo>
                      <a:lnTo>
                        <a:pt x="50" y="136"/>
                      </a:lnTo>
                      <a:lnTo>
                        <a:pt x="57" y="138"/>
                      </a:lnTo>
                      <a:lnTo>
                        <a:pt x="65" y="140"/>
                      </a:lnTo>
                      <a:lnTo>
                        <a:pt x="73" y="141"/>
                      </a:lnTo>
                      <a:lnTo>
                        <a:pt x="82" y="141"/>
                      </a:lnTo>
                      <a:lnTo>
                        <a:pt x="90" y="141"/>
                      </a:lnTo>
                      <a:lnTo>
                        <a:pt x="98" y="140"/>
                      </a:lnTo>
                      <a:lnTo>
                        <a:pt x="106" y="138"/>
                      </a:lnTo>
                      <a:lnTo>
                        <a:pt x="113" y="136"/>
                      </a:lnTo>
                      <a:lnTo>
                        <a:pt x="120" y="133"/>
                      </a:lnTo>
                      <a:lnTo>
                        <a:pt x="127" y="129"/>
                      </a:lnTo>
                      <a:lnTo>
                        <a:pt x="133" y="125"/>
                      </a:lnTo>
                      <a:lnTo>
                        <a:pt x="139" y="120"/>
                      </a:lnTo>
                      <a:lnTo>
                        <a:pt x="145" y="115"/>
                      </a:lnTo>
                      <a:lnTo>
                        <a:pt x="149" y="110"/>
                      </a:lnTo>
                      <a:lnTo>
                        <a:pt x="153" y="104"/>
                      </a:lnTo>
                      <a:lnTo>
                        <a:pt x="156" y="98"/>
                      </a:lnTo>
                      <a:lnTo>
                        <a:pt x="159" y="91"/>
                      </a:lnTo>
                      <a:lnTo>
                        <a:pt x="161" y="84"/>
                      </a:lnTo>
                      <a:lnTo>
                        <a:pt x="162" y="77"/>
                      </a:lnTo>
                      <a:lnTo>
                        <a:pt x="162" y="70"/>
                      </a:lnTo>
                    </a:path>
                  </a:pathLst>
                </a:custGeom>
                <a:noFill/>
                <a:ln w="14288" cap="sq" cmpd="sng">
                  <a:solidFill>
                    <a:srgbClr val="0000FF"/>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733" name="Rectangle 258"/>
                <p:cNvSpPr/>
                <p:nvPr/>
              </p:nvSpPr>
              <p:spPr>
                <a:xfrm>
                  <a:off x="4799" y="2406"/>
                  <a:ext cx="71"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Dev</a:t>
                  </a:r>
                  <a:endParaRPr lang="en-US" altLang="zh-CN" sz="2400" b="0" dirty="0">
                    <a:solidFill>
                      <a:schemeClr val="tx1"/>
                    </a:solidFill>
                    <a:latin typeface="Times New Roman" panose="02020603050405020304" pitchFamily="18" charset="0"/>
                  </a:endParaRPr>
                </a:p>
              </p:txBody>
            </p:sp>
            <p:sp>
              <p:nvSpPr>
                <p:cNvPr id="65734" name="Rectangle 259"/>
                <p:cNvSpPr/>
                <p:nvPr/>
              </p:nvSpPr>
              <p:spPr>
                <a:xfrm>
                  <a:off x="4908" y="2413"/>
                  <a:ext cx="66"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Mfg</a:t>
                  </a:r>
                  <a:endParaRPr lang="en-US" altLang="zh-CN" sz="2400" b="0" dirty="0">
                    <a:solidFill>
                      <a:schemeClr val="tx1"/>
                    </a:solidFill>
                    <a:latin typeface="Times New Roman" panose="02020603050405020304" pitchFamily="18" charset="0"/>
                  </a:endParaRPr>
                </a:p>
              </p:txBody>
            </p:sp>
            <p:sp>
              <p:nvSpPr>
                <p:cNvPr id="65735" name="Rectangle 260"/>
                <p:cNvSpPr/>
                <p:nvPr/>
              </p:nvSpPr>
              <p:spPr>
                <a:xfrm>
                  <a:off x="5005" y="2487"/>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Mkt</a:t>
                  </a:r>
                  <a:endParaRPr lang="en-US" altLang="zh-CN" sz="2400" b="0" dirty="0">
                    <a:solidFill>
                      <a:schemeClr val="tx1"/>
                    </a:solidFill>
                    <a:latin typeface="Times New Roman" panose="02020603050405020304" pitchFamily="18" charset="0"/>
                  </a:endParaRPr>
                </a:p>
              </p:txBody>
            </p:sp>
            <p:sp>
              <p:nvSpPr>
                <p:cNvPr id="65736" name="Rectangle 261"/>
                <p:cNvSpPr/>
                <p:nvPr/>
              </p:nvSpPr>
              <p:spPr>
                <a:xfrm>
                  <a:off x="5010" y="2603"/>
                  <a:ext cx="67"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Svc</a:t>
                  </a:r>
                  <a:endParaRPr lang="en-US" altLang="zh-CN" sz="2400" b="0" dirty="0">
                    <a:solidFill>
                      <a:schemeClr val="tx1"/>
                    </a:solidFill>
                    <a:latin typeface="Times New Roman" panose="02020603050405020304" pitchFamily="18" charset="0"/>
                  </a:endParaRPr>
                </a:p>
              </p:txBody>
            </p:sp>
            <p:sp>
              <p:nvSpPr>
                <p:cNvPr id="65737" name="Rectangle 262"/>
                <p:cNvSpPr/>
                <p:nvPr/>
              </p:nvSpPr>
              <p:spPr>
                <a:xfrm>
                  <a:off x="4904" y="2697"/>
                  <a:ext cx="5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Fin</a:t>
                  </a:r>
                  <a:endParaRPr lang="en-US" altLang="zh-CN" sz="2400" b="0" dirty="0">
                    <a:solidFill>
                      <a:schemeClr val="tx1"/>
                    </a:solidFill>
                    <a:latin typeface="Times New Roman" panose="02020603050405020304" pitchFamily="18" charset="0"/>
                  </a:endParaRPr>
                </a:p>
              </p:txBody>
            </p:sp>
            <p:sp>
              <p:nvSpPr>
                <p:cNvPr id="65738" name="Rectangle 263"/>
                <p:cNvSpPr/>
                <p:nvPr/>
              </p:nvSpPr>
              <p:spPr>
                <a:xfrm>
                  <a:off x="4797" y="2692"/>
                  <a:ext cx="65"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SW</a:t>
                  </a:r>
                  <a:endParaRPr lang="en-US" altLang="zh-CN" sz="2400" b="0" dirty="0">
                    <a:solidFill>
                      <a:schemeClr val="tx1"/>
                    </a:solidFill>
                    <a:latin typeface="Times New Roman" panose="02020603050405020304" pitchFamily="18" charset="0"/>
                  </a:endParaRPr>
                </a:p>
              </p:txBody>
            </p:sp>
            <p:sp>
              <p:nvSpPr>
                <p:cNvPr id="65739" name="Rectangle 264"/>
                <p:cNvSpPr/>
                <p:nvPr/>
              </p:nvSpPr>
              <p:spPr>
                <a:xfrm>
                  <a:off x="4700" y="2495"/>
                  <a:ext cx="64"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Full</a:t>
                  </a:r>
                  <a:endParaRPr lang="en-US" altLang="zh-CN" sz="2400" b="0" dirty="0">
                    <a:solidFill>
                      <a:schemeClr val="tx1"/>
                    </a:solidFill>
                    <a:latin typeface="Times New Roman" panose="02020603050405020304" pitchFamily="18" charset="0"/>
                  </a:endParaRPr>
                </a:p>
              </p:txBody>
            </p:sp>
            <p:sp>
              <p:nvSpPr>
                <p:cNvPr id="65740" name="Rectangle 265"/>
                <p:cNvSpPr/>
                <p:nvPr/>
              </p:nvSpPr>
              <p:spPr>
                <a:xfrm>
                  <a:off x="4697" y="2609"/>
                  <a:ext cx="82" cy="48"/>
                </a:xfrm>
                <a:prstGeom prst="rect">
                  <a:avLst/>
                </a:prstGeom>
                <a:noFill/>
                <a:ln w="9525">
                  <a:noFill/>
                </a:ln>
              </p:spPr>
              <p:txBody>
                <a:bodyPr wrap="none" lIns="0" tIns="0" rIns="0" bIns="0">
                  <a:spAutoFit/>
                </a:bodyPr>
                <a:lstStyle/>
                <a:p>
                  <a:pPr algn="l"/>
                  <a:r>
                    <a:rPr lang="en-US" altLang="zh-CN" sz="500" b="0" dirty="0">
                      <a:solidFill>
                        <a:srgbClr val="000000"/>
                      </a:solidFill>
                      <a:latin typeface="Arial" panose="020B0604020202020204" pitchFamily="34" charset="0"/>
                    </a:rPr>
                    <a:t>Proc</a:t>
                  </a:r>
                  <a:endParaRPr lang="en-US" altLang="zh-CN" sz="2400" b="0" dirty="0">
                    <a:solidFill>
                      <a:schemeClr val="tx1"/>
                    </a:solidFill>
                    <a:latin typeface="Times New Roman" panose="02020603050405020304" pitchFamily="18" charset="0"/>
                  </a:endParaRPr>
                </a:p>
              </p:txBody>
            </p:sp>
          </p:grpSp>
          <p:sp>
            <p:nvSpPr>
              <p:cNvPr id="65708" name="Rectangle 266"/>
              <p:cNvSpPr/>
              <p:nvPr/>
            </p:nvSpPr>
            <p:spPr>
              <a:xfrm>
                <a:off x="4368" y="2880"/>
                <a:ext cx="240" cy="125"/>
              </a:xfrm>
              <a:prstGeom prst="rect">
                <a:avLst/>
              </a:prstGeom>
              <a:noFill/>
              <a:ln w="9525">
                <a:noFill/>
              </a:ln>
            </p:spPr>
            <p:txBody>
              <a:bodyPr lIns="0" tIns="0" rIns="0" bIns="0">
                <a:spAutoFit/>
              </a:bodyPr>
              <a:lstStyle/>
              <a:p>
                <a:pPr algn="l"/>
                <a:r>
                  <a:rPr lang="en-US" altLang="zh-CN" sz="1300" dirty="0">
                    <a:solidFill>
                      <a:srgbClr val="000000"/>
                    </a:solidFill>
                    <a:latin typeface="Times New Roman" panose="02020603050405020304" pitchFamily="18" charset="0"/>
                  </a:rPr>
                  <a:t>TDT</a:t>
                </a:r>
                <a:endParaRPr lang="en-US" altLang="zh-CN" sz="2400" b="0" dirty="0">
                  <a:solidFill>
                    <a:schemeClr val="tx1"/>
                  </a:solidFill>
                  <a:latin typeface="Times New Roman" panose="02020603050405020304" pitchFamily="18" charset="0"/>
                </a:endParaRPr>
              </a:p>
            </p:txBody>
          </p:sp>
        </p:grpSp>
        <p:sp>
          <p:nvSpPr>
            <p:cNvPr id="65659" name="Line 267"/>
            <p:cNvSpPr/>
            <p:nvPr/>
          </p:nvSpPr>
          <p:spPr>
            <a:xfrm>
              <a:off x="2448" y="1740"/>
              <a:ext cx="0" cy="960"/>
            </a:xfrm>
            <a:prstGeom prst="line">
              <a:avLst/>
            </a:prstGeom>
            <a:ln w="19050" cap="flat" cmpd="sng">
              <a:solidFill>
                <a:srgbClr val="800080"/>
              </a:solidFill>
              <a:prstDash val="solid"/>
              <a:headEnd type="none" w="med" len="med"/>
              <a:tailEnd type="triangle" w="med" len="med"/>
            </a:ln>
          </p:spPr>
        </p:sp>
        <p:grpSp>
          <p:nvGrpSpPr>
            <p:cNvPr id="65660" name="Group 268"/>
            <p:cNvGrpSpPr/>
            <p:nvPr/>
          </p:nvGrpSpPr>
          <p:grpSpPr>
            <a:xfrm>
              <a:off x="3742" y="1699"/>
              <a:ext cx="65" cy="424"/>
              <a:chOff x="4992" y="1584"/>
              <a:chExt cx="65" cy="424"/>
            </a:xfrm>
          </p:grpSpPr>
          <p:sp>
            <p:nvSpPr>
              <p:cNvPr id="65697" name="Line 269"/>
              <p:cNvSpPr/>
              <p:nvPr/>
            </p:nvSpPr>
            <p:spPr>
              <a:xfrm flipV="1">
                <a:off x="5026" y="1696"/>
                <a:ext cx="1" cy="300"/>
              </a:xfrm>
              <a:prstGeom prst="line">
                <a:avLst/>
              </a:prstGeom>
              <a:ln w="0" cap="flat" cmpd="sng">
                <a:solidFill>
                  <a:srgbClr val="941CAC"/>
                </a:solidFill>
                <a:prstDash val="solid"/>
                <a:headEnd type="none" w="med" len="med"/>
                <a:tailEnd type="none" w="med" len="med"/>
              </a:ln>
            </p:spPr>
          </p:sp>
          <p:sp>
            <p:nvSpPr>
              <p:cNvPr id="65698" name="Freeform 270"/>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99" name="Freeform 271"/>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700" name="Freeform 272"/>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701" name="Freeform 273"/>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702" name="Line 274"/>
              <p:cNvSpPr/>
              <p:nvPr/>
            </p:nvSpPr>
            <p:spPr>
              <a:xfrm flipV="1">
                <a:off x="5026" y="1696"/>
                <a:ext cx="1" cy="300"/>
              </a:xfrm>
              <a:prstGeom prst="line">
                <a:avLst/>
              </a:prstGeom>
              <a:ln w="0" cap="flat" cmpd="sng">
                <a:solidFill>
                  <a:srgbClr val="941CAC"/>
                </a:solidFill>
                <a:prstDash val="solid"/>
                <a:headEnd type="none" w="med" len="med"/>
                <a:tailEnd type="none" w="med" len="med"/>
              </a:ln>
            </p:spPr>
          </p:sp>
          <p:sp>
            <p:nvSpPr>
              <p:cNvPr id="65703" name="Freeform 275"/>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704" name="Freeform 276"/>
              <p:cNvSpPr/>
              <p:nvPr/>
            </p:nvSpPr>
            <p:spPr>
              <a:xfrm>
                <a:off x="4992" y="1584"/>
                <a:ext cx="62" cy="122"/>
              </a:xfrm>
              <a:custGeom>
                <a:avLst/>
                <a:gdLst>
                  <a:gd name="txL" fmla="*/ 0 w 62"/>
                  <a:gd name="txT" fmla="*/ 0 h 122"/>
                  <a:gd name="txR" fmla="*/ 62 w 62"/>
                  <a:gd name="txB" fmla="*/ 122 h 122"/>
                </a:gdLst>
                <a:ahLst/>
                <a:cxnLst>
                  <a:cxn ang="0">
                    <a:pos x="0" y="122"/>
                  </a:cxn>
                  <a:cxn ang="0">
                    <a:pos x="31" y="0"/>
                  </a:cxn>
                  <a:cxn ang="0">
                    <a:pos x="62" y="122"/>
                  </a:cxn>
                  <a:cxn ang="0">
                    <a:pos x="0" y="122"/>
                  </a:cxn>
                </a:cxnLst>
                <a:rect l="txL" t="txT" r="txR" b="txB"/>
                <a:pathLst>
                  <a:path w="62" h="122">
                    <a:moveTo>
                      <a:pt x="0" y="122"/>
                    </a:moveTo>
                    <a:lnTo>
                      <a:pt x="31" y="0"/>
                    </a:lnTo>
                    <a:lnTo>
                      <a:pt x="62"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705" name="Freeform 277"/>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706" name="Freeform 278"/>
              <p:cNvSpPr/>
              <p:nvPr/>
            </p:nvSpPr>
            <p:spPr>
              <a:xfrm>
                <a:off x="4995" y="1885"/>
                <a:ext cx="62" cy="123"/>
              </a:xfrm>
              <a:custGeom>
                <a:avLst/>
                <a:gdLst>
                  <a:gd name="txL" fmla="*/ 0 w 62"/>
                  <a:gd name="txT" fmla="*/ 0 h 123"/>
                  <a:gd name="txR" fmla="*/ 62 w 62"/>
                  <a:gd name="txB" fmla="*/ 123 h 123"/>
                </a:gdLst>
                <a:ahLst/>
                <a:cxnLst>
                  <a:cxn ang="0">
                    <a:pos x="62" y="0"/>
                  </a:cxn>
                  <a:cxn ang="0">
                    <a:pos x="31" y="123"/>
                  </a:cxn>
                  <a:cxn ang="0">
                    <a:pos x="0" y="0"/>
                  </a:cxn>
                  <a:cxn ang="0">
                    <a:pos x="62" y="0"/>
                  </a:cxn>
                </a:cxnLst>
                <a:rect l="txL" t="txT" r="txR" b="txB"/>
                <a:pathLst>
                  <a:path w="62" h="123">
                    <a:moveTo>
                      <a:pt x="62" y="0"/>
                    </a:moveTo>
                    <a:lnTo>
                      <a:pt x="31" y="123"/>
                    </a:lnTo>
                    <a:lnTo>
                      <a:pt x="0" y="0"/>
                    </a:lnTo>
                    <a:lnTo>
                      <a:pt x="62"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sp>
          <p:nvSpPr>
            <p:cNvPr id="65661" name="Rectangle 279"/>
            <p:cNvSpPr/>
            <p:nvPr/>
          </p:nvSpPr>
          <p:spPr>
            <a:xfrm>
              <a:off x="672" y="1179"/>
              <a:ext cx="352" cy="106"/>
            </a:xfrm>
            <a:prstGeom prst="rect">
              <a:avLst/>
            </a:prstGeom>
            <a:noFill/>
            <a:ln w="9525">
              <a:noFill/>
            </a:ln>
          </p:spPr>
          <p:txBody>
            <a:bodyPr wrap="none" lIns="0" tIns="0" rIns="0" bIns="0">
              <a:spAutoFit/>
            </a:bodyPr>
            <a:lstStyle/>
            <a:p>
              <a:pPr algn="l"/>
              <a:r>
                <a:rPr lang="zh-CN" altLang="en-US" sz="1100" dirty="0">
                  <a:solidFill>
                    <a:srgbClr val="000000"/>
                  </a:solidFill>
                  <a:latin typeface="宋体" panose="02010600030101010101" pitchFamily="2" charset="-122"/>
                </a:rPr>
                <a:t>产品战略</a:t>
              </a:r>
              <a:endParaRPr lang="zh-CN" altLang="en-US" b="0" dirty="0">
                <a:solidFill>
                  <a:schemeClr val="tx1"/>
                </a:solidFill>
                <a:latin typeface="Times New Roman" panose="02020603050405020304" pitchFamily="18" charset="0"/>
              </a:endParaRPr>
            </a:p>
          </p:txBody>
        </p:sp>
        <p:grpSp>
          <p:nvGrpSpPr>
            <p:cNvPr id="65662" name="Group 280"/>
            <p:cNvGrpSpPr/>
            <p:nvPr/>
          </p:nvGrpSpPr>
          <p:grpSpPr>
            <a:xfrm>
              <a:off x="3216" y="2467"/>
              <a:ext cx="45" cy="227"/>
              <a:chOff x="3470" y="1568"/>
              <a:chExt cx="66" cy="372"/>
            </a:xfrm>
          </p:grpSpPr>
          <p:sp>
            <p:nvSpPr>
              <p:cNvPr id="65687" name="Line 281"/>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88" name="Freeform 282"/>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89" name="Freeform 283"/>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90" name="Freeform 284"/>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91" name="Freeform 285"/>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92" name="Line 286"/>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93" name="Freeform 287"/>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94" name="Freeform 288"/>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95" name="Freeform 289"/>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96" name="Freeform 290"/>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sp>
          <p:nvSpPr>
            <p:cNvPr id="65663" name="Rectangle 291"/>
            <p:cNvSpPr/>
            <p:nvPr/>
          </p:nvSpPr>
          <p:spPr>
            <a:xfrm>
              <a:off x="1379" y="3402"/>
              <a:ext cx="416" cy="125"/>
            </a:xfrm>
            <a:prstGeom prst="rect">
              <a:avLst/>
            </a:prstGeom>
            <a:noFill/>
            <a:ln w="9525">
              <a:noFill/>
            </a:ln>
          </p:spPr>
          <p:txBody>
            <a:bodyPr wrap="none" lIns="0" tIns="0" rIns="0" bIns="0">
              <a:spAutoFit/>
            </a:bodyPr>
            <a:lstStyle/>
            <a:p>
              <a:pPr algn="l"/>
              <a:r>
                <a:rPr lang="zh-CN" altLang="en-US" sz="1300" b="0" dirty="0">
                  <a:solidFill>
                    <a:srgbClr val="000000"/>
                  </a:solidFill>
                  <a:latin typeface="宋体" panose="02010600030101010101" pitchFamily="2" charset="-122"/>
                </a:rPr>
                <a:t>需求管理</a:t>
              </a:r>
              <a:endParaRPr lang="zh-CN" altLang="en-US" sz="2800" b="0" dirty="0">
                <a:solidFill>
                  <a:schemeClr val="tx1"/>
                </a:solidFill>
                <a:latin typeface="Times New Roman" panose="02020603050405020304" pitchFamily="18" charset="0"/>
              </a:endParaRPr>
            </a:p>
          </p:txBody>
        </p:sp>
        <p:sp>
          <p:nvSpPr>
            <p:cNvPr id="65664" name="Line 292"/>
            <p:cNvSpPr/>
            <p:nvPr/>
          </p:nvSpPr>
          <p:spPr>
            <a:xfrm>
              <a:off x="2448" y="2256"/>
              <a:ext cx="192" cy="0"/>
            </a:xfrm>
            <a:prstGeom prst="line">
              <a:avLst/>
            </a:prstGeom>
            <a:ln w="19050" cap="flat" cmpd="sng">
              <a:solidFill>
                <a:srgbClr val="800080"/>
              </a:solidFill>
              <a:prstDash val="solid"/>
              <a:headEnd type="none" w="med" len="med"/>
              <a:tailEnd type="triangle" w="med" len="med"/>
            </a:ln>
          </p:spPr>
        </p:sp>
        <p:grpSp>
          <p:nvGrpSpPr>
            <p:cNvPr id="65665" name="Group 293"/>
            <p:cNvGrpSpPr/>
            <p:nvPr/>
          </p:nvGrpSpPr>
          <p:grpSpPr>
            <a:xfrm>
              <a:off x="3603" y="2448"/>
              <a:ext cx="45" cy="227"/>
              <a:chOff x="3470" y="1568"/>
              <a:chExt cx="66" cy="372"/>
            </a:xfrm>
          </p:grpSpPr>
          <p:sp>
            <p:nvSpPr>
              <p:cNvPr id="65677" name="Line 294"/>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78" name="Freeform 295"/>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79" name="Freeform 296"/>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80" name="Freeform 297"/>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81" name="Freeform 298"/>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82" name="Line 299"/>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83" name="Freeform 300"/>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84" name="Freeform 301"/>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85" name="Freeform 302"/>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86" name="Freeform 303"/>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65666" name="Group 304"/>
            <p:cNvGrpSpPr/>
            <p:nvPr/>
          </p:nvGrpSpPr>
          <p:grpSpPr>
            <a:xfrm>
              <a:off x="4032" y="2448"/>
              <a:ext cx="45" cy="227"/>
              <a:chOff x="3470" y="1568"/>
              <a:chExt cx="66" cy="372"/>
            </a:xfrm>
          </p:grpSpPr>
          <p:sp>
            <p:nvSpPr>
              <p:cNvPr id="65667" name="Line 305"/>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68" name="Freeform 306"/>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69" name="Freeform 307"/>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70" name="Freeform 308"/>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71" name="Freeform 309"/>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72" name="Line 310"/>
              <p:cNvSpPr/>
              <p:nvPr/>
            </p:nvSpPr>
            <p:spPr>
              <a:xfrm flipV="1">
                <a:off x="3504" y="1680"/>
                <a:ext cx="1" cy="248"/>
              </a:xfrm>
              <a:prstGeom prst="line">
                <a:avLst/>
              </a:prstGeom>
              <a:ln w="0" cap="flat" cmpd="sng">
                <a:solidFill>
                  <a:srgbClr val="941CAC"/>
                </a:solidFill>
                <a:prstDash val="solid"/>
                <a:headEnd type="none" w="med" len="med"/>
                <a:tailEnd type="none" w="med" len="med"/>
              </a:ln>
            </p:spPr>
          </p:sp>
          <p:sp>
            <p:nvSpPr>
              <p:cNvPr id="65673" name="Freeform 311"/>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74" name="Freeform 312"/>
              <p:cNvSpPr/>
              <p:nvPr/>
            </p:nvSpPr>
            <p:spPr>
              <a:xfrm>
                <a:off x="3470" y="1568"/>
                <a:ext cx="63" cy="122"/>
              </a:xfrm>
              <a:custGeom>
                <a:avLst/>
                <a:gdLst>
                  <a:gd name="txL" fmla="*/ 0 w 63"/>
                  <a:gd name="txT" fmla="*/ 0 h 122"/>
                  <a:gd name="txR" fmla="*/ 63 w 63"/>
                  <a:gd name="txB" fmla="*/ 122 h 122"/>
                </a:gdLst>
                <a:ahLst/>
                <a:cxnLst>
                  <a:cxn ang="0">
                    <a:pos x="0" y="122"/>
                  </a:cxn>
                  <a:cxn ang="0">
                    <a:pos x="31" y="0"/>
                  </a:cxn>
                  <a:cxn ang="0">
                    <a:pos x="63" y="122"/>
                  </a:cxn>
                  <a:cxn ang="0">
                    <a:pos x="0" y="122"/>
                  </a:cxn>
                </a:cxnLst>
                <a:rect l="txL" t="txT" r="txR" b="txB"/>
                <a:pathLst>
                  <a:path w="63" h="122">
                    <a:moveTo>
                      <a:pt x="0" y="122"/>
                    </a:moveTo>
                    <a:lnTo>
                      <a:pt x="31" y="0"/>
                    </a:lnTo>
                    <a:lnTo>
                      <a:pt x="63" y="122"/>
                    </a:lnTo>
                    <a:lnTo>
                      <a:pt x="0" y="122"/>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65675" name="Freeform 313"/>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solidFill>
                <a:srgbClr val="941CAC"/>
              </a:solidFill>
              <a:ln w="9525">
                <a:noFill/>
              </a:ln>
            </p:spPr>
            <p:txBody>
              <a:bodyPr/>
              <a:lstStyle/>
              <a:p>
                <a:endParaRPr lang="zh-CN" altLang="en-US" dirty="0">
                  <a:latin typeface="Times New Roman" panose="02020603050405020304" pitchFamily="18" charset="0"/>
                </a:endParaRPr>
              </a:p>
            </p:txBody>
          </p:sp>
          <p:sp>
            <p:nvSpPr>
              <p:cNvPr id="65676" name="Freeform 314"/>
              <p:cNvSpPr/>
              <p:nvPr/>
            </p:nvSpPr>
            <p:spPr>
              <a:xfrm>
                <a:off x="3473" y="1818"/>
                <a:ext cx="63" cy="122"/>
              </a:xfrm>
              <a:custGeom>
                <a:avLst/>
                <a:gdLst>
                  <a:gd name="txL" fmla="*/ 0 w 63"/>
                  <a:gd name="txT" fmla="*/ 0 h 122"/>
                  <a:gd name="txR" fmla="*/ 63 w 63"/>
                  <a:gd name="txB" fmla="*/ 122 h 122"/>
                </a:gdLst>
                <a:ahLst/>
                <a:cxnLst>
                  <a:cxn ang="0">
                    <a:pos x="63" y="0"/>
                  </a:cxn>
                  <a:cxn ang="0">
                    <a:pos x="31" y="122"/>
                  </a:cxn>
                  <a:cxn ang="0">
                    <a:pos x="0" y="0"/>
                  </a:cxn>
                  <a:cxn ang="0">
                    <a:pos x="63" y="0"/>
                  </a:cxn>
                </a:cxnLst>
                <a:rect l="txL" t="txT" r="txR" b="txB"/>
                <a:pathLst>
                  <a:path w="63" h="122">
                    <a:moveTo>
                      <a:pt x="63" y="0"/>
                    </a:moveTo>
                    <a:lnTo>
                      <a:pt x="31" y="122"/>
                    </a:lnTo>
                    <a:lnTo>
                      <a:pt x="0" y="0"/>
                    </a:lnTo>
                    <a:lnTo>
                      <a:pt x="63" y="0"/>
                    </a:lnTo>
                    <a:close/>
                  </a:path>
                </a:pathLst>
              </a:custGeom>
              <a:noFill/>
              <a:ln w="0" cap="flat" cmpd="sng">
                <a:solidFill>
                  <a:srgbClr val="941CAC"/>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grpSp>
      </p:gr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41315"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1800" dirty="0"/>
              <a:t>项目管理的基本概念</a:t>
            </a:r>
          </a:p>
          <a:p>
            <a:pPr marL="533400" indent="-533400" eaLnBrk="1" hangingPunct="1">
              <a:buClr>
                <a:srgbClr val="0033CC"/>
              </a:buClr>
              <a:buFont typeface="Wingdings" panose="05000000000000000000" pitchFamily="2" charset="2"/>
              <a:buAutoNum type="arabicPeriod"/>
            </a:pPr>
            <a:r>
              <a:rPr lang="zh-CN" altLang="en-US" sz="1800" dirty="0"/>
              <a:t>项目组织结构</a:t>
            </a:r>
          </a:p>
          <a:p>
            <a:pPr marL="533400" indent="-533400" eaLnBrk="1" hangingPunct="1">
              <a:buClr>
                <a:srgbClr val="0033CC"/>
              </a:buClr>
              <a:buFont typeface="Wingdings" panose="05000000000000000000" pitchFamily="2" charset="2"/>
              <a:buAutoNum type="arabicPeriod"/>
            </a:pPr>
            <a:r>
              <a:rPr lang="zh-CN" altLang="en-US" sz="1800" dirty="0"/>
              <a:t>项目目标管理</a:t>
            </a:r>
          </a:p>
          <a:p>
            <a:pPr marL="533400" indent="-533400" eaLnBrk="1" hangingPunct="1">
              <a:buClr>
                <a:srgbClr val="0033CC"/>
              </a:buClr>
              <a:buFont typeface="Wingdings" panose="05000000000000000000" pitchFamily="2" charset="2"/>
              <a:buAutoNum type="arabicPeriod"/>
            </a:pPr>
            <a:r>
              <a:rPr lang="zh-CN" altLang="en-US" sz="1800" dirty="0"/>
              <a:t>项目需求管理</a:t>
            </a:r>
          </a:p>
          <a:p>
            <a:pPr marL="533400" indent="-533400" eaLnBrk="1" hangingPunct="1">
              <a:buClr>
                <a:srgbClr val="0033CC"/>
              </a:buClr>
              <a:buFont typeface="Wingdings" panose="05000000000000000000" pitchFamily="2" charset="2"/>
              <a:buAutoNum type="arabicPeriod"/>
            </a:pPr>
            <a:r>
              <a:rPr lang="zh-CN" altLang="en-US" sz="1800" dirty="0"/>
              <a:t>产品开发流程回顾 </a:t>
            </a:r>
          </a:p>
          <a:p>
            <a:pPr marL="533400" indent="-533400" eaLnBrk="1" hangingPunct="1">
              <a:buClr>
                <a:srgbClr val="0033CC"/>
              </a:buClr>
              <a:buFont typeface="Wingdings" panose="05000000000000000000" pitchFamily="2" charset="2"/>
              <a:buAutoNum type="arabicPeriod"/>
            </a:pPr>
            <a:r>
              <a:rPr lang="zh-CN" altLang="en-US" sz="1800" dirty="0"/>
              <a:t>项目计划制定</a:t>
            </a:r>
          </a:p>
          <a:p>
            <a:pPr marL="533400" indent="-533400" eaLnBrk="1" hangingPunct="1">
              <a:buClr>
                <a:srgbClr val="0033CC"/>
              </a:buClr>
              <a:buFont typeface="Wingdings" panose="05000000000000000000" pitchFamily="2" charset="2"/>
              <a:buAutoNum type="arabicPeriod"/>
            </a:pPr>
            <a:r>
              <a:rPr lang="zh-CN" altLang="en-US" sz="1800" dirty="0"/>
              <a:t>项目计划控制</a:t>
            </a:r>
          </a:p>
          <a:p>
            <a:pPr marL="533400" indent="-533400" eaLnBrk="1" hangingPunct="1">
              <a:buClr>
                <a:srgbClr val="0033CC"/>
              </a:buClr>
              <a:buFont typeface="Wingdings" panose="05000000000000000000" pitchFamily="2" charset="2"/>
              <a:buAutoNum type="arabicPeriod"/>
            </a:pPr>
            <a:r>
              <a:rPr lang="zh-CN" altLang="en-US" sz="1800" dirty="0"/>
              <a:t>质量与成本管理</a:t>
            </a:r>
          </a:p>
          <a:p>
            <a:pPr marL="533400" indent="-533400" eaLnBrk="1" hangingPunct="1">
              <a:buClr>
                <a:srgbClr val="0033CC"/>
              </a:buClr>
              <a:buFont typeface="Wingdings" panose="05000000000000000000" pitchFamily="2" charset="2"/>
              <a:buAutoNum type="arabicPeriod"/>
            </a:pPr>
            <a:r>
              <a:rPr lang="zh-CN" altLang="en-US" sz="1800" dirty="0"/>
              <a:t>风险管理</a:t>
            </a:r>
          </a:p>
          <a:p>
            <a:pPr marL="533400" indent="-533400" eaLnBrk="1" hangingPunct="1">
              <a:buClr>
                <a:srgbClr val="0033CC"/>
              </a:buClr>
              <a:buFont typeface="Wingdings" panose="05000000000000000000" pitchFamily="2" charset="2"/>
              <a:buAutoNum type="arabicPeriod"/>
            </a:pPr>
            <a:r>
              <a:rPr lang="zh-CN" altLang="en-US" sz="1800" dirty="0"/>
              <a:t>项目沟通管理</a:t>
            </a:r>
          </a:p>
        </p:txBody>
      </p:sp>
      <p:pic>
        <p:nvPicPr>
          <p:cNvPr id="141316"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539750" y="4005263"/>
            <a:ext cx="344488" cy="327025"/>
          </a:xfrm>
          <a:prstGeom prst="rect">
            <a:avLst/>
          </a:prstGeom>
          <a:noFill/>
          <a:ln w="9525">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a:xfrm>
            <a:off x="0" y="33338"/>
            <a:ext cx="7596188" cy="554037"/>
          </a:xfrm>
        </p:spPr>
        <p:txBody>
          <a:bodyPr vert="horz" wrap="square" lIns="91440" tIns="45720" rIns="91440" bIns="45720" anchor="ctr"/>
          <a:lstStyle/>
          <a:p>
            <a:pPr eaLnBrk="1" hangingPunct="1"/>
            <a:r>
              <a:rPr lang="zh-CN" altLang="en-US" sz="3200" dirty="0">
                <a:latin typeface="黑体" panose="02010609060101010101" pitchFamily="49" charset="-122"/>
              </a:rPr>
              <a:t>技术评审 </a:t>
            </a:r>
            <a:r>
              <a:rPr lang="en-US" altLang="zh-CN" sz="3200" dirty="0">
                <a:latin typeface="黑体" panose="02010609060101010101" pitchFamily="49" charset="-122"/>
              </a:rPr>
              <a:t>- </a:t>
            </a:r>
            <a:r>
              <a:rPr lang="zh-CN" altLang="en-US" sz="3200" dirty="0">
                <a:latin typeface="黑体" panose="02010609060101010101" pitchFamily="49" charset="-122"/>
              </a:rPr>
              <a:t>保证质量的重要手段</a:t>
            </a:r>
          </a:p>
        </p:txBody>
      </p:sp>
      <p:sp>
        <p:nvSpPr>
          <p:cNvPr id="142339" name="Rectangle 3"/>
          <p:cNvSpPr>
            <a:spLocks noGrp="1"/>
          </p:cNvSpPr>
          <p:nvPr>
            <p:ph idx="1"/>
          </p:nvPr>
        </p:nvSpPr>
        <p:spPr>
          <a:xfrm>
            <a:off x="0" y="1077913"/>
            <a:ext cx="9144000" cy="5487987"/>
          </a:xfrm>
        </p:spPr>
        <p:txBody>
          <a:bodyPr vert="horz" wrap="square" lIns="91440" tIns="45720" rIns="91440" bIns="45720" anchor="t"/>
          <a:lstStyle/>
          <a:p>
            <a:pPr eaLnBrk="1" hangingPunct="1"/>
            <a:r>
              <a:rPr lang="zh-CN" altLang="en-US" sz="2800" dirty="0">
                <a:ea typeface="宋体" panose="02010600030101010101" pitchFamily="2" charset="-122"/>
              </a:rPr>
              <a:t>技术评审是保证质量，提高效率的好办法，但要真正让它发挥作用，还必须认认真真地明确评议的要素，划分清楚评审的职责</a:t>
            </a:r>
          </a:p>
          <a:p>
            <a:pPr lvl="1" eaLnBrk="1" hangingPunct="1"/>
            <a:r>
              <a:rPr lang="zh-CN" altLang="en-US" sz="2400" dirty="0">
                <a:ea typeface="宋体" panose="02010600030101010101" pitchFamily="2" charset="-122"/>
              </a:rPr>
              <a:t>何时进行评审</a:t>
            </a:r>
          </a:p>
          <a:p>
            <a:pPr lvl="1" eaLnBrk="1" hangingPunct="1"/>
            <a:r>
              <a:rPr lang="zh-CN" altLang="en-US" sz="2400" dirty="0">
                <a:ea typeface="宋体" panose="02010600030101010101" pitchFamily="2" charset="-122"/>
              </a:rPr>
              <a:t>谁来评审</a:t>
            </a:r>
          </a:p>
          <a:p>
            <a:pPr lvl="1" eaLnBrk="1" hangingPunct="1"/>
            <a:r>
              <a:rPr lang="zh-CN" altLang="en-US" sz="2400" dirty="0">
                <a:ea typeface="宋体" panose="02010600030101010101" pitchFamily="2" charset="-122"/>
              </a:rPr>
              <a:t>评审什么（不要陷入细节）</a:t>
            </a:r>
          </a:p>
          <a:p>
            <a:pPr lvl="1" eaLnBrk="1" hangingPunct="1"/>
            <a:r>
              <a:rPr lang="zh-CN" altLang="en-US" sz="2400" dirty="0">
                <a:ea typeface="宋体" panose="02010600030101010101" pitchFamily="2" charset="-122"/>
              </a:rPr>
              <a:t>下什么结论（避免会议没有结果或形不成决议、无人下结论或拍板）</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a:xfrm>
            <a:off x="0" y="0"/>
            <a:ext cx="8748713" cy="620713"/>
          </a:xfrm>
        </p:spPr>
        <p:txBody>
          <a:bodyPr vert="horz" wrap="square" lIns="91440" tIns="45720" rIns="91440" bIns="45720" anchor="ctr"/>
          <a:lstStyle/>
          <a:p>
            <a:pPr eaLnBrk="1" hangingPunct="1"/>
            <a:r>
              <a:rPr lang="zh-CN" altLang="en-US" sz="3200" dirty="0">
                <a:latin typeface="黑体" panose="02010609060101010101" pitchFamily="49" charset="-122"/>
              </a:rPr>
              <a:t>研发流程中的技术评审（</a:t>
            </a:r>
            <a:r>
              <a:rPr lang="en-US" altLang="zh-CN" sz="3200" dirty="0">
                <a:latin typeface="黑体" panose="02010609060101010101" pitchFamily="49" charset="-122"/>
              </a:rPr>
              <a:t>TR</a:t>
            </a:r>
            <a:r>
              <a:rPr lang="zh-CN" altLang="en-US" sz="3200" dirty="0">
                <a:latin typeface="黑体" panose="02010609060101010101" pitchFamily="49" charset="-122"/>
              </a:rPr>
              <a:t>）</a:t>
            </a:r>
          </a:p>
        </p:txBody>
      </p:sp>
      <p:graphicFrame>
        <p:nvGraphicFramePr>
          <p:cNvPr id="46082" name="Object 4"/>
          <p:cNvGraphicFramePr>
            <a:graphicFrameLocks noChangeAspect="1"/>
          </p:cNvGraphicFramePr>
          <p:nvPr/>
        </p:nvGraphicFramePr>
        <p:xfrm>
          <a:off x="349250" y="1944688"/>
          <a:ext cx="8413750" cy="3008312"/>
        </p:xfrm>
        <a:graphic>
          <a:graphicData uri="http://schemas.openxmlformats.org/presentationml/2006/ole">
            <mc:AlternateContent xmlns:mc="http://schemas.openxmlformats.org/markup-compatibility/2006">
              <mc:Choice xmlns:v="urn:schemas-microsoft-com:vml" Requires="v">
                <p:oleObj spid="_x0000_s48130" r:id="rId4" imgW="9058275" imgH="3238500" progId="Paint.Picture">
                  <p:embed/>
                </p:oleObj>
              </mc:Choice>
              <mc:Fallback>
                <p:oleObj r:id="rId4" imgW="9058275" imgH="3238500" progId="Paint.Picture">
                  <p:embed/>
                  <p:pic>
                    <p:nvPicPr>
                      <p:cNvPr id="0" name="图片 3126"/>
                      <p:cNvPicPr/>
                      <p:nvPr/>
                    </p:nvPicPr>
                    <p:blipFill>
                      <a:blip r:embed="rId5"/>
                      <a:stretch>
                        <a:fillRect/>
                      </a:stretch>
                    </p:blipFill>
                    <p:spPr>
                      <a:xfrm>
                        <a:off x="349250" y="1944688"/>
                        <a:ext cx="8413750" cy="3008312"/>
                      </a:xfrm>
                      <a:prstGeom prst="rect">
                        <a:avLst/>
                      </a:prstGeom>
                      <a:noFill/>
                      <a:ln w="38100">
                        <a:noFill/>
                        <a:miter/>
                      </a:ln>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有效的评审</a:t>
            </a:r>
          </a:p>
        </p:txBody>
      </p:sp>
      <p:sp>
        <p:nvSpPr>
          <p:cNvPr id="143363" name="Rectangle 3"/>
          <p:cNvSpPr>
            <a:spLocks noGrp="1"/>
          </p:cNvSpPr>
          <p:nvPr>
            <p:ph idx="1"/>
          </p:nvPr>
        </p:nvSpPr>
        <p:spPr/>
        <p:txBody>
          <a:bodyPr vert="horz" wrap="square" lIns="91440" tIns="45720" rIns="91440" bIns="45720" anchor="t"/>
          <a:lstStyle/>
          <a:p>
            <a:pPr eaLnBrk="1" hangingPunct="1"/>
            <a:r>
              <a:rPr lang="zh-CN" altLang="en-US" dirty="0">
                <a:ea typeface="宋体" panose="02010600030101010101" pitchFamily="2" charset="-122"/>
              </a:rPr>
              <a:t>合理计划</a:t>
            </a:r>
          </a:p>
          <a:p>
            <a:pPr eaLnBrk="1" hangingPunct="1"/>
            <a:r>
              <a:rPr lang="zh-CN" altLang="en-US" dirty="0">
                <a:ea typeface="宋体" panose="02010600030101010101" pitchFamily="2" charset="-122"/>
              </a:rPr>
              <a:t>事前预审</a:t>
            </a:r>
          </a:p>
          <a:p>
            <a:pPr eaLnBrk="1" hangingPunct="1"/>
            <a:r>
              <a:rPr lang="zh-CN" altLang="en-US" dirty="0">
                <a:ea typeface="宋体" panose="02010600030101010101" pitchFamily="2" charset="-122"/>
              </a:rPr>
              <a:t>会上解决争议问题</a:t>
            </a:r>
          </a:p>
          <a:p>
            <a:pPr eaLnBrk="1" hangingPunct="1"/>
            <a:endParaRPr lang="zh-CN" altLang="en-US" dirty="0">
              <a:ea typeface="宋体" panose="02010600030101010101" pitchFamily="2" charset="-122"/>
            </a:endParaRPr>
          </a:p>
          <a:p>
            <a:pPr eaLnBrk="1" hangingPunct="1"/>
            <a:endParaRPr lang="en-US" altLang="zh-CN" dirty="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技术评审程序</a:t>
            </a:r>
          </a:p>
        </p:txBody>
      </p:sp>
      <p:sp>
        <p:nvSpPr>
          <p:cNvPr id="144387" name="AutoShape 4"/>
          <p:cNvSpPr/>
          <p:nvPr/>
        </p:nvSpPr>
        <p:spPr>
          <a:xfrm>
            <a:off x="396875" y="1517650"/>
            <a:ext cx="1812925"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评审计划（时间、职责、交付件、分工）</a:t>
            </a:r>
          </a:p>
        </p:txBody>
      </p:sp>
      <p:sp>
        <p:nvSpPr>
          <p:cNvPr id="144388" name="AutoShape 6"/>
          <p:cNvSpPr/>
          <p:nvPr/>
        </p:nvSpPr>
        <p:spPr>
          <a:xfrm>
            <a:off x="2533650" y="1517650"/>
            <a:ext cx="148590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评审要素表自检</a:t>
            </a:r>
          </a:p>
        </p:txBody>
      </p:sp>
      <p:sp>
        <p:nvSpPr>
          <p:cNvPr id="144389" name="AutoShape 7"/>
          <p:cNvSpPr/>
          <p:nvPr/>
        </p:nvSpPr>
        <p:spPr>
          <a:xfrm>
            <a:off x="4343400" y="1517650"/>
            <a:ext cx="175260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评审材料准备（报告初稿或会议胶片）</a:t>
            </a:r>
          </a:p>
        </p:txBody>
      </p:sp>
      <p:sp>
        <p:nvSpPr>
          <p:cNvPr id="144390" name="AutoShape 10"/>
          <p:cNvSpPr/>
          <p:nvPr/>
        </p:nvSpPr>
        <p:spPr>
          <a:xfrm>
            <a:off x="1447800" y="3041650"/>
            <a:ext cx="144780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技术评审会议</a:t>
            </a:r>
          </a:p>
        </p:txBody>
      </p:sp>
      <p:sp>
        <p:nvSpPr>
          <p:cNvPr id="144391" name="AutoShape 11"/>
          <p:cNvSpPr/>
          <p:nvPr/>
        </p:nvSpPr>
        <p:spPr>
          <a:xfrm>
            <a:off x="3124200" y="3041650"/>
            <a:ext cx="182880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生成或优化评审报告</a:t>
            </a:r>
          </a:p>
        </p:txBody>
      </p:sp>
      <p:sp>
        <p:nvSpPr>
          <p:cNvPr id="144392" name="AutoShape 13"/>
          <p:cNvSpPr/>
          <p:nvPr/>
        </p:nvSpPr>
        <p:spPr>
          <a:xfrm>
            <a:off x="5181600" y="3041650"/>
            <a:ext cx="160020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en-US" altLang="zh-CN" sz="1400" b="0" dirty="0">
                <a:solidFill>
                  <a:schemeClr val="bg1"/>
                </a:solidFill>
                <a:latin typeface="Times New Roman" panose="02020603050405020304" pitchFamily="18" charset="0"/>
                <a:ea typeface="楷体_GB2312" pitchFamily="49" charset="-122"/>
              </a:rPr>
              <a:t>PDT</a:t>
            </a:r>
            <a:r>
              <a:rPr lang="zh-CN" altLang="en-US" sz="1400" b="0" dirty="0">
                <a:solidFill>
                  <a:schemeClr val="bg1"/>
                </a:solidFill>
                <a:latin typeface="Times New Roman" panose="02020603050405020304" pitchFamily="18" charset="0"/>
                <a:ea typeface="楷体_GB2312" pitchFamily="49" charset="-122"/>
              </a:rPr>
              <a:t>经理审核报告</a:t>
            </a:r>
          </a:p>
        </p:txBody>
      </p:sp>
      <p:sp>
        <p:nvSpPr>
          <p:cNvPr id="144393" name="AutoShape 14"/>
          <p:cNvSpPr/>
          <p:nvPr/>
        </p:nvSpPr>
        <p:spPr>
          <a:xfrm>
            <a:off x="5724525" y="4946650"/>
            <a:ext cx="1314450"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评审报告发布</a:t>
            </a:r>
          </a:p>
        </p:txBody>
      </p:sp>
      <p:sp>
        <p:nvSpPr>
          <p:cNvPr id="144394" name="AutoShape 15"/>
          <p:cNvSpPr/>
          <p:nvPr/>
        </p:nvSpPr>
        <p:spPr>
          <a:xfrm>
            <a:off x="7312025" y="4946650"/>
            <a:ext cx="1450975"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评审结论执行</a:t>
            </a:r>
          </a:p>
        </p:txBody>
      </p:sp>
      <p:sp>
        <p:nvSpPr>
          <p:cNvPr id="144395" name="AutoShape 27"/>
          <p:cNvSpPr/>
          <p:nvPr/>
        </p:nvSpPr>
        <p:spPr>
          <a:xfrm>
            <a:off x="2362200" y="4946650"/>
            <a:ext cx="1417638"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技术评审度量</a:t>
            </a:r>
          </a:p>
        </p:txBody>
      </p:sp>
      <p:sp>
        <p:nvSpPr>
          <p:cNvPr id="144396" name="AutoShape 30"/>
          <p:cNvSpPr/>
          <p:nvPr/>
        </p:nvSpPr>
        <p:spPr>
          <a:xfrm>
            <a:off x="4051300" y="4946650"/>
            <a:ext cx="1401763" cy="539750"/>
          </a:xfrm>
          <a:prstGeom prst="flowChartProcess">
            <a:avLst/>
          </a:prstGeom>
          <a:gradFill rotWithShape="0">
            <a:gsLst>
              <a:gs pos="0">
                <a:srgbClr val="00475E"/>
              </a:gs>
              <a:gs pos="50000">
                <a:srgbClr val="0099CC"/>
              </a:gs>
              <a:gs pos="100000">
                <a:srgbClr val="00475E"/>
              </a:gs>
            </a:gsLst>
            <a:lin ang="5400000" scaled="1"/>
            <a:tileRect/>
          </a:gradFill>
          <a:ln w="9525">
            <a:noFill/>
          </a:ln>
        </p:spPr>
        <p:txBody>
          <a:bodyPr anchor="ctr"/>
          <a:lstStyle/>
          <a:p>
            <a:r>
              <a:rPr lang="zh-CN" altLang="en-US" sz="1400" b="0" dirty="0">
                <a:solidFill>
                  <a:schemeClr val="bg1"/>
                </a:solidFill>
                <a:latin typeface="Times New Roman" panose="02020603050405020304" pitchFamily="18" charset="0"/>
                <a:ea typeface="楷体_GB2312" pitchFamily="49" charset="-122"/>
              </a:rPr>
              <a:t>评审报告会签</a:t>
            </a:r>
          </a:p>
        </p:txBody>
      </p:sp>
      <p:cxnSp>
        <p:nvCxnSpPr>
          <p:cNvPr id="144397" name="AutoShape 32"/>
          <p:cNvCxnSpPr>
            <a:stCxn id="144387" idx="3"/>
            <a:endCxn id="144388" idx="1"/>
          </p:cNvCxnSpPr>
          <p:nvPr/>
        </p:nvCxnSpPr>
        <p:spPr>
          <a:xfrm>
            <a:off x="2209800" y="1787525"/>
            <a:ext cx="323850" cy="0"/>
          </a:xfrm>
          <a:prstGeom prst="straightConnector1">
            <a:avLst/>
          </a:prstGeom>
          <a:ln w="28575" cap="flat" cmpd="sng">
            <a:solidFill>
              <a:srgbClr val="0033CC"/>
            </a:solidFill>
            <a:prstDash val="solid"/>
            <a:headEnd type="none" w="med" len="med"/>
            <a:tailEnd type="triangle" w="med" len="med"/>
          </a:ln>
        </p:spPr>
      </p:cxnSp>
      <p:cxnSp>
        <p:nvCxnSpPr>
          <p:cNvPr id="144398" name="AutoShape 34"/>
          <p:cNvCxnSpPr>
            <a:stCxn id="144389" idx="3"/>
            <a:endCxn id="144390" idx="1"/>
          </p:cNvCxnSpPr>
          <p:nvPr/>
        </p:nvCxnSpPr>
        <p:spPr>
          <a:xfrm flipH="1">
            <a:off x="1447800" y="1787525"/>
            <a:ext cx="4648200" cy="1524000"/>
          </a:xfrm>
          <a:prstGeom prst="bentConnector5">
            <a:avLst>
              <a:gd name="adj1" fmla="val -4917"/>
              <a:gd name="adj2" fmla="val 50000"/>
              <a:gd name="adj3" fmla="val 104917"/>
            </a:avLst>
          </a:prstGeom>
          <a:ln w="28575" cap="flat" cmpd="sng">
            <a:solidFill>
              <a:srgbClr val="0033CC"/>
            </a:solidFill>
            <a:prstDash val="solid"/>
            <a:miter/>
            <a:headEnd type="none" w="med" len="med"/>
            <a:tailEnd type="triangle" w="med" len="med"/>
          </a:ln>
        </p:spPr>
      </p:cxnSp>
      <p:cxnSp>
        <p:nvCxnSpPr>
          <p:cNvPr id="144399" name="AutoShape 35"/>
          <p:cNvCxnSpPr>
            <a:stCxn id="144390" idx="3"/>
            <a:endCxn id="144391" idx="1"/>
          </p:cNvCxnSpPr>
          <p:nvPr/>
        </p:nvCxnSpPr>
        <p:spPr>
          <a:xfrm>
            <a:off x="2895600" y="3311525"/>
            <a:ext cx="228600" cy="0"/>
          </a:xfrm>
          <a:prstGeom prst="straightConnector1">
            <a:avLst/>
          </a:prstGeom>
          <a:ln w="28575" cap="flat" cmpd="sng">
            <a:solidFill>
              <a:srgbClr val="0033CC"/>
            </a:solidFill>
            <a:prstDash val="solid"/>
            <a:headEnd type="none" w="med" len="med"/>
            <a:tailEnd type="triangle" w="med" len="med"/>
          </a:ln>
        </p:spPr>
      </p:cxnSp>
      <p:cxnSp>
        <p:nvCxnSpPr>
          <p:cNvPr id="144400" name="AutoShape 36"/>
          <p:cNvCxnSpPr>
            <a:stCxn id="144391" idx="3"/>
            <a:endCxn id="144392" idx="1"/>
          </p:cNvCxnSpPr>
          <p:nvPr/>
        </p:nvCxnSpPr>
        <p:spPr>
          <a:xfrm>
            <a:off x="4953000" y="3311525"/>
            <a:ext cx="228600" cy="0"/>
          </a:xfrm>
          <a:prstGeom prst="straightConnector1">
            <a:avLst/>
          </a:prstGeom>
          <a:ln w="28575" cap="flat" cmpd="sng">
            <a:solidFill>
              <a:srgbClr val="0033CC"/>
            </a:solidFill>
            <a:prstDash val="solid"/>
            <a:headEnd type="none" w="med" len="med"/>
            <a:tailEnd type="triangle" w="med" len="med"/>
          </a:ln>
        </p:spPr>
      </p:cxnSp>
      <p:cxnSp>
        <p:nvCxnSpPr>
          <p:cNvPr id="144401" name="AutoShape 37"/>
          <p:cNvCxnSpPr>
            <a:stCxn id="144392" idx="3"/>
            <a:endCxn id="144395" idx="1"/>
          </p:cNvCxnSpPr>
          <p:nvPr/>
        </p:nvCxnSpPr>
        <p:spPr>
          <a:xfrm flipH="1">
            <a:off x="2362200" y="3311525"/>
            <a:ext cx="4419600" cy="1905000"/>
          </a:xfrm>
          <a:prstGeom prst="bentConnector5">
            <a:avLst>
              <a:gd name="adj1" fmla="val -5171"/>
              <a:gd name="adj2" fmla="val 50000"/>
              <a:gd name="adj3" fmla="val 105171"/>
            </a:avLst>
          </a:prstGeom>
          <a:ln w="28575" cap="flat" cmpd="sng">
            <a:solidFill>
              <a:srgbClr val="0033CC"/>
            </a:solidFill>
            <a:prstDash val="solid"/>
            <a:miter/>
            <a:headEnd type="none" w="med" len="med"/>
            <a:tailEnd type="triangle" w="med" len="med"/>
          </a:ln>
        </p:spPr>
      </p:cxnSp>
      <p:cxnSp>
        <p:nvCxnSpPr>
          <p:cNvPr id="144402" name="AutoShape 38"/>
          <p:cNvCxnSpPr>
            <a:stCxn id="144395" idx="3"/>
            <a:endCxn id="144396" idx="1"/>
          </p:cNvCxnSpPr>
          <p:nvPr/>
        </p:nvCxnSpPr>
        <p:spPr>
          <a:xfrm>
            <a:off x="3779838" y="5216525"/>
            <a:ext cx="271462" cy="0"/>
          </a:xfrm>
          <a:prstGeom prst="straightConnector1">
            <a:avLst/>
          </a:prstGeom>
          <a:ln w="28575" cap="flat" cmpd="sng">
            <a:solidFill>
              <a:srgbClr val="0033CC"/>
            </a:solidFill>
            <a:prstDash val="solid"/>
            <a:headEnd type="none" w="med" len="med"/>
            <a:tailEnd type="triangle" w="med" len="med"/>
          </a:ln>
        </p:spPr>
      </p:cxnSp>
      <p:cxnSp>
        <p:nvCxnSpPr>
          <p:cNvPr id="144403" name="AutoShape 39"/>
          <p:cNvCxnSpPr>
            <a:stCxn id="144396" idx="3"/>
            <a:endCxn id="144393" idx="1"/>
          </p:cNvCxnSpPr>
          <p:nvPr/>
        </p:nvCxnSpPr>
        <p:spPr>
          <a:xfrm>
            <a:off x="5453063" y="5216525"/>
            <a:ext cx="271462" cy="0"/>
          </a:xfrm>
          <a:prstGeom prst="straightConnector1">
            <a:avLst/>
          </a:prstGeom>
          <a:ln w="28575" cap="flat" cmpd="sng">
            <a:solidFill>
              <a:srgbClr val="0033CC"/>
            </a:solidFill>
            <a:prstDash val="solid"/>
            <a:headEnd type="none" w="med" len="med"/>
            <a:tailEnd type="triangle" w="med" len="med"/>
          </a:ln>
        </p:spPr>
      </p:cxnSp>
      <p:cxnSp>
        <p:nvCxnSpPr>
          <p:cNvPr id="144404" name="AutoShape 40"/>
          <p:cNvCxnSpPr>
            <a:stCxn id="144393" idx="3"/>
            <a:endCxn id="144394" idx="1"/>
          </p:cNvCxnSpPr>
          <p:nvPr/>
        </p:nvCxnSpPr>
        <p:spPr>
          <a:xfrm>
            <a:off x="7038975" y="5216525"/>
            <a:ext cx="273050" cy="0"/>
          </a:xfrm>
          <a:prstGeom prst="straightConnector1">
            <a:avLst/>
          </a:prstGeom>
          <a:ln w="28575" cap="flat" cmpd="sng">
            <a:solidFill>
              <a:srgbClr val="0033CC"/>
            </a:solidFill>
            <a:prstDash val="solid"/>
            <a:headEnd type="none" w="med" len="med"/>
            <a:tailEnd type="triangle" w="med" len="med"/>
          </a:ln>
        </p:spPr>
      </p:cxnSp>
      <p:cxnSp>
        <p:nvCxnSpPr>
          <p:cNvPr id="144405" name="AutoShape 41"/>
          <p:cNvCxnSpPr>
            <a:stCxn id="144388" idx="3"/>
            <a:endCxn id="144389" idx="1"/>
          </p:cNvCxnSpPr>
          <p:nvPr/>
        </p:nvCxnSpPr>
        <p:spPr>
          <a:xfrm>
            <a:off x="4019550" y="1787525"/>
            <a:ext cx="323850" cy="0"/>
          </a:xfrm>
          <a:prstGeom prst="straightConnector1">
            <a:avLst/>
          </a:prstGeom>
          <a:ln w="28575" cap="flat" cmpd="sng">
            <a:solidFill>
              <a:srgbClr val="0033CC"/>
            </a:solidFill>
            <a:prstDash val="solid"/>
            <a:headEnd type="none" w="med" len="med"/>
            <a:tailEnd type="triangle" w="med" len="med"/>
          </a:ln>
        </p:spPr>
      </p:cxnSp>
      <p:sp>
        <p:nvSpPr>
          <p:cNvPr id="144406" name="Line 42"/>
          <p:cNvSpPr/>
          <p:nvPr/>
        </p:nvSpPr>
        <p:spPr>
          <a:xfrm>
            <a:off x="2362200" y="1371600"/>
            <a:ext cx="0" cy="838200"/>
          </a:xfrm>
          <a:prstGeom prst="line">
            <a:avLst/>
          </a:prstGeom>
          <a:ln w="19050" cap="flat" cmpd="sng">
            <a:solidFill>
              <a:srgbClr val="FF3300"/>
            </a:solidFill>
            <a:prstDash val="dash"/>
            <a:headEnd type="none" w="med" len="med"/>
            <a:tailEnd type="none" w="med" len="med"/>
          </a:ln>
        </p:spPr>
      </p:sp>
      <p:sp>
        <p:nvSpPr>
          <p:cNvPr id="144407" name="Line 43"/>
          <p:cNvSpPr/>
          <p:nvPr/>
        </p:nvSpPr>
        <p:spPr>
          <a:xfrm>
            <a:off x="3005138" y="2895600"/>
            <a:ext cx="0" cy="838200"/>
          </a:xfrm>
          <a:prstGeom prst="line">
            <a:avLst/>
          </a:prstGeom>
          <a:ln w="19050" cap="flat" cmpd="sng">
            <a:solidFill>
              <a:srgbClr val="FF3300"/>
            </a:solidFill>
            <a:prstDash val="dash"/>
            <a:headEnd type="none" w="med" len="med"/>
            <a:tailEnd type="none" w="med" len="med"/>
          </a:ln>
        </p:spPr>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测试</a:t>
            </a:r>
          </a:p>
        </p:txBody>
      </p:sp>
      <p:sp>
        <p:nvSpPr>
          <p:cNvPr id="145411" name="AutoShape 4"/>
          <p:cNvSpPr/>
          <p:nvPr/>
        </p:nvSpPr>
        <p:spPr>
          <a:xfrm>
            <a:off x="1143000" y="2024063"/>
            <a:ext cx="6248400" cy="939800"/>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45412" name="Text Box 5"/>
          <p:cNvSpPr txBox="1"/>
          <p:nvPr/>
        </p:nvSpPr>
        <p:spPr>
          <a:xfrm>
            <a:off x="4225925" y="3006725"/>
            <a:ext cx="546100" cy="1311275"/>
          </a:xfrm>
          <a:prstGeom prst="rect">
            <a:avLst/>
          </a:prstGeom>
          <a:noFill/>
          <a:ln w="9525">
            <a:noFill/>
          </a:ln>
        </p:spPr>
        <p:txBody>
          <a:bodyPr vert="eaVert" wrap="none" lIns="90000" tIns="46800" rIns="90000" bIns="46800">
            <a:spAutoFit/>
          </a:bodyPr>
          <a:lstStyle/>
          <a:p>
            <a:pPr algn="l"/>
            <a:r>
              <a:rPr lang="zh-CN" altLang="en-US" sz="2400" b="0" dirty="0">
                <a:solidFill>
                  <a:schemeClr val="tx1"/>
                </a:solidFill>
                <a:latin typeface="Times New Roman" panose="02020603050405020304" pitchFamily="18" charset="0"/>
                <a:ea typeface="楷体_GB2312" pitchFamily="49" charset="-122"/>
              </a:rPr>
              <a:t>系统测试</a:t>
            </a:r>
          </a:p>
        </p:txBody>
      </p:sp>
      <p:sp>
        <p:nvSpPr>
          <p:cNvPr id="145413" name="Text Box 6"/>
          <p:cNvSpPr txBox="1"/>
          <p:nvPr/>
        </p:nvSpPr>
        <p:spPr>
          <a:xfrm>
            <a:off x="3273425" y="3032125"/>
            <a:ext cx="546100" cy="1311275"/>
          </a:xfrm>
          <a:prstGeom prst="rect">
            <a:avLst/>
          </a:prstGeom>
          <a:noFill/>
          <a:ln w="9525">
            <a:noFill/>
          </a:ln>
        </p:spPr>
        <p:txBody>
          <a:bodyPr vert="eaVert" wrap="none" lIns="90000" tIns="46800" rIns="90000" bIns="46800">
            <a:spAutoFit/>
          </a:bodyPr>
          <a:lstStyle/>
          <a:p>
            <a:pPr algn="l"/>
            <a:r>
              <a:rPr lang="zh-CN" altLang="en-US" sz="2400" b="0" dirty="0">
                <a:solidFill>
                  <a:schemeClr val="tx1"/>
                </a:solidFill>
                <a:latin typeface="Times New Roman" panose="02020603050405020304" pitchFamily="18" charset="0"/>
                <a:ea typeface="楷体_GB2312" pitchFamily="49" charset="-122"/>
              </a:rPr>
              <a:t>集成测试</a:t>
            </a:r>
          </a:p>
        </p:txBody>
      </p:sp>
      <p:sp>
        <p:nvSpPr>
          <p:cNvPr id="145414" name="Text Box 7"/>
          <p:cNvSpPr txBox="1"/>
          <p:nvPr/>
        </p:nvSpPr>
        <p:spPr>
          <a:xfrm>
            <a:off x="2193925" y="3057525"/>
            <a:ext cx="546100" cy="1311275"/>
          </a:xfrm>
          <a:prstGeom prst="rect">
            <a:avLst/>
          </a:prstGeom>
          <a:noFill/>
          <a:ln w="9525">
            <a:noFill/>
          </a:ln>
        </p:spPr>
        <p:txBody>
          <a:bodyPr vert="eaVert" wrap="none" lIns="90000" tIns="46800" rIns="90000" bIns="46800">
            <a:spAutoFit/>
          </a:bodyPr>
          <a:lstStyle/>
          <a:p>
            <a:pPr algn="l"/>
            <a:r>
              <a:rPr lang="zh-CN" altLang="en-US" sz="2400" b="0" dirty="0">
                <a:solidFill>
                  <a:schemeClr val="tx1"/>
                </a:solidFill>
                <a:latin typeface="Times New Roman" panose="02020603050405020304" pitchFamily="18" charset="0"/>
                <a:ea typeface="楷体_GB2312" pitchFamily="49" charset="-122"/>
              </a:rPr>
              <a:t>单元测试</a:t>
            </a:r>
          </a:p>
        </p:txBody>
      </p:sp>
      <p:sp>
        <p:nvSpPr>
          <p:cNvPr id="145415" name="Text Box 8"/>
          <p:cNvSpPr txBox="1"/>
          <p:nvPr/>
        </p:nvSpPr>
        <p:spPr>
          <a:xfrm>
            <a:off x="5851525" y="3006725"/>
            <a:ext cx="546100" cy="1006475"/>
          </a:xfrm>
          <a:prstGeom prst="rect">
            <a:avLst/>
          </a:prstGeom>
          <a:noFill/>
          <a:ln w="9525">
            <a:noFill/>
          </a:ln>
        </p:spPr>
        <p:txBody>
          <a:bodyPr vert="eaVert" wrap="none" lIns="90000" tIns="46800" rIns="90000" bIns="46800">
            <a:spAutoFit/>
          </a:bodyPr>
          <a:lstStyle/>
          <a:p>
            <a:pPr algn="l"/>
            <a:r>
              <a:rPr lang="en-US" altLang="zh-CN" sz="2400" b="0" dirty="0">
                <a:solidFill>
                  <a:schemeClr val="tx1"/>
                </a:solidFill>
                <a:latin typeface="Times New Roman" panose="02020603050405020304" pitchFamily="18" charset="0"/>
                <a:ea typeface="楷体_GB2312" pitchFamily="49" charset="-122"/>
              </a:rPr>
              <a:t>β</a:t>
            </a:r>
            <a:r>
              <a:rPr lang="zh-CN" altLang="en-US" sz="2400" b="0" dirty="0">
                <a:solidFill>
                  <a:schemeClr val="tx1"/>
                </a:solidFill>
                <a:latin typeface="Times New Roman" panose="02020603050405020304" pitchFamily="18" charset="0"/>
                <a:ea typeface="楷体_GB2312" pitchFamily="49" charset="-122"/>
              </a:rPr>
              <a:t>测试</a:t>
            </a:r>
          </a:p>
        </p:txBody>
      </p:sp>
      <p:sp>
        <p:nvSpPr>
          <p:cNvPr id="145416" name="Text Box 9"/>
          <p:cNvSpPr txBox="1"/>
          <p:nvPr/>
        </p:nvSpPr>
        <p:spPr>
          <a:xfrm>
            <a:off x="5089525" y="3006725"/>
            <a:ext cx="546100" cy="1311275"/>
          </a:xfrm>
          <a:prstGeom prst="rect">
            <a:avLst/>
          </a:prstGeom>
          <a:noFill/>
          <a:ln w="9525">
            <a:noFill/>
          </a:ln>
        </p:spPr>
        <p:txBody>
          <a:bodyPr vert="eaVert" wrap="none" lIns="90000" tIns="46800" rIns="90000" bIns="46800">
            <a:spAutoFit/>
          </a:bodyPr>
          <a:lstStyle/>
          <a:p>
            <a:pPr algn="l"/>
            <a:r>
              <a:rPr lang="zh-CN" altLang="en-US" sz="2400" b="0" dirty="0">
                <a:solidFill>
                  <a:schemeClr val="tx1"/>
                </a:solidFill>
                <a:latin typeface="Times New Roman" panose="02020603050405020304" pitchFamily="18" charset="0"/>
                <a:ea typeface="楷体_GB2312" pitchFamily="49" charset="-122"/>
              </a:rPr>
              <a:t>验收测试</a:t>
            </a:r>
          </a:p>
        </p:txBody>
      </p:sp>
      <p:sp>
        <p:nvSpPr>
          <p:cNvPr id="145417" name="Text Box 10"/>
          <p:cNvSpPr txBox="1"/>
          <p:nvPr/>
        </p:nvSpPr>
        <p:spPr>
          <a:xfrm>
            <a:off x="4264025" y="4772025"/>
            <a:ext cx="455613" cy="1006475"/>
          </a:xfrm>
          <a:prstGeom prst="rect">
            <a:avLst/>
          </a:prstGeom>
          <a:noFill/>
          <a:ln w="9525">
            <a:noFill/>
          </a:ln>
        </p:spPr>
        <p:txBody>
          <a:bodyPr vert="eaVert" wrap="none" lIns="90000" tIns="46800" rIns="90000" bIns="46800">
            <a:spAutoFit/>
          </a:bodyPr>
          <a:lstStyle/>
          <a:p>
            <a:pPr algn="l"/>
            <a:r>
              <a:rPr lang="zh-CN" altLang="en-US" sz="1800" b="0" dirty="0">
                <a:solidFill>
                  <a:srgbClr val="FF3300"/>
                </a:solidFill>
                <a:latin typeface="Times New Roman" panose="02020603050405020304" pitchFamily="18" charset="0"/>
                <a:ea typeface="楷体_GB2312" pitchFamily="49" charset="-122"/>
              </a:rPr>
              <a:t>重点负责</a:t>
            </a:r>
          </a:p>
        </p:txBody>
      </p:sp>
      <p:sp>
        <p:nvSpPr>
          <p:cNvPr id="145418" name="Text Box 11"/>
          <p:cNvSpPr txBox="1"/>
          <p:nvPr/>
        </p:nvSpPr>
        <p:spPr>
          <a:xfrm>
            <a:off x="1520825" y="4891088"/>
            <a:ext cx="2238375" cy="366712"/>
          </a:xfrm>
          <a:prstGeom prst="rect">
            <a:avLst/>
          </a:prstGeom>
          <a:noFill/>
          <a:ln w="9525">
            <a:noFill/>
          </a:ln>
        </p:spPr>
        <p:txBody>
          <a:bodyPr wrap="none" lIns="90000" tIns="46800" rIns="90000" bIns="46800">
            <a:spAutoFit/>
          </a:bodyPr>
          <a:lstStyle/>
          <a:p>
            <a:pPr algn="l"/>
            <a:r>
              <a:rPr lang="zh-CN" altLang="en-US" sz="1800" b="0" dirty="0">
                <a:solidFill>
                  <a:srgbClr val="FF3300"/>
                </a:solidFill>
                <a:latin typeface="Times New Roman" panose="02020603050405020304" pitchFamily="18" charset="0"/>
                <a:ea typeface="楷体_GB2312" pitchFamily="49" charset="-122"/>
              </a:rPr>
              <a:t>局部参与、重点监督</a:t>
            </a:r>
          </a:p>
        </p:txBody>
      </p:sp>
      <p:sp>
        <p:nvSpPr>
          <p:cNvPr id="145419" name="Text Box 12"/>
          <p:cNvSpPr txBox="1"/>
          <p:nvPr/>
        </p:nvSpPr>
        <p:spPr>
          <a:xfrm>
            <a:off x="4848225" y="4878388"/>
            <a:ext cx="2238375" cy="366712"/>
          </a:xfrm>
          <a:prstGeom prst="rect">
            <a:avLst/>
          </a:prstGeom>
          <a:noFill/>
          <a:ln w="9525">
            <a:noFill/>
          </a:ln>
        </p:spPr>
        <p:txBody>
          <a:bodyPr wrap="none" lIns="90000" tIns="46800" rIns="90000" bIns="46800">
            <a:spAutoFit/>
          </a:bodyPr>
          <a:lstStyle/>
          <a:p>
            <a:pPr algn="l"/>
            <a:r>
              <a:rPr lang="zh-CN" altLang="en-US" sz="1800" b="0" dirty="0">
                <a:solidFill>
                  <a:srgbClr val="FF3300"/>
                </a:solidFill>
                <a:latin typeface="Times New Roman" panose="02020603050405020304" pitchFamily="18" charset="0"/>
                <a:ea typeface="楷体_GB2312" pitchFamily="49" charset="-122"/>
              </a:rPr>
              <a:t>重点参与、局部协助</a:t>
            </a:r>
          </a:p>
        </p:txBody>
      </p:sp>
      <p:sp>
        <p:nvSpPr>
          <p:cNvPr id="145420" name="AutoShape 13"/>
          <p:cNvSpPr/>
          <p:nvPr/>
        </p:nvSpPr>
        <p:spPr>
          <a:xfrm rot="5400000">
            <a:off x="2309813" y="3395663"/>
            <a:ext cx="279400" cy="2463800"/>
          </a:xfrm>
          <a:prstGeom prst="rightBrace">
            <a:avLst>
              <a:gd name="adj1" fmla="val 73484"/>
              <a:gd name="adj2" fmla="val 51190"/>
            </a:avLst>
          </a:prstGeom>
          <a:noFill/>
          <a:ln w="28575" cap="flat" cmpd="sng">
            <a:solidFill>
              <a:schemeClr val="bg2"/>
            </a:solidFill>
            <a:prstDash val="solid"/>
            <a:headEnd type="none" w="med" len="med"/>
            <a:tailEnd type="none" w="med" len="med"/>
          </a:ln>
        </p:spPr>
        <p:txBody>
          <a:bodyPr rot="10800000" vert="eaVert" wrap="none" lIns="90000" tIns="46800" rIns="90000" bIns="46800" anchor="ctr"/>
          <a:lstStyle/>
          <a:p>
            <a:endParaRPr lang="zh-CN" altLang="zh-CN" b="0" dirty="0">
              <a:solidFill>
                <a:schemeClr val="tx1"/>
              </a:solidFill>
              <a:latin typeface="Times New Roman" panose="02020603050405020304" pitchFamily="18" charset="0"/>
              <a:ea typeface="楷体_GB2312" pitchFamily="49" charset="-122"/>
            </a:endParaRPr>
          </a:p>
        </p:txBody>
      </p:sp>
      <p:sp>
        <p:nvSpPr>
          <p:cNvPr id="145421" name="AutoShape 14"/>
          <p:cNvSpPr/>
          <p:nvPr/>
        </p:nvSpPr>
        <p:spPr>
          <a:xfrm rot="5400000">
            <a:off x="5980113" y="3357563"/>
            <a:ext cx="279400" cy="2463800"/>
          </a:xfrm>
          <a:prstGeom prst="rightBrace">
            <a:avLst>
              <a:gd name="adj1" fmla="val 73484"/>
              <a:gd name="adj2" fmla="val 51190"/>
            </a:avLst>
          </a:prstGeom>
          <a:noFill/>
          <a:ln w="28575" cap="flat" cmpd="sng">
            <a:solidFill>
              <a:schemeClr val="bg2"/>
            </a:solidFill>
            <a:prstDash val="solid"/>
            <a:headEnd type="none" w="med" len="med"/>
            <a:tailEnd type="none" w="med" len="med"/>
          </a:ln>
        </p:spPr>
        <p:txBody>
          <a:bodyPr rot="10800000" vert="eaVert" wrap="none" lIns="90000" tIns="46800" rIns="90000" bIns="46800" anchor="ctr"/>
          <a:lstStyle/>
          <a:p>
            <a:endParaRPr lang="zh-CN" altLang="zh-CN" b="0" dirty="0">
              <a:solidFill>
                <a:schemeClr val="tx1"/>
              </a:solidFill>
              <a:latin typeface="Times New Roman" panose="02020603050405020304" pitchFamily="18" charset="0"/>
              <a:ea typeface="楷体_GB2312" pitchFamily="49" charset="-122"/>
            </a:endParaRPr>
          </a:p>
        </p:txBody>
      </p:sp>
      <p:sp>
        <p:nvSpPr>
          <p:cNvPr id="145422" name="AutoShape 15"/>
          <p:cNvSpPr/>
          <p:nvPr/>
        </p:nvSpPr>
        <p:spPr>
          <a:xfrm>
            <a:off x="4354513" y="4360863"/>
            <a:ext cx="292100" cy="406400"/>
          </a:xfrm>
          <a:prstGeom prst="downArrow">
            <a:avLst>
              <a:gd name="adj1" fmla="val 50000"/>
              <a:gd name="adj2" fmla="val 34782"/>
            </a:avLst>
          </a:prstGeom>
          <a:solidFill>
            <a:schemeClr val="folHlink"/>
          </a:solid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45423" name="Text Box 16"/>
          <p:cNvSpPr txBox="1"/>
          <p:nvPr/>
        </p:nvSpPr>
        <p:spPr>
          <a:xfrm>
            <a:off x="914400" y="1238250"/>
            <a:ext cx="5362575" cy="457200"/>
          </a:xfrm>
          <a:prstGeom prst="rect">
            <a:avLst/>
          </a:prstGeom>
          <a:noFill/>
          <a:ln w="9525">
            <a:noFill/>
          </a:ln>
        </p:spPr>
        <p:txBody>
          <a:bodyPr wrap="none" lIns="90000" tIns="46800" rIns="90000" bIns="46800">
            <a:spAutoFit/>
          </a:bodyPr>
          <a:lstStyle/>
          <a:p>
            <a:pPr algn="l">
              <a:buFont typeface="Wingdings" panose="05000000000000000000" pitchFamily="2" charset="2"/>
            </a:pPr>
            <a:r>
              <a:rPr lang="zh-CN" altLang="en-US" sz="2400" b="0" dirty="0">
                <a:solidFill>
                  <a:schemeClr val="tx1"/>
                </a:solidFill>
                <a:latin typeface="Times New Roman" panose="02020603050405020304" pitchFamily="18" charset="0"/>
                <a:ea typeface="楷体_GB2312" pitchFamily="49" charset="-122"/>
              </a:rPr>
              <a:t>产品开发不同阶段测试人员的参与策略</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0" y="33338"/>
            <a:ext cx="7667625" cy="554037"/>
          </a:xfrm>
        </p:spPr>
        <p:txBody>
          <a:bodyPr vert="horz" wrap="square" lIns="91440" tIns="45720" rIns="91440" bIns="45720" anchor="ctr"/>
          <a:lstStyle/>
          <a:p>
            <a:pPr eaLnBrk="1" hangingPunct="1"/>
            <a:r>
              <a:rPr lang="zh-CN" altLang="en-US" sz="3200" dirty="0">
                <a:latin typeface="黑体" panose="02010609060101010101" pitchFamily="49" charset="-122"/>
              </a:rPr>
              <a:t>小结：如何在设计中构建质量</a:t>
            </a:r>
          </a:p>
        </p:txBody>
      </p:sp>
      <p:sp>
        <p:nvSpPr>
          <p:cNvPr id="146435" name="Rectangle 3"/>
          <p:cNvSpPr>
            <a:spLocks noGrp="1"/>
          </p:cNvSpPr>
          <p:nvPr>
            <p:ph idx="1"/>
          </p:nvPr>
        </p:nvSpPr>
        <p:spPr>
          <a:xfrm>
            <a:off x="457200" y="868363"/>
            <a:ext cx="8153400" cy="5257800"/>
          </a:xfrm>
        </p:spPr>
        <p:txBody>
          <a:bodyPr vert="horz" wrap="square" lIns="91440" tIns="45720" rIns="91440" bIns="45720" anchor="t"/>
          <a:lstStyle/>
          <a:p>
            <a:pPr marL="533400" indent="-533400" eaLnBrk="1" hangingPunct="1">
              <a:buNone/>
            </a:pPr>
            <a:r>
              <a:rPr lang="zh-CN" altLang="en-US" sz="2000" b="0" dirty="0">
                <a:ea typeface="宋体" panose="02010600030101010101" pitchFamily="2" charset="-122"/>
              </a:rPr>
              <a:t>质量是设计出来的：</a:t>
            </a:r>
          </a:p>
          <a:p>
            <a:pPr marL="533400" indent="-533400" eaLnBrk="1" hangingPunct="1">
              <a:buNone/>
            </a:pPr>
            <a:r>
              <a:rPr lang="en-US" altLang="zh-CN" sz="2000" b="0" dirty="0">
                <a:ea typeface="宋体" panose="02010600030101010101" pitchFamily="2" charset="-122"/>
              </a:rPr>
              <a:t>1</a:t>
            </a:r>
            <a:r>
              <a:rPr lang="zh-CN" altLang="en-US" sz="2000" b="0" dirty="0">
                <a:ea typeface="宋体" panose="02010600030101010101" pitchFamily="2" charset="-122"/>
              </a:rPr>
              <a:t>、</a:t>
            </a:r>
          </a:p>
          <a:p>
            <a:pPr marL="533400" indent="-533400" eaLnBrk="1" hangingPunct="1">
              <a:buNone/>
            </a:pPr>
            <a:r>
              <a:rPr lang="en-US" altLang="zh-CN" sz="2000" b="0" dirty="0">
                <a:ea typeface="宋体" panose="02010600030101010101" pitchFamily="2" charset="-122"/>
              </a:rPr>
              <a:t>2</a:t>
            </a:r>
            <a:r>
              <a:rPr lang="zh-CN" altLang="en-US" sz="2000" b="0" dirty="0">
                <a:ea typeface="宋体" panose="02010600030101010101" pitchFamily="2" charset="-122"/>
              </a:rPr>
              <a:t>、</a:t>
            </a:r>
          </a:p>
          <a:p>
            <a:pPr marL="533400" indent="-533400" eaLnBrk="1" hangingPunct="1">
              <a:buNone/>
            </a:pPr>
            <a:r>
              <a:rPr lang="en-US" altLang="zh-CN" sz="2000" b="0" dirty="0">
                <a:ea typeface="宋体" panose="02010600030101010101" pitchFamily="2" charset="-122"/>
              </a:rPr>
              <a:t>3</a:t>
            </a:r>
            <a:r>
              <a:rPr lang="zh-CN" altLang="en-US" sz="2000" b="0" dirty="0">
                <a:ea typeface="宋体" panose="02010600030101010101" pitchFamily="2" charset="-122"/>
              </a:rPr>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p:nvPr/>
        </p:nvSpPr>
        <p:spPr>
          <a:xfrm>
            <a:off x="468313" y="1096963"/>
            <a:ext cx="7785100" cy="3467100"/>
          </a:xfrm>
          <a:prstGeom prst="rect">
            <a:avLst/>
          </a:prstGeom>
          <a:noFill/>
          <a:ln w="12700">
            <a:noFill/>
          </a:ln>
        </p:spPr>
        <p:txBody>
          <a:bodyPr/>
          <a:lstStyle/>
          <a:p>
            <a:pPr marL="342900" indent="-342900" algn="l">
              <a:lnSpc>
                <a:spcPct val="140000"/>
              </a:lnSpc>
              <a:spcBef>
                <a:spcPct val="20000"/>
              </a:spcBef>
              <a:buChar char="•"/>
            </a:pPr>
            <a:r>
              <a:rPr lang="en-US" altLang="zh-CN" sz="2800" b="0" dirty="0">
                <a:solidFill>
                  <a:schemeClr val="tx1"/>
                </a:solidFill>
                <a:latin typeface="宋体" panose="02010600030101010101" pitchFamily="2" charset="-122"/>
              </a:rPr>
              <a:t>70</a:t>
            </a:r>
            <a:r>
              <a:rPr lang="zh-CN" altLang="en-US" sz="2800" b="0" dirty="0">
                <a:solidFill>
                  <a:schemeClr val="tx1"/>
                </a:solidFill>
                <a:latin typeface="宋体" panose="02010600030101010101" pitchFamily="2" charset="-122"/>
              </a:rPr>
              <a:t>年代：成本</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利润</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价格</a:t>
            </a:r>
          </a:p>
          <a:p>
            <a:pPr marL="342900" indent="-342900" algn="l">
              <a:lnSpc>
                <a:spcPct val="140000"/>
              </a:lnSpc>
              <a:spcBef>
                <a:spcPct val="20000"/>
              </a:spcBef>
              <a:buChar char="•"/>
            </a:pPr>
            <a:r>
              <a:rPr lang="en-US" altLang="zh-CN" sz="2800" b="0" dirty="0">
                <a:solidFill>
                  <a:schemeClr val="tx1"/>
                </a:solidFill>
                <a:latin typeface="宋体" panose="02010600030101010101" pitchFamily="2" charset="-122"/>
              </a:rPr>
              <a:t>80</a:t>
            </a:r>
            <a:r>
              <a:rPr lang="zh-CN" altLang="en-US" sz="2800" b="0" dirty="0">
                <a:solidFill>
                  <a:schemeClr val="tx1"/>
                </a:solidFill>
                <a:latin typeface="宋体" panose="02010600030101010101" pitchFamily="2" charset="-122"/>
              </a:rPr>
              <a:t>年代：价格</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成本</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利润</a:t>
            </a:r>
          </a:p>
          <a:p>
            <a:pPr marL="342900" indent="-342900" algn="l">
              <a:lnSpc>
                <a:spcPct val="140000"/>
              </a:lnSpc>
              <a:spcBef>
                <a:spcPct val="20000"/>
              </a:spcBef>
              <a:buChar char="•"/>
            </a:pPr>
            <a:r>
              <a:rPr lang="en-US" altLang="zh-CN" sz="2800" b="0" dirty="0">
                <a:solidFill>
                  <a:schemeClr val="tx1"/>
                </a:solidFill>
                <a:latin typeface="宋体" panose="02010600030101010101" pitchFamily="2" charset="-122"/>
              </a:rPr>
              <a:t>90</a:t>
            </a:r>
            <a:r>
              <a:rPr lang="zh-CN" altLang="en-US" sz="2800" b="0" dirty="0">
                <a:solidFill>
                  <a:schemeClr val="tx1"/>
                </a:solidFill>
                <a:latin typeface="宋体" panose="02010600030101010101" pitchFamily="2" charset="-122"/>
              </a:rPr>
              <a:t>年代</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：价格</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利润</a:t>
            </a:r>
            <a:r>
              <a:rPr lang="en-US" altLang="zh-CN" sz="2800" b="0" dirty="0">
                <a:solidFill>
                  <a:schemeClr val="tx1"/>
                </a:solidFill>
                <a:latin typeface="宋体" panose="02010600030101010101" pitchFamily="2" charset="-122"/>
              </a:rPr>
              <a:t>=</a:t>
            </a:r>
            <a:r>
              <a:rPr lang="zh-CN" altLang="en-US" sz="2800" b="0" dirty="0">
                <a:solidFill>
                  <a:schemeClr val="tx1"/>
                </a:solidFill>
                <a:latin typeface="宋体" panose="02010600030101010101" pitchFamily="2" charset="-122"/>
              </a:rPr>
              <a:t>成本</a:t>
            </a:r>
          </a:p>
        </p:txBody>
      </p:sp>
      <p:sp>
        <p:nvSpPr>
          <p:cNvPr id="147459" name="Rectangle 4"/>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关于成本的三个公式</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p:nvPr/>
        </p:nvSpPr>
        <p:spPr>
          <a:xfrm>
            <a:off x="179388" y="0"/>
            <a:ext cx="5059362" cy="579438"/>
          </a:xfrm>
          <a:prstGeom prst="rect">
            <a:avLst/>
          </a:prstGeom>
          <a:noFill/>
          <a:ln w="9525">
            <a:noFill/>
          </a:ln>
        </p:spPr>
        <p:txBody>
          <a:bodyPr anchor="ctr"/>
          <a:lstStyle/>
          <a:p>
            <a:pPr algn="l"/>
            <a:r>
              <a:rPr lang="zh-CN" altLang="en-US" sz="3200" dirty="0">
                <a:solidFill>
                  <a:schemeClr val="bg1"/>
                </a:solidFill>
                <a:latin typeface="黑体" panose="02010609060101010101" pitchFamily="49" charset="-122"/>
              </a:rPr>
              <a:t>开发成本与产品设计成本</a:t>
            </a:r>
          </a:p>
        </p:txBody>
      </p:sp>
      <p:sp>
        <p:nvSpPr>
          <p:cNvPr id="148483" name="Rectangle 3"/>
          <p:cNvSpPr/>
          <p:nvPr/>
        </p:nvSpPr>
        <p:spPr>
          <a:xfrm>
            <a:off x="585788" y="1084263"/>
            <a:ext cx="7785100" cy="4970462"/>
          </a:xfrm>
          <a:prstGeom prst="rect">
            <a:avLst/>
          </a:prstGeom>
          <a:noFill/>
          <a:ln w="12700">
            <a:noFill/>
          </a:ln>
        </p:spPr>
        <p:txBody>
          <a:bodyPr/>
          <a:lstStyle/>
          <a:p>
            <a:pPr marL="342900" indent="-342900" algn="l">
              <a:lnSpc>
                <a:spcPct val="150000"/>
              </a:lnSpc>
              <a:spcBef>
                <a:spcPct val="20000"/>
              </a:spcBef>
              <a:buChar char="•"/>
            </a:pPr>
            <a:r>
              <a:rPr lang="zh-CN" altLang="en-US" sz="2400" b="0" dirty="0">
                <a:solidFill>
                  <a:schemeClr val="tx1"/>
                </a:solidFill>
                <a:latin typeface="宋体" panose="02010600030101010101" pitchFamily="2" charset="-122"/>
              </a:rPr>
              <a:t>开发成本：开发成本就是研发为开发产品而支出的期间费用，这项成本应该由公司级成本控制中心每月进行核算</a:t>
            </a:r>
          </a:p>
          <a:p>
            <a:pPr marL="342900" indent="-342900" algn="l">
              <a:lnSpc>
                <a:spcPct val="150000"/>
              </a:lnSpc>
              <a:spcBef>
                <a:spcPct val="50000"/>
              </a:spcBef>
              <a:buChar char="•"/>
            </a:pPr>
            <a:r>
              <a:rPr lang="zh-CN" altLang="en-US" sz="2400" b="0" dirty="0">
                <a:solidFill>
                  <a:schemeClr val="tx1"/>
                </a:solidFill>
                <a:latin typeface="宋体" panose="02010600030101010101" pitchFamily="2" charset="-122"/>
              </a:rPr>
              <a:t>产品设计成本：则是开发出的产品的生产成本，主要是材料成本，加上制造费用，从而形成产品的生产成本</a:t>
            </a:r>
          </a:p>
          <a:p>
            <a:pPr marL="342900" indent="-342900" algn="l">
              <a:lnSpc>
                <a:spcPct val="150000"/>
              </a:lnSpc>
              <a:spcBef>
                <a:spcPct val="50000"/>
              </a:spcBef>
              <a:buChar char="•"/>
            </a:pPr>
            <a:r>
              <a:rPr lang="zh-CN" altLang="en-US" sz="2400" b="0" dirty="0">
                <a:solidFill>
                  <a:schemeClr val="tx1"/>
                </a:solidFill>
                <a:latin typeface="宋体" panose="02010600030101010101" pitchFamily="2" charset="-122"/>
              </a:rPr>
              <a:t>一般重点在于控制产品的设计成本</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p:nvPr/>
        </p:nvSpPr>
        <p:spPr>
          <a:xfrm>
            <a:off x="250825" y="0"/>
            <a:ext cx="4443413" cy="579438"/>
          </a:xfrm>
          <a:prstGeom prst="rect">
            <a:avLst/>
          </a:prstGeom>
          <a:noFill/>
          <a:ln w="9525">
            <a:noFill/>
          </a:ln>
        </p:spPr>
        <p:txBody>
          <a:bodyPr anchor="ctr"/>
          <a:lstStyle/>
          <a:p>
            <a:pPr algn="l"/>
            <a:r>
              <a:rPr lang="zh-CN" altLang="en-US" sz="3200" dirty="0">
                <a:solidFill>
                  <a:schemeClr val="bg1"/>
                </a:solidFill>
                <a:latin typeface="黑体" panose="02010609060101010101" pitchFamily="49" charset="-122"/>
              </a:rPr>
              <a:t>设计成本管理的过程</a:t>
            </a:r>
          </a:p>
        </p:txBody>
      </p:sp>
      <p:graphicFrame>
        <p:nvGraphicFramePr>
          <p:cNvPr id="47106" name="Object 5"/>
          <p:cNvGraphicFramePr>
            <a:graphicFrameLocks noChangeAspect="1"/>
          </p:cNvGraphicFramePr>
          <p:nvPr/>
        </p:nvGraphicFramePr>
        <p:xfrm>
          <a:off x="1162050" y="1323975"/>
          <a:ext cx="7154863" cy="4481513"/>
        </p:xfrm>
        <a:graphic>
          <a:graphicData uri="http://schemas.openxmlformats.org/presentationml/2006/ole">
            <mc:AlternateContent xmlns:mc="http://schemas.openxmlformats.org/markup-compatibility/2006">
              <mc:Choice xmlns:v="urn:schemas-microsoft-com:vml" Requires="v">
                <p:oleObj spid="_x0000_s49154" r:id="rId4" imgW="2374265" imgH="1377315" progId="FLW3Drawing">
                  <p:embed/>
                </p:oleObj>
              </mc:Choice>
              <mc:Fallback>
                <p:oleObj r:id="rId4" imgW="2374265" imgH="1377315" progId="FLW3Drawing">
                  <p:embed/>
                  <p:pic>
                    <p:nvPicPr>
                      <p:cNvPr id="0" name="图片 3127"/>
                      <p:cNvPicPr/>
                      <p:nvPr/>
                    </p:nvPicPr>
                    <p:blipFill>
                      <a:blip r:embed="rId5"/>
                      <a:stretch>
                        <a:fillRect/>
                      </a:stretch>
                    </p:blipFill>
                    <p:spPr>
                      <a:xfrm>
                        <a:off x="1162050" y="1323975"/>
                        <a:ext cx="7154863" cy="4481513"/>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zh-CN" altLang="en-US" dirty="0"/>
              <a:t>项目成功和失败的主要因素 </a:t>
            </a:r>
          </a:p>
        </p:txBody>
      </p:sp>
      <p:sp>
        <p:nvSpPr>
          <p:cNvPr id="1395715" name="Rectangle 3"/>
          <p:cNvSpPr>
            <a:spLocks noGrp="1"/>
          </p:cNvSpPr>
          <p:nvPr>
            <p:ph idx="1"/>
          </p:nvPr>
        </p:nvSpPr>
        <p:spPr>
          <a:xfrm>
            <a:off x="395288" y="692150"/>
            <a:ext cx="7620000" cy="5257800"/>
          </a:xfrm>
        </p:spPr>
        <p:txBody>
          <a:bodyPr vert="horz" wrap="square" lIns="91440" tIns="45720" rIns="91440" bIns="45720" anchor="t"/>
          <a:lstStyle/>
          <a:p>
            <a:pPr marL="476250" indent="-387350" eaLnBrk="1" hangingPunct="1">
              <a:lnSpc>
                <a:spcPct val="100000"/>
              </a:lnSpc>
            </a:pPr>
            <a:r>
              <a:rPr lang="en-US" altLang="zh-CN" sz="3600" dirty="0">
                <a:cs typeface="Times New Roman" panose="02020603050405020304" pitchFamily="18" charset="0"/>
              </a:rPr>
              <a:t> </a:t>
            </a:r>
            <a:r>
              <a:rPr lang="zh-CN" altLang="en-US" sz="3600" dirty="0">
                <a:cs typeface="Times New Roman" panose="02020603050405020304" pitchFamily="18" charset="0"/>
              </a:rPr>
              <a:t>外部挑战</a:t>
            </a:r>
          </a:p>
          <a:p>
            <a:pPr marL="1146175" lvl="1" eaLnBrk="1" hangingPunct="1">
              <a:lnSpc>
                <a:spcPct val="100000"/>
              </a:lnSpc>
            </a:pPr>
            <a:r>
              <a:rPr lang="zh-CN" altLang="en-US" sz="3200" dirty="0">
                <a:ea typeface="宋体" panose="02010600030101010101" pitchFamily="2" charset="-122"/>
              </a:rPr>
              <a:t>产品生命周期大幅缩短</a:t>
            </a:r>
          </a:p>
          <a:p>
            <a:pPr marL="1146175" lvl="1" eaLnBrk="1" hangingPunct="1">
              <a:lnSpc>
                <a:spcPct val="100000"/>
              </a:lnSpc>
            </a:pPr>
            <a:r>
              <a:rPr lang="zh-CN" altLang="en-US" sz="3200" dirty="0">
                <a:ea typeface="宋体" panose="02010600030101010101" pitchFamily="2" charset="-122"/>
              </a:rPr>
              <a:t>客户需求多变，对产品质量与性能的要求越来越高</a:t>
            </a:r>
          </a:p>
          <a:p>
            <a:pPr marL="1146175" lvl="1" eaLnBrk="1" hangingPunct="1">
              <a:lnSpc>
                <a:spcPct val="100000"/>
              </a:lnSpc>
            </a:pPr>
            <a:r>
              <a:rPr lang="zh-CN" altLang="en-US" sz="3200" dirty="0">
                <a:ea typeface="宋体" panose="02010600030101010101" pitchFamily="2" charset="-122"/>
              </a:rPr>
              <a:t>技术发展迅猛</a:t>
            </a:r>
          </a:p>
          <a:p>
            <a:pPr marL="1146175" lvl="1" eaLnBrk="1" hangingPunct="1">
              <a:lnSpc>
                <a:spcPct val="100000"/>
              </a:lnSpc>
            </a:pPr>
            <a:r>
              <a:rPr lang="zh-CN" altLang="en-US" sz="3200" dirty="0">
                <a:ea typeface="宋体" panose="02010600030101010101" pitchFamily="2" charset="-122"/>
              </a:rPr>
              <a:t>价格竞争导致利润持续下滑</a:t>
            </a:r>
          </a:p>
          <a:p>
            <a:pPr marL="1146175" lvl="1" eaLnBrk="1" hangingPunct="1">
              <a:lnSpc>
                <a:spcPct val="100000"/>
              </a:lnSpc>
            </a:pPr>
            <a:r>
              <a:rPr lang="zh-CN" altLang="en-US" sz="3200" dirty="0">
                <a:ea typeface="宋体" panose="02010600030101010101" pitchFamily="2" charset="-122"/>
              </a:rPr>
              <a:t>关键人才短缺</a:t>
            </a:r>
          </a:p>
          <a:p>
            <a:pPr marL="1146175" lvl="1" eaLnBrk="1" hangingPunct="1">
              <a:lnSpc>
                <a:spcPct val="100000"/>
              </a:lnSpc>
            </a:pPr>
            <a:r>
              <a:rPr lang="en-US" altLang="zh-CN" sz="3200" dirty="0">
                <a:ea typeface="宋体" panose="02010600030101010101" pitchFamily="2" charset="-122"/>
              </a:rPr>
              <a:t>……</a:t>
            </a:r>
          </a:p>
        </p:txBody>
      </p:sp>
      <p:pic>
        <p:nvPicPr>
          <p:cNvPr id="66564" name="Picture 4" descr="j0233085"/>
          <p:cNvPicPr>
            <a:picLocks noChangeAspect="1"/>
          </p:cNvPicPr>
          <p:nvPr/>
        </p:nvPicPr>
        <p:blipFill>
          <a:blip r:embed="rId3"/>
          <a:stretch>
            <a:fillRect/>
          </a:stretch>
        </p:blipFill>
        <p:spPr>
          <a:xfrm>
            <a:off x="936625" y="3500438"/>
            <a:ext cx="7739063" cy="2373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5715">
                                            <p:txEl>
                                              <p:pRg st="1" end="1"/>
                                            </p:txEl>
                                          </p:spTgt>
                                        </p:tgtEl>
                                        <p:attrNameLst>
                                          <p:attrName>style.visibility</p:attrName>
                                        </p:attrNameLst>
                                      </p:cBhvr>
                                      <p:to>
                                        <p:strVal val="visible"/>
                                      </p:to>
                                    </p:set>
                                    <p:animEffect transition="in" filter="blinds(horizontal)">
                                      <p:cBhvr>
                                        <p:cTn id="7" dur="500"/>
                                        <p:tgtEl>
                                          <p:spTgt spid="13957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5715">
                                            <p:txEl>
                                              <p:pRg st="2" end="2"/>
                                            </p:txEl>
                                          </p:spTgt>
                                        </p:tgtEl>
                                        <p:attrNameLst>
                                          <p:attrName>style.visibility</p:attrName>
                                        </p:attrNameLst>
                                      </p:cBhvr>
                                      <p:to>
                                        <p:strVal val="visible"/>
                                      </p:to>
                                    </p:set>
                                    <p:animEffect transition="in" filter="blinds(horizontal)">
                                      <p:cBhvr>
                                        <p:cTn id="10" dur="500"/>
                                        <p:tgtEl>
                                          <p:spTgt spid="13957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5715">
                                            <p:txEl>
                                              <p:pRg st="3" end="3"/>
                                            </p:txEl>
                                          </p:spTgt>
                                        </p:tgtEl>
                                        <p:attrNameLst>
                                          <p:attrName>style.visibility</p:attrName>
                                        </p:attrNameLst>
                                      </p:cBhvr>
                                      <p:to>
                                        <p:strVal val="visible"/>
                                      </p:to>
                                    </p:set>
                                    <p:animEffect transition="in" filter="blinds(horizontal)">
                                      <p:cBhvr>
                                        <p:cTn id="13" dur="500"/>
                                        <p:tgtEl>
                                          <p:spTgt spid="139571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5715">
                                            <p:txEl>
                                              <p:pRg st="4" end="4"/>
                                            </p:txEl>
                                          </p:spTgt>
                                        </p:tgtEl>
                                        <p:attrNameLst>
                                          <p:attrName>style.visibility</p:attrName>
                                        </p:attrNameLst>
                                      </p:cBhvr>
                                      <p:to>
                                        <p:strVal val="visible"/>
                                      </p:to>
                                    </p:set>
                                    <p:animEffect transition="in" filter="blinds(horizontal)">
                                      <p:cBhvr>
                                        <p:cTn id="16" dur="500"/>
                                        <p:tgtEl>
                                          <p:spTgt spid="139571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5715">
                                            <p:txEl>
                                              <p:pRg st="5" end="5"/>
                                            </p:txEl>
                                          </p:spTgt>
                                        </p:tgtEl>
                                        <p:attrNameLst>
                                          <p:attrName>style.visibility</p:attrName>
                                        </p:attrNameLst>
                                      </p:cBhvr>
                                      <p:to>
                                        <p:strVal val="visible"/>
                                      </p:to>
                                    </p:set>
                                    <p:animEffect transition="in" filter="blinds(horizontal)">
                                      <p:cBhvr>
                                        <p:cTn id="19" dur="500"/>
                                        <p:tgtEl>
                                          <p:spTgt spid="139571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5715">
                                            <p:txEl>
                                              <p:pRg st="6" end="6"/>
                                            </p:txEl>
                                          </p:spTgt>
                                        </p:tgtEl>
                                        <p:attrNameLst>
                                          <p:attrName>style.visibility</p:attrName>
                                        </p:attrNameLst>
                                      </p:cBhvr>
                                      <p:to>
                                        <p:strVal val="visible"/>
                                      </p:to>
                                    </p:set>
                                    <p:animEffect transition="in" filter="blinds(horizontal)">
                                      <p:cBhvr>
                                        <p:cTn id="22" dur="500"/>
                                        <p:tgtEl>
                                          <p:spTgt spid="139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p:nvPr/>
        </p:nvSpPr>
        <p:spPr>
          <a:xfrm>
            <a:off x="250825" y="0"/>
            <a:ext cx="5692775" cy="579438"/>
          </a:xfrm>
          <a:prstGeom prst="rect">
            <a:avLst/>
          </a:prstGeom>
          <a:noFill/>
          <a:ln w="9525">
            <a:noFill/>
          </a:ln>
        </p:spPr>
        <p:txBody>
          <a:bodyPr anchor="ctr"/>
          <a:lstStyle/>
          <a:p>
            <a:pPr algn="l"/>
            <a:r>
              <a:rPr lang="zh-CN" altLang="en-US" sz="3200" dirty="0">
                <a:solidFill>
                  <a:schemeClr val="bg1"/>
                </a:solidFill>
                <a:latin typeface="黑体" panose="02010609060101010101" pitchFamily="49" charset="-122"/>
              </a:rPr>
              <a:t>降低设计成本的工作模式</a:t>
            </a:r>
          </a:p>
        </p:txBody>
      </p:sp>
      <p:sp>
        <p:nvSpPr>
          <p:cNvPr id="149507" name="Rectangle 3"/>
          <p:cNvSpPr/>
          <p:nvPr/>
        </p:nvSpPr>
        <p:spPr>
          <a:xfrm>
            <a:off x="368300" y="1184275"/>
            <a:ext cx="8458200" cy="4897438"/>
          </a:xfrm>
          <a:prstGeom prst="rect">
            <a:avLst/>
          </a:prstGeom>
          <a:noFill/>
          <a:ln w="12700">
            <a:noFill/>
          </a:ln>
        </p:spPr>
        <p:txBody>
          <a:bodyPr/>
          <a:lstStyle/>
          <a:p>
            <a:pPr marL="342900" indent="-342900" algn="l">
              <a:lnSpc>
                <a:spcPct val="120000"/>
              </a:lnSpc>
              <a:spcBef>
                <a:spcPct val="20000"/>
              </a:spcBef>
              <a:buChar char="•"/>
            </a:pPr>
            <a:r>
              <a:rPr lang="zh-CN" altLang="en-US" sz="2400" b="0" dirty="0">
                <a:solidFill>
                  <a:schemeClr val="tx1"/>
                </a:solidFill>
                <a:latin typeface="宋体" panose="02010600030101010101" pitchFamily="2" charset="-122"/>
              </a:rPr>
              <a:t>重点关注</a:t>
            </a:r>
            <a:r>
              <a:rPr lang="en-US" altLang="zh-CN" sz="2400" b="0" dirty="0">
                <a:solidFill>
                  <a:schemeClr val="tx1"/>
                </a:solidFill>
                <a:latin typeface="宋体" panose="02010600030101010101" pitchFamily="2" charset="-122"/>
              </a:rPr>
              <a:t>BOM</a:t>
            </a:r>
            <a:r>
              <a:rPr lang="zh-CN" altLang="en-US" sz="2400" b="0" dirty="0">
                <a:solidFill>
                  <a:schemeClr val="tx1"/>
                </a:solidFill>
                <a:latin typeface="宋体" panose="02010600030101010101" pitchFamily="2" charset="-122"/>
              </a:rPr>
              <a:t>成本</a:t>
            </a:r>
          </a:p>
          <a:p>
            <a:pPr marL="342900" indent="-34290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关注全流程的成本：</a:t>
            </a:r>
          </a:p>
          <a:p>
            <a:pPr marL="742950" lvl="1" indent="-28575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提高产品质量，减少质量原因带来的维护成本的提高</a:t>
            </a:r>
          </a:p>
          <a:p>
            <a:pPr marL="742950" lvl="1" indent="-28575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关注制造成本：</a:t>
            </a:r>
          </a:p>
          <a:p>
            <a:pPr marL="1143000" lvl="2" indent="-22860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核心手段：</a:t>
            </a:r>
            <a:r>
              <a:rPr lang="en-US" altLang="zh-CN" sz="2400" b="0" dirty="0">
                <a:solidFill>
                  <a:schemeClr val="tx1"/>
                </a:solidFill>
                <a:latin typeface="宋体" panose="02010600030101010101" pitchFamily="2" charset="-122"/>
              </a:rPr>
              <a:t>DFM</a:t>
            </a:r>
            <a:r>
              <a:rPr lang="zh-CN" altLang="en-US" sz="2400" b="0" dirty="0">
                <a:solidFill>
                  <a:schemeClr val="tx1"/>
                </a:solidFill>
                <a:latin typeface="宋体" panose="02010600030101010101" pitchFamily="2" charset="-122"/>
              </a:rPr>
              <a:t>工艺设计，提高可制造性和直通率</a:t>
            </a:r>
          </a:p>
          <a:p>
            <a:pPr marL="742950" lvl="1" indent="-28575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关注销售：</a:t>
            </a:r>
          </a:p>
          <a:p>
            <a:pPr marL="1143000" lvl="2" indent="-22860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提供的是</a:t>
            </a:r>
            <a:r>
              <a:rPr lang="en-US" altLang="zh-CN" sz="2400" b="0" dirty="0">
                <a:solidFill>
                  <a:schemeClr val="tx1"/>
                </a:solidFill>
                <a:latin typeface="宋体" panose="02010600030101010101" pitchFamily="2" charset="-122"/>
              </a:rPr>
              <a:t>SOLUTION</a:t>
            </a:r>
            <a:r>
              <a:rPr lang="zh-CN" altLang="en-US" sz="2400" b="0" dirty="0">
                <a:solidFill>
                  <a:schemeClr val="tx1"/>
                </a:solidFill>
                <a:latin typeface="宋体" panose="02010600030101010101" pitchFamily="2" charset="-122"/>
              </a:rPr>
              <a:t>，而不是一个单一产品</a:t>
            </a:r>
          </a:p>
          <a:p>
            <a:pPr marL="1143000" lvl="2" indent="-228600" algn="just" eaLnBrk="0" hangingPunct="0">
              <a:lnSpc>
                <a:spcPct val="120000"/>
              </a:lnSpc>
              <a:spcBef>
                <a:spcPct val="20000"/>
              </a:spcBef>
              <a:buSzPct val="100000"/>
              <a:buChar char="–"/>
            </a:pPr>
            <a:r>
              <a:rPr lang="zh-CN" altLang="en-US" sz="2400" b="0" dirty="0">
                <a:solidFill>
                  <a:schemeClr val="tx1"/>
                </a:solidFill>
                <a:latin typeface="宋体" panose="02010600030101010101" pitchFamily="2" charset="-122"/>
              </a:rPr>
              <a:t>本产品与在用设备的关联度</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p:nvPr/>
        </p:nvSpPr>
        <p:spPr>
          <a:xfrm>
            <a:off x="723900" y="1695450"/>
            <a:ext cx="7848600" cy="4325938"/>
          </a:xfrm>
          <a:prstGeom prst="rect">
            <a:avLst/>
          </a:prstGeom>
          <a:noFill/>
          <a:ln w="9525">
            <a:noFill/>
          </a:ln>
        </p:spPr>
        <p:txBody>
          <a:bodyPr>
            <a:spAutoFit/>
          </a:bodyPr>
          <a:lstStyle/>
          <a:p>
            <a:pPr algn="l">
              <a:lnSpc>
                <a:spcPct val="110000"/>
              </a:lnSpc>
              <a:spcBef>
                <a:spcPct val="50000"/>
              </a:spcBef>
              <a:buChar char="•"/>
            </a:pPr>
            <a:r>
              <a:rPr lang="zh-CN" altLang="en-US" b="0" dirty="0">
                <a:solidFill>
                  <a:schemeClr val="tx1"/>
                </a:solidFill>
                <a:latin typeface="宋体" panose="02010600030101010101" pitchFamily="2" charset="-122"/>
              </a:rPr>
              <a:t>减少零件数量</a:t>
            </a:r>
          </a:p>
          <a:p>
            <a:pPr algn="l">
              <a:lnSpc>
                <a:spcPct val="110000"/>
              </a:lnSpc>
              <a:spcBef>
                <a:spcPct val="50000"/>
              </a:spcBef>
            </a:pP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通过减少</a:t>
            </a:r>
            <a:r>
              <a:rPr lang="en-US" altLang="zh-CN" b="0" dirty="0">
                <a:solidFill>
                  <a:schemeClr val="tx1"/>
                </a:solidFill>
                <a:latin typeface="宋体" panose="02010600030101010101" pitchFamily="2" charset="-122"/>
              </a:rPr>
              <a:t>50</a:t>
            </a:r>
            <a:r>
              <a:rPr lang="zh-CN" altLang="en-US" b="0" dirty="0">
                <a:solidFill>
                  <a:schemeClr val="tx1"/>
                </a:solidFill>
                <a:latin typeface="宋体" panose="02010600030101010101" pitchFamily="2" charset="-122"/>
              </a:rPr>
              <a:t>％的零件数量，可以减少 </a:t>
            </a:r>
            <a:r>
              <a:rPr lang="en-US" altLang="zh-CN" b="0" dirty="0">
                <a:solidFill>
                  <a:schemeClr val="tx1"/>
                </a:solidFill>
                <a:latin typeface="宋体" panose="02010600030101010101" pitchFamily="2" charset="-122"/>
              </a:rPr>
              <a:t>3</a:t>
            </a:r>
            <a:r>
              <a:rPr lang="zh-CN" altLang="en-US" b="0" dirty="0">
                <a:solidFill>
                  <a:schemeClr val="tx1"/>
                </a:solidFill>
                <a:latin typeface="宋体" panose="02010600030101010101" pitchFamily="2" charset="-122"/>
              </a:rPr>
              <a:t>％的基本制造成本（</a:t>
            </a:r>
            <a:r>
              <a:rPr lang="en-US" altLang="zh-CN" b="0" dirty="0">
                <a:solidFill>
                  <a:schemeClr val="tx1"/>
                </a:solidFill>
                <a:latin typeface="宋体" panose="02010600030101010101" pitchFamily="2" charset="-122"/>
              </a:rPr>
              <a:t>BMC</a:t>
            </a:r>
            <a:r>
              <a:rPr lang="zh-CN" altLang="en-US" b="0" dirty="0">
                <a:solidFill>
                  <a:schemeClr val="tx1"/>
                </a:solidFill>
                <a:latin typeface="宋体" panose="02010600030101010101" pitchFamily="2" charset="-122"/>
              </a:rPr>
              <a:t>）</a:t>
            </a:r>
          </a:p>
          <a:p>
            <a:pPr algn="l">
              <a:lnSpc>
                <a:spcPct val="110000"/>
              </a:lnSpc>
              <a:spcBef>
                <a:spcPct val="50000"/>
              </a:spcBef>
            </a:pPr>
            <a:r>
              <a:rPr lang="zh-CN" altLang="en-US" b="0" dirty="0">
                <a:solidFill>
                  <a:schemeClr val="tx1"/>
                </a:solidFill>
                <a:latin typeface="宋体" panose="02010600030101010101" pitchFamily="2" charset="-122"/>
              </a:rPr>
              <a:t> 	 	</a:t>
            </a: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批量采购协议（更多的采购量）</a:t>
            </a:r>
          </a:p>
          <a:p>
            <a:pPr algn="l">
              <a:lnSpc>
                <a:spcPct val="110000"/>
              </a:lnSpc>
              <a:spcBef>
                <a:spcPct val="50000"/>
              </a:spcBef>
            </a:pPr>
            <a:r>
              <a:rPr lang="zh-CN" altLang="en-US" b="0" dirty="0">
                <a:solidFill>
                  <a:schemeClr val="tx1"/>
                </a:solidFill>
                <a:latin typeface="宋体" panose="02010600030101010101" pitchFamily="2" charset="-122"/>
              </a:rPr>
              <a:t> 	 	</a:t>
            </a: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制造运作效率（库存、废料等） </a:t>
            </a:r>
          </a:p>
          <a:p>
            <a:pPr algn="l">
              <a:lnSpc>
                <a:spcPct val="110000"/>
              </a:lnSpc>
              <a:spcBef>
                <a:spcPct val="50000"/>
              </a:spcBef>
              <a:buChar char="•"/>
            </a:pPr>
            <a:r>
              <a:rPr lang="zh-CN" altLang="en-US" b="0" dirty="0">
                <a:solidFill>
                  <a:schemeClr val="tx1"/>
                </a:solidFill>
                <a:latin typeface="宋体" panose="02010600030101010101" pitchFamily="2" charset="-122"/>
              </a:rPr>
              <a:t>行业标准零件与特殊要求的零件</a:t>
            </a:r>
          </a:p>
          <a:p>
            <a:pPr algn="l">
              <a:lnSpc>
                <a:spcPct val="110000"/>
              </a:lnSpc>
              <a:spcBef>
                <a:spcPct val="50000"/>
              </a:spcBef>
            </a:pP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通过减少唯一零件，可以减少</a:t>
            </a:r>
            <a:r>
              <a:rPr lang="en-US" altLang="zh-CN" b="0" dirty="0">
                <a:solidFill>
                  <a:schemeClr val="tx1"/>
                </a:solidFill>
                <a:latin typeface="宋体" panose="02010600030101010101" pitchFamily="2" charset="-122"/>
              </a:rPr>
              <a:t>15</a:t>
            </a:r>
            <a:r>
              <a:rPr lang="zh-CN" altLang="en-US" b="0" dirty="0">
                <a:solidFill>
                  <a:schemeClr val="tx1"/>
                </a:solidFill>
                <a:latin typeface="宋体" panose="02010600030101010101" pitchFamily="2" charset="-122"/>
              </a:rPr>
              <a:t>％的</a:t>
            </a:r>
            <a:r>
              <a:rPr lang="en-US" altLang="zh-CN" b="0" dirty="0">
                <a:solidFill>
                  <a:schemeClr val="tx1"/>
                </a:solidFill>
                <a:latin typeface="宋体" panose="02010600030101010101" pitchFamily="2" charset="-122"/>
              </a:rPr>
              <a:t>BMC</a:t>
            </a:r>
          </a:p>
          <a:p>
            <a:pPr algn="l">
              <a:lnSpc>
                <a:spcPct val="110000"/>
              </a:lnSpc>
              <a:spcBef>
                <a:spcPct val="50000"/>
              </a:spcBef>
            </a:pPr>
            <a:r>
              <a:rPr lang="en-US" altLang="zh-CN" b="0" dirty="0">
                <a:solidFill>
                  <a:schemeClr val="tx1"/>
                </a:solidFill>
                <a:latin typeface="宋体" panose="02010600030101010101" pitchFamily="2" charset="-122"/>
              </a:rPr>
              <a:t> 	 	-- </a:t>
            </a:r>
            <a:r>
              <a:rPr lang="zh-CN" altLang="en-US" b="0" dirty="0">
                <a:solidFill>
                  <a:schemeClr val="tx1"/>
                </a:solidFill>
                <a:latin typeface="宋体" panose="02010600030101010101" pitchFamily="2" charset="-122"/>
              </a:rPr>
              <a:t>定制零件的价格（验证、制造流程、测试）</a:t>
            </a:r>
          </a:p>
          <a:p>
            <a:pPr algn="l">
              <a:lnSpc>
                <a:spcPct val="110000"/>
              </a:lnSpc>
              <a:spcBef>
                <a:spcPct val="50000"/>
              </a:spcBef>
            </a:pPr>
            <a:r>
              <a:rPr lang="zh-CN" altLang="en-US" b="0" dirty="0">
                <a:solidFill>
                  <a:schemeClr val="tx1"/>
                </a:solidFill>
                <a:latin typeface="宋体" panose="02010600030101010101" pitchFamily="2" charset="-122"/>
              </a:rPr>
              <a:t> 	 	</a:t>
            </a: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采购效率（数量、内部成本）</a:t>
            </a:r>
          </a:p>
          <a:p>
            <a:pPr algn="l">
              <a:lnSpc>
                <a:spcPct val="110000"/>
              </a:lnSpc>
              <a:spcBef>
                <a:spcPct val="50000"/>
              </a:spcBef>
            </a:pPr>
            <a:r>
              <a:rPr lang="zh-CN" altLang="en-US" b="0" dirty="0">
                <a:solidFill>
                  <a:schemeClr val="tx1"/>
                </a:solidFill>
                <a:latin typeface="宋体" panose="02010600030101010101" pitchFamily="2" charset="-122"/>
              </a:rPr>
              <a:t> 	 	</a:t>
            </a:r>
            <a:r>
              <a:rPr lang="en-US" altLang="zh-CN" b="0" dirty="0">
                <a:solidFill>
                  <a:schemeClr val="tx1"/>
                </a:solidFill>
                <a:latin typeface="宋体" panose="02010600030101010101" pitchFamily="2" charset="-122"/>
              </a:rPr>
              <a:t>-- </a:t>
            </a:r>
            <a:r>
              <a:rPr lang="zh-CN" altLang="en-US" b="0" dirty="0">
                <a:solidFill>
                  <a:schemeClr val="tx1"/>
                </a:solidFill>
                <a:latin typeface="宋体" panose="02010600030101010101" pitchFamily="2" charset="-122"/>
              </a:rPr>
              <a:t>制造运作效率（库存、废料等） </a:t>
            </a:r>
          </a:p>
        </p:txBody>
      </p:sp>
      <p:sp>
        <p:nvSpPr>
          <p:cNvPr id="150531" name="Text Box 3"/>
          <p:cNvSpPr txBox="1"/>
          <p:nvPr/>
        </p:nvSpPr>
        <p:spPr>
          <a:xfrm>
            <a:off x="381000" y="1171575"/>
            <a:ext cx="7804150" cy="457200"/>
          </a:xfrm>
          <a:prstGeom prst="rect">
            <a:avLst/>
          </a:prstGeom>
          <a:noFill/>
          <a:ln w="9525">
            <a:noFill/>
          </a:ln>
        </p:spPr>
        <p:txBody>
          <a:bodyPr wrap="none">
            <a:spAutoFit/>
          </a:bodyPr>
          <a:lstStyle/>
          <a:p>
            <a:pPr algn="l"/>
            <a:r>
              <a:rPr lang="zh-CN" altLang="en-US" sz="2400" b="0" dirty="0">
                <a:solidFill>
                  <a:schemeClr val="tx1"/>
                </a:solidFill>
                <a:latin typeface="Times New Roman" panose="02020603050405020304" pitchFamily="18" charset="0"/>
                <a:ea typeface="黑体" panose="02010609060101010101" pitchFamily="49" charset="-122"/>
              </a:rPr>
              <a:t>标准零件的使用可以极大地降低下游制造和服务的成本：</a:t>
            </a:r>
          </a:p>
        </p:txBody>
      </p:sp>
      <p:sp>
        <p:nvSpPr>
          <p:cNvPr id="150532" name="Text Box 4"/>
          <p:cNvSpPr txBox="1"/>
          <p:nvPr/>
        </p:nvSpPr>
        <p:spPr>
          <a:xfrm>
            <a:off x="179388" y="0"/>
            <a:ext cx="7086600" cy="579438"/>
          </a:xfrm>
          <a:prstGeom prst="rect">
            <a:avLst/>
          </a:prstGeom>
          <a:noFill/>
          <a:ln w="9525">
            <a:noFill/>
          </a:ln>
        </p:spPr>
        <p:txBody>
          <a:bodyPr anchor="ctr"/>
          <a:lstStyle/>
          <a:p>
            <a:pPr algn="l"/>
            <a:r>
              <a:rPr lang="zh-CN" altLang="en-US" sz="3200" dirty="0">
                <a:solidFill>
                  <a:schemeClr val="bg1"/>
                </a:solidFill>
                <a:latin typeface="黑体" panose="02010609060101010101" pitchFamily="49" charset="-122"/>
              </a:rPr>
              <a:t>采用标准件</a:t>
            </a:r>
            <a:r>
              <a:rPr lang="en-US" altLang="zh-CN" sz="3200" dirty="0">
                <a:solidFill>
                  <a:schemeClr val="bg1"/>
                </a:solidFill>
                <a:latin typeface="黑体" panose="02010609060101010101" pitchFamily="49" charset="-122"/>
              </a:rPr>
              <a:t>/</a:t>
            </a:r>
            <a:r>
              <a:rPr lang="zh-CN" altLang="en-US" sz="3200" dirty="0">
                <a:solidFill>
                  <a:schemeClr val="bg1"/>
                </a:solidFill>
                <a:latin typeface="黑体" panose="02010609060101010101" pitchFamily="49" charset="-122"/>
              </a:rPr>
              <a:t>共用件</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51555"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1800" dirty="0"/>
              <a:t>项目管理的基本概念</a:t>
            </a:r>
          </a:p>
          <a:p>
            <a:pPr marL="533400" indent="-533400" eaLnBrk="1" hangingPunct="1">
              <a:buClr>
                <a:srgbClr val="0033CC"/>
              </a:buClr>
              <a:buFont typeface="Wingdings" panose="05000000000000000000" pitchFamily="2" charset="2"/>
              <a:buAutoNum type="arabicPeriod"/>
            </a:pPr>
            <a:r>
              <a:rPr lang="zh-CN" altLang="en-US" sz="1800" dirty="0"/>
              <a:t>项目组织结构</a:t>
            </a:r>
          </a:p>
          <a:p>
            <a:pPr marL="533400" indent="-533400" eaLnBrk="1" hangingPunct="1">
              <a:buClr>
                <a:srgbClr val="0033CC"/>
              </a:buClr>
              <a:buFont typeface="Wingdings" panose="05000000000000000000" pitchFamily="2" charset="2"/>
              <a:buAutoNum type="arabicPeriod"/>
            </a:pPr>
            <a:r>
              <a:rPr lang="zh-CN" altLang="en-US" sz="1800" dirty="0"/>
              <a:t>项目目标管理</a:t>
            </a:r>
          </a:p>
          <a:p>
            <a:pPr marL="533400" indent="-533400" eaLnBrk="1" hangingPunct="1">
              <a:buClr>
                <a:srgbClr val="0033CC"/>
              </a:buClr>
              <a:buFont typeface="Wingdings" panose="05000000000000000000" pitchFamily="2" charset="2"/>
              <a:buAutoNum type="arabicPeriod"/>
            </a:pPr>
            <a:r>
              <a:rPr lang="zh-CN" altLang="en-US" sz="1800" dirty="0"/>
              <a:t>项目需求管理</a:t>
            </a:r>
          </a:p>
          <a:p>
            <a:pPr marL="533400" indent="-533400" eaLnBrk="1" hangingPunct="1">
              <a:buClr>
                <a:srgbClr val="0033CC"/>
              </a:buClr>
              <a:buFont typeface="Wingdings" panose="05000000000000000000" pitchFamily="2" charset="2"/>
              <a:buAutoNum type="arabicPeriod"/>
            </a:pPr>
            <a:r>
              <a:rPr lang="zh-CN" altLang="en-US" sz="1800" dirty="0"/>
              <a:t>产品开发流程回顾 </a:t>
            </a:r>
          </a:p>
          <a:p>
            <a:pPr marL="533400" indent="-533400" eaLnBrk="1" hangingPunct="1">
              <a:buClr>
                <a:srgbClr val="0033CC"/>
              </a:buClr>
              <a:buFont typeface="Wingdings" panose="05000000000000000000" pitchFamily="2" charset="2"/>
              <a:buAutoNum type="arabicPeriod"/>
            </a:pPr>
            <a:r>
              <a:rPr lang="zh-CN" altLang="en-US" sz="1800" dirty="0"/>
              <a:t>项目计划制定</a:t>
            </a:r>
          </a:p>
          <a:p>
            <a:pPr marL="533400" indent="-533400" eaLnBrk="1" hangingPunct="1">
              <a:buClr>
                <a:srgbClr val="0033CC"/>
              </a:buClr>
              <a:buFont typeface="Wingdings" panose="05000000000000000000" pitchFamily="2" charset="2"/>
              <a:buAutoNum type="arabicPeriod"/>
            </a:pPr>
            <a:r>
              <a:rPr lang="zh-CN" altLang="en-US" sz="1800" dirty="0"/>
              <a:t>项目计划控制</a:t>
            </a:r>
          </a:p>
          <a:p>
            <a:pPr marL="533400" indent="-533400" eaLnBrk="1" hangingPunct="1">
              <a:buClr>
                <a:srgbClr val="0033CC"/>
              </a:buClr>
              <a:buFont typeface="Wingdings" panose="05000000000000000000" pitchFamily="2" charset="2"/>
              <a:buAutoNum type="arabicPeriod"/>
            </a:pPr>
            <a:r>
              <a:rPr lang="zh-CN" altLang="en-US" sz="1800" dirty="0"/>
              <a:t>质量与成本管理</a:t>
            </a:r>
          </a:p>
          <a:p>
            <a:pPr marL="533400" indent="-533400" eaLnBrk="1" hangingPunct="1">
              <a:buClr>
                <a:srgbClr val="0033CC"/>
              </a:buClr>
              <a:buFont typeface="Wingdings" panose="05000000000000000000" pitchFamily="2" charset="2"/>
              <a:buAutoNum type="arabicPeriod"/>
            </a:pPr>
            <a:r>
              <a:rPr lang="zh-CN" altLang="en-US" sz="1800" dirty="0"/>
              <a:t>风险管理</a:t>
            </a:r>
          </a:p>
          <a:p>
            <a:pPr marL="533400" indent="-533400" eaLnBrk="1" hangingPunct="1">
              <a:buClr>
                <a:srgbClr val="0033CC"/>
              </a:buClr>
              <a:buFont typeface="Wingdings" panose="05000000000000000000" pitchFamily="2" charset="2"/>
              <a:buAutoNum type="arabicPeriod"/>
            </a:pPr>
            <a:r>
              <a:rPr lang="zh-CN" altLang="en-US" sz="1800" dirty="0"/>
              <a:t>项目沟通管理</a:t>
            </a:r>
          </a:p>
        </p:txBody>
      </p:sp>
      <p:pic>
        <p:nvPicPr>
          <p:cNvPr id="151556"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468313" y="4437063"/>
            <a:ext cx="344487" cy="327025"/>
          </a:xfrm>
          <a:prstGeom prst="rect">
            <a:avLst/>
          </a:prstGeom>
          <a:noFill/>
          <a:ln w="9525">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风险不可管理？</a:t>
            </a:r>
          </a:p>
        </p:txBody>
      </p:sp>
      <p:graphicFrame>
        <p:nvGraphicFramePr>
          <p:cNvPr id="48130" name="Object 3"/>
          <p:cNvGraphicFramePr>
            <a:graphicFrameLocks noChangeAspect="1"/>
          </p:cNvGraphicFramePr>
          <p:nvPr/>
        </p:nvGraphicFramePr>
        <p:xfrm>
          <a:off x="2743200" y="2362200"/>
          <a:ext cx="3736975" cy="2203450"/>
        </p:xfrm>
        <a:graphic>
          <a:graphicData uri="http://schemas.openxmlformats.org/presentationml/2006/ole">
            <mc:AlternateContent xmlns:mc="http://schemas.openxmlformats.org/markup-compatibility/2006">
              <mc:Choice xmlns:v="urn:schemas-microsoft-com:vml" Requires="v">
                <p:oleObj spid="_x0000_s50178" r:id="rId4" imgW="5003800" imgH="2203450" progId="FLW3Drawing">
                  <p:embed/>
                </p:oleObj>
              </mc:Choice>
              <mc:Fallback>
                <p:oleObj r:id="rId4" imgW="5003800" imgH="2203450" progId="FLW3Drawing">
                  <p:embed/>
                  <p:pic>
                    <p:nvPicPr>
                      <p:cNvPr id="0" name="图片 3129"/>
                      <p:cNvPicPr/>
                      <p:nvPr/>
                    </p:nvPicPr>
                    <p:blipFill>
                      <a:blip r:embed="rId5"/>
                      <a:stretch>
                        <a:fillRect/>
                      </a:stretch>
                    </p:blipFill>
                    <p:spPr>
                      <a:xfrm>
                        <a:off x="2743200" y="2362200"/>
                        <a:ext cx="3736975" cy="2203450"/>
                      </a:xfrm>
                      <a:prstGeom prst="rect">
                        <a:avLst/>
                      </a:prstGeom>
                      <a:noFill/>
                      <a:ln w="38100">
                        <a:noFill/>
                        <a:miter/>
                      </a:ln>
                    </p:spPr>
                  </p:pic>
                </p:oleObj>
              </mc:Fallback>
            </mc:AlternateContent>
          </a:graphicData>
        </a:graphic>
      </p:graphicFrame>
      <p:sp>
        <p:nvSpPr>
          <p:cNvPr id="48132" name="AutoShape 4"/>
          <p:cNvSpPr/>
          <p:nvPr/>
        </p:nvSpPr>
        <p:spPr>
          <a:xfrm>
            <a:off x="6011863" y="1196975"/>
            <a:ext cx="2590800" cy="1371600"/>
          </a:xfrm>
          <a:prstGeom prst="cloudCallout">
            <a:avLst>
              <a:gd name="adj1" fmla="val -53005"/>
              <a:gd name="adj2" fmla="val 54630"/>
            </a:avLst>
          </a:prstGeom>
          <a:solidFill>
            <a:srgbClr val="FFFF00"/>
          </a:solidFill>
          <a:ln w="9525" cap="flat" cmpd="sng">
            <a:solidFill>
              <a:schemeClr val="tx1"/>
            </a:solidFill>
            <a:prstDash val="solid"/>
            <a:headEnd type="none" w="med" len="med"/>
            <a:tailEnd type="none" w="med" len="med"/>
          </a:ln>
        </p:spPr>
        <p:txBody>
          <a:bodyPr/>
          <a:lstStyle/>
          <a:p>
            <a:r>
              <a:rPr lang="en-US" altLang="zh-CN" sz="1300" b="0" dirty="0">
                <a:solidFill>
                  <a:srgbClr val="000000"/>
                </a:solidFill>
                <a:latin typeface="Times New Roman" panose="02020603050405020304" pitchFamily="18" charset="0"/>
                <a:ea typeface="楷体_GB2312" pitchFamily="49" charset="-122"/>
              </a:rPr>
              <a:t>PM</a:t>
            </a:r>
            <a:r>
              <a:rPr lang="zh-CN" altLang="en-US" sz="1300" b="0" dirty="0">
                <a:solidFill>
                  <a:srgbClr val="000000"/>
                </a:solidFill>
                <a:latin typeface="Times New Roman" panose="02020603050405020304" pitchFamily="18" charset="0"/>
                <a:ea typeface="楷体_GB2312" pitchFamily="49" charset="-122"/>
              </a:rPr>
              <a:t>：项目根本不可控，一天到晚都在忙于突发事件。今天老总说还要抽调</a:t>
            </a:r>
            <a:r>
              <a:rPr lang="en-US" altLang="zh-CN" sz="1300" b="0" dirty="0">
                <a:solidFill>
                  <a:srgbClr val="000000"/>
                </a:solidFill>
                <a:latin typeface="Times New Roman" panose="02020603050405020304" pitchFamily="18" charset="0"/>
                <a:ea typeface="楷体_GB2312" pitchFamily="49" charset="-122"/>
              </a:rPr>
              <a:t>3</a:t>
            </a:r>
            <a:r>
              <a:rPr lang="zh-CN" altLang="en-US" sz="1300" b="0" dirty="0">
                <a:solidFill>
                  <a:srgbClr val="000000"/>
                </a:solidFill>
                <a:latin typeface="Times New Roman" panose="02020603050405020304" pitchFamily="18" charset="0"/>
                <a:ea typeface="楷体_GB2312" pitchFamily="49" charset="-122"/>
              </a:rPr>
              <a:t>个人去支援别的项目。</a:t>
            </a:r>
          </a:p>
        </p:txBody>
      </p:sp>
      <p:sp>
        <p:nvSpPr>
          <p:cNvPr id="48133" name="AutoShape 5"/>
          <p:cNvSpPr/>
          <p:nvPr/>
        </p:nvSpPr>
        <p:spPr>
          <a:xfrm>
            <a:off x="755650" y="1125538"/>
            <a:ext cx="2590800" cy="1371600"/>
          </a:xfrm>
          <a:prstGeom prst="cloudCallout">
            <a:avLst>
              <a:gd name="adj1" fmla="val 72306"/>
              <a:gd name="adj2" fmla="val 65625"/>
            </a:avLst>
          </a:prstGeom>
          <a:solidFill>
            <a:srgbClr val="FFFF00"/>
          </a:solidFill>
          <a:ln w="9525" cap="flat" cmpd="sng">
            <a:solidFill>
              <a:schemeClr val="tx1"/>
            </a:solidFill>
            <a:prstDash val="solid"/>
            <a:headEnd type="none" w="med" len="med"/>
            <a:tailEnd type="none" w="med" len="med"/>
          </a:ln>
        </p:spPr>
        <p:txBody>
          <a:bodyPr/>
          <a:lstStyle/>
          <a:p>
            <a:r>
              <a:rPr lang="zh-CN" altLang="en-US" sz="1300" b="0" dirty="0">
                <a:solidFill>
                  <a:srgbClr val="000000"/>
                </a:solidFill>
                <a:latin typeface="Times New Roman" panose="02020603050405020304" pitchFamily="18" charset="0"/>
                <a:ea typeface="楷体_GB2312" pitchFamily="49" charset="-122"/>
              </a:rPr>
              <a:t>采购人员：供应商无法准时供货，我们没有后备供应商。只能等待他们供货。</a:t>
            </a:r>
          </a:p>
        </p:txBody>
      </p:sp>
      <p:sp>
        <p:nvSpPr>
          <p:cNvPr id="48134" name="AutoShape 6"/>
          <p:cNvSpPr/>
          <p:nvPr/>
        </p:nvSpPr>
        <p:spPr>
          <a:xfrm>
            <a:off x="6019800" y="4495800"/>
            <a:ext cx="2590800" cy="1371600"/>
          </a:xfrm>
          <a:prstGeom prst="cloudCallout">
            <a:avLst>
              <a:gd name="adj1" fmla="val -31616"/>
              <a:gd name="adj2" fmla="val -99769"/>
            </a:avLst>
          </a:prstGeom>
          <a:solidFill>
            <a:srgbClr val="FFFF00"/>
          </a:solidFill>
          <a:ln w="9525" cap="flat" cmpd="sng">
            <a:solidFill>
              <a:schemeClr val="tx1"/>
            </a:solidFill>
            <a:prstDash val="solid"/>
            <a:headEnd type="none" w="med" len="med"/>
            <a:tailEnd type="none" w="med" len="med"/>
          </a:ln>
        </p:spPr>
        <p:txBody>
          <a:bodyPr/>
          <a:lstStyle/>
          <a:p>
            <a:r>
              <a:rPr lang="zh-CN" altLang="en-US" sz="1300" b="0" dirty="0">
                <a:solidFill>
                  <a:srgbClr val="000000"/>
                </a:solidFill>
                <a:latin typeface="Times New Roman" panose="02020603050405020304" pitchFamily="18" charset="0"/>
                <a:ea typeface="楷体_GB2312" pitchFamily="49" charset="-122"/>
              </a:rPr>
              <a:t>市场人员：你们怎么搞的嘛？这么慢！</a:t>
            </a:r>
            <a:r>
              <a:rPr lang="en-US" altLang="zh-CN" sz="1300" b="0" dirty="0">
                <a:solidFill>
                  <a:srgbClr val="000000"/>
                </a:solidFill>
                <a:latin typeface="Times New Roman" panose="02020603050405020304" pitchFamily="18" charset="0"/>
                <a:ea typeface="楷体_GB2312" pitchFamily="49" charset="-122"/>
              </a:rPr>
              <a:t>Andeway</a:t>
            </a:r>
            <a:r>
              <a:rPr lang="zh-CN" altLang="en-US" sz="1300" b="0" dirty="0">
                <a:solidFill>
                  <a:srgbClr val="000000"/>
                </a:solidFill>
                <a:latin typeface="Times New Roman" panose="02020603050405020304" pitchFamily="18" charset="0"/>
                <a:ea typeface="楷体_GB2312" pitchFamily="49" charset="-122"/>
              </a:rPr>
              <a:t>已经推出新产品了，我们的计划被全部打乱了。</a:t>
            </a:r>
          </a:p>
        </p:txBody>
      </p:sp>
      <p:sp>
        <p:nvSpPr>
          <p:cNvPr id="48135" name="AutoShape 7"/>
          <p:cNvSpPr/>
          <p:nvPr/>
        </p:nvSpPr>
        <p:spPr>
          <a:xfrm>
            <a:off x="533400" y="4419600"/>
            <a:ext cx="2667000" cy="1371600"/>
          </a:xfrm>
          <a:prstGeom prst="cloudCallout">
            <a:avLst>
              <a:gd name="adj1" fmla="val 42681"/>
              <a:gd name="adj2" fmla="val -92130"/>
            </a:avLst>
          </a:prstGeom>
          <a:solidFill>
            <a:srgbClr val="FFFF00"/>
          </a:solidFill>
          <a:ln w="9525" cap="flat" cmpd="sng">
            <a:solidFill>
              <a:schemeClr val="tx1"/>
            </a:solidFill>
            <a:prstDash val="solid"/>
            <a:headEnd type="none" w="med" len="med"/>
            <a:tailEnd type="none" w="med" len="med"/>
          </a:ln>
        </p:spPr>
        <p:txBody>
          <a:bodyPr/>
          <a:lstStyle/>
          <a:p>
            <a:r>
              <a:rPr lang="en-US" altLang="zh-CN" sz="1300" b="0" dirty="0">
                <a:solidFill>
                  <a:srgbClr val="000000"/>
                </a:solidFill>
                <a:latin typeface="Times New Roman" panose="02020603050405020304" pitchFamily="18" charset="0"/>
                <a:ea typeface="楷体_GB2312" pitchFamily="49" charset="-122"/>
              </a:rPr>
              <a:t>RD</a:t>
            </a:r>
            <a:r>
              <a:rPr lang="zh-CN" altLang="en-US" sz="1300" b="0" dirty="0">
                <a:solidFill>
                  <a:srgbClr val="000000"/>
                </a:solidFill>
                <a:latin typeface="Times New Roman" panose="02020603050405020304" pitchFamily="18" charset="0"/>
                <a:ea typeface="楷体_GB2312" pitchFamily="49" charset="-122"/>
              </a:rPr>
              <a:t>人员：没有办法，我们的进度只能</a:t>
            </a:r>
            <a:r>
              <a:rPr lang="en-US" altLang="zh-CN" sz="1300" b="0" dirty="0">
                <a:solidFill>
                  <a:srgbClr val="000000"/>
                </a:solidFill>
                <a:latin typeface="Times New Roman" panose="02020603050405020304" pitchFamily="18" charset="0"/>
                <a:ea typeface="楷体_GB2312" pitchFamily="49" charset="-122"/>
              </a:rPr>
              <a:t>Delay</a:t>
            </a:r>
            <a:r>
              <a:rPr lang="zh-CN" altLang="en-US" sz="1300" b="0" dirty="0">
                <a:solidFill>
                  <a:srgbClr val="000000"/>
                </a:solidFill>
                <a:latin typeface="Times New Roman" panose="02020603050405020304" pitchFamily="18" charset="0"/>
                <a:ea typeface="楷体_GB2312" pitchFamily="49" charset="-122"/>
              </a:rPr>
              <a:t>了。原以为没有问题的算法现在无法采用，只能重写。</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a:xfrm>
            <a:off x="0" y="34925"/>
            <a:ext cx="5246688" cy="557213"/>
          </a:xfrm>
        </p:spPr>
        <p:txBody>
          <a:bodyPr vert="horz" wrap="square" lIns="91440" tIns="45720" rIns="91440" bIns="45720" anchor="ctr"/>
          <a:lstStyle/>
          <a:p>
            <a:pPr eaLnBrk="1" hangingPunct="1"/>
            <a:r>
              <a:rPr lang="zh-CN" altLang="en-US" sz="3200" dirty="0">
                <a:latin typeface="黑体" panose="02010609060101010101" pitchFamily="49" charset="-122"/>
              </a:rPr>
              <a:t>风险概念</a:t>
            </a:r>
          </a:p>
        </p:txBody>
      </p:sp>
      <p:sp>
        <p:nvSpPr>
          <p:cNvPr id="152579" name="Rectangle 3"/>
          <p:cNvSpPr>
            <a:spLocks noGrp="1"/>
          </p:cNvSpPr>
          <p:nvPr>
            <p:ph idx="1"/>
          </p:nvPr>
        </p:nvSpPr>
        <p:spPr/>
        <p:txBody>
          <a:bodyPr vert="horz" wrap="square" lIns="91440" tIns="45720" rIns="91440" bIns="45720" anchor="t"/>
          <a:lstStyle/>
          <a:p>
            <a:pPr eaLnBrk="1" hangingPunct="1"/>
            <a:r>
              <a:rPr lang="zh-CN" altLang="en-US" sz="2000" dirty="0"/>
              <a:t>风险（</a:t>
            </a:r>
            <a:r>
              <a:rPr lang="en-US" altLang="zh-CN" sz="2000" dirty="0"/>
              <a:t>Risk</a:t>
            </a:r>
            <a:r>
              <a:rPr lang="zh-CN" altLang="en-US" sz="2000" dirty="0"/>
              <a:t>）</a:t>
            </a:r>
          </a:p>
          <a:p>
            <a:pPr lvl="1" eaLnBrk="1" hangingPunct="1"/>
            <a:r>
              <a:rPr lang="zh-CN" altLang="en-US" sz="1800" dirty="0">
                <a:latin typeface="宋体" panose="02010600030101010101" pitchFamily="2" charset="-122"/>
                <a:ea typeface="宋体" panose="02010600030101010101" pitchFamily="2" charset="-122"/>
              </a:rPr>
              <a:t>是可能发生的、潜在的事件。</a:t>
            </a:r>
          </a:p>
          <a:p>
            <a:pPr eaLnBrk="1" hangingPunct="1"/>
            <a:r>
              <a:rPr lang="zh-CN" altLang="en-US" sz="2000" dirty="0"/>
              <a:t>风险的两个关键要素</a:t>
            </a:r>
          </a:p>
          <a:p>
            <a:pPr lvl="1" eaLnBrk="1" hangingPunct="1"/>
            <a:r>
              <a:rPr lang="zh-CN" altLang="en-US" sz="1800" dirty="0">
                <a:latin typeface="宋体" panose="02010600030101010101" pitchFamily="2" charset="-122"/>
                <a:ea typeface="宋体" panose="02010600030101010101" pitchFamily="2" charset="-122"/>
              </a:rPr>
              <a:t>风险的发生具有随机性</a:t>
            </a:r>
          </a:p>
          <a:p>
            <a:pPr lvl="1" eaLnBrk="1" hangingPunct="1"/>
            <a:r>
              <a:rPr lang="zh-CN" altLang="en-US" sz="1800" dirty="0">
                <a:latin typeface="宋体" panose="02010600030101010101" pitchFamily="2" charset="-122"/>
                <a:ea typeface="宋体" panose="02010600030101010101" pitchFamily="2" charset="-122"/>
              </a:rPr>
              <a:t>一旦发生，对项目的影响是有害的或负面的</a:t>
            </a:r>
          </a:p>
          <a:p>
            <a:pPr eaLnBrk="1" hangingPunct="1"/>
            <a:endParaRPr lang="zh-CN" altLang="en-US" sz="2000" dirty="0">
              <a:latin typeface="宋体" panose="02010600030101010101" pitchFamily="2" charset="-122"/>
              <a:ea typeface="宋体" panose="02010600030101010101" pitchFamily="2" charset="-122"/>
            </a:endParaRPr>
          </a:p>
          <a:p>
            <a:pPr eaLnBrk="1" hangingPunct="1"/>
            <a:r>
              <a:rPr lang="zh-CN" altLang="en-US" sz="2000" dirty="0"/>
              <a:t>风险管理</a:t>
            </a:r>
          </a:p>
          <a:p>
            <a:pPr lvl="1" eaLnBrk="1" hangingPunct="1"/>
            <a:r>
              <a:rPr lang="zh-CN" altLang="en-US" sz="1800" dirty="0">
                <a:latin typeface="宋体" panose="02010600030101010101" pitchFamily="2" charset="-122"/>
                <a:ea typeface="宋体" panose="02010600030101010101" pitchFamily="2" charset="-122"/>
              </a:rPr>
              <a:t>就是对项目风险进行识别，并对已识别的项目风险进行评估、计划和控制的项目管理过程。</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风险及其影响</a:t>
            </a:r>
          </a:p>
        </p:txBody>
      </p:sp>
      <p:graphicFrame>
        <p:nvGraphicFramePr>
          <p:cNvPr id="49154" name="Object 3"/>
          <p:cNvGraphicFramePr>
            <a:graphicFrameLocks noChangeAspect="1"/>
          </p:cNvGraphicFramePr>
          <p:nvPr/>
        </p:nvGraphicFramePr>
        <p:xfrm>
          <a:off x="838200" y="1125538"/>
          <a:ext cx="7467600" cy="5122862"/>
        </p:xfrm>
        <a:graphic>
          <a:graphicData uri="http://schemas.openxmlformats.org/presentationml/2006/ole">
            <mc:AlternateContent xmlns:mc="http://schemas.openxmlformats.org/markup-compatibility/2006">
              <mc:Choice xmlns:v="urn:schemas-microsoft-com:vml" Requires="v">
                <p:oleObj spid="_x0000_s51202" r:id="rId4" imgW="5757545" imgH="4177030" progId="Visio.Drawing.11">
                  <p:embed/>
                </p:oleObj>
              </mc:Choice>
              <mc:Fallback>
                <p:oleObj r:id="rId4" imgW="5757545" imgH="4177030" progId="Visio.Drawing.11">
                  <p:embed/>
                  <p:pic>
                    <p:nvPicPr>
                      <p:cNvPr id="0" name="图片 3128"/>
                      <p:cNvPicPr/>
                      <p:nvPr/>
                    </p:nvPicPr>
                    <p:blipFill>
                      <a:blip r:embed="rId5"/>
                      <a:stretch>
                        <a:fillRect/>
                      </a:stretch>
                    </p:blipFill>
                    <p:spPr>
                      <a:xfrm>
                        <a:off x="838200" y="1125538"/>
                        <a:ext cx="7467600" cy="5122862"/>
                      </a:xfrm>
                      <a:prstGeom prst="rect">
                        <a:avLst/>
                      </a:prstGeom>
                      <a:noFill/>
                      <a:ln w="38100">
                        <a:noFill/>
                        <a:miter/>
                      </a:ln>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风险管理</a:t>
            </a:r>
            <a:r>
              <a:rPr lang="en-US" altLang="zh-CN" sz="3200" dirty="0">
                <a:latin typeface="黑体" panose="02010609060101010101" pitchFamily="49" charset="-122"/>
              </a:rPr>
              <a:t>4</a:t>
            </a:r>
            <a:r>
              <a:rPr lang="zh-CN" altLang="en-US" sz="3200" dirty="0">
                <a:latin typeface="黑体" panose="02010609060101010101" pitchFamily="49" charset="-122"/>
              </a:rPr>
              <a:t>个步骤</a:t>
            </a:r>
          </a:p>
        </p:txBody>
      </p:sp>
      <p:sp>
        <p:nvSpPr>
          <p:cNvPr id="153603" name="Freeform 3"/>
          <p:cNvSpPr>
            <a:spLocks noChangeAspect="1"/>
          </p:cNvSpPr>
          <p:nvPr/>
        </p:nvSpPr>
        <p:spPr>
          <a:xfrm>
            <a:off x="4459288" y="1144588"/>
            <a:ext cx="2398712" cy="2762250"/>
          </a:xfrm>
          <a:custGeom>
            <a:avLst/>
            <a:gdLst>
              <a:gd name="txL" fmla="*/ 0 w 1260"/>
              <a:gd name="txT" fmla="*/ 0 h 1451"/>
              <a:gd name="txR" fmla="*/ 1260 w 1260"/>
              <a:gd name="txB" fmla="*/ 1451 h 14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Lst>
            <a:rect l="txL" t="txT" r="txR" b="tx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hlink"/>
          </a:solidFill>
          <a:ln w="6350"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53604" name="Freeform 4"/>
          <p:cNvSpPr>
            <a:spLocks noChangeAspect="1"/>
          </p:cNvSpPr>
          <p:nvPr/>
        </p:nvSpPr>
        <p:spPr>
          <a:xfrm>
            <a:off x="1981200" y="1146175"/>
            <a:ext cx="2724150" cy="2524125"/>
          </a:xfrm>
          <a:custGeom>
            <a:avLst/>
            <a:gdLst>
              <a:gd name="txL" fmla="*/ 0 w 1431"/>
              <a:gd name="txT" fmla="*/ 0 h 1325"/>
              <a:gd name="txR" fmla="*/ 1431 w 1431"/>
              <a:gd name="txB" fmla="*/ 1325 h 13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accent2"/>
          </a:solidFill>
          <a:ln w="6350"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53605" name="Freeform 5"/>
          <p:cNvSpPr>
            <a:spLocks noChangeAspect="1"/>
          </p:cNvSpPr>
          <p:nvPr/>
        </p:nvSpPr>
        <p:spPr>
          <a:xfrm>
            <a:off x="1981200" y="3424238"/>
            <a:ext cx="2465388" cy="2597150"/>
          </a:xfrm>
          <a:custGeom>
            <a:avLst/>
            <a:gdLst>
              <a:gd name="txL" fmla="*/ 0 w 1295"/>
              <a:gd name="txT" fmla="*/ 0 h 1364"/>
              <a:gd name="txR" fmla="*/ 1295 w 1295"/>
              <a:gd name="txB" fmla="*/ 1364 h 13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FFFF00"/>
          </a:solidFill>
          <a:ln w="6350"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53606" name="Freeform 6"/>
          <p:cNvSpPr>
            <a:spLocks noChangeAspect="1"/>
          </p:cNvSpPr>
          <p:nvPr/>
        </p:nvSpPr>
        <p:spPr>
          <a:xfrm>
            <a:off x="4217988" y="3670300"/>
            <a:ext cx="2635250" cy="2346325"/>
          </a:xfrm>
          <a:custGeom>
            <a:avLst/>
            <a:gdLst>
              <a:gd name="txL" fmla="*/ 0 w 1385"/>
              <a:gd name="txT" fmla="*/ 0 h 1233"/>
              <a:gd name="txR" fmla="*/ 1385 w 1385"/>
              <a:gd name="txB" fmla="*/ 1233 h 12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folHlink"/>
          </a:solidFill>
          <a:ln w="6350"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53607" name="Text Box 7"/>
          <p:cNvSpPr txBox="1"/>
          <p:nvPr/>
        </p:nvSpPr>
        <p:spPr>
          <a:xfrm>
            <a:off x="2184400" y="2058988"/>
            <a:ext cx="1930400" cy="519112"/>
          </a:xfrm>
          <a:prstGeom prst="rect">
            <a:avLst/>
          </a:prstGeom>
          <a:noFill/>
          <a:ln w="19050">
            <a:noFill/>
          </a:ln>
        </p:spPr>
        <p:txBody>
          <a:bodyPr>
            <a:spAutoFit/>
          </a:bodyPr>
          <a:lstStyle/>
          <a:p>
            <a:pPr>
              <a:spcBef>
                <a:spcPct val="50000"/>
              </a:spcBef>
            </a:pPr>
            <a:r>
              <a:rPr lang="zh-CN" altLang="en-US" sz="2800" b="0" dirty="0">
                <a:solidFill>
                  <a:schemeClr val="bg1"/>
                </a:solidFill>
                <a:latin typeface="Arial" panose="020B0604020202020204" pitchFamily="34" charset="0"/>
                <a:ea typeface="黑体" panose="02010609060101010101" pitchFamily="49" charset="-122"/>
              </a:rPr>
              <a:t>风险识别</a:t>
            </a:r>
          </a:p>
        </p:txBody>
      </p:sp>
      <p:sp>
        <p:nvSpPr>
          <p:cNvPr id="153608" name="Text Box 8"/>
          <p:cNvSpPr txBox="1"/>
          <p:nvPr/>
        </p:nvSpPr>
        <p:spPr>
          <a:xfrm>
            <a:off x="4927600" y="2378075"/>
            <a:ext cx="1930400" cy="519113"/>
          </a:xfrm>
          <a:prstGeom prst="rect">
            <a:avLst/>
          </a:prstGeom>
          <a:noFill/>
          <a:ln w="19050">
            <a:noFill/>
          </a:ln>
        </p:spPr>
        <p:txBody>
          <a:bodyPr>
            <a:spAutoFit/>
          </a:bodyPr>
          <a:lstStyle/>
          <a:p>
            <a:pPr>
              <a:spcBef>
                <a:spcPct val="50000"/>
              </a:spcBef>
            </a:pPr>
            <a:r>
              <a:rPr lang="zh-CN" altLang="en-US" sz="2800" b="0" dirty="0">
                <a:solidFill>
                  <a:schemeClr val="bg1"/>
                </a:solidFill>
                <a:latin typeface="Arial" panose="020B0604020202020204" pitchFamily="34" charset="0"/>
                <a:ea typeface="黑体" panose="02010609060101010101" pitchFamily="49" charset="-122"/>
              </a:rPr>
              <a:t>风险评估</a:t>
            </a:r>
          </a:p>
        </p:txBody>
      </p:sp>
      <p:sp>
        <p:nvSpPr>
          <p:cNvPr id="153609" name="Text Box 9"/>
          <p:cNvSpPr txBox="1"/>
          <p:nvPr/>
        </p:nvSpPr>
        <p:spPr>
          <a:xfrm>
            <a:off x="4648200" y="4740275"/>
            <a:ext cx="1930400" cy="946150"/>
          </a:xfrm>
          <a:prstGeom prst="rect">
            <a:avLst/>
          </a:prstGeom>
          <a:noFill/>
          <a:ln w="19050">
            <a:noFill/>
          </a:ln>
        </p:spPr>
        <p:txBody>
          <a:bodyPr>
            <a:spAutoFit/>
          </a:bodyPr>
          <a:lstStyle/>
          <a:p>
            <a:pPr>
              <a:spcBef>
                <a:spcPct val="50000"/>
              </a:spcBef>
            </a:pPr>
            <a:r>
              <a:rPr lang="zh-CN" altLang="en-US" sz="2800" b="0" dirty="0">
                <a:solidFill>
                  <a:schemeClr val="tx1"/>
                </a:solidFill>
                <a:latin typeface="Arial" panose="020B0604020202020204" pitchFamily="34" charset="0"/>
                <a:ea typeface="黑体" panose="02010609060101010101" pitchFamily="49" charset="-122"/>
              </a:rPr>
              <a:t>风险响应计划</a:t>
            </a:r>
          </a:p>
        </p:txBody>
      </p:sp>
      <p:sp>
        <p:nvSpPr>
          <p:cNvPr id="153610" name="Text Box 10"/>
          <p:cNvSpPr txBox="1"/>
          <p:nvPr/>
        </p:nvSpPr>
        <p:spPr>
          <a:xfrm>
            <a:off x="2032000" y="4573588"/>
            <a:ext cx="1930400" cy="519112"/>
          </a:xfrm>
          <a:prstGeom prst="rect">
            <a:avLst/>
          </a:prstGeom>
          <a:noFill/>
          <a:ln w="19050">
            <a:noFill/>
          </a:ln>
        </p:spPr>
        <p:txBody>
          <a:bodyPr>
            <a:spAutoFit/>
          </a:bodyPr>
          <a:lstStyle/>
          <a:p>
            <a:pPr>
              <a:spcBef>
                <a:spcPct val="50000"/>
              </a:spcBef>
            </a:pPr>
            <a:r>
              <a:rPr lang="zh-CN" altLang="en-US" sz="2800" b="0" dirty="0">
                <a:solidFill>
                  <a:schemeClr val="tx1"/>
                </a:solidFill>
                <a:latin typeface="Arial" panose="020B0604020202020204" pitchFamily="34" charset="0"/>
                <a:ea typeface="黑体" panose="02010609060101010101" pitchFamily="49" charset="-122"/>
              </a:rPr>
              <a:t>风险监控</a:t>
            </a:r>
          </a:p>
        </p:txBody>
      </p:sp>
      <p:grpSp>
        <p:nvGrpSpPr>
          <p:cNvPr id="153611" name="Group 11"/>
          <p:cNvGrpSpPr/>
          <p:nvPr/>
        </p:nvGrpSpPr>
        <p:grpSpPr>
          <a:xfrm>
            <a:off x="3914775" y="2973388"/>
            <a:ext cx="1066800" cy="1373187"/>
            <a:chOff x="2466" y="1776"/>
            <a:chExt cx="672" cy="865"/>
          </a:xfrm>
        </p:grpSpPr>
        <p:pic>
          <p:nvPicPr>
            <p:cNvPr id="153612" name="Picture 12" descr="三人-讨论"/>
            <p:cNvPicPr>
              <a:picLocks noChangeAspect="1"/>
            </p:cNvPicPr>
            <p:nvPr/>
          </p:nvPicPr>
          <p:blipFill>
            <a:blip r:embed="rId3">
              <a:clrChange>
                <a:clrFrom>
                  <a:srgbClr val="FFFFFF"/>
                </a:clrFrom>
                <a:clrTo>
                  <a:srgbClr val="FFFFFF">
                    <a:alpha val="0"/>
                  </a:srgbClr>
                </a:clrTo>
              </a:clrChange>
            </a:blip>
            <a:stretch>
              <a:fillRect/>
            </a:stretch>
          </p:blipFill>
          <p:spPr>
            <a:xfrm>
              <a:off x="2496" y="1776"/>
              <a:ext cx="624" cy="453"/>
            </a:xfrm>
            <a:prstGeom prst="rect">
              <a:avLst/>
            </a:prstGeom>
            <a:noFill/>
            <a:ln w="9525">
              <a:noFill/>
            </a:ln>
          </p:spPr>
        </p:pic>
        <p:sp>
          <p:nvSpPr>
            <p:cNvPr id="153613" name="Text Box 13"/>
            <p:cNvSpPr txBox="1"/>
            <p:nvPr/>
          </p:nvSpPr>
          <p:spPr>
            <a:xfrm>
              <a:off x="2466" y="2199"/>
              <a:ext cx="672" cy="442"/>
            </a:xfrm>
            <a:prstGeom prst="rect">
              <a:avLst/>
            </a:prstGeom>
            <a:noFill/>
            <a:ln w="19050">
              <a:noFill/>
            </a:ln>
          </p:spPr>
          <p:txBody>
            <a:bodyPr>
              <a:spAutoFit/>
            </a:bodyPr>
            <a:lstStyle/>
            <a:p>
              <a:pPr>
                <a:spcBef>
                  <a:spcPct val="50000"/>
                </a:spcBef>
              </a:pPr>
              <a:r>
                <a:rPr lang="zh-CN" altLang="en-US" b="0" dirty="0">
                  <a:solidFill>
                    <a:schemeClr val="tx1"/>
                  </a:solidFill>
                  <a:latin typeface="Times New Roman" panose="02020603050405020304" pitchFamily="18" charset="0"/>
                  <a:ea typeface="黑体" panose="02010609060101010101" pitchFamily="49" charset="-122"/>
                </a:rPr>
                <a:t>项目团队</a:t>
              </a:r>
            </a:p>
          </p:txBody>
        </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风险识别</a:t>
            </a:r>
          </a:p>
        </p:txBody>
      </p:sp>
      <p:sp>
        <p:nvSpPr>
          <p:cNvPr id="154627" name="Rectangle 3"/>
          <p:cNvSpPr>
            <a:spLocks noGrp="1"/>
          </p:cNvSpPr>
          <p:nvPr>
            <p:ph idx="1"/>
          </p:nvPr>
        </p:nvSpPr>
        <p:spPr>
          <a:xfrm>
            <a:off x="0" y="1962150"/>
            <a:ext cx="9144000" cy="4770438"/>
          </a:xfrm>
        </p:spPr>
        <p:txBody>
          <a:bodyPr vert="horz" wrap="square" lIns="91440" tIns="45720" rIns="91440" bIns="45720" anchor="t"/>
          <a:lstStyle/>
          <a:p>
            <a:pPr eaLnBrk="1" hangingPunct="1"/>
            <a:r>
              <a:rPr lang="zh-CN" altLang="en-US" sz="2000" dirty="0">
                <a:latin typeface="宋体" panose="02010600030101010101" pitchFamily="2" charset="-122"/>
                <a:ea typeface="宋体" panose="02010600030101010101" pitchFamily="2" charset="-122"/>
              </a:rPr>
              <a:t>标识风险的常用方法</a:t>
            </a:r>
          </a:p>
          <a:p>
            <a:pPr lvl="1" eaLnBrk="1" hangingPunct="1"/>
            <a:r>
              <a:rPr lang="zh-CN" altLang="en-US" sz="1800" dirty="0">
                <a:latin typeface="宋体" panose="02010600030101010101" pitchFamily="2" charset="-122"/>
                <a:ea typeface="宋体" panose="02010600030101010101" pitchFamily="2" charset="-122"/>
              </a:rPr>
              <a:t>访谈、调查</a:t>
            </a:r>
          </a:p>
          <a:p>
            <a:pPr lvl="1" eaLnBrk="1" hangingPunct="1"/>
            <a:r>
              <a:rPr lang="zh-CN" altLang="en-US" sz="1800" dirty="0">
                <a:latin typeface="宋体" panose="02010600030101010101" pitchFamily="2" charset="-122"/>
                <a:ea typeface="宋体" panose="02010600030101010101" pitchFamily="2" charset="-122"/>
              </a:rPr>
              <a:t>头脑风暴（</a:t>
            </a:r>
            <a:r>
              <a:rPr lang="en-US" altLang="zh-CN" sz="1800" dirty="0">
                <a:latin typeface="宋体" panose="02010600030101010101" pitchFamily="2" charset="-122"/>
                <a:ea typeface="宋体" panose="02010600030101010101" pitchFamily="2" charset="-122"/>
              </a:rPr>
              <a:t>Brainstorming</a:t>
            </a:r>
            <a:r>
              <a:rPr lang="zh-CN" altLang="en-US" sz="1800" dirty="0">
                <a:latin typeface="宋体" panose="02010600030101010101" pitchFamily="2" charset="-122"/>
                <a:ea typeface="宋体" panose="02010600030101010101" pitchFamily="2" charset="-122"/>
              </a:rPr>
              <a:t>）</a:t>
            </a:r>
          </a:p>
          <a:p>
            <a:pPr lvl="1" eaLnBrk="1" hangingPunct="1"/>
            <a:r>
              <a:rPr lang="zh-CN" altLang="en-US" sz="1800" dirty="0">
                <a:latin typeface="宋体" panose="02010600030101010101" pitchFamily="2" charset="-122"/>
                <a:ea typeface="宋体" panose="02010600030101010101" pitchFamily="2" charset="-122"/>
              </a:rPr>
              <a:t>专题讨论会（</a:t>
            </a:r>
            <a:r>
              <a:rPr lang="en-US" altLang="zh-CN" sz="1800" dirty="0">
                <a:latin typeface="宋体" panose="02010600030101010101" pitchFamily="2" charset="-122"/>
                <a:ea typeface="宋体" panose="02010600030101010101" pitchFamily="2" charset="-122"/>
              </a:rPr>
              <a:t>Workshop</a:t>
            </a:r>
            <a:r>
              <a:rPr lang="zh-CN" altLang="en-US" sz="1800" dirty="0">
                <a:latin typeface="宋体" panose="02010600030101010101" pitchFamily="2" charset="-122"/>
                <a:ea typeface="宋体" panose="02010600030101010101" pitchFamily="2" charset="-122"/>
              </a:rPr>
              <a:t>）</a:t>
            </a:r>
          </a:p>
          <a:p>
            <a:pPr lvl="1" eaLnBrk="1" hangingPunct="1"/>
            <a:r>
              <a:rPr lang="zh-CN" altLang="en-US" sz="1800" dirty="0">
                <a:latin typeface="宋体" panose="02010600030101010101" pitchFamily="2" charset="-122"/>
                <a:ea typeface="宋体" panose="02010600030101010101" pitchFamily="2" charset="-122"/>
              </a:rPr>
              <a:t>历史经验数据、风险数据库</a:t>
            </a:r>
            <a:r>
              <a:rPr lang="en-US" altLang="zh-CN" sz="1800" dirty="0">
                <a:latin typeface="宋体" panose="02010600030101010101" pitchFamily="2" charset="-122"/>
                <a:ea typeface="宋体" panose="02010600030101010101" pitchFamily="2" charset="-122"/>
              </a:rPr>
              <a:t>RDB</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Historical Information</a:t>
            </a:r>
            <a:r>
              <a:rPr lang="zh-CN" altLang="en-US" sz="1800" dirty="0">
                <a:latin typeface="宋体" panose="02010600030101010101" pitchFamily="2" charset="-122"/>
                <a:ea typeface="宋体" panose="02010600030101010101" pitchFamily="2" charset="-122"/>
              </a:rPr>
              <a:t>）</a:t>
            </a:r>
          </a:p>
          <a:p>
            <a:pPr lvl="1" eaLnBrk="1" hangingPunct="1"/>
            <a:r>
              <a:rPr lang="zh-CN" altLang="en-US" sz="1800" dirty="0">
                <a:latin typeface="宋体" panose="02010600030101010101" pitchFamily="2" charset="-122"/>
                <a:ea typeface="宋体" panose="02010600030101010101" pitchFamily="2" charset="-122"/>
              </a:rPr>
              <a:t>专家建议法（ </a:t>
            </a:r>
            <a:r>
              <a:rPr lang="en-US" altLang="zh-CN" sz="1800" dirty="0">
                <a:latin typeface="宋体" panose="02010600030101010101" pitchFamily="2" charset="-122"/>
                <a:ea typeface="宋体" panose="02010600030101010101" pitchFamily="2" charset="-122"/>
              </a:rPr>
              <a:t>SMEs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Subject Matter Experts</a:t>
            </a:r>
            <a:r>
              <a:rPr lang="zh-CN" altLang="en-US" sz="1800" dirty="0">
                <a:latin typeface="宋体" panose="02010600030101010101" pitchFamily="2" charset="-122"/>
                <a:ea typeface="宋体" panose="02010600030101010101" pitchFamily="2" charset="-122"/>
              </a:rPr>
              <a:t>）</a:t>
            </a:r>
          </a:p>
        </p:txBody>
      </p:sp>
      <p:grpSp>
        <p:nvGrpSpPr>
          <p:cNvPr id="154628" name="Group 4"/>
          <p:cNvGrpSpPr/>
          <p:nvPr/>
        </p:nvGrpSpPr>
        <p:grpSpPr>
          <a:xfrm>
            <a:off x="914400" y="1098550"/>
            <a:ext cx="7467600" cy="890588"/>
            <a:chOff x="576" y="558"/>
            <a:chExt cx="4704" cy="561"/>
          </a:xfrm>
        </p:grpSpPr>
        <p:sp>
          <p:nvSpPr>
            <p:cNvPr id="154629" name="Text Box 5"/>
            <p:cNvSpPr txBox="1"/>
            <p:nvPr/>
          </p:nvSpPr>
          <p:spPr>
            <a:xfrm>
              <a:off x="624" y="599"/>
              <a:ext cx="4656" cy="520"/>
            </a:xfrm>
            <a:prstGeom prst="rect">
              <a:avLst/>
            </a:prstGeom>
            <a:solidFill>
              <a:srgbClr val="969696"/>
            </a:solidFill>
            <a:ln w="19050">
              <a:noFill/>
            </a:ln>
          </p:spPr>
          <p:txBody>
            <a:bodyPr wrap="none"/>
            <a:lstStyle/>
            <a:p>
              <a:pPr algn="l">
                <a:lnSpc>
                  <a:spcPct val="130000"/>
                </a:lnSpc>
                <a:spcBef>
                  <a:spcPct val="20000"/>
                </a:spcBef>
                <a:buClr>
                  <a:srgbClr val="FF6600"/>
                </a:buClr>
                <a:buSzPct val="90000"/>
                <a:buFont typeface="Wingdings" panose="05000000000000000000" pitchFamily="2" charset="2"/>
              </a:pPr>
              <a:endParaRPr lang="zh-CN" altLang="zh-CN" sz="1800" b="0" dirty="0">
                <a:solidFill>
                  <a:schemeClr val="tx1"/>
                </a:solidFill>
                <a:latin typeface="宋体" panose="02010600030101010101" pitchFamily="2" charset="-122"/>
              </a:endParaRPr>
            </a:p>
          </p:txBody>
        </p:sp>
        <p:sp>
          <p:nvSpPr>
            <p:cNvPr id="154630" name="Text Box 6"/>
            <p:cNvSpPr txBox="1"/>
            <p:nvPr/>
          </p:nvSpPr>
          <p:spPr>
            <a:xfrm>
              <a:off x="576" y="558"/>
              <a:ext cx="4656" cy="520"/>
            </a:xfrm>
            <a:prstGeom prst="rect">
              <a:avLst/>
            </a:prstGeom>
            <a:solidFill>
              <a:srgbClr val="FFFF66"/>
            </a:solidFill>
            <a:ln w="19050" cap="flat" cmpd="sng">
              <a:solidFill>
                <a:srgbClr val="FFCC00"/>
              </a:solidFill>
              <a:prstDash val="solid"/>
              <a:miter/>
              <a:headEnd type="none" w="med" len="med"/>
              <a:tailEnd type="none" w="med" len="med"/>
            </a:ln>
          </p:spPr>
          <p:txBody>
            <a:bodyPr>
              <a:spAutoFit/>
            </a:bodyPr>
            <a:lstStyle/>
            <a:p>
              <a:pPr marL="571500" algn="l">
                <a:lnSpc>
                  <a:spcPct val="130000"/>
                </a:lnSpc>
                <a:spcBef>
                  <a:spcPct val="20000"/>
                </a:spcBef>
                <a:buClr>
                  <a:srgbClr val="FF6600"/>
                </a:buClr>
                <a:buSzPct val="90000"/>
                <a:buFont typeface="Wingdings" panose="05000000000000000000" pitchFamily="2" charset="2"/>
              </a:pPr>
              <a:r>
                <a:rPr lang="zh-CN" altLang="en-US" sz="1800" b="0" dirty="0">
                  <a:solidFill>
                    <a:srgbClr val="000000"/>
                  </a:solidFill>
                  <a:latin typeface="宋体" panose="02010600030101010101" pitchFamily="2" charset="-122"/>
                </a:rPr>
                <a:t>确定项目有哪些风险。分析风险产生的各种原因或影响因素，以确定风险来源， 识别风险触发器，定义风险 。</a:t>
              </a:r>
              <a:endParaRPr lang="zh-CN" altLang="en-US" sz="1800" b="0" dirty="0">
                <a:solidFill>
                  <a:schemeClr val="tx1"/>
                </a:solidFill>
                <a:latin typeface="宋体" panose="02010600030101010101" pitchFamily="2" charset="-122"/>
              </a:endParaRPr>
            </a:p>
          </p:txBody>
        </p:sp>
        <p:grpSp>
          <p:nvGrpSpPr>
            <p:cNvPr id="154631" name="Group 7"/>
            <p:cNvGrpSpPr/>
            <p:nvPr/>
          </p:nvGrpSpPr>
          <p:grpSpPr>
            <a:xfrm>
              <a:off x="621" y="678"/>
              <a:ext cx="340" cy="288"/>
              <a:chOff x="620" y="624"/>
              <a:chExt cx="388" cy="385"/>
            </a:xfrm>
          </p:grpSpPr>
          <p:sp>
            <p:nvSpPr>
              <p:cNvPr id="154632" name="Freeform 8"/>
              <p:cNvSpPr/>
              <p:nvPr/>
            </p:nvSpPr>
            <p:spPr>
              <a:xfrm>
                <a:off x="620" y="624"/>
                <a:ext cx="388" cy="385"/>
              </a:xfrm>
              <a:custGeom>
                <a:avLst/>
                <a:gdLst>
                  <a:gd name="txL" fmla="*/ 0 w 388"/>
                  <a:gd name="txT" fmla="*/ 0 h 385"/>
                  <a:gd name="txR" fmla="*/ 388 w 388"/>
                  <a:gd name="txB" fmla="*/ 385 h 385"/>
                </a:gdLst>
                <a:ahLst/>
                <a:cxnLst>
                  <a:cxn ang="0">
                    <a:pos x="149" y="0"/>
                  </a:cxn>
                  <a:cxn ang="0">
                    <a:pos x="141" y="163"/>
                  </a:cxn>
                  <a:cxn ang="0">
                    <a:pos x="0" y="240"/>
                  </a:cxn>
                  <a:cxn ang="0">
                    <a:pos x="132" y="257"/>
                  </a:cxn>
                  <a:cxn ang="0">
                    <a:pos x="143" y="385"/>
                  </a:cxn>
                  <a:cxn ang="0">
                    <a:pos x="214" y="283"/>
                  </a:cxn>
                  <a:cxn ang="0">
                    <a:pos x="341" y="347"/>
                  </a:cxn>
                  <a:cxn ang="0">
                    <a:pos x="273" y="218"/>
                  </a:cxn>
                  <a:cxn ang="0">
                    <a:pos x="388" y="144"/>
                  </a:cxn>
                  <a:cxn ang="0">
                    <a:pos x="231" y="135"/>
                  </a:cxn>
                  <a:cxn ang="0">
                    <a:pos x="149" y="0"/>
                  </a:cxn>
                </a:cxnLst>
                <a:rect l="txL" t="txT" r="txR" b="txB"/>
                <a:pathLst>
                  <a:path w="388" h="385">
                    <a:moveTo>
                      <a:pt x="149" y="0"/>
                    </a:moveTo>
                    <a:lnTo>
                      <a:pt x="141" y="163"/>
                    </a:lnTo>
                    <a:lnTo>
                      <a:pt x="0" y="240"/>
                    </a:lnTo>
                    <a:lnTo>
                      <a:pt x="132" y="257"/>
                    </a:lnTo>
                    <a:lnTo>
                      <a:pt x="143" y="385"/>
                    </a:lnTo>
                    <a:lnTo>
                      <a:pt x="214" y="283"/>
                    </a:lnTo>
                    <a:lnTo>
                      <a:pt x="341" y="347"/>
                    </a:lnTo>
                    <a:lnTo>
                      <a:pt x="273" y="218"/>
                    </a:lnTo>
                    <a:lnTo>
                      <a:pt x="388" y="144"/>
                    </a:lnTo>
                    <a:lnTo>
                      <a:pt x="231" y="135"/>
                    </a:lnTo>
                    <a:lnTo>
                      <a:pt x="149" y="0"/>
                    </a:lnTo>
                    <a:close/>
                  </a:path>
                </a:pathLst>
              </a:custGeom>
              <a:solidFill>
                <a:srgbClr val="000000"/>
              </a:solidFill>
              <a:ln w="9525">
                <a:noFill/>
              </a:ln>
            </p:spPr>
            <p:txBody>
              <a:bodyPr/>
              <a:lstStyle/>
              <a:p>
                <a:endParaRPr lang="zh-CN" altLang="en-US" dirty="0">
                  <a:latin typeface="Times New Roman" panose="02020603050405020304" pitchFamily="18" charset="0"/>
                </a:endParaRPr>
              </a:p>
            </p:txBody>
          </p:sp>
          <p:sp>
            <p:nvSpPr>
              <p:cNvPr id="154633" name="Freeform 9"/>
              <p:cNvSpPr/>
              <p:nvPr/>
            </p:nvSpPr>
            <p:spPr>
              <a:xfrm>
                <a:off x="670" y="672"/>
                <a:ext cx="281" cy="281"/>
              </a:xfrm>
              <a:custGeom>
                <a:avLst/>
                <a:gdLst>
                  <a:gd name="txL" fmla="*/ 0 w 281"/>
                  <a:gd name="txT" fmla="*/ 0 h 281"/>
                  <a:gd name="txR" fmla="*/ 281 w 281"/>
                  <a:gd name="txB" fmla="*/ 281 h 281"/>
                </a:gdLst>
                <a:ahLst/>
                <a:cxnLst>
                  <a:cxn ang="0">
                    <a:pos x="108" y="0"/>
                  </a:cxn>
                  <a:cxn ang="0">
                    <a:pos x="102" y="119"/>
                  </a:cxn>
                  <a:cxn ang="0">
                    <a:pos x="0" y="176"/>
                  </a:cxn>
                  <a:cxn ang="0">
                    <a:pos x="96" y="188"/>
                  </a:cxn>
                  <a:cxn ang="0">
                    <a:pos x="103" y="281"/>
                  </a:cxn>
                  <a:cxn ang="0">
                    <a:pos x="155" y="207"/>
                  </a:cxn>
                  <a:cxn ang="0">
                    <a:pos x="248" y="253"/>
                  </a:cxn>
                  <a:cxn ang="0">
                    <a:pos x="199" y="160"/>
                  </a:cxn>
                  <a:cxn ang="0">
                    <a:pos x="281" y="105"/>
                  </a:cxn>
                  <a:cxn ang="0">
                    <a:pos x="168" y="99"/>
                  </a:cxn>
                  <a:cxn ang="0">
                    <a:pos x="108" y="0"/>
                  </a:cxn>
                </a:cxnLst>
                <a:rect l="txL" t="txT" r="txR" b="txB"/>
                <a:pathLst>
                  <a:path w="281" h="281">
                    <a:moveTo>
                      <a:pt x="108" y="0"/>
                    </a:moveTo>
                    <a:lnTo>
                      <a:pt x="102" y="119"/>
                    </a:lnTo>
                    <a:lnTo>
                      <a:pt x="0" y="176"/>
                    </a:lnTo>
                    <a:lnTo>
                      <a:pt x="96" y="188"/>
                    </a:lnTo>
                    <a:lnTo>
                      <a:pt x="103" y="281"/>
                    </a:lnTo>
                    <a:lnTo>
                      <a:pt x="155" y="207"/>
                    </a:lnTo>
                    <a:lnTo>
                      <a:pt x="248" y="253"/>
                    </a:lnTo>
                    <a:lnTo>
                      <a:pt x="199" y="160"/>
                    </a:lnTo>
                    <a:lnTo>
                      <a:pt x="281" y="105"/>
                    </a:lnTo>
                    <a:lnTo>
                      <a:pt x="168" y="99"/>
                    </a:lnTo>
                    <a:lnTo>
                      <a:pt x="108" y="0"/>
                    </a:lnTo>
                    <a:close/>
                  </a:path>
                </a:pathLst>
              </a:custGeom>
              <a:solidFill>
                <a:srgbClr val="FF1919"/>
              </a:solidFill>
              <a:ln w="9525">
                <a:noFill/>
              </a:ln>
            </p:spPr>
            <p:txBody>
              <a:bodyPr/>
              <a:lstStyle/>
              <a:p>
                <a:endParaRPr lang="zh-CN" altLang="en-US" dirty="0">
                  <a:latin typeface="Times New Roman" panose="02020603050405020304" pitchFamily="18" charset="0"/>
                </a:endParaRPr>
              </a:p>
            </p:txBody>
          </p:sp>
        </p:gr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风险来源</a:t>
            </a:r>
          </a:p>
        </p:txBody>
      </p:sp>
      <p:sp>
        <p:nvSpPr>
          <p:cNvPr id="155651" name="Rectangle 3"/>
          <p:cNvSpPr>
            <a:spLocks noGrp="1"/>
          </p:cNvSpPr>
          <p:nvPr>
            <p:ph idx="1"/>
          </p:nvPr>
        </p:nvSpPr>
        <p:spPr/>
        <p:txBody>
          <a:bodyPr vert="horz"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市场突变</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客户需求变化</a:t>
            </a:r>
          </a:p>
          <a:p>
            <a:pPr eaLnBrk="1" hangingPunct="1"/>
            <a:r>
              <a:rPr lang="zh-CN" altLang="en-US" dirty="0">
                <a:latin typeface="宋体" panose="02010600030101010101" pitchFamily="2" charset="-122"/>
                <a:ea typeface="宋体" panose="02010600030101010101" pitchFamily="2" charset="-122"/>
              </a:rPr>
              <a:t>技术不成熟</a:t>
            </a:r>
          </a:p>
          <a:p>
            <a:pPr eaLnBrk="1" hangingPunct="1"/>
            <a:r>
              <a:rPr lang="zh-CN" altLang="en-US" dirty="0">
                <a:latin typeface="宋体" panose="02010600030101010101" pitchFamily="2" charset="-122"/>
                <a:ea typeface="宋体" panose="02010600030101010101" pitchFamily="2" charset="-122"/>
              </a:rPr>
              <a:t>竞争对手行为</a:t>
            </a:r>
          </a:p>
          <a:p>
            <a:pPr eaLnBrk="1" hangingPunct="1"/>
            <a:r>
              <a:rPr lang="zh-CN" altLang="en-US" dirty="0">
                <a:latin typeface="宋体" panose="02010600030101010101" pitchFamily="2" charset="-122"/>
                <a:ea typeface="宋体" panose="02010600030101010101" pitchFamily="2" charset="-122"/>
              </a:rPr>
              <a:t>合作伙伴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供应商事件</a:t>
            </a:r>
          </a:p>
          <a:p>
            <a:pPr eaLnBrk="1" hangingPunct="1"/>
            <a:r>
              <a:rPr lang="zh-CN" altLang="en-US" dirty="0">
                <a:latin typeface="宋体" panose="02010600030101010101" pitchFamily="2" charset="-122"/>
                <a:ea typeface="宋体" panose="02010600030101010101" pitchFamily="2" charset="-122"/>
              </a:rPr>
              <a:t>资源冲突</a:t>
            </a:r>
          </a:p>
          <a:p>
            <a:pPr eaLnBrk="1" hangingPunct="1"/>
            <a:r>
              <a:rPr lang="zh-CN" altLang="en-US" dirty="0">
                <a:latin typeface="宋体" panose="02010600030101010101" pitchFamily="2" charset="-122"/>
                <a:ea typeface="宋体" panose="02010600030101010101" pitchFamily="2" charset="-122"/>
              </a:rPr>
              <a:t>资金困难</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风险评估</a:t>
            </a:r>
          </a:p>
        </p:txBody>
      </p:sp>
      <p:grpSp>
        <p:nvGrpSpPr>
          <p:cNvPr id="156675" name="Group 3"/>
          <p:cNvGrpSpPr/>
          <p:nvPr/>
        </p:nvGrpSpPr>
        <p:grpSpPr>
          <a:xfrm>
            <a:off x="468313" y="1196975"/>
            <a:ext cx="8001000" cy="890588"/>
            <a:chOff x="576" y="558"/>
            <a:chExt cx="4704" cy="561"/>
          </a:xfrm>
        </p:grpSpPr>
        <p:sp>
          <p:nvSpPr>
            <p:cNvPr id="156677" name="Text Box 4"/>
            <p:cNvSpPr txBox="1"/>
            <p:nvPr/>
          </p:nvSpPr>
          <p:spPr>
            <a:xfrm>
              <a:off x="624" y="599"/>
              <a:ext cx="4656" cy="520"/>
            </a:xfrm>
            <a:prstGeom prst="rect">
              <a:avLst/>
            </a:prstGeom>
            <a:solidFill>
              <a:srgbClr val="969696"/>
            </a:solidFill>
            <a:ln w="19050">
              <a:noFill/>
            </a:ln>
          </p:spPr>
          <p:txBody>
            <a:bodyPr/>
            <a:lstStyle/>
            <a:p>
              <a:pPr algn="l">
                <a:lnSpc>
                  <a:spcPct val="130000"/>
                </a:lnSpc>
                <a:spcBef>
                  <a:spcPct val="20000"/>
                </a:spcBef>
                <a:buClr>
                  <a:srgbClr val="FF6600"/>
                </a:buClr>
                <a:buSzPct val="90000"/>
                <a:buFont typeface="Wingdings" panose="05000000000000000000" pitchFamily="2" charset="2"/>
              </a:pPr>
              <a:endParaRPr lang="zh-CN" altLang="zh-CN" sz="1800" b="0" dirty="0">
                <a:solidFill>
                  <a:schemeClr val="tx1"/>
                </a:solidFill>
                <a:latin typeface="Arial" panose="020B0604020202020204" pitchFamily="34" charset="0"/>
                <a:ea typeface="楷体_GB2312" pitchFamily="49" charset="-122"/>
              </a:endParaRPr>
            </a:p>
          </p:txBody>
        </p:sp>
        <p:sp>
          <p:nvSpPr>
            <p:cNvPr id="156678" name="Text Box 5"/>
            <p:cNvSpPr txBox="1"/>
            <p:nvPr/>
          </p:nvSpPr>
          <p:spPr>
            <a:xfrm>
              <a:off x="576" y="558"/>
              <a:ext cx="4656" cy="520"/>
            </a:xfrm>
            <a:prstGeom prst="rect">
              <a:avLst/>
            </a:prstGeom>
            <a:solidFill>
              <a:srgbClr val="FFFF66"/>
            </a:solidFill>
            <a:ln w="19050" cap="flat" cmpd="sng">
              <a:solidFill>
                <a:srgbClr val="FFCC00"/>
              </a:solidFill>
              <a:prstDash val="solid"/>
              <a:miter/>
              <a:headEnd type="none" w="med" len="med"/>
              <a:tailEnd type="none" w="med" len="med"/>
            </a:ln>
          </p:spPr>
          <p:txBody>
            <a:bodyPr/>
            <a:lstStyle/>
            <a:p>
              <a:pPr marL="571500" algn="l">
                <a:lnSpc>
                  <a:spcPct val="130000"/>
                </a:lnSpc>
                <a:spcBef>
                  <a:spcPct val="20000"/>
                </a:spcBef>
                <a:buClr>
                  <a:srgbClr val="FF6600"/>
                </a:buClr>
                <a:buSzPct val="90000"/>
                <a:buFont typeface="Wingdings" panose="05000000000000000000" pitchFamily="2" charset="2"/>
              </a:pPr>
              <a:r>
                <a:rPr lang="zh-CN" altLang="en-US" sz="1800" b="0" dirty="0">
                  <a:solidFill>
                    <a:schemeClr val="tx1"/>
                  </a:solidFill>
                  <a:latin typeface="Arial" panose="020B0604020202020204" pitchFamily="34" charset="0"/>
                  <a:ea typeface="楷体_GB2312" pitchFamily="49" charset="-122"/>
                </a:rPr>
                <a:t>比较风险的大小，确定风险的性质。通过对识别的风险进行定性、定量的分析，包括发生的概率、影响的严重性等，进行风险优先级排序。</a:t>
              </a:r>
            </a:p>
          </p:txBody>
        </p:sp>
        <p:grpSp>
          <p:nvGrpSpPr>
            <p:cNvPr id="156679" name="Group 6"/>
            <p:cNvGrpSpPr/>
            <p:nvPr/>
          </p:nvGrpSpPr>
          <p:grpSpPr>
            <a:xfrm>
              <a:off x="621" y="678"/>
              <a:ext cx="340" cy="288"/>
              <a:chOff x="620" y="624"/>
              <a:chExt cx="388" cy="385"/>
            </a:xfrm>
          </p:grpSpPr>
          <p:sp>
            <p:nvSpPr>
              <p:cNvPr id="156680" name="Freeform 7"/>
              <p:cNvSpPr/>
              <p:nvPr/>
            </p:nvSpPr>
            <p:spPr>
              <a:xfrm>
                <a:off x="620" y="624"/>
                <a:ext cx="388" cy="385"/>
              </a:xfrm>
              <a:custGeom>
                <a:avLst/>
                <a:gdLst>
                  <a:gd name="txL" fmla="*/ 0 w 388"/>
                  <a:gd name="txT" fmla="*/ 0 h 385"/>
                  <a:gd name="txR" fmla="*/ 388 w 388"/>
                  <a:gd name="txB" fmla="*/ 385 h 385"/>
                </a:gdLst>
                <a:ahLst/>
                <a:cxnLst>
                  <a:cxn ang="0">
                    <a:pos x="149" y="0"/>
                  </a:cxn>
                  <a:cxn ang="0">
                    <a:pos x="141" y="163"/>
                  </a:cxn>
                  <a:cxn ang="0">
                    <a:pos x="0" y="240"/>
                  </a:cxn>
                  <a:cxn ang="0">
                    <a:pos x="132" y="257"/>
                  </a:cxn>
                  <a:cxn ang="0">
                    <a:pos x="143" y="385"/>
                  </a:cxn>
                  <a:cxn ang="0">
                    <a:pos x="214" y="283"/>
                  </a:cxn>
                  <a:cxn ang="0">
                    <a:pos x="341" y="347"/>
                  </a:cxn>
                  <a:cxn ang="0">
                    <a:pos x="273" y="218"/>
                  </a:cxn>
                  <a:cxn ang="0">
                    <a:pos x="388" y="144"/>
                  </a:cxn>
                  <a:cxn ang="0">
                    <a:pos x="231" y="135"/>
                  </a:cxn>
                  <a:cxn ang="0">
                    <a:pos x="149" y="0"/>
                  </a:cxn>
                </a:cxnLst>
                <a:rect l="txL" t="txT" r="txR" b="txB"/>
                <a:pathLst>
                  <a:path w="388" h="385">
                    <a:moveTo>
                      <a:pt x="149" y="0"/>
                    </a:moveTo>
                    <a:lnTo>
                      <a:pt x="141" y="163"/>
                    </a:lnTo>
                    <a:lnTo>
                      <a:pt x="0" y="240"/>
                    </a:lnTo>
                    <a:lnTo>
                      <a:pt x="132" y="257"/>
                    </a:lnTo>
                    <a:lnTo>
                      <a:pt x="143" y="385"/>
                    </a:lnTo>
                    <a:lnTo>
                      <a:pt x="214" y="283"/>
                    </a:lnTo>
                    <a:lnTo>
                      <a:pt x="341" y="347"/>
                    </a:lnTo>
                    <a:lnTo>
                      <a:pt x="273" y="218"/>
                    </a:lnTo>
                    <a:lnTo>
                      <a:pt x="388" y="144"/>
                    </a:lnTo>
                    <a:lnTo>
                      <a:pt x="231" y="135"/>
                    </a:lnTo>
                    <a:lnTo>
                      <a:pt x="149" y="0"/>
                    </a:lnTo>
                    <a:close/>
                  </a:path>
                </a:pathLst>
              </a:custGeom>
              <a:solidFill>
                <a:srgbClr val="000000"/>
              </a:solidFill>
              <a:ln w="9525">
                <a:noFill/>
              </a:ln>
            </p:spPr>
            <p:txBody>
              <a:bodyPr/>
              <a:lstStyle/>
              <a:p>
                <a:endParaRPr lang="zh-CN" altLang="en-US" dirty="0">
                  <a:latin typeface="Times New Roman" panose="02020603050405020304" pitchFamily="18" charset="0"/>
                </a:endParaRPr>
              </a:p>
            </p:txBody>
          </p:sp>
          <p:sp>
            <p:nvSpPr>
              <p:cNvPr id="156681" name="Freeform 8"/>
              <p:cNvSpPr/>
              <p:nvPr/>
            </p:nvSpPr>
            <p:spPr>
              <a:xfrm>
                <a:off x="670" y="672"/>
                <a:ext cx="281" cy="281"/>
              </a:xfrm>
              <a:custGeom>
                <a:avLst/>
                <a:gdLst>
                  <a:gd name="txL" fmla="*/ 0 w 281"/>
                  <a:gd name="txT" fmla="*/ 0 h 281"/>
                  <a:gd name="txR" fmla="*/ 281 w 281"/>
                  <a:gd name="txB" fmla="*/ 281 h 281"/>
                </a:gdLst>
                <a:ahLst/>
                <a:cxnLst>
                  <a:cxn ang="0">
                    <a:pos x="108" y="0"/>
                  </a:cxn>
                  <a:cxn ang="0">
                    <a:pos x="102" y="119"/>
                  </a:cxn>
                  <a:cxn ang="0">
                    <a:pos x="0" y="176"/>
                  </a:cxn>
                  <a:cxn ang="0">
                    <a:pos x="96" y="188"/>
                  </a:cxn>
                  <a:cxn ang="0">
                    <a:pos x="103" y="281"/>
                  </a:cxn>
                  <a:cxn ang="0">
                    <a:pos x="155" y="207"/>
                  </a:cxn>
                  <a:cxn ang="0">
                    <a:pos x="248" y="253"/>
                  </a:cxn>
                  <a:cxn ang="0">
                    <a:pos x="199" y="160"/>
                  </a:cxn>
                  <a:cxn ang="0">
                    <a:pos x="281" y="105"/>
                  </a:cxn>
                  <a:cxn ang="0">
                    <a:pos x="168" y="99"/>
                  </a:cxn>
                  <a:cxn ang="0">
                    <a:pos x="108" y="0"/>
                  </a:cxn>
                </a:cxnLst>
                <a:rect l="txL" t="txT" r="txR" b="txB"/>
                <a:pathLst>
                  <a:path w="281" h="281">
                    <a:moveTo>
                      <a:pt x="108" y="0"/>
                    </a:moveTo>
                    <a:lnTo>
                      <a:pt x="102" y="119"/>
                    </a:lnTo>
                    <a:lnTo>
                      <a:pt x="0" y="176"/>
                    </a:lnTo>
                    <a:lnTo>
                      <a:pt x="96" y="188"/>
                    </a:lnTo>
                    <a:lnTo>
                      <a:pt x="103" y="281"/>
                    </a:lnTo>
                    <a:lnTo>
                      <a:pt x="155" y="207"/>
                    </a:lnTo>
                    <a:lnTo>
                      <a:pt x="248" y="253"/>
                    </a:lnTo>
                    <a:lnTo>
                      <a:pt x="199" y="160"/>
                    </a:lnTo>
                    <a:lnTo>
                      <a:pt x="281" y="105"/>
                    </a:lnTo>
                    <a:lnTo>
                      <a:pt x="168" y="99"/>
                    </a:lnTo>
                    <a:lnTo>
                      <a:pt x="108" y="0"/>
                    </a:lnTo>
                    <a:close/>
                  </a:path>
                </a:pathLst>
              </a:custGeom>
              <a:solidFill>
                <a:srgbClr val="FF1919"/>
              </a:solidFill>
              <a:ln w="9525">
                <a:noFill/>
              </a:ln>
            </p:spPr>
            <p:txBody>
              <a:bodyPr/>
              <a:lstStyle/>
              <a:p>
                <a:endParaRPr lang="zh-CN" altLang="en-US" dirty="0">
                  <a:latin typeface="Times New Roman" panose="02020603050405020304" pitchFamily="18" charset="0"/>
                </a:endParaRPr>
              </a:p>
            </p:txBody>
          </p:sp>
        </p:grpSp>
      </p:grpSp>
      <p:sp>
        <p:nvSpPr>
          <p:cNvPr id="156676" name="Rectangle 9"/>
          <p:cNvSpPr>
            <a:spLocks noGrp="1"/>
          </p:cNvSpPr>
          <p:nvPr>
            <p:ph idx="1"/>
          </p:nvPr>
        </p:nvSpPr>
        <p:spPr>
          <a:xfrm>
            <a:off x="685800" y="2133600"/>
            <a:ext cx="7620000" cy="4068763"/>
          </a:xfrm>
        </p:spPr>
        <p:txBody>
          <a:bodyPr vert="horz" wrap="square" lIns="91440" tIns="45720" rIns="91440" bIns="45720" anchor="t"/>
          <a:lstStyle/>
          <a:p>
            <a:pPr eaLnBrk="1" hangingPunct="1"/>
            <a:r>
              <a:rPr lang="zh-CN" altLang="en-US" sz="3200" dirty="0"/>
              <a:t>风险评估维度</a:t>
            </a:r>
          </a:p>
          <a:p>
            <a:pPr lvl="1" eaLnBrk="1" hangingPunct="1"/>
            <a:r>
              <a:rPr lang="zh-CN" altLang="en-US" sz="2800" dirty="0">
                <a:latin typeface="宋体" panose="02010600030101010101" pitchFamily="2" charset="-122"/>
                <a:ea typeface="宋体" panose="02010600030101010101" pitchFamily="2" charset="-122"/>
              </a:rPr>
              <a:t>发生概率（</a:t>
            </a:r>
            <a:r>
              <a:rPr lang="en-US" altLang="zh-CN" sz="2800" dirty="0">
                <a:latin typeface="宋体" panose="02010600030101010101" pitchFamily="2" charset="-122"/>
                <a:ea typeface="宋体" panose="02010600030101010101" pitchFamily="2" charset="-122"/>
              </a:rPr>
              <a:t>Risk Probability</a:t>
            </a:r>
            <a:r>
              <a:rPr lang="zh-CN" altLang="en-US" sz="2800" dirty="0">
                <a:latin typeface="宋体" panose="02010600030101010101" pitchFamily="2" charset="-122"/>
                <a:ea typeface="宋体" panose="02010600030101010101" pitchFamily="2" charset="-122"/>
              </a:rPr>
              <a:t>）</a:t>
            </a:r>
          </a:p>
          <a:p>
            <a:pPr lvl="1" eaLnBrk="1" hangingPunct="1"/>
            <a:r>
              <a:rPr lang="zh-CN" altLang="en-US" sz="2800" dirty="0">
                <a:latin typeface="宋体" panose="02010600030101010101" pitchFamily="2" charset="-122"/>
                <a:ea typeface="宋体" panose="02010600030101010101" pitchFamily="2" charset="-122"/>
              </a:rPr>
              <a:t>得失量（影响程度）（</a:t>
            </a:r>
            <a:r>
              <a:rPr lang="en-US" altLang="zh-CN" sz="2800" dirty="0">
                <a:latin typeface="宋体" panose="02010600030101010101" pitchFamily="2" charset="-122"/>
                <a:ea typeface="宋体" panose="02010600030101010101" pitchFamily="2" charset="-122"/>
              </a:rPr>
              <a:t>Amount at stake</a:t>
            </a:r>
            <a:r>
              <a:rPr lang="zh-CN" altLang="en-US" sz="2800" dirty="0">
                <a:latin typeface="宋体" panose="02010600030101010101" pitchFamily="2" charset="-122"/>
                <a:ea typeface="宋体" panose="02010600030101010101" pitchFamily="2" charset="-122"/>
              </a:rPr>
              <a:t>）</a:t>
            </a:r>
          </a:p>
          <a:p>
            <a:pPr lvl="1" eaLnBrk="1" hangingPunct="1"/>
            <a:r>
              <a:rPr lang="zh-CN" altLang="en-US" sz="2800" dirty="0">
                <a:latin typeface="宋体" panose="02010600030101010101" pitchFamily="2" charset="-122"/>
                <a:ea typeface="宋体" panose="02010600030101010101" pitchFamily="2" charset="-122"/>
              </a:rPr>
              <a:t>风险影响（</a:t>
            </a:r>
            <a:r>
              <a:rPr lang="en-US" altLang="zh-CN" sz="2800" dirty="0">
                <a:latin typeface="宋体" panose="02010600030101010101" pitchFamily="2" charset="-122"/>
                <a:ea typeface="宋体" panose="02010600030101010101" pitchFamily="2" charset="-122"/>
              </a:rPr>
              <a:t>Risk Impact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发生概率平</a:t>
            </a:r>
            <a:r>
              <a:rPr lang="en-US" altLang="zh-CN" sz="2800" dirty="0">
                <a:latin typeface="宋体" panose="02010600030101010101" pitchFamily="2" charset="-122"/>
                <a:ea typeface="宋体" panose="02010600030101010101" pitchFamily="2" charset="-122"/>
              </a:rPr>
              <a:t>P * </a:t>
            </a:r>
            <a:r>
              <a:rPr lang="zh-CN" altLang="en-US" sz="2800" dirty="0">
                <a:latin typeface="宋体" panose="02010600030101010101" pitchFamily="2" charset="-122"/>
                <a:ea typeface="宋体" panose="02010600030101010101" pitchFamily="2" charset="-122"/>
              </a:rPr>
              <a:t>得失量</a:t>
            </a:r>
            <a:r>
              <a:rPr lang="en-US" altLang="zh-CN" sz="2800" dirty="0">
                <a:latin typeface="宋体" panose="02010600030101010101" pitchFamily="2" charset="-122"/>
                <a:ea typeface="宋体" panose="02010600030101010101" pitchFamily="2" charset="-122"/>
              </a:rPr>
              <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0" y="0"/>
            <a:ext cx="7885113" cy="620713"/>
          </a:xfrm>
        </p:spPr>
        <p:txBody>
          <a:bodyPr vert="horz" wrap="square" lIns="91440" tIns="45720" rIns="91440" bIns="45720" anchor="ctr"/>
          <a:lstStyle/>
          <a:p>
            <a:pPr eaLnBrk="1" hangingPunct="1"/>
            <a:r>
              <a:rPr lang="zh-CN" altLang="en-US" sz="3200" dirty="0">
                <a:latin typeface="黑体" panose="02010609060101010101" pitchFamily="49" charset="-122"/>
              </a:rPr>
              <a:t>讨论：企业研发项目管理存在的问题</a:t>
            </a:r>
          </a:p>
        </p:txBody>
      </p:sp>
      <p:sp>
        <p:nvSpPr>
          <p:cNvPr id="781315" name="Rectangle 3"/>
          <p:cNvSpPr>
            <a:spLocks noGrp="1"/>
          </p:cNvSpPr>
          <p:nvPr>
            <p:ph idx="1"/>
          </p:nvPr>
        </p:nvSpPr>
        <p:spPr>
          <a:xfrm>
            <a:off x="395288" y="765175"/>
            <a:ext cx="7620000" cy="4895850"/>
          </a:xfrm>
        </p:spPr>
        <p:txBody>
          <a:bodyPr vert="horz" wrap="square" lIns="91440" tIns="45720" rIns="91440" bIns="45720" anchor="t"/>
          <a:lstStyle/>
          <a:p>
            <a:pPr marL="476250" indent="-387350" eaLnBrk="1" hangingPunct="1">
              <a:lnSpc>
                <a:spcPct val="100000"/>
              </a:lnSpc>
            </a:pPr>
            <a:r>
              <a:rPr lang="zh-CN" altLang="en-US" sz="3600" dirty="0">
                <a:ea typeface="宋体" panose="02010600030101010101" pitchFamily="2" charset="-122"/>
              </a:rPr>
              <a:t>内部问题</a:t>
            </a:r>
          </a:p>
          <a:p>
            <a:pPr marL="1146175" lvl="1" eaLnBrk="1" hangingPunct="1">
              <a:lnSpc>
                <a:spcPct val="100000"/>
              </a:lnSpc>
            </a:pPr>
            <a:r>
              <a:rPr lang="zh-CN" altLang="en-US" sz="3200" dirty="0">
                <a:ea typeface="宋体" panose="02010600030101010101" pitchFamily="2" charset="-122"/>
              </a:rPr>
              <a:t>项目目标</a:t>
            </a:r>
          </a:p>
          <a:p>
            <a:pPr marL="1146175" lvl="1" eaLnBrk="1" hangingPunct="1">
              <a:lnSpc>
                <a:spcPct val="100000"/>
              </a:lnSpc>
            </a:pPr>
            <a:r>
              <a:rPr lang="zh-CN" altLang="en-US" sz="3200" dirty="0">
                <a:ea typeface="宋体" panose="02010600030101010101" pitchFamily="2" charset="-122"/>
              </a:rPr>
              <a:t>项目组织</a:t>
            </a:r>
          </a:p>
          <a:p>
            <a:pPr marL="1146175" lvl="1" eaLnBrk="1" hangingPunct="1">
              <a:lnSpc>
                <a:spcPct val="100000"/>
              </a:lnSpc>
            </a:pPr>
            <a:r>
              <a:rPr lang="zh-CN" altLang="en-US" sz="3200" dirty="0">
                <a:ea typeface="宋体" panose="02010600030101010101" pitchFamily="2" charset="-122"/>
              </a:rPr>
              <a:t>产品开发流程</a:t>
            </a:r>
          </a:p>
          <a:p>
            <a:pPr marL="1146175" lvl="1" eaLnBrk="1" hangingPunct="1">
              <a:lnSpc>
                <a:spcPct val="100000"/>
              </a:lnSpc>
            </a:pPr>
            <a:r>
              <a:rPr lang="zh-CN" altLang="en-US" sz="3200" dirty="0">
                <a:ea typeface="宋体" panose="02010600030101010101" pitchFamily="2" charset="-122"/>
              </a:rPr>
              <a:t>计划</a:t>
            </a:r>
          </a:p>
          <a:p>
            <a:pPr marL="1146175" lvl="1" eaLnBrk="1" hangingPunct="1">
              <a:lnSpc>
                <a:spcPct val="100000"/>
              </a:lnSpc>
            </a:pPr>
            <a:r>
              <a:rPr lang="zh-CN" altLang="en-US" sz="3200" dirty="0">
                <a:ea typeface="宋体" panose="02010600030101010101" pitchFamily="2" charset="-122"/>
              </a:rPr>
              <a:t>控制</a:t>
            </a:r>
          </a:p>
          <a:p>
            <a:pPr marL="1146175" lvl="1" eaLnBrk="1" hangingPunct="1">
              <a:lnSpc>
                <a:spcPct val="100000"/>
              </a:lnSpc>
            </a:pPr>
            <a:r>
              <a:rPr lang="zh-CN" altLang="en-US" sz="3200" dirty="0">
                <a:ea typeface="宋体" panose="02010600030101010101" pitchFamily="2" charset="-122"/>
              </a:rPr>
              <a:t>质量与成本管理</a:t>
            </a:r>
          </a:p>
          <a:p>
            <a:pPr marL="1146175" lvl="1" eaLnBrk="1" hangingPunct="1">
              <a:lnSpc>
                <a:spcPct val="100000"/>
              </a:lnSpc>
            </a:pPr>
            <a:r>
              <a:rPr lang="zh-CN" altLang="en-US" sz="3200" dirty="0">
                <a:ea typeface="宋体" panose="02010600030101010101" pitchFamily="2" charset="-122"/>
              </a:rPr>
              <a:t>风险管理</a:t>
            </a:r>
          </a:p>
          <a:p>
            <a:pPr marL="1146175" lvl="1" eaLnBrk="1" hangingPunct="1">
              <a:lnSpc>
                <a:spcPct val="100000"/>
              </a:lnSpc>
            </a:pPr>
            <a:r>
              <a:rPr lang="en-US" altLang="zh-CN" sz="3200" dirty="0">
                <a:ea typeface="宋体" panose="02010600030101010101" pitchFamily="2" charset="-122"/>
              </a:rPr>
              <a:t>……</a:t>
            </a:r>
          </a:p>
        </p:txBody>
      </p:sp>
      <p:pic>
        <p:nvPicPr>
          <p:cNvPr id="67588" name="Picture 7" descr="j0233085"/>
          <p:cNvPicPr>
            <a:picLocks noChangeAspect="1"/>
          </p:cNvPicPr>
          <p:nvPr/>
        </p:nvPicPr>
        <p:blipFill>
          <a:blip r:embed="rId3"/>
          <a:stretch>
            <a:fillRect/>
          </a:stretch>
        </p:blipFill>
        <p:spPr>
          <a:xfrm>
            <a:off x="611188" y="4149725"/>
            <a:ext cx="7739062" cy="23733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7" dur="500"/>
                                        <p:tgtEl>
                                          <p:spTgt spid="781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10" dur="500"/>
                                        <p:tgtEl>
                                          <p:spTgt spid="7813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animEffect transition="in" filter="blinds(horizontal)">
                                      <p:cBhvr>
                                        <p:cTn id="13" dur="500"/>
                                        <p:tgtEl>
                                          <p:spTgt spid="78131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81315">
                                            <p:txEl>
                                              <p:pRg st="4" end="4"/>
                                            </p:txEl>
                                          </p:spTgt>
                                        </p:tgtEl>
                                        <p:attrNameLst>
                                          <p:attrName>style.visibility</p:attrName>
                                        </p:attrNameLst>
                                      </p:cBhvr>
                                      <p:to>
                                        <p:strVal val="visible"/>
                                      </p:to>
                                    </p:set>
                                    <p:animEffect transition="in" filter="blinds(horizontal)">
                                      <p:cBhvr>
                                        <p:cTn id="16" dur="500"/>
                                        <p:tgtEl>
                                          <p:spTgt spid="78131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animEffect transition="in" filter="blinds(horizontal)">
                                      <p:cBhvr>
                                        <p:cTn id="19" dur="500"/>
                                        <p:tgtEl>
                                          <p:spTgt spid="78131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81315">
                                            <p:txEl>
                                              <p:pRg st="6" end="6"/>
                                            </p:txEl>
                                          </p:spTgt>
                                        </p:tgtEl>
                                        <p:attrNameLst>
                                          <p:attrName>style.visibility</p:attrName>
                                        </p:attrNameLst>
                                      </p:cBhvr>
                                      <p:to>
                                        <p:strVal val="visible"/>
                                      </p:to>
                                    </p:set>
                                    <p:animEffect transition="in" filter="blinds(horizontal)">
                                      <p:cBhvr>
                                        <p:cTn id="22" dur="500"/>
                                        <p:tgtEl>
                                          <p:spTgt spid="78131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81315">
                                            <p:txEl>
                                              <p:pRg st="7" end="7"/>
                                            </p:txEl>
                                          </p:spTgt>
                                        </p:tgtEl>
                                        <p:attrNameLst>
                                          <p:attrName>style.visibility</p:attrName>
                                        </p:attrNameLst>
                                      </p:cBhvr>
                                      <p:to>
                                        <p:strVal val="visible"/>
                                      </p:to>
                                    </p:set>
                                    <p:animEffect transition="in" filter="blinds(horizontal)">
                                      <p:cBhvr>
                                        <p:cTn id="25" dur="500"/>
                                        <p:tgtEl>
                                          <p:spTgt spid="78131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81315">
                                            <p:txEl>
                                              <p:pRg st="8" end="8"/>
                                            </p:txEl>
                                          </p:spTgt>
                                        </p:tgtEl>
                                        <p:attrNameLst>
                                          <p:attrName>style.visibility</p:attrName>
                                        </p:attrNameLst>
                                      </p:cBhvr>
                                      <p:to>
                                        <p:strVal val="visible"/>
                                      </p:to>
                                    </p:set>
                                    <p:animEffect transition="in" filter="blinds(horizontal)">
                                      <p:cBhvr>
                                        <p:cTn id="28" dur="500"/>
                                        <p:tgtEl>
                                          <p:spTgt spid="781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确定风险等级（定性）</a:t>
            </a:r>
          </a:p>
        </p:txBody>
      </p:sp>
      <p:graphicFrame>
        <p:nvGraphicFramePr>
          <p:cNvPr id="157699" name="表格 157698"/>
          <p:cNvGraphicFramePr/>
          <p:nvPr/>
        </p:nvGraphicFramePr>
        <p:xfrm>
          <a:off x="1524000" y="1793875"/>
          <a:ext cx="6096000" cy="37846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2604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M</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H</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H</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1263650">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L</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M</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H</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1260475">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L</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L</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0" lvl="0" indent="0" algn="ctr" defTabSz="914400" rtl="0" eaLnBrk="0" fontAlgn="base" latinLnBrk="0" hangingPunct="0">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rgbClr val="184184"/>
                          </a:solidFill>
                          <a:latin typeface="Times New Roman" panose="02020603050405020304" pitchFamily="18" charset="0"/>
                          <a:ea typeface="宋体" panose="02010600030101010101" pitchFamily="2" charset="-122"/>
                          <a:cs typeface="+mn-cs"/>
                        </a:defRPr>
                      </a:lvl5pPr>
                    </a:lstStyle>
                    <a:p>
                      <a:pPr lvl="0" eaLnBrk="1" hangingPunct="1">
                        <a:lnSpc>
                          <a:spcPct val="150000"/>
                        </a:lnSpc>
                        <a:spcBef>
                          <a:spcPct val="20000"/>
                        </a:spcBef>
                        <a:buClr>
                          <a:schemeClr val="tx1"/>
                        </a:buClr>
                        <a:buFont typeface="Wingdings" panose="05000000000000000000" pitchFamily="2" charset="2"/>
                        <a:buNone/>
                      </a:pPr>
                      <a:r>
                        <a:rPr lang="en-US" altLang="zh-CN" sz="2800" dirty="0">
                          <a:solidFill>
                            <a:schemeClr val="tx1"/>
                          </a:solidFill>
                          <a:latin typeface="Arial" panose="020B0604020202020204" pitchFamily="34" charset="0"/>
                          <a:ea typeface="微软雅黑" panose="020B0503020204020204" pitchFamily="34" charset="-122"/>
                        </a:rPr>
                        <a:t>M</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157717" name="Line 21"/>
          <p:cNvSpPr/>
          <p:nvPr/>
        </p:nvSpPr>
        <p:spPr>
          <a:xfrm flipV="1">
            <a:off x="1533525" y="1235075"/>
            <a:ext cx="0" cy="4343400"/>
          </a:xfrm>
          <a:prstGeom prst="line">
            <a:avLst/>
          </a:prstGeom>
          <a:ln w="28575" cap="flat" cmpd="sng">
            <a:solidFill>
              <a:schemeClr val="tx1"/>
            </a:solidFill>
            <a:prstDash val="solid"/>
            <a:headEnd type="none" w="med" len="med"/>
            <a:tailEnd type="triangle" w="med" len="med"/>
          </a:ln>
        </p:spPr>
      </p:sp>
      <p:sp>
        <p:nvSpPr>
          <p:cNvPr id="157718" name="Line 22"/>
          <p:cNvSpPr/>
          <p:nvPr/>
        </p:nvSpPr>
        <p:spPr>
          <a:xfrm>
            <a:off x="1524000" y="5578475"/>
            <a:ext cx="6705600" cy="0"/>
          </a:xfrm>
          <a:prstGeom prst="line">
            <a:avLst/>
          </a:prstGeom>
          <a:ln w="28575" cap="flat" cmpd="sng">
            <a:solidFill>
              <a:schemeClr val="tx1"/>
            </a:solidFill>
            <a:prstDash val="solid"/>
            <a:headEnd type="none" w="med" len="med"/>
            <a:tailEnd type="triangle" w="med" len="med"/>
          </a:ln>
        </p:spPr>
      </p:sp>
      <p:sp>
        <p:nvSpPr>
          <p:cNvPr id="157719" name="Text Box 23"/>
          <p:cNvSpPr txBox="1"/>
          <p:nvPr/>
        </p:nvSpPr>
        <p:spPr>
          <a:xfrm>
            <a:off x="7848600" y="5654675"/>
            <a:ext cx="1143000" cy="366713"/>
          </a:xfrm>
          <a:prstGeom prst="rect">
            <a:avLst/>
          </a:prstGeom>
          <a:noFill/>
          <a:ln w="19050">
            <a:noFill/>
          </a:ln>
        </p:spPr>
        <p:txBody>
          <a:bodyPr>
            <a:spAutoFit/>
          </a:bodyPr>
          <a:lstStyle/>
          <a:p>
            <a:pPr algn="l">
              <a:spcBef>
                <a:spcPct val="50000"/>
              </a:spcBef>
            </a:pPr>
            <a:r>
              <a:rPr lang="zh-CN" altLang="en-US" sz="1800" b="0" dirty="0">
                <a:solidFill>
                  <a:schemeClr val="tx1"/>
                </a:solidFill>
                <a:latin typeface="黑体" panose="02010609060101010101" pitchFamily="49" charset="-122"/>
                <a:ea typeface="黑体" panose="02010609060101010101" pitchFamily="49" charset="-122"/>
              </a:rPr>
              <a:t>概率</a:t>
            </a:r>
            <a:r>
              <a:rPr lang="en-US" altLang="zh-CN" sz="1800" b="0" dirty="0">
                <a:solidFill>
                  <a:schemeClr val="tx1"/>
                </a:solidFill>
                <a:latin typeface="黑体" panose="02010609060101010101" pitchFamily="49" charset="-122"/>
                <a:ea typeface="黑体" panose="02010609060101010101" pitchFamily="49" charset="-122"/>
              </a:rPr>
              <a:t>P</a:t>
            </a:r>
          </a:p>
        </p:txBody>
      </p:sp>
      <p:sp>
        <p:nvSpPr>
          <p:cNvPr id="157720" name="Text Box 24"/>
          <p:cNvSpPr txBox="1"/>
          <p:nvPr/>
        </p:nvSpPr>
        <p:spPr>
          <a:xfrm>
            <a:off x="152400" y="1187450"/>
            <a:ext cx="1447800" cy="779463"/>
          </a:xfrm>
          <a:prstGeom prst="rect">
            <a:avLst/>
          </a:prstGeom>
          <a:noFill/>
          <a:ln w="19050">
            <a:noFill/>
          </a:ln>
        </p:spPr>
        <p:txBody>
          <a:bodyPr>
            <a:spAutoFit/>
          </a:bodyPr>
          <a:lstStyle/>
          <a:p>
            <a:pPr>
              <a:spcBef>
                <a:spcPct val="50000"/>
              </a:spcBef>
            </a:pPr>
            <a:r>
              <a:rPr lang="zh-CN" altLang="en-US" sz="1800" b="0" dirty="0">
                <a:solidFill>
                  <a:schemeClr val="tx1"/>
                </a:solidFill>
                <a:latin typeface="黑体" panose="02010609060101010101" pitchFamily="49" charset="-122"/>
                <a:ea typeface="黑体" panose="02010609060101010101" pitchFamily="49" charset="-122"/>
              </a:rPr>
              <a:t>得失量</a:t>
            </a:r>
            <a:r>
              <a:rPr lang="en-US" altLang="zh-CN" sz="1800" b="0" dirty="0">
                <a:solidFill>
                  <a:schemeClr val="tx1"/>
                </a:solidFill>
                <a:latin typeface="黑体" panose="02010609060101010101" pitchFamily="49" charset="-122"/>
                <a:ea typeface="黑体" panose="02010609060101010101" pitchFamily="49" charset="-122"/>
              </a:rPr>
              <a:t>A</a:t>
            </a:r>
          </a:p>
          <a:p>
            <a:pPr>
              <a:spcBef>
                <a:spcPct val="50000"/>
              </a:spcBef>
            </a:pP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影响程度）</a:t>
            </a:r>
          </a:p>
        </p:txBody>
      </p:sp>
      <p:sp>
        <p:nvSpPr>
          <p:cNvPr id="157721" name="Text Box 25"/>
          <p:cNvSpPr txBox="1"/>
          <p:nvPr/>
        </p:nvSpPr>
        <p:spPr>
          <a:xfrm>
            <a:off x="1066800" y="1768475"/>
            <a:ext cx="381000" cy="3810000"/>
          </a:xfrm>
          <a:prstGeom prst="rect">
            <a:avLst/>
          </a:prstGeom>
          <a:noFill/>
          <a:ln w="19050">
            <a:noFill/>
          </a:ln>
        </p:spPr>
        <p:txBody>
          <a:bodyPr/>
          <a:lstStyle/>
          <a:p>
            <a:pPr>
              <a:spcBef>
                <a:spcPct val="50000"/>
              </a:spcBef>
            </a:pPr>
            <a:endParaRPr lang="en-US" altLang="zh-CN" b="0" dirty="0">
              <a:solidFill>
                <a:schemeClr val="tx1"/>
              </a:solidFill>
              <a:latin typeface="Arial" panose="020B0604020202020204" pitchFamily="34" charset="0"/>
              <a:ea typeface="楷体_GB2312" pitchFamily="49" charset="-122"/>
            </a:endParaRPr>
          </a:p>
          <a:p>
            <a:pPr>
              <a:spcBef>
                <a:spcPct val="50000"/>
              </a:spcBef>
            </a:pPr>
            <a:endParaRPr lang="en-US" altLang="zh-CN" b="0" dirty="0">
              <a:solidFill>
                <a:schemeClr val="tx1"/>
              </a:solidFill>
              <a:latin typeface="Arial" panose="020B0604020202020204" pitchFamily="34" charset="0"/>
              <a:ea typeface="楷体_GB2312" pitchFamily="49" charset="-122"/>
            </a:endParaRPr>
          </a:p>
          <a:p>
            <a:pPr>
              <a:spcBef>
                <a:spcPct val="50000"/>
              </a:spcBef>
            </a:pPr>
            <a:r>
              <a:rPr lang="zh-CN" altLang="en-US" b="0" dirty="0">
                <a:solidFill>
                  <a:schemeClr val="tx1"/>
                </a:solidFill>
                <a:latin typeface="Arial" panose="020B0604020202020204" pitchFamily="34" charset="0"/>
                <a:ea typeface="楷体_GB2312" pitchFamily="49" charset="-122"/>
              </a:rPr>
              <a:t>高</a:t>
            </a:r>
          </a:p>
          <a:p>
            <a:pPr>
              <a:spcBef>
                <a:spcPct val="50000"/>
              </a:spcBef>
            </a:pPr>
            <a:endParaRPr lang="zh-CN" altLang="en-US" b="0" dirty="0">
              <a:solidFill>
                <a:schemeClr val="tx1"/>
              </a:solidFill>
              <a:latin typeface="Arial" panose="020B0604020202020204" pitchFamily="34" charset="0"/>
              <a:ea typeface="楷体_GB2312" pitchFamily="49" charset="-122"/>
            </a:endParaRPr>
          </a:p>
          <a:p>
            <a:pPr>
              <a:spcBef>
                <a:spcPct val="50000"/>
              </a:spcBef>
            </a:pPr>
            <a:endParaRPr lang="zh-CN" altLang="en-US" b="0" dirty="0">
              <a:solidFill>
                <a:schemeClr val="tx1"/>
              </a:solidFill>
              <a:latin typeface="Arial" panose="020B0604020202020204" pitchFamily="34" charset="0"/>
              <a:ea typeface="楷体_GB2312" pitchFamily="49" charset="-122"/>
            </a:endParaRPr>
          </a:p>
          <a:p>
            <a:pPr>
              <a:spcBef>
                <a:spcPct val="50000"/>
              </a:spcBef>
            </a:pPr>
            <a:r>
              <a:rPr lang="zh-CN" altLang="en-US" b="0" dirty="0">
                <a:solidFill>
                  <a:schemeClr val="tx1"/>
                </a:solidFill>
                <a:latin typeface="Arial" panose="020B0604020202020204" pitchFamily="34" charset="0"/>
                <a:ea typeface="楷体_GB2312" pitchFamily="49" charset="-122"/>
              </a:rPr>
              <a:t>中</a:t>
            </a:r>
          </a:p>
          <a:p>
            <a:pPr>
              <a:spcBef>
                <a:spcPct val="50000"/>
              </a:spcBef>
            </a:pPr>
            <a:endParaRPr lang="zh-CN" altLang="en-US" b="0" dirty="0">
              <a:solidFill>
                <a:schemeClr val="tx1"/>
              </a:solidFill>
              <a:latin typeface="Arial" panose="020B0604020202020204" pitchFamily="34" charset="0"/>
              <a:ea typeface="楷体_GB2312" pitchFamily="49" charset="-122"/>
            </a:endParaRPr>
          </a:p>
          <a:p>
            <a:pPr>
              <a:spcBef>
                <a:spcPct val="50000"/>
              </a:spcBef>
            </a:pPr>
            <a:endParaRPr lang="zh-CN" altLang="en-US" b="0" dirty="0">
              <a:solidFill>
                <a:schemeClr val="tx1"/>
              </a:solidFill>
              <a:latin typeface="Arial" panose="020B0604020202020204" pitchFamily="34" charset="0"/>
              <a:ea typeface="楷体_GB2312" pitchFamily="49" charset="-122"/>
            </a:endParaRPr>
          </a:p>
          <a:p>
            <a:pPr>
              <a:spcBef>
                <a:spcPct val="50000"/>
              </a:spcBef>
            </a:pPr>
            <a:r>
              <a:rPr lang="zh-CN" altLang="en-US" b="0" dirty="0">
                <a:solidFill>
                  <a:schemeClr val="tx1"/>
                </a:solidFill>
                <a:latin typeface="Arial" panose="020B0604020202020204" pitchFamily="34" charset="0"/>
                <a:ea typeface="楷体_GB2312" pitchFamily="49" charset="-122"/>
              </a:rPr>
              <a:t>低</a:t>
            </a:r>
          </a:p>
        </p:txBody>
      </p:sp>
      <p:sp>
        <p:nvSpPr>
          <p:cNvPr id="157722" name="Text Box 26"/>
          <p:cNvSpPr txBox="1"/>
          <p:nvPr/>
        </p:nvSpPr>
        <p:spPr>
          <a:xfrm>
            <a:off x="1524000" y="5668963"/>
            <a:ext cx="6096000" cy="304800"/>
          </a:xfrm>
          <a:prstGeom prst="rect">
            <a:avLst/>
          </a:prstGeom>
          <a:noFill/>
          <a:ln w="19050">
            <a:noFill/>
          </a:ln>
        </p:spPr>
        <p:txBody>
          <a:bodyPr/>
          <a:lstStyle/>
          <a:p>
            <a:pPr>
              <a:spcBef>
                <a:spcPct val="50000"/>
              </a:spcBef>
            </a:pPr>
            <a:r>
              <a:rPr lang="zh-CN" altLang="en-US" b="0" dirty="0">
                <a:solidFill>
                  <a:schemeClr val="tx1"/>
                </a:solidFill>
                <a:latin typeface="Arial" panose="020B0604020202020204" pitchFamily="34" charset="0"/>
                <a:ea typeface="楷体_GB2312" pitchFamily="49" charset="-122"/>
              </a:rPr>
              <a:t>低		中		高</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风险响应计划</a:t>
            </a:r>
          </a:p>
        </p:txBody>
      </p:sp>
      <p:grpSp>
        <p:nvGrpSpPr>
          <p:cNvPr id="158723" name="Group 3"/>
          <p:cNvGrpSpPr/>
          <p:nvPr/>
        </p:nvGrpSpPr>
        <p:grpSpPr>
          <a:xfrm>
            <a:off x="900113" y="1125538"/>
            <a:ext cx="7620000" cy="890587"/>
            <a:chOff x="576" y="558"/>
            <a:chExt cx="4704" cy="561"/>
          </a:xfrm>
        </p:grpSpPr>
        <p:sp>
          <p:nvSpPr>
            <p:cNvPr id="158725" name="Text Box 4"/>
            <p:cNvSpPr txBox="1"/>
            <p:nvPr/>
          </p:nvSpPr>
          <p:spPr>
            <a:xfrm>
              <a:off x="624" y="599"/>
              <a:ext cx="4656" cy="520"/>
            </a:xfrm>
            <a:prstGeom prst="rect">
              <a:avLst/>
            </a:prstGeom>
            <a:solidFill>
              <a:srgbClr val="969696"/>
            </a:solidFill>
            <a:ln w="19050">
              <a:noFill/>
            </a:ln>
          </p:spPr>
          <p:txBody>
            <a:bodyPr/>
            <a:lstStyle/>
            <a:p>
              <a:pPr algn="l">
                <a:lnSpc>
                  <a:spcPct val="130000"/>
                </a:lnSpc>
                <a:spcBef>
                  <a:spcPct val="20000"/>
                </a:spcBef>
                <a:buClr>
                  <a:srgbClr val="FF6600"/>
                </a:buClr>
                <a:buSzPct val="90000"/>
                <a:buFont typeface="Wingdings" panose="05000000000000000000" pitchFamily="2" charset="2"/>
              </a:pPr>
              <a:endParaRPr lang="zh-CN" altLang="zh-CN" sz="1600" b="0" dirty="0">
                <a:solidFill>
                  <a:schemeClr val="tx1"/>
                </a:solidFill>
                <a:latin typeface="Arial" panose="020B0604020202020204" pitchFamily="34" charset="0"/>
                <a:ea typeface="楷体_GB2312" pitchFamily="49" charset="-122"/>
              </a:endParaRPr>
            </a:p>
          </p:txBody>
        </p:sp>
        <p:sp>
          <p:nvSpPr>
            <p:cNvPr id="158726" name="Text Box 5"/>
            <p:cNvSpPr txBox="1"/>
            <p:nvPr/>
          </p:nvSpPr>
          <p:spPr>
            <a:xfrm>
              <a:off x="576" y="558"/>
              <a:ext cx="4656" cy="520"/>
            </a:xfrm>
            <a:prstGeom prst="rect">
              <a:avLst/>
            </a:prstGeom>
            <a:solidFill>
              <a:srgbClr val="FFFF66"/>
            </a:solidFill>
            <a:ln w="19050" cap="flat" cmpd="sng">
              <a:solidFill>
                <a:srgbClr val="FFCC00"/>
              </a:solidFill>
              <a:prstDash val="solid"/>
              <a:miter/>
              <a:headEnd type="none" w="med" len="med"/>
              <a:tailEnd type="none" w="med" len="med"/>
            </a:ln>
          </p:spPr>
          <p:txBody>
            <a:bodyPr/>
            <a:lstStyle/>
            <a:p>
              <a:pPr marL="571500" algn="l">
                <a:lnSpc>
                  <a:spcPct val="130000"/>
                </a:lnSpc>
                <a:spcBef>
                  <a:spcPct val="20000"/>
                </a:spcBef>
                <a:buClr>
                  <a:srgbClr val="FF6600"/>
                </a:buClr>
                <a:buSzPct val="90000"/>
                <a:buFont typeface="Wingdings" panose="05000000000000000000" pitchFamily="2" charset="2"/>
              </a:pPr>
              <a:r>
                <a:rPr lang="zh-CN" altLang="en-US" sz="1600" b="0" dirty="0">
                  <a:solidFill>
                    <a:schemeClr val="tx1"/>
                  </a:solidFill>
                  <a:latin typeface="Arial" panose="020B0604020202020204" pitchFamily="34" charset="0"/>
                  <a:ea typeface="楷体_GB2312" pitchFamily="49" charset="-122"/>
                </a:rPr>
                <a:t>制定风险响应的措施和实施步骤。按照风险的优先级，制定相应的措施，包括风险规避、转移、缓解、接受。</a:t>
              </a:r>
            </a:p>
          </p:txBody>
        </p:sp>
        <p:grpSp>
          <p:nvGrpSpPr>
            <p:cNvPr id="158727" name="Group 6"/>
            <p:cNvGrpSpPr/>
            <p:nvPr/>
          </p:nvGrpSpPr>
          <p:grpSpPr>
            <a:xfrm>
              <a:off x="621" y="678"/>
              <a:ext cx="340" cy="288"/>
              <a:chOff x="620" y="624"/>
              <a:chExt cx="388" cy="385"/>
            </a:xfrm>
          </p:grpSpPr>
          <p:sp>
            <p:nvSpPr>
              <p:cNvPr id="158728" name="Freeform 7"/>
              <p:cNvSpPr/>
              <p:nvPr/>
            </p:nvSpPr>
            <p:spPr>
              <a:xfrm>
                <a:off x="620" y="624"/>
                <a:ext cx="388" cy="385"/>
              </a:xfrm>
              <a:custGeom>
                <a:avLst/>
                <a:gdLst>
                  <a:gd name="txL" fmla="*/ 0 w 388"/>
                  <a:gd name="txT" fmla="*/ 0 h 385"/>
                  <a:gd name="txR" fmla="*/ 388 w 388"/>
                  <a:gd name="txB" fmla="*/ 385 h 385"/>
                </a:gdLst>
                <a:ahLst/>
                <a:cxnLst>
                  <a:cxn ang="0">
                    <a:pos x="149" y="0"/>
                  </a:cxn>
                  <a:cxn ang="0">
                    <a:pos x="141" y="163"/>
                  </a:cxn>
                  <a:cxn ang="0">
                    <a:pos x="0" y="240"/>
                  </a:cxn>
                  <a:cxn ang="0">
                    <a:pos x="132" y="257"/>
                  </a:cxn>
                  <a:cxn ang="0">
                    <a:pos x="143" y="385"/>
                  </a:cxn>
                  <a:cxn ang="0">
                    <a:pos x="214" y="283"/>
                  </a:cxn>
                  <a:cxn ang="0">
                    <a:pos x="341" y="347"/>
                  </a:cxn>
                  <a:cxn ang="0">
                    <a:pos x="273" y="218"/>
                  </a:cxn>
                  <a:cxn ang="0">
                    <a:pos x="388" y="144"/>
                  </a:cxn>
                  <a:cxn ang="0">
                    <a:pos x="231" y="135"/>
                  </a:cxn>
                  <a:cxn ang="0">
                    <a:pos x="149" y="0"/>
                  </a:cxn>
                </a:cxnLst>
                <a:rect l="txL" t="txT" r="txR" b="txB"/>
                <a:pathLst>
                  <a:path w="388" h="385">
                    <a:moveTo>
                      <a:pt x="149" y="0"/>
                    </a:moveTo>
                    <a:lnTo>
                      <a:pt x="141" y="163"/>
                    </a:lnTo>
                    <a:lnTo>
                      <a:pt x="0" y="240"/>
                    </a:lnTo>
                    <a:lnTo>
                      <a:pt x="132" y="257"/>
                    </a:lnTo>
                    <a:lnTo>
                      <a:pt x="143" y="385"/>
                    </a:lnTo>
                    <a:lnTo>
                      <a:pt x="214" y="283"/>
                    </a:lnTo>
                    <a:lnTo>
                      <a:pt x="341" y="347"/>
                    </a:lnTo>
                    <a:lnTo>
                      <a:pt x="273" y="218"/>
                    </a:lnTo>
                    <a:lnTo>
                      <a:pt x="388" y="144"/>
                    </a:lnTo>
                    <a:lnTo>
                      <a:pt x="231" y="135"/>
                    </a:lnTo>
                    <a:lnTo>
                      <a:pt x="149" y="0"/>
                    </a:lnTo>
                    <a:close/>
                  </a:path>
                </a:pathLst>
              </a:custGeom>
              <a:solidFill>
                <a:srgbClr val="000000"/>
              </a:solidFill>
              <a:ln w="9525">
                <a:noFill/>
              </a:ln>
            </p:spPr>
            <p:txBody>
              <a:bodyPr/>
              <a:lstStyle/>
              <a:p>
                <a:endParaRPr lang="zh-CN" altLang="en-US" dirty="0">
                  <a:latin typeface="Times New Roman" panose="02020603050405020304" pitchFamily="18" charset="0"/>
                </a:endParaRPr>
              </a:p>
            </p:txBody>
          </p:sp>
          <p:sp>
            <p:nvSpPr>
              <p:cNvPr id="158729" name="Freeform 8"/>
              <p:cNvSpPr/>
              <p:nvPr/>
            </p:nvSpPr>
            <p:spPr>
              <a:xfrm>
                <a:off x="670" y="672"/>
                <a:ext cx="281" cy="281"/>
              </a:xfrm>
              <a:custGeom>
                <a:avLst/>
                <a:gdLst>
                  <a:gd name="txL" fmla="*/ 0 w 281"/>
                  <a:gd name="txT" fmla="*/ 0 h 281"/>
                  <a:gd name="txR" fmla="*/ 281 w 281"/>
                  <a:gd name="txB" fmla="*/ 281 h 281"/>
                </a:gdLst>
                <a:ahLst/>
                <a:cxnLst>
                  <a:cxn ang="0">
                    <a:pos x="108" y="0"/>
                  </a:cxn>
                  <a:cxn ang="0">
                    <a:pos x="102" y="119"/>
                  </a:cxn>
                  <a:cxn ang="0">
                    <a:pos x="0" y="176"/>
                  </a:cxn>
                  <a:cxn ang="0">
                    <a:pos x="96" y="188"/>
                  </a:cxn>
                  <a:cxn ang="0">
                    <a:pos x="103" y="281"/>
                  </a:cxn>
                  <a:cxn ang="0">
                    <a:pos x="155" y="207"/>
                  </a:cxn>
                  <a:cxn ang="0">
                    <a:pos x="248" y="253"/>
                  </a:cxn>
                  <a:cxn ang="0">
                    <a:pos x="199" y="160"/>
                  </a:cxn>
                  <a:cxn ang="0">
                    <a:pos x="281" y="105"/>
                  </a:cxn>
                  <a:cxn ang="0">
                    <a:pos x="168" y="99"/>
                  </a:cxn>
                  <a:cxn ang="0">
                    <a:pos x="108" y="0"/>
                  </a:cxn>
                </a:cxnLst>
                <a:rect l="txL" t="txT" r="txR" b="txB"/>
                <a:pathLst>
                  <a:path w="281" h="281">
                    <a:moveTo>
                      <a:pt x="108" y="0"/>
                    </a:moveTo>
                    <a:lnTo>
                      <a:pt x="102" y="119"/>
                    </a:lnTo>
                    <a:lnTo>
                      <a:pt x="0" y="176"/>
                    </a:lnTo>
                    <a:lnTo>
                      <a:pt x="96" y="188"/>
                    </a:lnTo>
                    <a:lnTo>
                      <a:pt x="103" y="281"/>
                    </a:lnTo>
                    <a:lnTo>
                      <a:pt x="155" y="207"/>
                    </a:lnTo>
                    <a:lnTo>
                      <a:pt x="248" y="253"/>
                    </a:lnTo>
                    <a:lnTo>
                      <a:pt x="199" y="160"/>
                    </a:lnTo>
                    <a:lnTo>
                      <a:pt x="281" y="105"/>
                    </a:lnTo>
                    <a:lnTo>
                      <a:pt x="168" y="99"/>
                    </a:lnTo>
                    <a:lnTo>
                      <a:pt x="108" y="0"/>
                    </a:lnTo>
                    <a:close/>
                  </a:path>
                </a:pathLst>
              </a:custGeom>
              <a:solidFill>
                <a:srgbClr val="FF1919"/>
              </a:solidFill>
              <a:ln w="9525">
                <a:noFill/>
              </a:ln>
            </p:spPr>
            <p:txBody>
              <a:bodyPr/>
              <a:lstStyle/>
              <a:p>
                <a:endParaRPr lang="zh-CN" altLang="en-US" dirty="0">
                  <a:latin typeface="Times New Roman" panose="02020603050405020304" pitchFamily="18" charset="0"/>
                </a:endParaRPr>
              </a:p>
            </p:txBody>
          </p:sp>
        </p:grpSp>
      </p:grpSp>
      <p:sp>
        <p:nvSpPr>
          <p:cNvPr id="158724" name="Rectangle 9"/>
          <p:cNvSpPr>
            <a:spLocks noGrp="1"/>
          </p:cNvSpPr>
          <p:nvPr>
            <p:ph idx="1"/>
          </p:nvPr>
        </p:nvSpPr>
        <p:spPr>
          <a:xfrm>
            <a:off x="0" y="1962150"/>
            <a:ext cx="9144000" cy="4770438"/>
          </a:xfrm>
        </p:spPr>
        <p:txBody>
          <a:bodyPr vert="horz" wrap="square" lIns="91440" tIns="45720" rIns="91440" bIns="45720" anchor="t"/>
          <a:lstStyle/>
          <a:p>
            <a:pPr eaLnBrk="1" hangingPunct="1"/>
            <a:r>
              <a:rPr lang="zh-CN" altLang="en-US" sz="2800" dirty="0"/>
              <a:t>风险应对策略</a:t>
            </a:r>
          </a:p>
          <a:p>
            <a:pPr lvl="1" eaLnBrk="1" hangingPunct="1"/>
            <a:r>
              <a:rPr lang="zh-CN" altLang="en-US" sz="2400" dirty="0">
                <a:ea typeface="宋体" panose="02010600030101010101" pitchFamily="2" charset="-122"/>
              </a:rPr>
              <a:t>规避</a:t>
            </a:r>
          </a:p>
          <a:p>
            <a:pPr lvl="1" eaLnBrk="1" hangingPunct="1"/>
            <a:r>
              <a:rPr lang="zh-CN" altLang="en-US" sz="2400" dirty="0">
                <a:ea typeface="宋体" panose="02010600030101010101" pitchFamily="2" charset="-122"/>
              </a:rPr>
              <a:t>转移</a:t>
            </a:r>
          </a:p>
          <a:p>
            <a:pPr lvl="1" eaLnBrk="1" hangingPunct="1"/>
            <a:r>
              <a:rPr lang="zh-CN" altLang="en-US" sz="2400" dirty="0">
                <a:ea typeface="宋体" panose="02010600030101010101" pitchFamily="2" charset="-122"/>
              </a:rPr>
              <a:t>缓解</a:t>
            </a:r>
          </a:p>
          <a:p>
            <a:pPr lvl="1" eaLnBrk="1" hangingPunct="1"/>
            <a:r>
              <a:rPr lang="zh-CN" altLang="en-US" sz="2400" dirty="0">
                <a:ea typeface="宋体" panose="02010600030101010101" pitchFamily="2" charset="-122"/>
              </a:rPr>
              <a:t>接受</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风险控制</a:t>
            </a:r>
            <a:r>
              <a:rPr lang="en-US" altLang="zh-CN" sz="3200" dirty="0">
                <a:latin typeface="黑体" panose="02010609060101010101" pitchFamily="49" charset="-122"/>
              </a:rPr>
              <a:t>/</a:t>
            </a:r>
            <a:r>
              <a:rPr lang="zh-CN" altLang="en-US" sz="3200" dirty="0">
                <a:latin typeface="黑体" panose="02010609060101010101" pitchFamily="49" charset="-122"/>
              </a:rPr>
              <a:t>监控</a:t>
            </a:r>
          </a:p>
        </p:txBody>
      </p:sp>
      <p:sp>
        <p:nvSpPr>
          <p:cNvPr id="159747" name="Rectangle 3"/>
          <p:cNvSpPr>
            <a:spLocks noGrp="1"/>
          </p:cNvSpPr>
          <p:nvPr>
            <p:ph idx="1"/>
          </p:nvPr>
        </p:nvSpPr>
        <p:spPr>
          <a:xfrm>
            <a:off x="0" y="2085975"/>
            <a:ext cx="9144000" cy="4772025"/>
          </a:xfrm>
        </p:spPr>
        <p:txBody>
          <a:bodyPr vert="horz" wrap="square" lIns="91440" tIns="45720" rIns="91440" bIns="45720" anchor="t"/>
          <a:lstStyle/>
          <a:p>
            <a:pPr eaLnBrk="1" hangingPunct="1"/>
            <a:r>
              <a:rPr lang="zh-CN" altLang="en-US" sz="2800" dirty="0"/>
              <a:t>风险控制</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Risk Control</a:t>
            </a:r>
            <a:r>
              <a:rPr lang="zh-CN" altLang="en-US" sz="2800" dirty="0">
                <a:latin typeface="宋体" panose="02010600030101010101" pitchFamily="2" charset="-122"/>
                <a:ea typeface="宋体" panose="02010600030101010101" pitchFamily="2" charset="-122"/>
              </a:rPr>
              <a:t>）：就是对风险管理和响应计划进行监控并确保顺利实施的过程。</a:t>
            </a:r>
          </a:p>
          <a:p>
            <a:pPr lvl="1" eaLnBrk="1" hangingPunct="1"/>
            <a:r>
              <a:rPr lang="zh-CN" altLang="en-US" sz="2400" dirty="0">
                <a:latin typeface="宋体" panose="02010600030101010101" pitchFamily="2" charset="-122"/>
                <a:ea typeface="宋体" panose="02010600030101010101" pitchFamily="2" charset="-122"/>
              </a:rPr>
              <a:t>这是一个在产品生命周期内持续进行的活动，所以在风险控制过程中，必须注意识别新风险。</a:t>
            </a:r>
          </a:p>
          <a:p>
            <a:pPr eaLnBrk="1" hangingPunct="1"/>
            <a:endParaRPr lang="zh-CN" altLang="en-US" sz="28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p:txBody>
      </p:sp>
      <p:grpSp>
        <p:nvGrpSpPr>
          <p:cNvPr id="159748" name="Group 4"/>
          <p:cNvGrpSpPr/>
          <p:nvPr/>
        </p:nvGrpSpPr>
        <p:grpSpPr>
          <a:xfrm>
            <a:off x="914400" y="1169988"/>
            <a:ext cx="7620000" cy="890587"/>
            <a:chOff x="576" y="558"/>
            <a:chExt cx="4704" cy="561"/>
          </a:xfrm>
        </p:grpSpPr>
        <p:sp>
          <p:nvSpPr>
            <p:cNvPr id="159749" name="Text Box 5"/>
            <p:cNvSpPr txBox="1"/>
            <p:nvPr/>
          </p:nvSpPr>
          <p:spPr>
            <a:xfrm>
              <a:off x="624" y="599"/>
              <a:ext cx="4656" cy="520"/>
            </a:xfrm>
            <a:prstGeom prst="rect">
              <a:avLst/>
            </a:prstGeom>
            <a:solidFill>
              <a:srgbClr val="969696"/>
            </a:solidFill>
            <a:ln w="19050">
              <a:noFill/>
            </a:ln>
          </p:spPr>
          <p:txBody>
            <a:bodyPr/>
            <a:lstStyle/>
            <a:p>
              <a:pPr algn="l">
                <a:lnSpc>
                  <a:spcPct val="130000"/>
                </a:lnSpc>
                <a:spcBef>
                  <a:spcPct val="20000"/>
                </a:spcBef>
                <a:buClr>
                  <a:srgbClr val="FF6600"/>
                </a:buClr>
                <a:buSzPct val="90000"/>
                <a:buFont typeface="Wingdings" panose="05000000000000000000" pitchFamily="2" charset="2"/>
              </a:pPr>
              <a:endParaRPr lang="zh-CN" altLang="zh-CN" sz="1600" b="0" dirty="0">
                <a:solidFill>
                  <a:schemeClr val="tx1"/>
                </a:solidFill>
                <a:latin typeface="Arial" panose="020B0604020202020204" pitchFamily="34" charset="0"/>
                <a:ea typeface="楷体_GB2312" pitchFamily="49" charset="-122"/>
              </a:endParaRPr>
            </a:p>
          </p:txBody>
        </p:sp>
        <p:sp>
          <p:nvSpPr>
            <p:cNvPr id="159750" name="Text Box 6"/>
            <p:cNvSpPr txBox="1"/>
            <p:nvPr/>
          </p:nvSpPr>
          <p:spPr>
            <a:xfrm>
              <a:off x="576" y="558"/>
              <a:ext cx="4656" cy="520"/>
            </a:xfrm>
            <a:prstGeom prst="rect">
              <a:avLst/>
            </a:prstGeom>
            <a:solidFill>
              <a:srgbClr val="FFFF66"/>
            </a:solidFill>
            <a:ln w="19050" cap="flat" cmpd="sng">
              <a:solidFill>
                <a:srgbClr val="FFCC00"/>
              </a:solidFill>
              <a:prstDash val="solid"/>
              <a:miter/>
              <a:headEnd type="none" w="med" len="med"/>
              <a:tailEnd type="none" w="med" len="med"/>
            </a:ln>
          </p:spPr>
          <p:txBody>
            <a:bodyPr/>
            <a:lstStyle/>
            <a:p>
              <a:pPr marL="571500" algn="l">
                <a:lnSpc>
                  <a:spcPct val="130000"/>
                </a:lnSpc>
                <a:spcBef>
                  <a:spcPct val="20000"/>
                </a:spcBef>
                <a:buClr>
                  <a:srgbClr val="FF6600"/>
                </a:buClr>
                <a:buSzPct val="90000"/>
                <a:buFont typeface="Wingdings" panose="05000000000000000000" pitchFamily="2" charset="2"/>
              </a:pPr>
              <a:r>
                <a:rPr lang="zh-CN" altLang="en-US" sz="1600" b="0" dirty="0">
                  <a:solidFill>
                    <a:schemeClr val="tx1"/>
                  </a:solidFill>
                  <a:latin typeface="Arial" panose="020B0604020202020204" pitchFamily="34" charset="0"/>
                  <a:ea typeface="楷体_GB2312" pitchFamily="49" charset="-122"/>
                </a:rPr>
                <a:t>监督、检查风险事件的发生情况以及风险措施的落实情况。通过对风险事件及其来源的控制和对风险落实情况的监督，确保风险措施有效。</a:t>
              </a:r>
            </a:p>
          </p:txBody>
        </p:sp>
        <p:grpSp>
          <p:nvGrpSpPr>
            <p:cNvPr id="159751" name="Group 7"/>
            <p:cNvGrpSpPr/>
            <p:nvPr/>
          </p:nvGrpSpPr>
          <p:grpSpPr>
            <a:xfrm>
              <a:off x="621" y="678"/>
              <a:ext cx="340" cy="288"/>
              <a:chOff x="620" y="624"/>
              <a:chExt cx="388" cy="385"/>
            </a:xfrm>
          </p:grpSpPr>
          <p:sp>
            <p:nvSpPr>
              <p:cNvPr id="159752" name="Freeform 8"/>
              <p:cNvSpPr/>
              <p:nvPr/>
            </p:nvSpPr>
            <p:spPr>
              <a:xfrm>
                <a:off x="620" y="624"/>
                <a:ext cx="388" cy="385"/>
              </a:xfrm>
              <a:custGeom>
                <a:avLst/>
                <a:gdLst>
                  <a:gd name="txL" fmla="*/ 0 w 388"/>
                  <a:gd name="txT" fmla="*/ 0 h 385"/>
                  <a:gd name="txR" fmla="*/ 388 w 388"/>
                  <a:gd name="txB" fmla="*/ 385 h 385"/>
                </a:gdLst>
                <a:ahLst/>
                <a:cxnLst>
                  <a:cxn ang="0">
                    <a:pos x="149" y="0"/>
                  </a:cxn>
                  <a:cxn ang="0">
                    <a:pos x="141" y="163"/>
                  </a:cxn>
                  <a:cxn ang="0">
                    <a:pos x="0" y="240"/>
                  </a:cxn>
                  <a:cxn ang="0">
                    <a:pos x="132" y="257"/>
                  </a:cxn>
                  <a:cxn ang="0">
                    <a:pos x="143" y="385"/>
                  </a:cxn>
                  <a:cxn ang="0">
                    <a:pos x="214" y="283"/>
                  </a:cxn>
                  <a:cxn ang="0">
                    <a:pos x="341" y="347"/>
                  </a:cxn>
                  <a:cxn ang="0">
                    <a:pos x="273" y="218"/>
                  </a:cxn>
                  <a:cxn ang="0">
                    <a:pos x="388" y="144"/>
                  </a:cxn>
                  <a:cxn ang="0">
                    <a:pos x="231" y="135"/>
                  </a:cxn>
                  <a:cxn ang="0">
                    <a:pos x="149" y="0"/>
                  </a:cxn>
                </a:cxnLst>
                <a:rect l="txL" t="txT" r="txR" b="txB"/>
                <a:pathLst>
                  <a:path w="388" h="385">
                    <a:moveTo>
                      <a:pt x="149" y="0"/>
                    </a:moveTo>
                    <a:lnTo>
                      <a:pt x="141" y="163"/>
                    </a:lnTo>
                    <a:lnTo>
                      <a:pt x="0" y="240"/>
                    </a:lnTo>
                    <a:lnTo>
                      <a:pt x="132" y="257"/>
                    </a:lnTo>
                    <a:lnTo>
                      <a:pt x="143" y="385"/>
                    </a:lnTo>
                    <a:lnTo>
                      <a:pt x="214" y="283"/>
                    </a:lnTo>
                    <a:lnTo>
                      <a:pt x="341" y="347"/>
                    </a:lnTo>
                    <a:lnTo>
                      <a:pt x="273" y="218"/>
                    </a:lnTo>
                    <a:lnTo>
                      <a:pt x="388" y="144"/>
                    </a:lnTo>
                    <a:lnTo>
                      <a:pt x="231" y="135"/>
                    </a:lnTo>
                    <a:lnTo>
                      <a:pt x="149" y="0"/>
                    </a:lnTo>
                    <a:close/>
                  </a:path>
                </a:pathLst>
              </a:custGeom>
              <a:solidFill>
                <a:srgbClr val="000000"/>
              </a:solidFill>
              <a:ln w="9525">
                <a:noFill/>
              </a:ln>
            </p:spPr>
            <p:txBody>
              <a:bodyPr/>
              <a:lstStyle/>
              <a:p>
                <a:endParaRPr lang="zh-CN" altLang="en-US" dirty="0">
                  <a:latin typeface="Times New Roman" panose="02020603050405020304" pitchFamily="18" charset="0"/>
                </a:endParaRPr>
              </a:p>
            </p:txBody>
          </p:sp>
          <p:sp>
            <p:nvSpPr>
              <p:cNvPr id="159753" name="Freeform 9"/>
              <p:cNvSpPr/>
              <p:nvPr/>
            </p:nvSpPr>
            <p:spPr>
              <a:xfrm>
                <a:off x="670" y="672"/>
                <a:ext cx="281" cy="281"/>
              </a:xfrm>
              <a:custGeom>
                <a:avLst/>
                <a:gdLst>
                  <a:gd name="txL" fmla="*/ 0 w 281"/>
                  <a:gd name="txT" fmla="*/ 0 h 281"/>
                  <a:gd name="txR" fmla="*/ 281 w 281"/>
                  <a:gd name="txB" fmla="*/ 281 h 281"/>
                </a:gdLst>
                <a:ahLst/>
                <a:cxnLst>
                  <a:cxn ang="0">
                    <a:pos x="108" y="0"/>
                  </a:cxn>
                  <a:cxn ang="0">
                    <a:pos x="102" y="119"/>
                  </a:cxn>
                  <a:cxn ang="0">
                    <a:pos x="0" y="176"/>
                  </a:cxn>
                  <a:cxn ang="0">
                    <a:pos x="96" y="188"/>
                  </a:cxn>
                  <a:cxn ang="0">
                    <a:pos x="103" y="281"/>
                  </a:cxn>
                  <a:cxn ang="0">
                    <a:pos x="155" y="207"/>
                  </a:cxn>
                  <a:cxn ang="0">
                    <a:pos x="248" y="253"/>
                  </a:cxn>
                  <a:cxn ang="0">
                    <a:pos x="199" y="160"/>
                  </a:cxn>
                  <a:cxn ang="0">
                    <a:pos x="281" y="105"/>
                  </a:cxn>
                  <a:cxn ang="0">
                    <a:pos x="168" y="99"/>
                  </a:cxn>
                  <a:cxn ang="0">
                    <a:pos x="108" y="0"/>
                  </a:cxn>
                </a:cxnLst>
                <a:rect l="txL" t="txT" r="txR" b="txB"/>
                <a:pathLst>
                  <a:path w="281" h="281">
                    <a:moveTo>
                      <a:pt x="108" y="0"/>
                    </a:moveTo>
                    <a:lnTo>
                      <a:pt x="102" y="119"/>
                    </a:lnTo>
                    <a:lnTo>
                      <a:pt x="0" y="176"/>
                    </a:lnTo>
                    <a:lnTo>
                      <a:pt x="96" y="188"/>
                    </a:lnTo>
                    <a:lnTo>
                      <a:pt x="103" y="281"/>
                    </a:lnTo>
                    <a:lnTo>
                      <a:pt x="155" y="207"/>
                    </a:lnTo>
                    <a:lnTo>
                      <a:pt x="248" y="253"/>
                    </a:lnTo>
                    <a:lnTo>
                      <a:pt x="199" y="160"/>
                    </a:lnTo>
                    <a:lnTo>
                      <a:pt x="281" y="105"/>
                    </a:lnTo>
                    <a:lnTo>
                      <a:pt x="168" y="99"/>
                    </a:lnTo>
                    <a:lnTo>
                      <a:pt x="108" y="0"/>
                    </a:lnTo>
                    <a:close/>
                  </a:path>
                </a:pathLst>
              </a:custGeom>
              <a:solidFill>
                <a:srgbClr val="FF1919"/>
              </a:solidFill>
              <a:ln w="9525">
                <a:noFill/>
              </a:ln>
            </p:spPr>
            <p:txBody>
              <a:bodyPr/>
              <a:lstStyle/>
              <a:p>
                <a:endParaRPr lang="zh-CN" altLang="en-US" dirty="0">
                  <a:latin typeface="Times New Roman" panose="02020603050405020304" pitchFamily="18" charset="0"/>
                </a:endParaRPr>
              </a:p>
            </p:txBody>
          </p:sp>
        </p:grpSp>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风险管理职责</a:t>
            </a:r>
          </a:p>
        </p:txBody>
      </p:sp>
      <p:graphicFrame>
        <p:nvGraphicFramePr>
          <p:cNvPr id="1374243" name="Group 35"/>
          <p:cNvGraphicFramePr>
            <a:graphicFrameLocks noGrp="1"/>
          </p:cNvGraphicFramePr>
          <p:nvPr/>
        </p:nvGraphicFramePr>
        <p:xfrm>
          <a:off x="914400" y="1125538"/>
          <a:ext cx="7391400" cy="5402263"/>
        </p:xfrm>
        <a:graphic>
          <a:graphicData uri="http://schemas.openxmlformats.org/drawingml/2006/table">
            <a:tbl>
              <a:tblPr/>
              <a:tblGrid>
                <a:gridCol w="1981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554038">
                <a:tc rowSpan="6">
                  <a:txBody>
                    <a:bodyPr/>
                    <a:lstStyle/>
                    <a:p>
                      <a:pPr marL="0" marR="0" lvl="0" indent="0" algn="ctr"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LPDT</a:t>
                      </a:r>
                    </a:p>
                    <a:p>
                      <a:pPr marL="0" marR="0" lvl="0" indent="0" algn="ctr"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（项目经理）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持续地组织风险识别，分析风险，并制定风险响应计划；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vMerge="1">
                  <a:txBody>
                    <a:bodyPr/>
                    <a:lstStyle/>
                    <a:p>
                      <a:endParaRPr lang="zh-CN"/>
                    </a:p>
                  </a:txBody>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指派风险响应计划的责任人；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vMerge="1">
                  <a:txBody>
                    <a:bodyPr/>
                    <a:lstStyle/>
                    <a:p>
                      <a:endParaRPr lang="zh-CN"/>
                    </a:p>
                  </a:txBody>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安排项目例会审视风险响应计划，监控风险状态；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vMerge="1">
                  <a:txBody>
                    <a:bodyPr/>
                    <a:lstStyle/>
                    <a:p>
                      <a:endParaRPr lang="zh-CN"/>
                    </a:p>
                  </a:txBody>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当风险响应计划评审通过</a:t>
                      </a: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个工作日内，归档所有风险和更新风险响应计划；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vMerge="1">
                  <a:txBody>
                    <a:bodyPr/>
                    <a:lstStyle/>
                    <a:p>
                      <a:endParaRPr lang="zh-CN"/>
                    </a:p>
                  </a:txBody>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在每个</a:t>
                      </a: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DCP</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向</a:t>
                      </a: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IPMT</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报告项目风险状态</a:t>
                      </a: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vMerge="1">
                  <a:txBody>
                    <a:bodyPr/>
                    <a:lstStyle/>
                    <a:p>
                      <a:endParaRPr lang="zh-CN"/>
                    </a:p>
                  </a:txBody>
                  <a:tcPr/>
                </a:tc>
                <a:tc>
                  <a:txBody>
                    <a:bodyPr/>
                    <a:lstStyle/>
                    <a:p>
                      <a:pPr marL="190500" marR="0" lvl="0" indent="-1905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关闭风险。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6575">
                <a:tc>
                  <a:txBody>
                    <a:bodyPr/>
                    <a:lstStyle/>
                    <a:p>
                      <a:pPr marL="0" marR="0" lvl="0" indent="0" algn="ctr"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PDT</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代表</a:t>
                      </a:r>
                    </a:p>
                    <a:p>
                      <a:pPr marL="0" marR="0" lvl="0" indent="0" algn="ctr"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核心项目组成员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识别风险，经</a:t>
                      </a:r>
                      <a:r>
                        <a:rPr kumimoji="0" lang="en-US" altLang="zh-CN"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PDT</a:t>
                      </a: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经理认可后进行归档。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1813">
                <a:tc>
                  <a:txBody>
                    <a:bodyPr/>
                    <a:lstStyle/>
                    <a:p>
                      <a:pPr marL="0" marR="0" lvl="0" indent="0" algn="ctr"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风险行动责任人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chemeClr val="tx1"/>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监控风险；执行风险响应计划。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风险管理跟踪表</a:t>
            </a:r>
          </a:p>
        </p:txBody>
      </p:sp>
      <p:pic>
        <p:nvPicPr>
          <p:cNvPr id="161795" name="Picture 6"/>
          <p:cNvPicPr>
            <a:picLocks noChangeAspect="1"/>
          </p:cNvPicPr>
          <p:nvPr/>
        </p:nvPicPr>
        <p:blipFill>
          <a:blip r:embed="rId3"/>
          <a:stretch>
            <a:fillRect/>
          </a:stretch>
        </p:blipFill>
        <p:spPr>
          <a:xfrm>
            <a:off x="225425" y="1219200"/>
            <a:ext cx="8693150" cy="4657725"/>
          </a:xfrm>
          <a:prstGeom prst="rect">
            <a:avLst/>
          </a:prstGeom>
          <a:noFill/>
          <a:ln w="9525">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a:xfrm>
            <a:off x="0" y="34925"/>
            <a:ext cx="5246688" cy="557213"/>
          </a:xfrm>
        </p:spPr>
        <p:txBody>
          <a:bodyPr vert="horz" wrap="square" lIns="91440" tIns="45720" rIns="91440" bIns="45720" anchor="ctr"/>
          <a:lstStyle/>
          <a:p>
            <a:pPr eaLnBrk="1" hangingPunct="1"/>
            <a:r>
              <a:rPr lang="zh-CN" altLang="en-US" sz="3200" dirty="0">
                <a:latin typeface="黑体" panose="02010609060101010101" pitchFamily="49" charset="-122"/>
              </a:rPr>
              <a:t>风险管理计划</a:t>
            </a:r>
          </a:p>
        </p:txBody>
      </p:sp>
      <p:grpSp>
        <p:nvGrpSpPr>
          <p:cNvPr id="162819" name="Group 3"/>
          <p:cNvGrpSpPr/>
          <p:nvPr/>
        </p:nvGrpSpPr>
        <p:grpSpPr>
          <a:xfrm>
            <a:off x="685800" y="1250950"/>
            <a:ext cx="7607300" cy="4483100"/>
            <a:chOff x="292" y="1012"/>
            <a:chExt cx="4792" cy="2824"/>
          </a:xfrm>
        </p:grpSpPr>
        <p:grpSp>
          <p:nvGrpSpPr>
            <p:cNvPr id="162820" name="Group 4"/>
            <p:cNvGrpSpPr/>
            <p:nvPr/>
          </p:nvGrpSpPr>
          <p:grpSpPr>
            <a:xfrm>
              <a:off x="292" y="1012"/>
              <a:ext cx="1577" cy="452"/>
              <a:chOff x="0" y="0"/>
              <a:chExt cx="1137" cy="384"/>
            </a:xfrm>
          </p:grpSpPr>
          <p:sp>
            <p:nvSpPr>
              <p:cNvPr id="162842" name="Rectangle 5"/>
              <p:cNvSpPr/>
              <p:nvPr/>
            </p:nvSpPr>
            <p:spPr>
              <a:xfrm>
                <a:off x="43" y="0"/>
                <a:ext cx="1051" cy="384"/>
              </a:xfrm>
              <a:prstGeom prst="rect">
                <a:avLst/>
              </a:prstGeom>
              <a:noFill/>
              <a:ln w="9525">
                <a:noFill/>
              </a:ln>
            </p:spPr>
            <p:txBody>
              <a:bodyPr/>
              <a:lstStyle/>
              <a:p>
                <a:r>
                  <a:rPr lang="zh-CN" altLang="en-US" sz="1600" b="0" dirty="0">
                    <a:solidFill>
                      <a:schemeClr val="tx1"/>
                    </a:solidFill>
                    <a:latin typeface="宋体" panose="02010600030101010101" pitchFamily="2" charset="-122"/>
                  </a:rPr>
                  <a:t>项目</a:t>
                </a:r>
              </a:p>
              <a:p>
                <a:pPr eaLnBrk="0" hangingPunct="0"/>
                <a:endParaRPr lang="en-US" altLang="zh-CN" sz="1600" b="0" dirty="0">
                  <a:solidFill>
                    <a:schemeClr val="tx1"/>
                  </a:solidFill>
                  <a:latin typeface="宋体" panose="02010600030101010101" pitchFamily="2" charset="-122"/>
                </a:endParaRPr>
              </a:p>
            </p:txBody>
          </p:sp>
          <p:sp>
            <p:nvSpPr>
              <p:cNvPr id="162843" name="Rectangle 6"/>
              <p:cNvSpPr/>
              <p:nvPr/>
            </p:nvSpPr>
            <p:spPr>
              <a:xfrm>
                <a:off x="0" y="0"/>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1" name="Group 7"/>
            <p:cNvGrpSpPr/>
            <p:nvPr/>
          </p:nvGrpSpPr>
          <p:grpSpPr>
            <a:xfrm>
              <a:off x="1869" y="1012"/>
              <a:ext cx="3215" cy="452"/>
              <a:chOff x="1137" y="0"/>
              <a:chExt cx="2318" cy="384"/>
            </a:xfrm>
          </p:grpSpPr>
          <p:sp>
            <p:nvSpPr>
              <p:cNvPr id="162840" name="Rectangle 8"/>
              <p:cNvSpPr/>
              <p:nvPr/>
            </p:nvSpPr>
            <p:spPr>
              <a:xfrm>
                <a:off x="1180" y="0"/>
                <a:ext cx="2232" cy="384"/>
              </a:xfrm>
              <a:prstGeom prst="rect">
                <a:avLst/>
              </a:prstGeom>
              <a:noFill/>
              <a:ln w="9525">
                <a:noFill/>
              </a:ln>
            </p:spPr>
            <p:txBody>
              <a:bodyPr/>
              <a:lstStyle/>
              <a:p>
                <a:r>
                  <a:rPr lang="zh-CN" altLang="en-US" sz="1600" b="0" dirty="0">
                    <a:solidFill>
                      <a:schemeClr val="tx1"/>
                    </a:solidFill>
                    <a:latin typeface="宋体" panose="02010600030101010101" pitchFamily="2" charset="-122"/>
                  </a:rPr>
                  <a:t>注释</a:t>
                </a:r>
              </a:p>
              <a:p>
                <a:pPr eaLnBrk="0" hangingPunct="0"/>
                <a:endParaRPr lang="en-US" altLang="zh-CN" sz="1600" b="0" dirty="0">
                  <a:solidFill>
                    <a:schemeClr val="tx1"/>
                  </a:solidFill>
                  <a:latin typeface="宋体" panose="02010600030101010101" pitchFamily="2" charset="-122"/>
                </a:endParaRPr>
              </a:p>
            </p:txBody>
          </p:sp>
          <p:sp>
            <p:nvSpPr>
              <p:cNvPr id="162841" name="Rectangle 9"/>
              <p:cNvSpPr/>
              <p:nvPr/>
            </p:nvSpPr>
            <p:spPr>
              <a:xfrm>
                <a:off x="1137" y="0"/>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2" name="Group 10"/>
            <p:cNvGrpSpPr/>
            <p:nvPr/>
          </p:nvGrpSpPr>
          <p:grpSpPr>
            <a:xfrm>
              <a:off x="292" y="1464"/>
              <a:ext cx="1577" cy="678"/>
              <a:chOff x="0" y="384"/>
              <a:chExt cx="1137" cy="576"/>
            </a:xfrm>
          </p:grpSpPr>
          <p:sp>
            <p:nvSpPr>
              <p:cNvPr id="162838" name="Rectangle 11"/>
              <p:cNvSpPr/>
              <p:nvPr/>
            </p:nvSpPr>
            <p:spPr>
              <a:xfrm>
                <a:off x="43" y="384"/>
                <a:ext cx="1051" cy="576"/>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1 </a:t>
                </a:r>
                <a:r>
                  <a:rPr lang="zh-CN" altLang="en-US" sz="1600" b="0" dirty="0">
                    <a:solidFill>
                      <a:schemeClr val="tx1"/>
                    </a:solidFill>
                    <a:latin typeface="宋体" panose="02010600030101010101" pitchFamily="2" charset="-122"/>
                  </a:rPr>
                  <a:t>介绍</a:t>
                </a:r>
              </a:p>
              <a:p>
                <a:pPr algn="just" eaLnBrk="0" hangingPunct="0"/>
                <a:endParaRPr lang="en-US" altLang="zh-CN" sz="1600" b="0" dirty="0">
                  <a:solidFill>
                    <a:schemeClr val="tx1"/>
                  </a:solidFill>
                  <a:latin typeface="宋体" panose="02010600030101010101" pitchFamily="2" charset="-122"/>
                </a:endParaRPr>
              </a:p>
            </p:txBody>
          </p:sp>
          <p:sp>
            <p:nvSpPr>
              <p:cNvPr id="162839" name="Rectangle 12"/>
              <p:cNvSpPr/>
              <p:nvPr/>
            </p:nvSpPr>
            <p:spPr>
              <a:xfrm>
                <a:off x="0" y="384"/>
                <a:ext cx="1137" cy="576"/>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3" name="Group 13"/>
            <p:cNvGrpSpPr/>
            <p:nvPr/>
          </p:nvGrpSpPr>
          <p:grpSpPr>
            <a:xfrm>
              <a:off x="1869" y="1464"/>
              <a:ext cx="3215" cy="678"/>
              <a:chOff x="1137" y="384"/>
              <a:chExt cx="2318" cy="576"/>
            </a:xfrm>
          </p:grpSpPr>
          <p:sp>
            <p:nvSpPr>
              <p:cNvPr id="162836" name="Rectangle 14"/>
              <p:cNvSpPr/>
              <p:nvPr/>
            </p:nvSpPr>
            <p:spPr>
              <a:xfrm>
                <a:off x="1180" y="384"/>
                <a:ext cx="2232" cy="576"/>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描述风险管理计划的用途。风险管理计划陈述项目风险和危险性，项目过程中对风险的重新估计，风险征兆和减缓或规避的计划。</a:t>
                </a:r>
              </a:p>
              <a:p>
                <a:pPr algn="just" eaLnBrk="0" hangingPunct="0"/>
                <a:endParaRPr lang="en-US" altLang="zh-CN" sz="1600" b="0" dirty="0">
                  <a:solidFill>
                    <a:schemeClr val="tx1"/>
                  </a:solidFill>
                  <a:latin typeface="宋体" panose="02010600030101010101" pitchFamily="2" charset="-122"/>
                </a:endParaRPr>
              </a:p>
            </p:txBody>
          </p:sp>
          <p:sp>
            <p:nvSpPr>
              <p:cNvPr id="162837" name="Rectangle 15"/>
              <p:cNvSpPr/>
              <p:nvPr/>
            </p:nvSpPr>
            <p:spPr>
              <a:xfrm>
                <a:off x="1137" y="384"/>
                <a:ext cx="2318" cy="576"/>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4" name="Group 16"/>
            <p:cNvGrpSpPr/>
            <p:nvPr/>
          </p:nvGrpSpPr>
          <p:grpSpPr>
            <a:xfrm>
              <a:off x="292" y="2142"/>
              <a:ext cx="1577" cy="564"/>
              <a:chOff x="0" y="960"/>
              <a:chExt cx="1137" cy="480"/>
            </a:xfrm>
          </p:grpSpPr>
          <p:sp>
            <p:nvSpPr>
              <p:cNvPr id="162834" name="Rectangle 17"/>
              <p:cNvSpPr/>
              <p:nvPr/>
            </p:nvSpPr>
            <p:spPr>
              <a:xfrm>
                <a:off x="43" y="960"/>
                <a:ext cx="1051" cy="480"/>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2 </a:t>
                </a:r>
                <a:r>
                  <a:rPr lang="zh-CN" altLang="en-US" sz="1600" b="0" dirty="0">
                    <a:solidFill>
                      <a:schemeClr val="tx1"/>
                    </a:solidFill>
                    <a:latin typeface="宋体" panose="02010600030101010101" pitchFamily="2" charset="-122"/>
                  </a:rPr>
                  <a:t>项目风险</a:t>
                </a:r>
              </a:p>
              <a:p>
                <a:pPr algn="just" eaLnBrk="0" hangingPunct="0"/>
                <a:endParaRPr lang="en-US" altLang="zh-CN" sz="1600" b="0" dirty="0">
                  <a:solidFill>
                    <a:schemeClr val="tx1"/>
                  </a:solidFill>
                  <a:latin typeface="宋体" panose="02010600030101010101" pitchFamily="2" charset="-122"/>
                </a:endParaRPr>
              </a:p>
            </p:txBody>
          </p:sp>
          <p:sp>
            <p:nvSpPr>
              <p:cNvPr id="162835" name="Rectangle 18"/>
              <p:cNvSpPr/>
              <p:nvPr/>
            </p:nvSpPr>
            <p:spPr>
              <a:xfrm>
                <a:off x="0" y="960"/>
                <a:ext cx="1137"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5" name="Group 19"/>
            <p:cNvGrpSpPr/>
            <p:nvPr/>
          </p:nvGrpSpPr>
          <p:grpSpPr>
            <a:xfrm>
              <a:off x="1869" y="2142"/>
              <a:ext cx="3215" cy="564"/>
              <a:chOff x="1137" y="960"/>
              <a:chExt cx="2318" cy="480"/>
            </a:xfrm>
          </p:grpSpPr>
          <p:sp>
            <p:nvSpPr>
              <p:cNvPr id="162832" name="Rectangle 20"/>
              <p:cNvSpPr/>
              <p:nvPr/>
            </p:nvSpPr>
            <p:spPr>
              <a:xfrm>
                <a:off x="1180" y="960"/>
                <a:ext cx="2232" cy="480"/>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描述项目风险的识别方法。如果使用检查表，那么应在附录中附上这个表格。列出有极高或高危害的风险。</a:t>
                </a:r>
              </a:p>
              <a:p>
                <a:pPr algn="just" eaLnBrk="0" hangingPunct="0"/>
                <a:endParaRPr lang="en-US" altLang="zh-CN" sz="1600" b="0" dirty="0">
                  <a:solidFill>
                    <a:schemeClr val="tx1"/>
                  </a:solidFill>
                  <a:latin typeface="宋体" panose="02010600030101010101" pitchFamily="2" charset="-122"/>
                </a:endParaRPr>
              </a:p>
            </p:txBody>
          </p:sp>
          <p:sp>
            <p:nvSpPr>
              <p:cNvPr id="162833" name="Rectangle 21"/>
              <p:cNvSpPr/>
              <p:nvPr/>
            </p:nvSpPr>
            <p:spPr>
              <a:xfrm>
                <a:off x="1137" y="960"/>
                <a:ext cx="2318"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6" name="Group 22"/>
            <p:cNvGrpSpPr/>
            <p:nvPr/>
          </p:nvGrpSpPr>
          <p:grpSpPr>
            <a:xfrm>
              <a:off x="292" y="2706"/>
              <a:ext cx="1577" cy="1130"/>
              <a:chOff x="0" y="1440"/>
              <a:chExt cx="1137" cy="960"/>
            </a:xfrm>
          </p:grpSpPr>
          <p:sp>
            <p:nvSpPr>
              <p:cNvPr id="162830" name="Rectangle 23"/>
              <p:cNvSpPr/>
              <p:nvPr/>
            </p:nvSpPr>
            <p:spPr>
              <a:xfrm>
                <a:off x="43" y="1440"/>
                <a:ext cx="1051" cy="960"/>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3 </a:t>
                </a:r>
                <a:r>
                  <a:rPr lang="zh-CN" altLang="en-US" sz="1600" b="0" dirty="0">
                    <a:solidFill>
                      <a:schemeClr val="tx1"/>
                    </a:solidFill>
                    <a:latin typeface="宋体" panose="02010600030101010101" pitchFamily="2" charset="-122"/>
                  </a:rPr>
                  <a:t>风险重估过程</a:t>
                </a:r>
              </a:p>
              <a:p>
                <a:pPr algn="just" eaLnBrk="0" hangingPunct="0"/>
                <a:endParaRPr lang="en-US" altLang="zh-CN" sz="1600" b="0" dirty="0">
                  <a:solidFill>
                    <a:schemeClr val="tx1"/>
                  </a:solidFill>
                  <a:latin typeface="宋体" panose="02010600030101010101" pitchFamily="2" charset="-122"/>
                </a:endParaRPr>
              </a:p>
            </p:txBody>
          </p:sp>
          <p:sp>
            <p:nvSpPr>
              <p:cNvPr id="162831" name="Rectangle 24"/>
              <p:cNvSpPr/>
              <p:nvPr/>
            </p:nvSpPr>
            <p:spPr>
              <a:xfrm>
                <a:off x="0" y="1440"/>
                <a:ext cx="1137" cy="96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2827" name="Group 25"/>
            <p:cNvGrpSpPr/>
            <p:nvPr/>
          </p:nvGrpSpPr>
          <p:grpSpPr>
            <a:xfrm>
              <a:off x="1869" y="2706"/>
              <a:ext cx="3215" cy="1130"/>
              <a:chOff x="1137" y="1440"/>
              <a:chExt cx="2318" cy="960"/>
            </a:xfrm>
          </p:grpSpPr>
          <p:sp>
            <p:nvSpPr>
              <p:cNvPr id="162828" name="Rectangle 26"/>
              <p:cNvSpPr/>
              <p:nvPr/>
            </p:nvSpPr>
            <p:spPr>
              <a:xfrm>
                <a:off x="1180" y="1440"/>
                <a:ext cx="2232" cy="960"/>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描述项目过程中如何估计风险和风险状态值改变时的措施。评估程序可以包括以下步骤，如周期性的检查风险或召开关于风险的专门的项目团队的会议，会上逐一讨论每个风险发生可能性和影响力的变化。</a:t>
                </a:r>
              </a:p>
              <a:p>
                <a:pPr algn="just" eaLnBrk="0" hangingPunct="0">
                  <a:buChar char="•"/>
                </a:pPr>
                <a:r>
                  <a:rPr lang="zh-CN" altLang="en-US" sz="1600" b="0" dirty="0">
                    <a:solidFill>
                      <a:schemeClr val="tx1"/>
                    </a:solidFill>
                    <a:latin typeface="宋体" panose="02010600030101010101" pitchFamily="2" charset="-122"/>
                  </a:rPr>
                  <a:t>当风险发生变化或新风险发生时，要及时更新风险管理计划及相关内容，确保文件的阅读者能了解当前的风险，而不仅仅是项目前期识别的风险。</a:t>
                </a:r>
              </a:p>
              <a:p>
                <a:pPr algn="just" eaLnBrk="0" hangingPunct="0"/>
                <a:endParaRPr lang="en-US" altLang="zh-CN" sz="1600" b="0" dirty="0">
                  <a:solidFill>
                    <a:schemeClr val="tx1"/>
                  </a:solidFill>
                  <a:latin typeface="宋体" panose="02010600030101010101" pitchFamily="2" charset="-122"/>
                </a:endParaRPr>
              </a:p>
            </p:txBody>
          </p:sp>
          <p:sp>
            <p:nvSpPr>
              <p:cNvPr id="162829" name="Rectangle 27"/>
              <p:cNvSpPr/>
              <p:nvPr/>
            </p:nvSpPr>
            <p:spPr>
              <a:xfrm>
                <a:off x="1137" y="1440"/>
                <a:ext cx="2318" cy="96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风险管理计划（续）</a:t>
            </a:r>
          </a:p>
        </p:txBody>
      </p:sp>
      <p:grpSp>
        <p:nvGrpSpPr>
          <p:cNvPr id="163843" name="Group 3"/>
          <p:cNvGrpSpPr/>
          <p:nvPr/>
        </p:nvGrpSpPr>
        <p:grpSpPr>
          <a:xfrm>
            <a:off x="1143000" y="1295400"/>
            <a:ext cx="7162800" cy="4576763"/>
            <a:chOff x="-3" y="-3"/>
            <a:chExt cx="3461" cy="3558"/>
          </a:xfrm>
        </p:grpSpPr>
        <p:grpSp>
          <p:nvGrpSpPr>
            <p:cNvPr id="163844" name="Group 4"/>
            <p:cNvGrpSpPr/>
            <p:nvPr/>
          </p:nvGrpSpPr>
          <p:grpSpPr>
            <a:xfrm>
              <a:off x="0" y="0"/>
              <a:ext cx="3455" cy="3552"/>
              <a:chOff x="0" y="0"/>
              <a:chExt cx="3455" cy="3552"/>
            </a:xfrm>
          </p:grpSpPr>
          <p:grpSp>
            <p:nvGrpSpPr>
              <p:cNvPr id="163846" name="Group 5"/>
              <p:cNvGrpSpPr/>
              <p:nvPr/>
            </p:nvGrpSpPr>
            <p:grpSpPr>
              <a:xfrm>
                <a:off x="0" y="0"/>
                <a:ext cx="1137" cy="384"/>
                <a:chOff x="0" y="0"/>
                <a:chExt cx="1137" cy="384"/>
              </a:xfrm>
            </p:grpSpPr>
            <p:sp>
              <p:nvSpPr>
                <p:cNvPr id="163898" name="Rectangle 6"/>
                <p:cNvSpPr/>
                <p:nvPr/>
              </p:nvSpPr>
              <p:spPr>
                <a:xfrm>
                  <a:off x="43" y="0"/>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4 </a:t>
                  </a:r>
                  <a:r>
                    <a:rPr lang="zh-CN" altLang="en-US" sz="1600" b="0" dirty="0">
                      <a:solidFill>
                        <a:schemeClr val="tx1"/>
                      </a:solidFill>
                      <a:latin typeface="宋体" panose="02010600030101010101" pitchFamily="2" charset="-122"/>
                    </a:rPr>
                    <a:t>风险分析</a:t>
                  </a:r>
                </a:p>
              </p:txBody>
            </p:sp>
            <p:sp>
              <p:nvSpPr>
                <p:cNvPr id="163899" name="Rectangle 7"/>
                <p:cNvSpPr/>
                <p:nvPr/>
              </p:nvSpPr>
              <p:spPr>
                <a:xfrm>
                  <a:off x="0" y="0"/>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47" name="Group 8"/>
              <p:cNvGrpSpPr/>
              <p:nvPr/>
            </p:nvGrpSpPr>
            <p:grpSpPr>
              <a:xfrm>
                <a:off x="1137" y="0"/>
                <a:ext cx="2318" cy="384"/>
                <a:chOff x="1137" y="0"/>
                <a:chExt cx="2318" cy="384"/>
              </a:xfrm>
            </p:grpSpPr>
            <p:sp>
              <p:nvSpPr>
                <p:cNvPr id="163896" name="Rectangle 9"/>
                <p:cNvSpPr/>
                <p:nvPr/>
              </p:nvSpPr>
              <p:spPr>
                <a:xfrm>
                  <a:off x="1180" y="0"/>
                  <a:ext cx="2232" cy="384"/>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完成对每个极高或高危害的风险的识别。</a:t>
                  </a:r>
                </a:p>
                <a:p>
                  <a:pPr algn="just" eaLnBrk="0" hangingPunct="0">
                    <a:buChar char="•"/>
                  </a:pPr>
                  <a:endParaRPr lang="en-US" altLang="zh-CN" sz="1600" b="0" dirty="0">
                    <a:solidFill>
                      <a:schemeClr val="tx1"/>
                    </a:solidFill>
                    <a:latin typeface="宋体" panose="02010600030101010101" pitchFamily="2" charset="-122"/>
                  </a:endParaRPr>
                </a:p>
              </p:txBody>
            </p:sp>
            <p:sp>
              <p:nvSpPr>
                <p:cNvPr id="163897" name="Rectangle 10"/>
                <p:cNvSpPr/>
                <p:nvPr/>
              </p:nvSpPr>
              <p:spPr>
                <a:xfrm>
                  <a:off x="1137" y="0"/>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48" name="Group 11"/>
              <p:cNvGrpSpPr/>
              <p:nvPr/>
            </p:nvGrpSpPr>
            <p:grpSpPr>
              <a:xfrm>
                <a:off x="0" y="384"/>
                <a:ext cx="1137" cy="384"/>
                <a:chOff x="0" y="384"/>
                <a:chExt cx="1137" cy="384"/>
              </a:xfrm>
            </p:grpSpPr>
            <p:sp>
              <p:nvSpPr>
                <p:cNvPr id="163894" name="Rectangle 12"/>
                <p:cNvSpPr/>
                <p:nvPr/>
              </p:nvSpPr>
              <p:spPr>
                <a:xfrm>
                  <a:off x="43" y="384"/>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4.1 </a:t>
                  </a:r>
                  <a:r>
                    <a:rPr lang="zh-CN" altLang="en-US" sz="1600" b="0" dirty="0">
                      <a:solidFill>
                        <a:schemeClr val="tx1"/>
                      </a:solidFill>
                      <a:latin typeface="宋体" panose="02010600030101010101" pitchFamily="2" charset="-122"/>
                    </a:rPr>
                    <a:t>（风险</a:t>
                  </a:r>
                  <a:r>
                    <a:rPr lang="en-US" altLang="zh-CN" sz="1600" b="0" dirty="0">
                      <a:solidFill>
                        <a:schemeClr val="tx1"/>
                      </a:solidFill>
                      <a:latin typeface="宋体" panose="02010600030101010101" pitchFamily="2" charset="-122"/>
                    </a:rPr>
                    <a:t>1</a:t>
                  </a:r>
                  <a:r>
                    <a:rPr lang="zh-CN" altLang="en-US" sz="1600" b="0" dirty="0">
                      <a:solidFill>
                        <a:schemeClr val="tx1"/>
                      </a:solidFill>
                      <a:latin typeface="宋体" panose="02010600030101010101" pitchFamily="2" charset="-122"/>
                    </a:rPr>
                    <a:t>）</a:t>
                  </a:r>
                </a:p>
              </p:txBody>
            </p:sp>
            <p:sp>
              <p:nvSpPr>
                <p:cNvPr id="163895" name="Rectangle 13"/>
                <p:cNvSpPr/>
                <p:nvPr/>
              </p:nvSpPr>
              <p:spPr>
                <a:xfrm>
                  <a:off x="0" y="384"/>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49" name="Group 14"/>
              <p:cNvGrpSpPr/>
              <p:nvPr/>
            </p:nvGrpSpPr>
            <p:grpSpPr>
              <a:xfrm>
                <a:off x="1137" y="384"/>
                <a:ext cx="2318" cy="384"/>
                <a:chOff x="1137" y="384"/>
                <a:chExt cx="2318" cy="384"/>
              </a:xfrm>
            </p:grpSpPr>
            <p:sp>
              <p:nvSpPr>
                <p:cNvPr id="163892" name="Rectangle 15"/>
                <p:cNvSpPr/>
                <p:nvPr/>
              </p:nvSpPr>
              <p:spPr>
                <a:xfrm>
                  <a:off x="1180" y="384"/>
                  <a:ext cx="2232" cy="384"/>
                </a:xfrm>
                <a:prstGeom prst="rect">
                  <a:avLst/>
                </a:prstGeom>
                <a:noFill/>
                <a:ln w="9525">
                  <a:noFill/>
                </a:ln>
              </p:spPr>
              <p:txBody>
                <a:bodyPr/>
                <a:lstStyle/>
                <a:p>
                  <a:pPr algn="just"/>
                  <a:endParaRPr lang="en-US" altLang="zh-CN" sz="1600" b="0" dirty="0">
                    <a:solidFill>
                      <a:schemeClr val="tx1"/>
                    </a:solidFill>
                    <a:latin typeface="宋体" panose="02010600030101010101" pitchFamily="2" charset="-122"/>
                  </a:endParaRPr>
                </a:p>
                <a:p>
                  <a:pPr algn="just" eaLnBrk="0" hangingPunct="0"/>
                  <a:endParaRPr lang="en-US" altLang="zh-CN" sz="1600" b="0" dirty="0">
                    <a:solidFill>
                      <a:schemeClr val="tx1"/>
                    </a:solidFill>
                    <a:latin typeface="宋体" panose="02010600030101010101" pitchFamily="2" charset="-122"/>
                  </a:endParaRPr>
                </a:p>
              </p:txBody>
            </p:sp>
            <p:sp>
              <p:nvSpPr>
                <p:cNvPr id="163893" name="Rectangle 16"/>
                <p:cNvSpPr/>
                <p:nvPr/>
              </p:nvSpPr>
              <p:spPr>
                <a:xfrm>
                  <a:off x="1137" y="384"/>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0" name="Group 17"/>
              <p:cNvGrpSpPr/>
              <p:nvPr/>
            </p:nvGrpSpPr>
            <p:grpSpPr>
              <a:xfrm>
                <a:off x="0" y="768"/>
                <a:ext cx="1137" cy="384"/>
                <a:chOff x="0" y="768"/>
                <a:chExt cx="1137" cy="384"/>
              </a:xfrm>
            </p:grpSpPr>
            <p:sp>
              <p:nvSpPr>
                <p:cNvPr id="163890" name="Rectangle 18"/>
                <p:cNvSpPr/>
                <p:nvPr/>
              </p:nvSpPr>
              <p:spPr>
                <a:xfrm>
                  <a:off x="43" y="768"/>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4.1.1 </a:t>
                  </a:r>
                  <a:r>
                    <a:rPr lang="zh-CN" altLang="en-US" sz="1600" b="0" dirty="0">
                      <a:solidFill>
                        <a:schemeClr val="tx1"/>
                      </a:solidFill>
                      <a:latin typeface="宋体" panose="02010600030101010101" pitchFamily="2" charset="-122"/>
                    </a:rPr>
                    <a:t>描述</a:t>
                  </a:r>
                </a:p>
              </p:txBody>
            </p:sp>
            <p:sp>
              <p:nvSpPr>
                <p:cNvPr id="163891" name="Rectangle 19"/>
                <p:cNvSpPr/>
                <p:nvPr/>
              </p:nvSpPr>
              <p:spPr>
                <a:xfrm>
                  <a:off x="0" y="768"/>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1" name="Group 20"/>
              <p:cNvGrpSpPr/>
              <p:nvPr/>
            </p:nvGrpSpPr>
            <p:grpSpPr>
              <a:xfrm>
                <a:off x="1137" y="768"/>
                <a:ext cx="2318" cy="384"/>
                <a:chOff x="1137" y="768"/>
                <a:chExt cx="2318" cy="384"/>
              </a:xfrm>
            </p:grpSpPr>
            <p:sp>
              <p:nvSpPr>
                <p:cNvPr id="163888" name="Rectangle 21"/>
                <p:cNvSpPr/>
                <p:nvPr/>
              </p:nvSpPr>
              <p:spPr>
                <a:xfrm>
                  <a:off x="1180" y="768"/>
                  <a:ext cx="2232" cy="384"/>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对风险进行详尽的描述</a:t>
                  </a:r>
                </a:p>
                <a:p>
                  <a:pPr algn="just" eaLnBrk="0" hangingPunct="0"/>
                  <a:endParaRPr lang="en-US" altLang="zh-CN" sz="1600" b="0" dirty="0">
                    <a:solidFill>
                      <a:schemeClr val="tx1"/>
                    </a:solidFill>
                    <a:latin typeface="宋体" panose="02010600030101010101" pitchFamily="2" charset="-122"/>
                  </a:endParaRPr>
                </a:p>
              </p:txBody>
            </p:sp>
            <p:sp>
              <p:nvSpPr>
                <p:cNvPr id="163889" name="Rectangle 22"/>
                <p:cNvSpPr/>
                <p:nvPr/>
              </p:nvSpPr>
              <p:spPr>
                <a:xfrm>
                  <a:off x="1137" y="768"/>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2" name="Group 23"/>
              <p:cNvGrpSpPr/>
              <p:nvPr/>
            </p:nvGrpSpPr>
            <p:grpSpPr>
              <a:xfrm>
                <a:off x="0" y="1152"/>
                <a:ext cx="1137" cy="480"/>
                <a:chOff x="0" y="1152"/>
                <a:chExt cx="1137" cy="480"/>
              </a:xfrm>
            </p:grpSpPr>
            <p:sp>
              <p:nvSpPr>
                <p:cNvPr id="163886" name="Rectangle 24"/>
                <p:cNvSpPr/>
                <p:nvPr/>
              </p:nvSpPr>
              <p:spPr>
                <a:xfrm>
                  <a:off x="43" y="1152"/>
                  <a:ext cx="1051" cy="480"/>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4.1.2 </a:t>
                  </a:r>
                  <a:r>
                    <a:rPr lang="zh-CN" altLang="en-US" sz="1600" b="0" dirty="0">
                      <a:solidFill>
                        <a:schemeClr val="tx1"/>
                      </a:solidFill>
                      <a:latin typeface="宋体" panose="02010600030101010101" pitchFamily="2" charset="-122"/>
                    </a:rPr>
                    <a:t>风险征兆</a:t>
                  </a:r>
                </a:p>
              </p:txBody>
            </p:sp>
            <p:sp>
              <p:nvSpPr>
                <p:cNvPr id="163887" name="Rectangle 25"/>
                <p:cNvSpPr/>
                <p:nvPr/>
              </p:nvSpPr>
              <p:spPr>
                <a:xfrm>
                  <a:off x="0" y="1152"/>
                  <a:ext cx="1137"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3" name="Group 26"/>
              <p:cNvGrpSpPr/>
              <p:nvPr/>
            </p:nvGrpSpPr>
            <p:grpSpPr>
              <a:xfrm>
                <a:off x="1137" y="1152"/>
                <a:ext cx="2318" cy="480"/>
                <a:chOff x="1137" y="1152"/>
                <a:chExt cx="2318" cy="480"/>
              </a:xfrm>
            </p:grpSpPr>
            <p:sp>
              <p:nvSpPr>
                <p:cNvPr id="163884" name="Rectangle 27"/>
                <p:cNvSpPr/>
                <p:nvPr/>
              </p:nvSpPr>
              <p:spPr>
                <a:xfrm>
                  <a:off x="1180" y="1152"/>
                  <a:ext cx="2232" cy="480"/>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列出一些事件和征兆，当这些事件和征兆发生时，风险即将出现。</a:t>
                  </a:r>
                </a:p>
              </p:txBody>
            </p:sp>
            <p:sp>
              <p:nvSpPr>
                <p:cNvPr id="163885" name="Rectangle 28"/>
                <p:cNvSpPr/>
                <p:nvPr/>
              </p:nvSpPr>
              <p:spPr>
                <a:xfrm>
                  <a:off x="1137" y="1152"/>
                  <a:ext cx="2318"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4" name="Group 29"/>
              <p:cNvGrpSpPr/>
              <p:nvPr/>
            </p:nvGrpSpPr>
            <p:grpSpPr>
              <a:xfrm>
                <a:off x="0" y="1632"/>
                <a:ext cx="1137" cy="384"/>
                <a:chOff x="0" y="1632"/>
                <a:chExt cx="1137" cy="384"/>
              </a:xfrm>
            </p:grpSpPr>
            <p:sp>
              <p:nvSpPr>
                <p:cNvPr id="163882" name="Rectangle 30"/>
                <p:cNvSpPr/>
                <p:nvPr/>
              </p:nvSpPr>
              <p:spPr>
                <a:xfrm>
                  <a:off x="43" y="1632"/>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4.1.</a:t>
                  </a:r>
                  <a:r>
                    <a:rPr lang="zh-CN" altLang="en-US" sz="1600" b="0" dirty="0">
                      <a:solidFill>
                        <a:schemeClr val="tx1"/>
                      </a:solidFill>
                      <a:latin typeface="宋体" panose="02010600030101010101" pitchFamily="2" charset="-122"/>
                    </a:rPr>
                    <a:t>３ 风险缓解</a:t>
                  </a:r>
                </a:p>
              </p:txBody>
            </p:sp>
            <p:sp>
              <p:nvSpPr>
                <p:cNvPr id="163883" name="Rectangle 31"/>
                <p:cNvSpPr/>
                <p:nvPr/>
              </p:nvSpPr>
              <p:spPr>
                <a:xfrm>
                  <a:off x="0" y="1632"/>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5" name="Group 32"/>
              <p:cNvGrpSpPr/>
              <p:nvPr/>
            </p:nvGrpSpPr>
            <p:grpSpPr>
              <a:xfrm>
                <a:off x="1137" y="1632"/>
                <a:ext cx="2318" cy="384"/>
                <a:chOff x="1137" y="1632"/>
                <a:chExt cx="2318" cy="384"/>
              </a:xfrm>
            </p:grpSpPr>
            <p:sp>
              <p:nvSpPr>
                <p:cNvPr id="163880" name="Rectangle 33"/>
                <p:cNvSpPr/>
                <p:nvPr/>
              </p:nvSpPr>
              <p:spPr>
                <a:xfrm>
                  <a:off x="1180" y="1632"/>
                  <a:ext cx="2232" cy="384"/>
                </a:xfrm>
                <a:prstGeom prst="rect">
                  <a:avLst/>
                </a:prstGeom>
                <a:noFill/>
                <a:ln w="9525">
                  <a:noFill/>
                </a:ln>
              </p:spPr>
              <p:txBody>
                <a:bodyPr/>
                <a:lstStyle/>
                <a:p>
                  <a:pPr algn="just">
                    <a:buChar char="•"/>
                  </a:pPr>
                  <a:r>
                    <a:rPr lang="zh-CN" altLang="en-US" sz="1600" b="0" dirty="0">
                      <a:solidFill>
                        <a:schemeClr val="tx1"/>
                      </a:solidFill>
                      <a:latin typeface="宋体" panose="02010600030101010101" pitchFamily="2" charset="-122"/>
                    </a:rPr>
                    <a:t>描述如何缓解每一个风险。是风险缓解程序的事例。</a:t>
                  </a:r>
                </a:p>
              </p:txBody>
            </p:sp>
            <p:sp>
              <p:nvSpPr>
                <p:cNvPr id="163881" name="Rectangle 34"/>
                <p:cNvSpPr/>
                <p:nvPr/>
              </p:nvSpPr>
              <p:spPr>
                <a:xfrm>
                  <a:off x="1137" y="1632"/>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6" name="Group 35"/>
              <p:cNvGrpSpPr/>
              <p:nvPr/>
            </p:nvGrpSpPr>
            <p:grpSpPr>
              <a:xfrm>
                <a:off x="0" y="2016"/>
                <a:ext cx="1137" cy="384"/>
                <a:chOff x="0" y="2016"/>
                <a:chExt cx="1137" cy="384"/>
              </a:xfrm>
            </p:grpSpPr>
            <p:sp>
              <p:nvSpPr>
                <p:cNvPr id="163878" name="Rectangle 36"/>
                <p:cNvSpPr/>
                <p:nvPr/>
              </p:nvSpPr>
              <p:spPr>
                <a:xfrm>
                  <a:off x="43" y="2016"/>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4.2 </a:t>
                  </a:r>
                  <a:r>
                    <a:rPr lang="zh-CN" altLang="en-US" sz="1600" b="0" dirty="0">
                      <a:solidFill>
                        <a:schemeClr val="tx1"/>
                      </a:solidFill>
                      <a:latin typeface="宋体" panose="02010600030101010101" pitchFamily="2" charset="-122"/>
                    </a:rPr>
                    <a:t>（风险</a:t>
                  </a:r>
                  <a:r>
                    <a:rPr lang="en-US" altLang="zh-CN" sz="1600" b="0" dirty="0">
                      <a:solidFill>
                        <a:schemeClr val="tx1"/>
                      </a:solidFill>
                      <a:latin typeface="宋体" panose="02010600030101010101" pitchFamily="2" charset="-122"/>
                    </a:rPr>
                    <a:t>2</a:t>
                  </a:r>
                  <a:r>
                    <a:rPr lang="zh-CN" altLang="en-US" sz="1600" b="0" dirty="0">
                      <a:solidFill>
                        <a:schemeClr val="tx1"/>
                      </a:solidFill>
                      <a:latin typeface="宋体" panose="02010600030101010101" pitchFamily="2" charset="-122"/>
                    </a:rPr>
                    <a:t>）</a:t>
                  </a:r>
                </a:p>
              </p:txBody>
            </p:sp>
            <p:sp>
              <p:nvSpPr>
                <p:cNvPr id="163879" name="Rectangle 37"/>
                <p:cNvSpPr/>
                <p:nvPr/>
              </p:nvSpPr>
              <p:spPr>
                <a:xfrm>
                  <a:off x="0" y="2016"/>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7" name="Group 38"/>
              <p:cNvGrpSpPr/>
              <p:nvPr/>
            </p:nvGrpSpPr>
            <p:grpSpPr>
              <a:xfrm>
                <a:off x="1137" y="2016"/>
                <a:ext cx="2318" cy="384"/>
                <a:chOff x="1137" y="2016"/>
                <a:chExt cx="2318" cy="384"/>
              </a:xfrm>
            </p:grpSpPr>
            <p:sp>
              <p:nvSpPr>
                <p:cNvPr id="163876" name="Rectangle 39"/>
                <p:cNvSpPr/>
                <p:nvPr/>
              </p:nvSpPr>
              <p:spPr>
                <a:xfrm>
                  <a:off x="1180" y="2016"/>
                  <a:ext cx="2232" cy="384"/>
                </a:xfrm>
                <a:prstGeom prst="rect">
                  <a:avLst/>
                </a:prstGeom>
                <a:noFill/>
                <a:ln w="9525">
                  <a:noFill/>
                </a:ln>
              </p:spPr>
              <p:txBody>
                <a:bodyPr/>
                <a:lstStyle/>
                <a:p>
                  <a:pPr algn="just"/>
                  <a:endParaRPr lang="zh-CN" altLang="zh-CN" sz="1600" b="0" dirty="0">
                    <a:solidFill>
                      <a:schemeClr val="tx1"/>
                    </a:solidFill>
                    <a:latin typeface="宋体" panose="02010600030101010101" pitchFamily="2" charset="-122"/>
                  </a:endParaRPr>
                </a:p>
              </p:txBody>
            </p:sp>
            <p:sp>
              <p:nvSpPr>
                <p:cNvPr id="163877" name="Rectangle 40"/>
                <p:cNvSpPr/>
                <p:nvPr/>
              </p:nvSpPr>
              <p:spPr>
                <a:xfrm>
                  <a:off x="1137" y="2016"/>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8" name="Group 41"/>
              <p:cNvGrpSpPr/>
              <p:nvPr/>
            </p:nvGrpSpPr>
            <p:grpSpPr>
              <a:xfrm>
                <a:off x="0" y="2400"/>
                <a:ext cx="1137" cy="384"/>
                <a:chOff x="0" y="2400"/>
                <a:chExt cx="1137" cy="384"/>
              </a:xfrm>
            </p:grpSpPr>
            <p:sp>
              <p:nvSpPr>
                <p:cNvPr id="163874" name="Rectangle 42"/>
                <p:cNvSpPr/>
                <p:nvPr/>
              </p:nvSpPr>
              <p:spPr>
                <a:xfrm>
                  <a:off x="43" y="2400"/>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4.2.1 </a:t>
                  </a:r>
                  <a:r>
                    <a:rPr lang="zh-CN" altLang="en-US" sz="1600" b="0" dirty="0">
                      <a:solidFill>
                        <a:schemeClr val="tx1"/>
                      </a:solidFill>
                      <a:latin typeface="宋体" panose="02010600030101010101" pitchFamily="2" charset="-122"/>
                    </a:rPr>
                    <a:t>描述</a:t>
                  </a:r>
                </a:p>
              </p:txBody>
            </p:sp>
            <p:sp>
              <p:nvSpPr>
                <p:cNvPr id="163875" name="Rectangle 43"/>
                <p:cNvSpPr/>
                <p:nvPr/>
              </p:nvSpPr>
              <p:spPr>
                <a:xfrm>
                  <a:off x="0" y="2400"/>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59" name="Group 44"/>
              <p:cNvGrpSpPr/>
              <p:nvPr/>
            </p:nvGrpSpPr>
            <p:grpSpPr>
              <a:xfrm>
                <a:off x="1137" y="2400"/>
                <a:ext cx="2318" cy="384"/>
                <a:chOff x="1137" y="2400"/>
                <a:chExt cx="2318" cy="384"/>
              </a:xfrm>
            </p:grpSpPr>
            <p:sp>
              <p:nvSpPr>
                <p:cNvPr id="163872" name="Rectangle 45"/>
                <p:cNvSpPr/>
                <p:nvPr/>
              </p:nvSpPr>
              <p:spPr>
                <a:xfrm>
                  <a:off x="1180" y="2400"/>
                  <a:ext cx="2232" cy="384"/>
                </a:xfrm>
                <a:prstGeom prst="rect">
                  <a:avLst/>
                </a:prstGeom>
                <a:noFill/>
                <a:ln w="9525">
                  <a:noFill/>
                </a:ln>
              </p:spPr>
              <p:txBody>
                <a:bodyPr/>
                <a:lstStyle/>
                <a:p>
                  <a:pPr algn="just"/>
                  <a:endParaRPr lang="zh-CN" altLang="zh-CN" sz="1600" b="0" dirty="0">
                    <a:solidFill>
                      <a:schemeClr val="tx1"/>
                    </a:solidFill>
                    <a:latin typeface="宋体" panose="02010600030101010101" pitchFamily="2" charset="-122"/>
                  </a:endParaRPr>
                </a:p>
              </p:txBody>
            </p:sp>
            <p:sp>
              <p:nvSpPr>
                <p:cNvPr id="163873" name="Rectangle 46"/>
                <p:cNvSpPr/>
                <p:nvPr/>
              </p:nvSpPr>
              <p:spPr>
                <a:xfrm>
                  <a:off x="1137" y="2400"/>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60" name="Group 47"/>
              <p:cNvGrpSpPr/>
              <p:nvPr/>
            </p:nvGrpSpPr>
            <p:grpSpPr>
              <a:xfrm>
                <a:off x="0" y="2784"/>
                <a:ext cx="1137" cy="384"/>
                <a:chOff x="0" y="2784"/>
                <a:chExt cx="1137" cy="384"/>
              </a:xfrm>
            </p:grpSpPr>
            <p:sp>
              <p:nvSpPr>
                <p:cNvPr id="163870" name="Rectangle 48"/>
                <p:cNvSpPr/>
                <p:nvPr/>
              </p:nvSpPr>
              <p:spPr>
                <a:xfrm>
                  <a:off x="43" y="2784"/>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4.2.2 </a:t>
                  </a:r>
                  <a:r>
                    <a:rPr lang="zh-CN" altLang="en-US" sz="1600" b="0" dirty="0">
                      <a:solidFill>
                        <a:schemeClr val="tx1"/>
                      </a:solidFill>
                      <a:latin typeface="宋体" panose="02010600030101010101" pitchFamily="2" charset="-122"/>
                    </a:rPr>
                    <a:t>风险征兆</a:t>
                  </a:r>
                </a:p>
              </p:txBody>
            </p:sp>
            <p:sp>
              <p:nvSpPr>
                <p:cNvPr id="163871" name="Rectangle 49"/>
                <p:cNvSpPr/>
                <p:nvPr/>
              </p:nvSpPr>
              <p:spPr>
                <a:xfrm>
                  <a:off x="0" y="2784"/>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61" name="Group 50"/>
              <p:cNvGrpSpPr/>
              <p:nvPr/>
            </p:nvGrpSpPr>
            <p:grpSpPr>
              <a:xfrm>
                <a:off x="1137" y="2784"/>
                <a:ext cx="2318" cy="384"/>
                <a:chOff x="1137" y="2784"/>
                <a:chExt cx="2318" cy="384"/>
              </a:xfrm>
            </p:grpSpPr>
            <p:sp>
              <p:nvSpPr>
                <p:cNvPr id="163868" name="Rectangle 51"/>
                <p:cNvSpPr/>
                <p:nvPr/>
              </p:nvSpPr>
              <p:spPr>
                <a:xfrm>
                  <a:off x="1180" y="2784"/>
                  <a:ext cx="2232"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a:t>
                  </a:r>
                </a:p>
              </p:txBody>
            </p:sp>
            <p:sp>
              <p:nvSpPr>
                <p:cNvPr id="163869" name="Rectangle 52"/>
                <p:cNvSpPr/>
                <p:nvPr/>
              </p:nvSpPr>
              <p:spPr>
                <a:xfrm>
                  <a:off x="1137" y="2784"/>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62" name="Group 53"/>
              <p:cNvGrpSpPr/>
              <p:nvPr/>
            </p:nvGrpSpPr>
            <p:grpSpPr>
              <a:xfrm>
                <a:off x="0" y="3168"/>
                <a:ext cx="1137" cy="384"/>
                <a:chOff x="0" y="3168"/>
                <a:chExt cx="1137" cy="384"/>
              </a:xfrm>
            </p:grpSpPr>
            <p:sp>
              <p:nvSpPr>
                <p:cNvPr id="163866" name="Rectangle 54"/>
                <p:cNvSpPr/>
                <p:nvPr/>
              </p:nvSpPr>
              <p:spPr>
                <a:xfrm>
                  <a:off x="43" y="3168"/>
                  <a:ext cx="1051"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4.2.</a:t>
                  </a:r>
                  <a:r>
                    <a:rPr lang="zh-CN" altLang="en-US" sz="1600" b="0" dirty="0">
                      <a:solidFill>
                        <a:schemeClr val="tx1"/>
                      </a:solidFill>
                      <a:latin typeface="宋体" panose="02010600030101010101" pitchFamily="2" charset="-122"/>
                    </a:rPr>
                    <a:t>３ 风险缓解</a:t>
                  </a:r>
                </a:p>
              </p:txBody>
            </p:sp>
            <p:sp>
              <p:nvSpPr>
                <p:cNvPr id="163867" name="Rectangle 55"/>
                <p:cNvSpPr/>
                <p:nvPr/>
              </p:nvSpPr>
              <p:spPr>
                <a:xfrm>
                  <a:off x="0" y="3168"/>
                  <a:ext cx="113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3863" name="Group 56"/>
              <p:cNvGrpSpPr/>
              <p:nvPr/>
            </p:nvGrpSpPr>
            <p:grpSpPr>
              <a:xfrm>
                <a:off x="1137" y="3168"/>
                <a:ext cx="2318" cy="384"/>
                <a:chOff x="1137" y="3168"/>
                <a:chExt cx="2318" cy="384"/>
              </a:xfrm>
            </p:grpSpPr>
            <p:sp>
              <p:nvSpPr>
                <p:cNvPr id="163864" name="Rectangle 57"/>
                <p:cNvSpPr/>
                <p:nvPr/>
              </p:nvSpPr>
              <p:spPr>
                <a:xfrm>
                  <a:off x="1180" y="3168"/>
                  <a:ext cx="2232" cy="384"/>
                </a:xfrm>
                <a:prstGeom prst="rect">
                  <a:avLst/>
                </a:prstGeom>
                <a:noFill/>
                <a:ln w="9525">
                  <a:noFill/>
                </a:ln>
              </p:spPr>
              <p:txBody>
                <a:bodyPr/>
                <a:lstStyle/>
                <a:p>
                  <a:pPr algn="just"/>
                  <a:r>
                    <a:rPr lang="en-US" altLang="zh-CN" sz="1600" b="0" dirty="0">
                      <a:solidFill>
                        <a:schemeClr val="tx1"/>
                      </a:solidFill>
                      <a:latin typeface="宋体" panose="02010600030101010101" pitchFamily="2" charset="-122"/>
                    </a:rPr>
                    <a:t> </a:t>
                  </a:r>
                </a:p>
              </p:txBody>
            </p:sp>
            <p:sp>
              <p:nvSpPr>
                <p:cNvPr id="163865" name="Rectangle 58"/>
                <p:cNvSpPr/>
                <p:nvPr/>
              </p:nvSpPr>
              <p:spPr>
                <a:xfrm>
                  <a:off x="1137" y="3168"/>
                  <a:ext cx="231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
          <p:nvSpPr>
            <p:cNvPr id="163845" name="Rectangle 59"/>
            <p:cNvSpPr/>
            <p:nvPr/>
          </p:nvSpPr>
          <p:spPr>
            <a:xfrm>
              <a:off x="-3" y="-3"/>
              <a:ext cx="3461" cy="3558"/>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64867"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1800" dirty="0"/>
              <a:t>项目管理的基本概念</a:t>
            </a:r>
          </a:p>
          <a:p>
            <a:pPr marL="533400" indent="-533400" eaLnBrk="1" hangingPunct="1">
              <a:buClr>
                <a:srgbClr val="0033CC"/>
              </a:buClr>
              <a:buFont typeface="Wingdings" panose="05000000000000000000" pitchFamily="2" charset="2"/>
              <a:buAutoNum type="arabicPeriod"/>
            </a:pPr>
            <a:r>
              <a:rPr lang="zh-CN" altLang="en-US" sz="1800" dirty="0"/>
              <a:t>项目组织结构</a:t>
            </a:r>
          </a:p>
          <a:p>
            <a:pPr marL="533400" indent="-533400" eaLnBrk="1" hangingPunct="1">
              <a:buClr>
                <a:srgbClr val="0033CC"/>
              </a:buClr>
              <a:buFont typeface="Wingdings" panose="05000000000000000000" pitchFamily="2" charset="2"/>
              <a:buAutoNum type="arabicPeriod"/>
            </a:pPr>
            <a:r>
              <a:rPr lang="zh-CN" altLang="en-US" sz="1800" dirty="0"/>
              <a:t>项目目标管理</a:t>
            </a:r>
          </a:p>
          <a:p>
            <a:pPr marL="533400" indent="-533400" eaLnBrk="1" hangingPunct="1">
              <a:buClr>
                <a:srgbClr val="0033CC"/>
              </a:buClr>
              <a:buFont typeface="Wingdings" panose="05000000000000000000" pitchFamily="2" charset="2"/>
              <a:buAutoNum type="arabicPeriod"/>
            </a:pPr>
            <a:r>
              <a:rPr lang="zh-CN" altLang="en-US" sz="1800" dirty="0"/>
              <a:t>项目需求管理</a:t>
            </a:r>
          </a:p>
          <a:p>
            <a:pPr marL="533400" indent="-533400" eaLnBrk="1" hangingPunct="1">
              <a:buClr>
                <a:srgbClr val="0033CC"/>
              </a:buClr>
              <a:buFont typeface="Wingdings" panose="05000000000000000000" pitchFamily="2" charset="2"/>
              <a:buAutoNum type="arabicPeriod"/>
            </a:pPr>
            <a:r>
              <a:rPr lang="zh-CN" altLang="en-US" sz="1800" dirty="0"/>
              <a:t>产品开发流程回顾 </a:t>
            </a:r>
          </a:p>
          <a:p>
            <a:pPr marL="533400" indent="-533400" eaLnBrk="1" hangingPunct="1">
              <a:buClr>
                <a:srgbClr val="0033CC"/>
              </a:buClr>
              <a:buFont typeface="Wingdings" panose="05000000000000000000" pitchFamily="2" charset="2"/>
              <a:buAutoNum type="arabicPeriod"/>
            </a:pPr>
            <a:r>
              <a:rPr lang="zh-CN" altLang="en-US" sz="1800" dirty="0"/>
              <a:t>项目计划制定</a:t>
            </a:r>
          </a:p>
          <a:p>
            <a:pPr marL="533400" indent="-533400" eaLnBrk="1" hangingPunct="1">
              <a:buClr>
                <a:srgbClr val="0033CC"/>
              </a:buClr>
              <a:buFont typeface="Wingdings" panose="05000000000000000000" pitchFamily="2" charset="2"/>
              <a:buAutoNum type="arabicPeriod"/>
            </a:pPr>
            <a:r>
              <a:rPr lang="zh-CN" altLang="en-US" sz="1800" dirty="0"/>
              <a:t>项目计划控制</a:t>
            </a:r>
          </a:p>
          <a:p>
            <a:pPr marL="533400" indent="-533400" eaLnBrk="1" hangingPunct="1">
              <a:buClr>
                <a:srgbClr val="0033CC"/>
              </a:buClr>
              <a:buFont typeface="Wingdings" panose="05000000000000000000" pitchFamily="2" charset="2"/>
              <a:buAutoNum type="arabicPeriod"/>
            </a:pPr>
            <a:r>
              <a:rPr lang="zh-CN" altLang="en-US" sz="1800" dirty="0"/>
              <a:t>质量与成本管理</a:t>
            </a:r>
          </a:p>
          <a:p>
            <a:pPr marL="533400" indent="-533400" eaLnBrk="1" hangingPunct="1">
              <a:buClr>
                <a:srgbClr val="0033CC"/>
              </a:buClr>
              <a:buFont typeface="Wingdings" panose="05000000000000000000" pitchFamily="2" charset="2"/>
              <a:buAutoNum type="arabicPeriod"/>
            </a:pPr>
            <a:r>
              <a:rPr lang="zh-CN" altLang="en-US" sz="1800" dirty="0"/>
              <a:t>风险管理</a:t>
            </a:r>
          </a:p>
          <a:p>
            <a:pPr marL="533400" indent="-533400" eaLnBrk="1" hangingPunct="1">
              <a:buClr>
                <a:srgbClr val="0033CC"/>
              </a:buClr>
              <a:buFont typeface="Wingdings" panose="05000000000000000000" pitchFamily="2" charset="2"/>
              <a:buAutoNum type="arabicPeriod"/>
            </a:pPr>
            <a:r>
              <a:rPr lang="zh-CN" altLang="en-US" sz="1800" dirty="0"/>
              <a:t>项目沟通管理</a:t>
            </a:r>
          </a:p>
        </p:txBody>
      </p:sp>
      <p:pic>
        <p:nvPicPr>
          <p:cNvPr id="164868"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395288" y="4941888"/>
            <a:ext cx="344487" cy="327025"/>
          </a:xfrm>
          <a:prstGeom prst="rect">
            <a:avLst/>
          </a:prstGeom>
          <a:noFill/>
          <a:ln w="9525">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p:txBody>
          <a:bodyPr vert="horz" wrap="square" lIns="91440" tIns="45720" rIns="91440" bIns="0" anchor="ctr"/>
          <a:lstStyle/>
          <a:p>
            <a:pPr eaLnBrk="1" hangingPunct="1"/>
            <a:r>
              <a:rPr lang="zh-CN" altLang="en-US" sz="3600" dirty="0"/>
              <a:t>管理流程及交付的审视</a:t>
            </a:r>
          </a:p>
        </p:txBody>
      </p:sp>
      <p:sp>
        <p:nvSpPr>
          <p:cNvPr id="165891" name="Rectangle 3"/>
          <p:cNvSpPr>
            <a:spLocks noGrp="1"/>
          </p:cNvSpPr>
          <p:nvPr>
            <p:ph idx="1"/>
          </p:nvPr>
        </p:nvSpPr>
        <p:spPr/>
        <p:txBody>
          <a:bodyPr vert="horz" wrap="square" lIns="91440" tIns="45720" rIns="91440" bIns="45720" anchor="t"/>
          <a:lstStyle/>
          <a:p>
            <a:pPr eaLnBrk="1" hangingPunct="1">
              <a:buNone/>
            </a:pPr>
            <a:r>
              <a:rPr lang="en-US" altLang="zh-CN" sz="3200" b="0" dirty="0"/>
              <a:t>1</a:t>
            </a:r>
            <a:r>
              <a:rPr lang="zh-CN" altLang="en-US" sz="3200" b="0" dirty="0"/>
              <a:t>、按照灵活管理调整后的可执行流程，以及每个流程中的角色与人员的对应关系；</a:t>
            </a:r>
          </a:p>
          <a:p>
            <a:pPr eaLnBrk="1" hangingPunct="1">
              <a:buNone/>
            </a:pPr>
            <a:r>
              <a:rPr lang="en-US" altLang="zh-CN" sz="3200" b="0" dirty="0"/>
              <a:t>2</a:t>
            </a:r>
            <a:r>
              <a:rPr lang="zh-CN" altLang="en-US" sz="3200" b="0" dirty="0"/>
              <a:t>、在每个接口中的接口文件是否书面化，可以按照</a:t>
            </a:r>
            <a:r>
              <a:rPr lang="en-US" altLang="zh-CN" sz="3200" b="0" dirty="0"/>
              <a:t>PBC	</a:t>
            </a:r>
            <a:r>
              <a:rPr lang="zh-CN" altLang="en-US" sz="3200" b="0" dirty="0"/>
              <a:t>进行考核吗？</a:t>
            </a:r>
          </a:p>
          <a:p>
            <a:pPr eaLnBrk="1" hangingPunct="1">
              <a:buNone/>
            </a:pPr>
            <a:r>
              <a:rPr lang="en-US" altLang="zh-CN" sz="3200" b="0" dirty="0"/>
              <a:t>3</a:t>
            </a:r>
            <a:r>
              <a:rPr lang="zh-CN" altLang="en-US" sz="3200" b="0" dirty="0"/>
              <a:t>、各个部门、项目经理的</a:t>
            </a:r>
            <a:r>
              <a:rPr lang="en-US" altLang="zh-CN" sz="3200" b="0" dirty="0"/>
              <a:t>KPI</a:t>
            </a:r>
            <a:r>
              <a:rPr lang="zh-CN" altLang="en-US" sz="3200" b="0" dirty="0"/>
              <a:t>考核绩效模型是否完善，是否与所有的交付有对应关系？</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idx="1"/>
          </p:nvPr>
        </p:nvSpPr>
        <p:spPr/>
        <p:txBody>
          <a:bodyPr vert="horz" wrap="square" lIns="91440" tIns="45720" rIns="91440" bIns="45720" anchor="t"/>
          <a:lstStyle/>
          <a:p>
            <a:pPr eaLnBrk="1" hangingPunct="1">
              <a:lnSpc>
                <a:spcPct val="80000"/>
              </a:lnSpc>
            </a:pPr>
            <a:r>
              <a:rPr lang="zh-CN" altLang="en-US" sz="2800" dirty="0"/>
              <a:t>应该拟定的报告</a:t>
            </a:r>
          </a:p>
          <a:p>
            <a:pPr lvl="1" algn="just" eaLnBrk="1" hangingPunct="1">
              <a:lnSpc>
                <a:spcPct val="80000"/>
              </a:lnSpc>
              <a:buFont typeface="Wingdings" panose="05000000000000000000" pitchFamily="2" charset="2"/>
              <a:buChar char=""/>
            </a:pPr>
            <a:r>
              <a:rPr lang="zh-CN" altLang="en-US" sz="2400" dirty="0">
                <a:solidFill>
                  <a:srgbClr val="000000"/>
                </a:solidFill>
                <a:cs typeface="Times New Roman" panose="02020603050405020304" pitchFamily="18" charset="0"/>
              </a:rPr>
              <a:t>计划部分</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市场评估</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产品规划</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业务计划</a:t>
            </a:r>
          </a:p>
          <a:p>
            <a:pPr lvl="2" algn="just" eaLnBrk="1" hangingPunct="1">
              <a:lnSpc>
                <a:spcPct val="80000"/>
              </a:lnSpc>
              <a:buFont typeface="Wingdings" panose="05000000000000000000" pitchFamily="2" charset="2"/>
              <a:buChar char=""/>
            </a:pPr>
            <a:r>
              <a:rPr lang="zh-CN" altLang="en-US" sz="2000" dirty="0">
                <a:solidFill>
                  <a:srgbClr val="FF0000"/>
                </a:solidFill>
                <a:cs typeface="Times New Roman" panose="02020603050405020304" pitchFamily="18" charset="0"/>
              </a:rPr>
              <a:t>资源计划</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开发计划</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销售计划</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追踪计划</a:t>
            </a:r>
          </a:p>
          <a:p>
            <a:pPr lvl="1" algn="just" eaLnBrk="1" hangingPunct="1">
              <a:lnSpc>
                <a:spcPct val="80000"/>
              </a:lnSpc>
              <a:buFont typeface="Wingdings" panose="05000000000000000000" pitchFamily="2" charset="2"/>
              <a:buChar char=""/>
            </a:pPr>
            <a:r>
              <a:rPr lang="zh-CN" altLang="en-US" sz="2400" dirty="0">
                <a:solidFill>
                  <a:srgbClr val="000000"/>
                </a:solidFill>
                <a:cs typeface="Times New Roman" panose="02020603050405020304" pitchFamily="18" charset="0"/>
              </a:rPr>
              <a:t>执行部分</a:t>
            </a:r>
          </a:p>
          <a:p>
            <a:pPr lvl="2" algn="just" eaLnBrk="1" hangingPunct="1">
              <a:lnSpc>
                <a:spcPct val="80000"/>
              </a:lnSpc>
              <a:buFont typeface="Wingdings" panose="05000000000000000000" pitchFamily="2" charset="2"/>
              <a:buChar char=""/>
            </a:pPr>
            <a:r>
              <a:rPr lang="zh-CN" altLang="en-US" sz="2000" dirty="0">
                <a:solidFill>
                  <a:srgbClr val="000000"/>
                </a:solidFill>
                <a:cs typeface="Times New Roman" panose="02020603050405020304" pitchFamily="18" charset="0"/>
              </a:rPr>
              <a:t>月度、季度、半年、年度总结报告（</a:t>
            </a:r>
            <a:r>
              <a:rPr lang="en-US" altLang="zh-CN" sz="2000" dirty="0">
                <a:solidFill>
                  <a:srgbClr val="000000"/>
                </a:solidFill>
                <a:cs typeface="Times New Roman" panose="02020603050405020304" pitchFamily="18" charset="0"/>
              </a:rPr>
              <a:t>2</a:t>
            </a:r>
            <a:r>
              <a:rPr lang="zh-CN" altLang="en-US" sz="2000" dirty="0">
                <a:solidFill>
                  <a:srgbClr val="000000"/>
                </a:solidFill>
                <a:cs typeface="Times New Roman" panose="02020603050405020304" pitchFamily="18" charset="0"/>
              </a:rPr>
              <a:t>到</a:t>
            </a:r>
            <a:r>
              <a:rPr lang="en-US" altLang="zh-CN" sz="2000" dirty="0">
                <a:solidFill>
                  <a:srgbClr val="000000"/>
                </a:solidFill>
                <a:cs typeface="Times New Roman" panose="02020603050405020304" pitchFamily="18" charset="0"/>
              </a:rPr>
              <a:t>3</a:t>
            </a:r>
            <a:r>
              <a:rPr lang="zh-CN" altLang="en-US" sz="2000" dirty="0">
                <a:solidFill>
                  <a:srgbClr val="000000"/>
                </a:solidFill>
                <a:cs typeface="Times New Roman" panose="02020603050405020304" pitchFamily="18" charset="0"/>
              </a:rPr>
              <a:t>页）</a:t>
            </a:r>
          </a:p>
          <a:p>
            <a:pPr lvl="3" algn="just" eaLnBrk="1" hangingPunct="1">
              <a:lnSpc>
                <a:spcPct val="80000"/>
              </a:lnSpc>
              <a:buFont typeface="Wingdings" panose="05000000000000000000" pitchFamily="2" charset="2"/>
              <a:buChar char=""/>
            </a:pPr>
            <a:r>
              <a:rPr lang="zh-CN" altLang="en-US" sz="1800" dirty="0"/>
              <a:t>各种计划执行审计；</a:t>
            </a:r>
          </a:p>
          <a:p>
            <a:pPr lvl="3" algn="just" eaLnBrk="1" hangingPunct="1">
              <a:lnSpc>
                <a:spcPct val="80000"/>
              </a:lnSpc>
              <a:buFont typeface="Wingdings" panose="05000000000000000000" pitchFamily="2" charset="2"/>
              <a:buChar char=""/>
            </a:pPr>
            <a:r>
              <a:rPr lang="zh-CN" altLang="en-US" sz="1800" dirty="0"/>
              <a:t>主要的调整、原因、偏差；</a:t>
            </a:r>
          </a:p>
          <a:p>
            <a:pPr lvl="2" algn="just" eaLnBrk="1" hangingPunct="1">
              <a:lnSpc>
                <a:spcPct val="80000"/>
              </a:lnSpc>
              <a:buFont typeface="Wingdings" panose="05000000000000000000" pitchFamily="2" charset="2"/>
              <a:buChar char=""/>
            </a:pPr>
            <a:r>
              <a:rPr lang="zh-CN" altLang="en-US" sz="2000" dirty="0"/>
              <a:t>市场环境检测分析报告</a:t>
            </a:r>
          </a:p>
          <a:p>
            <a:pPr lvl="3" algn="just" eaLnBrk="1" hangingPunct="1">
              <a:lnSpc>
                <a:spcPct val="80000"/>
              </a:lnSpc>
              <a:buFont typeface="Wingdings" panose="05000000000000000000" pitchFamily="2" charset="2"/>
              <a:buChar char=""/>
            </a:pPr>
            <a:r>
              <a:rPr lang="zh-CN" altLang="en-US" sz="1800" dirty="0"/>
              <a:t>支持产品的相关市场信息</a:t>
            </a:r>
          </a:p>
          <a:p>
            <a:pPr lvl="3" algn="just" eaLnBrk="1" hangingPunct="1">
              <a:lnSpc>
                <a:spcPct val="80000"/>
              </a:lnSpc>
              <a:buFont typeface="Wingdings" panose="05000000000000000000" pitchFamily="2" charset="2"/>
              <a:buChar char=""/>
            </a:pPr>
            <a:r>
              <a:rPr lang="zh-CN" altLang="en-US" sz="1800" dirty="0"/>
              <a:t>战略、战术分析</a:t>
            </a:r>
          </a:p>
        </p:txBody>
      </p:sp>
      <p:sp>
        <p:nvSpPr>
          <p:cNvPr id="166915" name="Rectangle 3"/>
          <p:cNvSpPr>
            <a:spLocks noGrp="1"/>
          </p:cNvSpPr>
          <p:nvPr>
            <p:ph type="title"/>
          </p:nvPr>
        </p:nvSpPr>
        <p:spPr/>
        <p:txBody>
          <a:bodyPr vert="horz" wrap="square" lIns="91430" tIns="45716" rIns="91430" bIns="45716" anchor="ctr"/>
          <a:lstStyle/>
          <a:p>
            <a:pPr marL="609600" indent="-609600" defTabSz="913130" eaLnBrk="1" hangingPunct="1"/>
            <a:r>
              <a:rPr lang="zh-CN" altLang="en-US" dirty="0"/>
              <a:t>如何得到上级的有力支持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68611"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2000" dirty="0"/>
              <a:t>项目管理的基本概念</a:t>
            </a:r>
          </a:p>
          <a:p>
            <a:pPr marL="533400" indent="-533400" eaLnBrk="1" hangingPunct="1">
              <a:buClr>
                <a:srgbClr val="0033CC"/>
              </a:buClr>
              <a:buFont typeface="Wingdings" panose="05000000000000000000" pitchFamily="2" charset="2"/>
              <a:buAutoNum type="arabicPeriod"/>
            </a:pPr>
            <a:r>
              <a:rPr lang="zh-CN" altLang="en-US" sz="2000" dirty="0"/>
              <a:t>项目组织结构</a:t>
            </a:r>
          </a:p>
          <a:p>
            <a:pPr marL="533400" indent="-533400" eaLnBrk="1" hangingPunct="1">
              <a:buClr>
                <a:srgbClr val="0033CC"/>
              </a:buClr>
              <a:buFont typeface="Wingdings" panose="05000000000000000000" pitchFamily="2" charset="2"/>
              <a:buAutoNum type="arabicPeriod"/>
            </a:pPr>
            <a:r>
              <a:rPr lang="zh-CN" altLang="en-US" sz="2000" dirty="0"/>
              <a:t>项目目标管理</a:t>
            </a:r>
          </a:p>
          <a:p>
            <a:pPr marL="533400" indent="-533400" eaLnBrk="1" hangingPunct="1">
              <a:buClr>
                <a:srgbClr val="0033CC"/>
              </a:buClr>
              <a:buFont typeface="Wingdings" panose="05000000000000000000" pitchFamily="2" charset="2"/>
              <a:buAutoNum type="arabicPeriod"/>
            </a:pPr>
            <a:r>
              <a:rPr lang="zh-CN" altLang="en-US" sz="2000" dirty="0"/>
              <a:t>项目需求管理</a:t>
            </a:r>
          </a:p>
          <a:p>
            <a:pPr marL="533400" indent="-533400" eaLnBrk="1" hangingPunct="1">
              <a:buClr>
                <a:srgbClr val="0033CC"/>
              </a:buClr>
              <a:buFont typeface="Wingdings" panose="05000000000000000000" pitchFamily="2" charset="2"/>
              <a:buAutoNum type="arabicPeriod"/>
            </a:pPr>
            <a:r>
              <a:rPr lang="zh-CN" altLang="en-US" sz="2000" dirty="0"/>
              <a:t>产品开发流程回顾 </a:t>
            </a:r>
          </a:p>
          <a:p>
            <a:pPr marL="533400" indent="-533400" eaLnBrk="1" hangingPunct="1">
              <a:buClr>
                <a:srgbClr val="0033CC"/>
              </a:buClr>
              <a:buFont typeface="Wingdings" panose="05000000000000000000" pitchFamily="2" charset="2"/>
              <a:buAutoNum type="arabicPeriod"/>
            </a:pPr>
            <a:r>
              <a:rPr lang="zh-CN" altLang="en-US" sz="2000" dirty="0"/>
              <a:t>项目计划制定</a:t>
            </a:r>
          </a:p>
          <a:p>
            <a:pPr marL="533400" indent="-533400" eaLnBrk="1" hangingPunct="1">
              <a:buClr>
                <a:srgbClr val="0033CC"/>
              </a:buClr>
              <a:buFont typeface="Wingdings" panose="05000000000000000000" pitchFamily="2" charset="2"/>
              <a:buAutoNum type="arabicPeriod"/>
            </a:pPr>
            <a:r>
              <a:rPr lang="zh-CN" altLang="en-US" sz="2000" dirty="0"/>
              <a:t>项目计划控制</a:t>
            </a:r>
          </a:p>
          <a:p>
            <a:pPr marL="533400" indent="-533400" eaLnBrk="1" hangingPunct="1">
              <a:buClr>
                <a:srgbClr val="0033CC"/>
              </a:buClr>
              <a:buFont typeface="Wingdings" panose="05000000000000000000" pitchFamily="2" charset="2"/>
              <a:buAutoNum type="arabicPeriod"/>
            </a:pPr>
            <a:r>
              <a:rPr lang="zh-CN" altLang="en-US" sz="2000" dirty="0"/>
              <a:t>质量与成本管理</a:t>
            </a:r>
          </a:p>
          <a:p>
            <a:pPr marL="533400" indent="-533400" eaLnBrk="1" hangingPunct="1">
              <a:buClr>
                <a:srgbClr val="0033CC"/>
              </a:buClr>
              <a:buFont typeface="Wingdings" panose="05000000000000000000" pitchFamily="2" charset="2"/>
              <a:buAutoNum type="arabicPeriod"/>
            </a:pPr>
            <a:r>
              <a:rPr lang="zh-CN" altLang="en-US" sz="2000" dirty="0"/>
              <a:t>风险管理</a:t>
            </a:r>
          </a:p>
          <a:p>
            <a:pPr marL="533400" indent="-533400" eaLnBrk="1" hangingPunct="1">
              <a:buClr>
                <a:srgbClr val="0033CC"/>
              </a:buClr>
              <a:buFont typeface="Wingdings" panose="05000000000000000000" pitchFamily="2" charset="2"/>
              <a:buAutoNum type="arabicPeriod"/>
            </a:pPr>
            <a:r>
              <a:rPr lang="zh-CN" altLang="en-US" sz="2000" dirty="0"/>
              <a:t>项目沟通管理</a:t>
            </a:r>
          </a:p>
        </p:txBody>
      </p:sp>
      <p:pic>
        <p:nvPicPr>
          <p:cNvPr id="68612"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323850" y="1341438"/>
            <a:ext cx="344488" cy="327025"/>
          </a:xfrm>
          <a:prstGeom prst="rect">
            <a:avLst/>
          </a:prstGeom>
          <a:noFill/>
          <a:ln w="9525">
            <a:noFill/>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p:txBody>
          <a:bodyPr vert="horz" wrap="square" lIns="91440" tIns="45720" rIns="91440" bIns="0" anchor="ctr"/>
          <a:lstStyle/>
          <a:p>
            <a:pPr marL="609600" indent="-609600" defTabSz="913130" eaLnBrk="1" hangingPunct="1"/>
            <a:r>
              <a:rPr lang="zh-CN" altLang="en-US" dirty="0"/>
              <a:t>如何得到上级的有力支持</a:t>
            </a:r>
          </a:p>
        </p:txBody>
      </p:sp>
      <p:sp>
        <p:nvSpPr>
          <p:cNvPr id="1562627" name="Rectangle 3"/>
          <p:cNvSpPr>
            <a:spLocks noGrp="1"/>
          </p:cNvSpPr>
          <p:nvPr>
            <p:ph idx="1"/>
          </p:nvPr>
        </p:nvSpPr>
        <p:spPr/>
        <p:txBody>
          <a:bodyPr vert="horz" wrap="square" lIns="91440" tIns="45720" rIns="91440" bIns="45720" anchor="t"/>
          <a:lstStyle/>
          <a:p>
            <a:pPr marL="609600" indent="-609600" defTabSz="913130" eaLnBrk="1" hangingPunct="1">
              <a:lnSpc>
                <a:spcPct val="90000"/>
              </a:lnSpc>
            </a:pPr>
            <a:r>
              <a:rPr lang="zh-CN" altLang="en-US" sz="3200" dirty="0"/>
              <a:t>沟通的技巧</a:t>
            </a:r>
          </a:p>
          <a:p>
            <a:pPr marL="609600" indent="-609600" defTabSz="913130" eaLnBrk="1" hangingPunct="1">
              <a:lnSpc>
                <a:spcPct val="90000"/>
              </a:lnSpc>
              <a:buFontTx/>
              <a:buAutoNum type="arabicPeriod"/>
            </a:pPr>
            <a:r>
              <a:rPr lang="zh-CN" altLang="en-US" b="0" dirty="0">
                <a:solidFill>
                  <a:srgbClr val="0033CC"/>
                </a:solidFill>
              </a:rPr>
              <a:t>尊重你的领导：</a:t>
            </a:r>
            <a:r>
              <a:rPr lang="zh-CN" altLang="en-US" dirty="0"/>
              <a:t>将产品战略、战术、经营与公司层、上级的战略、战术、经营对应挂钩，或者建立依赖关系；</a:t>
            </a:r>
          </a:p>
          <a:p>
            <a:pPr marL="609600" indent="-609600" defTabSz="913130" eaLnBrk="1" hangingPunct="1">
              <a:lnSpc>
                <a:spcPct val="90000"/>
              </a:lnSpc>
              <a:buFontTx/>
              <a:buAutoNum type="arabicPeriod"/>
            </a:pPr>
            <a:r>
              <a:rPr lang="zh-CN" altLang="en-US" b="0" dirty="0">
                <a:solidFill>
                  <a:srgbClr val="0033CC"/>
                </a:solidFill>
              </a:rPr>
              <a:t>关键信息必须透明：</a:t>
            </a:r>
            <a:r>
              <a:rPr lang="zh-CN" altLang="en-US" dirty="0"/>
              <a:t>完善、详细的时间计划</a:t>
            </a:r>
            <a:r>
              <a:rPr lang="en-US" altLang="zh-CN" dirty="0"/>
              <a:t>/</a:t>
            </a:r>
            <a:r>
              <a:rPr lang="zh-CN" altLang="en-US" dirty="0"/>
              <a:t>方案，特别是在资源要求，绩效</a:t>
            </a:r>
            <a:r>
              <a:rPr lang="en-US" altLang="zh-CN" dirty="0"/>
              <a:t>/</a:t>
            </a:r>
            <a:r>
              <a:rPr lang="zh-CN" altLang="en-US" dirty="0"/>
              <a:t>考核方面的详细内容；</a:t>
            </a:r>
          </a:p>
          <a:p>
            <a:pPr marL="609600" indent="-609600" defTabSz="913130" eaLnBrk="1" hangingPunct="1">
              <a:lnSpc>
                <a:spcPct val="90000"/>
              </a:lnSpc>
              <a:buFontTx/>
              <a:buAutoNum type="arabicPeriod"/>
            </a:pPr>
            <a:r>
              <a:rPr lang="zh-CN" altLang="en-US" b="0" dirty="0">
                <a:solidFill>
                  <a:srgbClr val="0033CC"/>
                </a:solidFill>
              </a:rPr>
              <a:t>不要依据上级的偏好行动，在尖锐的问题上单独沟通</a:t>
            </a:r>
            <a:r>
              <a:rPr lang="zh-CN" altLang="en-US" dirty="0"/>
              <a:t>：按照当面、电话、书面概要、详细方案的优先层级进行沟通，书面是必须的准备；</a:t>
            </a:r>
          </a:p>
          <a:p>
            <a:pPr marL="609600" indent="-609600" defTabSz="913130" eaLnBrk="1" hangingPunct="1">
              <a:lnSpc>
                <a:spcPct val="90000"/>
              </a:lnSpc>
              <a:buFontTx/>
              <a:buAutoNum type="arabicPeriod"/>
            </a:pPr>
            <a:r>
              <a:rPr lang="zh-CN" altLang="en-US" dirty="0"/>
              <a:t>会哭的孩子有奶吃；</a:t>
            </a:r>
          </a:p>
          <a:p>
            <a:pPr marL="990600" lvl="1" indent="-533400" defTabSz="913130" eaLnBrk="1" hangingPunct="1">
              <a:lnSpc>
                <a:spcPct val="90000"/>
              </a:lnSpc>
              <a:buFontTx/>
              <a:buChar char="•"/>
            </a:pPr>
            <a:r>
              <a:rPr lang="zh-CN" altLang="en-US" dirty="0"/>
              <a:t>哭的时间：同情</a:t>
            </a:r>
            <a:r>
              <a:rPr lang="en-US" altLang="zh-CN" dirty="0"/>
              <a:t>/</a:t>
            </a:r>
            <a:r>
              <a:rPr lang="zh-CN" altLang="en-US" dirty="0"/>
              <a:t>同病、有解决的可能；</a:t>
            </a:r>
          </a:p>
          <a:p>
            <a:pPr marL="990600" lvl="1" indent="-533400" defTabSz="913130" eaLnBrk="1" hangingPunct="1">
              <a:lnSpc>
                <a:spcPct val="90000"/>
              </a:lnSpc>
              <a:buFontTx/>
              <a:buChar char="•"/>
            </a:pPr>
            <a:r>
              <a:rPr lang="zh-CN" altLang="en-US" dirty="0"/>
              <a:t>哭的开场：直奔主题；</a:t>
            </a:r>
          </a:p>
          <a:p>
            <a:pPr marL="990600" lvl="1" indent="-533400" defTabSz="913130" eaLnBrk="1" hangingPunct="1">
              <a:lnSpc>
                <a:spcPct val="90000"/>
              </a:lnSpc>
              <a:buFontTx/>
              <a:buChar char="•"/>
            </a:pPr>
            <a:r>
              <a:rPr lang="zh-CN" altLang="en-US" dirty="0"/>
              <a:t>哭的内容：问题及多种解决方案；</a:t>
            </a:r>
          </a:p>
          <a:p>
            <a:pPr marL="990600" lvl="1" indent="-533400" defTabSz="913130" eaLnBrk="1" hangingPunct="1">
              <a:lnSpc>
                <a:spcPct val="90000"/>
              </a:lnSpc>
              <a:buFontTx/>
              <a:buChar char="•"/>
            </a:pPr>
            <a:r>
              <a:rPr lang="zh-CN" altLang="en-US" dirty="0"/>
              <a:t>哭的收场：问题解决或替代方案（别吃棒棒糖），及时承诺；</a:t>
            </a:r>
          </a:p>
          <a:p>
            <a:pPr marL="609600" indent="-609600" defTabSz="913130" eaLnBrk="1" hangingPunct="1">
              <a:lnSpc>
                <a:spcPct val="90000"/>
              </a:lnSpc>
              <a:buFontTx/>
              <a:buAutoNum type="arabicPeriod"/>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2627">
                                            <p:txEl>
                                              <p:pRg st="2" end="2"/>
                                            </p:txEl>
                                          </p:spTgt>
                                        </p:tgtEl>
                                        <p:attrNameLst>
                                          <p:attrName>style.visibility</p:attrName>
                                        </p:attrNameLst>
                                      </p:cBhvr>
                                      <p:to>
                                        <p:strVal val="visible"/>
                                      </p:to>
                                    </p:set>
                                    <p:animEffect transition="in" filter="blinds(horizontal)">
                                      <p:cBhvr>
                                        <p:cTn id="7" dur="500"/>
                                        <p:tgtEl>
                                          <p:spTgt spid="1562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2627">
                                            <p:txEl>
                                              <p:pRg st="3" end="3"/>
                                            </p:txEl>
                                          </p:spTgt>
                                        </p:tgtEl>
                                        <p:attrNameLst>
                                          <p:attrName>style.visibility</p:attrName>
                                        </p:attrNameLst>
                                      </p:cBhvr>
                                      <p:to>
                                        <p:strVal val="visible"/>
                                      </p:to>
                                    </p:set>
                                    <p:animEffect transition="in" filter="blinds(horizontal)">
                                      <p:cBhvr>
                                        <p:cTn id="12" dur="500"/>
                                        <p:tgtEl>
                                          <p:spTgt spid="15626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62627">
                                            <p:txEl>
                                              <p:pRg st="4" end="4"/>
                                            </p:txEl>
                                          </p:spTgt>
                                        </p:tgtEl>
                                        <p:attrNameLst>
                                          <p:attrName>style.visibility</p:attrName>
                                        </p:attrNameLst>
                                      </p:cBhvr>
                                      <p:to>
                                        <p:strVal val="visible"/>
                                      </p:to>
                                    </p:set>
                                    <p:animEffect transition="in" filter="blinds(horizontal)">
                                      <p:cBhvr>
                                        <p:cTn id="17" dur="500"/>
                                        <p:tgtEl>
                                          <p:spTgt spid="156262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62627">
                                            <p:txEl>
                                              <p:pRg st="5" end="5"/>
                                            </p:txEl>
                                          </p:spTgt>
                                        </p:tgtEl>
                                        <p:attrNameLst>
                                          <p:attrName>style.visibility</p:attrName>
                                        </p:attrNameLst>
                                      </p:cBhvr>
                                      <p:to>
                                        <p:strVal val="visible"/>
                                      </p:to>
                                    </p:set>
                                    <p:animEffect transition="in" filter="blinds(horizontal)">
                                      <p:cBhvr>
                                        <p:cTn id="20" dur="500"/>
                                        <p:tgtEl>
                                          <p:spTgt spid="156262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62627">
                                            <p:txEl>
                                              <p:pRg st="6" end="6"/>
                                            </p:txEl>
                                          </p:spTgt>
                                        </p:tgtEl>
                                        <p:attrNameLst>
                                          <p:attrName>style.visibility</p:attrName>
                                        </p:attrNameLst>
                                      </p:cBhvr>
                                      <p:to>
                                        <p:strVal val="visible"/>
                                      </p:to>
                                    </p:set>
                                    <p:animEffect transition="in" filter="blinds(horizontal)">
                                      <p:cBhvr>
                                        <p:cTn id="23" dur="500"/>
                                        <p:tgtEl>
                                          <p:spTgt spid="156262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62627">
                                            <p:txEl>
                                              <p:pRg st="7" end="7"/>
                                            </p:txEl>
                                          </p:spTgt>
                                        </p:tgtEl>
                                        <p:attrNameLst>
                                          <p:attrName>style.visibility</p:attrName>
                                        </p:attrNameLst>
                                      </p:cBhvr>
                                      <p:to>
                                        <p:strVal val="visible"/>
                                      </p:to>
                                    </p:set>
                                    <p:animEffect transition="in" filter="blinds(horizontal)">
                                      <p:cBhvr>
                                        <p:cTn id="26" dur="500"/>
                                        <p:tgtEl>
                                          <p:spTgt spid="1562627">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62627">
                                            <p:txEl>
                                              <p:pRg st="8" end="8"/>
                                            </p:txEl>
                                          </p:spTgt>
                                        </p:tgtEl>
                                        <p:attrNameLst>
                                          <p:attrName>style.visibility</p:attrName>
                                        </p:attrNameLst>
                                      </p:cBhvr>
                                      <p:to>
                                        <p:strVal val="visible"/>
                                      </p:to>
                                    </p:set>
                                    <p:animEffect transition="in" filter="blinds(horizontal)">
                                      <p:cBhvr>
                                        <p:cTn id="29" dur="500"/>
                                        <p:tgtEl>
                                          <p:spTgt spid="1562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p:txBody>
          <a:bodyPr vert="horz" wrap="square" lIns="91440" tIns="45720" rIns="91440" bIns="0" anchor="ctr"/>
          <a:lstStyle/>
          <a:p>
            <a:pPr eaLnBrk="1" hangingPunct="1"/>
            <a:r>
              <a:rPr lang="zh-CN" altLang="en-US" dirty="0"/>
              <a:t>协调不同部门</a:t>
            </a:r>
          </a:p>
        </p:txBody>
      </p:sp>
      <p:sp>
        <p:nvSpPr>
          <p:cNvPr id="168963" name="Rectangle 3"/>
          <p:cNvSpPr>
            <a:spLocks noGrp="1"/>
          </p:cNvSpPr>
          <p:nvPr>
            <p:ph idx="1"/>
          </p:nvPr>
        </p:nvSpPr>
        <p:spPr/>
        <p:txBody>
          <a:bodyPr vert="horz" wrap="square" lIns="91440" tIns="45720" rIns="91440" bIns="45720" anchor="t"/>
          <a:lstStyle/>
          <a:p>
            <a:pPr marL="609600" indent="-609600" defTabSz="913130" eaLnBrk="1" hangingPunct="1">
              <a:buFontTx/>
              <a:buAutoNum type="arabicPeriod"/>
            </a:pPr>
            <a:r>
              <a:rPr lang="zh-CN" altLang="en-US" sz="2800" dirty="0"/>
              <a:t>目标的一致性与优先等级；</a:t>
            </a:r>
          </a:p>
          <a:p>
            <a:pPr marL="609600" indent="-609600" defTabSz="913130" eaLnBrk="1" hangingPunct="1">
              <a:buFontTx/>
              <a:buAutoNum type="arabicPeriod"/>
            </a:pPr>
            <a:r>
              <a:rPr lang="zh-CN" altLang="en-US" sz="2800" dirty="0"/>
              <a:t>前期业务计划制定阶段的资源计划部分</a:t>
            </a:r>
          </a:p>
          <a:p>
            <a:pPr marL="609600" indent="-609600" defTabSz="913130" eaLnBrk="1" hangingPunct="1">
              <a:buFontTx/>
              <a:buAutoNum type="arabicPeriod"/>
            </a:pPr>
            <a:r>
              <a:rPr lang="zh-CN" altLang="en-US" sz="2800" dirty="0"/>
              <a:t>产品线战略、战术、经营的传递；</a:t>
            </a:r>
          </a:p>
          <a:p>
            <a:pPr marL="990600" lvl="1" indent="-533400" defTabSz="913130" eaLnBrk="1" hangingPunct="1">
              <a:buFontTx/>
              <a:buAutoNum type="arabicPeriod"/>
            </a:pPr>
            <a:r>
              <a:rPr lang="zh-CN" altLang="en-US" sz="2400" dirty="0"/>
              <a:t>战略（部门负责人）：老产品与新产品的过渡计划</a:t>
            </a:r>
          </a:p>
          <a:p>
            <a:pPr marL="990600" lvl="1" indent="-533400" defTabSz="913130" eaLnBrk="1" hangingPunct="1">
              <a:buFontTx/>
              <a:buAutoNum type="arabicPeriod"/>
            </a:pPr>
            <a:r>
              <a:rPr lang="zh-CN" altLang="en-US" sz="2400" dirty="0"/>
              <a:t>战术（部门二级主管）：新产品的市场定位</a:t>
            </a:r>
          </a:p>
          <a:p>
            <a:pPr marL="990600" lvl="1" indent="-533400" defTabSz="913130" eaLnBrk="1" hangingPunct="1">
              <a:buFontTx/>
              <a:buAutoNum type="arabicPeriod"/>
            </a:pPr>
            <a:r>
              <a:rPr lang="zh-CN" altLang="en-US" sz="2400" dirty="0"/>
              <a:t>经营（一线工作人员）：新产品的市场环境、产品培训、销售培训</a:t>
            </a:r>
          </a:p>
          <a:p>
            <a:pPr marL="609600" indent="-609600" defTabSz="913130" eaLnBrk="1" hangingPunct="1">
              <a:buFontTx/>
              <a:buAutoNum type="arabicPeriod"/>
            </a:pPr>
            <a:r>
              <a:rPr lang="zh-CN" altLang="en-US" sz="2800" dirty="0"/>
              <a:t>激励措施；</a:t>
            </a:r>
          </a:p>
          <a:p>
            <a:pPr marL="609600" indent="-609600" defTabSz="913130" eaLnBrk="1" hangingPunct="1">
              <a:buFontTx/>
              <a:buAutoNum type="arabicPeriod"/>
            </a:pPr>
            <a:endParaRPr lang="en-US" altLang="zh-CN" sz="28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p:txBody>
          <a:bodyPr vert="horz" wrap="square" lIns="91440" tIns="45720" rIns="91440" bIns="0" anchor="ctr"/>
          <a:lstStyle/>
          <a:p>
            <a:pPr eaLnBrk="1" hangingPunct="1"/>
            <a:r>
              <a:rPr lang="zh-CN" altLang="en-US" sz="2400" dirty="0"/>
              <a:t>协调不同部门</a:t>
            </a:r>
            <a:br>
              <a:rPr lang="zh-CN" altLang="en-US" sz="2400" dirty="0"/>
            </a:br>
            <a:r>
              <a:rPr lang="zh-CN" altLang="en-US" sz="2400" dirty="0"/>
              <a:t>如何用非行政手段加强执行力</a:t>
            </a:r>
          </a:p>
        </p:txBody>
      </p:sp>
      <p:sp>
        <p:nvSpPr>
          <p:cNvPr id="169987" name="Rectangle 3"/>
          <p:cNvSpPr>
            <a:spLocks noGrp="1"/>
          </p:cNvSpPr>
          <p:nvPr>
            <p:ph idx="1"/>
          </p:nvPr>
        </p:nvSpPr>
        <p:spPr/>
        <p:txBody>
          <a:bodyPr vert="horz" wrap="square" lIns="91440" tIns="45720" rIns="91440" bIns="45720" anchor="t"/>
          <a:lstStyle/>
          <a:p>
            <a:pPr marL="609600" indent="-609600" defTabSz="913130" eaLnBrk="1" hangingPunct="1">
              <a:buFontTx/>
              <a:buAutoNum type="arabicPeriod"/>
            </a:pPr>
            <a:r>
              <a:rPr lang="zh-CN" altLang="en-US" sz="3200" dirty="0"/>
              <a:t>观念：加强培训，统一观念；（需求案例）</a:t>
            </a:r>
          </a:p>
          <a:p>
            <a:pPr marL="609600" indent="-609600" defTabSz="913130" eaLnBrk="1" hangingPunct="1">
              <a:buFontTx/>
              <a:buAutoNum type="arabicPeriod"/>
            </a:pPr>
            <a:r>
              <a:rPr lang="zh-CN" altLang="en-US" sz="3200" dirty="0"/>
              <a:t>计划：目标细化，监督促进；（服务支持案例）</a:t>
            </a:r>
          </a:p>
          <a:p>
            <a:pPr marL="609600" indent="-609600" defTabSz="913130" eaLnBrk="1" hangingPunct="1">
              <a:buFontTx/>
              <a:buAutoNum type="arabicPeriod"/>
            </a:pPr>
            <a:r>
              <a:rPr lang="zh-CN" altLang="en-US" sz="3200" dirty="0"/>
              <a:t>行动：以点带面，小步快跑；（渠道案例）</a:t>
            </a:r>
          </a:p>
          <a:p>
            <a:pPr marL="609600" indent="-609600" defTabSz="913130" eaLnBrk="1" hangingPunct="1">
              <a:buFontTx/>
              <a:buAutoNum type="arabicPeriod"/>
            </a:pPr>
            <a:r>
              <a:rPr lang="zh-CN" altLang="en-US" sz="3200" dirty="0"/>
              <a:t>利益：相互依赖，利益捆绑；</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0" y="0"/>
            <a:ext cx="6516688" cy="620713"/>
          </a:xfrm>
        </p:spPr>
        <p:txBody>
          <a:bodyPr vert="horz" wrap="square" lIns="91440" tIns="45720" rIns="91440" bIns="0" anchor="ctr"/>
          <a:lstStyle/>
          <a:p>
            <a:pPr eaLnBrk="1" hangingPunct="1"/>
            <a:r>
              <a:rPr lang="zh-CN" altLang="en-US" sz="2400" dirty="0"/>
              <a:t>协调不同部门</a:t>
            </a:r>
            <a:br>
              <a:rPr lang="zh-CN" altLang="en-US" sz="2400" dirty="0"/>
            </a:br>
            <a:r>
              <a:rPr lang="zh-CN" altLang="en-US" sz="2400" dirty="0"/>
              <a:t>以</a:t>
            </a:r>
            <a:r>
              <a:rPr lang="en-US" altLang="zh-CN" sz="2400" dirty="0"/>
              <a:t>KPI</a:t>
            </a:r>
            <a:r>
              <a:rPr lang="zh-CN" altLang="en-US" sz="2400" dirty="0"/>
              <a:t>考核来促进价值传递：收集数据</a:t>
            </a:r>
          </a:p>
        </p:txBody>
      </p:sp>
      <p:graphicFrame>
        <p:nvGraphicFramePr>
          <p:cNvPr id="50178" name="Object 3"/>
          <p:cNvGraphicFramePr>
            <a:graphicFrameLocks noGrp="1" noChangeAspect="1"/>
          </p:cNvGraphicFramePr>
          <p:nvPr>
            <p:ph sz="half" idx="2"/>
          </p:nvPr>
        </p:nvGraphicFramePr>
        <p:xfrm>
          <a:off x="0" y="1196975"/>
          <a:ext cx="9144000" cy="4572000"/>
        </p:xfrm>
        <a:graphic>
          <a:graphicData uri="http://schemas.openxmlformats.org/presentationml/2006/ole">
            <mc:AlternateContent xmlns:mc="http://schemas.openxmlformats.org/markup-compatibility/2006">
              <mc:Choice xmlns:v="urn:schemas-microsoft-com:vml" Requires="v">
                <p:oleObj spid="_x0000_s52226" r:id="rId4" imgW="3036570" imgH="1491615" progId="FLW3Drawing">
                  <p:embed/>
                </p:oleObj>
              </mc:Choice>
              <mc:Fallback>
                <p:oleObj r:id="rId4" imgW="3036570" imgH="1491615" progId="FLW3Drawing">
                  <p:embed/>
                  <p:pic>
                    <p:nvPicPr>
                      <p:cNvPr id="0" name="图片 3131"/>
                      <p:cNvPicPr/>
                      <p:nvPr/>
                    </p:nvPicPr>
                    <p:blipFill>
                      <a:blip r:embed="rId5"/>
                      <a:srcRect/>
                      <a:stretch>
                        <a:fillRect/>
                      </a:stretch>
                    </p:blipFill>
                    <p:spPr>
                      <a:xfrm>
                        <a:off x="0" y="1196975"/>
                        <a:ext cx="9144000" cy="4572000"/>
                      </a:xfrm>
                      <a:prstGeom prst="rect">
                        <a:avLst/>
                      </a:prstGeom>
                      <a:noFill/>
                      <a:ln w="38100">
                        <a:miter/>
                      </a:ln>
                    </p:spPr>
                  </p:pic>
                </p:oleObj>
              </mc:Fallback>
            </mc:AlternateContent>
          </a:graphicData>
        </a:graphic>
      </p:graphicFrame>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0" y="0"/>
            <a:ext cx="8229600" cy="633413"/>
          </a:xfrm>
        </p:spPr>
        <p:txBody>
          <a:bodyPr vert="horz" wrap="square" lIns="91440" tIns="45720" rIns="91440" bIns="0" anchor="ctr"/>
          <a:lstStyle/>
          <a:p>
            <a:pPr eaLnBrk="1" hangingPunct="1"/>
            <a:r>
              <a:rPr lang="zh-CN" altLang="en-US" sz="2400" dirty="0"/>
              <a:t>协调不同部门</a:t>
            </a:r>
            <a:br>
              <a:rPr lang="zh-CN" altLang="en-US" sz="2400" dirty="0"/>
            </a:br>
            <a:r>
              <a:rPr lang="zh-CN" altLang="en-US" sz="2400" dirty="0"/>
              <a:t>以</a:t>
            </a:r>
            <a:r>
              <a:rPr lang="en-US" altLang="zh-CN" sz="2400" dirty="0"/>
              <a:t>KPI</a:t>
            </a:r>
            <a:r>
              <a:rPr lang="zh-CN" altLang="en-US" sz="2400" dirty="0"/>
              <a:t>考核来促进价值传递</a:t>
            </a:r>
            <a:r>
              <a:rPr lang="en-US" altLang="zh-CN" sz="2400" dirty="0"/>
              <a:t>:</a:t>
            </a:r>
            <a:r>
              <a:rPr lang="zh-CN" altLang="en-US" sz="2400" dirty="0"/>
              <a:t>设计绩效模型</a:t>
            </a:r>
          </a:p>
        </p:txBody>
      </p:sp>
      <p:graphicFrame>
        <p:nvGraphicFramePr>
          <p:cNvPr id="51202" name="Object 3"/>
          <p:cNvGraphicFramePr>
            <a:graphicFrameLocks noGrp="1" noChangeAspect="1"/>
          </p:cNvGraphicFramePr>
          <p:nvPr>
            <p:ph idx="1"/>
          </p:nvPr>
        </p:nvGraphicFramePr>
        <p:xfrm>
          <a:off x="230188" y="939800"/>
          <a:ext cx="8761412" cy="5070475"/>
        </p:xfrm>
        <a:graphic>
          <a:graphicData uri="http://schemas.openxmlformats.org/presentationml/2006/ole">
            <mc:AlternateContent xmlns:mc="http://schemas.openxmlformats.org/markup-compatibility/2006">
              <mc:Choice xmlns:v="urn:schemas-microsoft-com:vml" Requires="v">
                <p:oleObj spid="_x0000_s53250" r:id="rId3" imgW="2861945" imgH="1429385" progId="FLW3Drawing">
                  <p:embed/>
                </p:oleObj>
              </mc:Choice>
              <mc:Fallback>
                <p:oleObj r:id="rId3" imgW="2861945" imgH="1429385" progId="FLW3Drawing">
                  <p:embed/>
                  <p:pic>
                    <p:nvPicPr>
                      <p:cNvPr id="0" name="图片 3130"/>
                      <p:cNvPicPr/>
                      <p:nvPr/>
                    </p:nvPicPr>
                    <p:blipFill>
                      <a:blip r:embed="rId4"/>
                      <a:srcRect/>
                      <a:stretch>
                        <a:fillRect/>
                      </a:stretch>
                    </p:blipFill>
                    <p:spPr>
                      <a:xfrm>
                        <a:off x="230188" y="939800"/>
                        <a:ext cx="8761412" cy="5070475"/>
                      </a:xfrm>
                      <a:prstGeom prst="rect">
                        <a:avLst/>
                      </a:prstGeom>
                      <a:noFill/>
                      <a:ln w="38100">
                        <a:miter/>
                      </a:ln>
                    </p:spPr>
                  </p:pic>
                </p:oleObj>
              </mc:Fallback>
            </mc:AlternateContent>
          </a:graphicData>
        </a:graphic>
      </p:graphicFrame>
      <p:sp>
        <p:nvSpPr>
          <p:cNvPr id="51204" name="Text Box 4"/>
          <p:cNvSpPr txBox="1"/>
          <p:nvPr/>
        </p:nvSpPr>
        <p:spPr>
          <a:xfrm>
            <a:off x="684213" y="1085850"/>
            <a:ext cx="2359025" cy="579438"/>
          </a:xfrm>
          <a:prstGeom prst="rect">
            <a:avLst/>
          </a:prstGeom>
          <a:noFill/>
          <a:ln w="9525">
            <a:noFill/>
          </a:ln>
        </p:spPr>
        <p:txBody>
          <a:bodyPr wrap="none">
            <a:spAutoFit/>
          </a:bodyPr>
          <a:lstStyle/>
          <a:p>
            <a:pPr algn="l" defTabSz="913130">
              <a:buChar char="•"/>
            </a:pPr>
            <a:r>
              <a:rPr lang="zh-CN" altLang="en-US" sz="3200" b="0" dirty="0">
                <a:latin typeface="Times New Roman" panose="02020603050405020304" pitchFamily="18" charset="0"/>
              </a:rPr>
              <a:t>平衡积分卡</a:t>
            </a:r>
          </a:p>
        </p:txBody>
      </p:sp>
      <p:grpSp>
        <p:nvGrpSpPr>
          <p:cNvPr id="51205" name="Group 5"/>
          <p:cNvGrpSpPr/>
          <p:nvPr/>
        </p:nvGrpSpPr>
        <p:grpSpPr>
          <a:xfrm>
            <a:off x="900113" y="5373688"/>
            <a:ext cx="7200900" cy="722312"/>
            <a:chOff x="3016" y="1797"/>
            <a:chExt cx="2177" cy="681"/>
          </a:xfrm>
        </p:grpSpPr>
        <p:sp>
          <p:nvSpPr>
            <p:cNvPr id="51206" name="Rectangle 6"/>
            <p:cNvSpPr/>
            <p:nvPr/>
          </p:nvSpPr>
          <p:spPr>
            <a:xfrm>
              <a:off x="3016" y="1797"/>
              <a:ext cx="2177" cy="681"/>
            </a:xfrm>
            <a:prstGeom prst="rect">
              <a:avLst/>
            </a:prstGeom>
            <a:solidFill>
              <a:schemeClr val="accent1"/>
            </a:solidFill>
            <a:ln w="9525">
              <a:noFill/>
            </a:ln>
          </p:spPr>
          <p:txBody>
            <a:bodyPr wrap="none" anchor="ctr"/>
            <a:lstStyle/>
            <a:p>
              <a:endParaRPr lang="zh-CN" altLang="en-US" dirty="0">
                <a:latin typeface="Times New Roman" panose="02020603050405020304" pitchFamily="18" charset="0"/>
              </a:endParaRPr>
            </a:p>
          </p:txBody>
        </p:sp>
        <p:sp>
          <p:nvSpPr>
            <p:cNvPr id="51207" name="Rectangle 7"/>
            <p:cNvSpPr/>
            <p:nvPr/>
          </p:nvSpPr>
          <p:spPr>
            <a:xfrm>
              <a:off x="3198" y="1888"/>
              <a:ext cx="1853" cy="431"/>
            </a:xfrm>
            <a:prstGeom prst="rect">
              <a:avLst/>
            </a:prstGeom>
            <a:noFill/>
            <a:ln w="9525">
              <a:noFill/>
            </a:ln>
          </p:spPr>
          <p:txBody>
            <a:bodyPr>
              <a:spAutoFit/>
            </a:bodyPr>
            <a:lstStyle/>
            <a:p>
              <a:pPr algn="l" defTabSz="913130"/>
              <a:r>
                <a:rPr lang="zh-CN" altLang="en-US" sz="2400" dirty="0">
                  <a:solidFill>
                    <a:srgbClr val="CC3300"/>
                  </a:solidFill>
                  <a:latin typeface="Times New Roman" panose="02020603050405020304" pitchFamily="18" charset="0"/>
                </a:rPr>
                <a:t>在测评一个项目时，软、硬指标都很重要</a:t>
              </a:r>
            </a:p>
          </p:txBody>
        </p:sp>
      </p:gr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p:txBody>
          <a:bodyPr vert="horz" wrap="square" lIns="91440" tIns="45720" rIns="91440" bIns="0" anchor="ctr"/>
          <a:lstStyle/>
          <a:p>
            <a:pPr eaLnBrk="1" hangingPunct="1"/>
            <a:r>
              <a:rPr lang="zh-CN" altLang="en-US" sz="2400" dirty="0"/>
              <a:t>进行有效沟通的技巧</a:t>
            </a:r>
          </a:p>
        </p:txBody>
      </p:sp>
      <p:sp>
        <p:nvSpPr>
          <p:cNvPr id="171011" name="Rectangle 3"/>
          <p:cNvSpPr>
            <a:spLocks noGrp="1"/>
          </p:cNvSpPr>
          <p:nvPr>
            <p:ph idx="1"/>
          </p:nvPr>
        </p:nvSpPr>
        <p:spPr>
          <a:xfrm>
            <a:off x="250825" y="1052513"/>
            <a:ext cx="8642350" cy="5026025"/>
          </a:xfrm>
        </p:spPr>
        <p:txBody>
          <a:bodyPr vert="horz" wrap="square" lIns="91440" tIns="45720" rIns="91440" bIns="45720" anchor="t"/>
          <a:lstStyle/>
          <a:p>
            <a:pPr marL="609600" indent="-609600" defTabSz="913130" eaLnBrk="1" hangingPunct="1">
              <a:lnSpc>
                <a:spcPct val="80000"/>
              </a:lnSpc>
              <a:buFont typeface="Wingdings" panose="05000000000000000000" pitchFamily="2" charset="2"/>
              <a:buAutoNum type="arabicPeriod"/>
            </a:pPr>
            <a:r>
              <a:rPr lang="zh-CN" altLang="en-US" dirty="0"/>
              <a:t>预先通知，调整你的沟通风格；（商业计划书案例）</a:t>
            </a:r>
          </a:p>
          <a:p>
            <a:pPr marL="609600" indent="-609600" defTabSz="913130" eaLnBrk="1" hangingPunct="1">
              <a:lnSpc>
                <a:spcPct val="80000"/>
              </a:lnSpc>
              <a:buFont typeface="Wingdings" panose="05000000000000000000" pitchFamily="2" charset="2"/>
              <a:buAutoNum type="arabicPeriod"/>
            </a:pPr>
            <a:r>
              <a:rPr lang="zh-CN" altLang="en-US" dirty="0"/>
              <a:t>了解心态，换位思考，将话听完；（小飞行员）</a:t>
            </a:r>
          </a:p>
          <a:p>
            <a:pPr marL="609600" indent="-609600" defTabSz="913130" eaLnBrk="1" hangingPunct="1">
              <a:lnSpc>
                <a:spcPct val="80000"/>
              </a:lnSpc>
              <a:buFont typeface="Wingdings" panose="05000000000000000000" pitchFamily="2" charset="2"/>
              <a:buAutoNum type="arabicPeriod"/>
            </a:pPr>
            <a:r>
              <a:rPr lang="zh-CN" altLang="en-US" dirty="0"/>
              <a:t>解读身体语言，并关注言语动态； </a:t>
            </a:r>
          </a:p>
          <a:p>
            <a:pPr marL="609600" indent="-609600" defTabSz="913130" eaLnBrk="1" hangingPunct="1">
              <a:lnSpc>
                <a:spcPct val="80000"/>
              </a:lnSpc>
              <a:buFont typeface="Wingdings" panose="05000000000000000000" pitchFamily="2" charset="2"/>
              <a:buAutoNum type="arabicPeriod"/>
            </a:pPr>
            <a:r>
              <a:rPr lang="zh-CN" altLang="en-US" dirty="0"/>
              <a:t>将其写下来；（出口</a:t>
            </a:r>
            <a:r>
              <a:rPr lang="en-US" altLang="zh-CN" dirty="0"/>
              <a:t>FW</a:t>
            </a:r>
            <a:r>
              <a:rPr lang="zh-CN" altLang="en-US" dirty="0"/>
              <a:t>产品案例）</a:t>
            </a:r>
          </a:p>
          <a:p>
            <a:pPr marL="609600" indent="-609600" defTabSz="913130" eaLnBrk="1" hangingPunct="1">
              <a:lnSpc>
                <a:spcPct val="80000"/>
              </a:lnSpc>
              <a:buFont typeface="Wingdings" panose="05000000000000000000" pitchFamily="2" charset="2"/>
              <a:buAutoNum type="arabicPeriod"/>
            </a:pPr>
            <a:r>
              <a:rPr lang="zh-CN" altLang="en-US" dirty="0"/>
              <a:t>不要省略细节；（渠道计划案例）</a:t>
            </a:r>
          </a:p>
          <a:p>
            <a:pPr marL="609600" indent="-609600" defTabSz="913130" eaLnBrk="1" hangingPunct="1">
              <a:lnSpc>
                <a:spcPct val="80000"/>
              </a:lnSpc>
              <a:buFont typeface="Wingdings" panose="05000000000000000000" pitchFamily="2" charset="2"/>
              <a:buAutoNum type="arabicPeriod"/>
            </a:pPr>
            <a:r>
              <a:rPr lang="zh-CN" altLang="en-US" dirty="0"/>
              <a:t>事实说话：多用量化数据说明；</a:t>
            </a:r>
          </a:p>
          <a:p>
            <a:pPr marL="609600" indent="-609600" defTabSz="913130" eaLnBrk="1" hangingPunct="1">
              <a:lnSpc>
                <a:spcPct val="80000"/>
              </a:lnSpc>
              <a:buFont typeface="Wingdings" panose="05000000000000000000" pitchFamily="2" charset="2"/>
              <a:buAutoNum type="arabicPeriod"/>
            </a:pPr>
            <a:r>
              <a:rPr lang="zh-CN" altLang="en-US" dirty="0"/>
              <a:t>正确分析优缺点，正面引导和关心；</a:t>
            </a:r>
          </a:p>
          <a:p>
            <a:pPr marL="609600" indent="-609600" defTabSz="913130" eaLnBrk="1" hangingPunct="1">
              <a:lnSpc>
                <a:spcPct val="80000"/>
              </a:lnSpc>
              <a:buFont typeface="Wingdings" panose="05000000000000000000" pitchFamily="2" charset="2"/>
              <a:buAutoNum type="arabicPeriod"/>
            </a:pPr>
            <a:r>
              <a:rPr lang="zh-CN" altLang="en-US" dirty="0"/>
              <a:t>不迁就：懂得说不，要坚定、简明、友好；</a:t>
            </a:r>
          </a:p>
          <a:p>
            <a:pPr marL="609600" indent="-609600" defTabSz="913130" eaLnBrk="1" hangingPunct="1">
              <a:lnSpc>
                <a:spcPct val="80000"/>
              </a:lnSpc>
              <a:buFont typeface="Wingdings" panose="05000000000000000000" pitchFamily="2" charset="2"/>
              <a:buAutoNum type="arabicPeriod"/>
            </a:pPr>
            <a:r>
              <a:rPr lang="zh-CN" altLang="en-US" dirty="0"/>
              <a:t>运用期望的力量：明确目标差距，降低期望值；</a:t>
            </a:r>
          </a:p>
          <a:p>
            <a:pPr marL="609600" indent="-609600" defTabSz="913130" eaLnBrk="1" hangingPunct="1">
              <a:lnSpc>
                <a:spcPct val="80000"/>
              </a:lnSpc>
              <a:buFont typeface="Wingdings" panose="05000000000000000000" pitchFamily="2" charset="2"/>
              <a:buAutoNum type="arabicPeriod"/>
            </a:pPr>
            <a:r>
              <a:rPr lang="zh-CN" altLang="en-US" dirty="0"/>
              <a:t>用行动去改变环境；（胡萝卜、鸡蛋与咖啡豆）</a:t>
            </a:r>
          </a:p>
          <a:p>
            <a:pPr marL="609600" indent="-609600" defTabSz="913130" eaLnBrk="1" hangingPunct="1">
              <a:lnSpc>
                <a:spcPct val="80000"/>
              </a:lnSpc>
              <a:buFont typeface="Wingdings" panose="05000000000000000000" pitchFamily="2" charset="2"/>
              <a:buAutoNum type="arabicPeriod"/>
            </a:pPr>
            <a:endParaRPr lang="en-US" altLang="zh-CN" dirty="0"/>
          </a:p>
        </p:txBody>
      </p:sp>
      <p:pic>
        <p:nvPicPr>
          <p:cNvPr id="171012" name="Picture 4" descr="bd06670_"/>
          <p:cNvPicPr>
            <a:picLocks noChangeAspect="1"/>
          </p:cNvPicPr>
          <p:nvPr/>
        </p:nvPicPr>
        <p:blipFill>
          <a:blip r:embed="rId3"/>
          <a:stretch>
            <a:fillRect/>
          </a:stretch>
        </p:blipFill>
        <p:spPr>
          <a:xfrm>
            <a:off x="6659563" y="1773238"/>
            <a:ext cx="2286000" cy="2232025"/>
          </a:xfrm>
          <a:prstGeom prst="rect">
            <a:avLst/>
          </a:prstGeom>
          <a:noFill/>
          <a:ln w="9525">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a:xfrm>
            <a:off x="0" y="4763"/>
            <a:ext cx="5246688" cy="620712"/>
          </a:xfrm>
        </p:spPr>
        <p:txBody>
          <a:bodyPr vert="horz" wrap="square" lIns="91440" tIns="45720" rIns="91440" bIns="45720" anchor="ctr"/>
          <a:lstStyle/>
          <a:p>
            <a:pPr eaLnBrk="1" hangingPunct="1"/>
            <a:r>
              <a:rPr lang="zh-CN" altLang="en-US" sz="3200" dirty="0">
                <a:latin typeface="黑体" panose="02010609060101010101" pitchFamily="49" charset="-122"/>
              </a:rPr>
              <a:t>总结</a:t>
            </a:r>
          </a:p>
        </p:txBody>
      </p:sp>
      <p:sp>
        <p:nvSpPr>
          <p:cNvPr id="172035" name="Rectangle 3"/>
          <p:cNvSpPr>
            <a:spLocks noGrp="1"/>
          </p:cNvSpPr>
          <p:nvPr>
            <p:ph idx="1"/>
          </p:nvPr>
        </p:nvSpPr>
        <p:spPr>
          <a:xfrm>
            <a:off x="0" y="765175"/>
            <a:ext cx="9144000" cy="5780088"/>
          </a:xfrm>
        </p:spPr>
        <p:txBody>
          <a:bodyPr vert="horz" wrap="square" lIns="91440" tIns="45720" rIns="91440" bIns="45720" anchor="t"/>
          <a:lstStyle/>
          <a:p>
            <a:pPr eaLnBrk="1" hangingPunct="1">
              <a:buClr>
                <a:srgbClr val="0033CC"/>
              </a:buClr>
            </a:pPr>
            <a:r>
              <a:rPr lang="zh-CN" altLang="en-US" dirty="0"/>
              <a:t>项目管理的概念 </a:t>
            </a:r>
            <a:r>
              <a:rPr lang="en-US" altLang="zh-CN" dirty="0"/>
              <a:t>(</a:t>
            </a:r>
            <a:r>
              <a:rPr lang="zh-CN" altLang="en-US" dirty="0"/>
              <a:t>特点、</a:t>
            </a:r>
            <a:r>
              <a:rPr lang="en-US" altLang="zh-CN" dirty="0"/>
              <a:t>SQCT</a:t>
            </a:r>
            <a:r>
              <a:rPr lang="zh-CN" altLang="en-US" dirty="0"/>
              <a:t>的平衡、过程曲线</a:t>
            </a:r>
            <a:r>
              <a:rPr lang="en-US" altLang="zh-CN" dirty="0"/>
              <a:t>)</a:t>
            </a:r>
          </a:p>
          <a:p>
            <a:pPr eaLnBrk="1" hangingPunct="1">
              <a:buClr>
                <a:srgbClr val="0033CC"/>
              </a:buClr>
            </a:pPr>
            <a:r>
              <a:rPr lang="zh-CN" altLang="en-US" dirty="0"/>
              <a:t>项目过程</a:t>
            </a:r>
          </a:p>
          <a:p>
            <a:pPr lvl="1" eaLnBrk="1" hangingPunct="1">
              <a:buClr>
                <a:srgbClr val="0033CC"/>
              </a:buClr>
            </a:pPr>
            <a:r>
              <a:rPr lang="zh-CN" altLang="en-US" dirty="0"/>
              <a:t>确定项目目标（</a:t>
            </a:r>
            <a:r>
              <a:rPr lang="en-US" altLang="zh-CN" dirty="0"/>
              <a:t>SMART</a:t>
            </a:r>
            <a:r>
              <a:rPr lang="zh-CN" altLang="en-US" dirty="0"/>
              <a:t>、</a:t>
            </a:r>
            <a:r>
              <a:rPr lang="en-US" altLang="zh-CN" dirty="0"/>
              <a:t>CHARTER</a:t>
            </a:r>
            <a:r>
              <a:rPr lang="zh-CN" altLang="en-US" dirty="0"/>
              <a:t>）</a:t>
            </a:r>
          </a:p>
          <a:p>
            <a:pPr lvl="1" eaLnBrk="1" hangingPunct="1">
              <a:buClr>
                <a:srgbClr val="0033CC"/>
              </a:buClr>
            </a:pPr>
            <a:r>
              <a:rPr lang="zh-CN" altLang="en-US" dirty="0"/>
              <a:t>选择项目组织（</a:t>
            </a:r>
            <a:r>
              <a:rPr lang="en-US" altLang="zh-CN" dirty="0"/>
              <a:t>3</a:t>
            </a:r>
            <a:r>
              <a:rPr lang="zh-CN" altLang="en-US" dirty="0"/>
              <a:t>类组织）</a:t>
            </a:r>
          </a:p>
          <a:p>
            <a:pPr lvl="1" eaLnBrk="1" hangingPunct="1">
              <a:buClr>
                <a:srgbClr val="0033CC"/>
              </a:buClr>
            </a:pPr>
            <a:r>
              <a:rPr lang="zh-CN" altLang="en-US" dirty="0"/>
              <a:t>选择产品开发流程 （裁剪原则）</a:t>
            </a:r>
          </a:p>
          <a:p>
            <a:pPr lvl="1" eaLnBrk="1" hangingPunct="1">
              <a:buClr>
                <a:srgbClr val="0033CC"/>
              </a:buClr>
            </a:pPr>
            <a:r>
              <a:rPr lang="zh-CN" altLang="en-US" dirty="0"/>
              <a:t>制定项目计划（</a:t>
            </a:r>
            <a:r>
              <a:rPr lang="en-US" altLang="zh-CN" dirty="0"/>
              <a:t>E2E</a:t>
            </a:r>
            <a:r>
              <a:rPr lang="zh-CN" altLang="en-US" dirty="0"/>
              <a:t>、跨部门、</a:t>
            </a:r>
            <a:r>
              <a:rPr lang="en-US" altLang="zh-CN" dirty="0"/>
              <a:t>PERT</a:t>
            </a:r>
            <a:r>
              <a:rPr lang="zh-CN" altLang="en-US" dirty="0"/>
              <a:t>、</a:t>
            </a:r>
            <a:r>
              <a:rPr lang="en-US" altLang="zh-CN" dirty="0"/>
              <a:t>CPM </a:t>
            </a:r>
            <a:r>
              <a:rPr lang="zh-CN" altLang="en-US" dirty="0"/>
              <a:t>、 </a:t>
            </a:r>
            <a:r>
              <a:rPr lang="en-US" altLang="zh-CN" dirty="0"/>
              <a:t>GANTT </a:t>
            </a:r>
            <a:r>
              <a:rPr lang="zh-CN" altLang="en-US" dirty="0"/>
              <a:t>）</a:t>
            </a:r>
          </a:p>
          <a:p>
            <a:pPr lvl="1" eaLnBrk="1" hangingPunct="1">
              <a:buClr>
                <a:srgbClr val="0033CC"/>
              </a:buClr>
            </a:pPr>
            <a:r>
              <a:rPr lang="zh-CN" altLang="en-US" dirty="0"/>
              <a:t>监控项目计划（分级监控、里程碑管理、非正式沟通）</a:t>
            </a:r>
          </a:p>
          <a:p>
            <a:pPr lvl="1" eaLnBrk="1" hangingPunct="1">
              <a:buClr>
                <a:srgbClr val="0033CC"/>
              </a:buClr>
            </a:pPr>
            <a:r>
              <a:rPr lang="zh-CN" altLang="en-US" dirty="0"/>
              <a:t>保证质量、控制成本 </a:t>
            </a:r>
            <a:r>
              <a:rPr lang="en-US" altLang="zh-CN" dirty="0"/>
              <a:t>(</a:t>
            </a:r>
            <a:r>
              <a:rPr lang="zh-CN" altLang="en-US" dirty="0"/>
              <a:t>把握过程、生命周期</a:t>
            </a:r>
            <a:r>
              <a:rPr lang="en-US" altLang="zh-CN" dirty="0"/>
              <a:t>)</a:t>
            </a:r>
          </a:p>
          <a:p>
            <a:pPr lvl="1" eaLnBrk="1" hangingPunct="1">
              <a:buClr>
                <a:srgbClr val="0033CC"/>
              </a:buClr>
            </a:pPr>
            <a:r>
              <a:rPr lang="zh-CN" altLang="en-US" dirty="0"/>
              <a:t>风险管理（</a:t>
            </a:r>
            <a:r>
              <a:rPr lang="en-US" altLang="zh-CN" dirty="0"/>
              <a:t>4</a:t>
            </a:r>
            <a:r>
              <a:rPr lang="zh-CN" altLang="en-US" dirty="0"/>
              <a:t>个步骤）</a:t>
            </a:r>
          </a:p>
          <a:p>
            <a:pPr lvl="1" eaLnBrk="1" hangingPunct="1">
              <a:buClr>
                <a:srgbClr val="0033CC"/>
              </a:buClr>
            </a:pPr>
            <a:r>
              <a:rPr lang="zh-CN" altLang="en-US" dirty="0"/>
              <a:t>三分技术七分协调</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4"/>
          <p:cNvSpPr txBox="1"/>
          <p:nvPr/>
        </p:nvSpPr>
        <p:spPr>
          <a:xfrm>
            <a:off x="1520825" y="2362200"/>
            <a:ext cx="5976938" cy="2057400"/>
          </a:xfrm>
          <a:prstGeom prst="rect">
            <a:avLst/>
          </a:prstGeom>
          <a:noFill/>
          <a:ln w="9525">
            <a:noFill/>
          </a:ln>
        </p:spPr>
        <p:txBody>
          <a:bodyPr>
            <a:spAutoFit/>
          </a:bodyPr>
          <a:lstStyle/>
          <a:p>
            <a:pPr>
              <a:spcBef>
                <a:spcPct val="50000"/>
              </a:spcBef>
            </a:pPr>
            <a:r>
              <a:rPr lang="en-US" altLang="zh-CN" sz="12900" b="0" dirty="0">
                <a:solidFill>
                  <a:schemeClr val="tx1"/>
                </a:solidFill>
                <a:latin typeface="黑体" panose="02010609060101010101" pitchFamily="49" charset="-122"/>
                <a:ea typeface="黑体" panose="02010609060101010101" pitchFamily="49" charset="-122"/>
              </a:rPr>
              <a:t>THE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项目组织形式</a:t>
            </a:r>
          </a:p>
        </p:txBody>
      </p:sp>
      <p:sp>
        <p:nvSpPr>
          <p:cNvPr id="69635" name="Rectangle 3"/>
          <p:cNvSpPr>
            <a:spLocks noGrp="1"/>
          </p:cNvSpPr>
          <p:nvPr>
            <p:ph idx="1"/>
          </p:nvPr>
        </p:nvSpPr>
        <p:spPr>
          <a:xfrm>
            <a:off x="0" y="906463"/>
            <a:ext cx="9144000" cy="6165850"/>
          </a:xfrm>
        </p:spPr>
        <p:txBody>
          <a:bodyPr vert="horz" wrap="square" lIns="91440" tIns="45720" rIns="91440" bIns="45720" anchor="t"/>
          <a:lstStyle/>
          <a:p>
            <a:pPr eaLnBrk="1" hangingPunct="1"/>
            <a:r>
              <a:rPr lang="zh-CN" altLang="en-US" sz="2800" dirty="0">
                <a:ea typeface="宋体" panose="02010600030101010101" pitchFamily="2" charset="-122"/>
              </a:rPr>
              <a:t>职能型组织结构</a:t>
            </a:r>
          </a:p>
          <a:p>
            <a:pPr lvl="1" eaLnBrk="1" hangingPunct="1"/>
            <a:r>
              <a:rPr lang="zh-CN" altLang="en-US" sz="2400" dirty="0">
                <a:ea typeface="宋体" panose="02010600030101010101" pitchFamily="2" charset="-122"/>
              </a:rPr>
              <a:t>不注重客户，人们强烈忠诚于自己的部门，而不是项目或客户；但减少了重复工作，有专业化的好处。</a:t>
            </a:r>
          </a:p>
          <a:p>
            <a:pPr eaLnBrk="1" hangingPunct="1"/>
            <a:r>
              <a:rPr lang="zh-CN" altLang="en-US" sz="2800" dirty="0">
                <a:ea typeface="宋体" panose="02010600030101010101" pitchFamily="2" charset="-122"/>
              </a:rPr>
              <a:t>项目型组织结构</a:t>
            </a:r>
          </a:p>
          <a:p>
            <a:pPr lvl="1" eaLnBrk="1" hangingPunct="1"/>
            <a:r>
              <a:rPr lang="zh-CN" altLang="en-US" sz="2400" dirty="0">
                <a:ea typeface="宋体" panose="02010600030101010101" pitchFamily="2" charset="-122"/>
              </a:rPr>
              <a:t>成本低效，项目间缺乏知识信息交流；但能控制资源，对客户高度负责。</a:t>
            </a:r>
          </a:p>
          <a:p>
            <a:pPr eaLnBrk="1" hangingPunct="1"/>
            <a:r>
              <a:rPr lang="zh-CN" altLang="en-US" sz="2800" dirty="0">
                <a:ea typeface="宋体" panose="02010600030101010101" pitchFamily="2" charset="-122"/>
              </a:rPr>
              <a:t>矩阵式组织结构</a:t>
            </a:r>
          </a:p>
          <a:p>
            <a:pPr lvl="1" eaLnBrk="1" hangingPunct="1"/>
            <a:r>
              <a:rPr lang="zh-CN" altLang="en-US" sz="2400" dirty="0">
                <a:ea typeface="宋体" panose="02010600030101010101" pitchFamily="2" charset="-122"/>
              </a:rPr>
              <a:t>综合上述优点，但管理运作的复杂性提高了。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职能型组织结构</a:t>
            </a:r>
          </a:p>
        </p:txBody>
      </p:sp>
      <p:sp>
        <p:nvSpPr>
          <p:cNvPr id="70659" name="Rectangle 3"/>
          <p:cNvSpPr>
            <a:spLocks noGrp="1"/>
          </p:cNvSpPr>
          <p:nvPr>
            <p:ph idx="1"/>
          </p:nvPr>
        </p:nvSpPr>
        <p:spPr>
          <a:xfrm>
            <a:off x="762000" y="4495800"/>
            <a:ext cx="7924800" cy="1885950"/>
          </a:xfrm>
          <a:ln>
            <a:solidFill>
              <a:srgbClr val="FF6600">
                <a:alpha val="100000"/>
              </a:srgbClr>
            </a:solidFill>
            <a:miter/>
          </a:ln>
        </p:spPr>
        <p:txBody>
          <a:bodyPr vert="horz" wrap="square" lIns="91440" tIns="45720" rIns="91440" bIns="45720" anchor="t"/>
          <a:lstStyle/>
          <a:p>
            <a:pPr eaLnBrk="1" hangingPunct="1"/>
            <a:r>
              <a:rPr lang="zh-CN" altLang="en-US" sz="1800" dirty="0">
                <a:ea typeface="宋体" panose="02010600030101010101" pitchFamily="2" charset="-122"/>
              </a:rPr>
              <a:t>优点：资源共享，集中专业化使用。</a:t>
            </a:r>
          </a:p>
          <a:p>
            <a:pPr eaLnBrk="1" hangingPunct="1"/>
            <a:r>
              <a:rPr lang="zh-CN" altLang="en-US" sz="1800" dirty="0">
                <a:ea typeface="宋体" panose="02010600030101010101" pitchFamily="2" charset="-122"/>
              </a:rPr>
              <a:t>缺点：职能分割，客户响应缓慢，项目成员积极性不高，交流沟通困难。</a:t>
            </a:r>
          </a:p>
          <a:p>
            <a:pPr eaLnBrk="1" hangingPunct="1"/>
            <a:r>
              <a:rPr lang="zh-CN" altLang="en-US" sz="1800" dirty="0">
                <a:ea typeface="宋体" panose="02010600030101010101" pitchFamily="2" charset="-122"/>
              </a:rPr>
              <a:t>适用：规模较小的，以技术为重点的内部项目，不适用于时间限制性强或需要对变化快速响应的项目。</a:t>
            </a:r>
          </a:p>
        </p:txBody>
      </p:sp>
      <p:sp>
        <p:nvSpPr>
          <p:cNvPr id="70660" name="Rectangle 4"/>
          <p:cNvSpPr/>
          <p:nvPr/>
        </p:nvSpPr>
        <p:spPr>
          <a:xfrm>
            <a:off x="4086225" y="692150"/>
            <a:ext cx="8636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600" dirty="0">
                <a:solidFill>
                  <a:srgbClr val="000000"/>
                </a:solidFill>
                <a:latin typeface="Times New Roman" panose="02020603050405020304" pitchFamily="18" charset="0"/>
              </a:rPr>
              <a:t>产品总监</a:t>
            </a:r>
          </a:p>
        </p:txBody>
      </p:sp>
      <p:sp>
        <p:nvSpPr>
          <p:cNvPr id="70661" name="Rectangle 5"/>
          <p:cNvSpPr/>
          <p:nvPr/>
        </p:nvSpPr>
        <p:spPr>
          <a:xfrm>
            <a:off x="990600" y="1890713"/>
            <a:ext cx="895350" cy="347662"/>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硬件部</a:t>
            </a:r>
          </a:p>
        </p:txBody>
      </p:sp>
      <p:sp>
        <p:nvSpPr>
          <p:cNvPr id="70662" name="Rectangle 6"/>
          <p:cNvSpPr/>
          <p:nvPr/>
        </p:nvSpPr>
        <p:spPr>
          <a:xfrm>
            <a:off x="3509963" y="1879600"/>
            <a:ext cx="8001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结构室</a:t>
            </a:r>
          </a:p>
        </p:txBody>
      </p:sp>
      <p:sp>
        <p:nvSpPr>
          <p:cNvPr id="70663" name="Rectangle 7"/>
          <p:cNvSpPr/>
          <p:nvPr/>
        </p:nvSpPr>
        <p:spPr>
          <a:xfrm>
            <a:off x="4806950" y="1879600"/>
            <a:ext cx="719138"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工程部</a:t>
            </a:r>
          </a:p>
        </p:txBody>
      </p:sp>
      <p:sp>
        <p:nvSpPr>
          <p:cNvPr id="70664" name="Rectangle 8"/>
          <p:cNvSpPr/>
          <p:nvPr/>
        </p:nvSpPr>
        <p:spPr>
          <a:xfrm>
            <a:off x="5959475" y="1879600"/>
            <a:ext cx="7112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测试</a:t>
            </a:r>
          </a:p>
        </p:txBody>
      </p:sp>
      <p:sp>
        <p:nvSpPr>
          <p:cNvPr id="70665" name="Rectangle 9"/>
          <p:cNvSpPr/>
          <p:nvPr/>
        </p:nvSpPr>
        <p:spPr>
          <a:xfrm>
            <a:off x="7038975" y="1879600"/>
            <a:ext cx="877888"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质量</a:t>
            </a:r>
          </a:p>
        </p:txBody>
      </p:sp>
      <p:cxnSp>
        <p:nvCxnSpPr>
          <p:cNvPr id="70666" name="AutoShape 10"/>
          <p:cNvCxnSpPr>
            <a:stCxn id="70660" idx="2"/>
            <a:endCxn id="70661" idx="0"/>
          </p:cNvCxnSpPr>
          <p:nvPr/>
        </p:nvCxnSpPr>
        <p:spPr>
          <a:xfrm rot="5400000">
            <a:off x="2552700" y="-74612"/>
            <a:ext cx="850900" cy="3079750"/>
          </a:xfrm>
          <a:prstGeom prst="bentConnector3">
            <a:avLst>
              <a:gd name="adj1" fmla="val 49815"/>
            </a:avLst>
          </a:prstGeom>
          <a:ln w="12700" cap="flat" cmpd="sng">
            <a:solidFill>
              <a:srgbClr val="000000"/>
            </a:solidFill>
            <a:prstDash val="solid"/>
            <a:miter/>
            <a:headEnd type="none" w="med" len="med"/>
            <a:tailEnd type="none" w="med" len="med"/>
          </a:ln>
        </p:spPr>
      </p:cxnSp>
      <p:cxnSp>
        <p:nvCxnSpPr>
          <p:cNvPr id="70667" name="AutoShape 11"/>
          <p:cNvCxnSpPr>
            <a:stCxn id="70660" idx="2"/>
            <a:endCxn id="70662" idx="0"/>
          </p:cNvCxnSpPr>
          <p:nvPr/>
        </p:nvCxnSpPr>
        <p:spPr>
          <a:xfrm rot="5400000">
            <a:off x="3794125" y="1155700"/>
            <a:ext cx="839788" cy="608013"/>
          </a:xfrm>
          <a:prstGeom prst="bentConnector3">
            <a:avLst>
              <a:gd name="adj1" fmla="val 49907"/>
            </a:avLst>
          </a:prstGeom>
          <a:ln w="12700" cap="flat" cmpd="sng">
            <a:solidFill>
              <a:srgbClr val="000000"/>
            </a:solidFill>
            <a:prstDash val="solid"/>
            <a:miter/>
            <a:headEnd type="none" w="med" len="med"/>
            <a:tailEnd type="none" w="med" len="med"/>
          </a:ln>
        </p:spPr>
      </p:cxnSp>
      <p:cxnSp>
        <p:nvCxnSpPr>
          <p:cNvPr id="70668" name="AutoShape 12"/>
          <p:cNvCxnSpPr>
            <a:stCxn id="70660" idx="2"/>
            <a:endCxn id="70663" idx="0"/>
          </p:cNvCxnSpPr>
          <p:nvPr/>
        </p:nvCxnSpPr>
        <p:spPr>
          <a:xfrm rot="-5400000" flipH="1">
            <a:off x="4422775" y="1135063"/>
            <a:ext cx="839788" cy="649287"/>
          </a:xfrm>
          <a:prstGeom prst="bentConnector3">
            <a:avLst>
              <a:gd name="adj1" fmla="val 49907"/>
            </a:avLst>
          </a:prstGeom>
          <a:ln w="12700" cap="flat" cmpd="sng">
            <a:solidFill>
              <a:srgbClr val="000000"/>
            </a:solidFill>
            <a:prstDash val="solid"/>
            <a:miter/>
            <a:headEnd type="none" w="med" len="med"/>
            <a:tailEnd type="none" w="med" len="med"/>
          </a:ln>
        </p:spPr>
      </p:cxnSp>
      <p:cxnSp>
        <p:nvCxnSpPr>
          <p:cNvPr id="70669" name="AutoShape 13"/>
          <p:cNvCxnSpPr>
            <a:stCxn id="70660" idx="2"/>
            <a:endCxn id="70664" idx="0"/>
          </p:cNvCxnSpPr>
          <p:nvPr/>
        </p:nvCxnSpPr>
        <p:spPr>
          <a:xfrm rot="-5400000" flipH="1">
            <a:off x="4995863" y="560388"/>
            <a:ext cx="839787" cy="1797050"/>
          </a:xfrm>
          <a:prstGeom prst="bentConnector3">
            <a:avLst>
              <a:gd name="adj1" fmla="val 49907"/>
            </a:avLst>
          </a:prstGeom>
          <a:ln w="12700" cap="flat" cmpd="sng">
            <a:solidFill>
              <a:srgbClr val="000000"/>
            </a:solidFill>
            <a:prstDash val="solid"/>
            <a:miter/>
            <a:headEnd type="none" w="med" len="med"/>
            <a:tailEnd type="none" w="med" len="med"/>
          </a:ln>
        </p:spPr>
      </p:cxnSp>
      <p:cxnSp>
        <p:nvCxnSpPr>
          <p:cNvPr id="70670" name="AutoShape 14"/>
          <p:cNvCxnSpPr>
            <a:stCxn id="70660" idx="2"/>
            <a:endCxn id="70665" idx="0"/>
          </p:cNvCxnSpPr>
          <p:nvPr/>
        </p:nvCxnSpPr>
        <p:spPr>
          <a:xfrm rot="-5400000" flipH="1">
            <a:off x="5578475" y="-20637"/>
            <a:ext cx="839788" cy="2960687"/>
          </a:xfrm>
          <a:prstGeom prst="bentConnector3">
            <a:avLst>
              <a:gd name="adj1" fmla="val 49907"/>
            </a:avLst>
          </a:prstGeom>
          <a:ln w="12700" cap="flat" cmpd="sng">
            <a:solidFill>
              <a:srgbClr val="000000"/>
            </a:solidFill>
            <a:prstDash val="solid"/>
            <a:miter/>
            <a:headEnd type="none" w="med" len="med"/>
            <a:tailEnd type="none" w="med" len="med"/>
          </a:ln>
        </p:spPr>
      </p:cxnSp>
      <p:sp>
        <p:nvSpPr>
          <p:cNvPr id="70671" name="Rectangle 15"/>
          <p:cNvSpPr/>
          <p:nvPr/>
        </p:nvSpPr>
        <p:spPr>
          <a:xfrm>
            <a:off x="2286000" y="1879600"/>
            <a:ext cx="720725"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软件部</a:t>
            </a:r>
          </a:p>
        </p:txBody>
      </p:sp>
      <p:cxnSp>
        <p:nvCxnSpPr>
          <p:cNvPr id="70672" name="AutoShape 16"/>
          <p:cNvCxnSpPr>
            <a:stCxn id="70660" idx="2"/>
            <a:endCxn id="70671" idx="0"/>
          </p:cNvCxnSpPr>
          <p:nvPr/>
        </p:nvCxnSpPr>
        <p:spPr>
          <a:xfrm rot="5400000">
            <a:off x="3162300" y="523875"/>
            <a:ext cx="839788" cy="1871663"/>
          </a:xfrm>
          <a:prstGeom prst="bentConnector3">
            <a:avLst>
              <a:gd name="adj1" fmla="val 49907"/>
            </a:avLst>
          </a:prstGeom>
          <a:ln w="12700" cap="flat" cmpd="sng">
            <a:solidFill>
              <a:srgbClr val="000000"/>
            </a:solidFill>
            <a:prstDash val="solid"/>
            <a:miter/>
            <a:headEnd type="none" w="med" len="med"/>
            <a:tailEnd type="none" w="med" len="med"/>
          </a:ln>
        </p:spPr>
      </p:cxnSp>
      <p:sp>
        <p:nvSpPr>
          <p:cNvPr id="70673" name="Rectangle 17"/>
          <p:cNvSpPr/>
          <p:nvPr/>
        </p:nvSpPr>
        <p:spPr>
          <a:xfrm>
            <a:off x="990600" y="27432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674" name="Rectangle 18"/>
          <p:cNvSpPr/>
          <p:nvPr/>
        </p:nvSpPr>
        <p:spPr>
          <a:xfrm>
            <a:off x="990600" y="3186113"/>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675" name="Rectangle 19"/>
          <p:cNvSpPr/>
          <p:nvPr/>
        </p:nvSpPr>
        <p:spPr>
          <a:xfrm>
            <a:off x="990600" y="3606800"/>
            <a:ext cx="719138"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676" name="AutoShape 20"/>
          <p:cNvCxnSpPr>
            <a:stCxn id="70661" idx="1"/>
            <a:endCxn id="70673" idx="1"/>
          </p:cNvCxnSpPr>
          <p:nvPr/>
        </p:nvCxnSpPr>
        <p:spPr>
          <a:xfrm rot="10800000" flipH="1" flipV="1">
            <a:off x="990600" y="2065338"/>
            <a:ext cx="1588" cy="825500"/>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77" name="AutoShape 21"/>
          <p:cNvCxnSpPr>
            <a:stCxn id="70661" idx="1"/>
            <a:endCxn id="70674" idx="1"/>
          </p:cNvCxnSpPr>
          <p:nvPr/>
        </p:nvCxnSpPr>
        <p:spPr>
          <a:xfrm rot="10800000" flipH="1" flipV="1">
            <a:off x="990600" y="2065338"/>
            <a:ext cx="1588" cy="1268412"/>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78" name="AutoShape 22"/>
          <p:cNvCxnSpPr>
            <a:stCxn id="70661" idx="1"/>
            <a:endCxn id="70675" idx="1"/>
          </p:cNvCxnSpPr>
          <p:nvPr/>
        </p:nvCxnSpPr>
        <p:spPr>
          <a:xfrm rot="10800000" flipH="1" flipV="1">
            <a:off x="990600" y="2065338"/>
            <a:ext cx="1588" cy="1687512"/>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0679" name="Rectangle 23"/>
          <p:cNvSpPr/>
          <p:nvPr/>
        </p:nvSpPr>
        <p:spPr>
          <a:xfrm>
            <a:off x="2286000" y="27432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680" name="Rectangle 24"/>
          <p:cNvSpPr/>
          <p:nvPr/>
        </p:nvSpPr>
        <p:spPr>
          <a:xfrm>
            <a:off x="2286000" y="3186113"/>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681" name="Rectangle 25"/>
          <p:cNvSpPr/>
          <p:nvPr/>
        </p:nvSpPr>
        <p:spPr>
          <a:xfrm>
            <a:off x="2286000" y="3606800"/>
            <a:ext cx="719138"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682" name="AutoShape 26"/>
          <p:cNvCxnSpPr>
            <a:stCxn id="70671" idx="1"/>
            <a:endCxn id="70679" idx="1"/>
          </p:cNvCxnSpPr>
          <p:nvPr/>
        </p:nvCxnSpPr>
        <p:spPr>
          <a:xfrm rot="10800000" flipH="1" flipV="1">
            <a:off x="2286000" y="2054225"/>
            <a:ext cx="1588"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83" name="AutoShape 27"/>
          <p:cNvCxnSpPr>
            <a:stCxn id="70671" idx="1"/>
            <a:endCxn id="70680" idx="1"/>
          </p:cNvCxnSpPr>
          <p:nvPr/>
        </p:nvCxnSpPr>
        <p:spPr>
          <a:xfrm rot="10800000" flipH="1" flipV="1">
            <a:off x="2286000" y="2054225"/>
            <a:ext cx="1588" cy="12795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84" name="AutoShape 28"/>
          <p:cNvCxnSpPr>
            <a:stCxn id="70671" idx="1"/>
            <a:endCxn id="70681" idx="1"/>
          </p:cNvCxnSpPr>
          <p:nvPr/>
        </p:nvCxnSpPr>
        <p:spPr>
          <a:xfrm rot="10800000" flipH="1" flipV="1">
            <a:off x="2286000" y="2054225"/>
            <a:ext cx="1588" cy="1698625"/>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0685" name="Rectangle 29"/>
          <p:cNvSpPr/>
          <p:nvPr/>
        </p:nvSpPr>
        <p:spPr>
          <a:xfrm>
            <a:off x="3509963" y="2743200"/>
            <a:ext cx="719137"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686" name="Rectangle 30"/>
          <p:cNvSpPr/>
          <p:nvPr/>
        </p:nvSpPr>
        <p:spPr>
          <a:xfrm>
            <a:off x="3509963" y="3186113"/>
            <a:ext cx="719137"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687" name="Rectangle 31"/>
          <p:cNvSpPr/>
          <p:nvPr/>
        </p:nvSpPr>
        <p:spPr>
          <a:xfrm>
            <a:off x="3509963" y="3606800"/>
            <a:ext cx="719137"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688" name="AutoShape 32"/>
          <p:cNvCxnSpPr>
            <a:stCxn id="70662" idx="1"/>
            <a:endCxn id="70685" idx="1"/>
          </p:cNvCxnSpPr>
          <p:nvPr/>
        </p:nvCxnSpPr>
        <p:spPr>
          <a:xfrm rot="10800000" flipH="1" flipV="1">
            <a:off x="3509963" y="2054225"/>
            <a:ext cx="1587"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89" name="AutoShape 33"/>
          <p:cNvCxnSpPr>
            <a:stCxn id="70662" idx="1"/>
            <a:endCxn id="70686" idx="1"/>
          </p:cNvCxnSpPr>
          <p:nvPr/>
        </p:nvCxnSpPr>
        <p:spPr>
          <a:xfrm rot="10800000" flipH="1" flipV="1">
            <a:off x="3509963" y="2054225"/>
            <a:ext cx="1587" cy="12795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90" name="AutoShape 34"/>
          <p:cNvCxnSpPr>
            <a:stCxn id="70662" idx="1"/>
            <a:endCxn id="70687" idx="1"/>
          </p:cNvCxnSpPr>
          <p:nvPr/>
        </p:nvCxnSpPr>
        <p:spPr>
          <a:xfrm rot="10800000" flipH="1" flipV="1">
            <a:off x="3509963" y="2054225"/>
            <a:ext cx="1587" cy="1698625"/>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0691" name="Rectangle 35"/>
          <p:cNvSpPr/>
          <p:nvPr/>
        </p:nvSpPr>
        <p:spPr>
          <a:xfrm>
            <a:off x="4806950" y="27432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692" name="Rectangle 36"/>
          <p:cNvSpPr/>
          <p:nvPr/>
        </p:nvSpPr>
        <p:spPr>
          <a:xfrm>
            <a:off x="4806950" y="31750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693" name="Rectangle 37"/>
          <p:cNvSpPr/>
          <p:nvPr/>
        </p:nvSpPr>
        <p:spPr>
          <a:xfrm>
            <a:off x="4806950" y="3606800"/>
            <a:ext cx="719138"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694" name="AutoShape 38"/>
          <p:cNvCxnSpPr>
            <a:stCxn id="70663" idx="1"/>
            <a:endCxn id="70691" idx="1"/>
          </p:cNvCxnSpPr>
          <p:nvPr/>
        </p:nvCxnSpPr>
        <p:spPr>
          <a:xfrm rot="10800000" flipH="1" flipV="1">
            <a:off x="4806950" y="2054225"/>
            <a:ext cx="1588"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95" name="AutoShape 39"/>
          <p:cNvCxnSpPr>
            <a:stCxn id="70663" idx="1"/>
            <a:endCxn id="70692" idx="1"/>
          </p:cNvCxnSpPr>
          <p:nvPr/>
        </p:nvCxnSpPr>
        <p:spPr>
          <a:xfrm rot="10800000" flipH="1" flipV="1">
            <a:off x="4806950" y="2054225"/>
            <a:ext cx="1588" cy="12684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696" name="AutoShape 40"/>
          <p:cNvCxnSpPr>
            <a:stCxn id="70663" idx="1"/>
            <a:endCxn id="70693" idx="1"/>
          </p:cNvCxnSpPr>
          <p:nvPr/>
        </p:nvCxnSpPr>
        <p:spPr>
          <a:xfrm rot="10800000" flipH="1" flipV="1">
            <a:off x="4806950" y="2054225"/>
            <a:ext cx="1588" cy="1698625"/>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0697" name="Rectangle 41"/>
          <p:cNvSpPr/>
          <p:nvPr/>
        </p:nvSpPr>
        <p:spPr>
          <a:xfrm>
            <a:off x="5959475" y="27432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698" name="Rectangle 42"/>
          <p:cNvSpPr/>
          <p:nvPr/>
        </p:nvSpPr>
        <p:spPr>
          <a:xfrm>
            <a:off x="5959475" y="31750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699" name="Rectangle 43"/>
          <p:cNvSpPr/>
          <p:nvPr/>
        </p:nvSpPr>
        <p:spPr>
          <a:xfrm>
            <a:off x="5959475" y="3606800"/>
            <a:ext cx="719138"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700" name="AutoShape 44"/>
          <p:cNvCxnSpPr>
            <a:stCxn id="70664" idx="1"/>
            <a:endCxn id="70697" idx="1"/>
          </p:cNvCxnSpPr>
          <p:nvPr/>
        </p:nvCxnSpPr>
        <p:spPr>
          <a:xfrm rot="10800000" flipH="1" flipV="1">
            <a:off x="5959475" y="2054225"/>
            <a:ext cx="1588"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701" name="AutoShape 45"/>
          <p:cNvCxnSpPr>
            <a:stCxn id="70664" idx="1"/>
            <a:endCxn id="70698" idx="1"/>
          </p:cNvCxnSpPr>
          <p:nvPr/>
        </p:nvCxnSpPr>
        <p:spPr>
          <a:xfrm rot="10800000" flipH="1" flipV="1">
            <a:off x="5959475" y="2054225"/>
            <a:ext cx="1588" cy="12684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702" name="AutoShape 46"/>
          <p:cNvCxnSpPr>
            <a:stCxn id="70664" idx="1"/>
            <a:endCxn id="70699" idx="1"/>
          </p:cNvCxnSpPr>
          <p:nvPr/>
        </p:nvCxnSpPr>
        <p:spPr>
          <a:xfrm rot="10800000" flipH="1" flipV="1">
            <a:off x="5959475" y="2054225"/>
            <a:ext cx="1588" cy="1698625"/>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0703" name="Rectangle 47"/>
          <p:cNvSpPr/>
          <p:nvPr/>
        </p:nvSpPr>
        <p:spPr>
          <a:xfrm>
            <a:off x="7038975" y="2743200"/>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1</a:t>
            </a:r>
          </a:p>
        </p:txBody>
      </p:sp>
      <p:sp>
        <p:nvSpPr>
          <p:cNvPr id="70704" name="Rectangle 48"/>
          <p:cNvSpPr/>
          <p:nvPr/>
        </p:nvSpPr>
        <p:spPr>
          <a:xfrm>
            <a:off x="7038975" y="3186113"/>
            <a:ext cx="719138"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2</a:t>
            </a:r>
          </a:p>
        </p:txBody>
      </p:sp>
      <p:sp>
        <p:nvSpPr>
          <p:cNvPr id="70705" name="Rectangle 49"/>
          <p:cNvSpPr/>
          <p:nvPr/>
        </p:nvSpPr>
        <p:spPr>
          <a:xfrm>
            <a:off x="7038975" y="3606800"/>
            <a:ext cx="719138"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工程师</a:t>
            </a:r>
            <a:r>
              <a:rPr lang="en-US" altLang="zh-CN" sz="1400" dirty="0">
                <a:solidFill>
                  <a:srgbClr val="000000"/>
                </a:solidFill>
                <a:latin typeface="Times New Roman" panose="02020603050405020304" pitchFamily="18" charset="0"/>
              </a:rPr>
              <a:t>3</a:t>
            </a:r>
          </a:p>
        </p:txBody>
      </p:sp>
      <p:cxnSp>
        <p:nvCxnSpPr>
          <p:cNvPr id="70706" name="AutoShape 50"/>
          <p:cNvCxnSpPr>
            <a:stCxn id="70665" idx="1"/>
            <a:endCxn id="70703" idx="1"/>
          </p:cNvCxnSpPr>
          <p:nvPr/>
        </p:nvCxnSpPr>
        <p:spPr>
          <a:xfrm rot="10800000" flipH="1" flipV="1">
            <a:off x="7038975" y="2054225"/>
            <a:ext cx="1588"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707" name="AutoShape 51"/>
          <p:cNvCxnSpPr>
            <a:stCxn id="70665" idx="1"/>
            <a:endCxn id="70704" idx="1"/>
          </p:cNvCxnSpPr>
          <p:nvPr/>
        </p:nvCxnSpPr>
        <p:spPr>
          <a:xfrm rot="10800000" flipH="1" flipV="1">
            <a:off x="7038975" y="2054225"/>
            <a:ext cx="1588" cy="12795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0708" name="AutoShape 52"/>
          <p:cNvCxnSpPr>
            <a:stCxn id="70665" idx="1"/>
            <a:endCxn id="70705" idx="1"/>
          </p:cNvCxnSpPr>
          <p:nvPr/>
        </p:nvCxnSpPr>
        <p:spPr>
          <a:xfrm rot="10800000" flipH="1" flipV="1">
            <a:off x="7038975" y="2054225"/>
            <a:ext cx="1588" cy="1698625"/>
          </a:xfrm>
          <a:prstGeom prst="bentConnector3">
            <a:avLst>
              <a:gd name="adj1" fmla="val -14400005"/>
            </a:avLst>
          </a:prstGeom>
          <a:ln w="12700" cap="flat" cmpd="sng">
            <a:solidFill>
              <a:srgbClr val="000000"/>
            </a:solidFill>
            <a:prstDash val="solid"/>
            <a:miter/>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项目型组织结构</a:t>
            </a:r>
          </a:p>
        </p:txBody>
      </p:sp>
      <p:sp>
        <p:nvSpPr>
          <p:cNvPr id="71683" name="Rectangle 3"/>
          <p:cNvSpPr>
            <a:spLocks noGrp="1"/>
          </p:cNvSpPr>
          <p:nvPr>
            <p:ph idx="1"/>
          </p:nvPr>
        </p:nvSpPr>
        <p:spPr>
          <a:xfrm>
            <a:off x="323850" y="4149725"/>
            <a:ext cx="8496300" cy="2232025"/>
          </a:xfrm>
          <a:ln>
            <a:solidFill>
              <a:srgbClr val="FF6600">
                <a:alpha val="100000"/>
              </a:srgbClr>
            </a:solidFill>
            <a:miter/>
          </a:ln>
        </p:spPr>
        <p:txBody>
          <a:bodyPr vert="horz" wrap="square" lIns="91440" tIns="45720" rIns="91440" bIns="45720" anchor="t"/>
          <a:lstStyle/>
          <a:p>
            <a:pPr eaLnBrk="1" hangingPunct="1"/>
            <a:r>
              <a:rPr lang="zh-CN" altLang="en-US" sz="1800" dirty="0">
                <a:latin typeface="宋体" panose="02010600030101010101" pitchFamily="2" charset="-122"/>
                <a:ea typeface="宋体" panose="02010600030101010101" pitchFamily="2" charset="-122"/>
              </a:rPr>
              <a:t>优点：项目经理全权负责，成员全职，发挥团队精神，决策反应速度快。以市场</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客户为导向。</a:t>
            </a:r>
          </a:p>
          <a:p>
            <a:pPr eaLnBrk="1" hangingPunct="1"/>
            <a:r>
              <a:rPr lang="zh-CN" altLang="en-US" sz="1800" dirty="0">
                <a:latin typeface="宋体" panose="02010600030101010101" pitchFamily="2" charset="-122"/>
                <a:ea typeface="宋体" panose="02010600030101010101" pitchFamily="2" charset="-122"/>
              </a:rPr>
              <a:t>缺点：资源配置重复，规章制度执行不一致，项目间沟通少。</a:t>
            </a:r>
          </a:p>
          <a:p>
            <a:pPr eaLnBrk="1" hangingPunct="1"/>
            <a:r>
              <a:rPr lang="zh-CN" altLang="en-US" sz="1800" dirty="0">
                <a:latin typeface="宋体" panose="02010600030101010101" pitchFamily="2" charset="-122"/>
                <a:ea typeface="宋体" panose="02010600030101010101" pitchFamily="2" charset="-122"/>
              </a:rPr>
              <a:t>适用：包括多个相似项目的单位或组织以及长期的、大型的、重要的和复杂的项目，不适用于规模小的企业。</a:t>
            </a:r>
          </a:p>
        </p:txBody>
      </p:sp>
      <p:sp>
        <p:nvSpPr>
          <p:cNvPr id="71684" name="Rectangle 4"/>
          <p:cNvSpPr/>
          <p:nvPr/>
        </p:nvSpPr>
        <p:spPr>
          <a:xfrm>
            <a:off x="4140200" y="692150"/>
            <a:ext cx="8636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400" dirty="0">
                <a:solidFill>
                  <a:srgbClr val="000000"/>
                </a:solidFill>
                <a:latin typeface="Times New Roman" panose="02020603050405020304" pitchFamily="18" charset="0"/>
              </a:rPr>
              <a:t>产品总监</a:t>
            </a:r>
          </a:p>
        </p:txBody>
      </p:sp>
      <p:sp>
        <p:nvSpPr>
          <p:cNvPr id="71685" name="Rectangle 5"/>
          <p:cNvSpPr/>
          <p:nvPr/>
        </p:nvSpPr>
        <p:spPr>
          <a:xfrm>
            <a:off x="1655763" y="1912938"/>
            <a:ext cx="895350" cy="347662"/>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项目经理</a:t>
            </a:r>
            <a:r>
              <a:rPr lang="en-US" altLang="zh-CN" sz="1200" dirty="0">
                <a:solidFill>
                  <a:srgbClr val="000000"/>
                </a:solidFill>
                <a:latin typeface="Times New Roman" panose="02020603050405020304" pitchFamily="18" charset="0"/>
              </a:rPr>
              <a:t>1</a:t>
            </a:r>
          </a:p>
        </p:txBody>
      </p:sp>
      <p:sp>
        <p:nvSpPr>
          <p:cNvPr id="71686" name="Rectangle 6"/>
          <p:cNvSpPr/>
          <p:nvPr/>
        </p:nvSpPr>
        <p:spPr>
          <a:xfrm>
            <a:off x="4175125" y="1901825"/>
            <a:ext cx="8001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Arial" panose="020B0604020202020204" pitchFamily="34" charset="0"/>
              </a:rPr>
              <a:t>项目经理</a:t>
            </a:r>
            <a:r>
              <a:rPr lang="en-US" altLang="zh-CN" sz="1200" dirty="0">
                <a:solidFill>
                  <a:srgbClr val="000000"/>
                </a:solidFill>
                <a:latin typeface="Arial" panose="020B0604020202020204" pitchFamily="34" charset="0"/>
              </a:rPr>
              <a:t>3</a:t>
            </a:r>
          </a:p>
        </p:txBody>
      </p:sp>
      <p:sp>
        <p:nvSpPr>
          <p:cNvPr id="71687" name="Rectangle 7"/>
          <p:cNvSpPr/>
          <p:nvPr/>
        </p:nvSpPr>
        <p:spPr>
          <a:xfrm>
            <a:off x="5472113" y="1901825"/>
            <a:ext cx="792162"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Arial" panose="020B0604020202020204" pitchFamily="34" charset="0"/>
              </a:rPr>
              <a:t>项目经理</a:t>
            </a:r>
            <a:r>
              <a:rPr lang="en-US" altLang="zh-CN" sz="1200" dirty="0">
                <a:solidFill>
                  <a:srgbClr val="000000"/>
                </a:solidFill>
                <a:latin typeface="Arial" panose="020B0604020202020204" pitchFamily="34" charset="0"/>
              </a:rPr>
              <a:t>4</a:t>
            </a:r>
          </a:p>
        </p:txBody>
      </p:sp>
      <p:sp>
        <p:nvSpPr>
          <p:cNvPr id="71688" name="Rectangle 8"/>
          <p:cNvSpPr/>
          <p:nvPr/>
        </p:nvSpPr>
        <p:spPr>
          <a:xfrm>
            <a:off x="6624638" y="1901825"/>
            <a:ext cx="863600"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Arial" panose="020B0604020202020204" pitchFamily="34" charset="0"/>
              </a:rPr>
              <a:t>项目经理</a:t>
            </a:r>
            <a:r>
              <a:rPr lang="en-US" altLang="zh-CN" sz="1200" dirty="0">
                <a:solidFill>
                  <a:srgbClr val="000000"/>
                </a:solidFill>
                <a:latin typeface="Arial" panose="020B0604020202020204" pitchFamily="34" charset="0"/>
              </a:rPr>
              <a:t>5</a:t>
            </a:r>
          </a:p>
        </p:txBody>
      </p:sp>
      <p:cxnSp>
        <p:nvCxnSpPr>
          <p:cNvPr id="71689" name="AutoShape 9"/>
          <p:cNvCxnSpPr>
            <a:stCxn id="71684" idx="2"/>
            <a:endCxn id="71685" idx="0"/>
          </p:cNvCxnSpPr>
          <p:nvPr/>
        </p:nvCxnSpPr>
        <p:spPr>
          <a:xfrm rot="5400000">
            <a:off x="2900363" y="241300"/>
            <a:ext cx="873125" cy="2468563"/>
          </a:xfrm>
          <a:prstGeom prst="bentConnector3">
            <a:avLst>
              <a:gd name="adj1" fmla="val 49819"/>
            </a:avLst>
          </a:prstGeom>
          <a:ln w="12700" cap="flat" cmpd="sng">
            <a:solidFill>
              <a:srgbClr val="000000"/>
            </a:solidFill>
            <a:prstDash val="solid"/>
            <a:miter/>
            <a:headEnd type="none" w="med" len="med"/>
            <a:tailEnd type="none" w="med" len="med"/>
          </a:ln>
        </p:spPr>
      </p:cxnSp>
      <p:cxnSp>
        <p:nvCxnSpPr>
          <p:cNvPr id="71690" name="AutoShape 10"/>
          <p:cNvCxnSpPr>
            <a:stCxn id="71684" idx="2"/>
            <a:endCxn id="71686" idx="0"/>
          </p:cNvCxnSpPr>
          <p:nvPr/>
        </p:nvCxnSpPr>
        <p:spPr>
          <a:xfrm rot="-5400000" flipH="1">
            <a:off x="4141788" y="1468438"/>
            <a:ext cx="862012" cy="3175"/>
          </a:xfrm>
          <a:prstGeom prst="bentConnector3">
            <a:avLst>
              <a:gd name="adj1" fmla="val 49907"/>
            </a:avLst>
          </a:prstGeom>
          <a:ln w="12700" cap="flat" cmpd="sng">
            <a:solidFill>
              <a:srgbClr val="000000"/>
            </a:solidFill>
            <a:prstDash val="solid"/>
            <a:miter/>
            <a:headEnd type="none" w="med" len="med"/>
            <a:tailEnd type="none" w="med" len="med"/>
          </a:ln>
        </p:spPr>
      </p:cxnSp>
      <p:cxnSp>
        <p:nvCxnSpPr>
          <p:cNvPr id="71691" name="AutoShape 11"/>
          <p:cNvCxnSpPr>
            <a:stCxn id="71684" idx="2"/>
            <a:endCxn id="71687" idx="0"/>
          </p:cNvCxnSpPr>
          <p:nvPr/>
        </p:nvCxnSpPr>
        <p:spPr>
          <a:xfrm rot="-5400000" flipH="1">
            <a:off x="4789488" y="822325"/>
            <a:ext cx="862012" cy="1296988"/>
          </a:xfrm>
          <a:prstGeom prst="bentConnector3">
            <a:avLst>
              <a:gd name="adj1" fmla="val 49907"/>
            </a:avLst>
          </a:prstGeom>
          <a:ln w="12700" cap="flat" cmpd="sng">
            <a:solidFill>
              <a:srgbClr val="000000"/>
            </a:solidFill>
            <a:prstDash val="solid"/>
            <a:miter/>
            <a:headEnd type="none" w="med" len="med"/>
            <a:tailEnd type="none" w="med" len="med"/>
          </a:ln>
        </p:spPr>
      </p:cxnSp>
      <p:cxnSp>
        <p:nvCxnSpPr>
          <p:cNvPr id="71692" name="AutoShape 12"/>
          <p:cNvCxnSpPr>
            <a:stCxn id="71684" idx="2"/>
            <a:endCxn id="71688" idx="0"/>
          </p:cNvCxnSpPr>
          <p:nvPr/>
        </p:nvCxnSpPr>
        <p:spPr>
          <a:xfrm rot="-5400000" flipH="1">
            <a:off x="5383213" y="228600"/>
            <a:ext cx="862012" cy="2484438"/>
          </a:xfrm>
          <a:prstGeom prst="bentConnector3">
            <a:avLst>
              <a:gd name="adj1" fmla="val 49907"/>
            </a:avLst>
          </a:prstGeom>
          <a:ln w="12700" cap="flat" cmpd="sng">
            <a:solidFill>
              <a:srgbClr val="000000"/>
            </a:solidFill>
            <a:prstDash val="solid"/>
            <a:miter/>
            <a:headEnd type="none" w="med" len="med"/>
            <a:tailEnd type="none" w="med" len="med"/>
          </a:ln>
        </p:spPr>
      </p:cxnSp>
      <p:sp>
        <p:nvSpPr>
          <p:cNvPr id="71693" name="Rectangle 13"/>
          <p:cNvSpPr/>
          <p:nvPr/>
        </p:nvSpPr>
        <p:spPr>
          <a:xfrm>
            <a:off x="2951163" y="1901825"/>
            <a:ext cx="792162" cy="347663"/>
          </a:xfrm>
          <a:prstGeom prst="rect">
            <a:avLst/>
          </a:prstGeom>
          <a:solidFill>
            <a:schemeClr val="accent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Arial" panose="020B0604020202020204" pitchFamily="34" charset="0"/>
              </a:rPr>
              <a:t>项目经理</a:t>
            </a:r>
            <a:r>
              <a:rPr lang="en-US" altLang="zh-CN" sz="1200" dirty="0">
                <a:solidFill>
                  <a:srgbClr val="000000"/>
                </a:solidFill>
                <a:latin typeface="Arial" panose="020B0604020202020204" pitchFamily="34" charset="0"/>
              </a:rPr>
              <a:t>2</a:t>
            </a:r>
            <a:endParaRPr lang="en-US" altLang="zh-CN" sz="1000" dirty="0">
              <a:solidFill>
                <a:srgbClr val="000000"/>
              </a:solidFill>
              <a:latin typeface="Times New Roman" panose="02020603050405020304" pitchFamily="18" charset="0"/>
            </a:endParaRPr>
          </a:p>
        </p:txBody>
      </p:sp>
      <p:cxnSp>
        <p:nvCxnSpPr>
          <p:cNvPr id="71694" name="AutoShape 14"/>
          <p:cNvCxnSpPr>
            <a:stCxn id="71684" idx="2"/>
            <a:endCxn id="71693" idx="0"/>
          </p:cNvCxnSpPr>
          <p:nvPr/>
        </p:nvCxnSpPr>
        <p:spPr>
          <a:xfrm rot="5400000">
            <a:off x="3529013" y="858838"/>
            <a:ext cx="862012" cy="1223962"/>
          </a:xfrm>
          <a:prstGeom prst="bentConnector3">
            <a:avLst>
              <a:gd name="adj1" fmla="val 51931"/>
            </a:avLst>
          </a:prstGeom>
          <a:ln w="12700" cap="flat" cmpd="sng">
            <a:solidFill>
              <a:srgbClr val="000000"/>
            </a:solidFill>
            <a:prstDash val="solid"/>
            <a:miter/>
            <a:headEnd type="none" w="med" len="med"/>
            <a:tailEnd type="none" w="med" len="med"/>
          </a:ln>
        </p:spPr>
      </p:cxnSp>
      <p:sp>
        <p:nvSpPr>
          <p:cNvPr id="71695" name="Rectangle 15"/>
          <p:cNvSpPr/>
          <p:nvPr/>
        </p:nvSpPr>
        <p:spPr>
          <a:xfrm>
            <a:off x="1655763" y="2646363"/>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硬件工程师</a:t>
            </a:r>
            <a:r>
              <a:rPr lang="en-US" altLang="zh-CN" sz="1200" dirty="0">
                <a:solidFill>
                  <a:srgbClr val="000000"/>
                </a:solidFill>
                <a:latin typeface="Times New Roman" panose="02020603050405020304" pitchFamily="18" charset="0"/>
              </a:rPr>
              <a:t>1</a:t>
            </a:r>
          </a:p>
        </p:txBody>
      </p:sp>
      <p:sp>
        <p:nvSpPr>
          <p:cNvPr id="71696" name="Rectangle 16"/>
          <p:cNvSpPr/>
          <p:nvPr/>
        </p:nvSpPr>
        <p:spPr>
          <a:xfrm>
            <a:off x="1655763" y="3089275"/>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软件工程师</a:t>
            </a:r>
            <a:r>
              <a:rPr lang="en-US" altLang="zh-CN" sz="1200" dirty="0">
                <a:solidFill>
                  <a:srgbClr val="000000"/>
                </a:solidFill>
                <a:latin typeface="Times New Roman" panose="02020603050405020304" pitchFamily="18" charset="0"/>
              </a:rPr>
              <a:t>2</a:t>
            </a:r>
          </a:p>
        </p:txBody>
      </p:sp>
      <p:sp>
        <p:nvSpPr>
          <p:cNvPr id="71697" name="Rectangle 17"/>
          <p:cNvSpPr/>
          <p:nvPr/>
        </p:nvSpPr>
        <p:spPr>
          <a:xfrm>
            <a:off x="1655763" y="3509963"/>
            <a:ext cx="895350"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测试工程师</a:t>
            </a:r>
            <a:r>
              <a:rPr lang="en-US" altLang="zh-CN" sz="1200" dirty="0">
                <a:solidFill>
                  <a:srgbClr val="000000"/>
                </a:solidFill>
                <a:latin typeface="Times New Roman" panose="02020603050405020304" pitchFamily="18" charset="0"/>
              </a:rPr>
              <a:t>3</a:t>
            </a:r>
          </a:p>
        </p:txBody>
      </p:sp>
      <p:cxnSp>
        <p:nvCxnSpPr>
          <p:cNvPr id="71698" name="AutoShape 18"/>
          <p:cNvCxnSpPr>
            <a:stCxn id="71685" idx="1"/>
            <a:endCxn id="71695" idx="1"/>
          </p:cNvCxnSpPr>
          <p:nvPr/>
        </p:nvCxnSpPr>
        <p:spPr>
          <a:xfrm rot="10800000" flipH="1" flipV="1">
            <a:off x="1655763" y="2087563"/>
            <a:ext cx="1587" cy="706437"/>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699" name="AutoShape 19"/>
          <p:cNvCxnSpPr/>
          <p:nvPr/>
        </p:nvCxnSpPr>
        <p:spPr>
          <a:xfrm rot="10800000" flipH="1" flipV="1">
            <a:off x="1636713" y="2087563"/>
            <a:ext cx="1587" cy="1268412"/>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0" name="AutoShape 20"/>
          <p:cNvCxnSpPr/>
          <p:nvPr/>
        </p:nvCxnSpPr>
        <p:spPr>
          <a:xfrm rot="10800000" flipH="1" flipV="1">
            <a:off x="1635125" y="2087563"/>
            <a:ext cx="1588" cy="1687512"/>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1" name="AutoShape 21"/>
          <p:cNvCxnSpPr>
            <a:stCxn id="71693" idx="1"/>
          </p:cNvCxnSpPr>
          <p:nvPr/>
        </p:nvCxnSpPr>
        <p:spPr>
          <a:xfrm rot="10800000" flipH="1" flipV="1">
            <a:off x="2951163" y="2076450"/>
            <a:ext cx="1587"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2" name="AutoShape 22"/>
          <p:cNvCxnSpPr>
            <a:stCxn id="71693" idx="1"/>
          </p:cNvCxnSpPr>
          <p:nvPr/>
        </p:nvCxnSpPr>
        <p:spPr>
          <a:xfrm rot="10800000" flipH="1" flipV="1">
            <a:off x="2951163" y="2076450"/>
            <a:ext cx="1587" cy="12795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3" name="AutoShape 23"/>
          <p:cNvCxnSpPr>
            <a:stCxn id="71693" idx="1"/>
          </p:cNvCxnSpPr>
          <p:nvPr/>
        </p:nvCxnSpPr>
        <p:spPr>
          <a:xfrm rot="10800000" flipH="1" flipV="1">
            <a:off x="2951163" y="2076450"/>
            <a:ext cx="1587" cy="16986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4" name="AutoShape 24"/>
          <p:cNvCxnSpPr>
            <a:stCxn id="71686" idx="1"/>
          </p:cNvCxnSpPr>
          <p:nvPr/>
        </p:nvCxnSpPr>
        <p:spPr>
          <a:xfrm rot="10800000" flipH="1" flipV="1">
            <a:off x="4175125" y="2076450"/>
            <a:ext cx="1588"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5" name="AutoShape 25"/>
          <p:cNvCxnSpPr>
            <a:stCxn id="71686" idx="1"/>
          </p:cNvCxnSpPr>
          <p:nvPr/>
        </p:nvCxnSpPr>
        <p:spPr>
          <a:xfrm rot="10800000" flipH="1" flipV="1">
            <a:off x="4175125" y="2076450"/>
            <a:ext cx="1588" cy="12795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6" name="AutoShape 26"/>
          <p:cNvCxnSpPr>
            <a:stCxn id="71686" idx="1"/>
          </p:cNvCxnSpPr>
          <p:nvPr/>
        </p:nvCxnSpPr>
        <p:spPr>
          <a:xfrm rot="10800000" flipH="1" flipV="1">
            <a:off x="4175125" y="2076450"/>
            <a:ext cx="1588" cy="16986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7" name="AutoShape 27"/>
          <p:cNvCxnSpPr>
            <a:stCxn id="71687" idx="1"/>
          </p:cNvCxnSpPr>
          <p:nvPr/>
        </p:nvCxnSpPr>
        <p:spPr>
          <a:xfrm rot="10800000" flipH="1" flipV="1">
            <a:off x="5472113" y="2076450"/>
            <a:ext cx="1587"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8" name="AutoShape 28"/>
          <p:cNvCxnSpPr>
            <a:stCxn id="71687" idx="1"/>
          </p:cNvCxnSpPr>
          <p:nvPr/>
        </p:nvCxnSpPr>
        <p:spPr>
          <a:xfrm rot="10800000" flipH="1" flipV="1">
            <a:off x="5472113" y="2076450"/>
            <a:ext cx="1587" cy="12684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09" name="AutoShape 29"/>
          <p:cNvCxnSpPr>
            <a:stCxn id="71687" idx="1"/>
          </p:cNvCxnSpPr>
          <p:nvPr/>
        </p:nvCxnSpPr>
        <p:spPr>
          <a:xfrm rot="10800000" flipH="1" flipV="1">
            <a:off x="5472113" y="2076450"/>
            <a:ext cx="1587" cy="1698625"/>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10" name="AutoShape 30"/>
          <p:cNvCxnSpPr>
            <a:stCxn id="71688" idx="1"/>
          </p:cNvCxnSpPr>
          <p:nvPr/>
        </p:nvCxnSpPr>
        <p:spPr>
          <a:xfrm rot="10800000" flipH="1" flipV="1">
            <a:off x="6624638" y="2076450"/>
            <a:ext cx="1587" cy="8366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11" name="AutoShape 31"/>
          <p:cNvCxnSpPr>
            <a:stCxn id="71688" idx="1"/>
          </p:cNvCxnSpPr>
          <p:nvPr/>
        </p:nvCxnSpPr>
        <p:spPr>
          <a:xfrm rot="10800000" flipH="1" flipV="1">
            <a:off x="6624638" y="2076450"/>
            <a:ext cx="1587" cy="1268413"/>
          </a:xfrm>
          <a:prstGeom prst="bentConnector3">
            <a:avLst>
              <a:gd name="adj1" fmla="val -14400005"/>
            </a:avLst>
          </a:prstGeom>
          <a:ln w="12700" cap="flat" cmpd="sng">
            <a:solidFill>
              <a:srgbClr val="000000"/>
            </a:solidFill>
            <a:prstDash val="solid"/>
            <a:miter/>
            <a:headEnd type="none" w="med" len="med"/>
            <a:tailEnd type="none" w="med" len="med"/>
          </a:ln>
        </p:spPr>
      </p:cxnSp>
      <p:cxnSp>
        <p:nvCxnSpPr>
          <p:cNvPr id="71712" name="AutoShape 32"/>
          <p:cNvCxnSpPr>
            <a:stCxn id="71688" idx="1"/>
          </p:cNvCxnSpPr>
          <p:nvPr/>
        </p:nvCxnSpPr>
        <p:spPr>
          <a:xfrm rot="10800000" flipH="1" flipV="1">
            <a:off x="6624638" y="2076450"/>
            <a:ext cx="1587" cy="1698625"/>
          </a:xfrm>
          <a:prstGeom prst="bentConnector3">
            <a:avLst>
              <a:gd name="adj1" fmla="val -14400005"/>
            </a:avLst>
          </a:prstGeom>
          <a:ln w="12700" cap="flat" cmpd="sng">
            <a:solidFill>
              <a:srgbClr val="000000"/>
            </a:solidFill>
            <a:prstDash val="solid"/>
            <a:miter/>
            <a:headEnd type="none" w="med" len="med"/>
            <a:tailEnd type="none" w="med" len="med"/>
          </a:ln>
        </p:spPr>
      </p:cxnSp>
      <p:sp>
        <p:nvSpPr>
          <p:cNvPr id="71713" name="Rectangle 33"/>
          <p:cNvSpPr/>
          <p:nvPr/>
        </p:nvSpPr>
        <p:spPr>
          <a:xfrm>
            <a:off x="2932113" y="2697163"/>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硬件工程师</a:t>
            </a:r>
            <a:r>
              <a:rPr lang="en-US" altLang="zh-CN" sz="1200" dirty="0">
                <a:solidFill>
                  <a:srgbClr val="000000"/>
                </a:solidFill>
                <a:latin typeface="Times New Roman" panose="02020603050405020304" pitchFamily="18" charset="0"/>
              </a:rPr>
              <a:t>1</a:t>
            </a:r>
          </a:p>
        </p:txBody>
      </p:sp>
      <p:sp>
        <p:nvSpPr>
          <p:cNvPr id="71714" name="Rectangle 34"/>
          <p:cNvSpPr/>
          <p:nvPr/>
        </p:nvSpPr>
        <p:spPr>
          <a:xfrm>
            <a:off x="2932113" y="3140075"/>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软件工程师</a:t>
            </a:r>
            <a:r>
              <a:rPr lang="en-US" altLang="zh-CN" sz="1200" dirty="0">
                <a:solidFill>
                  <a:srgbClr val="000000"/>
                </a:solidFill>
                <a:latin typeface="Times New Roman" panose="02020603050405020304" pitchFamily="18" charset="0"/>
              </a:rPr>
              <a:t>2</a:t>
            </a:r>
          </a:p>
        </p:txBody>
      </p:sp>
      <p:sp>
        <p:nvSpPr>
          <p:cNvPr id="71715" name="Rectangle 35"/>
          <p:cNvSpPr/>
          <p:nvPr/>
        </p:nvSpPr>
        <p:spPr>
          <a:xfrm>
            <a:off x="2932113" y="3560763"/>
            <a:ext cx="895350"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测试工程师</a:t>
            </a:r>
            <a:r>
              <a:rPr lang="en-US" altLang="zh-CN" sz="1200" dirty="0">
                <a:solidFill>
                  <a:srgbClr val="000000"/>
                </a:solidFill>
                <a:latin typeface="Times New Roman" panose="02020603050405020304" pitchFamily="18" charset="0"/>
              </a:rPr>
              <a:t>3</a:t>
            </a:r>
          </a:p>
        </p:txBody>
      </p:sp>
      <p:sp>
        <p:nvSpPr>
          <p:cNvPr id="71716" name="Rectangle 36"/>
          <p:cNvSpPr/>
          <p:nvPr/>
        </p:nvSpPr>
        <p:spPr>
          <a:xfrm>
            <a:off x="4151313" y="2697163"/>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硬件工程师</a:t>
            </a:r>
            <a:r>
              <a:rPr lang="en-US" altLang="zh-CN" sz="1200" dirty="0">
                <a:solidFill>
                  <a:srgbClr val="000000"/>
                </a:solidFill>
                <a:latin typeface="Times New Roman" panose="02020603050405020304" pitchFamily="18" charset="0"/>
              </a:rPr>
              <a:t>1</a:t>
            </a:r>
          </a:p>
        </p:txBody>
      </p:sp>
      <p:sp>
        <p:nvSpPr>
          <p:cNvPr id="71717" name="Rectangle 37"/>
          <p:cNvSpPr/>
          <p:nvPr/>
        </p:nvSpPr>
        <p:spPr>
          <a:xfrm>
            <a:off x="4151313" y="3140075"/>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软件工程师</a:t>
            </a:r>
            <a:r>
              <a:rPr lang="en-US" altLang="zh-CN" sz="1200" dirty="0">
                <a:solidFill>
                  <a:srgbClr val="000000"/>
                </a:solidFill>
                <a:latin typeface="Times New Roman" panose="02020603050405020304" pitchFamily="18" charset="0"/>
              </a:rPr>
              <a:t>2</a:t>
            </a:r>
          </a:p>
        </p:txBody>
      </p:sp>
      <p:sp>
        <p:nvSpPr>
          <p:cNvPr id="71718" name="Rectangle 38"/>
          <p:cNvSpPr/>
          <p:nvPr/>
        </p:nvSpPr>
        <p:spPr>
          <a:xfrm>
            <a:off x="4151313" y="3560763"/>
            <a:ext cx="895350"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测试工程师</a:t>
            </a:r>
            <a:r>
              <a:rPr lang="en-US" altLang="zh-CN" sz="1200" dirty="0">
                <a:solidFill>
                  <a:srgbClr val="000000"/>
                </a:solidFill>
                <a:latin typeface="Times New Roman" panose="02020603050405020304" pitchFamily="18" charset="0"/>
              </a:rPr>
              <a:t>3</a:t>
            </a:r>
          </a:p>
        </p:txBody>
      </p:sp>
      <p:sp>
        <p:nvSpPr>
          <p:cNvPr id="71719" name="Rectangle 39"/>
          <p:cNvSpPr/>
          <p:nvPr/>
        </p:nvSpPr>
        <p:spPr>
          <a:xfrm>
            <a:off x="5446713" y="2697163"/>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硬件工程师</a:t>
            </a:r>
            <a:r>
              <a:rPr lang="en-US" altLang="zh-CN" sz="1200" dirty="0">
                <a:solidFill>
                  <a:srgbClr val="000000"/>
                </a:solidFill>
                <a:latin typeface="Times New Roman" panose="02020603050405020304" pitchFamily="18" charset="0"/>
              </a:rPr>
              <a:t>1</a:t>
            </a:r>
          </a:p>
        </p:txBody>
      </p:sp>
      <p:sp>
        <p:nvSpPr>
          <p:cNvPr id="71720" name="Rectangle 40"/>
          <p:cNvSpPr/>
          <p:nvPr/>
        </p:nvSpPr>
        <p:spPr>
          <a:xfrm>
            <a:off x="5446713" y="3140075"/>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软件工程师</a:t>
            </a:r>
            <a:r>
              <a:rPr lang="en-US" altLang="zh-CN" sz="1200" dirty="0">
                <a:solidFill>
                  <a:srgbClr val="000000"/>
                </a:solidFill>
                <a:latin typeface="Times New Roman" panose="02020603050405020304" pitchFamily="18" charset="0"/>
              </a:rPr>
              <a:t>2</a:t>
            </a:r>
          </a:p>
        </p:txBody>
      </p:sp>
      <p:sp>
        <p:nvSpPr>
          <p:cNvPr id="71721" name="Rectangle 41"/>
          <p:cNvSpPr/>
          <p:nvPr/>
        </p:nvSpPr>
        <p:spPr>
          <a:xfrm>
            <a:off x="5446713" y="3560763"/>
            <a:ext cx="895350"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测试工程师</a:t>
            </a:r>
            <a:r>
              <a:rPr lang="en-US" altLang="zh-CN" sz="1200" dirty="0">
                <a:solidFill>
                  <a:srgbClr val="000000"/>
                </a:solidFill>
                <a:latin typeface="Times New Roman" panose="02020603050405020304" pitchFamily="18" charset="0"/>
              </a:rPr>
              <a:t>3</a:t>
            </a:r>
          </a:p>
        </p:txBody>
      </p:sp>
      <p:sp>
        <p:nvSpPr>
          <p:cNvPr id="71722" name="Rectangle 42"/>
          <p:cNvSpPr/>
          <p:nvPr/>
        </p:nvSpPr>
        <p:spPr>
          <a:xfrm>
            <a:off x="6589713" y="2697163"/>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硬件工程师</a:t>
            </a:r>
            <a:r>
              <a:rPr lang="en-US" altLang="zh-CN" sz="1200" dirty="0">
                <a:solidFill>
                  <a:srgbClr val="000000"/>
                </a:solidFill>
                <a:latin typeface="Times New Roman" panose="02020603050405020304" pitchFamily="18" charset="0"/>
              </a:rPr>
              <a:t>1</a:t>
            </a:r>
          </a:p>
        </p:txBody>
      </p:sp>
      <p:sp>
        <p:nvSpPr>
          <p:cNvPr id="71723" name="Rectangle 43"/>
          <p:cNvSpPr/>
          <p:nvPr/>
        </p:nvSpPr>
        <p:spPr>
          <a:xfrm>
            <a:off x="6589713" y="3140075"/>
            <a:ext cx="895350" cy="295275"/>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软件工程师</a:t>
            </a:r>
            <a:r>
              <a:rPr lang="en-US" altLang="zh-CN" sz="1200" dirty="0">
                <a:solidFill>
                  <a:srgbClr val="000000"/>
                </a:solidFill>
                <a:latin typeface="Times New Roman" panose="02020603050405020304" pitchFamily="18" charset="0"/>
              </a:rPr>
              <a:t>2</a:t>
            </a:r>
          </a:p>
        </p:txBody>
      </p:sp>
      <p:sp>
        <p:nvSpPr>
          <p:cNvPr id="71724" name="Rectangle 44"/>
          <p:cNvSpPr/>
          <p:nvPr/>
        </p:nvSpPr>
        <p:spPr>
          <a:xfrm>
            <a:off x="6589713" y="3560763"/>
            <a:ext cx="895350" cy="292100"/>
          </a:xfrm>
          <a:prstGeom prst="rect">
            <a:avLst/>
          </a:prstGeom>
          <a:solidFill>
            <a:schemeClr val="bg1"/>
          </a:solidFill>
          <a:ln w="12700" cap="flat" cmpd="sng">
            <a:solidFill>
              <a:srgbClr val="000000"/>
            </a:solidFill>
            <a:prstDash val="solid"/>
            <a:miter/>
            <a:headEnd type="none" w="med" len="med"/>
            <a:tailEnd type="none" w="med" len="med"/>
          </a:ln>
        </p:spPr>
        <p:txBody>
          <a:bodyPr wrap="none" anchor="ctr"/>
          <a:lstStyle/>
          <a:p>
            <a:pPr eaLnBrk="0" hangingPunct="0"/>
            <a:r>
              <a:rPr lang="zh-CN" altLang="en-US" sz="1200" dirty="0">
                <a:solidFill>
                  <a:srgbClr val="000000"/>
                </a:solidFill>
                <a:latin typeface="Times New Roman" panose="02020603050405020304" pitchFamily="18" charset="0"/>
              </a:rPr>
              <a:t>测试工程师</a:t>
            </a:r>
            <a:r>
              <a:rPr lang="en-US" altLang="zh-CN" sz="1200" dirty="0">
                <a:solidFill>
                  <a:srgbClr val="000000"/>
                </a:solidFill>
                <a:latin typeface="Times New Roman" panose="02020603050405020304" pitchFamily="18" charset="0"/>
              </a:rPr>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55299"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2000" dirty="0"/>
              <a:t>项目管理的基本概念</a:t>
            </a:r>
          </a:p>
          <a:p>
            <a:pPr marL="533400" indent="-533400" eaLnBrk="1" hangingPunct="1">
              <a:buClr>
                <a:srgbClr val="0033CC"/>
              </a:buClr>
              <a:buFont typeface="Wingdings" panose="05000000000000000000" pitchFamily="2" charset="2"/>
              <a:buAutoNum type="arabicPeriod"/>
            </a:pPr>
            <a:r>
              <a:rPr lang="zh-CN" altLang="en-US" sz="2000" dirty="0"/>
              <a:t>项目组织结构</a:t>
            </a:r>
          </a:p>
          <a:p>
            <a:pPr marL="533400" indent="-533400" eaLnBrk="1" hangingPunct="1">
              <a:buClr>
                <a:srgbClr val="0033CC"/>
              </a:buClr>
              <a:buFont typeface="Wingdings" panose="05000000000000000000" pitchFamily="2" charset="2"/>
              <a:buAutoNum type="arabicPeriod"/>
            </a:pPr>
            <a:r>
              <a:rPr lang="zh-CN" altLang="en-US" sz="2000" dirty="0"/>
              <a:t>项目目标管理</a:t>
            </a:r>
          </a:p>
          <a:p>
            <a:pPr marL="533400" indent="-533400" eaLnBrk="1" hangingPunct="1">
              <a:buClr>
                <a:srgbClr val="0033CC"/>
              </a:buClr>
              <a:buFont typeface="Wingdings" panose="05000000000000000000" pitchFamily="2" charset="2"/>
              <a:buAutoNum type="arabicPeriod"/>
            </a:pPr>
            <a:r>
              <a:rPr lang="zh-CN" altLang="en-US" sz="2000" dirty="0"/>
              <a:t>项目需求管理</a:t>
            </a:r>
          </a:p>
          <a:p>
            <a:pPr marL="533400" indent="-533400" eaLnBrk="1" hangingPunct="1">
              <a:buClr>
                <a:srgbClr val="0033CC"/>
              </a:buClr>
              <a:buFont typeface="Wingdings" panose="05000000000000000000" pitchFamily="2" charset="2"/>
              <a:buAutoNum type="arabicPeriod"/>
            </a:pPr>
            <a:r>
              <a:rPr lang="zh-CN" altLang="en-US" sz="2000" dirty="0"/>
              <a:t>产品开发流程回顾 </a:t>
            </a:r>
          </a:p>
          <a:p>
            <a:pPr marL="533400" indent="-533400" eaLnBrk="1" hangingPunct="1">
              <a:buClr>
                <a:srgbClr val="0033CC"/>
              </a:buClr>
              <a:buFont typeface="Wingdings" panose="05000000000000000000" pitchFamily="2" charset="2"/>
              <a:buAutoNum type="arabicPeriod"/>
            </a:pPr>
            <a:r>
              <a:rPr lang="zh-CN" altLang="en-US" sz="2000" dirty="0"/>
              <a:t>项目计划制定</a:t>
            </a:r>
          </a:p>
          <a:p>
            <a:pPr marL="533400" indent="-533400" eaLnBrk="1" hangingPunct="1">
              <a:buClr>
                <a:srgbClr val="0033CC"/>
              </a:buClr>
              <a:buFont typeface="Wingdings" panose="05000000000000000000" pitchFamily="2" charset="2"/>
              <a:buAutoNum type="arabicPeriod"/>
            </a:pPr>
            <a:r>
              <a:rPr lang="zh-CN" altLang="en-US" sz="2000" dirty="0"/>
              <a:t>项目计划控制</a:t>
            </a:r>
          </a:p>
          <a:p>
            <a:pPr marL="533400" indent="-533400" eaLnBrk="1" hangingPunct="1">
              <a:buClr>
                <a:srgbClr val="0033CC"/>
              </a:buClr>
              <a:buFont typeface="Wingdings" panose="05000000000000000000" pitchFamily="2" charset="2"/>
              <a:buAutoNum type="arabicPeriod"/>
            </a:pPr>
            <a:r>
              <a:rPr lang="zh-CN" altLang="en-US" sz="2000" dirty="0"/>
              <a:t>质量与成本管理</a:t>
            </a:r>
          </a:p>
          <a:p>
            <a:pPr marL="533400" indent="-533400" eaLnBrk="1" hangingPunct="1">
              <a:buClr>
                <a:srgbClr val="0033CC"/>
              </a:buClr>
              <a:buFont typeface="Wingdings" panose="05000000000000000000" pitchFamily="2" charset="2"/>
              <a:buAutoNum type="arabicPeriod"/>
            </a:pPr>
            <a:r>
              <a:rPr lang="zh-CN" altLang="en-US" sz="2000" dirty="0"/>
              <a:t>风险管理</a:t>
            </a:r>
          </a:p>
          <a:p>
            <a:pPr marL="533400" indent="-533400" eaLnBrk="1" hangingPunct="1">
              <a:buClr>
                <a:srgbClr val="0033CC"/>
              </a:buClr>
              <a:buFont typeface="Wingdings" panose="05000000000000000000" pitchFamily="2" charset="2"/>
              <a:buAutoNum type="arabicPeriod"/>
            </a:pPr>
            <a:r>
              <a:rPr lang="zh-CN" altLang="en-US" sz="2000" dirty="0"/>
              <a:t>项目沟通管理</a:t>
            </a:r>
          </a:p>
        </p:txBody>
      </p:sp>
      <p:pic>
        <p:nvPicPr>
          <p:cNvPr id="55300"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250825" y="908050"/>
            <a:ext cx="344488" cy="3270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矩阵型组织结构 </a:t>
            </a:r>
          </a:p>
        </p:txBody>
      </p:sp>
      <p:grpSp>
        <p:nvGrpSpPr>
          <p:cNvPr id="72707" name="Group 3"/>
          <p:cNvGrpSpPr/>
          <p:nvPr/>
        </p:nvGrpSpPr>
        <p:grpSpPr>
          <a:xfrm>
            <a:off x="250825" y="1112838"/>
            <a:ext cx="8435975" cy="4837112"/>
            <a:chOff x="158" y="701"/>
            <a:chExt cx="5314" cy="3047"/>
          </a:xfrm>
        </p:grpSpPr>
        <p:sp>
          <p:nvSpPr>
            <p:cNvPr id="72708" name="Line 4"/>
            <p:cNvSpPr/>
            <p:nvPr/>
          </p:nvSpPr>
          <p:spPr>
            <a:xfrm>
              <a:off x="4392" y="2202"/>
              <a:ext cx="0" cy="767"/>
            </a:xfrm>
            <a:prstGeom prst="line">
              <a:avLst/>
            </a:prstGeom>
            <a:ln w="9525" cap="flat" cmpd="sng">
              <a:solidFill>
                <a:srgbClr val="000000"/>
              </a:solidFill>
              <a:prstDash val="solid"/>
              <a:headEnd type="none" w="med" len="med"/>
              <a:tailEnd type="none" w="med" len="med"/>
            </a:ln>
          </p:spPr>
        </p:sp>
        <p:sp>
          <p:nvSpPr>
            <p:cNvPr id="72709" name="Rectangle 5"/>
            <p:cNvSpPr/>
            <p:nvPr/>
          </p:nvSpPr>
          <p:spPr>
            <a:xfrm>
              <a:off x="3455" y="2926"/>
              <a:ext cx="196" cy="76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l" eaLnBrk="0" fontAlgn="ctr" hangingPunct="0">
                <a:lnSpc>
                  <a:spcPct val="145000"/>
                </a:lnSpc>
              </a:pPr>
              <a:r>
                <a:rPr lang="zh-CN" altLang="en-US" sz="1400" b="0" dirty="0">
                  <a:solidFill>
                    <a:schemeClr val="tx1"/>
                  </a:solidFill>
                  <a:latin typeface="黑体" panose="02010609060101010101" pitchFamily="49" charset="-122"/>
                  <a:ea typeface="黑体" panose="02010609060101010101" pitchFamily="49" charset="-122"/>
                </a:rPr>
                <a:t>供应部</a:t>
              </a:r>
            </a:p>
          </p:txBody>
        </p:sp>
        <p:sp>
          <p:nvSpPr>
            <p:cNvPr id="72710" name="Line 6"/>
            <p:cNvSpPr/>
            <p:nvPr/>
          </p:nvSpPr>
          <p:spPr>
            <a:xfrm>
              <a:off x="3996" y="1665"/>
              <a:ext cx="0" cy="1261"/>
            </a:xfrm>
            <a:prstGeom prst="line">
              <a:avLst/>
            </a:prstGeom>
            <a:ln w="9525" cap="flat" cmpd="sng">
              <a:solidFill>
                <a:srgbClr val="000000"/>
              </a:solidFill>
              <a:prstDash val="solid"/>
              <a:headEnd type="none" w="med" len="med"/>
              <a:tailEnd type="none" w="med" len="med"/>
            </a:ln>
          </p:spPr>
        </p:sp>
        <p:sp>
          <p:nvSpPr>
            <p:cNvPr id="72711" name="Line 7"/>
            <p:cNvSpPr/>
            <p:nvPr/>
          </p:nvSpPr>
          <p:spPr>
            <a:xfrm flipV="1">
              <a:off x="4832" y="1281"/>
              <a:ext cx="0" cy="439"/>
            </a:xfrm>
            <a:prstGeom prst="line">
              <a:avLst/>
            </a:prstGeom>
            <a:ln w="9525" cap="flat" cmpd="sng">
              <a:solidFill>
                <a:schemeClr val="tx1"/>
              </a:solidFill>
              <a:prstDash val="solid"/>
              <a:headEnd type="none" w="med" len="med"/>
              <a:tailEnd type="none" w="med" len="med"/>
            </a:ln>
          </p:spPr>
        </p:sp>
        <p:sp>
          <p:nvSpPr>
            <p:cNvPr id="72712" name="Rectangle 8"/>
            <p:cNvSpPr/>
            <p:nvPr/>
          </p:nvSpPr>
          <p:spPr>
            <a:xfrm>
              <a:off x="3897" y="2929"/>
              <a:ext cx="197" cy="7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l" eaLnBrk="0" fontAlgn="ctr" hangingPunct="0">
                <a:lnSpc>
                  <a:spcPct val="145000"/>
                </a:lnSpc>
              </a:pPr>
              <a:r>
                <a:rPr lang="zh-CN" altLang="en-US" sz="1400" b="0" dirty="0">
                  <a:solidFill>
                    <a:schemeClr val="tx1"/>
                  </a:solidFill>
                  <a:latin typeface="黑体" panose="02010609060101010101" pitchFamily="49" charset="-122"/>
                  <a:ea typeface="黑体" panose="02010609060101010101" pitchFamily="49" charset="-122"/>
                </a:rPr>
                <a:t>生产部</a:t>
              </a:r>
            </a:p>
          </p:txBody>
        </p:sp>
        <p:sp>
          <p:nvSpPr>
            <p:cNvPr id="72713" name="Rectangle 9"/>
            <p:cNvSpPr/>
            <p:nvPr/>
          </p:nvSpPr>
          <p:spPr>
            <a:xfrm>
              <a:off x="4734" y="2926"/>
              <a:ext cx="197" cy="76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50000"/>
                </a:lnSpc>
              </a:pPr>
              <a:r>
                <a:rPr lang="zh-CN" altLang="en-US" sz="1400" b="0" dirty="0">
                  <a:solidFill>
                    <a:schemeClr val="tx1"/>
                  </a:solidFill>
                  <a:latin typeface="黑体" panose="02010609060101010101" pitchFamily="49" charset="-122"/>
                  <a:ea typeface="黑体" panose="02010609060101010101" pitchFamily="49" charset="-122"/>
                </a:rPr>
                <a:t>财务部</a:t>
              </a:r>
            </a:p>
          </p:txBody>
        </p:sp>
        <p:sp>
          <p:nvSpPr>
            <p:cNvPr id="72714" name="Line 10"/>
            <p:cNvSpPr/>
            <p:nvPr/>
          </p:nvSpPr>
          <p:spPr>
            <a:xfrm>
              <a:off x="4832" y="1720"/>
              <a:ext cx="0" cy="1206"/>
            </a:xfrm>
            <a:prstGeom prst="line">
              <a:avLst/>
            </a:prstGeom>
            <a:ln w="9525" cap="flat" cmpd="sng">
              <a:solidFill>
                <a:schemeClr val="tx1"/>
              </a:solidFill>
              <a:prstDash val="solid"/>
              <a:headEnd type="none" w="med" len="med"/>
              <a:tailEnd type="none" w="med" len="med"/>
            </a:ln>
          </p:spPr>
        </p:sp>
        <p:sp>
          <p:nvSpPr>
            <p:cNvPr id="72715" name="Line 11"/>
            <p:cNvSpPr/>
            <p:nvPr/>
          </p:nvSpPr>
          <p:spPr>
            <a:xfrm>
              <a:off x="5324" y="1281"/>
              <a:ext cx="0" cy="1645"/>
            </a:xfrm>
            <a:prstGeom prst="line">
              <a:avLst/>
            </a:prstGeom>
            <a:ln w="9525" cap="flat" cmpd="sng">
              <a:solidFill>
                <a:schemeClr val="tx1"/>
              </a:solidFill>
              <a:prstDash val="solid"/>
              <a:headEnd type="none" w="med" len="med"/>
              <a:tailEnd type="none" w="med" len="med"/>
            </a:ln>
          </p:spPr>
        </p:sp>
        <p:sp>
          <p:nvSpPr>
            <p:cNvPr id="72716" name="Rectangle 12"/>
            <p:cNvSpPr/>
            <p:nvPr/>
          </p:nvSpPr>
          <p:spPr>
            <a:xfrm>
              <a:off x="3799" y="1884"/>
              <a:ext cx="394" cy="321"/>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生产部长</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17" name="Rectangle 13"/>
            <p:cNvSpPr/>
            <p:nvPr/>
          </p:nvSpPr>
          <p:spPr>
            <a:xfrm>
              <a:off x="4685" y="1884"/>
              <a:ext cx="344" cy="321"/>
            </a:xfrm>
            <a:prstGeom prst="rect">
              <a:avLst/>
            </a:prstGeom>
            <a:solidFill>
              <a:srgbClr val="FFFFFF"/>
            </a:solidFill>
            <a:ln w="9525" cap="flat" cmpd="sng">
              <a:solidFill>
                <a:srgbClr val="000000"/>
              </a:solidFill>
              <a:prstDash val="solid"/>
              <a:miter/>
              <a:headEnd type="none" w="med" len="med"/>
              <a:tailEnd type="none" w="med" len="med"/>
            </a:ln>
          </p:spPr>
          <p:txBody>
            <a:bodyPr lIns="18000" rIns="18000"/>
            <a:lstStyle/>
            <a:p>
              <a:pPr algn="l" fontAlgn="ctr"/>
              <a:r>
                <a:rPr lang="zh-CN" altLang="en-US" sz="1400" b="0" dirty="0">
                  <a:solidFill>
                    <a:schemeClr val="tx1"/>
                  </a:solidFill>
                  <a:latin typeface="黑体" panose="02010609060101010101" pitchFamily="49" charset="-122"/>
                  <a:ea typeface="黑体" panose="02010609060101010101" pitchFamily="49" charset="-122"/>
                </a:rPr>
                <a:t>财务部长</a:t>
              </a:r>
            </a:p>
          </p:txBody>
        </p:sp>
        <p:sp>
          <p:nvSpPr>
            <p:cNvPr id="72718" name="Rectangle 14"/>
            <p:cNvSpPr/>
            <p:nvPr/>
          </p:nvSpPr>
          <p:spPr>
            <a:xfrm>
              <a:off x="5128" y="1884"/>
              <a:ext cx="344" cy="326"/>
            </a:xfrm>
            <a:prstGeom prst="rect">
              <a:avLst/>
            </a:prstGeom>
            <a:solidFill>
              <a:srgbClr val="FFFFFF"/>
            </a:solidFill>
            <a:ln w="9525" cap="flat" cmpd="sng">
              <a:solidFill>
                <a:srgbClr val="000000"/>
              </a:solidFill>
              <a:prstDash val="solid"/>
              <a:miter/>
              <a:headEnd type="none" w="med" len="med"/>
              <a:tailEnd type="none" w="med" len="med"/>
            </a:ln>
          </p:spPr>
          <p:txBody>
            <a:bodyPr lIns="18000" rIns="18000"/>
            <a:lstStyle/>
            <a:p>
              <a:pPr algn="l" fontAlgn="ctr"/>
              <a:r>
                <a:rPr lang="zh-CN" altLang="en-US" sz="1400" b="0" dirty="0">
                  <a:solidFill>
                    <a:schemeClr val="tx1"/>
                  </a:solidFill>
                  <a:latin typeface="黑体" panose="02010609060101010101" pitchFamily="49" charset="-122"/>
                  <a:ea typeface="黑体" panose="02010609060101010101" pitchFamily="49" charset="-122"/>
                </a:rPr>
                <a:t>服务部长</a:t>
              </a:r>
            </a:p>
          </p:txBody>
        </p:sp>
        <p:sp>
          <p:nvSpPr>
            <p:cNvPr id="72719" name="Rectangle 15"/>
            <p:cNvSpPr/>
            <p:nvPr/>
          </p:nvSpPr>
          <p:spPr>
            <a:xfrm>
              <a:off x="5226" y="2926"/>
              <a:ext cx="197" cy="76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50000"/>
                </a:lnSpc>
              </a:pPr>
              <a:r>
                <a:rPr lang="zh-CN" altLang="en-US" sz="1400" b="0" dirty="0">
                  <a:solidFill>
                    <a:schemeClr val="tx1"/>
                  </a:solidFill>
                  <a:latin typeface="黑体" panose="02010609060101010101" pitchFamily="49" charset="-122"/>
                  <a:ea typeface="黑体" panose="02010609060101010101" pitchFamily="49" charset="-122"/>
                </a:rPr>
                <a:t>服务部</a:t>
              </a:r>
            </a:p>
          </p:txBody>
        </p:sp>
        <p:sp>
          <p:nvSpPr>
            <p:cNvPr id="72720" name="Line 16"/>
            <p:cNvSpPr/>
            <p:nvPr/>
          </p:nvSpPr>
          <p:spPr>
            <a:xfrm>
              <a:off x="3996" y="1281"/>
              <a:ext cx="0" cy="329"/>
            </a:xfrm>
            <a:prstGeom prst="line">
              <a:avLst/>
            </a:prstGeom>
            <a:ln w="9525" cap="flat" cmpd="sng">
              <a:solidFill>
                <a:srgbClr val="000000"/>
              </a:solidFill>
              <a:prstDash val="solid"/>
              <a:headEnd type="none" w="med" len="med"/>
              <a:tailEnd type="none" w="med" len="med"/>
            </a:ln>
          </p:spPr>
        </p:sp>
        <p:sp>
          <p:nvSpPr>
            <p:cNvPr id="72721" name="Line 17"/>
            <p:cNvSpPr/>
            <p:nvPr/>
          </p:nvSpPr>
          <p:spPr>
            <a:xfrm>
              <a:off x="3553" y="2158"/>
              <a:ext cx="0" cy="768"/>
            </a:xfrm>
            <a:prstGeom prst="line">
              <a:avLst/>
            </a:prstGeom>
            <a:ln w="9525" cap="flat" cmpd="sng">
              <a:solidFill>
                <a:srgbClr val="000000"/>
              </a:solidFill>
              <a:prstDash val="solid"/>
              <a:headEnd type="none" w="med" len="med"/>
              <a:tailEnd type="none" w="med" len="med"/>
            </a:ln>
          </p:spPr>
        </p:sp>
        <p:sp>
          <p:nvSpPr>
            <p:cNvPr id="72722" name="Rectangle 18"/>
            <p:cNvSpPr/>
            <p:nvPr/>
          </p:nvSpPr>
          <p:spPr>
            <a:xfrm>
              <a:off x="3701" y="1446"/>
              <a:ext cx="590" cy="21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制造总监</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23" name="Line 19"/>
            <p:cNvSpPr/>
            <p:nvPr/>
          </p:nvSpPr>
          <p:spPr>
            <a:xfrm>
              <a:off x="2520" y="1281"/>
              <a:ext cx="0" cy="274"/>
            </a:xfrm>
            <a:prstGeom prst="line">
              <a:avLst/>
            </a:prstGeom>
            <a:ln w="9525" cap="flat" cmpd="sng">
              <a:solidFill>
                <a:srgbClr val="000000"/>
              </a:solidFill>
              <a:prstDash val="solid"/>
              <a:headEnd type="none" w="med" len="med"/>
              <a:tailEnd type="none" w="med" len="med"/>
            </a:ln>
          </p:spPr>
        </p:sp>
        <p:sp>
          <p:nvSpPr>
            <p:cNvPr id="72724" name="Line 20"/>
            <p:cNvSpPr/>
            <p:nvPr/>
          </p:nvSpPr>
          <p:spPr>
            <a:xfrm>
              <a:off x="2520" y="1665"/>
              <a:ext cx="0" cy="1041"/>
            </a:xfrm>
            <a:prstGeom prst="line">
              <a:avLst/>
            </a:prstGeom>
            <a:ln w="9525" cap="flat" cmpd="sng">
              <a:solidFill>
                <a:srgbClr val="000000"/>
              </a:solidFill>
              <a:prstDash val="solid"/>
              <a:headEnd type="none" w="med" len="med"/>
              <a:tailEnd type="none" w="med" len="med"/>
            </a:ln>
          </p:spPr>
        </p:sp>
        <p:sp>
          <p:nvSpPr>
            <p:cNvPr id="72725" name="Rectangle 21"/>
            <p:cNvSpPr/>
            <p:nvPr/>
          </p:nvSpPr>
          <p:spPr>
            <a:xfrm>
              <a:off x="2256" y="701"/>
              <a:ext cx="559" cy="251"/>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800" b="0" dirty="0">
                  <a:solidFill>
                    <a:schemeClr val="tx1"/>
                  </a:solidFill>
                  <a:latin typeface="黑体" panose="02010609060101010101" pitchFamily="49" charset="-122"/>
                  <a:ea typeface="黑体" panose="02010609060101010101" pitchFamily="49" charset="-122"/>
                </a:rPr>
                <a:t>总裁</a:t>
              </a:r>
            </a:p>
          </p:txBody>
        </p:sp>
        <p:sp>
          <p:nvSpPr>
            <p:cNvPr id="72726" name="Freeform 22"/>
            <p:cNvSpPr/>
            <p:nvPr/>
          </p:nvSpPr>
          <p:spPr>
            <a:xfrm>
              <a:off x="1880" y="2706"/>
              <a:ext cx="1378" cy="55"/>
            </a:xfrm>
            <a:custGeom>
              <a:avLst/>
              <a:gdLst>
                <a:gd name="txL" fmla="*/ 0 w 341"/>
                <a:gd name="txT" fmla="*/ 0 h 1"/>
                <a:gd name="txR" fmla="*/ 341 w 341"/>
                <a:gd name="txB" fmla="*/ 1 h 1"/>
              </a:gdLst>
              <a:ahLst/>
              <a:cxnLst>
                <a:cxn ang="0">
                  <a:pos x="0" y="0"/>
                </a:cxn>
                <a:cxn ang="0">
                  <a:pos x="367510" y="0"/>
                </a:cxn>
              </a:cxnLst>
              <a:rect l="txL" t="txT" r="txR" b="txB"/>
              <a:pathLst>
                <a:path w="341" h="1">
                  <a:moveTo>
                    <a:pt x="0" y="0"/>
                  </a:moveTo>
                  <a:lnTo>
                    <a:pt x="341" y="0"/>
                  </a:lnTo>
                </a:path>
              </a:pathLst>
            </a:custGeom>
            <a:solidFill>
              <a:srgbClr val="FFFFFF"/>
            </a:solidFill>
            <a:ln w="9525"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72727" name="Line 23"/>
            <p:cNvSpPr/>
            <p:nvPr/>
          </p:nvSpPr>
          <p:spPr>
            <a:xfrm>
              <a:off x="1536" y="1281"/>
              <a:ext cx="3788" cy="0"/>
            </a:xfrm>
            <a:prstGeom prst="line">
              <a:avLst/>
            </a:prstGeom>
            <a:ln w="9525" cap="flat" cmpd="sng">
              <a:solidFill>
                <a:schemeClr val="tx1"/>
              </a:solidFill>
              <a:prstDash val="solid"/>
              <a:headEnd type="none" w="med" len="med"/>
              <a:tailEnd type="none" w="med" len="med"/>
            </a:ln>
          </p:spPr>
        </p:sp>
        <p:sp>
          <p:nvSpPr>
            <p:cNvPr id="72728" name="Line 24"/>
            <p:cNvSpPr/>
            <p:nvPr/>
          </p:nvSpPr>
          <p:spPr>
            <a:xfrm flipV="1">
              <a:off x="1339" y="1665"/>
              <a:ext cx="0" cy="1316"/>
            </a:xfrm>
            <a:prstGeom prst="line">
              <a:avLst/>
            </a:prstGeom>
            <a:ln w="9525" cap="flat" cmpd="sng">
              <a:solidFill>
                <a:schemeClr val="tx1"/>
              </a:solidFill>
              <a:prstDash val="solid"/>
              <a:headEnd type="none" w="med" len="med"/>
              <a:tailEnd type="none" w="med" len="med"/>
            </a:ln>
          </p:spPr>
        </p:sp>
        <p:sp>
          <p:nvSpPr>
            <p:cNvPr id="72729" name="Line 25"/>
            <p:cNvSpPr/>
            <p:nvPr/>
          </p:nvSpPr>
          <p:spPr>
            <a:xfrm flipH="1">
              <a:off x="453" y="1281"/>
              <a:ext cx="1772" cy="0"/>
            </a:xfrm>
            <a:prstGeom prst="line">
              <a:avLst/>
            </a:prstGeom>
            <a:ln w="9525" cap="flat" cmpd="sng">
              <a:solidFill>
                <a:schemeClr val="tx1"/>
              </a:solidFill>
              <a:prstDash val="solid"/>
              <a:headEnd type="none" w="med" len="med"/>
              <a:tailEnd type="none" w="med" len="med"/>
            </a:ln>
          </p:spPr>
        </p:sp>
        <p:sp>
          <p:nvSpPr>
            <p:cNvPr id="72730" name="Rectangle 26"/>
            <p:cNvSpPr/>
            <p:nvPr/>
          </p:nvSpPr>
          <p:spPr>
            <a:xfrm>
              <a:off x="1655" y="1829"/>
              <a:ext cx="766" cy="240"/>
            </a:xfrm>
            <a:prstGeom prst="rect">
              <a:avLst/>
            </a:prstGeom>
            <a:solidFill>
              <a:srgbClr val="FFFFFF"/>
            </a:solidFill>
            <a:ln w="9525" cap="flat" cmpd="sng">
              <a:solidFill>
                <a:srgbClr val="000000"/>
              </a:solidFill>
              <a:prstDash val="solid"/>
              <a:miter/>
              <a:headEnd type="none" w="med" len="med"/>
              <a:tailEnd type="none" w="med" len="med"/>
            </a:ln>
          </p:spPr>
          <p:txBody>
            <a:bodyPr lIns="18000" rIns="18000"/>
            <a:lstStyle/>
            <a:p>
              <a:pPr algn="just" fontAlgn="ctr">
                <a:lnSpc>
                  <a:spcPct val="125000"/>
                </a:lnSpc>
              </a:pPr>
              <a:r>
                <a:rPr lang="zh-CN" altLang="en-US" sz="1400" b="0" dirty="0">
                  <a:solidFill>
                    <a:schemeClr val="tx1"/>
                  </a:solidFill>
                  <a:latin typeface="黑体" panose="02010609060101010101" pitchFamily="49" charset="-122"/>
                  <a:ea typeface="黑体" panose="02010609060101010101" pitchFamily="49" charset="-122"/>
                </a:rPr>
                <a:t>技术管理中心</a:t>
              </a:r>
            </a:p>
          </p:txBody>
        </p:sp>
        <p:sp>
          <p:nvSpPr>
            <p:cNvPr id="72731" name="Rectangle 27"/>
            <p:cNvSpPr/>
            <p:nvPr/>
          </p:nvSpPr>
          <p:spPr>
            <a:xfrm>
              <a:off x="2077" y="2871"/>
              <a:ext cx="246" cy="87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45000"/>
                </a:lnSpc>
              </a:pPr>
              <a:r>
                <a:rPr lang="zh-CN" altLang="en-US" sz="1400" b="0" dirty="0">
                  <a:solidFill>
                    <a:schemeClr val="tx1"/>
                  </a:solidFill>
                  <a:latin typeface="黑体" panose="02010609060101010101" pitchFamily="49" charset="-122"/>
                  <a:ea typeface="黑体" panose="02010609060101010101" pitchFamily="49" charset="-122"/>
                </a:rPr>
                <a:t>工艺部</a:t>
              </a:r>
            </a:p>
          </p:txBody>
        </p:sp>
        <p:sp>
          <p:nvSpPr>
            <p:cNvPr id="72732" name="Line 28"/>
            <p:cNvSpPr/>
            <p:nvPr/>
          </p:nvSpPr>
          <p:spPr>
            <a:xfrm>
              <a:off x="2520" y="952"/>
              <a:ext cx="0" cy="329"/>
            </a:xfrm>
            <a:prstGeom prst="line">
              <a:avLst/>
            </a:prstGeom>
            <a:ln w="9525" cap="flat" cmpd="sng">
              <a:solidFill>
                <a:schemeClr val="tx1"/>
              </a:solidFill>
              <a:prstDash val="solid"/>
              <a:headEnd type="none" w="med" len="med"/>
              <a:tailEnd type="none" w="med" len="med"/>
            </a:ln>
          </p:spPr>
        </p:sp>
        <p:sp>
          <p:nvSpPr>
            <p:cNvPr id="72733" name="Rectangle 29"/>
            <p:cNvSpPr/>
            <p:nvPr/>
          </p:nvSpPr>
          <p:spPr>
            <a:xfrm>
              <a:off x="994" y="2926"/>
              <a:ext cx="591" cy="2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nSpc>
                  <a:spcPct val="130000"/>
                </a:lnSpc>
              </a:pPr>
              <a:r>
                <a:rPr lang="en-US" altLang="zh-CN" sz="1400" b="0" dirty="0">
                  <a:solidFill>
                    <a:srgbClr val="000000"/>
                  </a:solidFill>
                  <a:latin typeface="黑体" panose="02010609060101010101" pitchFamily="49" charset="-122"/>
                  <a:ea typeface="黑体" panose="02010609060101010101" pitchFamily="49" charset="-122"/>
                </a:rPr>
                <a:t>PDT</a:t>
              </a:r>
              <a:r>
                <a:rPr lang="zh-CN" altLang="en-US" sz="1400" b="0" dirty="0">
                  <a:solidFill>
                    <a:srgbClr val="000000"/>
                  </a:solidFill>
                  <a:latin typeface="黑体" panose="02010609060101010101" pitchFamily="49" charset="-122"/>
                  <a:ea typeface="黑体" panose="02010609060101010101" pitchFamily="49" charset="-122"/>
                </a:rPr>
                <a:t>经理</a:t>
              </a:r>
            </a:p>
          </p:txBody>
        </p:sp>
        <p:sp>
          <p:nvSpPr>
            <p:cNvPr id="72734" name="Line 30"/>
            <p:cNvSpPr/>
            <p:nvPr/>
          </p:nvSpPr>
          <p:spPr>
            <a:xfrm>
              <a:off x="1880" y="2706"/>
              <a:ext cx="0" cy="220"/>
            </a:xfrm>
            <a:prstGeom prst="line">
              <a:avLst/>
            </a:prstGeom>
            <a:ln w="9525" cap="flat" cmpd="sng">
              <a:solidFill>
                <a:schemeClr val="tx1"/>
              </a:solidFill>
              <a:prstDash val="solid"/>
              <a:headEnd type="none" w="med" len="med"/>
              <a:tailEnd type="none" w="med" len="med"/>
            </a:ln>
          </p:spPr>
        </p:sp>
        <p:sp>
          <p:nvSpPr>
            <p:cNvPr id="72735" name="Line 31"/>
            <p:cNvSpPr/>
            <p:nvPr/>
          </p:nvSpPr>
          <p:spPr>
            <a:xfrm>
              <a:off x="1585" y="3090"/>
              <a:ext cx="98" cy="0"/>
            </a:xfrm>
            <a:prstGeom prst="line">
              <a:avLst/>
            </a:prstGeom>
            <a:ln w="9525" cap="flat" cmpd="sng">
              <a:solidFill>
                <a:srgbClr val="FF0000"/>
              </a:solidFill>
              <a:prstDash val="solid"/>
              <a:headEnd type="none" w="med" len="med"/>
              <a:tailEnd type="none" w="med" len="med"/>
            </a:ln>
          </p:spPr>
        </p:sp>
        <p:sp>
          <p:nvSpPr>
            <p:cNvPr id="72736" name="Line 32"/>
            <p:cNvSpPr/>
            <p:nvPr/>
          </p:nvSpPr>
          <p:spPr>
            <a:xfrm>
              <a:off x="1585" y="3474"/>
              <a:ext cx="98" cy="0"/>
            </a:xfrm>
            <a:prstGeom prst="line">
              <a:avLst/>
            </a:prstGeom>
            <a:ln w="9525" cap="flat" cmpd="sng">
              <a:solidFill>
                <a:srgbClr val="FF0000"/>
              </a:solidFill>
              <a:prstDash val="solid"/>
              <a:headEnd type="none" w="med" len="med"/>
              <a:tailEnd type="none" w="med" len="med"/>
            </a:ln>
          </p:spPr>
        </p:sp>
        <p:sp>
          <p:nvSpPr>
            <p:cNvPr id="72737" name="Rectangle 33"/>
            <p:cNvSpPr/>
            <p:nvPr/>
          </p:nvSpPr>
          <p:spPr>
            <a:xfrm>
              <a:off x="994" y="3392"/>
              <a:ext cx="591" cy="246"/>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nSpc>
                  <a:spcPct val="130000"/>
                </a:lnSpc>
              </a:pPr>
              <a:r>
                <a:rPr lang="en-US" altLang="zh-CN" sz="1400" b="0" dirty="0">
                  <a:solidFill>
                    <a:srgbClr val="000000"/>
                  </a:solidFill>
                  <a:latin typeface="黑体" panose="02010609060101010101" pitchFamily="49" charset="-122"/>
                  <a:ea typeface="黑体" panose="02010609060101010101" pitchFamily="49" charset="-122"/>
                </a:rPr>
                <a:t>PDT</a:t>
              </a:r>
              <a:r>
                <a:rPr lang="zh-CN" altLang="en-US" sz="1400" b="0" dirty="0">
                  <a:solidFill>
                    <a:srgbClr val="000000"/>
                  </a:solidFill>
                  <a:latin typeface="黑体" panose="02010609060101010101" pitchFamily="49" charset="-122"/>
                  <a:ea typeface="黑体" panose="02010609060101010101" pitchFamily="49" charset="-122"/>
                </a:rPr>
                <a:t>经理</a:t>
              </a:r>
            </a:p>
          </p:txBody>
        </p:sp>
        <p:sp>
          <p:nvSpPr>
            <p:cNvPr id="72738" name="Rectangle 34"/>
            <p:cNvSpPr/>
            <p:nvPr/>
          </p:nvSpPr>
          <p:spPr>
            <a:xfrm>
              <a:off x="158" y="1446"/>
              <a:ext cx="590" cy="21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市场总监</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39" name="Rectangle 35"/>
            <p:cNvSpPr/>
            <p:nvPr/>
          </p:nvSpPr>
          <p:spPr>
            <a:xfrm>
              <a:off x="1733" y="2871"/>
              <a:ext cx="246" cy="877"/>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gn="just" fontAlgn="ctr">
                <a:lnSpc>
                  <a:spcPct val="145000"/>
                </a:lnSpc>
              </a:pPr>
              <a:r>
                <a:rPr lang="zh-CN" altLang="en-US" sz="1400" b="0" dirty="0">
                  <a:solidFill>
                    <a:schemeClr val="tx1"/>
                  </a:solidFill>
                  <a:latin typeface="黑体" panose="02010609060101010101" pitchFamily="49" charset="-122"/>
                  <a:ea typeface="黑体" panose="02010609060101010101" pitchFamily="49" charset="-122"/>
                </a:rPr>
                <a:t>结构部</a:t>
              </a:r>
            </a:p>
            <a:p>
              <a:pPr algn="just" fontAlgn="ctr">
                <a:lnSpc>
                  <a:spcPct val="145000"/>
                </a:lnSpc>
              </a:pPr>
              <a:endParaRPr lang="zh-CN" altLang="en-US" sz="1400" b="0" dirty="0">
                <a:solidFill>
                  <a:schemeClr val="tx1"/>
                </a:solidFill>
                <a:latin typeface="黑体" panose="02010609060101010101" pitchFamily="49" charset="-122"/>
                <a:ea typeface="黑体" panose="02010609060101010101" pitchFamily="49" charset="-122"/>
              </a:endParaRPr>
            </a:p>
            <a:p>
              <a:pPr algn="l" eaLnBrk="0" fontAlgn="ctr" hangingPunct="0">
                <a:lnSpc>
                  <a:spcPct val="145000"/>
                </a:lnSpc>
              </a:pPr>
              <a:endParaRPr lang="en-US" altLang="zh-CN" sz="1400" b="0" dirty="0">
                <a:solidFill>
                  <a:schemeClr val="tx1"/>
                </a:solidFill>
                <a:latin typeface="黑体" panose="02010609060101010101" pitchFamily="49" charset="-122"/>
                <a:ea typeface="黑体" panose="02010609060101010101" pitchFamily="49" charset="-122"/>
              </a:endParaRPr>
            </a:p>
          </p:txBody>
        </p:sp>
        <p:sp>
          <p:nvSpPr>
            <p:cNvPr id="72740" name="Text Box 36"/>
            <p:cNvSpPr txBox="1"/>
            <p:nvPr/>
          </p:nvSpPr>
          <p:spPr>
            <a:xfrm>
              <a:off x="1142" y="3145"/>
              <a:ext cx="246" cy="212"/>
            </a:xfrm>
            <a:prstGeom prst="rect">
              <a:avLst/>
            </a:prstGeom>
            <a:noFill/>
            <a:ln w="9525">
              <a:noFill/>
            </a:ln>
          </p:spPr>
          <p:txBody>
            <a:bodyPr>
              <a:spAutoFit/>
            </a:bodyPr>
            <a:lstStyle/>
            <a:p>
              <a:pPr algn="l">
                <a:spcBef>
                  <a:spcPct val="50000"/>
                </a:spcBef>
              </a:pPr>
              <a:r>
                <a:rPr lang="en-US" altLang="zh-CN" sz="1600" b="0" dirty="0">
                  <a:solidFill>
                    <a:schemeClr val="tx1"/>
                  </a:solidFill>
                  <a:latin typeface="Times New Roman" panose="02020603050405020304" pitchFamily="18" charset="0"/>
                  <a:ea typeface="黑体" panose="02010609060101010101" pitchFamily="49" charset="-122"/>
                </a:rPr>
                <a:t>…</a:t>
              </a:r>
              <a:endParaRPr lang="en-US" altLang="zh-CN" sz="1600" b="0" dirty="0">
                <a:solidFill>
                  <a:schemeClr val="tx1"/>
                </a:solidFill>
                <a:latin typeface="黑体" panose="02010609060101010101" pitchFamily="49" charset="-122"/>
                <a:ea typeface="黑体" panose="02010609060101010101" pitchFamily="49" charset="-122"/>
              </a:endParaRPr>
            </a:p>
          </p:txBody>
        </p:sp>
        <p:sp>
          <p:nvSpPr>
            <p:cNvPr id="72741" name="Line 37"/>
            <p:cNvSpPr/>
            <p:nvPr/>
          </p:nvSpPr>
          <p:spPr>
            <a:xfrm>
              <a:off x="2421" y="1939"/>
              <a:ext cx="93" cy="0"/>
            </a:xfrm>
            <a:prstGeom prst="line">
              <a:avLst/>
            </a:prstGeom>
            <a:ln w="9525" cap="flat" cmpd="sng">
              <a:solidFill>
                <a:schemeClr val="tx1"/>
              </a:solidFill>
              <a:prstDash val="solid"/>
              <a:headEnd type="none" w="med" len="med"/>
              <a:tailEnd type="none" w="med" len="med"/>
            </a:ln>
          </p:spPr>
        </p:sp>
        <p:sp>
          <p:nvSpPr>
            <p:cNvPr id="72742" name="Line 38"/>
            <p:cNvSpPr/>
            <p:nvPr/>
          </p:nvSpPr>
          <p:spPr>
            <a:xfrm>
              <a:off x="2175" y="2706"/>
              <a:ext cx="0" cy="165"/>
            </a:xfrm>
            <a:prstGeom prst="line">
              <a:avLst/>
            </a:prstGeom>
            <a:ln w="9525" cap="flat" cmpd="sng">
              <a:solidFill>
                <a:schemeClr val="tx1"/>
              </a:solidFill>
              <a:prstDash val="solid"/>
              <a:headEnd type="none" w="med" len="med"/>
              <a:tailEnd type="none" w="med" len="med"/>
            </a:ln>
          </p:spPr>
        </p:sp>
        <p:sp>
          <p:nvSpPr>
            <p:cNvPr id="72743" name="Line 39"/>
            <p:cNvSpPr/>
            <p:nvPr/>
          </p:nvSpPr>
          <p:spPr>
            <a:xfrm>
              <a:off x="2520" y="2706"/>
              <a:ext cx="0" cy="165"/>
            </a:xfrm>
            <a:prstGeom prst="line">
              <a:avLst/>
            </a:prstGeom>
            <a:ln w="9525" cap="flat" cmpd="sng">
              <a:solidFill>
                <a:schemeClr val="tx1"/>
              </a:solidFill>
              <a:prstDash val="solid"/>
              <a:headEnd type="none" w="med" len="med"/>
              <a:tailEnd type="none" w="med" len="med"/>
            </a:ln>
          </p:spPr>
        </p:sp>
        <p:sp>
          <p:nvSpPr>
            <p:cNvPr id="72744" name="Rectangle 40"/>
            <p:cNvSpPr/>
            <p:nvPr/>
          </p:nvSpPr>
          <p:spPr>
            <a:xfrm>
              <a:off x="2421" y="2871"/>
              <a:ext cx="246" cy="87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45000"/>
                </a:lnSpc>
              </a:pPr>
              <a:r>
                <a:rPr lang="zh-CN" altLang="en-US" sz="1400" b="0" dirty="0">
                  <a:solidFill>
                    <a:schemeClr val="tx1"/>
                  </a:solidFill>
                  <a:latin typeface="黑体" panose="02010609060101010101" pitchFamily="49" charset="-122"/>
                  <a:ea typeface="黑体" panose="02010609060101010101" pitchFamily="49" charset="-122"/>
                </a:rPr>
                <a:t>电气部</a:t>
              </a:r>
            </a:p>
          </p:txBody>
        </p:sp>
        <p:sp>
          <p:nvSpPr>
            <p:cNvPr id="72745" name="Rectangle 41"/>
            <p:cNvSpPr/>
            <p:nvPr/>
          </p:nvSpPr>
          <p:spPr>
            <a:xfrm>
              <a:off x="2274" y="1446"/>
              <a:ext cx="541" cy="219"/>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fontAlgn="ctr"/>
              <a:r>
                <a:rPr lang="zh-CN" altLang="en-US" sz="1400" b="0" dirty="0">
                  <a:solidFill>
                    <a:schemeClr val="tx1"/>
                  </a:solidFill>
                  <a:latin typeface="黑体" panose="02010609060101010101" pitchFamily="49" charset="-122"/>
                  <a:ea typeface="黑体" panose="02010609060101010101" pitchFamily="49" charset="-122"/>
                </a:rPr>
                <a:t>总  工</a:t>
              </a:r>
            </a:p>
          </p:txBody>
        </p:sp>
        <p:sp>
          <p:nvSpPr>
            <p:cNvPr id="72746" name="Rectangle 42"/>
            <p:cNvSpPr/>
            <p:nvPr/>
          </p:nvSpPr>
          <p:spPr>
            <a:xfrm>
              <a:off x="3110" y="2871"/>
              <a:ext cx="246" cy="87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45000"/>
                </a:lnSpc>
              </a:pPr>
              <a:r>
                <a:rPr lang="zh-CN" altLang="en-US" sz="1400" b="0" dirty="0">
                  <a:solidFill>
                    <a:schemeClr val="tx1"/>
                  </a:solidFill>
                  <a:latin typeface="黑体" panose="02010609060101010101" pitchFamily="49" charset="-122"/>
                  <a:ea typeface="黑体" panose="02010609060101010101" pitchFamily="49" charset="-122"/>
                </a:rPr>
                <a:t>实验室</a:t>
              </a:r>
            </a:p>
          </p:txBody>
        </p:sp>
        <p:sp>
          <p:nvSpPr>
            <p:cNvPr id="72747" name="Line 43"/>
            <p:cNvSpPr/>
            <p:nvPr/>
          </p:nvSpPr>
          <p:spPr>
            <a:xfrm>
              <a:off x="2864" y="2706"/>
              <a:ext cx="0" cy="165"/>
            </a:xfrm>
            <a:prstGeom prst="line">
              <a:avLst/>
            </a:prstGeom>
            <a:ln w="9525" cap="flat" cmpd="sng">
              <a:solidFill>
                <a:schemeClr val="tx1"/>
              </a:solidFill>
              <a:prstDash val="solid"/>
              <a:headEnd type="none" w="med" len="med"/>
              <a:tailEnd type="none" w="med" len="med"/>
            </a:ln>
          </p:spPr>
        </p:sp>
        <p:sp>
          <p:nvSpPr>
            <p:cNvPr id="72748" name="Rectangle 44"/>
            <p:cNvSpPr/>
            <p:nvPr/>
          </p:nvSpPr>
          <p:spPr>
            <a:xfrm>
              <a:off x="2766" y="2871"/>
              <a:ext cx="246" cy="87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45000"/>
                </a:lnSpc>
              </a:pPr>
              <a:r>
                <a:rPr lang="en-US" altLang="zh-CN" sz="1400" b="0" dirty="0">
                  <a:solidFill>
                    <a:schemeClr val="tx1"/>
                  </a:solidFill>
                  <a:latin typeface="Times New Roman" panose="02020603050405020304" pitchFamily="18" charset="0"/>
                  <a:ea typeface="黑体" panose="02010609060101010101" pitchFamily="49" charset="-122"/>
                </a:rPr>
                <a:t>……</a:t>
              </a:r>
              <a:endParaRPr lang="en-US" altLang="zh-CN" sz="1400" b="0" dirty="0">
                <a:solidFill>
                  <a:schemeClr val="tx1"/>
                </a:solidFill>
                <a:latin typeface="黑体" panose="02010609060101010101" pitchFamily="49" charset="-122"/>
                <a:ea typeface="黑体" panose="02010609060101010101" pitchFamily="49" charset="-122"/>
              </a:endParaRPr>
            </a:p>
          </p:txBody>
        </p:sp>
        <p:sp>
          <p:nvSpPr>
            <p:cNvPr id="72749" name="Rectangle 45"/>
            <p:cNvSpPr/>
            <p:nvPr/>
          </p:nvSpPr>
          <p:spPr>
            <a:xfrm>
              <a:off x="207" y="3389"/>
              <a:ext cx="591" cy="2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nSpc>
                  <a:spcPct val="130000"/>
                </a:lnSpc>
              </a:pPr>
              <a:r>
                <a:rPr lang="zh-CN" altLang="en-US" sz="1400" b="0" dirty="0">
                  <a:solidFill>
                    <a:srgbClr val="000000"/>
                  </a:solidFill>
                  <a:latin typeface="黑体" panose="02010609060101010101" pitchFamily="49" charset="-122"/>
                  <a:ea typeface="黑体" panose="02010609060101010101" pitchFamily="49" charset="-122"/>
                </a:rPr>
                <a:t>产品经理</a:t>
              </a:r>
            </a:p>
          </p:txBody>
        </p:sp>
        <p:sp>
          <p:nvSpPr>
            <p:cNvPr id="72750" name="Line 46"/>
            <p:cNvSpPr/>
            <p:nvPr/>
          </p:nvSpPr>
          <p:spPr>
            <a:xfrm>
              <a:off x="453" y="1281"/>
              <a:ext cx="0" cy="165"/>
            </a:xfrm>
            <a:prstGeom prst="line">
              <a:avLst/>
            </a:prstGeom>
            <a:ln w="9525" cap="flat" cmpd="sng">
              <a:solidFill>
                <a:schemeClr val="tx1"/>
              </a:solidFill>
              <a:prstDash val="solid"/>
              <a:headEnd type="none" w="med" len="med"/>
              <a:tailEnd type="none" w="med" len="med"/>
            </a:ln>
          </p:spPr>
        </p:sp>
        <p:sp>
          <p:nvSpPr>
            <p:cNvPr id="72751" name="Line 47"/>
            <p:cNvSpPr/>
            <p:nvPr/>
          </p:nvSpPr>
          <p:spPr>
            <a:xfrm>
              <a:off x="453" y="1665"/>
              <a:ext cx="0" cy="1316"/>
            </a:xfrm>
            <a:prstGeom prst="line">
              <a:avLst/>
            </a:prstGeom>
            <a:ln w="9525" cap="flat" cmpd="sng">
              <a:solidFill>
                <a:schemeClr val="tx1"/>
              </a:solidFill>
              <a:prstDash val="solid"/>
              <a:headEnd type="none" w="med" len="med"/>
              <a:tailEnd type="none" w="med" len="med"/>
            </a:ln>
          </p:spPr>
        </p:sp>
        <p:sp>
          <p:nvSpPr>
            <p:cNvPr id="72752" name="Text Box 48"/>
            <p:cNvSpPr txBox="1"/>
            <p:nvPr/>
          </p:nvSpPr>
          <p:spPr>
            <a:xfrm>
              <a:off x="355" y="3145"/>
              <a:ext cx="246" cy="212"/>
            </a:xfrm>
            <a:prstGeom prst="rect">
              <a:avLst/>
            </a:prstGeom>
            <a:noFill/>
            <a:ln w="9525">
              <a:noFill/>
            </a:ln>
          </p:spPr>
          <p:txBody>
            <a:bodyPr>
              <a:spAutoFit/>
            </a:bodyPr>
            <a:lstStyle/>
            <a:p>
              <a:pPr algn="l">
                <a:spcBef>
                  <a:spcPct val="50000"/>
                </a:spcBef>
              </a:pPr>
              <a:r>
                <a:rPr lang="en-US" altLang="zh-CN" sz="1600" b="0" dirty="0">
                  <a:solidFill>
                    <a:schemeClr val="tx1"/>
                  </a:solidFill>
                  <a:latin typeface="Times New Roman" panose="02020603050405020304" pitchFamily="18" charset="0"/>
                  <a:ea typeface="黑体" panose="02010609060101010101" pitchFamily="49" charset="-122"/>
                </a:rPr>
                <a:t>…</a:t>
              </a:r>
              <a:endParaRPr lang="en-US" altLang="zh-CN" sz="1600" b="0" dirty="0">
                <a:solidFill>
                  <a:schemeClr val="tx1"/>
                </a:solidFill>
                <a:latin typeface="黑体" panose="02010609060101010101" pitchFamily="49" charset="-122"/>
                <a:ea typeface="黑体" panose="02010609060101010101" pitchFamily="49" charset="-122"/>
              </a:endParaRPr>
            </a:p>
          </p:txBody>
        </p:sp>
        <p:sp>
          <p:nvSpPr>
            <p:cNvPr id="72753" name="Rectangle 49"/>
            <p:cNvSpPr/>
            <p:nvPr/>
          </p:nvSpPr>
          <p:spPr>
            <a:xfrm>
              <a:off x="994" y="1446"/>
              <a:ext cx="689" cy="21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产品线总监</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54" name="Line 50"/>
            <p:cNvSpPr/>
            <p:nvPr/>
          </p:nvSpPr>
          <p:spPr>
            <a:xfrm>
              <a:off x="1339" y="1281"/>
              <a:ext cx="0" cy="165"/>
            </a:xfrm>
            <a:prstGeom prst="line">
              <a:avLst/>
            </a:prstGeom>
            <a:ln w="9525" cap="flat" cmpd="sng">
              <a:solidFill>
                <a:schemeClr val="tx1"/>
              </a:solidFill>
              <a:prstDash val="solid"/>
              <a:headEnd type="none" w="med" len="med"/>
              <a:tailEnd type="none" w="med" len="med"/>
            </a:ln>
          </p:spPr>
        </p:sp>
        <p:sp>
          <p:nvSpPr>
            <p:cNvPr id="72755" name="Line 51"/>
            <p:cNvSpPr/>
            <p:nvPr/>
          </p:nvSpPr>
          <p:spPr>
            <a:xfrm>
              <a:off x="650" y="2323"/>
              <a:ext cx="0" cy="658"/>
            </a:xfrm>
            <a:prstGeom prst="line">
              <a:avLst/>
            </a:prstGeom>
            <a:ln w="9525" cap="flat" cmpd="sng">
              <a:solidFill>
                <a:schemeClr val="tx1"/>
              </a:solidFill>
              <a:prstDash val="dash"/>
              <a:headEnd type="none" w="med" len="med"/>
              <a:tailEnd type="none" w="med" len="med"/>
            </a:ln>
          </p:spPr>
        </p:sp>
        <p:sp>
          <p:nvSpPr>
            <p:cNvPr id="72756" name="Line 52"/>
            <p:cNvSpPr/>
            <p:nvPr/>
          </p:nvSpPr>
          <p:spPr>
            <a:xfrm>
              <a:off x="650" y="2323"/>
              <a:ext cx="689" cy="0"/>
            </a:xfrm>
            <a:prstGeom prst="line">
              <a:avLst/>
            </a:prstGeom>
            <a:ln w="9525" cap="flat" cmpd="sng">
              <a:solidFill>
                <a:schemeClr val="tx1"/>
              </a:solidFill>
              <a:prstDash val="dash"/>
              <a:headEnd type="none" w="med" len="med"/>
              <a:tailEnd type="none" w="med" len="med"/>
            </a:ln>
          </p:spPr>
        </p:sp>
        <p:sp>
          <p:nvSpPr>
            <p:cNvPr id="72757" name="Line 53"/>
            <p:cNvSpPr/>
            <p:nvPr/>
          </p:nvSpPr>
          <p:spPr>
            <a:xfrm>
              <a:off x="896" y="3090"/>
              <a:ext cx="98" cy="0"/>
            </a:xfrm>
            <a:prstGeom prst="line">
              <a:avLst/>
            </a:prstGeom>
            <a:ln w="9525" cap="flat" cmpd="sng">
              <a:solidFill>
                <a:srgbClr val="FF0000"/>
              </a:solidFill>
              <a:prstDash val="solid"/>
              <a:headEnd type="none" w="med" len="med"/>
              <a:tailEnd type="none" w="med" len="med"/>
            </a:ln>
          </p:spPr>
        </p:sp>
        <p:sp>
          <p:nvSpPr>
            <p:cNvPr id="72758" name="Rectangle 54"/>
            <p:cNvSpPr/>
            <p:nvPr/>
          </p:nvSpPr>
          <p:spPr>
            <a:xfrm>
              <a:off x="699" y="3419"/>
              <a:ext cx="197" cy="219"/>
            </a:xfrm>
            <a:prstGeom prst="rect">
              <a:avLst/>
            </a:prstGeom>
            <a:noFill/>
            <a:ln w="9525" cap="rnd" cmpd="sng">
              <a:solidFill>
                <a:srgbClr val="FF0000"/>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2759" name="Line 55"/>
            <p:cNvSpPr/>
            <p:nvPr/>
          </p:nvSpPr>
          <p:spPr>
            <a:xfrm>
              <a:off x="896" y="3529"/>
              <a:ext cx="98" cy="0"/>
            </a:xfrm>
            <a:prstGeom prst="line">
              <a:avLst/>
            </a:prstGeom>
            <a:ln w="9525" cap="flat" cmpd="sng">
              <a:solidFill>
                <a:srgbClr val="FF0000"/>
              </a:solidFill>
              <a:prstDash val="solid"/>
              <a:headEnd type="none" w="med" len="med"/>
              <a:tailEnd type="none" w="med" len="med"/>
            </a:ln>
          </p:spPr>
        </p:sp>
        <p:sp>
          <p:nvSpPr>
            <p:cNvPr id="72760" name="Rectangle 56"/>
            <p:cNvSpPr/>
            <p:nvPr/>
          </p:nvSpPr>
          <p:spPr>
            <a:xfrm>
              <a:off x="207" y="2954"/>
              <a:ext cx="591" cy="274"/>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nSpc>
                  <a:spcPct val="130000"/>
                </a:lnSpc>
              </a:pPr>
              <a:r>
                <a:rPr lang="zh-CN" altLang="en-US" sz="1400" b="0" dirty="0">
                  <a:solidFill>
                    <a:srgbClr val="000000"/>
                  </a:solidFill>
                  <a:latin typeface="黑体" panose="02010609060101010101" pitchFamily="49" charset="-122"/>
                  <a:ea typeface="黑体" panose="02010609060101010101" pitchFamily="49" charset="-122"/>
                </a:rPr>
                <a:t>产品经理</a:t>
              </a:r>
            </a:p>
          </p:txBody>
        </p:sp>
        <p:sp>
          <p:nvSpPr>
            <p:cNvPr id="72761" name="Rectangle 57"/>
            <p:cNvSpPr/>
            <p:nvPr/>
          </p:nvSpPr>
          <p:spPr>
            <a:xfrm>
              <a:off x="699" y="2981"/>
              <a:ext cx="197" cy="219"/>
            </a:xfrm>
            <a:prstGeom prst="rect">
              <a:avLst/>
            </a:prstGeom>
            <a:noFill/>
            <a:ln w="12700" cap="rnd" cmpd="sng">
              <a:solidFill>
                <a:srgbClr val="FF0000"/>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2762" name="Line 58"/>
            <p:cNvSpPr/>
            <p:nvPr/>
          </p:nvSpPr>
          <p:spPr>
            <a:xfrm>
              <a:off x="3258" y="2706"/>
              <a:ext cx="0" cy="165"/>
            </a:xfrm>
            <a:prstGeom prst="line">
              <a:avLst/>
            </a:prstGeom>
            <a:ln w="9525" cap="flat" cmpd="sng">
              <a:solidFill>
                <a:schemeClr val="tx1"/>
              </a:solidFill>
              <a:prstDash val="solid"/>
              <a:headEnd type="none" w="med" len="med"/>
              <a:tailEnd type="none" w="med" len="med"/>
            </a:ln>
          </p:spPr>
        </p:sp>
        <p:sp>
          <p:nvSpPr>
            <p:cNvPr id="72763" name="Rectangle 59"/>
            <p:cNvSpPr/>
            <p:nvPr/>
          </p:nvSpPr>
          <p:spPr>
            <a:xfrm>
              <a:off x="521" y="1775"/>
              <a:ext cx="719" cy="2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fontAlgn="ctr">
                <a:lnSpc>
                  <a:spcPct val="125000"/>
                </a:lnSpc>
              </a:pPr>
              <a:r>
                <a:rPr lang="zh-CN" altLang="en-US" sz="1200" b="0" dirty="0">
                  <a:solidFill>
                    <a:schemeClr val="tx1"/>
                  </a:solidFill>
                  <a:latin typeface="黑体" panose="02010609060101010101" pitchFamily="49" charset="-122"/>
                  <a:ea typeface="黑体" panose="02010609060101010101" pitchFamily="49" charset="-122"/>
                </a:rPr>
                <a:t>产品总监助理</a:t>
              </a:r>
            </a:p>
          </p:txBody>
        </p:sp>
        <p:sp>
          <p:nvSpPr>
            <p:cNvPr id="72764" name="Line 60"/>
            <p:cNvSpPr/>
            <p:nvPr/>
          </p:nvSpPr>
          <p:spPr>
            <a:xfrm>
              <a:off x="1240" y="1884"/>
              <a:ext cx="99" cy="0"/>
            </a:xfrm>
            <a:prstGeom prst="line">
              <a:avLst/>
            </a:prstGeom>
            <a:ln w="9525" cap="flat" cmpd="sng">
              <a:solidFill>
                <a:schemeClr val="tx1"/>
              </a:solidFill>
              <a:prstDash val="solid"/>
              <a:headEnd type="none" w="med" len="med"/>
              <a:tailEnd type="none" w="med" len="med"/>
            </a:ln>
          </p:spPr>
        </p:sp>
        <p:sp>
          <p:nvSpPr>
            <p:cNvPr id="72765" name="Rectangle 61"/>
            <p:cNvSpPr/>
            <p:nvPr/>
          </p:nvSpPr>
          <p:spPr>
            <a:xfrm>
              <a:off x="4291" y="2926"/>
              <a:ext cx="197" cy="76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l" eaLnBrk="0" fontAlgn="ctr" hangingPunct="0">
                <a:lnSpc>
                  <a:spcPct val="145000"/>
                </a:lnSpc>
              </a:pPr>
              <a:r>
                <a:rPr lang="zh-CN" altLang="en-US" sz="1400" b="0" dirty="0">
                  <a:solidFill>
                    <a:schemeClr val="tx1"/>
                  </a:solidFill>
                  <a:latin typeface="黑体" panose="02010609060101010101" pitchFamily="49" charset="-122"/>
                  <a:ea typeface="黑体" panose="02010609060101010101" pitchFamily="49" charset="-122"/>
                </a:rPr>
                <a:t>品质部</a:t>
              </a:r>
            </a:p>
          </p:txBody>
        </p:sp>
        <p:sp>
          <p:nvSpPr>
            <p:cNvPr id="72766" name="Rectangle 62"/>
            <p:cNvSpPr/>
            <p:nvPr/>
          </p:nvSpPr>
          <p:spPr>
            <a:xfrm>
              <a:off x="4242" y="1884"/>
              <a:ext cx="394" cy="321"/>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品质部长</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67" name="Rectangle 63"/>
            <p:cNvSpPr/>
            <p:nvPr/>
          </p:nvSpPr>
          <p:spPr>
            <a:xfrm>
              <a:off x="1683" y="2981"/>
              <a:ext cx="3789" cy="219"/>
            </a:xfrm>
            <a:prstGeom prst="rect">
              <a:avLst/>
            </a:prstGeom>
            <a:noFill/>
            <a:ln w="9525" cap="rnd" cmpd="sng">
              <a:solidFill>
                <a:srgbClr val="FF0000"/>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2768" name="Rectangle 64"/>
            <p:cNvSpPr/>
            <p:nvPr/>
          </p:nvSpPr>
          <p:spPr>
            <a:xfrm>
              <a:off x="1683" y="3364"/>
              <a:ext cx="3789" cy="220"/>
            </a:xfrm>
            <a:prstGeom prst="rect">
              <a:avLst/>
            </a:prstGeom>
            <a:noFill/>
            <a:ln w="9525" cap="rnd" cmpd="sng">
              <a:solidFill>
                <a:srgbClr val="FF0000"/>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2769" name="Rectangle 65"/>
            <p:cNvSpPr/>
            <p:nvPr/>
          </p:nvSpPr>
          <p:spPr>
            <a:xfrm>
              <a:off x="3356" y="1884"/>
              <a:ext cx="394" cy="321"/>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zh-CN" altLang="en-US" sz="1400" b="0" dirty="0">
                  <a:solidFill>
                    <a:srgbClr val="000000"/>
                  </a:solidFill>
                  <a:latin typeface="黑体" panose="02010609060101010101" pitchFamily="49" charset="-122"/>
                  <a:ea typeface="黑体" panose="02010609060101010101" pitchFamily="49" charset="-122"/>
                </a:rPr>
                <a:t>供应部长</a:t>
              </a:r>
              <a:endParaRPr lang="zh-CN" altLang="en-US" sz="1400" b="0" dirty="0">
                <a:solidFill>
                  <a:schemeClr val="tx1"/>
                </a:solidFill>
                <a:latin typeface="黑体" panose="02010609060101010101" pitchFamily="49" charset="-122"/>
                <a:ea typeface="黑体" panose="02010609060101010101" pitchFamily="49" charset="-122"/>
              </a:endParaRPr>
            </a:p>
          </p:txBody>
        </p:sp>
        <p:sp>
          <p:nvSpPr>
            <p:cNvPr id="72770" name="Line 66"/>
            <p:cNvSpPr/>
            <p:nvPr/>
          </p:nvSpPr>
          <p:spPr>
            <a:xfrm>
              <a:off x="3553" y="1775"/>
              <a:ext cx="886" cy="0"/>
            </a:xfrm>
            <a:prstGeom prst="line">
              <a:avLst/>
            </a:prstGeom>
            <a:ln w="9525" cap="flat" cmpd="sng">
              <a:solidFill>
                <a:schemeClr val="tx1"/>
              </a:solidFill>
              <a:prstDash val="solid"/>
              <a:headEnd type="none" w="med" len="med"/>
              <a:tailEnd type="none" w="med" len="med"/>
            </a:ln>
          </p:spPr>
        </p:sp>
        <p:sp>
          <p:nvSpPr>
            <p:cNvPr id="72771" name="Line 67"/>
            <p:cNvSpPr/>
            <p:nvPr/>
          </p:nvSpPr>
          <p:spPr>
            <a:xfrm>
              <a:off x="3553" y="1775"/>
              <a:ext cx="0" cy="109"/>
            </a:xfrm>
            <a:prstGeom prst="line">
              <a:avLst/>
            </a:prstGeom>
            <a:ln w="9525" cap="flat" cmpd="sng">
              <a:solidFill>
                <a:schemeClr val="tx1"/>
              </a:solidFill>
              <a:prstDash val="solid"/>
              <a:headEnd type="none" w="med" len="med"/>
              <a:tailEnd type="none" w="med" len="med"/>
            </a:ln>
          </p:spPr>
        </p:sp>
        <p:sp>
          <p:nvSpPr>
            <p:cNvPr id="72772" name="Line 68"/>
            <p:cNvSpPr/>
            <p:nvPr/>
          </p:nvSpPr>
          <p:spPr>
            <a:xfrm>
              <a:off x="4439" y="1775"/>
              <a:ext cx="0" cy="109"/>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矩阵型组织结构 </a:t>
            </a:r>
          </a:p>
        </p:txBody>
      </p:sp>
      <p:sp>
        <p:nvSpPr>
          <p:cNvPr id="73731" name="Rectangle 3" descr="浅色下对角线"/>
          <p:cNvSpPr/>
          <p:nvPr/>
        </p:nvSpPr>
        <p:spPr>
          <a:xfrm>
            <a:off x="1808163" y="5481638"/>
            <a:ext cx="6713537" cy="1666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32" name="Rectangle 4" descr="浅色下对角线"/>
          <p:cNvSpPr/>
          <p:nvPr/>
        </p:nvSpPr>
        <p:spPr>
          <a:xfrm>
            <a:off x="1789113" y="4964113"/>
            <a:ext cx="6715125" cy="168275"/>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33" name="Rectangle 5"/>
          <p:cNvSpPr/>
          <p:nvPr/>
        </p:nvSpPr>
        <p:spPr>
          <a:xfrm>
            <a:off x="3535363" y="1295400"/>
            <a:ext cx="1743075"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研发与行销管理委员会</a:t>
            </a:r>
          </a:p>
        </p:txBody>
      </p:sp>
      <p:sp>
        <p:nvSpPr>
          <p:cNvPr id="73734" name="Rectangle 6"/>
          <p:cNvSpPr/>
          <p:nvPr/>
        </p:nvSpPr>
        <p:spPr>
          <a:xfrm>
            <a:off x="838200" y="2254250"/>
            <a:ext cx="1031875"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项目管理部</a:t>
            </a:r>
          </a:p>
        </p:txBody>
      </p:sp>
      <p:sp>
        <p:nvSpPr>
          <p:cNvPr id="73735" name="Rectangle 7"/>
          <p:cNvSpPr/>
          <p:nvPr/>
        </p:nvSpPr>
        <p:spPr>
          <a:xfrm>
            <a:off x="2581275" y="2254250"/>
            <a:ext cx="1031875"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技术开发部</a:t>
            </a:r>
          </a:p>
        </p:txBody>
      </p:sp>
      <p:sp>
        <p:nvSpPr>
          <p:cNvPr id="73736" name="Rectangle 8"/>
          <p:cNvSpPr/>
          <p:nvPr/>
        </p:nvSpPr>
        <p:spPr>
          <a:xfrm>
            <a:off x="4262438" y="2254250"/>
            <a:ext cx="714375"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总工办</a:t>
            </a:r>
          </a:p>
        </p:txBody>
      </p:sp>
      <p:sp>
        <p:nvSpPr>
          <p:cNvPr id="73737" name="Rectangle 9"/>
          <p:cNvSpPr/>
          <p:nvPr/>
        </p:nvSpPr>
        <p:spPr>
          <a:xfrm>
            <a:off x="5340350" y="2254250"/>
            <a:ext cx="714375"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市场部</a:t>
            </a:r>
          </a:p>
        </p:txBody>
      </p:sp>
      <p:sp>
        <p:nvSpPr>
          <p:cNvPr id="73738" name="Rectangle 10"/>
          <p:cNvSpPr/>
          <p:nvPr/>
        </p:nvSpPr>
        <p:spPr>
          <a:xfrm>
            <a:off x="6421438" y="2254250"/>
            <a:ext cx="635000"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财务部</a:t>
            </a:r>
          </a:p>
        </p:txBody>
      </p:sp>
      <p:sp>
        <p:nvSpPr>
          <p:cNvPr id="73739" name="Rectangle 11"/>
          <p:cNvSpPr/>
          <p:nvPr/>
        </p:nvSpPr>
        <p:spPr>
          <a:xfrm>
            <a:off x="7421563" y="2254250"/>
            <a:ext cx="1189037"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其他职能部门</a:t>
            </a:r>
          </a:p>
        </p:txBody>
      </p:sp>
      <p:sp>
        <p:nvSpPr>
          <p:cNvPr id="73740" name="Rectangle 12"/>
          <p:cNvSpPr/>
          <p:nvPr/>
        </p:nvSpPr>
        <p:spPr>
          <a:xfrm>
            <a:off x="3995738" y="2997200"/>
            <a:ext cx="414337" cy="1179513"/>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中</a:t>
            </a:r>
          </a:p>
          <a:p>
            <a:pPr eaLnBrk="0" hangingPunct="0"/>
            <a:r>
              <a:rPr lang="zh-CN" altLang="en-US" sz="1200" b="0" dirty="0">
                <a:solidFill>
                  <a:srgbClr val="000000"/>
                </a:solidFill>
                <a:latin typeface="Times New Roman" panose="02020603050405020304" pitchFamily="18" charset="0"/>
              </a:rPr>
              <a:t>试</a:t>
            </a:r>
          </a:p>
          <a:p>
            <a:pPr eaLnBrk="0" hangingPunct="0"/>
            <a:r>
              <a:rPr lang="zh-CN" altLang="en-US" sz="1200" b="0" dirty="0">
                <a:solidFill>
                  <a:srgbClr val="000000"/>
                </a:solidFill>
                <a:latin typeface="Times New Roman" panose="02020603050405020304" pitchFamily="18" charset="0"/>
              </a:rPr>
              <a:t>研</a:t>
            </a:r>
          </a:p>
          <a:p>
            <a:pPr eaLnBrk="0" hangingPunct="0"/>
            <a:r>
              <a:rPr lang="zh-CN" altLang="en-US" sz="1200" b="0" dirty="0">
                <a:solidFill>
                  <a:srgbClr val="000000"/>
                </a:solidFill>
                <a:latin typeface="Times New Roman" panose="02020603050405020304" pitchFamily="18" charset="0"/>
              </a:rPr>
              <a:t>究</a:t>
            </a:r>
          </a:p>
          <a:p>
            <a:pPr eaLnBrk="0" hangingPunct="0"/>
            <a:r>
              <a:rPr lang="zh-CN" altLang="en-US" sz="1200" b="0" dirty="0">
                <a:solidFill>
                  <a:srgbClr val="000000"/>
                </a:solidFill>
                <a:latin typeface="Times New Roman" panose="02020603050405020304" pitchFamily="18" charset="0"/>
              </a:rPr>
              <a:t>室</a:t>
            </a:r>
          </a:p>
        </p:txBody>
      </p:sp>
      <p:sp>
        <p:nvSpPr>
          <p:cNvPr id="73741" name="Rectangle 13"/>
          <p:cNvSpPr/>
          <p:nvPr/>
        </p:nvSpPr>
        <p:spPr>
          <a:xfrm>
            <a:off x="2339975" y="2990850"/>
            <a:ext cx="385763" cy="1179513"/>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硬</a:t>
            </a:r>
          </a:p>
          <a:p>
            <a:pPr eaLnBrk="0" hangingPunct="0"/>
            <a:r>
              <a:rPr lang="zh-CN" altLang="en-US" sz="1200" b="0" dirty="0">
                <a:solidFill>
                  <a:srgbClr val="000000"/>
                </a:solidFill>
                <a:latin typeface="Times New Roman" panose="02020603050405020304" pitchFamily="18" charset="0"/>
              </a:rPr>
              <a:t>件</a:t>
            </a:r>
          </a:p>
          <a:p>
            <a:pPr eaLnBrk="0" hangingPunct="0"/>
            <a:r>
              <a:rPr lang="zh-CN" altLang="en-US" sz="1200" b="0" dirty="0">
                <a:solidFill>
                  <a:srgbClr val="000000"/>
                </a:solidFill>
                <a:latin typeface="Times New Roman" panose="02020603050405020304" pitchFamily="18" charset="0"/>
              </a:rPr>
              <a:t>研</a:t>
            </a:r>
          </a:p>
          <a:p>
            <a:pPr eaLnBrk="0" hangingPunct="0"/>
            <a:r>
              <a:rPr lang="zh-CN" altLang="en-US" sz="1200" b="0" dirty="0">
                <a:solidFill>
                  <a:srgbClr val="000000"/>
                </a:solidFill>
                <a:latin typeface="Times New Roman" panose="02020603050405020304" pitchFamily="18" charset="0"/>
              </a:rPr>
              <a:t>究</a:t>
            </a:r>
          </a:p>
          <a:p>
            <a:pPr eaLnBrk="0" hangingPunct="0"/>
            <a:r>
              <a:rPr lang="zh-CN" altLang="en-US" sz="1200" b="0" dirty="0">
                <a:solidFill>
                  <a:srgbClr val="000000"/>
                </a:solidFill>
                <a:latin typeface="Times New Roman" panose="02020603050405020304" pitchFamily="18" charset="0"/>
              </a:rPr>
              <a:t>室</a:t>
            </a:r>
          </a:p>
        </p:txBody>
      </p:sp>
      <p:sp>
        <p:nvSpPr>
          <p:cNvPr id="73742" name="Rectangle 14"/>
          <p:cNvSpPr/>
          <p:nvPr/>
        </p:nvSpPr>
        <p:spPr>
          <a:xfrm>
            <a:off x="3419475" y="2997200"/>
            <a:ext cx="412750" cy="1179513"/>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测</a:t>
            </a:r>
          </a:p>
          <a:p>
            <a:pPr eaLnBrk="0" hangingPunct="0"/>
            <a:r>
              <a:rPr lang="zh-CN" altLang="en-US" sz="1200" b="0" dirty="0">
                <a:solidFill>
                  <a:srgbClr val="000000"/>
                </a:solidFill>
                <a:latin typeface="Times New Roman" panose="02020603050405020304" pitchFamily="18" charset="0"/>
              </a:rPr>
              <a:t>试</a:t>
            </a:r>
          </a:p>
          <a:p>
            <a:pPr eaLnBrk="0" hangingPunct="0"/>
            <a:r>
              <a:rPr lang="zh-CN" altLang="en-US" sz="1200" b="0" dirty="0">
                <a:solidFill>
                  <a:srgbClr val="000000"/>
                </a:solidFill>
                <a:latin typeface="Times New Roman" panose="02020603050405020304" pitchFamily="18" charset="0"/>
              </a:rPr>
              <a:t>研</a:t>
            </a:r>
          </a:p>
          <a:p>
            <a:pPr eaLnBrk="0" hangingPunct="0"/>
            <a:r>
              <a:rPr lang="zh-CN" altLang="en-US" sz="1200" b="0" dirty="0">
                <a:solidFill>
                  <a:srgbClr val="000000"/>
                </a:solidFill>
                <a:latin typeface="Times New Roman" panose="02020603050405020304" pitchFamily="18" charset="0"/>
              </a:rPr>
              <a:t>究</a:t>
            </a:r>
          </a:p>
          <a:p>
            <a:pPr eaLnBrk="0" hangingPunct="0"/>
            <a:r>
              <a:rPr lang="zh-CN" altLang="en-US" sz="1200" b="0" dirty="0">
                <a:solidFill>
                  <a:srgbClr val="000000"/>
                </a:solidFill>
                <a:latin typeface="Times New Roman" panose="02020603050405020304" pitchFamily="18" charset="0"/>
              </a:rPr>
              <a:t>室</a:t>
            </a:r>
          </a:p>
        </p:txBody>
      </p:sp>
      <p:sp>
        <p:nvSpPr>
          <p:cNvPr id="73743" name="Rectangle 15"/>
          <p:cNvSpPr/>
          <p:nvPr/>
        </p:nvSpPr>
        <p:spPr>
          <a:xfrm>
            <a:off x="1763713" y="2997200"/>
            <a:ext cx="412750" cy="1179513"/>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结</a:t>
            </a:r>
          </a:p>
          <a:p>
            <a:pPr eaLnBrk="0" hangingPunct="0"/>
            <a:r>
              <a:rPr lang="zh-CN" altLang="en-US" sz="1200" b="0" dirty="0">
                <a:solidFill>
                  <a:srgbClr val="000000"/>
                </a:solidFill>
                <a:latin typeface="Times New Roman" panose="02020603050405020304" pitchFamily="18" charset="0"/>
              </a:rPr>
              <a:t>构</a:t>
            </a:r>
          </a:p>
          <a:p>
            <a:pPr eaLnBrk="0" hangingPunct="0"/>
            <a:r>
              <a:rPr lang="zh-CN" altLang="en-US" sz="1200" b="0" dirty="0">
                <a:solidFill>
                  <a:srgbClr val="000000"/>
                </a:solidFill>
                <a:latin typeface="Times New Roman" panose="02020603050405020304" pitchFamily="18" charset="0"/>
              </a:rPr>
              <a:t>研</a:t>
            </a:r>
          </a:p>
          <a:p>
            <a:pPr eaLnBrk="0" hangingPunct="0"/>
            <a:r>
              <a:rPr lang="zh-CN" altLang="en-US" sz="1200" b="0" dirty="0">
                <a:solidFill>
                  <a:srgbClr val="000000"/>
                </a:solidFill>
                <a:latin typeface="Times New Roman" panose="02020603050405020304" pitchFamily="18" charset="0"/>
              </a:rPr>
              <a:t>究</a:t>
            </a:r>
          </a:p>
          <a:p>
            <a:pPr eaLnBrk="0" hangingPunct="0"/>
            <a:r>
              <a:rPr lang="zh-CN" altLang="en-US" sz="1200" b="0" dirty="0">
                <a:solidFill>
                  <a:srgbClr val="000000"/>
                </a:solidFill>
                <a:latin typeface="Times New Roman" panose="02020603050405020304" pitchFamily="18" charset="0"/>
              </a:rPr>
              <a:t>室</a:t>
            </a:r>
          </a:p>
        </p:txBody>
      </p:sp>
      <p:sp>
        <p:nvSpPr>
          <p:cNvPr id="73744" name="Rectangle 16"/>
          <p:cNvSpPr/>
          <p:nvPr/>
        </p:nvSpPr>
        <p:spPr>
          <a:xfrm>
            <a:off x="2843213" y="2997200"/>
            <a:ext cx="412750" cy="1179513"/>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zh-CN" altLang="en-US" sz="1200" b="0" dirty="0">
                <a:solidFill>
                  <a:srgbClr val="000000"/>
                </a:solidFill>
                <a:latin typeface="Times New Roman" panose="02020603050405020304" pitchFamily="18" charset="0"/>
              </a:rPr>
              <a:t>软</a:t>
            </a:r>
          </a:p>
          <a:p>
            <a:pPr eaLnBrk="0" hangingPunct="0"/>
            <a:r>
              <a:rPr lang="zh-CN" altLang="en-US" sz="1200" b="0" dirty="0">
                <a:solidFill>
                  <a:srgbClr val="000000"/>
                </a:solidFill>
                <a:latin typeface="Times New Roman" panose="02020603050405020304" pitchFamily="18" charset="0"/>
              </a:rPr>
              <a:t>件</a:t>
            </a:r>
          </a:p>
          <a:p>
            <a:pPr eaLnBrk="0" hangingPunct="0"/>
            <a:r>
              <a:rPr lang="zh-CN" altLang="en-US" sz="1200" b="0" dirty="0">
                <a:solidFill>
                  <a:srgbClr val="000000"/>
                </a:solidFill>
                <a:latin typeface="Times New Roman" panose="02020603050405020304" pitchFamily="18" charset="0"/>
              </a:rPr>
              <a:t>研</a:t>
            </a:r>
          </a:p>
          <a:p>
            <a:pPr eaLnBrk="0" hangingPunct="0"/>
            <a:r>
              <a:rPr lang="zh-CN" altLang="en-US" sz="1200" b="0" dirty="0">
                <a:solidFill>
                  <a:srgbClr val="000000"/>
                </a:solidFill>
                <a:latin typeface="Times New Roman" panose="02020603050405020304" pitchFamily="18" charset="0"/>
              </a:rPr>
              <a:t>究</a:t>
            </a:r>
          </a:p>
          <a:p>
            <a:pPr eaLnBrk="0" hangingPunct="0"/>
            <a:r>
              <a:rPr lang="zh-CN" altLang="en-US" sz="1200" b="0" dirty="0">
                <a:solidFill>
                  <a:srgbClr val="000000"/>
                </a:solidFill>
                <a:latin typeface="Times New Roman" panose="02020603050405020304" pitchFamily="18" charset="0"/>
              </a:rPr>
              <a:t>室</a:t>
            </a:r>
          </a:p>
        </p:txBody>
      </p:sp>
      <p:sp>
        <p:nvSpPr>
          <p:cNvPr id="73745" name="Rectangle 17"/>
          <p:cNvSpPr/>
          <p:nvPr/>
        </p:nvSpPr>
        <p:spPr>
          <a:xfrm>
            <a:off x="995363" y="4464050"/>
            <a:ext cx="557212"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en-US" altLang="zh-CN" sz="1000" b="0" dirty="0">
                <a:solidFill>
                  <a:srgbClr val="000000"/>
                </a:solidFill>
                <a:latin typeface="Times New Roman" panose="02020603050405020304" pitchFamily="18" charset="0"/>
              </a:rPr>
              <a:t>PDT1</a:t>
            </a:r>
          </a:p>
        </p:txBody>
      </p:sp>
      <p:sp>
        <p:nvSpPr>
          <p:cNvPr id="73746" name="Rectangle 18"/>
          <p:cNvSpPr/>
          <p:nvPr/>
        </p:nvSpPr>
        <p:spPr>
          <a:xfrm>
            <a:off x="995363" y="4906963"/>
            <a:ext cx="557212" cy="295275"/>
          </a:xfrm>
          <a:prstGeom prst="rect">
            <a:avLst/>
          </a:prstGeom>
          <a:noFill/>
          <a:ln w="9525" cap="flat" cmpd="sng">
            <a:solidFill>
              <a:srgbClr val="000000"/>
            </a:solidFill>
            <a:prstDash val="solid"/>
            <a:miter/>
            <a:headEnd type="none" w="med" len="med"/>
            <a:tailEnd type="none" w="med" len="med"/>
          </a:ln>
        </p:spPr>
        <p:txBody>
          <a:bodyPr wrap="none" anchor="ctr"/>
          <a:lstStyle/>
          <a:p>
            <a:pPr eaLnBrk="0" hangingPunct="0"/>
            <a:r>
              <a:rPr lang="en-US" altLang="zh-CN" sz="1000" b="0" dirty="0">
                <a:solidFill>
                  <a:srgbClr val="000000"/>
                </a:solidFill>
                <a:latin typeface="Times New Roman" panose="02020603050405020304" pitchFamily="18" charset="0"/>
              </a:rPr>
              <a:t>PDT2</a:t>
            </a:r>
          </a:p>
        </p:txBody>
      </p:sp>
      <p:sp>
        <p:nvSpPr>
          <p:cNvPr id="73747" name="Rectangle 19"/>
          <p:cNvSpPr/>
          <p:nvPr/>
        </p:nvSpPr>
        <p:spPr>
          <a:xfrm>
            <a:off x="995363" y="5424488"/>
            <a:ext cx="557212" cy="292100"/>
          </a:xfrm>
          <a:prstGeom prst="rect">
            <a:avLst/>
          </a:prstGeom>
          <a:noFill/>
          <a:ln w="9525" cap="flat" cmpd="sng">
            <a:solidFill>
              <a:srgbClr val="000000"/>
            </a:solidFill>
            <a:prstDash val="solid"/>
            <a:miter/>
            <a:headEnd type="none" w="med" len="med"/>
            <a:tailEnd type="none" w="med" len="med"/>
          </a:ln>
        </p:spPr>
        <p:txBody>
          <a:bodyPr wrap="none" anchor="ctr"/>
          <a:lstStyle/>
          <a:p>
            <a:pPr algn="just" eaLnBrk="0" hangingPunct="0"/>
            <a:r>
              <a:rPr lang="en-US" altLang="zh-CN" sz="1000" b="0" dirty="0">
                <a:solidFill>
                  <a:srgbClr val="000000"/>
                </a:solidFill>
                <a:latin typeface="Times New Roman" panose="02020603050405020304" pitchFamily="18" charset="0"/>
              </a:rPr>
              <a:t>PDT3</a:t>
            </a:r>
          </a:p>
        </p:txBody>
      </p:sp>
      <p:sp>
        <p:nvSpPr>
          <p:cNvPr id="73748" name="Rectangle 20" descr="浅色下对角线"/>
          <p:cNvSpPr/>
          <p:nvPr/>
        </p:nvSpPr>
        <p:spPr>
          <a:xfrm>
            <a:off x="1789113" y="4537075"/>
            <a:ext cx="6715125" cy="169863"/>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49" name="Rectangle 21" descr="横向砖形"/>
          <p:cNvSpPr/>
          <p:nvPr/>
        </p:nvSpPr>
        <p:spPr>
          <a:xfrm>
            <a:off x="1938338" y="4316413"/>
            <a:ext cx="160337" cy="14747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0" name="Rectangle 22" descr="横向砖形"/>
          <p:cNvSpPr/>
          <p:nvPr/>
        </p:nvSpPr>
        <p:spPr>
          <a:xfrm>
            <a:off x="2474913" y="4316413"/>
            <a:ext cx="160337" cy="14747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1" name="Rectangle 23" descr="横向砖形"/>
          <p:cNvSpPr/>
          <p:nvPr/>
        </p:nvSpPr>
        <p:spPr>
          <a:xfrm>
            <a:off x="3011488" y="4316413"/>
            <a:ext cx="160337" cy="14747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2" name="Rectangle 24" descr="横向砖形"/>
          <p:cNvSpPr/>
          <p:nvPr/>
        </p:nvSpPr>
        <p:spPr>
          <a:xfrm>
            <a:off x="3548063" y="4316413"/>
            <a:ext cx="160337" cy="14747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3" name="Rectangle 25" descr="横向砖形"/>
          <p:cNvSpPr/>
          <p:nvPr/>
        </p:nvSpPr>
        <p:spPr>
          <a:xfrm>
            <a:off x="4086225" y="4316413"/>
            <a:ext cx="158750" cy="1474787"/>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4" name="Rectangle 26" descr="横向砖形"/>
          <p:cNvSpPr/>
          <p:nvPr/>
        </p:nvSpPr>
        <p:spPr>
          <a:xfrm>
            <a:off x="4645025" y="2695575"/>
            <a:ext cx="158750" cy="3095625"/>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5" name="Rectangle 27" descr="横向砖形"/>
          <p:cNvSpPr/>
          <p:nvPr/>
        </p:nvSpPr>
        <p:spPr>
          <a:xfrm>
            <a:off x="5595938" y="2695575"/>
            <a:ext cx="157162" cy="3095625"/>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6" name="Rectangle 28" descr="横向砖形"/>
          <p:cNvSpPr/>
          <p:nvPr/>
        </p:nvSpPr>
        <p:spPr>
          <a:xfrm>
            <a:off x="6707188" y="2695575"/>
            <a:ext cx="157162" cy="3095625"/>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3757" name="Rectangle 29" descr="横向砖形"/>
          <p:cNvSpPr/>
          <p:nvPr/>
        </p:nvSpPr>
        <p:spPr>
          <a:xfrm>
            <a:off x="7896225" y="2695575"/>
            <a:ext cx="157163" cy="3095625"/>
          </a:xfrm>
          <a:prstGeom prst="rect">
            <a:avLst/>
          </a:prstGeom>
          <a:blipFill rotWithShape="0">
            <a:blip r:embed="rId3"/>
          </a:blip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73758" name="AutoShape 30"/>
          <p:cNvCxnSpPr>
            <a:stCxn id="73733" idx="2"/>
            <a:endCxn id="73734" idx="0"/>
          </p:cNvCxnSpPr>
          <p:nvPr/>
        </p:nvCxnSpPr>
        <p:spPr>
          <a:xfrm rot="5400000">
            <a:off x="2549525" y="396875"/>
            <a:ext cx="663575" cy="3051175"/>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59" name="AutoShape 31"/>
          <p:cNvCxnSpPr>
            <a:stCxn id="73733" idx="2"/>
            <a:endCxn id="73735" idx="0"/>
          </p:cNvCxnSpPr>
          <p:nvPr/>
        </p:nvCxnSpPr>
        <p:spPr>
          <a:xfrm rot="5400000">
            <a:off x="3421063" y="1268413"/>
            <a:ext cx="663575" cy="1308100"/>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0" name="AutoShape 32"/>
          <p:cNvCxnSpPr>
            <a:stCxn id="73733" idx="2"/>
            <a:endCxn id="73736" idx="0"/>
          </p:cNvCxnSpPr>
          <p:nvPr/>
        </p:nvCxnSpPr>
        <p:spPr>
          <a:xfrm rot="-5400000" flipH="1">
            <a:off x="4181475" y="1816100"/>
            <a:ext cx="663575" cy="212725"/>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1" name="AutoShape 33"/>
          <p:cNvCxnSpPr>
            <a:stCxn id="73733" idx="2"/>
            <a:endCxn id="73737" idx="0"/>
          </p:cNvCxnSpPr>
          <p:nvPr/>
        </p:nvCxnSpPr>
        <p:spPr>
          <a:xfrm rot="-5400000" flipH="1">
            <a:off x="4719638" y="1276350"/>
            <a:ext cx="663575" cy="1290638"/>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2" name="AutoShape 34"/>
          <p:cNvCxnSpPr>
            <a:stCxn id="73733" idx="2"/>
            <a:endCxn id="73738" idx="0"/>
          </p:cNvCxnSpPr>
          <p:nvPr/>
        </p:nvCxnSpPr>
        <p:spPr>
          <a:xfrm rot="-5400000" flipH="1">
            <a:off x="5240338" y="755650"/>
            <a:ext cx="663575" cy="2332038"/>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3" name="AutoShape 35"/>
          <p:cNvCxnSpPr>
            <a:stCxn id="73733" idx="2"/>
            <a:endCxn id="73739" idx="0"/>
          </p:cNvCxnSpPr>
          <p:nvPr/>
        </p:nvCxnSpPr>
        <p:spPr>
          <a:xfrm rot="-5400000" flipH="1">
            <a:off x="5880100" y="117475"/>
            <a:ext cx="663575" cy="3609975"/>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4" name="AutoShape 36"/>
          <p:cNvCxnSpPr>
            <a:stCxn id="73735" idx="2"/>
            <a:endCxn id="73740" idx="0"/>
          </p:cNvCxnSpPr>
          <p:nvPr/>
        </p:nvCxnSpPr>
        <p:spPr>
          <a:xfrm rot="-5400000" flipH="1">
            <a:off x="3425825" y="2219325"/>
            <a:ext cx="447675" cy="1106488"/>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5" name="AutoShape 37"/>
          <p:cNvCxnSpPr>
            <a:stCxn id="73735" idx="2"/>
            <a:endCxn id="73741" idx="0"/>
          </p:cNvCxnSpPr>
          <p:nvPr/>
        </p:nvCxnSpPr>
        <p:spPr>
          <a:xfrm rot="5400000">
            <a:off x="2595563" y="2487613"/>
            <a:ext cx="441325" cy="565150"/>
          </a:xfrm>
          <a:prstGeom prst="bentConnector3">
            <a:avLst>
              <a:gd name="adj1" fmla="val 49796"/>
            </a:avLst>
          </a:prstGeom>
          <a:ln w="9525" cap="flat" cmpd="sng">
            <a:solidFill>
              <a:srgbClr val="000000"/>
            </a:solidFill>
            <a:prstDash val="solid"/>
            <a:miter/>
            <a:headEnd type="none" w="med" len="med"/>
            <a:tailEnd type="none" w="med" len="med"/>
          </a:ln>
        </p:spPr>
      </p:cxnSp>
      <p:cxnSp>
        <p:nvCxnSpPr>
          <p:cNvPr id="73766" name="AutoShape 38"/>
          <p:cNvCxnSpPr>
            <a:stCxn id="73735" idx="2"/>
            <a:endCxn id="73742" idx="0"/>
          </p:cNvCxnSpPr>
          <p:nvPr/>
        </p:nvCxnSpPr>
        <p:spPr>
          <a:xfrm rot="-5400000" flipH="1">
            <a:off x="3136900" y="2508250"/>
            <a:ext cx="447675" cy="528638"/>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7" name="AutoShape 39"/>
          <p:cNvCxnSpPr>
            <a:stCxn id="73735" idx="2"/>
            <a:endCxn id="73743" idx="0"/>
          </p:cNvCxnSpPr>
          <p:nvPr/>
        </p:nvCxnSpPr>
        <p:spPr>
          <a:xfrm rot="5400000">
            <a:off x="2309813" y="2209800"/>
            <a:ext cx="447675" cy="1127125"/>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8" name="AutoShape 40"/>
          <p:cNvCxnSpPr>
            <a:stCxn id="73735" idx="2"/>
            <a:endCxn id="73744" idx="0"/>
          </p:cNvCxnSpPr>
          <p:nvPr/>
        </p:nvCxnSpPr>
        <p:spPr>
          <a:xfrm rot="5400000">
            <a:off x="2849563" y="2749550"/>
            <a:ext cx="447675" cy="47625"/>
          </a:xfrm>
          <a:prstGeom prst="bentConnector3">
            <a:avLst>
              <a:gd name="adj1" fmla="val 50000"/>
            </a:avLst>
          </a:prstGeom>
          <a:ln w="9525" cap="flat" cmpd="sng">
            <a:solidFill>
              <a:srgbClr val="000000"/>
            </a:solidFill>
            <a:prstDash val="solid"/>
            <a:miter/>
            <a:headEnd type="none" w="med" len="med"/>
            <a:tailEnd type="none" w="med" len="med"/>
          </a:ln>
        </p:spPr>
      </p:cxnSp>
      <p:cxnSp>
        <p:nvCxnSpPr>
          <p:cNvPr id="73769" name="AutoShape 41"/>
          <p:cNvCxnSpPr>
            <a:stCxn id="73734" idx="1"/>
            <a:endCxn id="73745" idx="1"/>
          </p:cNvCxnSpPr>
          <p:nvPr/>
        </p:nvCxnSpPr>
        <p:spPr>
          <a:xfrm rot="10800000" flipH="1" flipV="1">
            <a:off x="838200" y="2401888"/>
            <a:ext cx="157163" cy="2211387"/>
          </a:xfrm>
          <a:prstGeom prst="bentConnector3">
            <a:avLst>
              <a:gd name="adj1" fmla="val -150000"/>
            </a:avLst>
          </a:prstGeom>
          <a:ln w="9525" cap="flat" cmpd="sng">
            <a:solidFill>
              <a:srgbClr val="000000"/>
            </a:solidFill>
            <a:prstDash val="solid"/>
            <a:miter/>
            <a:headEnd type="none" w="med" len="med"/>
            <a:tailEnd type="none" w="med" len="med"/>
          </a:ln>
        </p:spPr>
      </p:cxnSp>
      <p:cxnSp>
        <p:nvCxnSpPr>
          <p:cNvPr id="73770" name="AutoShape 42"/>
          <p:cNvCxnSpPr>
            <a:stCxn id="73734" idx="1"/>
            <a:endCxn id="73746" idx="1"/>
          </p:cNvCxnSpPr>
          <p:nvPr/>
        </p:nvCxnSpPr>
        <p:spPr>
          <a:xfrm rot="10800000" flipH="1" flipV="1">
            <a:off x="838200" y="2401888"/>
            <a:ext cx="157163" cy="2652712"/>
          </a:xfrm>
          <a:prstGeom prst="bentConnector3">
            <a:avLst>
              <a:gd name="adj1" fmla="val -150000"/>
            </a:avLst>
          </a:prstGeom>
          <a:ln w="9525" cap="flat" cmpd="sng">
            <a:solidFill>
              <a:srgbClr val="000000"/>
            </a:solidFill>
            <a:prstDash val="solid"/>
            <a:miter/>
            <a:headEnd type="none" w="med" len="med"/>
            <a:tailEnd type="none" w="med" len="med"/>
          </a:ln>
        </p:spPr>
      </p:cxnSp>
      <p:cxnSp>
        <p:nvCxnSpPr>
          <p:cNvPr id="73771" name="AutoShape 43"/>
          <p:cNvCxnSpPr>
            <a:stCxn id="73734" idx="1"/>
            <a:endCxn id="73747" idx="1"/>
          </p:cNvCxnSpPr>
          <p:nvPr/>
        </p:nvCxnSpPr>
        <p:spPr>
          <a:xfrm rot="10800000" flipH="1" flipV="1">
            <a:off x="838200" y="2401888"/>
            <a:ext cx="157163" cy="3167062"/>
          </a:xfrm>
          <a:prstGeom prst="bentConnector3">
            <a:avLst>
              <a:gd name="adj1" fmla="val -150000"/>
            </a:avLst>
          </a:prstGeom>
          <a:ln w="9525" cap="flat" cmpd="sng">
            <a:solidFill>
              <a:srgbClr val="000000"/>
            </a:solidFill>
            <a:prstDash val="solid"/>
            <a:miter/>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矩阵结构的特点</a:t>
            </a:r>
          </a:p>
        </p:txBody>
      </p:sp>
      <p:sp>
        <p:nvSpPr>
          <p:cNvPr id="74755" name="Rectangle 3"/>
          <p:cNvSpPr>
            <a:spLocks noGrp="1"/>
          </p:cNvSpPr>
          <p:nvPr>
            <p:ph idx="1"/>
          </p:nvPr>
        </p:nvSpPr>
        <p:spPr>
          <a:xfrm>
            <a:off x="36513" y="1025525"/>
            <a:ext cx="9074150" cy="5318125"/>
          </a:xfrm>
        </p:spPr>
        <p:txBody>
          <a:bodyPr vert="horz" wrap="square" lIns="91440" tIns="45720" rIns="91440" bIns="45720" anchor="t"/>
          <a:lstStyle/>
          <a:p>
            <a:pPr eaLnBrk="1" hangingPunct="1"/>
            <a:r>
              <a:rPr lang="zh-CN" altLang="en-US" sz="2800" dirty="0">
                <a:ea typeface="宋体" panose="02010600030101010101" pitchFamily="2" charset="-122"/>
              </a:rPr>
              <a:t>优点：项目是工作的焦点，通过项目协调员或项目经理可以使各项目目标平衡，避免资源重复。</a:t>
            </a:r>
          </a:p>
          <a:p>
            <a:pPr eaLnBrk="1" hangingPunct="1"/>
            <a:r>
              <a:rPr lang="zh-CN" altLang="en-US" sz="2800" dirty="0">
                <a:ea typeface="宋体" panose="02010600030101010101" pitchFamily="2" charset="-122"/>
              </a:rPr>
              <a:t>缺点：团队成员为两个以上主管工作。当有冲突时，会处于两难困境；员工的职业发展可能受到一定的限制。</a:t>
            </a:r>
          </a:p>
          <a:p>
            <a:pPr eaLnBrk="1" hangingPunct="1"/>
            <a:r>
              <a:rPr lang="zh-CN" altLang="en-US" sz="2800" dirty="0">
                <a:ea typeface="宋体" panose="02010600030101010101" pitchFamily="2" charset="-122"/>
              </a:rPr>
              <a:t>适用：需要利用多个职能部门的资源而且技术相对复杂，不需要关键技术人员全职为项目工作，特别是某个项目需要同时共享某些技术人员时。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研发组织形式比较总结</a:t>
            </a:r>
          </a:p>
        </p:txBody>
      </p:sp>
      <p:sp>
        <p:nvSpPr>
          <p:cNvPr id="75779" name="Rectangle 3" descr="7"/>
          <p:cNvSpPr/>
          <p:nvPr/>
        </p:nvSpPr>
        <p:spPr>
          <a:xfrm>
            <a:off x="3527425" y="1389063"/>
            <a:ext cx="4013200" cy="407987"/>
          </a:xfrm>
          <a:prstGeom prst="rect">
            <a:avLst/>
          </a:prstGeom>
          <a:noFill/>
          <a:ln w="9525">
            <a:noFill/>
          </a:ln>
        </p:spPr>
        <p:txBody>
          <a:bodyPr/>
          <a:lstStyle/>
          <a:p>
            <a:pPr>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矩阵型</a:t>
            </a:r>
          </a:p>
        </p:txBody>
      </p:sp>
      <p:sp>
        <p:nvSpPr>
          <p:cNvPr id="75780" name="Rectangle 4" descr="9"/>
          <p:cNvSpPr/>
          <p:nvPr/>
        </p:nvSpPr>
        <p:spPr>
          <a:xfrm>
            <a:off x="504825" y="1389063"/>
            <a:ext cx="1862138" cy="815975"/>
          </a:xfrm>
          <a:prstGeom prst="rect">
            <a:avLst/>
          </a:prstGeom>
          <a:noFill/>
          <a:ln w="9525">
            <a:noFill/>
          </a:ln>
        </p:spPr>
        <p:txBody>
          <a:bodyPr/>
          <a:lstStyle/>
          <a:p>
            <a:pPr algn="r">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组织类型</a:t>
            </a:r>
          </a:p>
          <a:p>
            <a:pPr algn="just">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项目特征</a:t>
            </a:r>
          </a:p>
        </p:txBody>
      </p:sp>
      <p:sp>
        <p:nvSpPr>
          <p:cNvPr id="75781" name="Rectangle 5" descr="10"/>
          <p:cNvSpPr/>
          <p:nvPr/>
        </p:nvSpPr>
        <p:spPr>
          <a:xfrm>
            <a:off x="2366963" y="1389063"/>
            <a:ext cx="1160462" cy="815975"/>
          </a:xfrm>
          <a:prstGeom prst="rect">
            <a:avLst/>
          </a:prstGeom>
          <a:noFill/>
          <a:ln w="9525">
            <a:noFill/>
          </a:ln>
        </p:spPr>
        <p:txBody>
          <a:bodyPr anchor="ct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职能型</a:t>
            </a:r>
          </a:p>
        </p:txBody>
      </p:sp>
      <p:sp>
        <p:nvSpPr>
          <p:cNvPr id="75782" name="Rectangle 6" descr="11"/>
          <p:cNvSpPr/>
          <p:nvPr/>
        </p:nvSpPr>
        <p:spPr>
          <a:xfrm>
            <a:off x="3527425" y="1797050"/>
            <a:ext cx="1263650"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弱矩阵型</a:t>
            </a:r>
          </a:p>
        </p:txBody>
      </p:sp>
      <p:sp>
        <p:nvSpPr>
          <p:cNvPr id="75783" name="Rectangle 7" descr="12"/>
          <p:cNvSpPr/>
          <p:nvPr/>
        </p:nvSpPr>
        <p:spPr>
          <a:xfrm>
            <a:off x="4791075" y="1797050"/>
            <a:ext cx="1323975"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平衡矩阵</a:t>
            </a:r>
          </a:p>
        </p:txBody>
      </p:sp>
      <p:sp>
        <p:nvSpPr>
          <p:cNvPr id="75784" name="Rectangle 8" descr="13"/>
          <p:cNvSpPr/>
          <p:nvPr/>
        </p:nvSpPr>
        <p:spPr>
          <a:xfrm>
            <a:off x="6115050" y="1797050"/>
            <a:ext cx="1425575"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强矩阵</a:t>
            </a:r>
          </a:p>
        </p:txBody>
      </p:sp>
      <p:sp>
        <p:nvSpPr>
          <p:cNvPr id="75785" name="Rectangle 9" descr="39"/>
          <p:cNvSpPr/>
          <p:nvPr/>
        </p:nvSpPr>
        <p:spPr>
          <a:xfrm>
            <a:off x="504825" y="4638675"/>
            <a:ext cx="1862138"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项目管理行政人员</a:t>
            </a:r>
          </a:p>
        </p:txBody>
      </p:sp>
      <p:sp>
        <p:nvSpPr>
          <p:cNvPr id="75786" name="Rectangle 10" descr="40"/>
          <p:cNvSpPr/>
          <p:nvPr/>
        </p:nvSpPr>
        <p:spPr>
          <a:xfrm>
            <a:off x="2366963" y="4638675"/>
            <a:ext cx="1160462"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p>
        </p:txBody>
      </p:sp>
      <p:sp>
        <p:nvSpPr>
          <p:cNvPr id="75787" name="Rectangle 11" descr="41"/>
          <p:cNvSpPr/>
          <p:nvPr/>
        </p:nvSpPr>
        <p:spPr>
          <a:xfrm>
            <a:off x="3527425" y="4638675"/>
            <a:ext cx="1263650"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p>
        </p:txBody>
      </p:sp>
      <p:sp>
        <p:nvSpPr>
          <p:cNvPr id="75788" name="Rectangle 12" descr="42"/>
          <p:cNvSpPr/>
          <p:nvPr/>
        </p:nvSpPr>
        <p:spPr>
          <a:xfrm>
            <a:off x="4791075" y="4638675"/>
            <a:ext cx="1323975"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p>
        </p:txBody>
      </p:sp>
      <p:sp>
        <p:nvSpPr>
          <p:cNvPr id="75789" name="Rectangle 13" descr="43"/>
          <p:cNvSpPr/>
          <p:nvPr/>
        </p:nvSpPr>
        <p:spPr>
          <a:xfrm>
            <a:off x="6115050" y="4638675"/>
            <a:ext cx="1425575"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专职</a:t>
            </a:r>
          </a:p>
        </p:txBody>
      </p:sp>
      <p:sp>
        <p:nvSpPr>
          <p:cNvPr id="75790" name="Rectangle 14" descr="44"/>
          <p:cNvSpPr/>
          <p:nvPr/>
        </p:nvSpPr>
        <p:spPr>
          <a:xfrm>
            <a:off x="7540625" y="4638675"/>
            <a:ext cx="1146175" cy="423863"/>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专职</a:t>
            </a:r>
          </a:p>
        </p:txBody>
      </p:sp>
      <p:sp>
        <p:nvSpPr>
          <p:cNvPr id="75791" name="Rectangle 15" descr="14"/>
          <p:cNvSpPr/>
          <p:nvPr/>
        </p:nvSpPr>
        <p:spPr>
          <a:xfrm>
            <a:off x="7540625" y="1389063"/>
            <a:ext cx="1146175" cy="815975"/>
          </a:xfrm>
          <a:prstGeom prst="rect">
            <a:avLst/>
          </a:prstGeom>
          <a:noFill/>
          <a:ln w="9525">
            <a:noFill/>
          </a:ln>
        </p:spPr>
        <p:txBody>
          <a:bodyPr anchor="ct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项目型</a:t>
            </a:r>
          </a:p>
        </p:txBody>
      </p:sp>
      <p:sp>
        <p:nvSpPr>
          <p:cNvPr id="75792" name="Rectangle 16" descr="17"/>
          <p:cNvSpPr/>
          <p:nvPr/>
        </p:nvSpPr>
        <p:spPr>
          <a:xfrm>
            <a:off x="3527425" y="2205038"/>
            <a:ext cx="1263650"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限制较多</a:t>
            </a:r>
          </a:p>
        </p:txBody>
      </p:sp>
      <p:sp>
        <p:nvSpPr>
          <p:cNvPr id="75793" name="Rectangle 17" descr="18"/>
          <p:cNvSpPr/>
          <p:nvPr/>
        </p:nvSpPr>
        <p:spPr>
          <a:xfrm>
            <a:off x="4791075" y="2205038"/>
            <a:ext cx="1323975"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低→中</a:t>
            </a:r>
          </a:p>
        </p:txBody>
      </p:sp>
      <p:sp>
        <p:nvSpPr>
          <p:cNvPr id="75794" name="Rectangle 18" descr="19"/>
          <p:cNvSpPr/>
          <p:nvPr/>
        </p:nvSpPr>
        <p:spPr>
          <a:xfrm>
            <a:off x="6115050" y="2205038"/>
            <a:ext cx="1425575"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中→高</a:t>
            </a:r>
          </a:p>
        </p:txBody>
      </p:sp>
      <p:sp>
        <p:nvSpPr>
          <p:cNvPr id="75795" name="Rectangle 19" descr="20"/>
          <p:cNvSpPr/>
          <p:nvPr/>
        </p:nvSpPr>
        <p:spPr>
          <a:xfrm>
            <a:off x="7540625" y="2205038"/>
            <a:ext cx="1146175"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高→所有</a:t>
            </a:r>
          </a:p>
        </p:txBody>
      </p:sp>
      <p:sp>
        <p:nvSpPr>
          <p:cNvPr id="75796" name="Rectangle 20" descr="26"/>
          <p:cNvSpPr/>
          <p:nvPr/>
        </p:nvSpPr>
        <p:spPr>
          <a:xfrm>
            <a:off x="7540625" y="2759075"/>
            <a:ext cx="1146175"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en-US" altLang="zh-CN" sz="1600" b="0" dirty="0">
                <a:solidFill>
                  <a:schemeClr val="accent2"/>
                </a:solidFill>
                <a:latin typeface="宋体" panose="02010600030101010101" pitchFamily="2" charset="-122"/>
              </a:rPr>
              <a:t>85</a:t>
            </a:r>
            <a:r>
              <a:rPr lang="zh-CN" altLang="en-US" sz="1600" b="0" dirty="0">
                <a:solidFill>
                  <a:schemeClr val="accent2"/>
                </a:solidFill>
                <a:latin typeface="宋体" panose="02010600030101010101" pitchFamily="2" charset="-122"/>
              </a:rPr>
              <a:t>－</a:t>
            </a:r>
            <a:r>
              <a:rPr lang="en-US" altLang="zh-CN" sz="1600" b="0" dirty="0">
                <a:solidFill>
                  <a:schemeClr val="accent2"/>
                </a:solidFill>
                <a:latin typeface="宋体" panose="02010600030101010101" pitchFamily="2" charset="-122"/>
              </a:rPr>
              <a:t>100</a:t>
            </a:r>
            <a:r>
              <a:rPr lang="zh-CN" altLang="en-US" sz="1600" b="0" dirty="0">
                <a:solidFill>
                  <a:schemeClr val="accent2"/>
                </a:solidFill>
                <a:latin typeface="宋体" panose="02010600030101010101" pitchFamily="2" charset="-122"/>
              </a:rPr>
              <a:t>％</a:t>
            </a:r>
          </a:p>
        </p:txBody>
      </p:sp>
      <p:sp>
        <p:nvSpPr>
          <p:cNvPr id="75797" name="Rectangle 21" descr="32"/>
          <p:cNvSpPr/>
          <p:nvPr/>
        </p:nvSpPr>
        <p:spPr>
          <a:xfrm>
            <a:off x="7540625" y="3187700"/>
            <a:ext cx="1146175"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专职</a:t>
            </a:r>
          </a:p>
        </p:txBody>
      </p:sp>
      <p:sp>
        <p:nvSpPr>
          <p:cNvPr id="75798" name="Rectangle 22" descr="24"/>
          <p:cNvSpPr/>
          <p:nvPr/>
        </p:nvSpPr>
        <p:spPr>
          <a:xfrm>
            <a:off x="4791075" y="2759075"/>
            <a:ext cx="1323975"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en-US" altLang="zh-CN" sz="1600" b="0" dirty="0">
                <a:solidFill>
                  <a:schemeClr val="accent2"/>
                </a:solidFill>
                <a:latin typeface="宋体" panose="02010600030101010101" pitchFamily="2" charset="-122"/>
              </a:rPr>
              <a:t>15</a:t>
            </a:r>
            <a:r>
              <a:rPr lang="zh-CN" altLang="en-US" sz="1600" b="0" dirty="0">
                <a:solidFill>
                  <a:schemeClr val="accent2"/>
                </a:solidFill>
                <a:latin typeface="宋体" panose="02010600030101010101" pitchFamily="2" charset="-122"/>
              </a:rPr>
              <a:t>－</a:t>
            </a:r>
            <a:r>
              <a:rPr lang="en-US" altLang="zh-CN" sz="1600" b="0" dirty="0">
                <a:solidFill>
                  <a:schemeClr val="accent2"/>
                </a:solidFill>
                <a:latin typeface="宋体" panose="02010600030101010101" pitchFamily="2" charset="-122"/>
              </a:rPr>
              <a:t>60</a:t>
            </a:r>
            <a:r>
              <a:rPr lang="zh-CN" altLang="en-US" sz="1600" b="0" dirty="0">
                <a:solidFill>
                  <a:schemeClr val="accent2"/>
                </a:solidFill>
                <a:latin typeface="宋体" panose="02010600030101010101" pitchFamily="2" charset="-122"/>
              </a:rPr>
              <a:t>％</a:t>
            </a:r>
          </a:p>
        </p:txBody>
      </p:sp>
      <p:sp>
        <p:nvSpPr>
          <p:cNvPr id="75799" name="Rectangle 23" descr="38"/>
          <p:cNvSpPr/>
          <p:nvPr/>
        </p:nvSpPr>
        <p:spPr>
          <a:xfrm>
            <a:off x="7540625" y="3595688"/>
            <a:ext cx="1146175"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项目经理</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企划经理</a:t>
            </a:r>
          </a:p>
        </p:txBody>
      </p:sp>
      <p:sp>
        <p:nvSpPr>
          <p:cNvPr id="75800" name="Rectangle 24" descr="30"/>
          <p:cNvSpPr/>
          <p:nvPr/>
        </p:nvSpPr>
        <p:spPr>
          <a:xfrm>
            <a:off x="4791075" y="3187700"/>
            <a:ext cx="1323975"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专职</a:t>
            </a:r>
          </a:p>
        </p:txBody>
      </p:sp>
      <p:sp>
        <p:nvSpPr>
          <p:cNvPr id="75801" name="Rectangle 25" descr="25"/>
          <p:cNvSpPr/>
          <p:nvPr/>
        </p:nvSpPr>
        <p:spPr>
          <a:xfrm>
            <a:off x="6115050" y="2759075"/>
            <a:ext cx="1425575"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en-US" altLang="zh-CN" sz="1600" b="0" dirty="0">
                <a:solidFill>
                  <a:schemeClr val="accent2"/>
                </a:solidFill>
                <a:latin typeface="宋体" panose="02010600030101010101" pitchFamily="2" charset="-122"/>
              </a:rPr>
              <a:t>50</a:t>
            </a:r>
            <a:r>
              <a:rPr lang="zh-CN" altLang="en-US" sz="1600" b="0" dirty="0">
                <a:solidFill>
                  <a:schemeClr val="accent2"/>
                </a:solidFill>
                <a:latin typeface="宋体" panose="02010600030101010101" pitchFamily="2" charset="-122"/>
              </a:rPr>
              <a:t>－</a:t>
            </a:r>
            <a:r>
              <a:rPr lang="en-US" altLang="zh-CN" sz="1600" b="0" dirty="0">
                <a:solidFill>
                  <a:schemeClr val="accent2"/>
                </a:solidFill>
                <a:latin typeface="宋体" panose="02010600030101010101" pitchFamily="2" charset="-122"/>
              </a:rPr>
              <a:t>95</a:t>
            </a:r>
            <a:r>
              <a:rPr lang="zh-CN" altLang="en-US" sz="1600" b="0" dirty="0">
                <a:solidFill>
                  <a:schemeClr val="accent2"/>
                </a:solidFill>
                <a:latin typeface="宋体" panose="02010600030101010101" pitchFamily="2" charset="-122"/>
              </a:rPr>
              <a:t>％</a:t>
            </a:r>
          </a:p>
        </p:txBody>
      </p:sp>
      <p:sp>
        <p:nvSpPr>
          <p:cNvPr id="75802" name="Rectangle 26" descr="31"/>
          <p:cNvSpPr/>
          <p:nvPr/>
        </p:nvSpPr>
        <p:spPr>
          <a:xfrm>
            <a:off x="6115050" y="3187700"/>
            <a:ext cx="1425575"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专职</a:t>
            </a:r>
          </a:p>
        </p:txBody>
      </p:sp>
      <p:sp>
        <p:nvSpPr>
          <p:cNvPr id="75803" name="Rectangle 27" descr="36"/>
          <p:cNvSpPr/>
          <p:nvPr/>
        </p:nvSpPr>
        <p:spPr>
          <a:xfrm>
            <a:off x="4791075" y="3595688"/>
            <a:ext cx="1323975"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项目经理</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项目主管</a:t>
            </a:r>
          </a:p>
        </p:txBody>
      </p:sp>
      <p:sp>
        <p:nvSpPr>
          <p:cNvPr id="75804" name="Rectangle 28" descr="37"/>
          <p:cNvSpPr/>
          <p:nvPr/>
        </p:nvSpPr>
        <p:spPr>
          <a:xfrm>
            <a:off x="6115050" y="3595688"/>
            <a:ext cx="1425575"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项目经理</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企划经理</a:t>
            </a:r>
          </a:p>
        </p:txBody>
      </p:sp>
      <p:sp>
        <p:nvSpPr>
          <p:cNvPr id="75805" name="Rectangle 29" descr="23"/>
          <p:cNvSpPr/>
          <p:nvPr/>
        </p:nvSpPr>
        <p:spPr>
          <a:xfrm>
            <a:off x="3527425" y="2759075"/>
            <a:ext cx="1263650"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en-US" altLang="zh-CN" sz="1600" b="0" dirty="0">
                <a:solidFill>
                  <a:schemeClr val="accent2"/>
                </a:solidFill>
                <a:latin typeface="宋体" panose="02010600030101010101" pitchFamily="2" charset="-122"/>
              </a:rPr>
              <a:t>0</a:t>
            </a:r>
            <a:r>
              <a:rPr lang="zh-CN" altLang="en-US" sz="1600" b="0" dirty="0">
                <a:solidFill>
                  <a:schemeClr val="accent2"/>
                </a:solidFill>
                <a:latin typeface="宋体" panose="02010600030101010101" pitchFamily="2" charset="-122"/>
              </a:rPr>
              <a:t>－</a:t>
            </a:r>
            <a:r>
              <a:rPr lang="en-US" altLang="zh-CN" sz="1600" b="0" dirty="0">
                <a:solidFill>
                  <a:schemeClr val="accent2"/>
                </a:solidFill>
                <a:latin typeface="宋体" panose="02010600030101010101" pitchFamily="2" charset="-122"/>
              </a:rPr>
              <a:t>25</a:t>
            </a:r>
            <a:r>
              <a:rPr lang="zh-CN" altLang="en-US" sz="1600" b="0" dirty="0">
                <a:solidFill>
                  <a:schemeClr val="accent2"/>
                </a:solidFill>
                <a:latin typeface="宋体" panose="02010600030101010101" pitchFamily="2" charset="-122"/>
              </a:rPr>
              <a:t>％</a:t>
            </a:r>
          </a:p>
        </p:txBody>
      </p:sp>
      <p:sp>
        <p:nvSpPr>
          <p:cNvPr id="75806" name="Rectangle 30" descr="29"/>
          <p:cNvSpPr/>
          <p:nvPr/>
        </p:nvSpPr>
        <p:spPr>
          <a:xfrm>
            <a:off x="3527425" y="3187700"/>
            <a:ext cx="1263650"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p>
        </p:txBody>
      </p:sp>
      <p:sp>
        <p:nvSpPr>
          <p:cNvPr id="75807" name="Rectangle 31" descr="15"/>
          <p:cNvSpPr/>
          <p:nvPr/>
        </p:nvSpPr>
        <p:spPr>
          <a:xfrm>
            <a:off x="504825" y="2205038"/>
            <a:ext cx="1862138"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项目经理的权力</a:t>
            </a:r>
          </a:p>
        </p:txBody>
      </p:sp>
      <p:sp>
        <p:nvSpPr>
          <p:cNvPr id="75808" name="Rectangle 32" descr="35"/>
          <p:cNvSpPr/>
          <p:nvPr/>
        </p:nvSpPr>
        <p:spPr>
          <a:xfrm>
            <a:off x="3527425" y="3595688"/>
            <a:ext cx="1263650"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项目协调人</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项目负责人</a:t>
            </a:r>
          </a:p>
        </p:txBody>
      </p:sp>
      <p:sp>
        <p:nvSpPr>
          <p:cNvPr id="75809" name="Rectangle 33" descr="21"/>
          <p:cNvSpPr/>
          <p:nvPr/>
        </p:nvSpPr>
        <p:spPr>
          <a:xfrm>
            <a:off x="504825" y="2759075"/>
            <a:ext cx="1862138"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专职项目人员比例</a:t>
            </a:r>
          </a:p>
        </p:txBody>
      </p:sp>
      <p:sp>
        <p:nvSpPr>
          <p:cNvPr id="75810" name="Rectangle 34" descr="16"/>
          <p:cNvSpPr/>
          <p:nvPr/>
        </p:nvSpPr>
        <p:spPr>
          <a:xfrm>
            <a:off x="2366963" y="2205038"/>
            <a:ext cx="1160462" cy="55403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很少或无</a:t>
            </a:r>
          </a:p>
        </p:txBody>
      </p:sp>
      <p:sp>
        <p:nvSpPr>
          <p:cNvPr id="75811" name="Rectangle 35" descr="22"/>
          <p:cNvSpPr/>
          <p:nvPr/>
        </p:nvSpPr>
        <p:spPr>
          <a:xfrm>
            <a:off x="2366963" y="2759075"/>
            <a:ext cx="1160462" cy="428625"/>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完全没有</a:t>
            </a:r>
          </a:p>
        </p:txBody>
      </p:sp>
      <p:sp>
        <p:nvSpPr>
          <p:cNvPr id="75812" name="Rectangle 36" descr="28"/>
          <p:cNvSpPr/>
          <p:nvPr/>
        </p:nvSpPr>
        <p:spPr>
          <a:xfrm>
            <a:off x="2366963" y="3187700"/>
            <a:ext cx="1160462"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兼职</a:t>
            </a:r>
          </a:p>
        </p:txBody>
      </p:sp>
      <p:sp>
        <p:nvSpPr>
          <p:cNvPr id="75813" name="Rectangle 37" descr="34"/>
          <p:cNvSpPr/>
          <p:nvPr/>
        </p:nvSpPr>
        <p:spPr>
          <a:xfrm>
            <a:off x="2366963" y="3595688"/>
            <a:ext cx="1160462"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accent2"/>
                </a:solidFill>
                <a:latin typeface="宋体" panose="02010600030101010101" pitchFamily="2" charset="-122"/>
              </a:rPr>
              <a:t>项目协调人</a:t>
            </a:r>
            <a:r>
              <a:rPr lang="en-US" altLang="zh-CN" sz="1600" b="0" dirty="0">
                <a:solidFill>
                  <a:schemeClr val="accent2"/>
                </a:solidFill>
                <a:latin typeface="宋体" panose="02010600030101010101" pitchFamily="2" charset="-122"/>
              </a:rPr>
              <a:t>/</a:t>
            </a:r>
            <a:r>
              <a:rPr lang="zh-CN" altLang="en-US" sz="1600" b="0" dirty="0">
                <a:solidFill>
                  <a:schemeClr val="accent2"/>
                </a:solidFill>
                <a:latin typeface="宋体" panose="02010600030101010101" pitchFamily="2" charset="-122"/>
              </a:rPr>
              <a:t>项目负责人</a:t>
            </a:r>
          </a:p>
        </p:txBody>
      </p:sp>
      <p:sp>
        <p:nvSpPr>
          <p:cNvPr id="75814" name="Rectangle 38" descr="27"/>
          <p:cNvSpPr/>
          <p:nvPr/>
        </p:nvSpPr>
        <p:spPr>
          <a:xfrm>
            <a:off x="504825" y="3187700"/>
            <a:ext cx="1862138" cy="407988"/>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项目经理</a:t>
            </a:r>
          </a:p>
        </p:txBody>
      </p:sp>
      <p:sp>
        <p:nvSpPr>
          <p:cNvPr id="75815" name="Rectangle 39" descr="33"/>
          <p:cNvSpPr/>
          <p:nvPr/>
        </p:nvSpPr>
        <p:spPr>
          <a:xfrm>
            <a:off x="504825" y="3595688"/>
            <a:ext cx="1862138" cy="104298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项目经理的头衔</a:t>
            </a:r>
          </a:p>
        </p:txBody>
      </p:sp>
      <p:sp>
        <p:nvSpPr>
          <p:cNvPr id="75816" name="Rectangle 40" descr="50"/>
          <p:cNvSpPr/>
          <p:nvPr/>
        </p:nvSpPr>
        <p:spPr>
          <a:xfrm>
            <a:off x="2366963" y="5062538"/>
            <a:ext cx="6319837" cy="423862"/>
          </a:xfrm>
          <a:prstGeom prst="rect">
            <a:avLst/>
          </a:prstGeom>
          <a:noFill/>
          <a:ln w="9525">
            <a:noFill/>
          </a:ln>
        </p:spPr>
        <p:txBody>
          <a:bodyPr/>
          <a:lstStyle/>
          <a:p>
            <a:pPr algn="dist">
              <a:lnSpc>
                <a:spcPct val="150000"/>
              </a:lnSpc>
              <a:spcBef>
                <a:spcPct val="20000"/>
              </a:spcBef>
              <a:buClr>
                <a:schemeClr val="tx1"/>
              </a:buClr>
              <a:buFont typeface="Wingdings" panose="05000000000000000000" pitchFamily="2" charset="2"/>
            </a:pPr>
            <a:r>
              <a:rPr lang="en-US" altLang="zh-CN" sz="1600" b="0" dirty="0">
                <a:solidFill>
                  <a:schemeClr val="accent2"/>
                </a:solidFill>
                <a:latin typeface="宋体" panose="02010600030101010101" pitchFamily="2" charset="-122"/>
              </a:rPr>
              <a:t>  </a:t>
            </a:r>
            <a:r>
              <a:rPr lang="zh-CN" altLang="en-US" sz="1600" b="0" dirty="0">
                <a:solidFill>
                  <a:schemeClr val="accent2"/>
                </a:solidFill>
                <a:latin typeface="宋体" panose="02010600030101010101" pitchFamily="2" charset="-122"/>
              </a:rPr>
              <a:t>低   中    高</a:t>
            </a:r>
          </a:p>
        </p:txBody>
      </p:sp>
      <p:sp>
        <p:nvSpPr>
          <p:cNvPr id="75817" name="Rectangle 41" descr="45"/>
          <p:cNvSpPr/>
          <p:nvPr/>
        </p:nvSpPr>
        <p:spPr>
          <a:xfrm>
            <a:off x="504825" y="5062538"/>
            <a:ext cx="1862138" cy="423862"/>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600" b="0" dirty="0">
                <a:solidFill>
                  <a:schemeClr val="tx1"/>
                </a:solidFill>
                <a:latin typeface="宋体" panose="02010600030101010101" pitchFamily="2" charset="-122"/>
              </a:rPr>
              <a:t>适用的项目复杂性</a:t>
            </a:r>
          </a:p>
        </p:txBody>
      </p:sp>
      <p:sp>
        <p:nvSpPr>
          <p:cNvPr id="75818" name="Line 42"/>
          <p:cNvSpPr/>
          <p:nvPr/>
        </p:nvSpPr>
        <p:spPr>
          <a:xfrm>
            <a:off x="504825" y="1389063"/>
            <a:ext cx="8181975" cy="0"/>
          </a:xfrm>
          <a:prstGeom prst="line">
            <a:avLst/>
          </a:prstGeom>
          <a:ln w="12700" cap="sq" cmpd="sng">
            <a:solidFill>
              <a:schemeClr val="tx1"/>
            </a:solidFill>
            <a:prstDash val="solid"/>
            <a:headEnd type="none" w="med" len="med"/>
            <a:tailEnd type="none" w="med" len="med"/>
          </a:ln>
        </p:spPr>
      </p:sp>
      <p:sp>
        <p:nvSpPr>
          <p:cNvPr id="75819" name="Line 43"/>
          <p:cNvSpPr/>
          <p:nvPr/>
        </p:nvSpPr>
        <p:spPr>
          <a:xfrm>
            <a:off x="504825" y="5486400"/>
            <a:ext cx="8181975" cy="0"/>
          </a:xfrm>
          <a:prstGeom prst="line">
            <a:avLst/>
          </a:prstGeom>
          <a:ln w="12700" cap="sq" cmpd="sng">
            <a:solidFill>
              <a:schemeClr val="tx1"/>
            </a:solidFill>
            <a:prstDash val="solid"/>
            <a:headEnd type="none" w="med" len="med"/>
            <a:tailEnd type="none" w="med" len="med"/>
          </a:ln>
        </p:spPr>
      </p:sp>
      <p:sp>
        <p:nvSpPr>
          <p:cNvPr id="75820" name="Line 44"/>
          <p:cNvSpPr/>
          <p:nvPr/>
        </p:nvSpPr>
        <p:spPr>
          <a:xfrm>
            <a:off x="504825" y="1389063"/>
            <a:ext cx="0" cy="4097337"/>
          </a:xfrm>
          <a:prstGeom prst="line">
            <a:avLst/>
          </a:prstGeom>
          <a:ln w="12700" cap="sq" cmpd="sng">
            <a:solidFill>
              <a:schemeClr val="tx1"/>
            </a:solidFill>
            <a:prstDash val="solid"/>
            <a:headEnd type="none" w="med" len="med"/>
            <a:tailEnd type="none" w="med" len="med"/>
          </a:ln>
        </p:spPr>
      </p:sp>
      <p:sp>
        <p:nvSpPr>
          <p:cNvPr id="75821" name="Line 45"/>
          <p:cNvSpPr/>
          <p:nvPr/>
        </p:nvSpPr>
        <p:spPr>
          <a:xfrm>
            <a:off x="8686800" y="1389063"/>
            <a:ext cx="0" cy="4097337"/>
          </a:xfrm>
          <a:prstGeom prst="line">
            <a:avLst/>
          </a:prstGeom>
          <a:ln w="12700" cap="sq" cmpd="sng">
            <a:solidFill>
              <a:schemeClr val="tx1"/>
            </a:solidFill>
            <a:prstDash val="solid"/>
            <a:headEnd type="none" w="med" len="med"/>
            <a:tailEnd type="none" w="med" len="med"/>
          </a:ln>
        </p:spPr>
      </p:sp>
      <p:sp>
        <p:nvSpPr>
          <p:cNvPr id="75822" name="Line 46"/>
          <p:cNvSpPr/>
          <p:nvPr/>
        </p:nvSpPr>
        <p:spPr>
          <a:xfrm>
            <a:off x="504825" y="2205038"/>
            <a:ext cx="8181975" cy="0"/>
          </a:xfrm>
          <a:prstGeom prst="line">
            <a:avLst/>
          </a:prstGeom>
          <a:ln w="12700" cap="flat" cmpd="sng">
            <a:solidFill>
              <a:schemeClr val="tx1"/>
            </a:solidFill>
            <a:prstDash val="solid"/>
            <a:headEnd type="none" w="med" len="med"/>
            <a:tailEnd type="none" w="med" len="med"/>
          </a:ln>
        </p:spPr>
      </p:sp>
      <p:sp>
        <p:nvSpPr>
          <p:cNvPr id="75823" name="Line 47"/>
          <p:cNvSpPr/>
          <p:nvPr/>
        </p:nvSpPr>
        <p:spPr>
          <a:xfrm>
            <a:off x="504825" y="2759075"/>
            <a:ext cx="8181975" cy="0"/>
          </a:xfrm>
          <a:prstGeom prst="line">
            <a:avLst/>
          </a:prstGeom>
          <a:ln w="12700" cap="flat" cmpd="sng">
            <a:solidFill>
              <a:schemeClr val="tx1"/>
            </a:solidFill>
            <a:prstDash val="solid"/>
            <a:headEnd type="none" w="med" len="med"/>
            <a:tailEnd type="none" w="med" len="med"/>
          </a:ln>
        </p:spPr>
      </p:sp>
      <p:sp>
        <p:nvSpPr>
          <p:cNvPr id="75824" name="Line 48"/>
          <p:cNvSpPr/>
          <p:nvPr/>
        </p:nvSpPr>
        <p:spPr>
          <a:xfrm>
            <a:off x="504825" y="3187700"/>
            <a:ext cx="8181975" cy="0"/>
          </a:xfrm>
          <a:prstGeom prst="line">
            <a:avLst/>
          </a:prstGeom>
          <a:ln w="12700" cap="flat" cmpd="sng">
            <a:solidFill>
              <a:schemeClr val="tx1"/>
            </a:solidFill>
            <a:prstDash val="solid"/>
            <a:headEnd type="none" w="med" len="med"/>
            <a:tailEnd type="none" w="med" len="med"/>
          </a:ln>
        </p:spPr>
      </p:sp>
      <p:sp>
        <p:nvSpPr>
          <p:cNvPr id="75825" name="Line 49"/>
          <p:cNvSpPr/>
          <p:nvPr/>
        </p:nvSpPr>
        <p:spPr>
          <a:xfrm>
            <a:off x="504825" y="3595688"/>
            <a:ext cx="8181975" cy="0"/>
          </a:xfrm>
          <a:prstGeom prst="line">
            <a:avLst/>
          </a:prstGeom>
          <a:ln w="12700" cap="flat" cmpd="sng">
            <a:solidFill>
              <a:schemeClr val="tx1"/>
            </a:solidFill>
            <a:prstDash val="solid"/>
            <a:headEnd type="none" w="med" len="med"/>
            <a:tailEnd type="none" w="med" len="med"/>
          </a:ln>
        </p:spPr>
      </p:sp>
      <p:sp>
        <p:nvSpPr>
          <p:cNvPr id="75826" name="Line 50"/>
          <p:cNvSpPr/>
          <p:nvPr/>
        </p:nvSpPr>
        <p:spPr>
          <a:xfrm>
            <a:off x="504825" y="4638675"/>
            <a:ext cx="8181975" cy="0"/>
          </a:xfrm>
          <a:prstGeom prst="line">
            <a:avLst/>
          </a:prstGeom>
          <a:ln w="12700" cap="flat" cmpd="sng">
            <a:solidFill>
              <a:schemeClr val="tx1"/>
            </a:solidFill>
            <a:prstDash val="solid"/>
            <a:headEnd type="none" w="med" len="med"/>
            <a:tailEnd type="none" w="med" len="med"/>
          </a:ln>
        </p:spPr>
      </p:sp>
      <p:sp>
        <p:nvSpPr>
          <p:cNvPr id="75827" name="Line 51"/>
          <p:cNvSpPr/>
          <p:nvPr/>
        </p:nvSpPr>
        <p:spPr>
          <a:xfrm>
            <a:off x="2366963" y="1389063"/>
            <a:ext cx="0" cy="4097337"/>
          </a:xfrm>
          <a:prstGeom prst="line">
            <a:avLst/>
          </a:prstGeom>
          <a:ln w="12700" cap="flat" cmpd="sng">
            <a:solidFill>
              <a:schemeClr val="tx1"/>
            </a:solidFill>
            <a:prstDash val="solid"/>
            <a:headEnd type="none" w="med" len="med"/>
            <a:tailEnd type="none" w="med" len="med"/>
          </a:ln>
        </p:spPr>
      </p:sp>
      <p:sp>
        <p:nvSpPr>
          <p:cNvPr id="75828" name="Line 52"/>
          <p:cNvSpPr/>
          <p:nvPr/>
        </p:nvSpPr>
        <p:spPr>
          <a:xfrm>
            <a:off x="3527425" y="1389063"/>
            <a:ext cx="0" cy="3673475"/>
          </a:xfrm>
          <a:prstGeom prst="line">
            <a:avLst/>
          </a:prstGeom>
          <a:ln w="12700" cap="flat" cmpd="sng">
            <a:solidFill>
              <a:schemeClr val="tx1"/>
            </a:solidFill>
            <a:prstDash val="solid"/>
            <a:headEnd type="none" w="med" len="med"/>
            <a:tailEnd type="none" w="med" len="med"/>
          </a:ln>
        </p:spPr>
      </p:sp>
      <p:sp>
        <p:nvSpPr>
          <p:cNvPr id="75829" name="Line 53"/>
          <p:cNvSpPr/>
          <p:nvPr/>
        </p:nvSpPr>
        <p:spPr>
          <a:xfrm>
            <a:off x="7540625" y="1389063"/>
            <a:ext cx="0" cy="3673475"/>
          </a:xfrm>
          <a:prstGeom prst="line">
            <a:avLst/>
          </a:prstGeom>
          <a:ln w="12700" cap="flat" cmpd="sng">
            <a:solidFill>
              <a:schemeClr val="tx1"/>
            </a:solidFill>
            <a:prstDash val="solid"/>
            <a:headEnd type="none" w="med" len="med"/>
            <a:tailEnd type="none" w="med" len="med"/>
          </a:ln>
        </p:spPr>
      </p:sp>
      <p:sp>
        <p:nvSpPr>
          <p:cNvPr id="75830" name="Line 54"/>
          <p:cNvSpPr/>
          <p:nvPr/>
        </p:nvSpPr>
        <p:spPr>
          <a:xfrm>
            <a:off x="504825" y="1389063"/>
            <a:ext cx="1862138" cy="815975"/>
          </a:xfrm>
          <a:prstGeom prst="line">
            <a:avLst/>
          </a:prstGeom>
          <a:ln w="12700" cap="rnd" cmpd="sng">
            <a:solidFill>
              <a:schemeClr val="tx1"/>
            </a:solidFill>
            <a:prstDash val="solid"/>
            <a:headEnd type="none" w="med" len="med"/>
            <a:tailEnd type="none" w="med" len="med"/>
          </a:ln>
        </p:spPr>
      </p:sp>
      <p:sp>
        <p:nvSpPr>
          <p:cNvPr id="75831" name="Line 55"/>
          <p:cNvSpPr/>
          <p:nvPr/>
        </p:nvSpPr>
        <p:spPr>
          <a:xfrm>
            <a:off x="3527425" y="1797050"/>
            <a:ext cx="4013200" cy="0"/>
          </a:xfrm>
          <a:prstGeom prst="line">
            <a:avLst/>
          </a:prstGeom>
          <a:ln w="12700" cap="flat" cmpd="sng">
            <a:solidFill>
              <a:schemeClr val="tx1"/>
            </a:solidFill>
            <a:prstDash val="solid"/>
            <a:headEnd type="none" w="med" len="med"/>
            <a:tailEnd type="none" w="med" len="med"/>
          </a:ln>
        </p:spPr>
      </p:sp>
      <p:sp>
        <p:nvSpPr>
          <p:cNvPr id="75832" name="Line 56"/>
          <p:cNvSpPr/>
          <p:nvPr/>
        </p:nvSpPr>
        <p:spPr>
          <a:xfrm>
            <a:off x="4791075" y="1797050"/>
            <a:ext cx="0" cy="3265488"/>
          </a:xfrm>
          <a:prstGeom prst="line">
            <a:avLst/>
          </a:prstGeom>
          <a:ln w="12700" cap="flat" cmpd="sng">
            <a:solidFill>
              <a:schemeClr val="tx1"/>
            </a:solidFill>
            <a:prstDash val="solid"/>
            <a:headEnd type="none" w="med" len="med"/>
            <a:tailEnd type="none" w="med" len="med"/>
          </a:ln>
        </p:spPr>
      </p:sp>
      <p:sp>
        <p:nvSpPr>
          <p:cNvPr id="75833" name="Line 57"/>
          <p:cNvSpPr/>
          <p:nvPr/>
        </p:nvSpPr>
        <p:spPr>
          <a:xfrm>
            <a:off x="6115050" y="1797050"/>
            <a:ext cx="0" cy="3265488"/>
          </a:xfrm>
          <a:prstGeom prst="line">
            <a:avLst/>
          </a:prstGeom>
          <a:ln w="12700" cap="flat" cmpd="sng">
            <a:solidFill>
              <a:schemeClr val="tx1"/>
            </a:solidFill>
            <a:prstDash val="solid"/>
            <a:headEnd type="none" w="med" len="med"/>
            <a:tailEnd type="none" w="med" len="med"/>
          </a:ln>
        </p:spPr>
      </p:sp>
      <p:sp>
        <p:nvSpPr>
          <p:cNvPr id="75834" name="Line 58"/>
          <p:cNvSpPr/>
          <p:nvPr/>
        </p:nvSpPr>
        <p:spPr>
          <a:xfrm>
            <a:off x="504825" y="5062538"/>
            <a:ext cx="8181975" cy="0"/>
          </a:xfrm>
          <a:prstGeom prst="line">
            <a:avLst/>
          </a:prstGeom>
          <a:ln w="12700" cap="flat" cmpd="sng">
            <a:solidFill>
              <a:schemeClr val="tx1"/>
            </a:solidFill>
            <a:prstDash val="solid"/>
            <a:headEnd type="none" w="med" len="med"/>
            <a:tailEnd type="non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0" y="0"/>
            <a:ext cx="7451725" cy="620713"/>
          </a:xfrm>
        </p:spPr>
        <p:txBody>
          <a:bodyPr vert="horz" wrap="square" lIns="91440" tIns="45720" rIns="91440" bIns="45720" anchor="ctr"/>
          <a:lstStyle/>
          <a:p>
            <a:pPr eaLnBrk="1" hangingPunct="1"/>
            <a:r>
              <a:rPr lang="zh-CN" altLang="en-US" sz="3200" dirty="0">
                <a:latin typeface="黑体" panose="02010609060101010101" pitchFamily="49" charset="-122"/>
              </a:rPr>
              <a:t>案例研讨</a:t>
            </a:r>
            <a:r>
              <a:rPr lang="en-US" altLang="zh-CN" sz="3200" dirty="0">
                <a:latin typeface="黑体" panose="02010609060101010101" pitchFamily="49" charset="-122"/>
              </a:rPr>
              <a:t>-</a:t>
            </a:r>
            <a:r>
              <a:rPr lang="zh-CN" altLang="en-US" sz="3200" dirty="0">
                <a:latin typeface="黑体" panose="02010609060101010101" pitchFamily="49" charset="-122"/>
              </a:rPr>
              <a:t>通用项目管理部门</a:t>
            </a:r>
          </a:p>
        </p:txBody>
      </p:sp>
      <p:sp>
        <p:nvSpPr>
          <p:cNvPr id="76803" name="Text Box 3"/>
          <p:cNvSpPr txBox="1"/>
          <p:nvPr/>
        </p:nvSpPr>
        <p:spPr>
          <a:xfrm>
            <a:off x="323850" y="1341438"/>
            <a:ext cx="8532813" cy="396875"/>
          </a:xfrm>
          <a:prstGeom prst="rect">
            <a:avLst/>
          </a:prstGeom>
          <a:noFill/>
          <a:ln w="19050">
            <a:noFill/>
          </a:ln>
        </p:spPr>
        <p:txBody>
          <a:bodyPr>
            <a:spAutoFit/>
          </a:bodyPr>
          <a:lstStyle/>
          <a:p>
            <a:pPr algn="just">
              <a:spcBef>
                <a:spcPct val="50000"/>
              </a:spcBef>
            </a:pPr>
            <a:r>
              <a:rPr lang="zh-CN" altLang="en-US" b="0" dirty="0">
                <a:solidFill>
                  <a:schemeClr val="tx1"/>
                </a:solidFill>
                <a:latin typeface="Arial" panose="020B0604020202020204" pitchFamily="34" charset="0"/>
              </a:rPr>
              <a:t>这个案例，对我们有什么启示？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0" y="0"/>
            <a:ext cx="8172450" cy="427038"/>
          </a:xfrm>
        </p:spPr>
        <p:txBody>
          <a:bodyPr vert="horz" wrap="square" lIns="91440" tIns="45720" rIns="91440" bIns="45720" anchor="ctr"/>
          <a:lstStyle/>
          <a:p>
            <a:pPr eaLnBrk="1" hangingPunct="1"/>
            <a:r>
              <a:rPr lang="zh-CN" altLang="en-US" sz="3200" dirty="0">
                <a:latin typeface="黑体" panose="02010609060101010101" pitchFamily="49" charset="-122"/>
              </a:rPr>
              <a:t>矩阵结构的产品开发团队（</a:t>
            </a:r>
            <a:r>
              <a:rPr lang="en-US" altLang="zh-CN" sz="3200" dirty="0">
                <a:latin typeface="黑体" panose="02010609060101010101" pitchFamily="49" charset="-122"/>
              </a:rPr>
              <a:t>PDT</a:t>
            </a:r>
            <a:r>
              <a:rPr lang="zh-CN" altLang="en-US" sz="3200" dirty="0">
                <a:latin typeface="黑体" panose="02010609060101010101" pitchFamily="49" charset="-122"/>
              </a:rPr>
              <a:t>）（举例）</a:t>
            </a:r>
          </a:p>
        </p:txBody>
      </p:sp>
      <p:sp>
        <p:nvSpPr>
          <p:cNvPr id="77827" name="Rectangle 3"/>
          <p:cNvSpPr>
            <a:spLocks noGrp="1"/>
          </p:cNvSpPr>
          <p:nvPr>
            <p:ph idx="1"/>
          </p:nvPr>
        </p:nvSpPr>
        <p:spPr>
          <a:xfrm>
            <a:off x="179388" y="692150"/>
            <a:ext cx="8642350" cy="990600"/>
          </a:xfrm>
        </p:spPr>
        <p:txBody>
          <a:bodyPr vert="horz" wrap="square" lIns="91440" tIns="45720" rIns="91440" bIns="45720" anchor="t"/>
          <a:lstStyle/>
          <a:p>
            <a:pPr eaLnBrk="1" hangingPunct="1"/>
            <a:r>
              <a:rPr lang="en-US" altLang="zh-CN" sz="2800" b="0" dirty="0">
                <a:ea typeface="宋体" panose="02010600030101010101" pitchFamily="2" charset="-122"/>
              </a:rPr>
              <a:t>PDT</a:t>
            </a:r>
            <a:r>
              <a:rPr lang="zh-CN" altLang="en-US" sz="2800" b="0" dirty="0">
                <a:ea typeface="宋体" panose="02010600030101010101" pitchFamily="2" charset="-122"/>
              </a:rPr>
              <a:t>采用基于矩阵结构的跨职能核心项目小组法，保证沟通、协调和决策的高效。</a:t>
            </a:r>
          </a:p>
        </p:txBody>
      </p:sp>
      <p:sp>
        <p:nvSpPr>
          <p:cNvPr id="77828" name="Oval 4"/>
          <p:cNvSpPr/>
          <p:nvPr/>
        </p:nvSpPr>
        <p:spPr>
          <a:xfrm>
            <a:off x="685800" y="2133600"/>
            <a:ext cx="3700463" cy="3489325"/>
          </a:xfrm>
          <a:prstGeom prst="ellipse">
            <a:avLst/>
          </a:prstGeom>
          <a:solidFill>
            <a:srgbClr val="99CCFF"/>
          </a:solidFill>
          <a:ln w="2857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7829" name="Oval 5"/>
          <p:cNvSpPr/>
          <p:nvPr/>
        </p:nvSpPr>
        <p:spPr>
          <a:xfrm>
            <a:off x="1212850" y="2651125"/>
            <a:ext cx="2597150" cy="2530475"/>
          </a:xfrm>
          <a:prstGeom prst="ellipse">
            <a:avLst/>
          </a:prstGeom>
          <a:solidFill>
            <a:srgbClr val="3366FF"/>
          </a:solidFill>
          <a:ln w="11176">
            <a:noFill/>
          </a:ln>
        </p:spPr>
        <p:txBody>
          <a:bodyPr/>
          <a:lstStyle/>
          <a:p>
            <a:endParaRPr lang="zh-CN" altLang="en-US" dirty="0">
              <a:latin typeface="Times New Roman" panose="02020603050405020304" pitchFamily="18" charset="0"/>
            </a:endParaRPr>
          </a:p>
        </p:txBody>
      </p:sp>
      <p:sp>
        <p:nvSpPr>
          <p:cNvPr id="77830" name="Line 6"/>
          <p:cNvSpPr/>
          <p:nvPr/>
        </p:nvSpPr>
        <p:spPr>
          <a:xfrm>
            <a:off x="2514600" y="2133600"/>
            <a:ext cx="0" cy="3465513"/>
          </a:xfrm>
          <a:prstGeom prst="line">
            <a:avLst/>
          </a:prstGeom>
          <a:ln w="19050" cap="flat" cmpd="sng">
            <a:solidFill>
              <a:schemeClr val="accent2"/>
            </a:solidFill>
            <a:prstDash val="solid"/>
            <a:headEnd type="none" w="med" len="med"/>
            <a:tailEnd type="none" w="med" len="med"/>
          </a:ln>
        </p:spPr>
      </p:sp>
      <p:sp>
        <p:nvSpPr>
          <p:cNvPr id="77831" name="Line 7"/>
          <p:cNvSpPr/>
          <p:nvPr/>
        </p:nvSpPr>
        <p:spPr>
          <a:xfrm>
            <a:off x="1219200" y="2667000"/>
            <a:ext cx="2514600" cy="2514600"/>
          </a:xfrm>
          <a:prstGeom prst="line">
            <a:avLst/>
          </a:prstGeom>
          <a:ln w="19050" cap="flat" cmpd="sng">
            <a:solidFill>
              <a:schemeClr val="accent2"/>
            </a:solidFill>
            <a:prstDash val="solid"/>
            <a:headEnd type="none" w="med" len="med"/>
            <a:tailEnd type="none" w="med" len="med"/>
          </a:ln>
        </p:spPr>
      </p:sp>
      <p:sp>
        <p:nvSpPr>
          <p:cNvPr id="77832" name="Line 8"/>
          <p:cNvSpPr/>
          <p:nvPr/>
        </p:nvSpPr>
        <p:spPr>
          <a:xfrm flipH="1">
            <a:off x="1295400" y="2667000"/>
            <a:ext cx="2514600" cy="2514600"/>
          </a:xfrm>
          <a:prstGeom prst="line">
            <a:avLst/>
          </a:prstGeom>
          <a:ln w="19050" cap="flat" cmpd="sng">
            <a:solidFill>
              <a:schemeClr val="accent2"/>
            </a:solidFill>
            <a:prstDash val="solid"/>
            <a:headEnd type="none" w="med" len="med"/>
            <a:tailEnd type="none" w="med" len="med"/>
          </a:ln>
        </p:spPr>
      </p:sp>
      <p:sp>
        <p:nvSpPr>
          <p:cNvPr id="77833" name="Oval 9"/>
          <p:cNvSpPr/>
          <p:nvPr/>
        </p:nvSpPr>
        <p:spPr>
          <a:xfrm>
            <a:off x="1905000" y="3308350"/>
            <a:ext cx="1223963" cy="1208088"/>
          </a:xfrm>
          <a:prstGeom prst="ellipse">
            <a:avLst/>
          </a:prstGeom>
          <a:solidFill>
            <a:srgbClr val="000080"/>
          </a:solidFill>
          <a:ln w="11176">
            <a:noFill/>
          </a:ln>
        </p:spPr>
        <p:txBody>
          <a:bodyPr/>
          <a:lstStyle/>
          <a:p>
            <a:endParaRPr lang="zh-CN" altLang="en-US" dirty="0">
              <a:latin typeface="Times New Roman" panose="02020603050405020304" pitchFamily="18" charset="0"/>
            </a:endParaRPr>
          </a:p>
        </p:txBody>
      </p:sp>
      <p:sp>
        <p:nvSpPr>
          <p:cNvPr id="77834" name="Rectangle 10"/>
          <p:cNvSpPr/>
          <p:nvPr/>
        </p:nvSpPr>
        <p:spPr>
          <a:xfrm>
            <a:off x="3163888" y="4137025"/>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制造</a:t>
            </a:r>
          </a:p>
        </p:txBody>
      </p:sp>
      <p:sp>
        <p:nvSpPr>
          <p:cNvPr id="77835" name="Rectangle 11"/>
          <p:cNvSpPr/>
          <p:nvPr/>
        </p:nvSpPr>
        <p:spPr>
          <a:xfrm>
            <a:off x="2676525" y="4643438"/>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服务</a:t>
            </a:r>
          </a:p>
        </p:txBody>
      </p:sp>
      <p:sp>
        <p:nvSpPr>
          <p:cNvPr id="77836" name="Rectangle 12"/>
          <p:cNvSpPr/>
          <p:nvPr/>
        </p:nvSpPr>
        <p:spPr>
          <a:xfrm>
            <a:off x="1966913" y="3681413"/>
            <a:ext cx="10668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核心小组组长</a:t>
            </a:r>
          </a:p>
        </p:txBody>
      </p:sp>
      <p:sp>
        <p:nvSpPr>
          <p:cNvPr id="77837" name="Rectangle 13"/>
          <p:cNvSpPr/>
          <p:nvPr/>
        </p:nvSpPr>
        <p:spPr>
          <a:xfrm>
            <a:off x="2301875" y="4013200"/>
            <a:ext cx="533400" cy="212725"/>
          </a:xfrm>
          <a:prstGeom prst="rect">
            <a:avLst/>
          </a:prstGeom>
          <a:noFill/>
          <a:ln w="9525">
            <a:noFill/>
          </a:ln>
        </p:spPr>
        <p:txBody>
          <a:bodyPr wrap="none" lIns="0" tIns="0" rIns="0" bIns="0">
            <a:spAutoFit/>
          </a:bodyPr>
          <a:lstStyle/>
          <a:p>
            <a:r>
              <a:rPr lang="zh-CN" altLang="en-US" sz="1400" b="0" dirty="0">
                <a:solidFill>
                  <a:schemeClr val="bg1"/>
                </a:solidFill>
                <a:latin typeface="楷体_GB2312" pitchFamily="49" charset="-122"/>
                <a:ea typeface="楷体_GB2312" pitchFamily="49" charset="-122"/>
              </a:rPr>
              <a:t>协调人</a:t>
            </a:r>
          </a:p>
        </p:txBody>
      </p:sp>
      <p:sp>
        <p:nvSpPr>
          <p:cNvPr id="77838" name="Rectangle 14"/>
          <p:cNvSpPr/>
          <p:nvPr/>
        </p:nvSpPr>
        <p:spPr>
          <a:xfrm>
            <a:off x="1498600" y="4183063"/>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质量</a:t>
            </a:r>
          </a:p>
        </p:txBody>
      </p:sp>
      <p:sp>
        <p:nvSpPr>
          <p:cNvPr id="77839" name="Rectangle 15"/>
          <p:cNvSpPr/>
          <p:nvPr/>
        </p:nvSpPr>
        <p:spPr>
          <a:xfrm rot="-158666">
            <a:off x="1933575" y="2851150"/>
            <a:ext cx="355600" cy="425450"/>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市场</a:t>
            </a:r>
          </a:p>
          <a:p>
            <a:pPr algn="l"/>
            <a:r>
              <a:rPr lang="zh-CN" altLang="en-US" sz="1400" b="0" dirty="0">
                <a:solidFill>
                  <a:schemeClr val="bg1"/>
                </a:solidFill>
                <a:latin typeface="楷体_GB2312" pitchFamily="49" charset="-122"/>
                <a:ea typeface="楷体_GB2312" pitchFamily="49" charset="-122"/>
              </a:rPr>
              <a:t>营销</a:t>
            </a:r>
          </a:p>
        </p:txBody>
      </p:sp>
      <p:sp>
        <p:nvSpPr>
          <p:cNvPr id="77840" name="Rectangle 16"/>
          <p:cNvSpPr/>
          <p:nvPr/>
        </p:nvSpPr>
        <p:spPr>
          <a:xfrm>
            <a:off x="2736850" y="2944813"/>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开发</a:t>
            </a:r>
          </a:p>
        </p:txBody>
      </p:sp>
      <p:sp>
        <p:nvSpPr>
          <p:cNvPr id="77841" name="Rectangle 17"/>
          <p:cNvSpPr/>
          <p:nvPr/>
        </p:nvSpPr>
        <p:spPr>
          <a:xfrm>
            <a:off x="1408113" y="3451225"/>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采购</a:t>
            </a:r>
          </a:p>
        </p:txBody>
      </p:sp>
      <p:sp>
        <p:nvSpPr>
          <p:cNvPr id="77842" name="Rectangle 18"/>
          <p:cNvSpPr/>
          <p:nvPr/>
        </p:nvSpPr>
        <p:spPr>
          <a:xfrm>
            <a:off x="2522538" y="2187575"/>
            <a:ext cx="355600" cy="212725"/>
          </a:xfrm>
          <a:prstGeom prst="rect">
            <a:avLst/>
          </a:prstGeom>
          <a:noFill/>
          <a:ln w="9525">
            <a:noFill/>
          </a:ln>
        </p:spPr>
        <p:txBody>
          <a:bodyPr wrap="none" lIns="0" tIns="0" rIns="0" bIns="0">
            <a:spAutoFit/>
          </a:bodyPr>
          <a:lstStyle/>
          <a:p>
            <a:pPr algn="l"/>
            <a:r>
              <a:rPr lang="zh-CN" altLang="en-US" sz="1400" b="0" dirty="0">
                <a:solidFill>
                  <a:srgbClr val="000000"/>
                </a:solidFill>
                <a:latin typeface="楷体_GB2312" pitchFamily="49" charset="-122"/>
                <a:ea typeface="楷体_GB2312" pitchFamily="49" charset="-122"/>
              </a:rPr>
              <a:t>硬件</a:t>
            </a:r>
            <a:endParaRPr lang="zh-CN" altLang="en-US" sz="1400" b="0" dirty="0">
              <a:solidFill>
                <a:schemeClr val="tx1"/>
              </a:solidFill>
              <a:latin typeface="楷体_GB2312" pitchFamily="49" charset="-122"/>
              <a:ea typeface="楷体_GB2312" pitchFamily="49" charset="-122"/>
            </a:endParaRPr>
          </a:p>
        </p:txBody>
      </p:sp>
      <p:sp>
        <p:nvSpPr>
          <p:cNvPr id="77843" name="Rectangle 19"/>
          <p:cNvSpPr/>
          <p:nvPr/>
        </p:nvSpPr>
        <p:spPr>
          <a:xfrm>
            <a:off x="2979738" y="2387600"/>
            <a:ext cx="355600" cy="212725"/>
          </a:xfrm>
          <a:prstGeom prst="rect">
            <a:avLst/>
          </a:prstGeom>
          <a:noFill/>
          <a:ln w="9525">
            <a:noFill/>
          </a:ln>
        </p:spPr>
        <p:txBody>
          <a:bodyPr wrap="none" lIns="0" tIns="0" rIns="0" bIns="0">
            <a:spAutoFit/>
          </a:bodyPr>
          <a:lstStyle/>
          <a:p>
            <a:pPr algn="l"/>
            <a:r>
              <a:rPr lang="zh-CN" altLang="en-US" sz="1400" b="0" dirty="0">
                <a:solidFill>
                  <a:srgbClr val="000000"/>
                </a:solidFill>
                <a:latin typeface="楷体_GB2312" pitchFamily="49" charset="-122"/>
                <a:ea typeface="楷体_GB2312" pitchFamily="49" charset="-122"/>
              </a:rPr>
              <a:t>软件</a:t>
            </a:r>
            <a:endParaRPr lang="zh-CN" altLang="en-US" sz="1400" b="0" dirty="0">
              <a:solidFill>
                <a:schemeClr val="tx1"/>
              </a:solidFill>
              <a:latin typeface="楷体_GB2312" pitchFamily="49" charset="-122"/>
              <a:ea typeface="楷体_GB2312" pitchFamily="49" charset="-122"/>
            </a:endParaRPr>
          </a:p>
        </p:txBody>
      </p:sp>
      <p:sp>
        <p:nvSpPr>
          <p:cNvPr id="77844" name="Rectangle 20"/>
          <p:cNvSpPr/>
          <p:nvPr/>
        </p:nvSpPr>
        <p:spPr>
          <a:xfrm>
            <a:off x="3294063" y="2644775"/>
            <a:ext cx="355600" cy="212725"/>
          </a:xfrm>
          <a:prstGeom prst="rect">
            <a:avLst/>
          </a:prstGeom>
          <a:noFill/>
          <a:ln w="9525">
            <a:noFill/>
          </a:ln>
        </p:spPr>
        <p:txBody>
          <a:bodyPr wrap="none" lIns="0" tIns="0" rIns="0" bIns="0">
            <a:spAutoFit/>
          </a:bodyPr>
          <a:lstStyle/>
          <a:p>
            <a:pPr algn="l"/>
            <a:r>
              <a:rPr lang="zh-CN" altLang="en-US" sz="1400" b="0" dirty="0">
                <a:solidFill>
                  <a:srgbClr val="000000"/>
                </a:solidFill>
                <a:latin typeface="楷体_GB2312" pitchFamily="49" charset="-122"/>
                <a:ea typeface="楷体_GB2312" pitchFamily="49" charset="-122"/>
              </a:rPr>
              <a:t>结构</a:t>
            </a:r>
            <a:endParaRPr lang="zh-CN" altLang="en-US" sz="1400" b="0" dirty="0">
              <a:solidFill>
                <a:schemeClr val="tx1"/>
              </a:solidFill>
              <a:latin typeface="楷体_GB2312" pitchFamily="49" charset="-122"/>
              <a:ea typeface="楷体_GB2312" pitchFamily="49" charset="-122"/>
            </a:endParaRPr>
          </a:p>
        </p:txBody>
      </p:sp>
      <p:sp>
        <p:nvSpPr>
          <p:cNvPr id="77845" name="Rectangle 21"/>
          <p:cNvSpPr/>
          <p:nvPr/>
        </p:nvSpPr>
        <p:spPr>
          <a:xfrm>
            <a:off x="3886200" y="4038600"/>
            <a:ext cx="355600" cy="212725"/>
          </a:xfrm>
          <a:prstGeom prst="rect">
            <a:avLst/>
          </a:prstGeom>
          <a:noFill/>
          <a:ln w="9525">
            <a:noFill/>
          </a:ln>
        </p:spPr>
        <p:txBody>
          <a:bodyPr wrap="none" lIns="0" tIns="0" rIns="0" bIns="0">
            <a:spAutoFit/>
          </a:bodyPr>
          <a:lstStyle/>
          <a:p>
            <a:pPr algn="l"/>
            <a:r>
              <a:rPr lang="zh-CN" altLang="en-US" sz="1400" b="0" dirty="0">
                <a:solidFill>
                  <a:srgbClr val="000000"/>
                </a:solidFill>
                <a:latin typeface="楷体_GB2312" pitchFamily="49" charset="-122"/>
                <a:ea typeface="楷体_GB2312" pitchFamily="49" charset="-122"/>
              </a:rPr>
              <a:t>工艺</a:t>
            </a:r>
            <a:endParaRPr lang="zh-CN" altLang="en-US" sz="1400" b="0" dirty="0">
              <a:solidFill>
                <a:schemeClr val="tx1"/>
              </a:solidFill>
              <a:latin typeface="楷体_GB2312" pitchFamily="49" charset="-122"/>
              <a:ea typeface="楷体_GB2312" pitchFamily="49" charset="-122"/>
            </a:endParaRPr>
          </a:p>
        </p:txBody>
      </p:sp>
      <p:sp>
        <p:nvSpPr>
          <p:cNvPr id="77846" name="Rectangle 22"/>
          <p:cNvSpPr/>
          <p:nvPr/>
        </p:nvSpPr>
        <p:spPr>
          <a:xfrm>
            <a:off x="2028825" y="4656138"/>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财务</a:t>
            </a:r>
          </a:p>
        </p:txBody>
      </p:sp>
      <p:sp>
        <p:nvSpPr>
          <p:cNvPr id="77847" name="Rectangle 23"/>
          <p:cNvSpPr/>
          <p:nvPr/>
        </p:nvSpPr>
        <p:spPr>
          <a:xfrm>
            <a:off x="3205163" y="3505200"/>
            <a:ext cx="355600" cy="212725"/>
          </a:xfrm>
          <a:prstGeom prst="rect">
            <a:avLst/>
          </a:prstGeom>
          <a:noFill/>
          <a:ln w="9525">
            <a:noFill/>
          </a:ln>
        </p:spPr>
        <p:txBody>
          <a:bodyPr wrap="none" lIns="0" tIns="0" rIns="0" bIns="0">
            <a:spAutoFit/>
          </a:bodyPr>
          <a:lstStyle/>
          <a:p>
            <a:pPr algn="l"/>
            <a:r>
              <a:rPr lang="zh-CN" altLang="en-US" sz="1400" b="0" dirty="0">
                <a:solidFill>
                  <a:schemeClr val="bg1"/>
                </a:solidFill>
                <a:latin typeface="楷体_GB2312" pitchFamily="49" charset="-122"/>
                <a:ea typeface="楷体_GB2312" pitchFamily="49" charset="-122"/>
              </a:rPr>
              <a:t>测试</a:t>
            </a:r>
          </a:p>
        </p:txBody>
      </p:sp>
      <p:sp>
        <p:nvSpPr>
          <p:cNvPr id="77848" name="Line 24"/>
          <p:cNvSpPr/>
          <p:nvPr/>
        </p:nvSpPr>
        <p:spPr>
          <a:xfrm>
            <a:off x="685800" y="3914775"/>
            <a:ext cx="3657600" cy="0"/>
          </a:xfrm>
          <a:prstGeom prst="line">
            <a:avLst/>
          </a:prstGeom>
          <a:ln w="19050" cap="flat" cmpd="sng">
            <a:solidFill>
              <a:schemeClr val="accent2"/>
            </a:solidFill>
            <a:prstDash val="solid"/>
            <a:headEnd type="none" w="med" len="med"/>
            <a:tailEnd type="none" w="med" len="med"/>
          </a:ln>
        </p:spPr>
      </p:sp>
      <p:sp>
        <p:nvSpPr>
          <p:cNvPr id="77849" name="Rectangle 25"/>
          <p:cNvSpPr/>
          <p:nvPr/>
        </p:nvSpPr>
        <p:spPr>
          <a:xfrm>
            <a:off x="3683000" y="4495800"/>
            <a:ext cx="355600" cy="212725"/>
          </a:xfrm>
          <a:prstGeom prst="rect">
            <a:avLst/>
          </a:prstGeom>
          <a:noFill/>
          <a:ln w="9525">
            <a:noFill/>
          </a:ln>
        </p:spPr>
        <p:txBody>
          <a:bodyPr wrap="none" lIns="0" tIns="0" rIns="0" bIns="0">
            <a:spAutoFit/>
          </a:bodyPr>
          <a:lstStyle/>
          <a:p>
            <a:pPr algn="l"/>
            <a:r>
              <a:rPr lang="zh-CN" altLang="en-US" sz="1400" b="0" dirty="0">
                <a:solidFill>
                  <a:srgbClr val="000000"/>
                </a:solidFill>
                <a:latin typeface="楷体_GB2312" pitchFamily="49" charset="-122"/>
                <a:ea typeface="楷体_GB2312" pitchFamily="49" charset="-122"/>
              </a:rPr>
              <a:t>工装</a:t>
            </a:r>
            <a:endParaRPr lang="zh-CN" altLang="en-US" sz="1400" b="0" dirty="0">
              <a:solidFill>
                <a:schemeClr val="tx1"/>
              </a:solidFill>
              <a:latin typeface="楷体_GB2312" pitchFamily="49" charset="-122"/>
              <a:ea typeface="楷体_GB2312" pitchFamily="49" charset="-122"/>
            </a:endParaRPr>
          </a:p>
        </p:txBody>
      </p:sp>
      <p:sp>
        <p:nvSpPr>
          <p:cNvPr id="77850" name="Rectangle 26"/>
          <p:cNvSpPr/>
          <p:nvPr/>
        </p:nvSpPr>
        <p:spPr>
          <a:xfrm>
            <a:off x="3048000" y="6019800"/>
            <a:ext cx="1325563" cy="212725"/>
          </a:xfrm>
          <a:prstGeom prst="rect">
            <a:avLst/>
          </a:prstGeom>
          <a:solidFill>
            <a:srgbClr val="FF6600"/>
          </a:solidFill>
          <a:ln w="9525">
            <a:noFill/>
          </a:ln>
        </p:spPr>
        <p:txBody>
          <a:bodyPr wrap="none" lIns="0" tIns="0" rIns="0" bIns="0"/>
          <a:lstStyle/>
          <a:p>
            <a:r>
              <a:rPr lang="zh-CN" altLang="en-US" sz="1400" b="0" dirty="0">
                <a:solidFill>
                  <a:schemeClr val="bg1"/>
                </a:solidFill>
                <a:latin typeface="楷体_GB2312" pitchFamily="49" charset="-122"/>
                <a:ea typeface="楷体_GB2312" pitchFamily="49" charset="-122"/>
              </a:rPr>
              <a:t>外围组</a:t>
            </a:r>
            <a:r>
              <a:rPr lang="en-US" altLang="zh-CN" sz="1400" b="0" dirty="0">
                <a:solidFill>
                  <a:schemeClr val="bg1"/>
                </a:solidFill>
                <a:latin typeface="楷体_GB2312" pitchFamily="49" charset="-122"/>
                <a:ea typeface="楷体_GB2312" pitchFamily="49" charset="-122"/>
              </a:rPr>
              <a:t>/</a:t>
            </a:r>
            <a:r>
              <a:rPr lang="zh-CN" altLang="en-US" sz="1400" b="0" dirty="0">
                <a:solidFill>
                  <a:schemeClr val="bg1"/>
                </a:solidFill>
                <a:latin typeface="楷体_GB2312" pitchFamily="49" charset="-122"/>
                <a:ea typeface="楷体_GB2312" pitchFamily="49" charset="-122"/>
              </a:rPr>
              <a:t>扩展组</a:t>
            </a:r>
          </a:p>
        </p:txBody>
      </p:sp>
      <p:sp>
        <p:nvSpPr>
          <p:cNvPr id="77851" name="Freeform 27"/>
          <p:cNvSpPr/>
          <p:nvPr/>
        </p:nvSpPr>
        <p:spPr>
          <a:xfrm>
            <a:off x="3733800" y="4876800"/>
            <a:ext cx="381000" cy="1143000"/>
          </a:xfrm>
          <a:custGeom>
            <a:avLst/>
            <a:gdLst>
              <a:gd name="txL" fmla="*/ 0 w 552"/>
              <a:gd name="txT" fmla="*/ 0 h 1893"/>
              <a:gd name="txR" fmla="*/ 552 w 552"/>
              <a:gd name="txB" fmla="*/ 1893 h 189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52" h="1893">
                <a:moveTo>
                  <a:pt x="175" y="319"/>
                </a:moveTo>
                <a:lnTo>
                  <a:pt x="116" y="343"/>
                </a:lnTo>
                <a:lnTo>
                  <a:pt x="149" y="0"/>
                </a:lnTo>
                <a:lnTo>
                  <a:pt x="450" y="193"/>
                </a:lnTo>
                <a:lnTo>
                  <a:pt x="393" y="217"/>
                </a:lnTo>
                <a:lnTo>
                  <a:pt x="422" y="270"/>
                </a:lnTo>
                <a:lnTo>
                  <a:pt x="447" y="335"/>
                </a:lnTo>
                <a:lnTo>
                  <a:pt x="460" y="378"/>
                </a:lnTo>
                <a:lnTo>
                  <a:pt x="477" y="428"/>
                </a:lnTo>
                <a:lnTo>
                  <a:pt x="493" y="488"/>
                </a:lnTo>
                <a:lnTo>
                  <a:pt x="509" y="548"/>
                </a:lnTo>
                <a:lnTo>
                  <a:pt x="521" y="613"/>
                </a:lnTo>
                <a:lnTo>
                  <a:pt x="530" y="660"/>
                </a:lnTo>
                <a:lnTo>
                  <a:pt x="538" y="721"/>
                </a:lnTo>
                <a:lnTo>
                  <a:pt x="547" y="782"/>
                </a:lnTo>
                <a:lnTo>
                  <a:pt x="547" y="826"/>
                </a:lnTo>
                <a:lnTo>
                  <a:pt x="551" y="882"/>
                </a:lnTo>
                <a:lnTo>
                  <a:pt x="547" y="930"/>
                </a:lnTo>
                <a:lnTo>
                  <a:pt x="542" y="991"/>
                </a:lnTo>
                <a:lnTo>
                  <a:pt x="534" y="1047"/>
                </a:lnTo>
                <a:lnTo>
                  <a:pt x="518" y="1120"/>
                </a:lnTo>
                <a:lnTo>
                  <a:pt x="501" y="1193"/>
                </a:lnTo>
                <a:lnTo>
                  <a:pt x="484" y="1256"/>
                </a:lnTo>
                <a:lnTo>
                  <a:pt x="465" y="1315"/>
                </a:lnTo>
                <a:lnTo>
                  <a:pt x="447" y="1367"/>
                </a:lnTo>
                <a:lnTo>
                  <a:pt x="425" y="1413"/>
                </a:lnTo>
                <a:lnTo>
                  <a:pt x="397" y="1469"/>
                </a:lnTo>
                <a:lnTo>
                  <a:pt x="371" y="1513"/>
                </a:lnTo>
                <a:lnTo>
                  <a:pt x="334" y="1568"/>
                </a:lnTo>
                <a:lnTo>
                  <a:pt x="292" y="1625"/>
                </a:lnTo>
                <a:lnTo>
                  <a:pt x="258" y="1666"/>
                </a:lnTo>
                <a:lnTo>
                  <a:pt x="212" y="1718"/>
                </a:lnTo>
                <a:lnTo>
                  <a:pt x="179" y="1756"/>
                </a:lnTo>
                <a:lnTo>
                  <a:pt x="149" y="1779"/>
                </a:lnTo>
                <a:lnTo>
                  <a:pt x="100" y="1824"/>
                </a:lnTo>
                <a:lnTo>
                  <a:pt x="0" y="1892"/>
                </a:lnTo>
                <a:lnTo>
                  <a:pt x="100" y="1791"/>
                </a:lnTo>
                <a:lnTo>
                  <a:pt x="142" y="1743"/>
                </a:lnTo>
                <a:lnTo>
                  <a:pt x="179" y="1698"/>
                </a:lnTo>
                <a:lnTo>
                  <a:pt x="212" y="1650"/>
                </a:lnTo>
                <a:lnTo>
                  <a:pt x="238" y="1601"/>
                </a:lnTo>
                <a:lnTo>
                  <a:pt x="263" y="1553"/>
                </a:lnTo>
                <a:lnTo>
                  <a:pt x="288" y="1501"/>
                </a:lnTo>
                <a:lnTo>
                  <a:pt x="304" y="1456"/>
                </a:lnTo>
                <a:lnTo>
                  <a:pt x="321" y="1408"/>
                </a:lnTo>
                <a:lnTo>
                  <a:pt x="334" y="1355"/>
                </a:lnTo>
                <a:lnTo>
                  <a:pt x="344" y="1304"/>
                </a:lnTo>
                <a:lnTo>
                  <a:pt x="352" y="1262"/>
                </a:lnTo>
                <a:lnTo>
                  <a:pt x="356" y="1206"/>
                </a:lnTo>
                <a:lnTo>
                  <a:pt x="363" y="1149"/>
                </a:lnTo>
                <a:lnTo>
                  <a:pt x="363" y="1100"/>
                </a:lnTo>
                <a:lnTo>
                  <a:pt x="363" y="1047"/>
                </a:lnTo>
                <a:lnTo>
                  <a:pt x="363" y="979"/>
                </a:lnTo>
                <a:lnTo>
                  <a:pt x="354" y="910"/>
                </a:lnTo>
                <a:lnTo>
                  <a:pt x="345" y="846"/>
                </a:lnTo>
                <a:lnTo>
                  <a:pt x="337" y="789"/>
                </a:lnTo>
                <a:lnTo>
                  <a:pt x="325" y="724"/>
                </a:lnTo>
                <a:lnTo>
                  <a:pt x="313" y="672"/>
                </a:lnTo>
                <a:lnTo>
                  <a:pt x="297" y="618"/>
                </a:lnTo>
                <a:lnTo>
                  <a:pt x="280" y="556"/>
                </a:lnTo>
                <a:lnTo>
                  <a:pt x="263" y="504"/>
                </a:lnTo>
                <a:lnTo>
                  <a:pt x="238" y="439"/>
                </a:lnTo>
                <a:lnTo>
                  <a:pt x="217" y="390"/>
                </a:lnTo>
                <a:lnTo>
                  <a:pt x="175" y="319"/>
                </a:lnTo>
              </a:path>
            </a:pathLst>
          </a:custGeom>
          <a:solidFill>
            <a:srgbClr val="FFCC00"/>
          </a:solidFill>
          <a:ln w="12700" cap="rnd" cmpd="sng">
            <a:solidFill>
              <a:schemeClr val="tx2"/>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77852" name="Rectangle 28"/>
          <p:cNvSpPr/>
          <p:nvPr/>
        </p:nvSpPr>
        <p:spPr>
          <a:xfrm>
            <a:off x="4953000" y="2057400"/>
            <a:ext cx="3810000" cy="3124200"/>
          </a:xfrm>
          <a:prstGeom prst="rect">
            <a:avLst/>
          </a:prstGeom>
          <a:noFill/>
          <a:ln w="9525">
            <a:noFill/>
          </a:ln>
        </p:spPr>
        <p:txBody>
          <a:bodyPr/>
          <a:lstStyle/>
          <a:p>
            <a:pPr marL="285750" indent="-285750" algn="l">
              <a:lnSpc>
                <a:spcPct val="130000"/>
              </a:lnSpc>
              <a:spcBef>
                <a:spcPct val="20000"/>
              </a:spcBef>
              <a:buClr>
                <a:srgbClr val="0033CC"/>
              </a:buClr>
              <a:buSzPct val="90000"/>
              <a:buFont typeface="Wingdings" panose="05000000000000000000" pitchFamily="2" charset="2"/>
              <a:buChar char="ü"/>
            </a:pPr>
            <a:r>
              <a:rPr lang="zh-CN" altLang="en-US" sz="1800" b="0" dirty="0">
                <a:solidFill>
                  <a:srgbClr val="000000"/>
                </a:solidFill>
                <a:latin typeface="Times New Roman" panose="02020603050405020304" pitchFamily="18" charset="0"/>
                <a:ea typeface="楷体_GB2312" pitchFamily="49" charset="-122"/>
              </a:rPr>
              <a:t>核心小组组长在不同职能中发挥直接的、综合性的影响；</a:t>
            </a:r>
          </a:p>
          <a:p>
            <a:pPr marL="285750" indent="-285750" algn="l">
              <a:lnSpc>
                <a:spcPct val="130000"/>
              </a:lnSpc>
              <a:spcBef>
                <a:spcPct val="20000"/>
              </a:spcBef>
              <a:buClr>
                <a:srgbClr val="0033CC"/>
              </a:buClr>
              <a:buSzPct val="90000"/>
              <a:buFont typeface="Wingdings" panose="05000000000000000000" pitchFamily="2" charset="2"/>
              <a:buChar char="ü"/>
            </a:pPr>
            <a:r>
              <a:rPr lang="zh-CN" altLang="en-US" sz="1800" b="0" dirty="0">
                <a:solidFill>
                  <a:srgbClr val="000000"/>
                </a:solidFill>
                <a:latin typeface="Times New Roman" panose="02020603050405020304" pitchFamily="18" charset="0"/>
                <a:ea typeface="楷体_GB2312" pitchFamily="49" charset="-122"/>
              </a:rPr>
              <a:t>组员完全代表相应的职能部门；</a:t>
            </a:r>
          </a:p>
          <a:p>
            <a:pPr marL="285750" indent="-285750" algn="l">
              <a:lnSpc>
                <a:spcPct val="130000"/>
              </a:lnSpc>
              <a:spcBef>
                <a:spcPct val="20000"/>
              </a:spcBef>
              <a:buClr>
                <a:srgbClr val="0033CC"/>
              </a:buClr>
              <a:buSzPct val="90000"/>
              <a:buFont typeface="Wingdings" panose="05000000000000000000" pitchFamily="2" charset="2"/>
              <a:buChar char="ü"/>
            </a:pPr>
            <a:r>
              <a:rPr lang="zh-CN" altLang="en-US" sz="1800" b="0" dirty="0">
                <a:solidFill>
                  <a:srgbClr val="000000"/>
                </a:solidFill>
                <a:latin typeface="Times New Roman" panose="02020603050405020304" pitchFamily="18" charset="0"/>
                <a:ea typeface="楷体_GB2312" pitchFamily="49" charset="-122"/>
              </a:rPr>
              <a:t>核心小组组长和成员有项目权力和责任；</a:t>
            </a:r>
          </a:p>
          <a:p>
            <a:pPr marL="285750" indent="-285750" algn="l">
              <a:lnSpc>
                <a:spcPct val="130000"/>
              </a:lnSpc>
              <a:spcBef>
                <a:spcPct val="20000"/>
              </a:spcBef>
              <a:buClr>
                <a:srgbClr val="0033CC"/>
              </a:buClr>
              <a:buSzPct val="90000"/>
              <a:buFont typeface="Wingdings" panose="05000000000000000000" pitchFamily="2" charset="2"/>
              <a:buChar char="ü"/>
            </a:pPr>
            <a:r>
              <a:rPr lang="zh-CN" altLang="en-US" sz="1800" b="0" dirty="0">
                <a:solidFill>
                  <a:srgbClr val="000000"/>
                </a:solidFill>
                <a:latin typeface="Times New Roman" panose="02020603050405020304" pitchFamily="18" charset="0"/>
                <a:ea typeface="楷体_GB2312" pitchFamily="49" charset="-122"/>
              </a:rPr>
              <a:t>职能部门经理（资源经理）关注于建立优秀的部门，而不是项目的日常决策。</a:t>
            </a:r>
          </a:p>
        </p:txBody>
      </p:sp>
      <p:sp>
        <p:nvSpPr>
          <p:cNvPr id="77853" name="Rectangle 29"/>
          <p:cNvSpPr/>
          <p:nvPr/>
        </p:nvSpPr>
        <p:spPr>
          <a:xfrm>
            <a:off x="381000" y="1905000"/>
            <a:ext cx="1439863" cy="228600"/>
          </a:xfrm>
          <a:prstGeom prst="rect">
            <a:avLst/>
          </a:prstGeom>
          <a:solidFill>
            <a:srgbClr val="FF6600"/>
          </a:solidFill>
          <a:ln w="9525">
            <a:noFill/>
          </a:ln>
        </p:spPr>
        <p:txBody>
          <a:bodyPr wrap="none" lIns="0" tIns="0" rIns="0" bIns="0"/>
          <a:lstStyle/>
          <a:p>
            <a:r>
              <a:rPr lang="zh-CN" altLang="en-US" sz="1400" b="0" dirty="0">
                <a:solidFill>
                  <a:schemeClr val="bg1"/>
                </a:solidFill>
                <a:latin typeface="楷体_GB2312" pitchFamily="49" charset="-122"/>
                <a:ea typeface="楷体_GB2312" pitchFamily="49" charset="-122"/>
              </a:rPr>
              <a:t>跨部门核心小组</a:t>
            </a:r>
          </a:p>
        </p:txBody>
      </p:sp>
      <p:sp>
        <p:nvSpPr>
          <p:cNvPr id="77854" name="Freeform 30"/>
          <p:cNvSpPr/>
          <p:nvPr/>
        </p:nvSpPr>
        <p:spPr>
          <a:xfrm rot="-8751623">
            <a:off x="720725" y="2343150"/>
            <a:ext cx="1066800" cy="1219200"/>
          </a:xfrm>
          <a:custGeom>
            <a:avLst/>
            <a:gdLst>
              <a:gd name="txL" fmla="*/ 0 w 1443"/>
              <a:gd name="txT" fmla="*/ 0 h 1387"/>
              <a:gd name="txR" fmla="*/ 1443 w 1443"/>
              <a:gd name="txB" fmla="*/ 1387 h 1387"/>
            </a:gdLst>
            <a:ahLst/>
            <a:cxnLst>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3" h="1387">
                <a:moveTo>
                  <a:pt x="276" y="287"/>
                </a:moveTo>
                <a:lnTo>
                  <a:pt x="263" y="347"/>
                </a:lnTo>
                <a:lnTo>
                  <a:pt x="0" y="104"/>
                </a:lnTo>
                <a:lnTo>
                  <a:pt x="343" y="0"/>
                </a:lnTo>
                <a:lnTo>
                  <a:pt x="325" y="64"/>
                </a:lnTo>
                <a:lnTo>
                  <a:pt x="375" y="76"/>
                </a:lnTo>
                <a:lnTo>
                  <a:pt x="446" y="88"/>
                </a:lnTo>
                <a:lnTo>
                  <a:pt x="510" y="110"/>
                </a:lnTo>
                <a:lnTo>
                  <a:pt x="572" y="132"/>
                </a:lnTo>
                <a:lnTo>
                  <a:pt x="637" y="160"/>
                </a:lnTo>
                <a:lnTo>
                  <a:pt x="698" y="190"/>
                </a:lnTo>
                <a:lnTo>
                  <a:pt x="760" y="222"/>
                </a:lnTo>
                <a:lnTo>
                  <a:pt x="813" y="255"/>
                </a:lnTo>
                <a:lnTo>
                  <a:pt x="864" y="282"/>
                </a:lnTo>
                <a:lnTo>
                  <a:pt x="915" y="319"/>
                </a:lnTo>
                <a:lnTo>
                  <a:pt x="957" y="349"/>
                </a:lnTo>
                <a:lnTo>
                  <a:pt x="1002" y="388"/>
                </a:lnTo>
                <a:lnTo>
                  <a:pt x="1040" y="423"/>
                </a:lnTo>
                <a:lnTo>
                  <a:pt x="1081" y="459"/>
                </a:lnTo>
                <a:lnTo>
                  <a:pt x="1122" y="501"/>
                </a:lnTo>
                <a:lnTo>
                  <a:pt x="1159" y="545"/>
                </a:lnTo>
                <a:lnTo>
                  <a:pt x="1194" y="588"/>
                </a:lnTo>
                <a:lnTo>
                  <a:pt x="1226" y="630"/>
                </a:lnTo>
                <a:lnTo>
                  <a:pt x="1261" y="679"/>
                </a:lnTo>
                <a:lnTo>
                  <a:pt x="1299" y="745"/>
                </a:lnTo>
                <a:lnTo>
                  <a:pt x="1331" y="802"/>
                </a:lnTo>
                <a:lnTo>
                  <a:pt x="1356" y="854"/>
                </a:lnTo>
                <a:lnTo>
                  <a:pt x="1373" y="901"/>
                </a:lnTo>
                <a:lnTo>
                  <a:pt x="1389" y="943"/>
                </a:lnTo>
                <a:lnTo>
                  <a:pt x="1402" y="985"/>
                </a:lnTo>
                <a:lnTo>
                  <a:pt x="1413" y="1028"/>
                </a:lnTo>
                <a:lnTo>
                  <a:pt x="1422" y="1072"/>
                </a:lnTo>
                <a:lnTo>
                  <a:pt x="1429" y="1112"/>
                </a:lnTo>
                <a:lnTo>
                  <a:pt x="1438" y="1180"/>
                </a:lnTo>
                <a:lnTo>
                  <a:pt x="1442" y="1260"/>
                </a:lnTo>
                <a:lnTo>
                  <a:pt x="1442" y="1386"/>
                </a:lnTo>
                <a:lnTo>
                  <a:pt x="1417" y="1201"/>
                </a:lnTo>
                <a:lnTo>
                  <a:pt x="1403" y="1146"/>
                </a:lnTo>
                <a:lnTo>
                  <a:pt x="1388" y="1104"/>
                </a:lnTo>
                <a:lnTo>
                  <a:pt x="1370" y="1059"/>
                </a:lnTo>
                <a:lnTo>
                  <a:pt x="1350" y="1015"/>
                </a:lnTo>
                <a:lnTo>
                  <a:pt x="1304" y="930"/>
                </a:lnTo>
                <a:lnTo>
                  <a:pt x="1254" y="859"/>
                </a:lnTo>
                <a:lnTo>
                  <a:pt x="1200" y="789"/>
                </a:lnTo>
                <a:lnTo>
                  <a:pt x="1137" y="729"/>
                </a:lnTo>
                <a:lnTo>
                  <a:pt x="1078" y="676"/>
                </a:lnTo>
                <a:lnTo>
                  <a:pt x="998" y="608"/>
                </a:lnTo>
                <a:lnTo>
                  <a:pt x="923" y="552"/>
                </a:lnTo>
                <a:lnTo>
                  <a:pt x="843" y="504"/>
                </a:lnTo>
                <a:lnTo>
                  <a:pt x="772" y="463"/>
                </a:lnTo>
                <a:lnTo>
                  <a:pt x="689" y="423"/>
                </a:lnTo>
                <a:lnTo>
                  <a:pt x="605" y="388"/>
                </a:lnTo>
                <a:lnTo>
                  <a:pt x="539" y="358"/>
                </a:lnTo>
                <a:lnTo>
                  <a:pt x="456" y="330"/>
                </a:lnTo>
                <a:lnTo>
                  <a:pt x="363" y="303"/>
                </a:lnTo>
                <a:lnTo>
                  <a:pt x="276" y="287"/>
                </a:lnTo>
              </a:path>
            </a:pathLst>
          </a:custGeom>
          <a:solidFill>
            <a:srgbClr val="FF8000"/>
          </a:solidFill>
          <a:ln w="12700" cap="rnd" cmpd="sng">
            <a:solidFill>
              <a:schemeClr val="tx2"/>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425450" y="1187450"/>
            <a:ext cx="8026400" cy="3825875"/>
          </a:xfrm>
          <a:prstGeom prst="rect">
            <a:avLst/>
          </a:prstGeom>
          <a:noFill/>
          <a:ln w="9525">
            <a:noFill/>
          </a:ln>
        </p:spPr>
        <p:txBody>
          <a:bodyPr>
            <a:spAutoFit/>
          </a:bodyPr>
          <a:lstStyle/>
          <a:p>
            <a:pPr marL="457200" indent="-457200" algn="l">
              <a:lnSpc>
                <a:spcPct val="90000"/>
              </a:lnSpc>
              <a:spcBef>
                <a:spcPct val="65000"/>
              </a:spcBef>
            </a:pPr>
            <a:r>
              <a:rPr lang="zh-CN" altLang="en-US" sz="2400" dirty="0">
                <a:solidFill>
                  <a:schemeClr val="tx1"/>
                </a:solidFill>
                <a:latin typeface="宋体" panose="02010600030101010101" pitchFamily="2" charset="-122"/>
              </a:rPr>
              <a:t>领导整个项目小组：</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建立和领导整个</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团队，</a:t>
            </a:r>
            <a:r>
              <a:rPr lang="zh-CN" altLang="en-US" dirty="0">
                <a:solidFill>
                  <a:schemeClr val="accent2"/>
                </a:solidFill>
                <a:latin typeface="宋体" panose="02010600030101010101" pitchFamily="2" charset="-122"/>
              </a:rPr>
              <a:t>直接对产品的市场成功负责</a:t>
            </a:r>
            <a:r>
              <a:rPr lang="zh-CN" altLang="en-US" b="0" dirty="0">
                <a:solidFill>
                  <a:schemeClr val="tx1"/>
                </a:solidFill>
                <a:latin typeface="宋体" panose="02010600030101010101" pitchFamily="2" charset="-122"/>
              </a:rPr>
              <a:t>；</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将分配项目职责到</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核心组成员；</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启动项目和保持项目正常沟通，当无法达成一致时做出决策；</a:t>
            </a:r>
          </a:p>
          <a:p>
            <a:pPr marL="457200" indent="-457200" algn="l">
              <a:lnSpc>
                <a:spcPct val="90000"/>
              </a:lnSpc>
              <a:spcBef>
                <a:spcPct val="65000"/>
              </a:spcBef>
            </a:pPr>
            <a:r>
              <a:rPr lang="zh-CN" altLang="en-US" sz="2400" dirty="0">
                <a:solidFill>
                  <a:schemeClr val="tx1"/>
                </a:solidFill>
                <a:latin typeface="宋体" panose="02010600030101010101" pitchFamily="2" charset="-122"/>
              </a:rPr>
              <a:t>与管理层进行沟通：</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作出各</a:t>
            </a:r>
            <a:r>
              <a:rPr lang="en-US" altLang="zh-CN" b="0" dirty="0">
                <a:solidFill>
                  <a:schemeClr val="tx1"/>
                </a:solidFill>
                <a:latin typeface="宋体" panose="02010600030101010101" pitchFamily="2" charset="-122"/>
              </a:rPr>
              <a:t>DCP</a:t>
            </a:r>
            <a:r>
              <a:rPr lang="zh-CN" altLang="en-US" b="0" dirty="0">
                <a:solidFill>
                  <a:schemeClr val="tx1"/>
                </a:solidFill>
                <a:latin typeface="宋体" panose="02010600030101010101" pitchFamily="2" charset="-122"/>
              </a:rPr>
              <a:t>的日程安排，提交业务计划和建议；</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从公司管理层获得承诺，并确保所需要的资源的到位；</a:t>
            </a:r>
          </a:p>
          <a:p>
            <a:pPr marL="457200" indent="-457200" algn="l">
              <a:lnSpc>
                <a:spcPct val="90000"/>
              </a:lnSpc>
              <a:spcBef>
                <a:spcPct val="65000"/>
              </a:spcBef>
              <a:buAutoNum type="arabicPeriod"/>
            </a:pPr>
            <a:r>
              <a:rPr lang="zh-CN" altLang="en-US" b="0" dirty="0">
                <a:solidFill>
                  <a:schemeClr val="tx1"/>
                </a:solidFill>
                <a:latin typeface="宋体" panose="02010600030101010101" pitchFamily="2" charset="-122"/>
              </a:rPr>
              <a:t>及时提供项目的进展情况；</a:t>
            </a:r>
          </a:p>
        </p:txBody>
      </p:sp>
      <p:sp>
        <p:nvSpPr>
          <p:cNvPr id="78851" name="Rectangle 3"/>
          <p:cNvSpPr>
            <a:spLocks noGrp="1"/>
          </p:cNvSpPr>
          <p:nvPr>
            <p:ph type="title" idx="4294967295"/>
          </p:nvPr>
        </p:nvSpPr>
        <p:spPr>
          <a:xfrm>
            <a:off x="0" y="63500"/>
            <a:ext cx="6877050" cy="490538"/>
          </a:xfrm>
        </p:spPr>
        <p:txBody>
          <a:bodyPr vert="horz" wrap="square" lIns="91440" tIns="45720" rIns="91440" bIns="45720" anchor="ctr"/>
          <a:lstStyle/>
          <a:p>
            <a:pPr eaLnBrk="1" hangingPunct="1"/>
            <a:r>
              <a:rPr lang="zh-CN" altLang="en-US" sz="3200" dirty="0">
                <a:latin typeface="黑体" panose="02010609060101010101" pitchFamily="49" charset="-122"/>
              </a:rPr>
              <a:t>项目经理（</a:t>
            </a:r>
            <a:r>
              <a:rPr lang="en-US" altLang="zh-CN" sz="3200" dirty="0">
                <a:latin typeface="黑体" panose="02010609060101010101" pitchFamily="49" charset="-122"/>
              </a:rPr>
              <a:t>LPDT)</a:t>
            </a:r>
            <a:r>
              <a:rPr lang="zh-CN" altLang="en-US" sz="3200" dirty="0">
                <a:latin typeface="黑体" panose="02010609060101010101" pitchFamily="49" charset="-122"/>
              </a:rPr>
              <a:t>的角色及职责</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p:nvPr/>
        </p:nvSpPr>
        <p:spPr>
          <a:xfrm>
            <a:off x="381000" y="914400"/>
            <a:ext cx="8026400" cy="4911725"/>
          </a:xfrm>
          <a:prstGeom prst="rect">
            <a:avLst/>
          </a:prstGeom>
          <a:noFill/>
          <a:ln w="9525">
            <a:noFill/>
          </a:ln>
        </p:spPr>
        <p:txBody>
          <a:bodyPr>
            <a:spAutoFit/>
          </a:bodyPr>
          <a:lstStyle/>
          <a:p>
            <a:pPr marL="457200" indent="-457200" algn="l">
              <a:lnSpc>
                <a:spcPct val="120000"/>
              </a:lnSpc>
            </a:pPr>
            <a:r>
              <a:rPr lang="zh-CN" altLang="en-US" sz="2400" dirty="0">
                <a:solidFill>
                  <a:schemeClr val="tx1"/>
                </a:solidFill>
                <a:latin typeface="宋体" panose="02010600030101010101" pitchFamily="2" charset="-122"/>
              </a:rPr>
              <a:t>管理整个项目小组：</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确保财务、开发、制造、技术支持、采购、市场行销和销售计划互相耦合；</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为所开发产品包制定和管理跨职能部门的计划；</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制作和综合项目交付件、预算和时间进度承诺；</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对整个项目准备工作分解结构图（</a:t>
            </a:r>
            <a:r>
              <a:rPr lang="en-US" altLang="zh-CN" b="0" dirty="0">
                <a:solidFill>
                  <a:schemeClr val="tx1"/>
                </a:solidFill>
                <a:latin typeface="宋体" panose="02010600030101010101" pitchFamily="2" charset="-122"/>
              </a:rPr>
              <a:t>WBS</a:t>
            </a:r>
            <a:r>
              <a:rPr lang="zh-CN" altLang="en-US" b="0" dirty="0">
                <a:solidFill>
                  <a:schemeClr val="tx1"/>
                </a:solidFill>
                <a:latin typeface="宋体" panose="02010600030101010101" pitchFamily="2" charset="-122"/>
              </a:rPr>
              <a:t>），并指导各职能部门的核心项目组成员详细制定各职能领域的</a:t>
            </a:r>
            <a:r>
              <a:rPr lang="en-US" altLang="zh-CN" b="0" dirty="0">
                <a:solidFill>
                  <a:schemeClr val="tx1"/>
                </a:solidFill>
                <a:latin typeface="宋体" panose="02010600030101010101" pitchFamily="2" charset="-122"/>
              </a:rPr>
              <a:t>WBS</a:t>
            </a:r>
            <a:r>
              <a:rPr lang="zh-CN" altLang="en-US" b="0" dirty="0">
                <a:solidFill>
                  <a:schemeClr val="tx1"/>
                </a:solidFill>
                <a:latin typeface="宋体" panose="02010600030101010101" pitchFamily="2" charset="-122"/>
              </a:rPr>
              <a:t>；</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制定和维护项目计划，确保根据时间表、预算和规格说明书执行各类活动 ；</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进行风险评估和制定风险管理计划 ；</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跟踪问题直到问题解决；</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管理项目更改控制；</a:t>
            </a:r>
          </a:p>
          <a:p>
            <a:pPr marL="914400" lvl="1" indent="-457200" algn="l" eaLnBrk="1" hangingPunct="1">
              <a:lnSpc>
                <a:spcPct val="120000"/>
              </a:lnSpc>
              <a:buAutoNum type="arabicPeriod"/>
            </a:pPr>
            <a:r>
              <a:rPr lang="zh-CN" altLang="en-US" b="0" dirty="0">
                <a:solidFill>
                  <a:schemeClr val="tx1"/>
                </a:solidFill>
                <a:latin typeface="宋体" panose="02010600030101010101" pitchFamily="2" charset="-122"/>
              </a:rPr>
              <a:t>确保合法的有调整的需求被满足。</a:t>
            </a:r>
          </a:p>
        </p:txBody>
      </p:sp>
      <p:sp>
        <p:nvSpPr>
          <p:cNvPr id="79875" name="Rectangle 3"/>
          <p:cNvSpPr>
            <a:spLocks noGrp="1"/>
          </p:cNvSpPr>
          <p:nvPr>
            <p:ph type="title" idx="4294967295"/>
          </p:nvPr>
        </p:nvSpPr>
        <p:spPr>
          <a:xfrm>
            <a:off x="0" y="63500"/>
            <a:ext cx="7380288" cy="490538"/>
          </a:xfrm>
        </p:spPr>
        <p:txBody>
          <a:bodyPr vert="horz" wrap="square" lIns="91440" tIns="45720" rIns="91440" bIns="45720" anchor="ctr"/>
          <a:lstStyle/>
          <a:p>
            <a:pPr eaLnBrk="1" hangingPunct="1"/>
            <a:r>
              <a:rPr lang="zh-CN" altLang="en-US" sz="3200" dirty="0">
                <a:latin typeface="黑体" panose="02010609060101010101" pitchFamily="49" charset="-122"/>
              </a:rPr>
              <a:t>项目经理（</a:t>
            </a:r>
            <a:r>
              <a:rPr lang="en-US" altLang="zh-CN" sz="3200" dirty="0">
                <a:latin typeface="黑体" panose="02010609060101010101" pitchFamily="49" charset="-122"/>
              </a:rPr>
              <a:t>LPDT)</a:t>
            </a:r>
            <a:r>
              <a:rPr lang="zh-CN" altLang="en-US" sz="3200" dirty="0">
                <a:latin typeface="黑体" panose="02010609060101010101" pitchFamily="49" charset="-122"/>
              </a:rPr>
              <a:t>的角色及职责（续）</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250825" y="1038225"/>
            <a:ext cx="8763000" cy="519113"/>
          </a:xfrm>
          <a:prstGeom prst="rect">
            <a:avLst/>
          </a:prstGeom>
          <a:noFill/>
          <a:ln w="9525">
            <a:noFill/>
          </a:ln>
        </p:spPr>
        <p:txBody>
          <a:bodyPr>
            <a:spAutoFit/>
          </a:bodyPr>
          <a:lstStyle/>
          <a:p>
            <a:pPr algn="l"/>
            <a:r>
              <a:rPr lang="zh-CN" altLang="en-US" sz="2800" dirty="0">
                <a:solidFill>
                  <a:schemeClr val="tx1"/>
                </a:solidFill>
                <a:latin typeface="楷体_GB2312" pitchFamily="49" charset="-122"/>
                <a:ea typeface="楷体_GB2312" pitchFamily="49" charset="-122"/>
              </a:rPr>
              <a:t>成功的项目经理应确保</a:t>
            </a:r>
            <a:r>
              <a:rPr lang="en-US" altLang="zh-CN" sz="2800" dirty="0">
                <a:solidFill>
                  <a:schemeClr val="tx1"/>
                </a:solidFill>
                <a:latin typeface="楷体_GB2312" pitchFamily="49" charset="-122"/>
                <a:ea typeface="楷体_GB2312" pitchFamily="49" charset="-122"/>
              </a:rPr>
              <a:t>50</a:t>
            </a:r>
            <a:r>
              <a:rPr lang="zh-CN" altLang="en-US" sz="2800" dirty="0">
                <a:solidFill>
                  <a:schemeClr val="tx1"/>
                </a:solidFill>
                <a:latin typeface="楷体_GB2312" pitchFamily="49" charset="-122"/>
                <a:ea typeface="楷体_GB2312" pitchFamily="49" charset="-122"/>
              </a:rPr>
              <a:t>％的关注点在管理方面</a:t>
            </a:r>
          </a:p>
        </p:txBody>
      </p:sp>
      <p:sp>
        <p:nvSpPr>
          <p:cNvPr id="80899" name="Text Box 3"/>
          <p:cNvSpPr txBox="1"/>
          <p:nvPr/>
        </p:nvSpPr>
        <p:spPr>
          <a:xfrm>
            <a:off x="533400" y="1916113"/>
            <a:ext cx="2438400" cy="3265487"/>
          </a:xfrm>
          <a:prstGeom prst="rect">
            <a:avLst/>
          </a:prstGeom>
          <a:noFill/>
          <a:ln w="9525">
            <a:noFill/>
          </a:ln>
        </p:spPr>
        <p:txBody>
          <a:bodyPr>
            <a:spAutoFit/>
          </a:bodyPr>
          <a:lstStyle/>
          <a:p>
            <a:pPr algn="l">
              <a:lnSpc>
                <a:spcPct val="65000"/>
              </a:lnSpc>
              <a:spcBef>
                <a:spcPct val="50000"/>
              </a:spcBef>
            </a:pPr>
            <a:r>
              <a:rPr lang="zh-CN" altLang="en-US" sz="1900" dirty="0">
                <a:solidFill>
                  <a:schemeClr val="tx1"/>
                </a:solidFill>
                <a:latin typeface="宋体" panose="02010600030101010101" pitchFamily="2" charset="-122"/>
              </a:rPr>
              <a:t>业务才干</a:t>
            </a:r>
          </a:p>
          <a:p>
            <a:pPr algn="l">
              <a:lnSpc>
                <a:spcPct val="65000"/>
              </a:lnSpc>
              <a:spcBef>
                <a:spcPct val="50000"/>
              </a:spcBef>
              <a:buChar char="•"/>
            </a:pPr>
            <a:r>
              <a:rPr lang="en-US" altLang="zh-CN" sz="1900" dirty="0">
                <a:solidFill>
                  <a:schemeClr val="tx1"/>
                </a:solidFill>
                <a:latin typeface="宋体" panose="02010600030101010101" pitchFamily="2" charset="-122"/>
              </a:rPr>
              <a:t>25%</a:t>
            </a:r>
          </a:p>
          <a:p>
            <a:pPr algn="l">
              <a:lnSpc>
                <a:spcPct val="65000"/>
              </a:lnSpc>
              <a:spcBef>
                <a:spcPct val="50000"/>
              </a:spcBef>
            </a:pPr>
            <a:r>
              <a:rPr lang="en-US" altLang="zh-CN" sz="1900" dirty="0">
                <a:solidFill>
                  <a:schemeClr val="tx1"/>
                </a:solidFill>
                <a:latin typeface="宋体" panose="02010600030101010101" pitchFamily="2" charset="-122"/>
              </a:rPr>
              <a:t>(</a:t>
            </a:r>
            <a:r>
              <a:rPr lang="zh-CN" altLang="en-US" sz="1900" dirty="0">
                <a:solidFill>
                  <a:schemeClr val="tx1"/>
                </a:solidFill>
                <a:latin typeface="宋体" panose="02010600030101010101" pitchFamily="2" charset="-122"/>
              </a:rPr>
              <a:t>软硬件</a:t>
            </a:r>
            <a:r>
              <a:rPr lang="en-US" altLang="zh-CN" sz="1900" dirty="0">
                <a:solidFill>
                  <a:schemeClr val="tx1"/>
                </a:solidFill>
                <a:latin typeface="宋体" panose="02010600030101010101" pitchFamily="2" charset="-122"/>
              </a:rPr>
              <a:t>)</a:t>
            </a:r>
            <a:r>
              <a:rPr lang="zh-CN" altLang="en-US" sz="1900" dirty="0">
                <a:solidFill>
                  <a:schemeClr val="tx1"/>
                </a:solidFill>
                <a:latin typeface="宋体" panose="02010600030101010101" pitchFamily="2" charset="-122"/>
              </a:rPr>
              <a:t>开发技能</a:t>
            </a:r>
          </a:p>
          <a:p>
            <a:pPr algn="l">
              <a:lnSpc>
                <a:spcPct val="65000"/>
              </a:lnSpc>
              <a:spcBef>
                <a:spcPct val="50000"/>
              </a:spcBef>
              <a:buChar char="•"/>
            </a:pPr>
            <a:r>
              <a:rPr lang="en-US" altLang="zh-CN" sz="1900" dirty="0">
                <a:solidFill>
                  <a:schemeClr val="tx1"/>
                </a:solidFill>
                <a:latin typeface="宋体" panose="02010600030101010101" pitchFamily="2" charset="-122"/>
              </a:rPr>
              <a:t>15%</a:t>
            </a:r>
          </a:p>
          <a:p>
            <a:pPr algn="l">
              <a:lnSpc>
                <a:spcPct val="65000"/>
              </a:lnSpc>
              <a:spcBef>
                <a:spcPct val="50000"/>
              </a:spcBef>
            </a:pPr>
            <a:r>
              <a:rPr lang="zh-CN" altLang="en-US" sz="1900" dirty="0">
                <a:solidFill>
                  <a:schemeClr val="tx1"/>
                </a:solidFill>
                <a:latin typeface="宋体" panose="02010600030101010101" pitchFamily="2" charset="-122"/>
              </a:rPr>
              <a:t>市场技能</a:t>
            </a:r>
          </a:p>
          <a:p>
            <a:pPr algn="l">
              <a:lnSpc>
                <a:spcPct val="65000"/>
              </a:lnSpc>
              <a:spcBef>
                <a:spcPct val="50000"/>
              </a:spcBef>
              <a:buChar char="•"/>
            </a:pPr>
            <a:r>
              <a:rPr lang="en-US" altLang="zh-CN" sz="1900" dirty="0">
                <a:solidFill>
                  <a:schemeClr val="tx1"/>
                </a:solidFill>
                <a:latin typeface="宋体" panose="02010600030101010101" pitchFamily="2" charset="-122"/>
              </a:rPr>
              <a:t>15%</a:t>
            </a:r>
          </a:p>
          <a:p>
            <a:pPr algn="l">
              <a:lnSpc>
                <a:spcPct val="65000"/>
              </a:lnSpc>
              <a:spcBef>
                <a:spcPct val="50000"/>
              </a:spcBef>
            </a:pPr>
            <a:r>
              <a:rPr lang="zh-CN" altLang="en-US" sz="1900" dirty="0">
                <a:solidFill>
                  <a:schemeClr val="tx1"/>
                </a:solidFill>
                <a:latin typeface="宋体" panose="02010600030101010101" pitchFamily="2" charset="-122"/>
              </a:rPr>
              <a:t>项目管理技能</a:t>
            </a:r>
          </a:p>
          <a:p>
            <a:pPr algn="l">
              <a:lnSpc>
                <a:spcPct val="65000"/>
              </a:lnSpc>
              <a:spcBef>
                <a:spcPct val="50000"/>
              </a:spcBef>
              <a:buChar char="•"/>
            </a:pPr>
            <a:r>
              <a:rPr lang="en-US" altLang="zh-CN" sz="1900" dirty="0">
                <a:solidFill>
                  <a:schemeClr val="tx1"/>
                </a:solidFill>
                <a:latin typeface="宋体" panose="02010600030101010101" pitchFamily="2" charset="-122"/>
              </a:rPr>
              <a:t>35%</a:t>
            </a:r>
          </a:p>
          <a:p>
            <a:pPr algn="l">
              <a:lnSpc>
                <a:spcPct val="65000"/>
              </a:lnSpc>
              <a:spcBef>
                <a:spcPct val="50000"/>
              </a:spcBef>
            </a:pPr>
            <a:r>
              <a:rPr lang="zh-CN" altLang="en-US" sz="1900" dirty="0">
                <a:solidFill>
                  <a:schemeClr val="tx1"/>
                </a:solidFill>
                <a:latin typeface="宋体" panose="02010600030101010101" pitchFamily="2" charset="-122"/>
              </a:rPr>
              <a:t>团队合作技能</a:t>
            </a:r>
          </a:p>
          <a:p>
            <a:pPr algn="l">
              <a:lnSpc>
                <a:spcPct val="65000"/>
              </a:lnSpc>
              <a:spcBef>
                <a:spcPct val="50000"/>
              </a:spcBef>
              <a:buChar char="•"/>
            </a:pPr>
            <a:r>
              <a:rPr lang="en-US" altLang="zh-CN" sz="1900" dirty="0">
                <a:solidFill>
                  <a:schemeClr val="tx1"/>
                </a:solidFill>
                <a:latin typeface="宋体" panose="02010600030101010101" pitchFamily="2" charset="-122"/>
              </a:rPr>
              <a:t>10%</a:t>
            </a:r>
          </a:p>
        </p:txBody>
      </p:sp>
      <p:sp>
        <p:nvSpPr>
          <p:cNvPr id="80900" name="Arc 4"/>
          <p:cNvSpPr/>
          <p:nvPr/>
        </p:nvSpPr>
        <p:spPr>
          <a:xfrm>
            <a:off x="4699000" y="3792538"/>
            <a:ext cx="590550" cy="647700"/>
          </a:xfrm>
          <a:custGeom>
            <a:avLst/>
            <a:gdLst>
              <a:gd name="txL" fmla="*/ 0 w 19749"/>
              <a:gd name="txT" fmla="*/ 0 h 21600"/>
              <a:gd name="txR" fmla="*/ 19749 w 19749"/>
              <a:gd name="txB" fmla="*/ 21600 h 21600"/>
            </a:gdLst>
            <a:ahLst/>
            <a:cxnLst>
              <a:cxn ang="0">
                <a:pos x="2147483647" y="2147483647"/>
              </a:cxn>
              <a:cxn ang="0">
                <a:pos x="0" y="2147483647"/>
              </a:cxn>
              <a:cxn ang="0">
                <a:pos x="2147483647" y="0"/>
              </a:cxn>
            </a:cxnLst>
            <a:rect l="txL" t="txT" r="txR" b="txB"/>
            <a:pathLst>
              <a:path w="19749" h="21600" fill="none">
                <a:moveTo>
                  <a:pt x="19748" y="17406"/>
                </a:moveTo>
                <a:cubicBezTo>
                  <a:pt x="16041" y="20130"/>
                  <a:pt x="11560" y="21599"/>
                  <a:pt x="6960" y="21600"/>
                </a:cubicBezTo>
                <a:cubicBezTo>
                  <a:pt x="4592" y="21600"/>
                  <a:pt x="2241" y="21210"/>
                  <a:pt x="0" y="20447"/>
                </a:cubicBezTo>
              </a:path>
              <a:path w="19749" h="21600" stroke="0">
                <a:moveTo>
                  <a:pt x="19748" y="17406"/>
                </a:moveTo>
                <a:cubicBezTo>
                  <a:pt x="16041" y="20130"/>
                  <a:pt x="11560" y="21599"/>
                  <a:pt x="6960" y="21600"/>
                </a:cubicBezTo>
                <a:cubicBezTo>
                  <a:pt x="4592" y="21600"/>
                  <a:pt x="2241" y="21210"/>
                  <a:pt x="0" y="20447"/>
                </a:cubicBezTo>
                <a:lnTo>
                  <a:pt x="6960" y="0"/>
                </a:lnTo>
                <a:lnTo>
                  <a:pt x="19748" y="17406"/>
                </a:lnTo>
                <a:close/>
              </a:path>
            </a:pathLst>
          </a:custGeom>
          <a:solidFill>
            <a:srgbClr val="FFFFCC"/>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1" name="Arc 5"/>
          <p:cNvSpPr/>
          <p:nvPr/>
        </p:nvSpPr>
        <p:spPr>
          <a:xfrm rot="-10346973">
            <a:off x="4541838" y="2451100"/>
            <a:ext cx="1325562" cy="1116013"/>
          </a:xfrm>
          <a:custGeom>
            <a:avLst/>
            <a:gdLst>
              <a:gd name="txL" fmla="*/ 0 w 21600"/>
              <a:gd name="txT" fmla="*/ 0 h 17597"/>
              <a:gd name="txR" fmla="*/ 21600 w 21600"/>
              <a:gd name="txB" fmla="*/ 17597 h 17597"/>
            </a:gdLst>
            <a:ahLst/>
            <a:cxnLst>
              <a:cxn ang="0">
                <a:pos x="2147483647" y="0"/>
              </a:cxn>
              <a:cxn ang="0">
                <a:pos x="2147483647" y="2147483647"/>
              </a:cxn>
              <a:cxn ang="0">
                <a:pos x="0" y="2147483647"/>
              </a:cxn>
            </a:cxnLst>
            <a:rect l="txL" t="txT" r="txR" b="txB"/>
            <a:pathLst>
              <a:path w="21600" h="17597" fill="none">
                <a:moveTo>
                  <a:pt x="21598" y="0"/>
                </a:moveTo>
                <a:cubicBezTo>
                  <a:pt x="21599" y="71"/>
                  <a:pt x="21600" y="143"/>
                  <a:pt x="21600" y="216"/>
                </a:cubicBezTo>
                <a:cubicBezTo>
                  <a:pt x="21600" y="7074"/>
                  <a:pt x="18342" y="13525"/>
                  <a:pt x="12824" y="17597"/>
                </a:cubicBezTo>
              </a:path>
              <a:path w="21600" h="17597" stroke="0">
                <a:moveTo>
                  <a:pt x="21598" y="0"/>
                </a:moveTo>
                <a:cubicBezTo>
                  <a:pt x="21599" y="71"/>
                  <a:pt x="21600" y="143"/>
                  <a:pt x="21600" y="216"/>
                </a:cubicBezTo>
                <a:cubicBezTo>
                  <a:pt x="21600" y="7074"/>
                  <a:pt x="18342" y="13525"/>
                  <a:pt x="12824" y="17597"/>
                </a:cubicBezTo>
                <a:lnTo>
                  <a:pt x="0" y="216"/>
                </a:lnTo>
                <a:lnTo>
                  <a:pt x="21598" y="0"/>
                </a:lnTo>
                <a:close/>
              </a:path>
            </a:pathLst>
          </a:custGeom>
          <a:solidFill>
            <a:srgbClr val="993366"/>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2" name="Arc 6"/>
          <p:cNvSpPr/>
          <p:nvPr/>
        </p:nvSpPr>
        <p:spPr>
          <a:xfrm rot="-10346973">
            <a:off x="5845175" y="2476500"/>
            <a:ext cx="1325563" cy="2398713"/>
          </a:xfrm>
          <a:custGeom>
            <a:avLst/>
            <a:gdLst>
              <a:gd name="txL" fmla="*/ 0 w 21600"/>
              <a:gd name="txT" fmla="*/ 0 h 37820"/>
              <a:gd name="txR" fmla="*/ 21600 w 21600"/>
              <a:gd name="txB" fmla="*/ 37820 h 37820"/>
            </a:gdLst>
            <a:ahLst/>
            <a:cxnLst>
              <a:cxn ang="0">
                <a:pos x="2147483647" y="2147483647"/>
              </a:cxn>
              <a:cxn ang="0">
                <a:pos x="2147483647" y="0"/>
              </a:cxn>
              <a:cxn ang="0">
                <a:pos x="2147483647" y="2147483647"/>
              </a:cxn>
            </a:cxnLst>
            <a:rect l="txL" t="txT" r="txR" b="txB"/>
            <a:pathLst>
              <a:path w="21600" h="37820" fill="none">
                <a:moveTo>
                  <a:pt x="14640" y="37819"/>
                </a:moveTo>
                <a:cubicBezTo>
                  <a:pt x="5886" y="34840"/>
                  <a:pt x="0" y="26619"/>
                  <a:pt x="0" y="17372"/>
                </a:cubicBezTo>
                <a:cubicBezTo>
                  <a:pt x="-1" y="10519"/>
                  <a:pt x="3251" y="4072"/>
                  <a:pt x="8763" y="0"/>
                </a:cubicBezTo>
              </a:path>
              <a:path w="21600" h="37820" stroke="0">
                <a:moveTo>
                  <a:pt x="14640" y="37819"/>
                </a:moveTo>
                <a:cubicBezTo>
                  <a:pt x="5886" y="34840"/>
                  <a:pt x="0" y="26619"/>
                  <a:pt x="0" y="17372"/>
                </a:cubicBezTo>
                <a:cubicBezTo>
                  <a:pt x="-1" y="10519"/>
                  <a:pt x="3251" y="4072"/>
                  <a:pt x="8763" y="0"/>
                </a:cubicBezTo>
                <a:lnTo>
                  <a:pt x="21600" y="17372"/>
                </a:lnTo>
                <a:lnTo>
                  <a:pt x="14640" y="37819"/>
                </a:lnTo>
                <a:close/>
              </a:path>
            </a:pathLst>
          </a:custGeom>
          <a:solidFill>
            <a:srgbClr val="CCFFFF"/>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3" name="Arc 7"/>
          <p:cNvSpPr/>
          <p:nvPr/>
        </p:nvSpPr>
        <p:spPr>
          <a:xfrm rot="-10346973">
            <a:off x="4429125" y="3594100"/>
            <a:ext cx="1338263" cy="1370013"/>
          </a:xfrm>
          <a:custGeom>
            <a:avLst/>
            <a:gdLst>
              <a:gd name="txL" fmla="*/ 0 w 21811"/>
              <a:gd name="txT" fmla="*/ 0 h 21600"/>
              <a:gd name="txR" fmla="*/ 21811 w 21811"/>
              <a:gd name="txB" fmla="*/ 21600 h 21600"/>
            </a:gdLst>
            <a:ahLst/>
            <a:cxnLst>
              <a:cxn ang="0">
                <a:pos x="0" y="1019617853"/>
              </a:cxn>
              <a:cxn ang="0">
                <a:pos x="2147483647" y="2147483647"/>
              </a:cxn>
              <a:cxn ang="0">
                <a:pos x="2147483647" y="2147483647"/>
              </a:cxn>
            </a:cxnLst>
            <a:rect l="txL" t="txT" r="txR" b="txB"/>
            <a:pathLst>
              <a:path w="21811" h="21600" fill="none">
                <a:moveTo>
                  <a:pt x="0" y="1"/>
                </a:moveTo>
                <a:cubicBezTo>
                  <a:pt x="70" y="0"/>
                  <a:pt x="141" y="-1"/>
                  <a:pt x="212" y="0"/>
                </a:cubicBezTo>
                <a:cubicBezTo>
                  <a:pt x="12057" y="0"/>
                  <a:pt x="21692" y="9539"/>
                  <a:pt x="21810" y="21384"/>
                </a:cubicBezTo>
              </a:path>
              <a:path w="21811" h="21600" stroke="0">
                <a:moveTo>
                  <a:pt x="0" y="1"/>
                </a:moveTo>
                <a:cubicBezTo>
                  <a:pt x="70" y="0"/>
                  <a:pt x="141" y="-1"/>
                  <a:pt x="212" y="0"/>
                </a:cubicBezTo>
                <a:cubicBezTo>
                  <a:pt x="12057" y="0"/>
                  <a:pt x="21692" y="9539"/>
                  <a:pt x="21810" y="21384"/>
                </a:cubicBezTo>
                <a:lnTo>
                  <a:pt x="212" y="21600"/>
                </a:lnTo>
                <a:lnTo>
                  <a:pt x="0" y="1"/>
                </a:lnTo>
                <a:close/>
              </a:path>
            </a:pathLst>
          </a:custGeom>
          <a:solidFill>
            <a:srgbClr val="9999FF"/>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4" name="Arc 8"/>
          <p:cNvSpPr/>
          <p:nvPr/>
        </p:nvSpPr>
        <p:spPr>
          <a:xfrm rot="-10346973">
            <a:off x="5746750" y="3732213"/>
            <a:ext cx="787400" cy="1370012"/>
          </a:xfrm>
          <a:custGeom>
            <a:avLst/>
            <a:gdLst>
              <a:gd name="txL" fmla="*/ 0 w 12837"/>
              <a:gd name="txT" fmla="*/ 0 h 21599"/>
              <a:gd name="txR" fmla="*/ 12837 w 12837"/>
              <a:gd name="txB" fmla="*/ 21599 h 21599"/>
            </a:gdLst>
            <a:ahLst/>
            <a:cxnLst>
              <a:cxn ang="0">
                <a:pos x="0" y="2147483647"/>
              </a:cxn>
              <a:cxn ang="0">
                <a:pos x="2147483647" y="0"/>
              </a:cxn>
              <a:cxn ang="0">
                <a:pos x="2147483647" y="2147483647"/>
              </a:cxn>
            </a:cxnLst>
            <a:rect l="txL" t="txT" r="txR" b="txB"/>
            <a:pathLst>
              <a:path w="12837" h="21599" fill="none">
                <a:moveTo>
                  <a:pt x="0" y="4227"/>
                </a:moveTo>
                <a:cubicBezTo>
                  <a:pt x="3658" y="1524"/>
                  <a:pt x="8076" y="44"/>
                  <a:pt x="12625" y="0"/>
                </a:cubicBezTo>
              </a:path>
              <a:path w="12837" h="21599" stroke="0">
                <a:moveTo>
                  <a:pt x="0" y="4227"/>
                </a:moveTo>
                <a:cubicBezTo>
                  <a:pt x="3658" y="1524"/>
                  <a:pt x="8076" y="44"/>
                  <a:pt x="12625" y="0"/>
                </a:cubicBezTo>
                <a:lnTo>
                  <a:pt x="12837" y="21599"/>
                </a:lnTo>
                <a:lnTo>
                  <a:pt x="0" y="4227"/>
                </a:lnTo>
                <a:close/>
              </a:path>
            </a:pathLst>
          </a:custGeom>
          <a:solidFill>
            <a:srgbClr val="660066"/>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5" name="Arc 9"/>
          <p:cNvSpPr/>
          <p:nvPr/>
        </p:nvSpPr>
        <p:spPr>
          <a:xfrm rot="-7178317">
            <a:off x="5381625" y="2251075"/>
            <a:ext cx="1325563" cy="1116013"/>
          </a:xfrm>
          <a:custGeom>
            <a:avLst/>
            <a:gdLst>
              <a:gd name="txL" fmla="*/ 0 w 21600"/>
              <a:gd name="txT" fmla="*/ 0 h 17597"/>
              <a:gd name="txR" fmla="*/ 21600 w 21600"/>
              <a:gd name="txB" fmla="*/ 17597 h 17597"/>
            </a:gdLst>
            <a:ahLst/>
            <a:cxnLst>
              <a:cxn ang="0">
                <a:pos x="2147483647" y="0"/>
              </a:cxn>
              <a:cxn ang="0">
                <a:pos x="2147483647" y="2147483647"/>
              </a:cxn>
              <a:cxn ang="0">
                <a:pos x="0" y="2147483647"/>
              </a:cxn>
            </a:cxnLst>
            <a:rect l="txL" t="txT" r="txR" b="txB"/>
            <a:pathLst>
              <a:path w="21600" h="17597" fill="none">
                <a:moveTo>
                  <a:pt x="21598" y="0"/>
                </a:moveTo>
                <a:cubicBezTo>
                  <a:pt x="21599" y="71"/>
                  <a:pt x="21600" y="143"/>
                  <a:pt x="21600" y="216"/>
                </a:cubicBezTo>
                <a:cubicBezTo>
                  <a:pt x="21600" y="7074"/>
                  <a:pt x="18342" y="13525"/>
                  <a:pt x="12824" y="17597"/>
                </a:cubicBezTo>
              </a:path>
              <a:path w="21600" h="17597" stroke="0">
                <a:moveTo>
                  <a:pt x="21598" y="0"/>
                </a:moveTo>
                <a:cubicBezTo>
                  <a:pt x="21599" y="71"/>
                  <a:pt x="21600" y="143"/>
                  <a:pt x="21600" y="216"/>
                </a:cubicBezTo>
                <a:cubicBezTo>
                  <a:pt x="21600" y="7074"/>
                  <a:pt x="18342" y="13525"/>
                  <a:pt x="12824" y="17597"/>
                </a:cubicBezTo>
                <a:lnTo>
                  <a:pt x="0" y="216"/>
                </a:lnTo>
                <a:lnTo>
                  <a:pt x="21598" y="0"/>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6" name="Freeform 10"/>
          <p:cNvSpPr/>
          <p:nvPr/>
        </p:nvSpPr>
        <p:spPr>
          <a:xfrm>
            <a:off x="7086600" y="3136900"/>
            <a:ext cx="228600" cy="76200"/>
          </a:xfrm>
          <a:custGeom>
            <a:avLst/>
            <a:gdLst>
              <a:gd name="txL" fmla="*/ 0 w 144"/>
              <a:gd name="txT" fmla="*/ 0 h 48"/>
              <a:gd name="txR" fmla="*/ 144 w 144"/>
              <a:gd name="txB" fmla="*/ 48 h 48"/>
            </a:gdLst>
            <a:ahLst/>
            <a:cxnLst>
              <a:cxn ang="0">
                <a:pos x="0" y="0"/>
              </a:cxn>
              <a:cxn ang="0">
                <a:pos x="2147483647" y="2147483647"/>
              </a:cxn>
            </a:cxnLst>
            <a:rect l="txL" t="txT" r="txR" b="txB"/>
            <a:pathLst>
              <a:path w="144" h="48">
                <a:moveTo>
                  <a:pt x="0" y="0"/>
                </a:moveTo>
                <a:cubicBezTo>
                  <a:pt x="60" y="20"/>
                  <a:pt x="120" y="40"/>
                  <a:pt x="144" y="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7" name="Text Box 11"/>
          <p:cNvSpPr txBox="1"/>
          <p:nvPr/>
        </p:nvSpPr>
        <p:spPr>
          <a:xfrm>
            <a:off x="7315200" y="2908300"/>
            <a:ext cx="1600200" cy="411163"/>
          </a:xfrm>
          <a:prstGeom prst="rect">
            <a:avLst/>
          </a:prstGeom>
          <a:noFill/>
          <a:ln w="9525">
            <a:noFill/>
          </a:ln>
        </p:spPr>
        <p:txBody>
          <a:bodyPr>
            <a:spAutoFit/>
          </a:bodyPr>
          <a:lstStyle/>
          <a:p>
            <a:pPr algn="l">
              <a:lnSpc>
                <a:spcPct val="150000"/>
              </a:lnSpc>
              <a:spcBef>
                <a:spcPct val="50000"/>
              </a:spcBef>
            </a:pPr>
            <a:r>
              <a:rPr lang="zh-CN" altLang="en-US" sz="1400" b="0" dirty="0">
                <a:solidFill>
                  <a:schemeClr val="tx1"/>
                </a:solidFill>
                <a:latin typeface="宋体" panose="02010600030101010101" pitchFamily="2" charset="-122"/>
              </a:rPr>
              <a:t>项目管理</a:t>
            </a:r>
            <a:r>
              <a:rPr lang="en-US" altLang="zh-CN" sz="1400" b="0" dirty="0">
                <a:solidFill>
                  <a:schemeClr val="tx1"/>
                </a:solidFill>
                <a:latin typeface="宋体" panose="02010600030101010101" pitchFamily="2" charset="-122"/>
              </a:rPr>
              <a:t>35</a:t>
            </a:r>
            <a:r>
              <a:rPr lang="zh-CN" altLang="en-US" sz="1400" b="0" dirty="0">
                <a:solidFill>
                  <a:schemeClr val="tx1"/>
                </a:solidFill>
                <a:latin typeface="宋体" panose="02010600030101010101" pitchFamily="2" charset="-122"/>
              </a:rPr>
              <a:t>％</a:t>
            </a:r>
          </a:p>
        </p:txBody>
      </p:sp>
      <p:sp>
        <p:nvSpPr>
          <p:cNvPr id="80908" name="Freeform 12"/>
          <p:cNvSpPr/>
          <p:nvPr/>
        </p:nvSpPr>
        <p:spPr>
          <a:xfrm>
            <a:off x="4343400" y="4203700"/>
            <a:ext cx="228600" cy="76200"/>
          </a:xfrm>
          <a:custGeom>
            <a:avLst/>
            <a:gdLst>
              <a:gd name="txL" fmla="*/ 0 w 144"/>
              <a:gd name="txT" fmla="*/ 0 h 48"/>
              <a:gd name="txR" fmla="*/ 144 w 144"/>
              <a:gd name="txB" fmla="*/ 48 h 48"/>
            </a:gdLst>
            <a:ahLst/>
            <a:cxnLst>
              <a:cxn ang="0">
                <a:pos x="2147483647" y="0"/>
              </a:cxn>
              <a:cxn ang="0">
                <a:pos x="0" y="2147483647"/>
              </a:cxn>
            </a:cxnLst>
            <a:rect l="txL" t="txT" r="txR" b="txB"/>
            <a:pathLst>
              <a:path w="144" h="48">
                <a:moveTo>
                  <a:pt x="144" y="0"/>
                </a:moveTo>
                <a:cubicBezTo>
                  <a:pt x="84" y="20"/>
                  <a:pt x="24" y="40"/>
                  <a:pt x="0" y="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09" name="Text Box 13"/>
          <p:cNvSpPr txBox="1"/>
          <p:nvPr/>
        </p:nvSpPr>
        <p:spPr>
          <a:xfrm>
            <a:off x="3352800" y="4203700"/>
            <a:ext cx="1066800" cy="411163"/>
          </a:xfrm>
          <a:prstGeom prst="rect">
            <a:avLst/>
          </a:prstGeom>
          <a:noFill/>
          <a:ln w="9525">
            <a:noFill/>
          </a:ln>
        </p:spPr>
        <p:txBody>
          <a:bodyPr>
            <a:spAutoFit/>
          </a:bodyPr>
          <a:lstStyle/>
          <a:p>
            <a:pPr algn="l">
              <a:lnSpc>
                <a:spcPct val="150000"/>
              </a:lnSpc>
              <a:spcBef>
                <a:spcPct val="50000"/>
              </a:spcBef>
            </a:pPr>
            <a:r>
              <a:rPr lang="zh-CN" altLang="en-US" sz="1400" b="0" dirty="0">
                <a:solidFill>
                  <a:schemeClr val="tx1"/>
                </a:solidFill>
                <a:latin typeface="宋体" panose="02010600030101010101" pitchFamily="2" charset="-122"/>
              </a:rPr>
              <a:t>业务</a:t>
            </a:r>
            <a:r>
              <a:rPr lang="en-US" altLang="zh-CN" sz="1400" b="0" dirty="0">
                <a:solidFill>
                  <a:schemeClr val="tx1"/>
                </a:solidFill>
                <a:latin typeface="宋体" panose="02010600030101010101" pitchFamily="2" charset="-122"/>
              </a:rPr>
              <a:t>25</a:t>
            </a:r>
            <a:r>
              <a:rPr lang="zh-CN" altLang="en-US" sz="1400" b="0" dirty="0">
                <a:solidFill>
                  <a:schemeClr val="tx1"/>
                </a:solidFill>
                <a:latin typeface="宋体" panose="02010600030101010101" pitchFamily="2" charset="-122"/>
              </a:rPr>
              <a:t>％</a:t>
            </a:r>
          </a:p>
        </p:txBody>
      </p:sp>
      <p:sp>
        <p:nvSpPr>
          <p:cNvPr id="80910" name="Freeform 14"/>
          <p:cNvSpPr/>
          <p:nvPr/>
        </p:nvSpPr>
        <p:spPr>
          <a:xfrm>
            <a:off x="6019800" y="5041900"/>
            <a:ext cx="152400" cy="152400"/>
          </a:xfrm>
          <a:custGeom>
            <a:avLst/>
            <a:gdLst>
              <a:gd name="txL" fmla="*/ 0 w 96"/>
              <a:gd name="txT" fmla="*/ 0 h 96"/>
              <a:gd name="txR" fmla="*/ 96 w 96"/>
              <a:gd name="txB" fmla="*/ 96 h 96"/>
            </a:gdLst>
            <a:ahLst/>
            <a:cxnLst>
              <a:cxn ang="0">
                <a:pos x="0" y="0"/>
              </a:cxn>
              <a:cxn ang="0">
                <a:pos x="2147483647" y="2147483647"/>
              </a:cxn>
            </a:cxnLst>
            <a:rect l="txL" t="txT" r="txR" b="txB"/>
            <a:pathLst>
              <a:path w="96" h="96">
                <a:moveTo>
                  <a:pt x="0" y="0"/>
                </a:moveTo>
                <a:cubicBezTo>
                  <a:pt x="40" y="40"/>
                  <a:pt x="80" y="80"/>
                  <a:pt x="96" y="96"/>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11" name="Text Box 15"/>
          <p:cNvSpPr txBox="1"/>
          <p:nvPr/>
        </p:nvSpPr>
        <p:spPr>
          <a:xfrm>
            <a:off x="5715000" y="5194300"/>
            <a:ext cx="1752600" cy="411163"/>
          </a:xfrm>
          <a:prstGeom prst="rect">
            <a:avLst/>
          </a:prstGeom>
          <a:noFill/>
          <a:ln w="9525">
            <a:noFill/>
          </a:ln>
        </p:spPr>
        <p:txBody>
          <a:bodyPr>
            <a:spAutoFit/>
          </a:bodyPr>
          <a:lstStyle/>
          <a:p>
            <a:pPr algn="l">
              <a:lnSpc>
                <a:spcPct val="150000"/>
              </a:lnSpc>
              <a:spcBef>
                <a:spcPct val="50000"/>
              </a:spcBef>
            </a:pPr>
            <a:r>
              <a:rPr lang="zh-CN" altLang="en-US" sz="1400" b="0" dirty="0">
                <a:solidFill>
                  <a:schemeClr val="tx1"/>
                </a:solidFill>
                <a:latin typeface="宋体" panose="02010600030101010101" pitchFamily="2" charset="-122"/>
              </a:rPr>
              <a:t>团队合作</a:t>
            </a:r>
            <a:r>
              <a:rPr lang="en-US" altLang="zh-CN" sz="1400" b="0" dirty="0">
                <a:solidFill>
                  <a:schemeClr val="tx1"/>
                </a:solidFill>
                <a:latin typeface="宋体" panose="02010600030101010101" pitchFamily="2" charset="-122"/>
              </a:rPr>
              <a:t>10</a:t>
            </a:r>
            <a:r>
              <a:rPr lang="zh-CN" altLang="en-US" sz="1400" b="0" dirty="0">
                <a:solidFill>
                  <a:schemeClr val="tx1"/>
                </a:solidFill>
                <a:latin typeface="宋体" panose="02010600030101010101" pitchFamily="2" charset="-122"/>
              </a:rPr>
              <a:t>％</a:t>
            </a:r>
          </a:p>
        </p:txBody>
      </p:sp>
      <p:sp>
        <p:nvSpPr>
          <p:cNvPr id="80912" name="Freeform 16"/>
          <p:cNvSpPr/>
          <p:nvPr/>
        </p:nvSpPr>
        <p:spPr>
          <a:xfrm>
            <a:off x="4343400" y="2984500"/>
            <a:ext cx="228600" cy="76200"/>
          </a:xfrm>
          <a:custGeom>
            <a:avLst/>
            <a:gdLst>
              <a:gd name="txL" fmla="*/ 0 w 144"/>
              <a:gd name="txT" fmla="*/ 0 h 48"/>
              <a:gd name="txR" fmla="*/ 144 w 144"/>
              <a:gd name="txB" fmla="*/ 48 h 48"/>
            </a:gdLst>
            <a:ahLst/>
            <a:cxnLst>
              <a:cxn ang="0">
                <a:pos x="2147483647" y="0"/>
              </a:cxn>
              <a:cxn ang="0">
                <a:pos x="0" y="2147483647"/>
              </a:cxn>
            </a:cxnLst>
            <a:rect l="txL" t="txT" r="txR" b="txB"/>
            <a:pathLst>
              <a:path w="144" h="48">
                <a:moveTo>
                  <a:pt x="144" y="0"/>
                </a:moveTo>
                <a:cubicBezTo>
                  <a:pt x="84" y="20"/>
                  <a:pt x="24" y="40"/>
                  <a:pt x="0" y="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13" name="Freeform 17"/>
          <p:cNvSpPr/>
          <p:nvPr/>
        </p:nvSpPr>
        <p:spPr>
          <a:xfrm rot="4609647">
            <a:off x="5486400" y="2146300"/>
            <a:ext cx="228600" cy="76200"/>
          </a:xfrm>
          <a:custGeom>
            <a:avLst/>
            <a:gdLst>
              <a:gd name="txL" fmla="*/ 0 w 144"/>
              <a:gd name="txT" fmla="*/ 0 h 48"/>
              <a:gd name="txR" fmla="*/ 144 w 144"/>
              <a:gd name="txB" fmla="*/ 48 h 48"/>
            </a:gdLst>
            <a:ahLst/>
            <a:cxnLst>
              <a:cxn ang="0">
                <a:pos x="2147483647" y="0"/>
              </a:cxn>
              <a:cxn ang="0">
                <a:pos x="0" y="2147483647"/>
              </a:cxn>
            </a:cxnLst>
            <a:rect l="txL" t="txT" r="txR" b="txB"/>
            <a:pathLst>
              <a:path w="144" h="48">
                <a:moveTo>
                  <a:pt x="144" y="0"/>
                </a:moveTo>
                <a:cubicBezTo>
                  <a:pt x="84" y="20"/>
                  <a:pt x="24" y="40"/>
                  <a:pt x="0" y="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80914" name="Text Box 18"/>
          <p:cNvSpPr txBox="1"/>
          <p:nvPr/>
        </p:nvSpPr>
        <p:spPr>
          <a:xfrm>
            <a:off x="3276600" y="2908300"/>
            <a:ext cx="1066800" cy="411163"/>
          </a:xfrm>
          <a:prstGeom prst="rect">
            <a:avLst/>
          </a:prstGeom>
          <a:noFill/>
          <a:ln w="9525">
            <a:noFill/>
          </a:ln>
        </p:spPr>
        <p:txBody>
          <a:bodyPr>
            <a:spAutoFit/>
          </a:bodyPr>
          <a:lstStyle/>
          <a:p>
            <a:pPr algn="l">
              <a:lnSpc>
                <a:spcPct val="150000"/>
              </a:lnSpc>
              <a:spcBef>
                <a:spcPct val="50000"/>
              </a:spcBef>
            </a:pPr>
            <a:r>
              <a:rPr lang="zh-CN" altLang="en-US" sz="1400" b="0" dirty="0">
                <a:solidFill>
                  <a:schemeClr val="tx1"/>
                </a:solidFill>
                <a:latin typeface="宋体" panose="02010600030101010101" pitchFamily="2" charset="-122"/>
              </a:rPr>
              <a:t>市场</a:t>
            </a:r>
            <a:r>
              <a:rPr lang="en-US" altLang="zh-CN" sz="1400" b="0" dirty="0">
                <a:solidFill>
                  <a:schemeClr val="tx1"/>
                </a:solidFill>
                <a:latin typeface="宋体" panose="02010600030101010101" pitchFamily="2" charset="-122"/>
              </a:rPr>
              <a:t>15</a:t>
            </a:r>
            <a:r>
              <a:rPr lang="zh-CN" altLang="en-US" sz="1400" b="0" dirty="0">
                <a:solidFill>
                  <a:schemeClr val="tx1"/>
                </a:solidFill>
                <a:latin typeface="宋体" panose="02010600030101010101" pitchFamily="2" charset="-122"/>
              </a:rPr>
              <a:t>％</a:t>
            </a:r>
          </a:p>
        </p:txBody>
      </p:sp>
      <p:sp>
        <p:nvSpPr>
          <p:cNvPr id="80915" name="Text Box 19"/>
          <p:cNvSpPr txBox="1"/>
          <p:nvPr/>
        </p:nvSpPr>
        <p:spPr>
          <a:xfrm>
            <a:off x="4724400" y="1689100"/>
            <a:ext cx="1447800" cy="411163"/>
          </a:xfrm>
          <a:prstGeom prst="rect">
            <a:avLst/>
          </a:prstGeom>
          <a:noFill/>
          <a:ln w="9525">
            <a:noFill/>
          </a:ln>
        </p:spPr>
        <p:txBody>
          <a:bodyPr>
            <a:spAutoFit/>
          </a:bodyPr>
          <a:lstStyle/>
          <a:p>
            <a:pPr algn="l">
              <a:lnSpc>
                <a:spcPct val="150000"/>
              </a:lnSpc>
              <a:spcBef>
                <a:spcPct val="50000"/>
              </a:spcBef>
            </a:pPr>
            <a:r>
              <a:rPr lang="zh-CN" altLang="en-US" sz="1400" b="0" dirty="0">
                <a:solidFill>
                  <a:schemeClr val="tx1"/>
                </a:solidFill>
                <a:latin typeface="宋体" panose="02010600030101010101" pitchFamily="2" charset="-122"/>
              </a:rPr>
              <a:t>开发</a:t>
            </a:r>
            <a:r>
              <a:rPr lang="en-US" altLang="zh-CN" sz="1400" b="0" dirty="0">
                <a:solidFill>
                  <a:schemeClr val="tx1"/>
                </a:solidFill>
                <a:latin typeface="宋体" panose="02010600030101010101" pitchFamily="2" charset="-122"/>
              </a:rPr>
              <a:t>15</a:t>
            </a:r>
            <a:r>
              <a:rPr lang="zh-CN" altLang="en-US" sz="1400" b="0" dirty="0">
                <a:solidFill>
                  <a:schemeClr val="tx1"/>
                </a:solidFill>
                <a:latin typeface="宋体" panose="02010600030101010101" pitchFamily="2" charset="-122"/>
              </a:rPr>
              <a:t>％</a:t>
            </a:r>
          </a:p>
        </p:txBody>
      </p:sp>
      <p:sp>
        <p:nvSpPr>
          <p:cNvPr id="80916" name="Rectangle 20"/>
          <p:cNvSpPr>
            <a:spLocks noGrp="1"/>
          </p:cNvSpPr>
          <p:nvPr>
            <p:ph type="title"/>
          </p:nvPr>
        </p:nvSpPr>
        <p:spPr>
          <a:xfrm>
            <a:off x="0" y="63500"/>
            <a:ext cx="5246688" cy="490538"/>
          </a:xfrm>
        </p:spPr>
        <p:txBody>
          <a:bodyPr vert="horz" wrap="square" lIns="91440" tIns="45720" rIns="91440" bIns="45720" anchor="ctr"/>
          <a:lstStyle/>
          <a:p>
            <a:pPr eaLnBrk="1" hangingPunct="1"/>
            <a:r>
              <a:rPr lang="zh-CN" altLang="en-US" sz="3200" dirty="0">
                <a:latin typeface="黑体" panose="02010609060101010101" pitchFamily="49" charset="-122"/>
              </a:rPr>
              <a:t>项目经理技能构成</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p:nvPr/>
        </p:nvSpPr>
        <p:spPr>
          <a:xfrm>
            <a:off x="395288" y="1231900"/>
            <a:ext cx="8185150" cy="3925888"/>
          </a:xfrm>
          <a:prstGeom prst="rect">
            <a:avLst/>
          </a:prstGeom>
          <a:noFill/>
          <a:ln w="9525">
            <a:noFill/>
          </a:ln>
        </p:spPr>
        <p:txBody>
          <a:bodyPr>
            <a:spAutoFit/>
          </a:bodyPr>
          <a:lstStyle/>
          <a:p>
            <a:pPr marL="457200" indent="-457200" algn="l">
              <a:lnSpc>
                <a:spcPct val="150000"/>
              </a:lnSpc>
              <a:buAutoNum type="arabicPeriod"/>
            </a:pPr>
            <a:r>
              <a:rPr lang="zh-CN" altLang="en-US" sz="2400" b="0" dirty="0">
                <a:solidFill>
                  <a:schemeClr val="tx1"/>
                </a:solidFill>
                <a:latin typeface="Arial" panose="020B0604020202020204" pitchFamily="34" charset="0"/>
              </a:rPr>
              <a:t>理论学习：参加项目经理知识和技能培训。</a:t>
            </a:r>
          </a:p>
          <a:p>
            <a:pPr marL="457200" indent="-457200" algn="l">
              <a:lnSpc>
                <a:spcPct val="150000"/>
              </a:lnSpc>
              <a:buAutoNum type="arabicPeriod"/>
            </a:pPr>
            <a:r>
              <a:rPr lang="zh-CN" altLang="en-US" sz="2400" b="0" dirty="0">
                <a:solidFill>
                  <a:schemeClr val="tx1"/>
                </a:solidFill>
                <a:latin typeface="Arial" panose="020B0604020202020204" pitchFamily="34" charset="0"/>
              </a:rPr>
              <a:t>锻炼：周边部门锻炼（如：市场部、用户服务部、制造部等），提高产品全流程意识和技能。</a:t>
            </a:r>
          </a:p>
          <a:p>
            <a:pPr marL="457200" indent="-457200" algn="l">
              <a:lnSpc>
                <a:spcPct val="150000"/>
              </a:lnSpc>
              <a:buAutoNum type="arabicPeriod"/>
            </a:pPr>
            <a:r>
              <a:rPr lang="zh-CN" altLang="en-US" sz="2400" b="0" dirty="0">
                <a:solidFill>
                  <a:schemeClr val="tx1"/>
                </a:solidFill>
                <a:latin typeface="Arial" panose="020B0604020202020204" pitchFamily="34" charset="0"/>
              </a:rPr>
              <a:t>项目实践：通过在项目经理助理等岗位上进行培训，获取经验。</a:t>
            </a:r>
          </a:p>
          <a:p>
            <a:pPr marL="457200" indent="-457200" algn="l">
              <a:lnSpc>
                <a:spcPct val="150000"/>
              </a:lnSpc>
              <a:buAutoNum type="arabicPeriod"/>
            </a:pPr>
            <a:r>
              <a:rPr lang="zh-CN" altLang="en-US" sz="2400" b="0" dirty="0">
                <a:solidFill>
                  <a:schemeClr val="tx1"/>
                </a:solidFill>
                <a:latin typeface="Arial" panose="020B0604020202020204" pitchFamily="34" charset="0"/>
              </a:rPr>
              <a:t>共同探讨：与一些具有你想学习的技能的项目经理进行探讨。</a:t>
            </a:r>
          </a:p>
        </p:txBody>
      </p:sp>
      <p:sp>
        <p:nvSpPr>
          <p:cNvPr id="81923" name="Rectangle 3"/>
          <p:cNvSpPr>
            <a:spLocks noGrp="1"/>
          </p:cNvSpPr>
          <p:nvPr>
            <p:ph type="title" idx="4294967295"/>
          </p:nvPr>
        </p:nvSpPr>
        <p:spPr>
          <a:xfrm>
            <a:off x="0" y="63500"/>
            <a:ext cx="5246688" cy="490538"/>
          </a:xfrm>
        </p:spPr>
        <p:txBody>
          <a:bodyPr vert="horz" wrap="square" lIns="91440" tIns="45720" rIns="91440" bIns="45720" anchor="ctr"/>
          <a:lstStyle/>
          <a:p>
            <a:pPr eaLnBrk="1" hangingPunct="1"/>
            <a:r>
              <a:rPr lang="zh-CN" altLang="en-US" sz="3200" dirty="0">
                <a:latin typeface="黑体" panose="02010609060101010101" pitchFamily="49" charset="-122"/>
              </a:rPr>
              <a:t>如何培养项目经理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p:cNvSpPr>
          <p:nvPr>
            <p:ph type="title"/>
          </p:nvPr>
        </p:nvSpPr>
        <p:spPr>
          <a:xfrm>
            <a:off x="0" y="4763"/>
            <a:ext cx="5246688" cy="620712"/>
          </a:xfrm>
        </p:spPr>
        <p:txBody>
          <a:bodyPr vert="horz" wrap="square" lIns="91440" tIns="45720" rIns="91440" bIns="45720" anchor="ctr"/>
          <a:lstStyle/>
          <a:p>
            <a:pPr eaLnBrk="1" hangingPunct="1"/>
            <a:r>
              <a:rPr lang="zh-CN" altLang="en-US" sz="3200" dirty="0">
                <a:latin typeface="黑体" panose="02010609060101010101" pitchFamily="49" charset="-122"/>
              </a:rPr>
              <a:t>前言</a:t>
            </a:r>
            <a:r>
              <a:rPr lang="en-US" altLang="zh-CN" sz="3200" dirty="0">
                <a:latin typeface="黑体" panose="02010609060101010101" pitchFamily="49" charset="-122"/>
              </a:rPr>
              <a:t>-</a:t>
            </a:r>
            <a:r>
              <a:rPr lang="zh-CN" altLang="en-US" sz="3200" dirty="0">
                <a:latin typeface="黑体" panose="02010609060101010101" pitchFamily="49" charset="-122"/>
              </a:rPr>
              <a:t>项目管理历史</a:t>
            </a:r>
          </a:p>
        </p:txBody>
      </p:sp>
      <p:sp>
        <p:nvSpPr>
          <p:cNvPr id="56323" name="Rectangle 1027"/>
          <p:cNvSpPr/>
          <p:nvPr/>
        </p:nvSpPr>
        <p:spPr>
          <a:xfrm>
            <a:off x="609600" y="1052513"/>
            <a:ext cx="7772400" cy="5178425"/>
          </a:xfrm>
          <a:prstGeom prst="rect">
            <a:avLst/>
          </a:prstGeom>
          <a:noFill/>
          <a:ln w="19050">
            <a:noFill/>
          </a:ln>
        </p:spPr>
        <p:txBody>
          <a:bodyPr>
            <a:spAutoFit/>
          </a:bodyPr>
          <a:lstStyle/>
          <a:p>
            <a:pPr marL="284480" indent="-284480" algn="l">
              <a:lnSpc>
                <a:spcPct val="110000"/>
              </a:lnSpc>
              <a:spcBef>
                <a:spcPct val="50000"/>
              </a:spcBef>
              <a:buClr>
                <a:srgbClr val="FF0000"/>
              </a:buClr>
              <a:buFont typeface="Wingdings" panose="05000000000000000000" pitchFamily="2" charset="2"/>
              <a:buChar char="q"/>
            </a:pPr>
            <a:r>
              <a:rPr lang="zh-CN" altLang="en-US" dirty="0">
                <a:solidFill>
                  <a:srgbClr val="000000"/>
                </a:solidFill>
                <a:latin typeface="Times New Roman" panose="02020603050405020304" pitchFamily="18" charset="0"/>
              </a:rPr>
              <a:t>经验式项目管理（</a:t>
            </a:r>
            <a:r>
              <a:rPr lang="en-US" altLang="zh-CN" dirty="0">
                <a:solidFill>
                  <a:srgbClr val="000000"/>
                </a:solidFill>
                <a:latin typeface="Times New Roman" panose="02020603050405020304" pitchFamily="18" charset="0"/>
              </a:rPr>
              <a:t>30</a:t>
            </a:r>
            <a:r>
              <a:rPr lang="zh-CN" altLang="en-US" dirty="0">
                <a:solidFill>
                  <a:srgbClr val="000000"/>
                </a:solidFill>
                <a:latin typeface="Times New Roman" panose="02020603050405020304" pitchFamily="18" charset="0"/>
              </a:rPr>
              <a:t>年代前）</a:t>
            </a:r>
          </a:p>
          <a:p>
            <a:pPr marL="1043305" lvl="1" indent="-466725" algn="l" eaLnBrk="1" hangingPunct="1">
              <a:lnSpc>
                <a:spcPct val="110000"/>
              </a:lnSpc>
              <a:spcBef>
                <a:spcPct val="50000"/>
              </a:spcBef>
              <a:buChar char="–"/>
            </a:pPr>
            <a:r>
              <a:rPr lang="en-US" altLang="zh-CN" b="0" dirty="0">
                <a:solidFill>
                  <a:srgbClr val="000000"/>
                </a:solidFill>
                <a:latin typeface="Times New Roman" panose="02020603050405020304" pitchFamily="18" charset="0"/>
              </a:rPr>
              <a:t>1917</a:t>
            </a:r>
            <a:r>
              <a:rPr lang="zh-CN" altLang="en-US" b="0" dirty="0">
                <a:solidFill>
                  <a:srgbClr val="000000"/>
                </a:solidFill>
                <a:latin typeface="宋体" panose="02010600030101010101" pitchFamily="2" charset="-122"/>
              </a:rPr>
              <a:t>年</a:t>
            </a:r>
            <a:r>
              <a:rPr lang="en-US" altLang="zh-CN" b="0" dirty="0">
                <a:solidFill>
                  <a:srgbClr val="000000"/>
                </a:solidFill>
                <a:latin typeface="Times New Roman" panose="02020603050405020304" pitchFamily="18" charset="0"/>
              </a:rPr>
              <a:t>Henry L. Gantt</a:t>
            </a:r>
            <a:r>
              <a:rPr lang="zh-CN" altLang="en-US" b="0" dirty="0">
                <a:solidFill>
                  <a:srgbClr val="000000"/>
                </a:solidFill>
                <a:latin typeface="宋体" panose="02010600030101010101" pitchFamily="2" charset="-122"/>
              </a:rPr>
              <a:t>发明甘特图</a:t>
            </a:r>
          </a:p>
          <a:p>
            <a:pPr marL="1043305" lvl="1" indent="-466725" algn="l" eaLnBrk="1" hangingPunct="1">
              <a:lnSpc>
                <a:spcPct val="110000"/>
              </a:lnSpc>
              <a:spcBef>
                <a:spcPct val="50000"/>
              </a:spcBef>
              <a:buChar char="–"/>
            </a:pPr>
            <a:r>
              <a:rPr lang="en-US" altLang="zh-CN" b="0" dirty="0">
                <a:solidFill>
                  <a:srgbClr val="000000"/>
                </a:solidFill>
                <a:latin typeface="Times New Roman" panose="02020603050405020304" pitchFamily="18" charset="0"/>
              </a:rPr>
              <a:t>20</a:t>
            </a:r>
            <a:r>
              <a:rPr lang="zh-CN" altLang="en-US" b="0" dirty="0">
                <a:solidFill>
                  <a:srgbClr val="000000"/>
                </a:solidFill>
                <a:latin typeface="Times New Roman" panose="02020603050405020304" pitchFamily="18" charset="0"/>
              </a:rPr>
              <a:t>世纪</a:t>
            </a:r>
            <a:r>
              <a:rPr lang="en-US" altLang="zh-CN" b="0" dirty="0">
                <a:solidFill>
                  <a:srgbClr val="000000"/>
                </a:solidFill>
                <a:latin typeface="Times New Roman" panose="02020603050405020304" pitchFamily="18" charset="0"/>
              </a:rPr>
              <a:t>30</a:t>
            </a:r>
            <a:r>
              <a:rPr lang="zh-CN" altLang="en-US" b="0" dirty="0">
                <a:solidFill>
                  <a:srgbClr val="000000"/>
                </a:solidFill>
                <a:latin typeface="Times New Roman" panose="02020603050405020304" pitchFamily="18" charset="0"/>
              </a:rPr>
              <a:t>年代：里程碑（</a:t>
            </a:r>
            <a:r>
              <a:rPr lang="en-US" altLang="zh-CN" b="0" dirty="0">
                <a:solidFill>
                  <a:srgbClr val="000000"/>
                </a:solidFill>
                <a:latin typeface="Times New Roman" panose="02020603050405020304" pitchFamily="18" charset="0"/>
              </a:rPr>
              <a:t>Milestone</a:t>
            </a:r>
            <a:r>
              <a:rPr lang="zh-CN" altLang="en-US" b="0" dirty="0">
                <a:solidFill>
                  <a:srgbClr val="000000"/>
                </a:solidFill>
                <a:latin typeface="Times New Roman" panose="02020603050405020304" pitchFamily="18" charset="0"/>
              </a:rPr>
              <a:t>）的提出与广泛应用</a:t>
            </a:r>
          </a:p>
          <a:p>
            <a:pPr marL="284480" indent="-284480" algn="l">
              <a:lnSpc>
                <a:spcPct val="110000"/>
              </a:lnSpc>
              <a:spcBef>
                <a:spcPct val="50000"/>
              </a:spcBef>
              <a:buClr>
                <a:srgbClr val="FF0000"/>
              </a:buClr>
              <a:buFont typeface="Wingdings" panose="05000000000000000000" pitchFamily="2" charset="2"/>
              <a:buChar char="q"/>
            </a:pPr>
            <a:r>
              <a:rPr lang="zh-CN" altLang="en-US" dirty="0">
                <a:solidFill>
                  <a:srgbClr val="000000"/>
                </a:solidFill>
                <a:latin typeface="Times New Roman" panose="02020603050405020304" pitchFamily="18" charset="0"/>
              </a:rPr>
              <a:t>传统项目管理（</a:t>
            </a:r>
            <a:r>
              <a:rPr lang="en-US" altLang="zh-CN" dirty="0">
                <a:solidFill>
                  <a:srgbClr val="000000"/>
                </a:solidFill>
                <a:latin typeface="Times New Roman" panose="02020603050405020304" pitchFamily="18" charset="0"/>
              </a:rPr>
              <a:t>40</a:t>
            </a:r>
            <a:r>
              <a:rPr lang="zh-CN" altLang="en-US" dirty="0">
                <a:solidFill>
                  <a:srgbClr val="000000"/>
                </a:solidFill>
                <a:latin typeface="Times New Roman" panose="02020603050405020304" pitchFamily="18" charset="0"/>
              </a:rPr>
              <a:t>年代</a:t>
            </a:r>
            <a:r>
              <a:rPr lang="en-US" altLang="zh-CN" dirty="0">
                <a:solidFill>
                  <a:srgbClr val="000000"/>
                </a:solidFill>
                <a:latin typeface="Times New Roman" panose="02020603050405020304" pitchFamily="18" charset="0"/>
              </a:rPr>
              <a:t>-80</a:t>
            </a:r>
            <a:r>
              <a:rPr lang="zh-CN" altLang="en-US" dirty="0">
                <a:solidFill>
                  <a:srgbClr val="000000"/>
                </a:solidFill>
                <a:latin typeface="Times New Roman" panose="02020603050405020304" pitchFamily="18" charset="0"/>
              </a:rPr>
              <a:t>年代）</a:t>
            </a:r>
          </a:p>
          <a:p>
            <a:pPr marL="1043305" lvl="1" indent="-466725" algn="l" eaLnBrk="1" hangingPunct="1">
              <a:lnSpc>
                <a:spcPct val="110000"/>
              </a:lnSpc>
              <a:spcBef>
                <a:spcPct val="50000"/>
              </a:spcBef>
              <a:buChar char="–"/>
            </a:pPr>
            <a:r>
              <a:rPr lang="en-US" altLang="zh-CN" b="0" dirty="0">
                <a:solidFill>
                  <a:srgbClr val="000000"/>
                </a:solidFill>
                <a:latin typeface="Times New Roman" panose="02020603050405020304" pitchFamily="18" charset="0"/>
              </a:rPr>
              <a:t>1957</a:t>
            </a:r>
            <a:r>
              <a:rPr lang="zh-CN" altLang="en-US" b="0" dirty="0">
                <a:solidFill>
                  <a:srgbClr val="000000"/>
                </a:solidFill>
                <a:latin typeface="Times New Roman" panose="02020603050405020304" pitchFamily="18" charset="0"/>
              </a:rPr>
              <a:t>年杜邦公司应用</a:t>
            </a:r>
            <a:r>
              <a:rPr lang="en-US" altLang="zh-CN" b="0" dirty="0">
                <a:solidFill>
                  <a:srgbClr val="000000"/>
                </a:solidFill>
                <a:latin typeface="Times New Roman" panose="02020603050405020304" pitchFamily="18" charset="0"/>
              </a:rPr>
              <a:t>CPM</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Critical Path Method</a:t>
            </a:r>
            <a:r>
              <a:rPr lang="zh-CN" altLang="en-US" b="0" dirty="0">
                <a:solidFill>
                  <a:srgbClr val="000000"/>
                </a:solidFill>
                <a:latin typeface="Times New Roman" panose="02020603050405020304" pitchFamily="18" charset="0"/>
              </a:rPr>
              <a:t>，关键路径法），使维修停工时间由</a:t>
            </a:r>
            <a:r>
              <a:rPr lang="en-US" altLang="zh-CN" b="0" dirty="0">
                <a:solidFill>
                  <a:srgbClr val="000000"/>
                </a:solidFill>
                <a:latin typeface="Times New Roman" panose="02020603050405020304" pitchFamily="18" charset="0"/>
              </a:rPr>
              <a:t>125</a:t>
            </a:r>
            <a:r>
              <a:rPr lang="zh-CN" altLang="en-US" b="0" dirty="0">
                <a:solidFill>
                  <a:srgbClr val="000000"/>
                </a:solidFill>
                <a:latin typeface="Times New Roman" panose="02020603050405020304" pitchFamily="18" charset="0"/>
              </a:rPr>
              <a:t>小时锐减为</a:t>
            </a:r>
            <a:r>
              <a:rPr lang="en-US" altLang="zh-CN" b="0" dirty="0">
                <a:solidFill>
                  <a:srgbClr val="000000"/>
                </a:solidFill>
                <a:latin typeface="Times New Roman" panose="02020603050405020304" pitchFamily="18" charset="0"/>
              </a:rPr>
              <a:t>78</a:t>
            </a:r>
            <a:r>
              <a:rPr lang="zh-CN" altLang="en-US" b="0" dirty="0">
                <a:solidFill>
                  <a:srgbClr val="000000"/>
                </a:solidFill>
                <a:latin typeface="Times New Roman" panose="02020603050405020304" pitchFamily="18" charset="0"/>
              </a:rPr>
              <a:t>小时。</a:t>
            </a:r>
          </a:p>
          <a:p>
            <a:pPr marL="1043305" lvl="1" indent="-466725" algn="l" eaLnBrk="1" hangingPunct="1">
              <a:lnSpc>
                <a:spcPct val="110000"/>
              </a:lnSpc>
              <a:spcBef>
                <a:spcPct val="50000"/>
              </a:spcBef>
              <a:buChar char="–"/>
            </a:pPr>
            <a:r>
              <a:rPr lang="en-US" altLang="zh-CN" b="0" dirty="0">
                <a:solidFill>
                  <a:srgbClr val="000000"/>
                </a:solidFill>
                <a:latin typeface="Times New Roman" panose="02020603050405020304" pitchFamily="18" charset="0"/>
              </a:rPr>
              <a:t>1958</a:t>
            </a:r>
            <a:r>
              <a:rPr lang="zh-CN" altLang="en-US" b="0" dirty="0">
                <a:solidFill>
                  <a:srgbClr val="000000"/>
                </a:solidFill>
                <a:latin typeface="Times New Roman" panose="02020603050405020304" pitchFamily="18" charset="0"/>
              </a:rPr>
              <a:t>年美国海军在北极星导弹项目应用</a:t>
            </a:r>
            <a:r>
              <a:rPr lang="en-US" altLang="zh-CN" b="0" dirty="0">
                <a:solidFill>
                  <a:srgbClr val="000000"/>
                </a:solidFill>
                <a:latin typeface="Times New Roman" panose="02020603050405020304" pitchFamily="18" charset="0"/>
              </a:rPr>
              <a:t>PERT</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Program Evaluation &amp; Review Techniques,</a:t>
            </a:r>
            <a:r>
              <a:rPr lang="zh-CN" altLang="en-US" b="0" dirty="0">
                <a:solidFill>
                  <a:srgbClr val="000000"/>
                </a:solidFill>
                <a:latin typeface="Times New Roman" panose="02020603050405020304" pitchFamily="18" charset="0"/>
              </a:rPr>
              <a:t>计划评审技术），缩短了</a:t>
            </a:r>
            <a:r>
              <a:rPr lang="en-US" altLang="zh-CN" b="0" dirty="0">
                <a:solidFill>
                  <a:srgbClr val="000000"/>
                </a:solidFill>
                <a:latin typeface="Times New Roman" panose="02020603050405020304" pitchFamily="18" charset="0"/>
              </a:rPr>
              <a:t>2</a:t>
            </a:r>
            <a:r>
              <a:rPr lang="zh-CN" altLang="en-US" b="0" dirty="0">
                <a:solidFill>
                  <a:srgbClr val="000000"/>
                </a:solidFill>
                <a:latin typeface="Times New Roman" panose="02020603050405020304" pitchFamily="18" charset="0"/>
              </a:rPr>
              <a:t>年工期（计划时间</a:t>
            </a:r>
            <a:r>
              <a:rPr lang="en-US" altLang="zh-CN" b="0" dirty="0">
                <a:solidFill>
                  <a:srgbClr val="000000"/>
                </a:solidFill>
                <a:latin typeface="Times New Roman" panose="02020603050405020304" pitchFamily="18" charset="0"/>
              </a:rPr>
              <a:t>8</a:t>
            </a:r>
            <a:r>
              <a:rPr lang="zh-CN" altLang="en-US" b="0" dirty="0">
                <a:solidFill>
                  <a:srgbClr val="000000"/>
                </a:solidFill>
                <a:latin typeface="Times New Roman" panose="02020603050405020304" pitchFamily="18" charset="0"/>
              </a:rPr>
              <a:t>年）。</a:t>
            </a:r>
          </a:p>
          <a:p>
            <a:pPr marL="284480" indent="-284480" algn="l">
              <a:lnSpc>
                <a:spcPct val="110000"/>
              </a:lnSpc>
              <a:spcBef>
                <a:spcPct val="50000"/>
              </a:spcBef>
              <a:buClr>
                <a:srgbClr val="FF0000"/>
              </a:buClr>
              <a:buFont typeface="Wingdings" panose="05000000000000000000" pitchFamily="2" charset="2"/>
              <a:buChar char="q"/>
            </a:pPr>
            <a:r>
              <a:rPr lang="zh-CN" altLang="en-US" dirty="0">
                <a:solidFill>
                  <a:srgbClr val="000000"/>
                </a:solidFill>
                <a:latin typeface="宋体" panose="02010600030101010101" pitchFamily="2" charset="-122"/>
              </a:rPr>
              <a:t>现代项目管理（</a:t>
            </a:r>
            <a:r>
              <a:rPr lang="en-US" altLang="zh-CN" dirty="0">
                <a:solidFill>
                  <a:srgbClr val="000000"/>
                </a:solidFill>
                <a:latin typeface="宋体" panose="02010600030101010101" pitchFamily="2" charset="-122"/>
              </a:rPr>
              <a:t>80</a:t>
            </a:r>
            <a:r>
              <a:rPr lang="zh-CN" altLang="en-US" dirty="0">
                <a:solidFill>
                  <a:srgbClr val="000000"/>
                </a:solidFill>
                <a:latin typeface="宋体" panose="02010600030101010101" pitchFamily="2" charset="-122"/>
              </a:rPr>
              <a:t>年代以后）</a:t>
            </a:r>
          </a:p>
          <a:p>
            <a:pPr marL="1043305" lvl="1" indent="-466725" algn="l" eaLnBrk="1" hangingPunct="1">
              <a:lnSpc>
                <a:spcPct val="110000"/>
              </a:lnSpc>
              <a:spcBef>
                <a:spcPct val="50000"/>
              </a:spcBef>
              <a:buChar char="–"/>
            </a:pPr>
            <a:r>
              <a:rPr lang="zh-CN" altLang="en-US" b="0" dirty="0">
                <a:solidFill>
                  <a:srgbClr val="000000"/>
                </a:solidFill>
                <a:latin typeface="Times New Roman" panose="02020603050405020304" pitchFamily="18" charset="0"/>
              </a:rPr>
              <a:t>项目管理形成系统学科。由</a:t>
            </a:r>
            <a:r>
              <a:rPr lang="en-US" altLang="zh-CN" b="0" dirty="0">
                <a:solidFill>
                  <a:srgbClr val="000000"/>
                </a:solidFill>
                <a:latin typeface="Times New Roman" panose="02020603050405020304" pitchFamily="18" charset="0"/>
              </a:rPr>
              <a:t>PMI</a:t>
            </a:r>
            <a:r>
              <a:rPr lang="zh-CN" altLang="en-US" b="0" dirty="0">
                <a:solidFill>
                  <a:srgbClr val="000000"/>
                </a:solidFill>
                <a:latin typeface="Times New Roman" panose="02020603050405020304" pitchFamily="18" charset="0"/>
              </a:rPr>
              <a:t>与</a:t>
            </a:r>
            <a:r>
              <a:rPr lang="en-US" altLang="zh-CN" b="0" dirty="0">
                <a:solidFill>
                  <a:srgbClr val="000000"/>
                </a:solidFill>
                <a:latin typeface="Times New Roman" panose="02020603050405020304" pitchFamily="18" charset="0"/>
              </a:rPr>
              <a:t>IPMA</a:t>
            </a:r>
            <a:r>
              <a:rPr lang="zh-CN" altLang="en-US" b="0" dirty="0">
                <a:solidFill>
                  <a:srgbClr val="000000"/>
                </a:solidFill>
                <a:latin typeface="Times New Roman" panose="02020603050405020304" pitchFamily="18" charset="0"/>
              </a:rPr>
              <a:t>协会创立并完善项目管理标准。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p:nvPr/>
        </p:nvSpPr>
        <p:spPr>
          <a:xfrm>
            <a:off x="561975" y="990600"/>
            <a:ext cx="8112125" cy="4387850"/>
          </a:xfrm>
          <a:prstGeom prst="rect">
            <a:avLst/>
          </a:prstGeom>
          <a:noFill/>
          <a:ln w="9525">
            <a:noFill/>
          </a:ln>
        </p:spPr>
        <p:txBody>
          <a:bodyPr>
            <a:spAutoFit/>
          </a:bodyPr>
          <a:lstStyle/>
          <a:p>
            <a:pPr marL="457200" indent="-457200" algn="l">
              <a:lnSpc>
                <a:spcPct val="150000"/>
              </a:lnSpc>
            </a:pPr>
            <a:r>
              <a:rPr lang="zh-CN" altLang="en-US" sz="2400" dirty="0">
                <a:solidFill>
                  <a:schemeClr val="tx1"/>
                </a:solidFill>
                <a:latin typeface="宋体" panose="02010600030101010101" pitchFamily="2" charset="-122"/>
              </a:rPr>
              <a:t>一、作为</a:t>
            </a:r>
            <a:r>
              <a:rPr lang="en-US" altLang="zh-CN" sz="2400" dirty="0">
                <a:solidFill>
                  <a:schemeClr val="tx1"/>
                </a:solidFill>
                <a:latin typeface="宋体" panose="02010600030101010101" pitchFamily="2" charset="-122"/>
              </a:rPr>
              <a:t>PDT</a:t>
            </a:r>
            <a:r>
              <a:rPr lang="zh-CN" altLang="en-US" sz="2400" dirty="0">
                <a:solidFill>
                  <a:schemeClr val="tx1"/>
                </a:solidFill>
                <a:latin typeface="宋体" panose="02010600030101010101" pitchFamily="2" charset="-122"/>
              </a:rPr>
              <a:t>核心小组的职能专家</a:t>
            </a:r>
          </a:p>
          <a:p>
            <a:pPr marL="457200" indent="-457200" algn="l">
              <a:lnSpc>
                <a:spcPct val="150000"/>
              </a:lnSpc>
              <a:buAutoNum type="arabicPeriod"/>
            </a:pPr>
            <a:r>
              <a:rPr lang="zh-CN" altLang="en-US" b="0" dirty="0">
                <a:solidFill>
                  <a:schemeClr val="tx1"/>
                </a:solidFill>
                <a:latin typeface="宋体" panose="02010600030101010101" pitchFamily="2" charset="-122"/>
              </a:rPr>
              <a:t>负责职能领域的设计并解决问题</a:t>
            </a:r>
          </a:p>
          <a:p>
            <a:pPr marL="457200" indent="-457200" algn="l">
              <a:lnSpc>
                <a:spcPct val="150000"/>
              </a:lnSpc>
              <a:buAutoNum type="arabicPeriod"/>
            </a:pPr>
            <a:r>
              <a:rPr lang="zh-CN" altLang="en-US" b="0" dirty="0">
                <a:solidFill>
                  <a:schemeClr val="tx1"/>
                </a:solidFill>
                <a:latin typeface="宋体" panose="02010600030101010101" pitchFamily="2" charset="-122"/>
              </a:rPr>
              <a:t>代表职能部门做决策</a:t>
            </a:r>
          </a:p>
          <a:p>
            <a:pPr marL="457200" indent="-457200" algn="l">
              <a:lnSpc>
                <a:spcPct val="150000"/>
              </a:lnSpc>
              <a:buAutoNum type="arabicPeriod"/>
            </a:pPr>
            <a:r>
              <a:rPr lang="zh-CN" altLang="en-US" b="0" dirty="0">
                <a:solidFill>
                  <a:schemeClr val="tx1"/>
                </a:solidFill>
                <a:latin typeface="宋体" panose="02010600030101010101" pitchFamily="2" charset="-122"/>
              </a:rPr>
              <a:t>共同负责小组的最终结果（管理项目计划，履行</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与</a:t>
            </a:r>
            <a:r>
              <a:rPr lang="en-US" altLang="zh-CN" b="0" dirty="0">
                <a:solidFill>
                  <a:schemeClr val="tx1"/>
                </a:solidFill>
                <a:latin typeface="宋体" panose="02010600030101010101" pitchFamily="2" charset="-122"/>
              </a:rPr>
              <a:t>IPMT</a:t>
            </a:r>
            <a:r>
              <a:rPr lang="zh-CN" altLang="en-US" b="0" dirty="0">
                <a:solidFill>
                  <a:schemeClr val="tx1"/>
                </a:solidFill>
                <a:latin typeface="宋体" panose="02010600030101010101" pitchFamily="2" charset="-122"/>
              </a:rPr>
              <a:t>的合同）</a:t>
            </a:r>
          </a:p>
          <a:p>
            <a:pPr marL="457200" indent="-457200" algn="l">
              <a:lnSpc>
                <a:spcPct val="150000"/>
              </a:lnSpc>
              <a:buAutoNum type="arabicPeriod"/>
            </a:pPr>
            <a:r>
              <a:rPr lang="zh-CN" altLang="en-US" b="0" dirty="0">
                <a:solidFill>
                  <a:schemeClr val="tx1"/>
                </a:solidFill>
                <a:latin typeface="宋体" panose="02010600030101010101" pitchFamily="2" charset="-122"/>
              </a:rPr>
              <a:t>对计划、预算、关键问题等的进展情况进行汇报</a:t>
            </a:r>
          </a:p>
          <a:p>
            <a:pPr marL="457200" indent="-457200" algn="l">
              <a:lnSpc>
                <a:spcPct val="150000"/>
              </a:lnSpc>
            </a:pPr>
            <a:r>
              <a:rPr lang="zh-CN" altLang="en-US" sz="2400" dirty="0">
                <a:solidFill>
                  <a:schemeClr val="tx1"/>
                </a:solidFill>
                <a:latin typeface="宋体" panose="02010600030101010101" pitchFamily="2" charset="-122"/>
              </a:rPr>
              <a:t>二、对职能部门的交付负责</a:t>
            </a:r>
          </a:p>
          <a:p>
            <a:pPr marL="457200" indent="-457200" algn="l">
              <a:lnSpc>
                <a:spcPct val="150000"/>
              </a:lnSpc>
              <a:buAutoNum type="arabicPeriod"/>
            </a:pPr>
            <a:r>
              <a:rPr lang="zh-CN" altLang="en-US" b="0" dirty="0">
                <a:solidFill>
                  <a:schemeClr val="tx1"/>
                </a:solidFill>
                <a:latin typeface="宋体" panose="02010600030101010101" pitchFamily="2" charset="-122"/>
              </a:rPr>
              <a:t>充当与职能部门的桥梁</a:t>
            </a:r>
          </a:p>
          <a:p>
            <a:pPr marL="457200" indent="-457200" algn="l">
              <a:lnSpc>
                <a:spcPct val="150000"/>
              </a:lnSpc>
              <a:buAutoNum type="arabicPeriod"/>
            </a:pPr>
            <a:r>
              <a:rPr lang="zh-CN" altLang="en-US" b="0" dirty="0">
                <a:solidFill>
                  <a:schemeClr val="tx1"/>
                </a:solidFill>
                <a:latin typeface="宋体" panose="02010600030101010101" pitchFamily="2" charset="-122"/>
              </a:rPr>
              <a:t>向职能部门经理汇报项目情况</a:t>
            </a:r>
          </a:p>
          <a:p>
            <a:pPr marL="457200" indent="-457200" algn="l">
              <a:lnSpc>
                <a:spcPct val="150000"/>
              </a:lnSpc>
              <a:buAutoNum type="arabicPeriod"/>
            </a:pPr>
            <a:r>
              <a:rPr lang="zh-CN" altLang="en-US" b="0" dirty="0">
                <a:solidFill>
                  <a:schemeClr val="tx1"/>
                </a:solidFill>
                <a:latin typeface="宋体" panose="02010600030101010101" pitchFamily="2" charset="-122"/>
              </a:rPr>
              <a:t>应用职能部门的策略、工具和标准</a:t>
            </a:r>
          </a:p>
        </p:txBody>
      </p:sp>
      <p:sp>
        <p:nvSpPr>
          <p:cNvPr id="82947" name="Rectangle 3"/>
          <p:cNvSpPr>
            <a:spLocks noGrp="1"/>
          </p:cNvSpPr>
          <p:nvPr>
            <p:ph type="title" idx="4294967295"/>
          </p:nvPr>
        </p:nvSpPr>
        <p:spPr>
          <a:xfrm>
            <a:off x="0" y="63500"/>
            <a:ext cx="5246688" cy="490538"/>
          </a:xfrm>
        </p:spPr>
        <p:txBody>
          <a:bodyPr vert="horz" wrap="square" lIns="91440" tIns="45720" rIns="91440" bIns="45720" anchor="ctr"/>
          <a:lstStyle/>
          <a:p>
            <a:pPr eaLnBrk="1" hangingPunct="1"/>
            <a:r>
              <a:rPr lang="zh-CN" altLang="en-US" sz="3200" dirty="0">
                <a:latin typeface="黑体" panose="02010609060101010101" pitchFamily="49" charset="-122"/>
              </a:rPr>
              <a:t>项目核心干系人的职责</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p:nvPr/>
        </p:nvSpPr>
        <p:spPr>
          <a:xfrm>
            <a:off x="561975" y="990600"/>
            <a:ext cx="8112125" cy="2468563"/>
          </a:xfrm>
          <a:prstGeom prst="rect">
            <a:avLst/>
          </a:prstGeom>
          <a:noFill/>
          <a:ln w="9525">
            <a:noFill/>
          </a:ln>
        </p:spPr>
        <p:txBody>
          <a:bodyPr>
            <a:spAutoFit/>
          </a:bodyPr>
          <a:lstStyle/>
          <a:p>
            <a:pPr marL="457200" indent="-457200" algn="l">
              <a:lnSpc>
                <a:spcPct val="150000"/>
              </a:lnSpc>
            </a:pPr>
            <a:r>
              <a:rPr lang="zh-CN" altLang="en-US" sz="2400" dirty="0">
                <a:solidFill>
                  <a:schemeClr val="tx1"/>
                </a:solidFill>
                <a:latin typeface="宋体" panose="02010600030101010101" pitchFamily="2" charset="-122"/>
              </a:rPr>
              <a:t>三、协同外围小组的活动</a:t>
            </a:r>
          </a:p>
          <a:p>
            <a:pPr marL="457200" indent="-457200" algn="l">
              <a:lnSpc>
                <a:spcPct val="150000"/>
              </a:lnSpc>
              <a:buAutoNum type="arabicPeriod"/>
            </a:pPr>
            <a:r>
              <a:rPr lang="zh-CN" altLang="en-US" b="0" dirty="0">
                <a:solidFill>
                  <a:schemeClr val="tx1"/>
                </a:solidFill>
                <a:latin typeface="宋体" panose="02010600030101010101" pitchFamily="2" charset="-122"/>
              </a:rPr>
              <a:t>管理职能部门外围组的项目计划和预算</a:t>
            </a:r>
          </a:p>
          <a:p>
            <a:pPr marL="457200" indent="-457200" algn="l">
              <a:lnSpc>
                <a:spcPct val="150000"/>
              </a:lnSpc>
              <a:buAutoNum type="arabicPeriod"/>
            </a:pPr>
            <a:r>
              <a:rPr lang="zh-CN" altLang="en-US" b="0" dirty="0">
                <a:solidFill>
                  <a:schemeClr val="tx1"/>
                </a:solidFill>
                <a:latin typeface="宋体" panose="02010600030101010101" pitchFamily="2" charset="-122"/>
              </a:rPr>
              <a:t>负责</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与职能部门间的信息交换</a:t>
            </a:r>
          </a:p>
          <a:p>
            <a:pPr marL="457200" indent="-457200" algn="l">
              <a:lnSpc>
                <a:spcPct val="150000"/>
              </a:lnSpc>
              <a:buAutoNum type="arabicPeriod"/>
            </a:pPr>
            <a:r>
              <a:rPr lang="zh-CN" altLang="en-US" b="0" dirty="0">
                <a:solidFill>
                  <a:schemeClr val="tx1"/>
                </a:solidFill>
                <a:latin typeface="宋体" panose="02010600030101010101" pitchFamily="2" charset="-122"/>
              </a:rPr>
              <a:t>在职能部门内对设计</a:t>
            </a:r>
            <a:r>
              <a:rPr lang="en-US" altLang="zh-CN" b="0" dirty="0">
                <a:solidFill>
                  <a:schemeClr val="tx1"/>
                </a:solidFill>
                <a:latin typeface="宋体" panose="02010600030101010101" pitchFamily="2" charset="-122"/>
              </a:rPr>
              <a:t>/</a:t>
            </a:r>
            <a:r>
              <a:rPr lang="zh-CN" altLang="en-US" b="0" dirty="0">
                <a:solidFill>
                  <a:schemeClr val="tx1"/>
                </a:solidFill>
                <a:latin typeface="宋体" panose="02010600030101010101" pitchFamily="2" charset="-122"/>
              </a:rPr>
              <a:t>项目进行评审</a:t>
            </a:r>
          </a:p>
          <a:p>
            <a:pPr marL="457200" indent="-457200" algn="l">
              <a:lnSpc>
                <a:spcPct val="150000"/>
              </a:lnSpc>
              <a:buAutoNum type="arabicPeriod"/>
            </a:pPr>
            <a:r>
              <a:rPr lang="zh-CN" altLang="en-US" b="0" dirty="0">
                <a:solidFill>
                  <a:schemeClr val="tx1"/>
                </a:solidFill>
                <a:latin typeface="宋体" panose="02010600030101010101" pitchFamily="2" charset="-122"/>
              </a:rPr>
              <a:t>向职能经理提供外围组成员的项目绩效输入</a:t>
            </a:r>
          </a:p>
        </p:txBody>
      </p:sp>
      <p:sp>
        <p:nvSpPr>
          <p:cNvPr id="83971" name="Rectangle 3"/>
          <p:cNvSpPr>
            <a:spLocks noGrp="1"/>
          </p:cNvSpPr>
          <p:nvPr>
            <p:ph type="title" idx="4294967295"/>
          </p:nvPr>
        </p:nvSpPr>
        <p:spPr>
          <a:xfrm>
            <a:off x="0" y="63500"/>
            <a:ext cx="6804025" cy="490538"/>
          </a:xfrm>
        </p:spPr>
        <p:txBody>
          <a:bodyPr vert="horz" wrap="square" lIns="91440" tIns="45720" rIns="91440" bIns="45720" anchor="ctr"/>
          <a:lstStyle/>
          <a:p>
            <a:pPr eaLnBrk="1" hangingPunct="1"/>
            <a:r>
              <a:rPr lang="zh-CN" altLang="en-US" sz="3200" dirty="0">
                <a:latin typeface="黑体" panose="02010609060101010101" pitchFamily="49" charset="-122"/>
              </a:rPr>
              <a:t>项目核心干系人的职责（续）</a:t>
            </a:r>
          </a:p>
        </p:txBody>
      </p:sp>
      <p:sp>
        <p:nvSpPr>
          <p:cNvPr id="1546244" name="Text Box 4"/>
          <p:cNvSpPr txBox="1"/>
          <p:nvPr/>
        </p:nvSpPr>
        <p:spPr>
          <a:xfrm>
            <a:off x="971550" y="4005263"/>
            <a:ext cx="7129463" cy="1066800"/>
          </a:xfrm>
          <a:prstGeom prst="rect">
            <a:avLst/>
          </a:prstGeom>
          <a:noFill/>
          <a:ln w="19050">
            <a:noFill/>
          </a:ln>
        </p:spPr>
        <p:txBody>
          <a:bodyPr>
            <a:spAutoFit/>
          </a:bodyPr>
          <a:lstStyle/>
          <a:p>
            <a:pPr marL="1069975" indent="-1069975" algn="just">
              <a:spcBef>
                <a:spcPct val="50000"/>
              </a:spcBef>
            </a:pPr>
            <a:r>
              <a:rPr lang="zh-CN" altLang="en-US" sz="3200" b="0" dirty="0">
                <a:solidFill>
                  <a:schemeClr val="tx1"/>
                </a:solidFill>
                <a:latin typeface="Arial" panose="020B0604020202020204" pitchFamily="34" charset="0"/>
              </a:rPr>
              <a:t>问：如果不能提供合格的</a:t>
            </a:r>
            <a:r>
              <a:rPr lang="en-US" altLang="zh-CN" sz="3200" b="0" dirty="0">
                <a:solidFill>
                  <a:schemeClr val="tx1"/>
                </a:solidFill>
                <a:latin typeface="Arial" panose="020B0604020202020204" pitchFamily="34" charset="0"/>
              </a:rPr>
              <a:t>PDT</a:t>
            </a:r>
            <a:r>
              <a:rPr lang="zh-CN" altLang="en-US" sz="3200" b="0" dirty="0">
                <a:solidFill>
                  <a:schemeClr val="tx1"/>
                </a:solidFill>
                <a:latin typeface="Arial" panose="020B0604020202020204" pitchFamily="34" charset="0"/>
              </a:rPr>
              <a:t>成员，怎么办？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44"/>
                                        </p:tgtEl>
                                        <p:attrNameLst>
                                          <p:attrName>style.visibility</p:attrName>
                                        </p:attrNameLst>
                                      </p:cBhvr>
                                      <p:to>
                                        <p:strVal val="visible"/>
                                      </p:to>
                                    </p:set>
                                    <p:anim calcmode="lin" valueType="num">
                                      <p:cBhvr additive="base">
                                        <p:cTn id="7" dur="500" fill="hold"/>
                                        <p:tgtEl>
                                          <p:spTgt spid="1546244"/>
                                        </p:tgtEl>
                                        <p:attrNameLst>
                                          <p:attrName>ppt_x</p:attrName>
                                        </p:attrNameLst>
                                      </p:cBhvr>
                                      <p:tavLst>
                                        <p:tav tm="0">
                                          <p:val>
                                            <p:strVal val="#ppt_x"/>
                                          </p:val>
                                        </p:tav>
                                        <p:tav tm="100000">
                                          <p:val>
                                            <p:strVal val="#ppt_x"/>
                                          </p:val>
                                        </p:tav>
                                      </p:tavLst>
                                    </p:anim>
                                    <p:anim calcmode="lin" valueType="num">
                                      <p:cBhvr additive="base">
                                        <p:cTn id="8" dur="500" fill="hold"/>
                                        <p:tgtEl>
                                          <p:spTgt spid="1546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p:nvPr/>
        </p:nvSpPr>
        <p:spPr>
          <a:xfrm>
            <a:off x="466725" y="1219200"/>
            <a:ext cx="8097838" cy="2433638"/>
          </a:xfrm>
          <a:prstGeom prst="rect">
            <a:avLst/>
          </a:prstGeom>
          <a:noFill/>
          <a:ln w="9525">
            <a:noFill/>
          </a:ln>
        </p:spPr>
        <p:txBody>
          <a:bodyPr>
            <a:spAutoFit/>
          </a:bodyPr>
          <a:lstStyle/>
          <a:p>
            <a:pPr marL="457200" indent="-457200" algn="l">
              <a:lnSpc>
                <a:spcPct val="130000"/>
              </a:lnSpc>
              <a:buAutoNum type="arabicPeriod"/>
            </a:pPr>
            <a:r>
              <a:rPr lang="zh-CN" altLang="en-US" b="0" dirty="0">
                <a:solidFill>
                  <a:schemeClr val="tx1"/>
                </a:solidFill>
                <a:latin typeface="宋体" panose="02010600030101010101" pitchFamily="2" charset="-122"/>
              </a:rPr>
              <a:t>执行项目计划，完成产品定义、设计、测试等工作（</a:t>
            </a:r>
            <a:r>
              <a:rPr lang="zh-CN" altLang="en-US" sz="1800" b="0" dirty="0">
                <a:solidFill>
                  <a:schemeClr val="tx1"/>
                </a:solidFill>
                <a:latin typeface="宋体" panose="02010600030101010101" pitchFamily="2" charset="-122"/>
              </a:rPr>
              <a:t>关注于特定的专业任务，</a:t>
            </a:r>
            <a:r>
              <a:rPr lang="zh-CN" altLang="en-US" sz="1800" b="0" dirty="0">
                <a:solidFill>
                  <a:schemeClr val="tx1"/>
                </a:solidFill>
                <a:latin typeface="Arial" panose="020B0604020202020204" pitchFamily="34" charset="0"/>
              </a:rPr>
              <a:t>“</a:t>
            </a:r>
            <a:r>
              <a:rPr lang="en-US" altLang="zh-CN" sz="1800" b="0" dirty="0">
                <a:solidFill>
                  <a:schemeClr val="tx1"/>
                </a:solidFill>
                <a:latin typeface="宋体" panose="02010600030101010101" pitchFamily="2" charset="-122"/>
              </a:rPr>
              <a:t>Just do it</a:t>
            </a:r>
            <a:r>
              <a:rPr lang="en-US" altLang="zh-CN" sz="1800" b="0" dirty="0">
                <a:solidFill>
                  <a:schemeClr val="tx1"/>
                </a:solidFill>
                <a:latin typeface="Arial" panose="020B0604020202020204" pitchFamily="34" charset="0"/>
              </a:rPr>
              <a:t>”</a:t>
            </a:r>
            <a:r>
              <a:rPr lang="zh-CN" altLang="en-US" sz="1800" b="0" dirty="0">
                <a:solidFill>
                  <a:schemeClr val="tx1"/>
                </a:solidFill>
                <a:latin typeface="宋体" panose="02010600030101010101" pitchFamily="2" charset="-122"/>
              </a:rPr>
              <a:t>）</a:t>
            </a:r>
          </a:p>
          <a:p>
            <a:pPr marL="457200" indent="-457200" algn="l">
              <a:lnSpc>
                <a:spcPct val="130000"/>
              </a:lnSpc>
              <a:buAutoNum type="arabicPeriod"/>
            </a:pPr>
            <a:r>
              <a:rPr lang="zh-CN" altLang="en-US" b="0" dirty="0">
                <a:solidFill>
                  <a:schemeClr val="tx1"/>
                </a:solidFill>
                <a:latin typeface="宋体" panose="02010600030101010101" pitchFamily="2" charset="-122"/>
              </a:rPr>
              <a:t>向</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成员和资源部门经理报告项目时间表、预算、风险和开发工具需求</a:t>
            </a:r>
          </a:p>
          <a:p>
            <a:pPr marL="457200" indent="-457200" algn="l">
              <a:lnSpc>
                <a:spcPct val="130000"/>
              </a:lnSpc>
              <a:buAutoNum type="arabicPeriod"/>
            </a:pPr>
            <a:r>
              <a:rPr lang="zh-CN" altLang="en-US" b="0" dirty="0">
                <a:solidFill>
                  <a:schemeClr val="tx1"/>
                </a:solidFill>
                <a:latin typeface="宋体" panose="02010600030101010101" pitchFamily="2" charset="-122"/>
              </a:rPr>
              <a:t>向</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成员报告项目交付件状态和出现问题</a:t>
            </a:r>
          </a:p>
          <a:p>
            <a:pPr marL="457200" indent="-457200" algn="l">
              <a:lnSpc>
                <a:spcPct val="130000"/>
              </a:lnSpc>
              <a:buAutoNum type="arabicPeriod"/>
            </a:pPr>
            <a:r>
              <a:rPr lang="zh-CN" altLang="en-US" b="0" dirty="0">
                <a:solidFill>
                  <a:schemeClr val="tx1"/>
                </a:solidFill>
                <a:latin typeface="宋体" panose="02010600030101010101" pitchFamily="2" charset="-122"/>
              </a:rPr>
              <a:t>应</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的要求参加</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会议（如需要）</a:t>
            </a:r>
            <a:endParaRPr lang="zh-CN" altLang="en-US" sz="1800" b="0" dirty="0">
              <a:solidFill>
                <a:schemeClr val="tx1"/>
              </a:solidFill>
              <a:latin typeface="宋体" panose="02010600030101010101" pitchFamily="2" charset="-122"/>
            </a:endParaRPr>
          </a:p>
        </p:txBody>
      </p:sp>
      <p:sp>
        <p:nvSpPr>
          <p:cNvPr id="84995" name="Rectangle 3"/>
          <p:cNvSpPr/>
          <p:nvPr/>
        </p:nvSpPr>
        <p:spPr>
          <a:xfrm>
            <a:off x="468313" y="4149725"/>
            <a:ext cx="8029575" cy="457200"/>
          </a:xfrm>
          <a:prstGeom prst="rect">
            <a:avLst/>
          </a:prstGeom>
          <a:noFill/>
          <a:ln w="9525">
            <a:noFill/>
          </a:ln>
        </p:spPr>
        <p:txBody>
          <a:bodyPr>
            <a:spAutoFit/>
          </a:bodyPr>
          <a:lstStyle/>
          <a:p>
            <a:pPr algn="l">
              <a:lnSpc>
                <a:spcPct val="120000"/>
              </a:lnSpc>
              <a:spcBef>
                <a:spcPct val="50000"/>
              </a:spcBef>
              <a:buChar char="•"/>
            </a:pPr>
            <a:r>
              <a:rPr lang="zh-CN" altLang="en-US" b="0" dirty="0">
                <a:solidFill>
                  <a:schemeClr val="tx1"/>
                </a:solidFill>
                <a:latin typeface="宋体" panose="02010600030101010101" pitchFamily="2" charset="-122"/>
              </a:rPr>
              <a:t>在特殊情况下，</a:t>
            </a:r>
            <a:r>
              <a:rPr lang="en-US" altLang="zh-CN" b="0" dirty="0">
                <a:solidFill>
                  <a:schemeClr val="tx1"/>
                </a:solidFill>
                <a:latin typeface="宋体" panose="02010600030101010101" pitchFamily="2" charset="-122"/>
              </a:rPr>
              <a:t>PDT</a:t>
            </a:r>
            <a:r>
              <a:rPr lang="zh-CN" altLang="en-US" b="0" dirty="0">
                <a:solidFill>
                  <a:schemeClr val="tx1"/>
                </a:solidFill>
                <a:latin typeface="宋体" panose="02010600030101010101" pitchFamily="2" charset="-122"/>
              </a:rPr>
              <a:t>小组可能没有外围小组</a:t>
            </a:r>
          </a:p>
        </p:txBody>
      </p:sp>
      <p:sp>
        <p:nvSpPr>
          <p:cNvPr id="84996" name="Rectangle 4"/>
          <p:cNvSpPr>
            <a:spLocks noGrp="1"/>
          </p:cNvSpPr>
          <p:nvPr>
            <p:ph type="title" idx="4294967295"/>
          </p:nvPr>
        </p:nvSpPr>
        <p:spPr>
          <a:xfrm>
            <a:off x="0" y="63500"/>
            <a:ext cx="7380288" cy="490538"/>
          </a:xfrm>
        </p:spPr>
        <p:txBody>
          <a:bodyPr vert="horz" wrap="square" lIns="91440" tIns="45720" rIns="91440" bIns="45720" anchor="ctr"/>
          <a:lstStyle/>
          <a:p>
            <a:pPr eaLnBrk="1" hangingPunct="1"/>
            <a:r>
              <a:rPr lang="zh-CN" altLang="en-US" sz="3200" dirty="0">
                <a:latin typeface="黑体" panose="02010609060101010101" pitchFamily="49" charset="-122"/>
              </a:rPr>
              <a:t>项目外围干系人的职责（续）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566738" y="1084263"/>
            <a:ext cx="7866062" cy="4530725"/>
          </a:xfrm>
          <a:prstGeom prst="rect">
            <a:avLst/>
          </a:prstGeom>
          <a:noFill/>
          <a:ln w="9525">
            <a:noFill/>
          </a:ln>
        </p:spPr>
        <p:txBody>
          <a:bodyPr>
            <a:spAutoFit/>
          </a:bodyPr>
          <a:lstStyle/>
          <a:p>
            <a:pPr marL="457200" indent="-457200" algn="l">
              <a:lnSpc>
                <a:spcPct val="140000"/>
              </a:lnSpc>
            </a:pPr>
            <a:r>
              <a:rPr lang="zh-CN" altLang="en-US" sz="2400" dirty="0">
                <a:solidFill>
                  <a:schemeClr val="tx1"/>
                </a:solidFill>
                <a:latin typeface="宋体" panose="02010600030101010101" pitchFamily="2" charset="-122"/>
              </a:rPr>
              <a:t>支持</a:t>
            </a:r>
            <a:r>
              <a:rPr lang="en-US" altLang="zh-CN" sz="2400" dirty="0">
                <a:solidFill>
                  <a:schemeClr val="tx1"/>
                </a:solidFill>
                <a:latin typeface="宋体" panose="02010600030101010101" pitchFamily="2" charset="-122"/>
              </a:rPr>
              <a:t>PDT</a:t>
            </a:r>
            <a:r>
              <a:rPr lang="zh-CN" altLang="en-US" sz="2400" dirty="0">
                <a:solidFill>
                  <a:schemeClr val="tx1"/>
                </a:solidFill>
                <a:latin typeface="宋体" panose="02010600030101010101" pitchFamily="2" charset="-122"/>
              </a:rPr>
              <a:t>工作</a:t>
            </a:r>
          </a:p>
          <a:p>
            <a:pPr marL="457200" indent="-457200" algn="l">
              <a:lnSpc>
                <a:spcPct val="140000"/>
              </a:lnSpc>
              <a:buAutoNum type="arabicPeriod"/>
            </a:pPr>
            <a:r>
              <a:rPr lang="zh-CN" altLang="en-US" b="0" dirty="0">
                <a:solidFill>
                  <a:schemeClr val="tx1"/>
                </a:solidFill>
                <a:latin typeface="宋体" panose="02010600030101010101" pitchFamily="2" charset="-122"/>
              </a:rPr>
              <a:t>在预算、质量和时间范围之内，实现对项目的承诺</a:t>
            </a:r>
          </a:p>
          <a:p>
            <a:pPr marL="457200" indent="-457200" algn="l">
              <a:lnSpc>
                <a:spcPct val="140000"/>
              </a:lnSpc>
              <a:buAutoNum type="arabicPeriod"/>
            </a:pPr>
            <a:r>
              <a:rPr lang="zh-CN" altLang="en-US" b="0" dirty="0">
                <a:solidFill>
                  <a:schemeClr val="tx1"/>
                </a:solidFill>
                <a:latin typeface="宋体" panose="02010600030101010101" pitchFamily="2" charset="-122"/>
              </a:rPr>
              <a:t>避免直接控制项目，但</a:t>
            </a:r>
            <a:r>
              <a:rPr lang="zh-CN" altLang="en-US" b="0" u="sng" dirty="0">
                <a:solidFill>
                  <a:schemeClr val="tx1"/>
                </a:solidFill>
                <a:latin typeface="宋体" panose="02010600030101010101" pitchFamily="2" charset="-122"/>
              </a:rPr>
              <a:t>提供技术方面的指导和建议</a:t>
            </a:r>
            <a:endParaRPr lang="zh-CN" altLang="en-US" b="0" dirty="0">
              <a:solidFill>
                <a:schemeClr val="tx1"/>
              </a:solidFill>
              <a:latin typeface="宋体" panose="02010600030101010101" pitchFamily="2" charset="-122"/>
            </a:endParaRPr>
          </a:p>
          <a:p>
            <a:pPr marL="457200" indent="-457200" algn="l">
              <a:lnSpc>
                <a:spcPct val="140000"/>
              </a:lnSpc>
              <a:buAutoNum type="arabicPeriod"/>
            </a:pPr>
            <a:r>
              <a:rPr lang="zh-CN" altLang="en-US" b="0" dirty="0">
                <a:solidFill>
                  <a:schemeClr val="tx1"/>
                </a:solidFill>
                <a:latin typeface="宋体" panose="02010600030101010101" pitchFamily="2" charset="-122"/>
              </a:rPr>
              <a:t>协调跨项目的技术合作</a:t>
            </a:r>
          </a:p>
          <a:p>
            <a:pPr marL="457200" indent="-457200" algn="l">
              <a:lnSpc>
                <a:spcPct val="140000"/>
              </a:lnSpc>
            </a:pPr>
            <a:r>
              <a:rPr lang="zh-CN" altLang="en-US" sz="2400" dirty="0">
                <a:solidFill>
                  <a:schemeClr val="tx1"/>
                </a:solidFill>
                <a:latin typeface="宋体" panose="02010600030101010101" pitchFamily="2" charset="-122"/>
              </a:rPr>
              <a:t>建立优秀的功能（能力）</a:t>
            </a:r>
          </a:p>
          <a:p>
            <a:pPr marL="457200" indent="-457200" algn="l">
              <a:lnSpc>
                <a:spcPct val="140000"/>
              </a:lnSpc>
              <a:buAutoNum type="arabicPeriod"/>
            </a:pPr>
            <a:r>
              <a:rPr lang="zh-CN" altLang="en-US" b="0" dirty="0">
                <a:solidFill>
                  <a:schemeClr val="tx1"/>
                </a:solidFill>
                <a:latin typeface="宋体" panose="02010600030101010101" pitchFamily="2" charset="-122"/>
              </a:rPr>
              <a:t>招聘和培养员工，及</a:t>
            </a:r>
            <a:r>
              <a:rPr lang="zh-CN" altLang="en-US" b="0" u="sng" dirty="0">
                <a:solidFill>
                  <a:schemeClr val="tx1"/>
                </a:solidFill>
                <a:latin typeface="宋体" panose="02010600030101010101" pitchFamily="2" charset="-122"/>
              </a:rPr>
              <a:t>对员工进行绩效考评</a:t>
            </a:r>
          </a:p>
          <a:p>
            <a:pPr marL="457200" indent="-457200" algn="l">
              <a:lnSpc>
                <a:spcPct val="140000"/>
              </a:lnSpc>
              <a:buAutoNum type="arabicPeriod"/>
            </a:pPr>
            <a:r>
              <a:rPr lang="zh-CN" altLang="en-US" b="0" dirty="0">
                <a:solidFill>
                  <a:schemeClr val="tx1"/>
                </a:solidFill>
                <a:latin typeface="宋体" panose="02010600030101010101" pitchFamily="2" charset="-122"/>
              </a:rPr>
              <a:t>定义职能部门的策略、指导原则、工具和标准</a:t>
            </a:r>
          </a:p>
          <a:p>
            <a:pPr marL="457200" indent="-457200" algn="l">
              <a:lnSpc>
                <a:spcPct val="140000"/>
              </a:lnSpc>
              <a:buAutoNum type="arabicPeriod"/>
            </a:pPr>
            <a:r>
              <a:rPr lang="zh-CN" altLang="en-US" b="0" dirty="0">
                <a:solidFill>
                  <a:schemeClr val="tx1"/>
                </a:solidFill>
                <a:latin typeface="宋体" panose="02010600030101010101" pitchFamily="2" charset="-122"/>
              </a:rPr>
              <a:t>持续改进职能</a:t>
            </a:r>
            <a:r>
              <a:rPr lang="zh-CN" altLang="en-US" b="0" u="sng" dirty="0">
                <a:solidFill>
                  <a:schemeClr val="tx1"/>
                </a:solidFill>
                <a:latin typeface="宋体" panose="02010600030101010101" pitchFamily="2" charset="-122"/>
              </a:rPr>
              <a:t>部门基础设施</a:t>
            </a:r>
            <a:r>
              <a:rPr lang="zh-CN" altLang="en-US" b="0" dirty="0">
                <a:solidFill>
                  <a:schemeClr val="tx1"/>
                </a:solidFill>
                <a:latin typeface="宋体" panose="02010600030101010101" pitchFamily="2" charset="-122"/>
              </a:rPr>
              <a:t>，支持产品开发管理流程的不断优化</a:t>
            </a:r>
          </a:p>
          <a:p>
            <a:pPr marL="457200" indent="-457200" algn="l">
              <a:lnSpc>
                <a:spcPct val="140000"/>
              </a:lnSpc>
              <a:buAutoNum type="arabicPeriod"/>
            </a:pPr>
            <a:r>
              <a:rPr lang="zh-CN" altLang="en-US" b="0" dirty="0">
                <a:solidFill>
                  <a:schemeClr val="tx1"/>
                </a:solidFill>
                <a:latin typeface="宋体" panose="02010600030101010101" pitchFamily="2" charset="-122"/>
              </a:rPr>
              <a:t>领导职能部门的项目</a:t>
            </a:r>
          </a:p>
          <a:p>
            <a:pPr marL="457200" indent="-457200" algn="l">
              <a:lnSpc>
                <a:spcPct val="140000"/>
              </a:lnSpc>
              <a:buAutoNum type="arabicPeriod"/>
            </a:pPr>
            <a:r>
              <a:rPr lang="zh-CN" altLang="en-US" b="0" dirty="0">
                <a:solidFill>
                  <a:schemeClr val="tx1"/>
                </a:solidFill>
                <a:latin typeface="宋体" panose="02010600030101010101" pitchFamily="2" charset="-122"/>
              </a:rPr>
              <a:t>执行职能部门预算</a:t>
            </a:r>
            <a:endParaRPr lang="zh-CN" altLang="en-US" sz="2400" dirty="0">
              <a:solidFill>
                <a:schemeClr val="tx1"/>
              </a:solidFill>
              <a:latin typeface="宋体" panose="02010600030101010101" pitchFamily="2" charset="-122"/>
            </a:endParaRPr>
          </a:p>
        </p:txBody>
      </p:sp>
      <p:sp>
        <p:nvSpPr>
          <p:cNvPr id="86019" name="AutoShape 3"/>
          <p:cNvSpPr/>
          <p:nvPr/>
        </p:nvSpPr>
        <p:spPr>
          <a:xfrm>
            <a:off x="6705600" y="685800"/>
            <a:ext cx="2438400" cy="1676400"/>
          </a:xfrm>
          <a:prstGeom prst="irregularSeal1">
            <a:avLst/>
          </a:prstGeom>
          <a:solidFill>
            <a:schemeClr val="accent1"/>
          </a:solidFill>
          <a:ln w="9525" cap="flat" cmpd="sng">
            <a:solidFill>
              <a:schemeClr val="accent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6020" name="Rectangle 4"/>
          <p:cNvSpPr>
            <a:spLocks noGrp="1"/>
          </p:cNvSpPr>
          <p:nvPr>
            <p:ph type="title" idx="4294967295"/>
          </p:nvPr>
        </p:nvSpPr>
        <p:spPr>
          <a:xfrm>
            <a:off x="0" y="63500"/>
            <a:ext cx="7235825" cy="490538"/>
          </a:xfrm>
        </p:spPr>
        <p:txBody>
          <a:bodyPr vert="horz" wrap="square" lIns="91440" tIns="45720" rIns="91440" bIns="45720" anchor="ctr"/>
          <a:lstStyle/>
          <a:p>
            <a:pPr eaLnBrk="1" hangingPunct="1"/>
            <a:r>
              <a:rPr lang="zh-CN" altLang="en-US" sz="3200" dirty="0">
                <a:latin typeface="黑体" panose="02010609060101010101" pitchFamily="49" charset="-122"/>
              </a:rPr>
              <a:t>职能部门</a:t>
            </a:r>
            <a:r>
              <a:rPr lang="en-US" altLang="zh-CN" sz="3200" dirty="0">
                <a:latin typeface="黑体" panose="02010609060101010101" pitchFamily="49" charset="-122"/>
              </a:rPr>
              <a:t>(</a:t>
            </a:r>
            <a:r>
              <a:rPr lang="zh-CN" altLang="en-US" sz="3200" dirty="0">
                <a:latin typeface="黑体" panose="02010609060101010101" pitchFamily="49" charset="-122"/>
              </a:rPr>
              <a:t>资源部门</a:t>
            </a:r>
            <a:r>
              <a:rPr lang="en-US" altLang="zh-CN" sz="3200" dirty="0">
                <a:latin typeface="黑体" panose="02010609060101010101" pitchFamily="49" charset="-122"/>
              </a:rPr>
              <a:t>)</a:t>
            </a:r>
            <a:r>
              <a:rPr lang="zh-CN" altLang="en-US" sz="3200" dirty="0">
                <a:latin typeface="黑体" panose="02010609060101010101" pitchFamily="49" charset="-122"/>
              </a:rPr>
              <a:t>经理的职责</a:t>
            </a:r>
          </a:p>
        </p:txBody>
      </p:sp>
      <p:sp>
        <p:nvSpPr>
          <p:cNvPr id="86021" name="Rectangle 5"/>
          <p:cNvSpPr/>
          <p:nvPr/>
        </p:nvSpPr>
        <p:spPr>
          <a:xfrm>
            <a:off x="7162800" y="1143000"/>
            <a:ext cx="1600200" cy="581025"/>
          </a:xfrm>
          <a:prstGeom prst="rect">
            <a:avLst/>
          </a:prstGeom>
          <a:noFill/>
          <a:ln w="9525">
            <a:noFill/>
          </a:ln>
        </p:spPr>
        <p:txBody>
          <a:bodyPr>
            <a:spAutoFit/>
          </a:bodyPr>
          <a:lstStyle/>
          <a:p>
            <a:r>
              <a:rPr lang="zh-CN" altLang="en-US" sz="1600" dirty="0">
                <a:solidFill>
                  <a:srgbClr val="FF0000"/>
                </a:solidFill>
                <a:latin typeface="宋体" panose="02010600030101010101" pitchFamily="2" charset="-122"/>
              </a:rPr>
              <a:t>管理</a:t>
            </a:r>
            <a:r>
              <a:rPr lang="zh-CN" altLang="en-US" sz="1600" dirty="0">
                <a:solidFill>
                  <a:srgbClr val="FF0000"/>
                </a:solidFill>
                <a:latin typeface="华文细黑" panose="02010600040101010101" pitchFamily="2" charset="-122"/>
              </a:rPr>
              <a:t>“</a:t>
            </a:r>
            <a:r>
              <a:rPr lang="zh-CN" altLang="en-US" sz="1600" dirty="0">
                <a:solidFill>
                  <a:srgbClr val="FF0000"/>
                </a:solidFill>
                <a:latin typeface="宋体" panose="02010600030101010101" pitchFamily="2" charset="-122"/>
              </a:rPr>
              <a:t>人</a:t>
            </a:r>
            <a:r>
              <a:rPr lang="zh-CN" altLang="en-US" sz="1600" dirty="0">
                <a:solidFill>
                  <a:srgbClr val="FF0000"/>
                </a:solidFill>
                <a:latin typeface="华文细黑" panose="02010600040101010101" pitchFamily="2" charset="-122"/>
              </a:rPr>
              <a:t>”</a:t>
            </a:r>
            <a:r>
              <a:rPr lang="zh-CN" altLang="en-US" sz="1600" dirty="0">
                <a:solidFill>
                  <a:srgbClr val="FF0000"/>
                </a:solidFill>
                <a:latin typeface="宋体" panose="02010600030101010101" pitchFamily="2" charset="-122"/>
              </a:rPr>
              <a:t>，而不是</a:t>
            </a:r>
            <a:r>
              <a:rPr lang="zh-CN" altLang="en-US" sz="1600" dirty="0">
                <a:solidFill>
                  <a:srgbClr val="FF0000"/>
                </a:solidFill>
                <a:latin typeface="华文细黑" panose="02010600040101010101" pitchFamily="2" charset="-122"/>
              </a:rPr>
              <a:t>“</a:t>
            </a:r>
            <a:r>
              <a:rPr lang="zh-CN" altLang="en-US" sz="1600" dirty="0">
                <a:solidFill>
                  <a:srgbClr val="FF0000"/>
                </a:solidFill>
                <a:latin typeface="宋体" panose="02010600030101010101" pitchFamily="2" charset="-122"/>
              </a:rPr>
              <a:t>项目</a:t>
            </a:r>
            <a:r>
              <a:rPr lang="zh-CN" altLang="en-US" sz="1600" dirty="0">
                <a:solidFill>
                  <a:srgbClr val="FF0000"/>
                </a:solidFill>
                <a:latin typeface="华文细黑" panose="02010600040101010101" pitchFamily="2" charset="-122"/>
              </a:rPr>
              <a:t>”</a:t>
            </a:r>
            <a:endParaRPr lang="zh-CN" altLang="en-US" sz="1600" dirty="0">
              <a:solidFill>
                <a:srgbClr val="FF0000"/>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0" y="63500"/>
            <a:ext cx="5246688" cy="490538"/>
          </a:xfrm>
        </p:spPr>
        <p:txBody>
          <a:bodyPr vert="horz" wrap="square" lIns="91440" tIns="45720" rIns="91440" bIns="45720" anchor="ctr"/>
          <a:lstStyle/>
          <a:p>
            <a:pPr eaLnBrk="1" hangingPunct="1"/>
            <a:r>
              <a:rPr lang="zh-CN" altLang="en-US" sz="3200" dirty="0">
                <a:latin typeface="黑体" panose="02010609060101010101" pitchFamily="49" charset="-122"/>
              </a:rPr>
              <a:t>演练</a:t>
            </a:r>
          </a:p>
        </p:txBody>
      </p:sp>
      <p:sp>
        <p:nvSpPr>
          <p:cNvPr id="87043" name="Rectangle 3"/>
          <p:cNvSpPr>
            <a:spLocks noGrp="1"/>
          </p:cNvSpPr>
          <p:nvPr>
            <p:ph idx="1"/>
          </p:nvPr>
        </p:nvSpPr>
        <p:spPr>
          <a:xfrm>
            <a:off x="0" y="993775"/>
            <a:ext cx="9144000" cy="5864225"/>
          </a:xfrm>
        </p:spPr>
        <p:txBody>
          <a:bodyPr vert="horz" wrap="square" lIns="91440" tIns="45720" rIns="91440" bIns="45720" anchor="t"/>
          <a:lstStyle/>
          <a:p>
            <a:pPr eaLnBrk="1" hangingPunct="1"/>
            <a:r>
              <a:rPr lang="zh-CN" altLang="en-US" sz="3200" dirty="0">
                <a:ea typeface="宋体" panose="02010600030101010101" pitchFamily="2" charset="-122"/>
              </a:rPr>
              <a:t>每一组根据本组研发项目的特点，选择相应的组织形式，确定项目经理，组建自己的项目组；</a:t>
            </a:r>
          </a:p>
          <a:p>
            <a:pPr eaLnBrk="1" hangingPunct="1"/>
            <a:r>
              <a:rPr lang="zh-CN" altLang="en-US" sz="3200" dirty="0">
                <a:ea typeface="宋体" panose="02010600030101010101" pitchFamily="2" charset="-122"/>
              </a:rPr>
              <a:t>作出说明：本项目组织结构的选择依据，准备如何克服该组织形式的缺点？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88067"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2000" dirty="0"/>
              <a:t>项目管理的基本概念</a:t>
            </a:r>
          </a:p>
          <a:p>
            <a:pPr marL="533400" indent="-533400" eaLnBrk="1" hangingPunct="1">
              <a:buClr>
                <a:srgbClr val="0033CC"/>
              </a:buClr>
              <a:buFont typeface="Wingdings" panose="05000000000000000000" pitchFamily="2" charset="2"/>
              <a:buAutoNum type="arabicPeriod"/>
            </a:pPr>
            <a:r>
              <a:rPr lang="zh-CN" altLang="en-US" sz="2000" dirty="0"/>
              <a:t>项目组织结构</a:t>
            </a:r>
          </a:p>
          <a:p>
            <a:pPr marL="533400" indent="-533400" eaLnBrk="1" hangingPunct="1">
              <a:buClr>
                <a:srgbClr val="0033CC"/>
              </a:buClr>
              <a:buFont typeface="Wingdings" panose="05000000000000000000" pitchFamily="2" charset="2"/>
              <a:buAutoNum type="arabicPeriod"/>
            </a:pPr>
            <a:r>
              <a:rPr lang="zh-CN" altLang="en-US" sz="2000" dirty="0"/>
              <a:t>项目目标管理</a:t>
            </a:r>
          </a:p>
          <a:p>
            <a:pPr marL="533400" indent="-533400" eaLnBrk="1" hangingPunct="1">
              <a:buClr>
                <a:srgbClr val="0033CC"/>
              </a:buClr>
              <a:buFont typeface="Wingdings" panose="05000000000000000000" pitchFamily="2" charset="2"/>
              <a:buAutoNum type="arabicPeriod"/>
            </a:pPr>
            <a:r>
              <a:rPr lang="zh-CN" altLang="en-US" sz="2000" dirty="0"/>
              <a:t>项目需求管理</a:t>
            </a:r>
          </a:p>
          <a:p>
            <a:pPr marL="533400" indent="-533400" eaLnBrk="1" hangingPunct="1">
              <a:buClr>
                <a:srgbClr val="0033CC"/>
              </a:buClr>
              <a:buFont typeface="Wingdings" panose="05000000000000000000" pitchFamily="2" charset="2"/>
              <a:buAutoNum type="arabicPeriod"/>
            </a:pPr>
            <a:r>
              <a:rPr lang="zh-CN" altLang="en-US" sz="2000" dirty="0"/>
              <a:t>产品开发流程回顾 </a:t>
            </a:r>
          </a:p>
          <a:p>
            <a:pPr marL="533400" indent="-533400" eaLnBrk="1" hangingPunct="1">
              <a:buClr>
                <a:srgbClr val="0033CC"/>
              </a:buClr>
              <a:buFont typeface="Wingdings" panose="05000000000000000000" pitchFamily="2" charset="2"/>
              <a:buAutoNum type="arabicPeriod"/>
            </a:pPr>
            <a:r>
              <a:rPr lang="zh-CN" altLang="en-US" sz="2000" dirty="0"/>
              <a:t>项目计划制定</a:t>
            </a:r>
          </a:p>
          <a:p>
            <a:pPr marL="533400" indent="-533400" eaLnBrk="1" hangingPunct="1">
              <a:buClr>
                <a:srgbClr val="0033CC"/>
              </a:buClr>
              <a:buFont typeface="Wingdings" panose="05000000000000000000" pitchFamily="2" charset="2"/>
              <a:buAutoNum type="arabicPeriod"/>
            </a:pPr>
            <a:r>
              <a:rPr lang="zh-CN" altLang="en-US" sz="2000" dirty="0"/>
              <a:t>项目计划控制</a:t>
            </a:r>
          </a:p>
          <a:p>
            <a:pPr marL="533400" indent="-533400" eaLnBrk="1" hangingPunct="1">
              <a:buClr>
                <a:srgbClr val="0033CC"/>
              </a:buClr>
              <a:buFont typeface="Wingdings" panose="05000000000000000000" pitchFamily="2" charset="2"/>
              <a:buAutoNum type="arabicPeriod"/>
            </a:pPr>
            <a:r>
              <a:rPr lang="zh-CN" altLang="en-US" sz="2000" dirty="0"/>
              <a:t>质量与成本管理</a:t>
            </a:r>
          </a:p>
          <a:p>
            <a:pPr marL="533400" indent="-533400" eaLnBrk="1" hangingPunct="1">
              <a:buClr>
                <a:srgbClr val="0033CC"/>
              </a:buClr>
              <a:buFont typeface="Wingdings" panose="05000000000000000000" pitchFamily="2" charset="2"/>
              <a:buAutoNum type="arabicPeriod"/>
            </a:pPr>
            <a:r>
              <a:rPr lang="zh-CN" altLang="en-US" sz="2000" dirty="0"/>
              <a:t>风险管理</a:t>
            </a:r>
          </a:p>
          <a:p>
            <a:pPr marL="533400" indent="-533400" eaLnBrk="1" hangingPunct="1">
              <a:buClr>
                <a:srgbClr val="0033CC"/>
              </a:buClr>
              <a:buFont typeface="Wingdings" panose="05000000000000000000" pitchFamily="2" charset="2"/>
              <a:buAutoNum type="arabicPeriod"/>
            </a:pPr>
            <a:r>
              <a:rPr lang="zh-CN" altLang="en-US" sz="2000" dirty="0"/>
              <a:t>项目沟通管理</a:t>
            </a:r>
          </a:p>
        </p:txBody>
      </p:sp>
      <p:pic>
        <p:nvPicPr>
          <p:cNvPr id="88068"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395288" y="1989138"/>
            <a:ext cx="344487" cy="3270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0" y="0"/>
            <a:ext cx="5795963" cy="476250"/>
          </a:xfrm>
        </p:spPr>
        <p:txBody>
          <a:bodyPr vert="horz" wrap="square" lIns="91440" tIns="45720" rIns="91440" bIns="45720" anchor="ctr"/>
          <a:lstStyle/>
          <a:p>
            <a:pPr eaLnBrk="1" hangingPunct="1"/>
            <a:r>
              <a:rPr lang="zh-CN" altLang="en-US" dirty="0"/>
              <a:t>项目目标的制定（</a:t>
            </a:r>
            <a:r>
              <a:rPr lang="en-US" altLang="zh-CN" dirty="0"/>
              <a:t>SMART</a:t>
            </a:r>
            <a:r>
              <a:rPr lang="zh-CN" altLang="en-US" dirty="0"/>
              <a:t>原则）	 </a:t>
            </a:r>
          </a:p>
        </p:txBody>
      </p:sp>
      <p:sp>
        <p:nvSpPr>
          <p:cNvPr id="89091" name="Rectangle 3"/>
          <p:cNvSpPr>
            <a:spLocks noGrp="1"/>
          </p:cNvSpPr>
          <p:nvPr>
            <p:ph idx="1"/>
          </p:nvPr>
        </p:nvSpPr>
        <p:spPr/>
        <p:txBody>
          <a:bodyPr vert="horz" wrap="square" lIns="91440" tIns="45720" rIns="91440" bIns="45720" anchor="t"/>
          <a:lstStyle/>
          <a:p>
            <a:pPr eaLnBrk="1" hangingPunct="1"/>
            <a:r>
              <a:rPr lang="zh-CN" altLang="en-US" b="0" dirty="0">
                <a:latin typeface="宋体" panose="02010600030101010101" pitchFamily="2" charset="-122"/>
                <a:ea typeface="宋体" panose="02010600030101010101" pitchFamily="2" charset="-122"/>
              </a:rPr>
              <a:t>明确性（</a:t>
            </a:r>
            <a:r>
              <a:rPr lang="en-US" altLang="zh-CN" b="0" u="sng" dirty="0">
                <a:solidFill>
                  <a:srgbClr val="FF0000"/>
                </a:solidFill>
                <a:latin typeface="宋体" panose="02010600030101010101" pitchFamily="2" charset="-122"/>
                <a:ea typeface="宋体" panose="02010600030101010101" pitchFamily="2" charset="-122"/>
              </a:rPr>
              <a:t>S</a:t>
            </a:r>
            <a:r>
              <a:rPr lang="en-US" altLang="zh-CN" b="0" dirty="0">
                <a:latin typeface="宋体" panose="02010600030101010101" pitchFamily="2" charset="-122"/>
                <a:ea typeface="宋体" panose="02010600030101010101" pitchFamily="2" charset="-122"/>
              </a:rPr>
              <a:t>pecific</a:t>
            </a:r>
            <a:r>
              <a:rPr lang="zh-CN" altLang="en-US" b="0"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最终目标是否明确了应该做到哪一步以及何时完成？</a:t>
            </a:r>
          </a:p>
          <a:p>
            <a:pPr eaLnBrk="1" hangingPunct="1"/>
            <a:r>
              <a:rPr lang="zh-CN" altLang="en-US" b="0" dirty="0">
                <a:latin typeface="宋体" panose="02010600030101010101" pitchFamily="2" charset="-122"/>
                <a:ea typeface="宋体" panose="02010600030101010101" pitchFamily="2" charset="-122"/>
              </a:rPr>
              <a:t>可度量性（</a:t>
            </a:r>
            <a:r>
              <a:rPr lang="en-US" altLang="zh-CN" b="0" u="sng" dirty="0">
                <a:solidFill>
                  <a:srgbClr val="FF0000"/>
                </a:solidFill>
                <a:latin typeface="宋体" panose="02010600030101010101" pitchFamily="2" charset="-122"/>
                <a:ea typeface="宋体" panose="02010600030101010101" pitchFamily="2" charset="-122"/>
              </a:rPr>
              <a:t>M</a:t>
            </a:r>
            <a:r>
              <a:rPr lang="en-US" altLang="zh-CN" b="0" dirty="0">
                <a:latin typeface="宋体" panose="02010600030101010101" pitchFamily="2" charset="-122"/>
                <a:ea typeface="宋体" panose="02010600030101010101" pitchFamily="2" charset="-122"/>
              </a:rPr>
              <a:t>easurable</a:t>
            </a:r>
            <a:r>
              <a:rPr lang="zh-CN" altLang="en-US" b="0"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你能在多大程度上测量最终目标的完成情况？</a:t>
            </a:r>
          </a:p>
          <a:p>
            <a:pPr eaLnBrk="1" hangingPunct="1"/>
            <a:r>
              <a:rPr lang="zh-CN" altLang="en-US" b="0" dirty="0">
                <a:latin typeface="宋体" panose="02010600030101010101" pitchFamily="2" charset="-122"/>
                <a:ea typeface="宋体" panose="02010600030101010101" pitchFamily="2" charset="-122"/>
              </a:rPr>
              <a:t>可完成性（</a:t>
            </a:r>
            <a:r>
              <a:rPr lang="en-US" altLang="zh-CN" b="0" u="sng" dirty="0">
                <a:solidFill>
                  <a:srgbClr val="FF0000"/>
                </a:solidFill>
                <a:latin typeface="宋体" panose="02010600030101010101" pitchFamily="2" charset="-122"/>
                <a:ea typeface="宋体" panose="02010600030101010101" pitchFamily="2" charset="-122"/>
              </a:rPr>
              <a:t>A</a:t>
            </a:r>
            <a:r>
              <a:rPr lang="en-US" altLang="zh-CN" b="0" dirty="0">
                <a:latin typeface="宋体" panose="02010600030101010101" pitchFamily="2" charset="-122"/>
                <a:ea typeface="宋体" panose="02010600030101010101" pitchFamily="2" charset="-122"/>
              </a:rPr>
              <a:t>chievable</a:t>
            </a:r>
            <a:r>
              <a:rPr lang="zh-CN" altLang="en-US" b="0"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最终目标是否合理，能够实现？</a:t>
            </a:r>
          </a:p>
          <a:p>
            <a:pPr eaLnBrk="1" hangingPunct="1"/>
            <a:r>
              <a:rPr lang="zh-CN" altLang="en-US" b="0" dirty="0">
                <a:latin typeface="宋体" panose="02010600030101010101" pitchFamily="2" charset="-122"/>
                <a:ea typeface="宋体" panose="02010600030101010101" pitchFamily="2" charset="-122"/>
              </a:rPr>
              <a:t>相关性（</a:t>
            </a:r>
            <a:r>
              <a:rPr lang="en-US" altLang="zh-CN" b="0" u="sng" dirty="0">
                <a:solidFill>
                  <a:srgbClr val="FF0000"/>
                </a:solidFill>
                <a:latin typeface="宋体" panose="02010600030101010101" pitchFamily="2" charset="-122"/>
                <a:ea typeface="宋体" panose="02010600030101010101" pitchFamily="2" charset="-122"/>
              </a:rPr>
              <a:t>R</a:t>
            </a:r>
            <a:r>
              <a:rPr lang="en-US" altLang="zh-CN" b="0" dirty="0">
                <a:latin typeface="宋体" panose="02010600030101010101" pitchFamily="2" charset="-122"/>
                <a:ea typeface="宋体" panose="02010600030101010101" pitchFamily="2" charset="-122"/>
              </a:rPr>
              <a:t>elevant</a:t>
            </a:r>
            <a:r>
              <a:rPr lang="zh-CN" altLang="en-US" b="0"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最终目标是否符合企业战略目标、是否值得进行下去？</a:t>
            </a:r>
          </a:p>
          <a:p>
            <a:pPr eaLnBrk="1" hangingPunct="1"/>
            <a:r>
              <a:rPr lang="zh-CN" altLang="en-US" b="0" dirty="0">
                <a:latin typeface="宋体" panose="02010600030101010101" pitchFamily="2" charset="-122"/>
                <a:ea typeface="宋体" panose="02010600030101010101" pitchFamily="2" charset="-122"/>
              </a:rPr>
              <a:t>可跟踪性（</a:t>
            </a:r>
            <a:r>
              <a:rPr lang="en-US" altLang="zh-CN" b="0" u="sng" dirty="0">
                <a:solidFill>
                  <a:srgbClr val="FF0000"/>
                </a:solidFill>
                <a:latin typeface="宋体" panose="02010600030101010101" pitchFamily="2" charset="-122"/>
                <a:ea typeface="宋体" panose="02010600030101010101" pitchFamily="2" charset="-122"/>
              </a:rPr>
              <a:t>T</a:t>
            </a:r>
            <a:r>
              <a:rPr lang="en-US" altLang="zh-CN" b="0" dirty="0">
                <a:latin typeface="宋体" panose="02010600030101010101" pitchFamily="2" charset="-122"/>
                <a:ea typeface="宋体" panose="02010600030101010101" pitchFamily="2" charset="-122"/>
              </a:rPr>
              <a:t>ime-bound</a:t>
            </a:r>
            <a:r>
              <a:rPr lang="zh-CN" altLang="en-US" b="0"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你能够对整个项目的时间进程进行跟踪检查吗？</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如何描述项目目标</a:t>
            </a:r>
          </a:p>
        </p:txBody>
      </p:sp>
      <p:sp>
        <p:nvSpPr>
          <p:cNvPr id="90115" name="Rectangle 1029"/>
          <p:cNvSpPr>
            <a:spLocks noGrp="1"/>
          </p:cNvSpPr>
          <p:nvPr>
            <p:ph idx="1"/>
          </p:nvPr>
        </p:nvSpPr>
        <p:spPr>
          <a:xfrm>
            <a:off x="539750" y="836613"/>
            <a:ext cx="8015288" cy="936625"/>
          </a:xfrm>
        </p:spPr>
        <p:txBody>
          <a:bodyPr vert="horz" wrap="square" lIns="91440" tIns="45720" rIns="91440" bIns="45720" anchor="t"/>
          <a:lstStyle/>
          <a:p>
            <a:pPr eaLnBrk="1" hangingPunct="1">
              <a:lnSpc>
                <a:spcPct val="90000"/>
              </a:lnSpc>
            </a:pPr>
            <a:r>
              <a:rPr lang="zh-CN" altLang="en-US" sz="2000" b="0" dirty="0"/>
              <a:t>项目范围说明是对项目需要做什么的定义。项目范围说明界定项目的特征和边界，项目交付的产品和服务的特点以及项目验收和范围控制的方法。具体包括以下要素：</a:t>
            </a:r>
          </a:p>
        </p:txBody>
      </p:sp>
      <p:sp>
        <p:nvSpPr>
          <p:cNvPr id="792582" name="Rectangle 1030"/>
          <p:cNvSpPr>
            <a:spLocks noRot="1" noChangeArrowheads="1"/>
          </p:cNvSpPr>
          <p:nvPr/>
        </p:nvSpPr>
        <p:spPr bwMode="auto">
          <a:xfrm>
            <a:off x="468313" y="1844675"/>
            <a:ext cx="4103688" cy="3455988"/>
          </a:xfrm>
          <a:prstGeom prst="rect">
            <a:avLst/>
          </a:prstGeom>
          <a:noFill/>
          <a:ln>
            <a:noFill/>
          </a:ln>
          <a:effectLst/>
        </p:spPr>
        <p:txBody>
          <a:bodyPr/>
          <a:lstStyle/>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项目目标</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产品或服务的要求和特征</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项目交付条件</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产品验收标准</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项目制约因素</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项目完成需要的条件</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初始项目组织</a:t>
            </a:r>
          </a:p>
        </p:txBody>
      </p:sp>
      <p:sp>
        <p:nvSpPr>
          <p:cNvPr id="90117" name="Rectangle 1031"/>
          <p:cNvSpPr/>
          <p:nvPr/>
        </p:nvSpPr>
        <p:spPr>
          <a:xfrm>
            <a:off x="919163" y="5589588"/>
            <a:ext cx="8224837" cy="517525"/>
          </a:xfrm>
          <a:prstGeom prst="rect">
            <a:avLst/>
          </a:prstGeom>
          <a:noFill/>
          <a:ln w="9525">
            <a:noFill/>
          </a:ln>
        </p:spPr>
        <p:txBody>
          <a:bodyPr>
            <a:spAutoFit/>
          </a:bodyPr>
          <a:lstStyle/>
          <a:p>
            <a:pPr algn="l">
              <a:spcBef>
                <a:spcPct val="20000"/>
              </a:spcBef>
              <a:buClr>
                <a:schemeClr val="hlink"/>
              </a:buClr>
              <a:buFont typeface="Wingdings" panose="05000000000000000000" pitchFamily="2" charset="2"/>
            </a:pPr>
            <a:r>
              <a:rPr lang="zh-CN" altLang="en-US" sz="1400" b="0" dirty="0">
                <a:solidFill>
                  <a:schemeClr val="tx1"/>
                </a:solidFill>
                <a:latin typeface="Arial" panose="020B0604020202020204" pitchFamily="34" charset="0"/>
                <a:ea typeface="楷体_GB2312" pitchFamily="49" charset="-122"/>
              </a:rPr>
              <a:t>初始项目范围说明由项目发起人提供，在项目启动后还要由项目管理团队进一步具体化。项目范围说明包含的要素因项目类型而异。</a:t>
            </a:r>
          </a:p>
        </p:txBody>
      </p:sp>
      <p:sp>
        <p:nvSpPr>
          <p:cNvPr id="792584" name="Rectangle 1032"/>
          <p:cNvSpPr>
            <a:spLocks noRot="1" noChangeArrowheads="1"/>
          </p:cNvSpPr>
          <p:nvPr/>
        </p:nvSpPr>
        <p:spPr bwMode="auto">
          <a:xfrm>
            <a:off x="4427538" y="1916113"/>
            <a:ext cx="4032250" cy="3313113"/>
          </a:xfrm>
          <a:prstGeom prst="rect">
            <a:avLst/>
          </a:prstGeom>
          <a:noFill/>
          <a:ln>
            <a:noFill/>
          </a:ln>
          <a:effectLst/>
        </p:spPr>
        <p:txBody>
          <a:bodyPr/>
          <a:lstStyle/>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初始风险定义</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进度里程碑</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成本量化估计</a:t>
            </a:r>
          </a:p>
          <a:p>
            <a:pPr marL="342900" marR="0" lvl="0" indent="-3429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项目结构管理要求</a:t>
            </a:r>
          </a:p>
          <a:p>
            <a:pPr marL="342900" marR="0" lvl="0" indent="-34290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n"/>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批准条件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p:cNvSpPr>
          <p:nvPr>
            <p:ph idx="1"/>
          </p:nvPr>
        </p:nvSpPr>
        <p:spPr>
          <a:xfrm>
            <a:off x="250825" y="765175"/>
            <a:ext cx="8683625" cy="5715000"/>
          </a:xfrm>
        </p:spPr>
        <p:txBody>
          <a:bodyPr vert="horz" wrap="square" lIns="91440" tIns="45720" rIns="91440" bIns="45720" anchor="t"/>
          <a:lstStyle/>
          <a:p>
            <a:pPr eaLnBrk="1" hangingPunct="1">
              <a:buNone/>
            </a:pPr>
            <a:r>
              <a:rPr lang="zh-CN" altLang="en-US" sz="1600" dirty="0">
                <a:ea typeface="仿宋_GB2312" pitchFamily="49" charset="-122"/>
              </a:rPr>
              <a:t>有关单位：</a:t>
            </a:r>
          </a:p>
          <a:p>
            <a:pPr lvl="1" eaLnBrk="1" hangingPunct="1">
              <a:buFont typeface="Wingdings" panose="05000000000000000000" pitchFamily="2" charset="2"/>
              <a:buChar char="Ø"/>
            </a:pPr>
            <a:r>
              <a:rPr lang="zh-CN" altLang="en-US" sz="1600" dirty="0">
                <a:ea typeface="仿宋_GB2312" pitchFamily="49" charset="-122"/>
              </a:rPr>
              <a:t>东方公司向具有建设部建筑一级认证企业的承约商征求办公大楼建设</a:t>
            </a:r>
            <a:r>
              <a:rPr lang="en-US" altLang="zh-CN" sz="1600" dirty="0">
                <a:ea typeface="仿宋_GB2312" pitchFamily="49" charset="-122"/>
              </a:rPr>
              <a:t>,</a:t>
            </a:r>
            <a:r>
              <a:rPr lang="zh-CN" altLang="en-US" sz="1600" dirty="0">
                <a:ea typeface="仿宋_GB2312" pitchFamily="49" charset="-122"/>
              </a:rPr>
              <a:t>项目目标是：建设</a:t>
            </a:r>
            <a:r>
              <a:rPr lang="en-US" altLang="zh-CN" sz="1600" dirty="0">
                <a:ea typeface="仿宋_GB2312" pitchFamily="49" charset="-122"/>
              </a:rPr>
              <a:t>12345</a:t>
            </a:r>
            <a:r>
              <a:rPr lang="zh-CN" altLang="en-US" sz="1600" dirty="0">
                <a:ea typeface="仿宋_GB2312" pitchFamily="49" charset="-122"/>
              </a:rPr>
              <a:t>平方米高</a:t>
            </a:r>
            <a:r>
              <a:rPr lang="en-US" altLang="zh-CN" sz="1600" dirty="0">
                <a:ea typeface="仿宋_GB2312" pitchFamily="49" charset="-122"/>
              </a:rPr>
              <a:t>3</a:t>
            </a:r>
            <a:r>
              <a:rPr lang="zh-CN" altLang="en-US" sz="1600" dirty="0">
                <a:ea typeface="仿宋_GB2312" pitchFamily="49" charset="-122"/>
              </a:rPr>
              <a:t>层框架结构的办公大楼。</a:t>
            </a:r>
          </a:p>
          <a:p>
            <a:pPr eaLnBrk="1" hangingPunct="1">
              <a:buNone/>
            </a:pPr>
            <a:r>
              <a:rPr lang="en-US" altLang="zh-CN" sz="1600" b="0" dirty="0">
                <a:ea typeface="仿宋_GB2312" pitchFamily="49" charset="-122"/>
              </a:rPr>
              <a:t>1</a:t>
            </a:r>
            <a:r>
              <a:rPr lang="zh-CN" altLang="en-US" sz="1600" b="0" dirty="0">
                <a:ea typeface="仿宋_GB2312" pitchFamily="49" charset="-122"/>
              </a:rPr>
              <a:t>、工作表述</a:t>
            </a:r>
          </a:p>
          <a:p>
            <a:pPr lvl="1" eaLnBrk="1" hangingPunct="1">
              <a:buFont typeface="Wingdings" panose="05000000000000000000" pitchFamily="2" charset="2"/>
              <a:buChar char="Ø"/>
            </a:pPr>
            <a:r>
              <a:rPr lang="zh-CN" altLang="en-US" sz="1600" dirty="0">
                <a:ea typeface="仿宋_GB2312" pitchFamily="49" charset="-122"/>
              </a:rPr>
              <a:t> 承约商将执行下面任务： 主体框架工程建设、建筑设备安装、装修工程。</a:t>
            </a:r>
          </a:p>
          <a:p>
            <a:pPr eaLnBrk="1" hangingPunct="1">
              <a:buNone/>
            </a:pPr>
            <a:r>
              <a:rPr lang="en-US" altLang="zh-CN" sz="1600" b="0" dirty="0">
                <a:ea typeface="仿宋_GB2312" pitchFamily="49" charset="-122"/>
              </a:rPr>
              <a:t>2</a:t>
            </a:r>
            <a:r>
              <a:rPr lang="zh-CN" altLang="en-US" sz="1600" b="0" dirty="0">
                <a:ea typeface="仿宋_GB2312" pitchFamily="49" charset="-122"/>
              </a:rPr>
              <a:t>、要求</a:t>
            </a:r>
          </a:p>
          <a:p>
            <a:pPr lvl="1" eaLnBrk="1" hangingPunct="1">
              <a:buFont typeface="Wingdings" panose="05000000000000000000" pitchFamily="2" charset="2"/>
              <a:buChar char="Ø"/>
            </a:pPr>
            <a:r>
              <a:rPr lang="zh-CN" altLang="en-US" sz="1600" dirty="0">
                <a:ea typeface="仿宋_GB2312" pitchFamily="49" charset="-122"/>
              </a:rPr>
              <a:t>承约商应根据国家标准建设，提供施工计划和施工方案。</a:t>
            </a:r>
          </a:p>
          <a:p>
            <a:pPr eaLnBrk="1" hangingPunct="1">
              <a:buNone/>
            </a:pPr>
            <a:r>
              <a:rPr lang="en-US" altLang="zh-CN" sz="1600" b="0" dirty="0">
                <a:ea typeface="仿宋_GB2312" pitchFamily="49" charset="-122"/>
              </a:rPr>
              <a:t>3</a:t>
            </a:r>
            <a:r>
              <a:rPr lang="zh-CN" altLang="en-US" sz="1600" b="0" dirty="0">
                <a:ea typeface="仿宋_GB2312" pitchFamily="49" charset="-122"/>
              </a:rPr>
              <a:t>、交付物 </a:t>
            </a:r>
          </a:p>
          <a:p>
            <a:pPr lvl="1" eaLnBrk="1" hangingPunct="1"/>
            <a:r>
              <a:rPr lang="zh-CN" altLang="en-US" sz="1600" dirty="0">
                <a:ea typeface="仿宋_GB2312" pitchFamily="49" charset="-122"/>
              </a:rPr>
              <a:t>符合国家建设标准的办公大楼。</a:t>
            </a:r>
          </a:p>
          <a:p>
            <a:pPr eaLnBrk="1" hangingPunct="1">
              <a:buNone/>
            </a:pPr>
            <a:r>
              <a:rPr lang="en-US" altLang="zh-CN" sz="1600" b="0" dirty="0">
                <a:ea typeface="仿宋_GB2312" pitchFamily="49" charset="-122"/>
              </a:rPr>
              <a:t>4</a:t>
            </a:r>
            <a:r>
              <a:rPr lang="zh-CN" altLang="en-US" sz="1600" b="0" dirty="0">
                <a:ea typeface="仿宋_GB2312" pitchFamily="49" charset="-122"/>
              </a:rPr>
              <a:t>、东方公司提供的条款</a:t>
            </a:r>
          </a:p>
          <a:p>
            <a:pPr lvl="1" eaLnBrk="1" hangingPunct="1"/>
            <a:r>
              <a:rPr lang="zh-CN" altLang="en-US" sz="1600" dirty="0">
                <a:ea typeface="仿宋_GB2312" pitchFamily="49" charset="-122"/>
              </a:rPr>
              <a:t>东方公司将向承约商提供办公大楼施工图纸。</a:t>
            </a:r>
          </a:p>
          <a:p>
            <a:pPr eaLnBrk="1" hangingPunct="1">
              <a:buNone/>
            </a:pPr>
            <a:r>
              <a:rPr lang="en-US" altLang="zh-CN" sz="1600" b="0" dirty="0">
                <a:ea typeface="仿宋_GB2312" pitchFamily="49" charset="-122"/>
              </a:rPr>
              <a:t>5</a:t>
            </a:r>
            <a:r>
              <a:rPr lang="zh-CN" altLang="en-US" sz="1600" b="0" dirty="0">
                <a:ea typeface="仿宋_GB2312" pitchFamily="49" charset="-122"/>
              </a:rPr>
              <a:t>、需求信息</a:t>
            </a:r>
          </a:p>
          <a:p>
            <a:pPr lvl="1" eaLnBrk="1" hangingPunct="1"/>
            <a:r>
              <a:rPr lang="zh-CN" altLang="en-US" sz="1600" dirty="0">
                <a:ea typeface="仿宋_GB2312" pitchFamily="49" charset="-122"/>
              </a:rPr>
              <a:t>承约商在执行工作之前，必须获得东方公司对施工方案的认可。</a:t>
            </a:r>
            <a:endParaRPr lang="zh-CN" altLang="en-US" sz="1600" b="1" dirty="0">
              <a:ea typeface="仿宋_GB2312" pitchFamily="49" charset="-122"/>
            </a:endParaRPr>
          </a:p>
        </p:txBody>
      </p:sp>
      <p:sp>
        <p:nvSpPr>
          <p:cNvPr id="91139" name="Rectangle 3"/>
          <p:cNvSpPr>
            <a:spLocks noGrp="1"/>
          </p:cNvSpPr>
          <p:nvPr>
            <p:ph type="title"/>
          </p:nvPr>
        </p:nvSpPr>
        <p:spPr>
          <a:xfrm>
            <a:off x="179388" y="144463"/>
            <a:ext cx="8153400" cy="476250"/>
          </a:xfrm>
        </p:spPr>
        <p:txBody>
          <a:bodyPr vert="horz" wrap="square" lIns="91440" tIns="45720" rIns="91440" bIns="45720" anchor="b"/>
          <a:lstStyle/>
          <a:p>
            <a:pPr eaLnBrk="1" hangingPunct="1"/>
            <a:r>
              <a:rPr lang="zh-CN" altLang="en-US" sz="4000" dirty="0">
                <a:latin typeface="华文行楷" panose="02010800040101010101" pitchFamily="2" charset="-122"/>
                <a:ea typeface="华文行楷" panose="02010800040101010101" pitchFamily="2" charset="-122"/>
              </a:rPr>
              <a:t>案例：项目目标描述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0706">
                                            <p:txEl>
                                              <p:pRg st="0" end="0"/>
                                            </p:txEl>
                                          </p:spTgt>
                                        </p:tgtEl>
                                        <p:attrNameLst>
                                          <p:attrName>style.visibility</p:attrName>
                                        </p:attrNameLst>
                                      </p:cBhvr>
                                      <p:to>
                                        <p:strVal val="visible"/>
                                      </p:to>
                                    </p:set>
                                    <p:anim calcmode="lin" valueType="num">
                                      <p:cBhvr additive="base">
                                        <p:cTn id="7" dur="500" fill="hold"/>
                                        <p:tgtEl>
                                          <p:spTgt spid="1480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07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80706">
                                            <p:txEl>
                                              <p:pRg st="1" end="1"/>
                                            </p:txEl>
                                          </p:spTgt>
                                        </p:tgtEl>
                                        <p:attrNameLst>
                                          <p:attrName>style.visibility</p:attrName>
                                        </p:attrNameLst>
                                      </p:cBhvr>
                                      <p:to>
                                        <p:strVal val="visible"/>
                                      </p:to>
                                    </p:set>
                                    <p:anim calcmode="lin" valueType="num">
                                      <p:cBhvr additive="base">
                                        <p:cTn id="11" dur="500" fill="hold"/>
                                        <p:tgtEl>
                                          <p:spTgt spid="148070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8070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80706">
                                            <p:txEl>
                                              <p:pRg st="2" end="2"/>
                                            </p:txEl>
                                          </p:spTgt>
                                        </p:tgtEl>
                                        <p:attrNameLst>
                                          <p:attrName>style.visibility</p:attrName>
                                        </p:attrNameLst>
                                      </p:cBhvr>
                                      <p:to>
                                        <p:strVal val="visible"/>
                                      </p:to>
                                    </p:set>
                                    <p:anim calcmode="lin" valueType="num">
                                      <p:cBhvr additive="base">
                                        <p:cTn id="17" dur="500" fill="hold"/>
                                        <p:tgtEl>
                                          <p:spTgt spid="148070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8070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80706">
                                            <p:txEl>
                                              <p:pRg st="3" end="3"/>
                                            </p:txEl>
                                          </p:spTgt>
                                        </p:tgtEl>
                                        <p:attrNameLst>
                                          <p:attrName>style.visibility</p:attrName>
                                        </p:attrNameLst>
                                      </p:cBhvr>
                                      <p:to>
                                        <p:strVal val="visible"/>
                                      </p:to>
                                    </p:set>
                                    <p:anim calcmode="lin" valueType="num">
                                      <p:cBhvr additive="base">
                                        <p:cTn id="21" dur="500" fill="hold"/>
                                        <p:tgtEl>
                                          <p:spTgt spid="148070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8070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80706">
                                            <p:txEl>
                                              <p:pRg st="4" end="4"/>
                                            </p:txEl>
                                          </p:spTgt>
                                        </p:tgtEl>
                                        <p:attrNameLst>
                                          <p:attrName>style.visibility</p:attrName>
                                        </p:attrNameLst>
                                      </p:cBhvr>
                                      <p:to>
                                        <p:strVal val="visible"/>
                                      </p:to>
                                    </p:set>
                                    <p:anim calcmode="lin" valueType="num">
                                      <p:cBhvr additive="base">
                                        <p:cTn id="27" dur="500" fill="hold"/>
                                        <p:tgtEl>
                                          <p:spTgt spid="148070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8070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480706">
                                            <p:txEl>
                                              <p:pRg st="5" end="5"/>
                                            </p:txEl>
                                          </p:spTgt>
                                        </p:tgtEl>
                                        <p:attrNameLst>
                                          <p:attrName>style.visibility</p:attrName>
                                        </p:attrNameLst>
                                      </p:cBhvr>
                                      <p:to>
                                        <p:strVal val="visible"/>
                                      </p:to>
                                    </p:set>
                                    <p:anim calcmode="lin" valueType="num">
                                      <p:cBhvr additive="base">
                                        <p:cTn id="31" dur="500" fill="hold"/>
                                        <p:tgtEl>
                                          <p:spTgt spid="148070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070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0706">
                                            <p:txEl>
                                              <p:pRg st="6" end="6"/>
                                            </p:txEl>
                                          </p:spTgt>
                                        </p:tgtEl>
                                        <p:attrNameLst>
                                          <p:attrName>style.visibility</p:attrName>
                                        </p:attrNameLst>
                                      </p:cBhvr>
                                      <p:to>
                                        <p:strVal val="visible"/>
                                      </p:to>
                                    </p:set>
                                    <p:anim calcmode="lin" valueType="num">
                                      <p:cBhvr additive="base">
                                        <p:cTn id="37" dur="500" fill="hold"/>
                                        <p:tgtEl>
                                          <p:spTgt spid="148070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0706">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480706">
                                            <p:txEl>
                                              <p:pRg st="7" end="7"/>
                                            </p:txEl>
                                          </p:spTgt>
                                        </p:tgtEl>
                                        <p:attrNameLst>
                                          <p:attrName>style.visibility</p:attrName>
                                        </p:attrNameLst>
                                      </p:cBhvr>
                                      <p:to>
                                        <p:strVal val="visible"/>
                                      </p:to>
                                    </p:set>
                                    <p:anim calcmode="lin" valueType="num">
                                      <p:cBhvr additive="base">
                                        <p:cTn id="41" dur="500" fill="hold"/>
                                        <p:tgtEl>
                                          <p:spTgt spid="1480706">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80706">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80706">
                                            <p:txEl>
                                              <p:pRg st="8" end="8"/>
                                            </p:txEl>
                                          </p:spTgt>
                                        </p:tgtEl>
                                        <p:attrNameLst>
                                          <p:attrName>style.visibility</p:attrName>
                                        </p:attrNameLst>
                                      </p:cBhvr>
                                      <p:to>
                                        <p:strVal val="visible"/>
                                      </p:to>
                                    </p:set>
                                    <p:anim calcmode="lin" valueType="num">
                                      <p:cBhvr additive="base">
                                        <p:cTn id="47" dur="500" fill="hold"/>
                                        <p:tgtEl>
                                          <p:spTgt spid="1480706">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80706">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par>
                                <p:cTn id="49" presetID="2" presetClass="entr" presetSubtype="8" fill="hold" grpId="0" nodeType="withEffect">
                                  <p:stCondLst>
                                    <p:cond delay="0"/>
                                  </p:stCondLst>
                                  <p:childTnLst>
                                    <p:set>
                                      <p:cBhvr>
                                        <p:cTn id="50" dur="1" fill="hold">
                                          <p:stCondLst>
                                            <p:cond delay="0"/>
                                          </p:stCondLst>
                                        </p:cTn>
                                        <p:tgtEl>
                                          <p:spTgt spid="1480706">
                                            <p:txEl>
                                              <p:pRg st="9" end="9"/>
                                            </p:txEl>
                                          </p:spTgt>
                                        </p:tgtEl>
                                        <p:attrNameLst>
                                          <p:attrName>style.visibility</p:attrName>
                                        </p:attrNameLst>
                                      </p:cBhvr>
                                      <p:to>
                                        <p:strVal val="visible"/>
                                      </p:to>
                                    </p:set>
                                    <p:anim calcmode="lin" valueType="num">
                                      <p:cBhvr additive="base">
                                        <p:cTn id="51" dur="500" fill="hold"/>
                                        <p:tgtEl>
                                          <p:spTgt spid="1480706">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80706">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480706">
                                            <p:txEl>
                                              <p:pRg st="10" end="10"/>
                                            </p:txEl>
                                          </p:spTgt>
                                        </p:tgtEl>
                                        <p:attrNameLst>
                                          <p:attrName>style.visibility</p:attrName>
                                        </p:attrNameLst>
                                      </p:cBhvr>
                                      <p:to>
                                        <p:strVal val="visible"/>
                                      </p:to>
                                    </p:set>
                                    <p:anim calcmode="lin" valueType="num">
                                      <p:cBhvr additive="base">
                                        <p:cTn id="57" dur="500" fill="hold"/>
                                        <p:tgtEl>
                                          <p:spTgt spid="1480706">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480706">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 name="whoosh.wav"/>
                                        </p:tgtEl>
                                      </p:cMediaNode>
                                    </p:audio>
                                  </p:subTnLst>
                                </p:cTn>
                              </p:par>
                              <p:par>
                                <p:cTn id="59" presetID="2" presetClass="entr" presetSubtype="8" fill="hold" grpId="0" nodeType="withEffect">
                                  <p:stCondLst>
                                    <p:cond delay="0"/>
                                  </p:stCondLst>
                                  <p:childTnLst>
                                    <p:set>
                                      <p:cBhvr>
                                        <p:cTn id="60" dur="1" fill="hold">
                                          <p:stCondLst>
                                            <p:cond delay="0"/>
                                          </p:stCondLst>
                                        </p:cTn>
                                        <p:tgtEl>
                                          <p:spTgt spid="1480706">
                                            <p:txEl>
                                              <p:pRg st="11" end="11"/>
                                            </p:txEl>
                                          </p:spTgt>
                                        </p:tgtEl>
                                        <p:attrNameLst>
                                          <p:attrName>style.visibility</p:attrName>
                                        </p:attrNameLst>
                                      </p:cBhvr>
                                      <p:to>
                                        <p:strVal val="visible"/>
                                      </p:to>
                                    </p:set>
                                    <p:anim calcmode="lin" valueType="num">
                                      <p:cBhvr additive="base">
                                        <p:cTn id="61" dur="500" fill="hold"/>
                                        <p:tgtEl>
                                          <p:spTgt spid="1480706">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80706">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70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p:cNvSpPr>
          <p:nvPr>
            <p:ph idx="1"/>
          </p:nvPr>
        </p:nvSpPr>
        <p:spPr>
          <a:xfrm>
            <a:off x="179388" y="836613"/>
            <a:ext cx="8534400" cy="5638800"/>
          </a:xfrm>
        </p:spPr>
        <p:txBody>
          <a:bodyPr vert="horz" wrap="square" lIns="91440" tIns="45720" rIns="91440" bIns="45720" anchor="t"/>
          <a:lstStyle/>
          <a:p>
            <a:pPr eaLnBrk="1" hangingPunct="1">
              <a:lnSpc>
                <a:spcPct val="90000"/>
              </a:lnSpc>
              <a:buNone/>
            </a:pPr>
            <a:r>
              <a:rPr lang="en-US" altLang="zh-CN" b="0" dirty="0">
                <a:ea typeface="仿宋_GB2312" pitchFamily="49" charset="-122"/>
              </a:rPr>
              <a:t>6</a:t>
            </a:r>
            <a:r>
              <a:rPr lang="zh-CN" altLang="en-US" b="0" dirty="0">
                <a:ea typeface="仿宋_GB2312" pitchFamily="49" charset="-122"/>
              </a:rPr>
              <a:t>、合同类型</a:t>
            </a:r>
          </a:p>
          <a:p>
            <a:pPr lvl="1" eaLnBrk="1" hangingPunct="1">
              <a:lnSpc>
                <a:spcPct val="90000"/>
              </a:lnSpc>
            </a:pPr>
            <a:r>
              <a:rPr lang="zh-CN" altLang="en-US" sz="2400" dirty="0">
                <a:ea typeface="仿宋_GB2312" pitchFamily="49" charset="-122"/>
              </a:rPr>
              <a:t>合同必须以一个商定的价格，给提供满足需求建议书要求工作的承约商付款。</a:t>
            </a:r>
          </a:p>
          <a:p>
            <a:pPr eaLnBrk="1" hangingPunct="1">
              <a:lnSpc>
                <a:spcPct val="90000"/>
              </a:lnSpc>
              <a:buNone/>
            </a:pPr>
            <a:r>
              <a:rPr lang="en-US" altLang="zh-CN" b="0" dirty="0">
                <a:ea typeface="仿宋_GB2312" pitchFamily="49" charset="-122"/>
              </a:rPr>
              <a:t>7</a:t>
            </a:r>
            <a:r>
              <a:rPr lang="zh-CN" altLang="en-US" b="0" dirty="0">
                <a:ea typeface="仿宋_GB2312" pitchFamily="49" charset="-122"/>
              </a:rPr>
              <a:t>、到期日</a:t>
            </a:r>
            <a:r>
              <a:rPr lang="zh-CN" altLang="en-US" dirty="0">
                <a:ea typeface="仿宋_GB2312" pitchFamily="49" charset="-122"/>
              </a:rPr>
              <a:t> </a:t>
            </a:r>
          </a:p>
          <a:p>
            <a:pPr lvl="1" eaLnBrk="1" hangingPunct="1">
              <a:lnSpc>
                <a:spcPct val="90000"/>
              </a:lnSpc>
            </a:pPr>
            <a:r>
              <a:rPr lang="zh-CN" altLang="en-US" sz="2400" dirty="0">
                <a:ea typeface="仿宋_GB2312" pitchFamily="49" charset="-122"/>
              </a:rPr>
              <a:t>承约商必须最迟在</a:t>
            </a:r>
            <a:r>
              <a:rPr lang="en-US" altLang="zh-CN" sz="2400" dirty="0">
                <a:ea typeface="仿宋_GB2312" pitchFamily="49" charset="-122"/>
              </a:rPr>
              <a:t>2</a:t>
            </a:r>
            <a:r>
              <a:rPr lang="zh-CN" altLang="en-US" sz="2400" dirty="0">
                <a:ea typeface="仿宋_GB2312" pitchFamily="49" charset="-122"/>
              </a:rPr>
              <a:t>月</a:t>
            </a:r>
            <a:r>
              <a:rPr lang="en-US" altLang="zh-CN" sz="2400" dirty="0">
                <a:ea typeface="仿宋_GB2312" pitchFamily="49" charset="-122"/>
              </a:rPr>
              <a:t>28</a:t>
            </a:r>
            <a:r>
              <a:rPr lang="zh-CN" altLang="en-US" sz="2400" dirty="0">
                <a:ea typeface="仿宋_GB2312" pitchFamily="49" charset="-122"/>
              </a:rPr>
              <a:t>日以前向东方公司提交</a:t>
            </a:r>
            <a:r>
              <a:rPr lang="en-US" altLang="zh-CN" sz="2400" dirty="0">
                <a:ea typeface="仿宋_GB2312" pitchFamily="49" charset="-122"/>
              </a:rPr>
              <a:t>5</a:t>
            </a:r>
            <a:r>
              <a:rPr lang="zh-CN" altLang="en-US" sz="2400" dirty="0">
                <a:ea typeface="仿宋_GB2312" pitchFamily="49" charset="-122"/>
              </a:rPr>
              <a:t>份建议书备份。</a:t>
            </a:r>
          </a:p>
          <a:p>
            <a:pPr eaLnBrk="1" hangingPunct="1">
              <a:lnSpc>
                <a:spcPct val="90000"/>
              </a:lnSpc>
              <a:buNone/>
            </a:pPr>
            <a:r>
              <a:rPr lang="en-US" altLang="zh-CN" b="0" dirty="0">
                <a:ea typeface="仿宋_GB2312" pitchFamily="49" charset="-122"/>
              </a:rPr>
              <a:t>8</a:t>
            </a:r>
            <a:r>
              <a:rPr lang="zh-CN" altLang="en-US" b="0" dirty="0">
                <a:ea typeface="仿宋_GB2312" pitchFamily="49" charset="-122"/>
              </a:rPr>
              <a:t>、时间表</a:t>
            </a:r>
          </a:p>
          <a:p>
            <a:pPr lvl="1" eaLnBrk="1" hangingPunct="1">
              <a:lnSpc>
                <a:spcPct val="90000"/>
              </a:lnSpc>
            </a:pPr>
            <a:r>
              <a:rPr lang="zh-CN" altLang="en-US" sz="2400" dirty="0">
                <a:ea typeface="仿宋_GB2312" pitchFamily="49" charset="-122"/>
              </a:rPr>
              <a:t>东方公司希望在</a:t>
            </a:r>
            <a:r>
              <a:rPr lang="en-US" altLang="zh-CN" sz="2400" dirty="0">
                <a:ea typeface="仿宋_GB2312" pitchFamily="49" charset="-122"/>
              </a:rPr>
              <a:t>3</a:t>
            </a:r>
            <a:r>
              <a:rPr lang="zh-CN" altLang="en-US" sz="2400" dirty="0">
                <a:ea typeface="仿宋_GB2312" pitchFamily="49" charset="-122"/>
              </a:rPr>
              <a:t>月</a:t>
            </a:r>
            <a:r>
              <a:rPr lang="en-US" altLang="zh-CN" sz="2400" dirty="0">
                <a:ea typeface="仿宋_GB2312" pitchFamily="49" charset="-122"/>
              </a:rPr>
              <a:t>30</a:t>
            </a:r>
            <a:r>
              <a:rPr lang="zh-CN" altLang="en-US" sz="2400" dirty="0">
                <a:ea typeface="仿宋_GB2312" pitchFamily="49" charset="-122"/>
              </a:rPr>
              <a:t>日前选中一家承约商。这个项目需要完成的时限是</a:t>
            </a:r>
            <a:r>
              <a:rPr lang="en-US" altLang="zh-CN" sz="2400" dirty="0">
                <a:ea typeface="仿宋_GB2312" pitchFamily="49" charset="-122"/>
              </a:rPr>
              <a:t>6</a:t>
            </a:r>
            <a:r>
              <a:rPr lang="zh-CN" altLang="en-US" sz="2400" dirty="0">
                <a:ea typeface="仿宋_GB2312" pitchFamily="49" charset="-122"/>
              </a:rPr>
              <a:t>个月，从</a:t>
            </a:r>
            <a:r>
              <a:rPr lang="en-US" altLang="zh-CN" sz="2400" dirty="0">
                <a:ea typeface="仿宋_GB2312" pitchFamily="49" charset="-122"/>
              </a:rPr>
              <a:t>5</a:t>
            </a:r>
            <a:r>
              <a:rPr lang="zh-CN" altLang="en-US" sz="2400" dirty="0">
                <a:ea typeface="仿宋_GB2312" pitchFamily="49" charset="-122"/>
              </a:rPr>
              <a:t>月</a:t>
            </a:r>
            <a:r>
              <a:rPr lang="en-US" altLang="zh-CN" sz="2400" dirty="0">
                <a:ea typeface="仿宋_GB2312" pitchFamily="49" charset="-122"/>
              </a:rPr>
              <a:t>1</a:t>
            </a:r>
            <a:r>
              <a:rPr lang="zh-CN" altLang="en-US" sz="2400" dirty="0">
                <a:ea typeface="仿宋_GB2312" pitchFamily="49" charset="-122"/>
              </a:rPr>
              <a:t>日到</a:t>
            </a:r>
            <a:r>
              <a:rPr lang="en-US" altLang="zh-CN" sz="2400" dirty="0">
                <a:ea typeface="仿宋_GB2312" pitchFamily="49" charset="-122"/>
              </a:rPr>
              <a:t>10</a:t>
            </a:r>
            <a:r>
              <a:rPr lang="zh-CN" altLang="en-US" sz="2400" dirty="0">
                <a:ea typeface="仿宋_GB2312" pitchFamily="49" charset="-122"/>
              </a:rPr>
              <a:t>月</a:t>
            </a:r>
            <a:r>
              <a:rPr lang="en-US" altLang="zh-CN" sz="2400" dirty="0">
                <a:ea typeface="仿宋_GB2312" pitchFamily="49" charset="-122"/>
              </a:rPr>
              <a:t>30</a:t>
            </a:r>
            <a:r>
              <a:rPr lang="zh-CN" altLang="en-US" sz="2400" dirty="0">
                <a:ea typeface="仿宋_GB2312" pitchFamily="49" charset="-122"/>
              </a:rPr>
              <a:t>日，所有的交付物必须不迟于</a:t>
            </a:r>
            <a:r>
              <a:rPr lang="en-US" altLang="zh-CN" sz="2400" dirty="0">
                <a:ea typeface="仿宋_GB2312" pitchFamily="49" charset="-122"/>
              </a:rPr>
              <a:t>10</a:t>
            </a:r>
            <a:r>
              <a:rPr lang="zh-CN" altLang="en-US" sz="2400" dirty="0">
                <a:ea typeface="仿宋_GB2312" pitchFamily="49" charset="-122"/>
              </a:rPr>
              <a:t>月</a:t>
            </a:r>
            <a:r>
              <a:rPr lang="en-US" altLang="zh-CN" sz="2400" dirty="0">
                <a:ea typeface="仿宋_GB2312" pitchFamily="49" charset="-122"/>
              </a:rPr>
              <a:t>30</a:t>
            </a:r>
            <a:r>
              <a:rPr lang="zh-CN" altLang="en-US" sz="2400" dirty="0">
                <a:ea typeface="仿宋_GB2312" pitchFamily="49" charset="-122"/>
              </a:rPr>
              <a:t>日提供给东方公司。</a:t>
            </a:r>
          </a:p>
          <a:p>
            <a:pPr eaLnBrk="1" hangingPunct="1">
              <a:lnSpc>
                <a:spcPct val="90000"/>
              </a:lnSpc>
              <a:buNone/>
            </a:pPr>
            <a:r>
              <a:rPr lang="en-US" altLang="zh-CN" b="0" dirty="0">
                <a:ea typeface="仿宋_GB2312" pitchFamily="49" charset="-122"/>
              </a:rPr>
              <a:t>9</a:t>
            </a:r>
            <a:r>
              <a:rPr lang="zh-CN" altLang="en-US" b="0" dirty="0">
                <a:ea typeface="仿宋_GB2312" pitchFamily="49" charset="-122"/>
              </a:rPr>
              <a:t>、付款方式</a:t>
            </a:r>
          </a:p>
          <a:p>
            <a:pPr lvl="1" eaLnBrk="1" hangingPunct="1">
              <a:lnSpc>
                <a:spcPct val="90000"/>
              </a:lnSpc>
            </a:pPr>
            <a:r>
              <a:rPr lang="zh-CN" altLang="en-US" sz="2400" dirty="0">
                <a:ea typeface="仿宋_GB2312" pitchFamily="49" charset="-122"/>
              </a:rPr>
              <a:t>当项目完成了</a:t>
            </a:r>
            <a:r>
              <a:rPr lang="en-US" altLang="zh-CN" sz="2400" dirty="0">
                <a:ea typeface="仿宋_GB2312" pitchFamily="49" charset="-122"/>
              </a:rPr>
              <a:t>1/3</a:t>
            </a:r>
            <a:r>
              <a:rPr lang="zh-CN" altLang="en-US" sz="2400" dirty="0">
                <a:ea typeface="仿宋_GB2312" pitchFamily="49" charset="-122"/>
              </a:rPr>
              <a:t>时付总额的</a:t>
            </a:r>
            <a:r>
              <a:rPr lang="en-US" altLang="zh-CN" sz="2400" dirty="0">
                <a:ea typeface="仿宋_GB2312" pitchFamily="49" charset="-122"/>
              </a:rPr>
              <a:t>1/3</a:t>
            </a:r>
          </a:p>
          <a:p>
            <a:pPr lvl="1" eaLnBrk="1" hangingPunct="1">
              <a:lnSpc>
                <a:spcPct val="90000"/>
              </a:lnSpc>
            </a:pPr>
            <a:r>
              <a:rPr lang="zh-CN" altLang="en-US" sz="2400" dirty="0">
                <a:ea typeface="仿宋_GB2312" pitchFamily="49" charset="-122"/>
              </a:rPr>
              <a:t>当项目完成了</a:t>
            </a:r>
            <a:r>
              <a:rPr lang="en-US" altLang="zh-CN" sz="2400" dirty="0">
                <a:ea typeface="仿宋_GB2312" pitchFamily="49" charset="-122"/>
              </a:rPr>
              <a:t>2/3</a:t>
            </a:r>
            <a:r>
              <a:rPr lang="zh-CN" altLang="en-US" sz="2400" dirty="0">
                <a:ea typeface="仿宋_GB2312" pitchFamily="49" charset="-122"/>
              </a:rPr>
              <a:t>时再付总额的</a:t>
            </a:r>
            <a:r>
              <a:rPr lang="en-US" altLang="zh-CN" sz="2400" dirty="0">
                <a:ea typeface="仿宋_GB2312" pitchFamily="49" charset="-122"/>
              </a:rPr>
              <a:t>1/3 </a:t>
            </a:r>
          </a:p>
          <a:p>
            <a:pPr lvl="1" eaLnBrk="1" hangingPunct="1">
              <a:lnSpc>
                <a:spcPct val="90000"/>
              </a:lnSpc>
            </a:pPr>
            <a:r>
              <a:rPr lang="zh-CN" altLang="en-US" sz="2400" dirty="0">
                <a:ea typeface="仿宋_GB2312" pitchFamily="49" charset="-122"/>
              </a:rPr>
              <a:t>当东方公司已经满意于项目</a:t>
            </a:r>
            <a:r>
              <a:rPr lang="en-US" altLang="zh-CN" sz="2400" dirty="0">
                <a:ea typeface="仿宋_GB2312" pitchFamily="49" charset="-122"/>
              </a:rPr>
              <a:t>100%</a:t>
            </a:r>
            <a:r>
              <a:rPr lang="zh-CN" altLang="en-US" sz="2400" dirty="0">
                <a:ea typeface="仿宋_GB2312" pitchFamily="49" charset="-122"/>
              </a:rPr>
              <a:t>的完成，并且承约商已经履行了全部契约义务时再付出总额的最后</a:t>
            </a:r>
            <a:r>
              <a:rPr lang="en-US" altLang="zh-CN" sz="2400" dirty="0">
                <a:ea typeface="仿宋_GB2312" pitchFamily="49" charset="-122"/>
              </a:rPr>
              <a:t>1/3</a:t>
            </a:r>
          </a:p>
        </p:txBody>
      </p:sp>
      <p:sp>
        <p:nvSpPr>
          <p:cNvPr id="92163" name="Rectangle 4"/>
          <p:cNvSpPr>
            <a:spLocks noGrp="1"/>
          </p:cNvSpPr>
          <p:nvPr>
            <p:ph type="title"/>
          </p:nvPr>
        </p:nvSpPr>
        <p:spPr>
          <a:xfrm>
            <a:off x="179388" y="215900"/>
            <a:ext cx="8153400" cy="333375"/>
          </a:xfrm>
        </p:spPr>
        <p:txBody>
          <a:bodyPr vert="horz" wrap="square" lIns="91440" tIns="45720" rIns="91440" bIns="45720" anchor="b"/>
          <a:lstStyle/>
          <a:p>
            <a:pPr eaLnBrk="1" hangingPunct="1"/>
            <a:r>
              <a:rPr lang="zh-CN" altLang="en-US" sz="3600" dirty="0"/>
              <a:t>目标描述（续）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1730">
                                            <p:txEl>
                                              <p:pRg st="0" end="0"/>
                                            </p:txEl>
                                          </p:spTgt>
                                        </p:tgtEl>
                                        <p:attrNameLst>
                                          <p:attrName>style.visibility</p:attrName>
                                        </p:attrNameLst>
                                      </p:cBhvr>
                                      <p:to>
                                        <p:strVal val="visible"/>
                                      </p:to>
                                    </p:set>
                                    <p:animEffect transition="in" filter="dissolve">
                                      <p:cBhvr>
                                        <p:cTn id="7" dur="500"/>
                                        <p:tgtEl>
                                          <p:spTgt spid="148173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81730">
                                            <p:txEl>
                                              <p:pRg st="1" end="1"/>
                                            </p:txEl>
                                          </p:spTgt>
                                        </p:tgtEl>
                                        <p:attrNameLst>
                                          <p:attrName>style.visibility</p:attrName>
                                        </p:attrNameLst>
                                      </p:cBhvr>
                                      <p:to>
                                        <p:strVal val="visible"/>
                                      </p:to>
                                    </p:set>
                                    <p:animEffect transition="in" filter="dissolve">
                                      <p:cBhvr>
                                        <p:cTn id="10" dur="500"/>
                                        <p:tgtEl>
                                          <p:spTgt spid="14817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81730">
                                            <p:txEl>
                                              <p:pRg st="2" end="2"/>
                                            </p:txEl>
                                          </p:spTgt>
                                        </p:tgtEl>
                                        <p:attrNameLst>
                                          <p:attrName>style.visibility</p:attrName>
                                        </p:attrNameLst>
                                      </p:cBhvr>
                                      <p:to>
                                        <p:strVal val="visible"/>
                                      </p:to>
                                    </p:set>
                                    <p:animEffect transition="in" filter="dissolve">
                                      <p:cBhvr>
                                        <p:cTn id="15" dur="500"/>
                                        <p:tgtEl>
                                          <p:spTgt spid="1481730">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81730">
                                            <p:txEl>
                                              <p:pRg st="3" end="3"/>
                                            </p:txEl>
                                          </p:spTgt>
                                        </p:tgtEl>
                                        <p:attrNameLst>
                                          <p:attrName>style.visibility</p:attrName>
                                        </p:attrNameLst>
                                      </p:cBhvr>
                                      <p:to>
                                        <p:strVal val="visible"/>
                                      </p:to>
                                    </p:set>
                                    <p:animEffect transition="in" filter="dissolve">
                                      <p:cBhvr>
                                        <p:cTn id="18" dur="500"/>
                                        <p:tgtEl>
                                          <p:spTgt spid="148173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81730">
                                            <p:txEl>
                                              <p:pRg st="4" end="4"/>
                                            </p:txEl>
                                          </p:spTgt>
                                        </p:tgtEl>
                                        <p:attrNameLst>
                                          <p:attrName>style.visibility</p:attrName>
                                        </p:attrNameLst>
                                      </p:cBhvr>
                                      <p:to>
                                        <p:strVal val="visible"/>
                                      </p:to>
                                    </p:set>
                                    <p:animEffect transition="in" filter="dissolve">
                                      <p:cBhvr>
                                        <p:cTn id="23" dur="500"/>
                                        <p:tgtEl>
                                          <p:spTgt spid="1481730">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81730">
                                            <p:txEl>
                                              <p:pRg st="5" end="5"/>
                                            </p:txEl>
                                          </p:spTgt>
                                        </p:tgtEl>
                                        <p:attrNameLst>
                                          <p:attrName>style.visibility</p:attrName>
                                        </p:attrNameLst>
                                      </p:cBhvr>
                                      <p:to>
                                        <p:strVal val="visible"/>
                                      </p:to>
                                    </p:set>
                                    <p:animEffect transition="in" filter="dissolve">
                                      <p:cBhvr>
                                        <p:cTn id="26" dur="500"/>
                                        <p:tgtEl>
                                          <p:spTgt spid="148173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81730">
                                            <p:txEl>
                                              <p:pRg st="6" end="6"/>
                                            </p:txEl>
                                          </p:spTgt>
                                        </p:tgtEl>
                                        <p:attrNameLst>
                                          <p:attrName>style.visibility</p:attrName>
                                        </p:attrNameLst>
                                      </p:cBhvr>
                                      <p:to>
                                        <p:strVal val="visible"/>
                                      </p:to>
                                    </p:set>
                                    <p:animEffect transition="in" filter="dissolve">
                                      <p:cBhvr>
                                        <p:cTn id="31" dur="500"/>
                                        <p:tgtEl>
                                          <p:spTgt spid="1481730">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81730">
                                            <p:txEl>
                                              <p:pRg st="7" end="7"/>
                                            </p:txEl>
                                          </p:spTgt>
                                        </p:tgtEl>
                                        <p:attrNameLst>
                                          <p:attrName>style.visibility</p:attrName>
                                        </p:attrNameLst>
                                      </p:cBhvr>
                                      <p:to>
                                        <p:strVal val="visible"/>
                                      </p:to>
                                    </p:set>
                                    <p:animEffect transition="in" filter="dissolve">
                                      <p:cBhvr>
                                        <p:cTn id="34" dur="500"/>
                                        <p:tgtEl>
                                          <p:spTgt spid="1481730">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81730">
                                            <p:txEl>
                                              <p:pRg st="8" end="8"/>
                                            </p:txEl>
                                          </p:spTgt>
                                        </p:tgtEl>
                                        <p:attrNameLst>
                                          <p:attrName>style.visibility</p:attrName>
                                        </p:attrNameLst>
                                      </p:cBhvr>
                                      <p:to>
                                        <p:strVal val="visible"/>
                                      </p:to>
                                    </p:set>
                                    <p:animEffect transition="in" filter="dissolve">
                                      <p:cBhvr>
                                        <p:cTn id="37" dur="500"/>
                                        <p:tgtEl>
                                          <p:spTgt spid="1481730">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81730">
                                            <p:txEl>
                                              <p:pRg st="9" end="9"/>
                                            </p:txEl>
                                          </p:spTgt>
                                        </p:tgtEl>
                                        <p:attrNameLst>
                                          <p:attrName>style.visibility</p:attrName>
                                        </p:attrNameLst>
                                      </p:cBhvr>
                                      <p:to>
                                        <p:strVal val="visible"/>
                                      </p:to>
                                    </p:set>
                                    <p:animEffect transition="in" filter="dissolve">
                                      <p:cBhvr>
                                        <p:cTn id="40" dur="500"/>
                                        <p:tgtEl>
                                          <p:spTgt spid="14817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项目概念</a:t>
            </a:r>
          </a:p>
        </p:txBody>
      </p:sp>
      <p:sp>
        <p:nvSpPr>
          <p:cNvPr id="57347" name="Rectangle 3"/>
          <p:cNvSpPr>
            <a:spLocks noGrp="1"/>
          </p:cNvSpPr>
          <p:nvPr>
            <p:ph idx="1"/>
          </p:nvPr>
        </p:nvSpPr>
        <p:spPr>
          <a:xfrm>
            <a:off x="138113" y="921385"/>
            <a:ext cx="8626475" cy="3094038"/>
          </a:xfrm>
        </p:spPr>
        <p:txBody>
          <a:bodyPr vert="horz" wrap="square" lIns="91440" tIns="45720" rIns="91440" bIns="45720" anchor="t"/>
          <a:lstStyle/>
          <a:p>
            <a:pPr marL="457200" indent="-457200" eaLnBrk="1" hangingPunct="1">
              <a:lnSpc>
                <a:spcPct val="110000"/>
              </a:lnSpc>
            </a:pPr>
            <a:r>
              <a:rPr lang="zh-CN" altLang="en-US" dirty="0">
                <a:latin typeface="宋体" panose="02010600030101010101" pitchFamily="2" charset="-122"/>
                <a:ea typeface="宋体" panose="02010600030101010101" pitchFamily="2" charset="-122"/>
              </a:rPr>
              <a:t>项目</a:t>
            </a:r>
            <a:r>
              <a:rPr lang="en-US" altLang="zh-CN" dirty="0">
                <a:latin typeface="宋体" panose="02010600030101010101" pitchFamily="2" charset="-122"/>
                <a:ea typeface="宋体" panose="02010600030101010101" pitchFamily="2" charset="-122"/>
              </a:rPr>
              <a:t>(Project)</a:t>
            </a:r>
            <a:r>
              <a:rPr lang="zh-CN" altLang="en-US" dirty="0">
                <a:latin typeface="宋体" panose="02010600030101010101" pitchFamily="2" charset="-122"/>
                <a:ea typeface="宋体" panose="02010600030101010101" pitchFamily="2" charset="-122"/>
              </a:rPr>
              <a:t>定义</a:t>
            </a:r>
          </a:p>
          <a:p>
            <a:pPr marL="957580" lvl="1" indent="-500380" eaLnBrk="1" hangingPunct="1">
              <a:lnSpc>
                <a:spcPct val="110000"/>
              </a:lnSpc>
              <a:buFontTx/>
              <a:buAutoNum type="arabicPeriod"/>
            </a:pPr>
            <a:r>
              <a:rPr lang="zh-CN" altLang="en-US" dirty="0">
                <a:latin typeface="宋体" panose="02010600030101010101" pitchFamily="2" charset="-122"/>
                <a:ea typeface="宋体" panose="02010600030101010101" pitchFamily="2" charset="-122"/>
              </a:rPr>
              <a:t>创造</a:t>
            </a:r>
            <a:r>
              <a:rPr lang="zh-CN" altLang="en-US" b="1" dirty="0">
                <a:latin typeface="宋体" panose="02010600030101010101" pitchFamily="2" charset="-122"/>
                <a:ea typeface="宋体" panose="02010600030101010101" pitchFamily="2" charset="-122"/>
              </a:rPr>
              <a:t>唯一的</a:t>
            </a:r>
            <a:r>
              <a:rPr lang="zh-CN" altLang="en-US" dirty="0">
                <a:latin typeface="宋体" panose="02010600030101010101" pitchFamily="2" charset="-122"/>
                <a:ea typeface="宋体" panose="02010600030101010101" pitchFamily="2" charset="-122"/>
              </a:rPr>
              <a:t>产品或服务的</a:t>
            </a:r>
            <a:r>
              <a:rPr lang="zh-CN" altLang="en-US" b="1" dirty="0">
                <a:latin typeface="宋体" panose="02010600030101010101" pitchFamily="2" charset="-122"/>
                <a:ea typeface="宋体" panose="02010600030101010101" pitchFamily="2" charset="-122"/>
              </a:rPr>
              <a:t>时限性</a:t>
            </a:r>
            <a:r>
              <a:rPr lang="zh-CN" altLang="en-US" dirty="0">
                <a:latin typeface="宋体" panose="02010600030101010101" pitchFamily="2" charset="-122"/>
                <a:ea typeface="宋体" panose="02010600030101010101" pitchFamily="2" charset="-122"/>
              </a:rPr>
              <a:t>工作。</a:t>
            </a:r>
          </a:p>
          <a:p>
            <a:pPr marL="957580" lvl="1" indent="-500380" eaLnBrk="1" hangingPunct="1">
              <a:lnSpc>
                <a:spcPct val="110000"/>
              </a:lnSpc>
              <a:buClr>
                <a:srgbClr val="000000"/>
              </a:buClr>
              <a:buFont typeface="Batang" pitchFamily="18" charset="-127"/>
              <a:buAutoNum type="arabicPeriod"/>
            </a:pPr>
            <a:r>
              <a:rPr lang="zh-CN" altLang="en-US" dirty="0">
                <a:solidFill>
                  <a:srgbClr val="000000"/>
                </a:solidFill>
                <a:latin typeface="宋体" panose="02010600030101010101" pitchFamily="2" charset="-122"/>
                <a:ea typeface="宋体" panose="02010600030101010101" pitchFamily="2" charset="-122"/>
              </a:rPr>
              <a:t>（美国项目管理协会</a:t>
            </a:r>
            <a:r>
              <a:rPr lang="en-US" altLang="zh-CN"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ea typeface="宋体" panose="02010600030101010101" pitchFamily="2" charset="-122"/>
              </a:rPr>
              <a:t>PMI</a:t>
            </a:r>
            <a:r>
              <a:rPr lang="zh-CN" altLang="en-US" dirty="0">
                <a:solidFill>
                  <a:srgbClr val="000000"/>
                </a:solidFill>
                <a:latin typeface="宋体" panose="02010600030101010101" pitchFamily="2" charset="-122"/>
                <a:ea typeface="宋体" panose="02010600030101010101" pitchFamily="2" charset="-122"/>
              </a:rPr>
              <a:t>）：项目是为了在规定的时间、费用和性能参数下满足特定的目标而由一个人或者一个组织所进行的具有规定的开始和结束日期、相互协调的独特的活动集合。</a:t>
            </a:r>
          </a:p>
        </p:txBody>
      </p:sp>
      <p:sp>
        <p:nvSpPr>
          <p:cNvPr id="776198" name="Rectangle 6"/>
          <p:cNvSpPr/>
          <p:nvPr/>
        </p:nvSpPr>
        <p:spPr>
          <a:xfrm>
            <a:off x="468313" y="3821113"/>
            <a:ext cx="6480175" cy="2271712"/>
          </a:xfrm>
          <a:prstGeom prst="rect">
            <a:avLst/>
          </a:prstGeom>
          <a:noFill/>
          <a:ln w="19050">
            <a:noFill/>
          </a:ln>
        </p:spPr>
        <p:txBody>
          <a:bodyPr>
            <a:spAutoFit/>
          </a:bodyPr>
          <a:lstStyle/>
          <a:p>
            <a:pPr algn="l">
              <a:spcBef>
                <a:spcPct val="20000"/>
              </a:spcBef>
              <a:buClr>
                <a:srgbClr val="FF6600"/>
              </a:buClr>
              <a:buSzPct val="90000"/>
              <a:buFont typeface="Wingdings" panose="05000000000000000000" pitchFamily="2" charset="2"/>
              <a:buChar char="q"/>
            </a:pPr>
            <a:r>
              <a:rPr lang="zh-CN" altLang="en-US" sz="2800" b="0" dirty="0">
                <a:solidFill>
                  <a:srgbClr val="000000"/>
                </a:solidFill>
                <a:latin typeface="宋体" panose="02010600030101010101" pitchFamily="2" charset="-122"/>
              </a:rPr>
              <a:t>项目的例子：</a:t>
            </a:r>
          </a:p>
          <a:p>
            <a:pPr lvl="1" algn="l" eaLnBrk="1" hangingPunct="1">
              <a:spcBef>
                <a:spcPct val="20000"/>
              </a:spcBef>
              <a:buFont typeface="Batang" pitchFamily="18" charset="-127"/>
              <a:buChar char="―"/>
            </a:pPr>
            <a:r>
              <a:rPr lang="zh-CN" altLang="en-US" sz="2400" b="0" dirty="0">
                <a:solidFill>
                  <a:srgbClr val="000000"/>
                </a:solidFill>
                <a:latin typeface="宋体" panose="02010600030101010101" pitchFamily="2" charset="-122"/>
              </a:rPr>
              <a:t>新产品</a:t>
            </a:r>
            <a:r>
              <a:rPr lang="en-US" altLang="zh-CN" sz="2400" dirty="0">
                <a:solidFill>
                  <a:srgbClr val="000000"/>
                </a:solidFill>
                <a:latin typeface="宋体" panose="02010600030101010101" pitchFamily="2" charset="-122"/>
              </a:rPr>
              <a:t>/</a:t>
            </a:r>
            <a:r>
              <a:rPr lang="zh-CN" altLang="en-US" sz="2400" b="0" dirty="0">
                <a:solidFill>
                  <a:srgbClr val="000000"/>
                </a:solidFill>
                <a:latin typeface="宋体" panose="02010600030101010101" pitchFamily="2" charset="-122"/>
              </a:rPr>
              <a:t>新服务的开发项目</a:t>
            </a:r>
          </a:p>
          <a:p>
            <a:pPr lvl="1" algn="l" eaLnBrk="1" hangingPunct="1">
              <a:spcBef>
                <a:spcPct val="20000"/>
              </a:spcBef>
              <a:buFont typeface="Batang" pitchFamily="18" charset="-127"/>
              <a:buChar char="―"/>
            </a:pPr>
            <a:r>
              <a:rPr lang="zh-CN" altLang="en-US" sz="2400" b="0" dirty="0">
                <a:solidFill>
                  <a:srgbClr val="000000"/>
                </a:solidFill>
                <a:latin typeface="宋体" panose="02010600030101010101" pitchFamily="2" charset="-122"/>
              </a:rPr>
              <a:t>房地产开发项目</a:t>
            </a:r>
          </a:p>
          <a:p>
            <a:pPr lvl="1" algn="l" eaLnBrk="1" hangingPunct="1">
              <a:spcBef>
                <a:spcPct val="20000"/>
              </a:spcBef>
              <a:buFont typeface="Batang" pitchFamily="18" charset="-127"/>
              <a:buChar char="―"/>
            </a:pPr>
            <a:r>
              <a:rPr lang="zh-CN" altLang="en-US" sz="2400" b="0" dirty="0">
                <a:solidFill>
                  <a:srgbClr val="000000"/>
                </a:solidFill>
                <a:latin typeface="宋体" panose="02010600030101010101" pitchFamily="2" charset="-122"/>
              </a:rPr>
              <a:t>大型体育比赛项目或文娱演出项目</a:t>
            </a:r>
          </a:p>
          <a:p>
            <a:pPr lvl="1" algn="l" eaLnBrk="1" hangingPunct="1">
              <a:spcBef>
                <a:spcPct val="20000"/>
              </a:spcBef>
              <a:buFont typeface="Batang" pitchFamily="18" charset="-127"/>
              <a:buChar char="―"/>
            </a:pPr>
            <a:r>
              <a:rPr lang="zh-CN" altLang="en-US" sz="2400" b="0" dirty="0">
                <a:solidFill>
                  <a:srgbClr val="000000"/>
                </a:solidFill>
                <a:latin typeface="宋体" panose="02010600030101010101" pitchFamily="2" charset="-122"/>
              </a:rPr>
              <a:t>咨询项目、企业管理变革项目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6198"/>
                                        </p:tgtEl>
                                        <p:attrNameLst>
                                          <p:attrName>style.visibility</p:attrName>
                                        </p:attrNameLst>
                                      </p:cBhvr>
                                      <p:to>
                                        <p:strVal val="visible"/>
                                      </p:to>
                                    </p:set>
                                    <p:anim calcmode="lin" valueType="num">
                                      <p:cBhvr additive="base">
                                        <p:cTn id="7" dur="500" fill="hold"/>
                                        <p:tgtEl>
                                          <p:spTgt spid="776198"/>
                                        </p:tgtEl>
                                        <p:attrNameLst>
                                          <p:attrName>ppt_x</p:attrName>
                                        </p:attrNameLst>
                                      </p:cBhvr>
                                      <p:tavLst>
                                        <p:tav tm="0">
                                          <p:val>
                                            <p:strVal val="#ppt_x"/>
                                          </p:val>
                                        </p:tav>
                                        <p:tav tm="100000">
                                          <p:val>
                                            <p:strVal val="#ppt_x"/>
                                          </p:val>
                                        </p:tav>
                                      </p:tavLst>
                                    </p:anim>
                                    <p:anim calcmode="lin" valueType="num">
                                      <p:cBhvr additive="base">
                                        <p:cTn id="8" dur="500" fill="hold"/>
                                        <p:tgtEl>
                                          <p:spTgt spid="776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5" name="Rectangle 3"/>
          <p:cNvSpPr>
            <a:spLocks noGrp="1"/>
          </p:cNvSpPr>
          <p:nvPr>
            <p:ph idx="1"/>
          </p:nvPr>
        </p:nvSpPr>
        <p:spPr>
          <a:xfrm>
            <a:off x="179388" y="836613"/>
            <a:ext cx="8458200" cy="5257800"/>
          </a:xfrm>
        </p:spPr>
        <p:txBody>
          <a:bodyPr vert="horz" wrap="square" lIns="91440" tIns="45720" rIns="91440" bIns="45720" anchor="t"/>
          <a:lstStyle/>
          <a:p>
            <a:pPr eaLnBrk="1" hangingPunct="1">
              <a:lnSpc>
                <a:spcPct val="90000"/>
              </a:lnSpc>
              <a:buNone/>
            </a:pPr>
            <a:r>
              <a:rPr lang="en-US" altLang="zh-CN" dirty="0">
                <a:ea typeface="仿宋_GB2312" pitchFamily="49" charset="-122"/>
              </a:rPr>
              <a:t>10</a:t>
            </a:r>
            <a:r>
              <a:rPr lang="zh-CN" altLang="en-US" dirty="0">
                <a:ea typeface="仿宋_GB2312" pitchFamily="49" charset="-122"/>
              </a:rPr>
              <a:t>、申请书内容</a:t>
            </a:r>
          </a:p>
          <a:p>
            <a:pPr eaLnBrk="1" hangingPunct="1">
              <a:lnSpc>
                <a:spcPct val="90000"/>
              </a:lnSpc>
              <a:buNone/>
            </a:pPr>
            <a:r>
              <a:rPr lang="zh-CN" altLang="en-US" dirty="0">
                <a:ea typeface="仿宋_GB2312" pitchFamily="49" charset="-122"/>
              </a:rPr>
              <a:t>       </a:t>
            </a:r>
            <a:r>
              <a:rPr lang="zh-CN" altLang="en-US" b="0" dirty="0">
                <a:ea typeface="仿宋_GB2312" pitchFamily="49" charset="-122"/>
              </a:rPr>
              <a:t>承约商的申请书至少必须包括如下内容：</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1</a:t>
            </a:r>
            <a:r>
              <a:rPr lang="zh-CN" altLang="en-US" b="0" dirty="0">
                <a:ea typeface="仿宋_GB2312" pitchFamily="49" charset="-122"/>
              </a:rPr>
              <a:t>）方法。承约商能清晰地理解需求建议书，理解什么是被期望达到的要求。而且要详细描述承约商领导项目的方法，要求对每个任务的详细描述，任务如何完成的详细描述。</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2</a:t>
            </a:r>
            <a:r>
              <a:rPr lang="zh-CN" altLang="en-US" b="0" dirty="0">
                <a:ea typeface="仿宋_GB2312" pitchFamily="49" charset="-122"/>
              </a:rPr>
              <a:t>）交付物。承约商要提供交付物的详细描述。</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3</a:t>
            </a:r>
            <a:r>
              <a:rPr lang="zh-CN" altLang="en-US" b="0" dirty="0">
                <a:ea typeface="仿宋_GB2312" pitchFamily="49" charset="-122"/>
              </a:rPr>
              <a:t>）进度计划。列出甘特图或网络图表，列出每月要执行的详细任务的时间表，以便在要求的项目完成日期内能够完成项目。</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4</a:t>
            </a:r>
            <a:r>
              <a:rPr lang="zh-CN" altLang="en-US" b="0" dirty="0">
                <a:ea typeface="仿宋_GB2312" pitchFamily="49" charset="-122"/>
              </a:rPr>
              <a:t>）经验。叙述一下承约商最近已经执行的项目，包括客户姓名、地址和电话在号码。</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5</a:t>
            </a:r>
            <a:r>
              <a:rPr lang="zh-CN" altLang="en-US" b="0" dirty="0">
                <a:ea typeface="仿宋_GB2312" pitchFamily="49" charset="-122"/>
              </a:rPr>
              <a:t>）人事安排。列出将被指定为项目主要负责人的姓名和详细简历，以及他们在类似项目中的成绩。</a:t>
            </a:r>
          </a:p>
          <a:p>
            <a:pPr eaLnBrk="1" hangingPunct="1">
              <a:lnSpc>
                <a:spcPct val="90000"/>
              </a:lnSpc>
              <a:buNone/>
            </a:pPr>
            <a:r>
              <a:rPr lang="zh-CN" altLang="en-US" b="0" dirty="0">
                <a:ea typeface="仿宋_GB2312" pitchFamily="49" charset="-122"/>
              </a:rPr>
              <a:t>（</a:t>
            </a:r>
            <a:r>
              <a:rPr lang="en-US" altLang="zh-CN" b="0" dirty="0">
                <a:ea typeface="仿宋_GB2312" pitchFamily="49" charset="-122"/>
              </a:rPr>
              <a:t>6</a:t>
            </a:r>
            <a:r>
              <a:rPr lang="zh-CN" altLang="en-US" b="0" dirty="0">
                <a:ea typeface="仿宋_GB2312" pitchFamily="49" charset="-122"/>
              </a:rPr>
              <a:t>）成本。必须说明总成本并提供一份项目的预算清单。</a:t>
            </a:r>
          </a:p>
        </p:txBody>
      </p:sp>
      <p:sp>
        <p:nvSpPr>
          <p:cNvPr id="93187" name="Rectangle 5"/>
          <p:cNvSpPr>
            <a:spLocks noGrp="1"/>
          </p:cNvSpPr>
          <p:nvPr>
            <p:ph type="title"/>
          </p:nvPr>
        </p:nvSpPr>
        <p:spPr>
          <a:xfrm>
            <a:off x="0" y="0"/>
            <a:ext cx="5148263" cy="476250"/>
          </a:xfrm>
        </p:spPr>
        <p:txBody>
          <a:bodyPr vert="horz" wrap="square" lIns="91440" tIns="45720" rIns="91440" bIns="0" anchor="ctr"/>
          <a:lstStyle/>
          <a:p>
            <a:pPr eaLnBrk="1" hangingPunct="1"/>
            <a:r>
              <a:rPr lang="zh-CN" altLang="en-US" dirty="0"/>
              <a:t>案例：目标描述（续）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2755">
                                            <p:txEl>
                                              <p:pRg st="0" end="0"/>
                                            </p:txEl>
                                          </p:spTgt>
                                        </p:tgtEl>
                                        <p:attrNameLst>
                                          <p:attrName>style.visibility</p:attrName>
                                        </p:attrNameLst>
                                      </p:cBhvr>
                                      <p:to>
                                        <p:strVal val="visible"/>
                                      </p:to>
                                    </p:set>
                                    <p:anim calcmode="lin" valueType="num">
                                      <p:cBhvr additive="base">
                                        <p:cTn id="7" dur="500" fill="hold"/>
                                        <p:tgtEl>
                                          <p:spTgt spid="1482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27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2755">
                                            <p:txEl>
                                              <p:pRg st="1" end="1"/>
                                            </p:txEl>
                                          </p:spTgt>
                                        </p:tgtEl>
                                        <p:attrNameLst>
                                          <p:attrName>style.visibility</p:attrName>
                                        </p:attrNameLst>
                                      </p:cBhvr>
                                      <p:to>
                                        <p:strVal val="visible"/>
                                      </p:to>
                                    </p:set>
                                    <p:anim calcmode="lin" valueType="num">
                                      <p:cBhvr additive="base">
                                        <p:cTn id="13" dur="500" fill="hold"/>
                                        <p:tgtEl>
                                          <p:spTgt spid="1482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27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2755">
                                            <p:txEl>
                                              <p:pRg st="2" end="2"/>
                                            </p:txEl>
                                          </p:spTgt>
                                        </p:tgtEl>
                                        <p:attrNameLst>
                                          <p:attrName>style.visibility</p:attrName>
                                        </p:attrNameLst>
                                      </p:cBhvr>
                                      <p:to>
                                        <p:strVal val="visible"/>
                                      </p:to>
                                    </p:set>
                                    <p:anim calcmode="lin" valueType="num">
                                      <p:cBhvr additive="base">
                                        <p:cTn id="19" dur="500" fill="hold"/>
                                        <p:tgtEl>
                                          <p:spTgt spid="1482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27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2755">
                                            <p:txEl>
                                              <p:pRg st="3" end="3"/>
                                            </p:txEl>
                                          </p:spTgt>
                                        </p:tgtEl>
                                        <p:attrNameLst>
                                          <p:attrName>style.visibility</p:attrName>
                                        </p:attrNameLst>
                                      </p:cBhvr>
                                      <p:to>
                                        <p:strVal val="visible"/>
                                      </p:to>
                                    </p:set>
                                    <p:anim calcmode="lin" valueType="num">
                                      <p:cBhvr additive="base">
                                        <p:cTn id="25" dur="500" fill="hold"/>
                                        <p:tgtEl>
                                          <p:spTgt spid="1482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27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2755">
                                            <p:txEl>
                                              <p:pRg st="4" end="4"/>
                                            </p:txEl>
                                          </p:spTgt>
                                        </p:tgtEl>
                                        <p:attrNameLst>
                                          <p:attrName>style.visibility</p:attrName>
                                        </p:attrNameLst>
                                      </p:cBhvr>
                                      <p:to>
                                        <p:strVal val="visible"/>
                                      </p:to>
                                    </p:set>
                                    <p:anim calcmode="lin" valueType="num">
                                      <p:cBhvr additive="base">
                                        <p:cTn id="31" dur="500" fill="hold"/>
                                        <p:tgtEl>
                                          <p:spTgt spid="14827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27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2755">
                                            <p:txEl>
                                              <p:pRg st="5" end="5"/>
                                            </p:txEl>
                                          </p:spTgt>
                                        </p:tgtEl>
                                        <p:attrNameLst>
                                          <p:attrName>style.visibility</p:attrName>
                                        </p:attrNameLst>
                                      </p:cBhvr>
                                      <p:to>
                                        <p:strVal val="visible"/>
                                      </p:to>
                                    </p:set>
                                    <p:anim calcmode="lin" valueType="num">
                                      <p:cBhvr additive="base">
                                        <p:cTn id="37" dur="500" fill="hold"/>
                                        <p:tgtEl>
                                          <p:spTgt spid="14827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27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2755">
                                            <p:txEl>
                                              <p:pRg st="6" end="6"/>
                                            </p:txEl>
                                          </p:spTgt>
                                        </p:tgtEl>
                                        <p:attrNameLst>
                                          <p:attrName>style.visibility</p:attrName>
                                        </p:attrNameLst>
                                      </p:cBhvr>
                                      <p:to>
                                        <p:strVal val="visible"/>
                                      </p:to>
                                    </p:set>
                                    <p:anim calcmode="lin" valueType="num">
                                      <p:cBhvr additive="base">
                                        <p:cTn id="43" dur="500" fill="hold"/>
                                        <p:tgtEl>
                                          <p:spTgt spid="14827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275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82755">
                                            <p:txEl>
                                              <p:pRg st="7" end="7"/>
                                            </p:txEl>
                                          </p:spTgt>
                                        </p:tgtEl>
                                        <p:attrNameLst>
                                          <p:attrName>style.visibility</p:attrName>
                                        </p:attrNameLst>
                                      </p:cBhvr>
                                      <p:to>
                                        <p:strVal val="visible"/>
                                      </p:to>
                                    </p:set>
                                    <p:anim calcmode="lin" valueType="num">
                                      <p:cBhvr additive="base">
                                        <p:cTn id="49" dur="500" fill="hold"/>
                                        <p:tgtEl>
                                          <p:spTgt spid="148275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8275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9" name="Rectangle 3"/>
          <p:cNvSpPr>
            <a:spLocks noGrp="1"/>
          </p:cNvSpPr>
          <p:nvPr>
            <p:ph idx="1"/>
          </p:nvPr>
        </p:nvSpPr>
        <p:spPr>
          <a:xfrm>
            <a:off x="0" y="692150"/>
            <a:ext cx="8534400" cy="4572000"/>
          </a:xfrm>
        </p:spPr>
        <p:txBody>
          <a:bodyPr vert="horz" wrap="square" lIns="91440" tIns="45720" rIns="91440" bIns="45720" anchor="t"/>
          <a:lstStyle/>
          <a:p>
            <a:pPr eaLnBrk="1" hangingPunct="1">
              <a:buNone/>
            </a:pPr>
            <a:r>
              <a:rPr lang="en-US" altLang="zh-CN" b="0" dirty="0">
                <a:ea typeface="仿宋_GB2312" pitchFamily="49" charset="-122"/>
              </a:rPr>
              <a:t>11</a:t>
            </a:r>
            <a:r>
              <a:rPr lang="zh-CN" altLang="en-US" b="0" dirty="0">
                <a:ea typeface="仿宋_GB2312" pitchFamily="49" charset="-122"/>
              </a:rPr>
              <a:t>、申请书评价标准</a:t>
            </a:r>
            <a:endParaRPr lang="zh-CN" altLang="en-US" dirty="0">
              <a:ea typeface="仿宋_GB2312" pitchFamily="49" charset="-122"/>
            </a:endParaRPr>
          </a:p>
          <a:p>
            <a:pPr eaLnBrk="1" hangingPunct="1">
              <a:buNone/>
            </a:pPr>
            <a:r>
              <a:rPr lang="zh-CN" altLang="en-US" dirty="0">
                <a:ea typeface="仿宋_GB2312" pitchFamily="49" charset="-122"/>
              </a:rPr>
              <a:t>（</a:t>
            </a:r>
            <a:r>
              <a:rPr lang="en-US" altLang="zh-CN" dirty="0">
                <a:ea typeface="仿宋_GB2312" pitchFamily="49" charset="-122"/>
              </a:rPr>
              <a:t>1</a:t>
            </a:r>
            <a:r>
              <a:rPr lang="zh-CN" altLang="en-US" dirty="0">
                <a:ea typeface="仿宋_GB2312" pitchFamily="49" charset="-122"/>
              </a:rPr>
              <a:t>）方案（</a:t>
            </a:r>
            <a:r>
              <a:rPr lang="en-US" altLang="zh-CN" dirty="0">
                <a:ea typeface="仿宋_GB2312" pitchFamily="49" charset="-122"/>
              </a:rPr>
              <a:t>30%</a:t>
            </a:r>
            <a:r>
              <a:rPr lang="zh-CN" altLang="en-US" dirty="0">
                <a:ea typeface="仿宋_GB2312" pitchFamily="49" charset="-122"/>
              </a:rPr>
              <a:t>）。承约商提出建设方案。</a:t>
            </a:r>
          </a:p>
          <a:p>
            <a:pPr eaLnBrk="1" hangingPunct="1">
              <a:buNone/>
            </a:pPr>
            <a:r>
              <a:rPr lang="zh-CN" altLang="en-US" dirty="0">
                <a:ea typeface="仿宋_GB2312" pitchFamily="49" charset="-122"/>
              </a:rPr>
              <a:t>（</a:t>
            </a:r>
            <a:r>
              <a:rPr lang="en-US" altLang="zh-CN" dirty="0">
                <a:ea typeface="仿宋_GB2312" pitchFamily="49" charset="-122"/>
              </a:rPr>
              <a:t>2</a:t>
            </a:r>
            <a:r>
              <a:rPr lang="zh-CN" altLang="en-US" dirty="0">
                <a:ea typeface="仿宋_GB2312" pitchFamily="49" charset="-122"/>
              </a:rPr>
              <a:t>）经验（</a:t>
            </a:r>
            <a:r>
              <a:rPr lang="en-US" altLang="zh-CN" dirty="0">
                <a:ea typeface="仿宋_GB2312" pitchFamily="49" charset="-122"/>
              </a:rPr>
              <a:t>30%</a:t>
            </a:r>
            <a:r>
              <a:rPr lang="zh-CN" altLang="en-US" dirty="0">
                <a:ea typeface="仿宋_GB2312" pitchFamily="49" charset="-122"/>
              </a:rPr>
              <a:t>）。被指定执行此项目的承约商和主要负责人的执行类似项目的经验。</a:t>
            </a:r>
          </a:p>
          <a:p>
            <a:pPr eaLnBrk="1" hangingPunct="1">
              <a:buNone/>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）成本（</a:t>
            </a:r>
            <a:r>
              <a:rPr lang="en-US" altLang="zh-CN" dirty="0">
                <a:latin typeface="仿宋_GB2312" pitchFamily="49" charset="-122"/>
                <a:ea typeface="仿宋_GB2312" pitchFamily="49" charset="-122"/>
              </a:rPr>
              <a:t>30%</a:t>
            </a:r>
            <a:r>
              <a:rPr lang="zh-CN" altLang="en-US" dirty="0">
                <a:latin typeface="仿宋_GB2312" pitchFamily="49" charset="-122"/>
                <a:ea typeface="仿宋_GB2312" pitchFamily="49" charset="-122"/>
              </a:rPr>
              <a:t>）。承约商申请书中所列的固定成本。</a:t>
            </a:r>
          </a:p>
          <a:p>
            <a:pPr eaLnBrk="1" hangingPunct="1">
              <a:buNone/>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）进度计划（</a:t>
            </a:r>
            <a:r>
              <a:rPr lang="en-US" altLang="zh-CN" dirty="0">
                <a:latin typeface="仿宋_GB2312" pitchFamily="49" charset="-122"/>
                <a:ea typeface="仿宋_GB2312" pitchFamily="49" charset="-122"/>
              </a:rPr>
              <a:t>10%</a:t>
            </a:r>
            <a:r>
              <a:rPr lang="zh-CN" altLang="en-US" dirty="0">
                <a:latin typeface="仿宋_GB2312" pitchFamily="49" charset="-122"/>
                <a:ea typeface="仿宋_GB2312" pitchFamily="49" charset="-122"/>
              </a:rPr>
              <a:t>）。为了要在项目完成之日期内或在此日期之前完成项目，承约商应提供详细的施工计划。</a:t>
            </a:r>
          </a:p>
          <a:p>
            <a:pPr eaLnBrk="1" hangingPunct="1">
              <a:buNone/>
            </a:pPr>
            <a:endParaRPr lang="en-US" altLang="zh-CN" dirty="0">
              <a:latin typeface="仿宋_GB2312" pitchFamily="49" charset="-122"/>
              <a:ea typeface="仿宋_GB2312" pitchFamily="49" charset="-122"/>
            </a:endParaRPr>
          </a:p>
        </p:txBody>
      </p:sp>
      <p:sp>
        <p:nvSpPr>
          <p:cNvPr id="94211" name="Rectangle 4"/>
          <p:cNvSpPr/>
          <p:nvPr/>
        </p:nvSpPr>
        <p:spPr>
          <a:xfrm>
            <a:off x="0" y="260350"/>
            <a:ext cx="8153400" cy="333375"/>
          </a:xfrm>
          <a:prstGeom prst="rect">
            <a:avLst/>
          </a:prstGeom>
          <a:noFill/>
          <a:ln w="9525">
            <a:noFill/>
          </a:ln>
        </p:spPr>
        <p:txBody>
          <a:bodyPr anchor="b"/>
          <a:lstStyle/>
          <a:p>
            <a:pPr algn="l"/>
            <a:r>
              <a:rPr lang="zh-CN" altLang="en-US" sz="3600" dirty="0">
                <a:solidFill>
                  <a:schemeClr val="bg1"/>
                </a:solidFill>
                <a:latin typeface="微软雅黑" panose="020B0503020204020204" pitchFamily="34" charset="-122"/>
                <a:ea typeface="微软雅黑" panose="020B0503020204020204" pitchFamily="34" charset="-122"/>
              </a:rPr>
              <a:t>案例：项目目标描述（续）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3779">
                                            <p:txEl>
                                              <p:pRg st="0" end="0"/>
                                            </p:txEl>
                                          </p:spTgt>
                                        </p:tgtEl>
                                        <p:attrNameLst>
                                          <p:attrName>style.visibility</p:attrName>
                                        </p:attrNameLst>
                                      </p:cBhvr>
                                      <p:to>
                                        <p:strVal val="visible"/>
                                      </p:to>
                                    </p:set>
                                    <p:anim calcmode="lin" valueType="num">
                                      <p:cBhvr additive="base">
                                        <p:cTn id="7" dur="500" fill="hold"/>
                                        <p:tgtEl>
                                          <p:spTgt spid="148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3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3779">
                                            <p:txEl>
                                              <p:pRg st="1" end="1"/>
                                            </p:txEl>
                                          </p:spTgt>
                                        </p:tgtEl>
                                        <p:attrNameLst>
                                          <p:attrName>style.visibility</p:attrName>
                                        </p:attrNameLst>
                                      </p:cBhvr>
                                      <p:to>
                                        <p:strVal val="visible"/>
                                      </p:to>
                                    </p:set>
                                    <p:anim calcmode="lin" valueType="num">
                                      <p:cBhvr additive="base">
                                        <p:cTn id="13" dur="500" fill="hold"/>
                                        <p:tgtEl>
                                          <p:spTgt spid="148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3779">
                                            <p:txEl>
                                              <p:pRg st="2" end="2"/>
                                            </p:txEl>
                                          </p:spTgt>
                                        </p:tgtEl>
                                        <p:attrNameLst>
                                          <p:attrName>style.visibility</p:attrName>
                                        </p:attrNameLst>
                                      </p:cBhvr>
                                      <p:to>
                                        <p:strVal val="visible"/>
                                      </p:to>
                                    </p:set>
                                    <p:anim calcmode="lin" valueType="num">
                                      <p:cBhvr additive="base">
                                        <p:cTn id="19" dur="500" fill="hold"/>
                                        <p:tgtEl>
                                          <p:spTgt spid="148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3779">
                                            <p:txEl>
                                              <p:pRg st="3" end="3"/>
                                            </p:txEl>
                                          </p:spTgt>
                                        </p:tgtEl>
                                        <p:attrNameLst>
                                          <p:attrName>style.visibility</p:attrName>
                                        </p:attrNameLst>
                                      </p:cBhvr>
                                      <p:to>
                                        <p:strVal val="visible"/>
                                      </p:to>
                                    </p:set>
                                    <p:anim calcmode="lin" valueType="num">
                                      <p:cBhvr additive="base">
                                        <p:cTn id="25" dur="500" fill="hold"/>
                                        <p:tgtEl>
                                          <p:spTgt spid="148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3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3779">
                                            <p:txEl>
                                              <p:pRg st="4" end="4"/>
                                            </p:txEl>
                                          </p:spTgt>
                                        </p:tgtEl>
                                        <p:attrNameLst>
                                          <p:attrName>style.visibility</p:attrName>
                                        </p:attrNameLst>
                                      </p:cBhvr>
                                      <p:to>
                                        <p:strVal val="visible"/>
                                      </p:to>
                                    </p:set>
                                    <p:anim calcmode="lin" valueType="num">
                                      <p:cBhvr additive="base">
                                        <p:cTn id="31" dur="500" fill="hold"/>
                                        <p:tgtEl>
                                          <p:spTgt spid="148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3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演练</a:t>
            </a:r>
          </a:p>
        </p:txBody>
      </p:sp>
      <p:sp>
        <p:nvSpPr>
          <p:cNvPr id="95235" name="Rectangle 3"/>
          <p:cNvSpPr>
            <a:spLocks noGrp="1"/>
          </p:cNvSpPr>
          <p:nvPr>
            <p:ph type="body" sz="half" idx="1"/>
          </p:nvPr>
        </p:nvSpPr>
        <p:spPr>
          <a:xfrm>
            <a:off x="0" y="1114425"/>
            <a:ext cx="4481513" cy="5537200"/>
          </a:xfrm>
        </p:spPr>
        <p:txBody>
          <a:bodyPr vert="horz" wrap="square" lIns="91440" tIns="45720" rIns="91440" bIns="45720" anchor="t"/>
          <a:lstStyle/>
          <a:p>
            <a:pPr marL="0" indent="0" eaLnBrk="1" hangingPunct="1">
              <a:lnSpc>
                <a:spcPct val="100000"/>
              </a:lnSpc>
              <a:buClr>
                <a:schemeClr val="tx1"/>
              </a:buClr>
              <a:buSzTx/>
              <a:buFont typeface="Wingdings" panose="05000000000000000000" pitchFamily="2" charset="2"/>
            </a:pPr>
            <a:r>
              <a:rPr lang="zh-CN" altLang="en-US" sz="2800" dirty="0">
                <a:ea typeface="宋体" panose="02010600030101010101" pitchFamily="2" charset="-122"/>
              </a:rPr>
              <a:t>每一组确定一个可行的项目，写下项目的名称；</a:t>
            </a:r>
          </a:p>
          <a:p>
            <a:pPr marL="0" indent="0" eaLnBrk="1" hangingPunct="1">
              <a:lnSpc>
                <a:spcPct val="100000"/>
              </a:lnSpc>
              <a:buClr>
                <a:schemeClr val="tx1"/>
              </a:buClr>
              <a:buSzTx/>
              <a:buFont typeface="Wingdings" panose="05000000000000000000" pitchFamily="2" charset="2"/>
            </a:pPr>
            <a:r>
              <a:rPr lang="zh-CN" altLang="en-US" sz="2800" dirty="0">
                <a:ea typeface="宋体" panose="02010600030101010101" pitchFamily="2" charset="-122"/>
              </a:rPr>
              <a:t>制定项目目标；</a:t>
            </a:r>
          </a:p>
          <a:p>
            <a:pPr marL="0" indent="0" eaLnBrk="1" hangingPunct="1">
              <a:lnSpc>
                <a:spcPct val="100000"/>
              </a:lnSpc>
              <a:buClr>
                <a:schemeClr val="tx1"/>
              </a:buClr>
              <a:buSzTx/>
              <a:buFont typeface="Wingdings" panose="05000000000000000000" pitchFamily="2" charset="2"/>
            </a:pPr>
            <a:r>
              <a:rPr lang="zh-CN" altLang="en-US" sz="2800" dirty="0">
                <a:ea typeface="宋体" panose="02010600030101010101" pitchFamily="2" charset="-122"/>
              </a:rPr>
              <a:t>选代表向其他小组介绍自己的项目；</a:t>
            </a:r>
          </a:p>
          <a:p>
            <a:pPr marL="0" indent="0" eaLnBrk="1" hangingPunct="1">
              <a:lnSpc>
                <a:spcPct val="100000"/>
              </a:lnSpc>
              <a:buClr>
                <a:schemeClr val="tx1"/>
              </a:buClr>
              <a:buSzTx/>
              <a:buFont typeface="Wingdings" panose="05000000000000000000" pitchFamily="2" charset="2"/>
            </a:pPr>
            <a:endParaRPr lang="zh-CN" altLang="en-US" sz="2800" dirty="0">
              <a:ea typeface="宋体" panose="02010600030101010101" pitchFamily="2" charset="-122"/>
            </a:endParaRPr>
          </a:p>
          <a:p>
            <a:pPr marL="0" indent="0" eaLnBrk="1" hangingPunct="1">
              <a:lnSpc>
                <a:spcPct val="100000"/>
              </a:lnSpc>
              <a:buClr>
                <a:schemeClr val="tx1"/>
              </a:buClr>
              <a:buSzTx/>
              <a:buFont typeface="Wingdings" panose="05000000000000000000" pitchFamily="2" charset="2"/>
              <a:buNone/>
            </a:pPr>
            <a:r>
              <a:rPr lang="zh-CN" altLang="en-US" sz="2800" dirty="0">
                <a:ea typeface="宋体" panose="02010600030101010101" pitchFamily="2" charset="-122"/>
              </a:rPr>
              <a:t>本次培训将对此假定的项目进行反复演练。</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96259"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2000" dirty="0"/>
              <a:t>项目管理的基本概念</a:t>
            </a:r>
          </a:p>
          <a:p>
            <a:pPr marL="533400" indent="-533400" eaLnBrk="1" hangingPunct="1">
              <a:buClr>
                <a:srgbClr val="0033CC"/>
              </a:buClr>
              <a:buFont typeface="Wingdings" panose="05000000000000000000" pitchFamily="2" charset="2"/>
              <a:buAutoNum type="arabicPeriod"/>
            </a:pPr>
            <a:r>
              <a:rPr lang="zh-CN" altLang="en-US" sz="2000" dirty="0"/>
              <a:t>项目组织结构</a:t>
            </a:r>
          </a:p>
          <a:p>
            <a:pPr marL="533400" indent="-533400" eaLnBrk="1" hangingPunct="1">
              <a:buClr>
                <a:srgbClr val="0033CC"/>
              </a:buClr>
              <a:buFont typeface="Wingdings" panose="05000000000000000000" pitchFamily="2" charset="2"/>
              <a:buAutoNum type="arabicPeriod"/>
            </a:pPr>
            <a:r>
              <a:rPr lang="zh-CN" altLang="en-US" sz="2000" dirty="0"/>
              <a:t>项目目标管理</a:t>
            </a:r>
          </a:p>
          <a:p>
            <a:pPr marL="533400" indent="-533400" eaLnBrk="1" hangingPunct="1">
              <a:buClr>
                <a:srgbClr val="0033CC"/>
              </a:buClr>
              <a:buFont typeface="Wingdings" panose="05000000000000000000" pitchFamily="2" charset="2"/>
              <a:buAutoNum type="arabicPeriod"/>
            </a:pPr>
            <a:r>
              <a:rPr lang="zh-CN" altLang="en-US" sz="2000" dirty="0"/>
              <a:t>项目需求管理</a:t>
            </a:r>
          </a:p>
          <a:p>
            <a:pPr marL="533400" indent="-533400" eaLnBrk="1" hangingPunct="1">
              <a:buClr>
                <a:srgbClr val="0033CC"/>
              </a:buClr>
              <a:buFont typeface="Wingdings" panose="05000000000000000000" pitchFamily="2" charset="2"/>
              <a:buAutoNum type="arabicPeriod"/>
            </a:pPr>
            <a:r>
              <a:rPr lang="zh-CN" altLang="en-US" sz="2000" dirty="0"/>
              <a:t>产品开发流程回顾 </a:t>
            </a:r>
          </a:p>
          <a:p>
            <a:pPr marL="533400" indent="-533400" eaLnBrk="1" hangingPunct="1">
              <a:buClr>
                <a:srgbClr val="0033CC"/>
              </a:buClr>
              <a:buFont typeface="Wingdings" panose="05000000000000000000" pitchFamily="2" charset="2"/>
              <a:buAutoNum type="arabicPeriod"/>
            </a:pPr>
            <a:r>
              <a:rPr lang="zh-CN" altLang="en-US" sz="2000" dirty="0"/>
              <a:t>项目计划制定</a:t>
            </a:r>
          </a:p>
          <a:p>
            <a:pPr marL="533400" indent="-533400" eaLnBrk="1" hangingPunct="1">
              <a:buClr>
                <a:srgbClr val="0033CC"/>
              </a:buClr>
              <a:buFont typeface="Wingdings" panose="05000000000000000000" pitchFamily="2" charset="2"/>
              <a:buAutoNum type="arabicPeriod"/>
            </a:pPr>
            <a:r>
              <a:rPr lang="zh-CN" altLang="en-US" sz="2000" dirty="0"/>
              <a:t>项目计划控制</a:t>
            </a:r>
          </a:p>
          <a:p>
            <a:pPr marL="533400" indent="-533400" eaLnBrk="1" hangingPunct="1">
              <a:buClr>
                <a:srgbClr val="0033CC"/>
              </a:buClr>
              <a:buFont typeface="Wingdings" panose="05000000000000000000" pitchFamily="2" charset="2"/>
              <a:buAutoNum type="arabicPeriod"/>
            </a:pPr>
            <a:r>
              <a:rPr lang="zh-CN" altLang="en-US" sz="2000" dirty="0"/>
              <a:t>质量与成本管理</a:t>
            </a:r>
          </a:p>
          <a:p>
            <a:pPr marL="533400" indent="-533400" eaLnBrk="1" hangingPunct="1">
              <a:buClr>
                <a:srgbClr val="0033CC"/>
              </a:buClr>
              <a:buFont typeface="Wingdings" panose="05000000000000000000" pitchFamily="2" charset="2"/>
              <a:buAutoNum type="arabicPeriod"/>
            </a:pPr>
            <a:r>
              <a:rPr lang="zh-CN" altLang="en-US" sz="2000" dirty="0"/>
              <a:t>风险管理</a:t>
            </a:r>
          </a:p>
          <a:p>
            <a:pPr marL="533400" indent="-533400" eaLnBrk="1" hangingPunct="1">
              <a:buClr>
                <a:srgbClr val="0033CC"/>
              </a:buClr>
              <a:buFont typeface="Wingdings" panose="05000000000000000000" pitchFamily="2" charset="2"/>
              <a:buAutoNum type="arabicPeriod"/>
            </a:pPr>
            <a:r>
              <a:rPr lang="zh-CN" altLang="en-US" sz="2000" dirty="0"/>
              <a:t>项目沟通管理</a:t>
            </a:r>
          </a:p>
        </p:txBody>
      </p:sp>
      <p:pic>
        <p:nvPicPr>
          <p:cNvPr id="96260"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468313" y="2349500"/>
            <a:ext cx="344487" cy="32702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2"/>
          <p:cNvSpPr>
            <a:spLocks noGrp="1"/>
          </p:cNvSpPr>
          <p:nvPr>
            <p:ph type="title"/>
          </p:nvPr>
        </p:nvSpPr>
        <p:spPr>
          <a:xfrm>
            <a:off x="0" y="0"/>
            <a:ext cx="8640763" cy="633413"/>
          </a:xfrm>
        </p:spPr>
        <p:txBody>
          <a:bodyPr vert="horz" wrap="square" lIns="91440" tIns="45720" rIns="91440" bIns="0" anchor="ctr"/>
          <a:lstStyle/>
          <a:p>
            <a:pPr eaLnBrk="1" hangingPunct="1"/>
            <a:r>
              <a:rPr lang="zh-CN" altLang="en-US" sz="3600" dirty="0"/>
              <a:t>基于市场需求的项目管理总体思路</a:t>
            </a:r>
          </a:p>
        </p:txBody>
      </p:sp>
      <p:grpSp>
        <p:nvGrpSpPr>
          <p:cNvPr id="2060" name="Group 3"/>
          <p:cNvGrpSpPr/>
          <p:nvPr/>
        </p:nvGrpSpPr>
        <p:grpSpPr>
          <a:xfrm>
            <a:off x="381000" y="1412875"/>
            <a:ext cx="8274050" cy="4976813"/>
            <a:chOff x="240" y="520"/>
            <a:chExt cx="5212" cy="3336"/>
          </a:xfrm>
        </p:grpSpPr>
        <p:sp>
          <p:nvSpPr>
            <p:cNvPr id="2061" name="Rectangle 4"/>
            <p:cNvSpPr/>
            <p:nvPr/>
          </p:nvSpPr>
          <p:spPr>
            <a:xfrm>
              <a:off x="2608" y="1848"/>
              <a:ext cx="2448" cy="192"/>
            </a:xfrm>
            <a:prstGeom prst="rect">
              <a:avLst/>
            </a:prstGeom>
            <a:gradFill rotWithShape="0">
              <a:gsLst>
                <a:gs pos="0">
                  <a:srgbClr val="CCFFFF"/>
                </a:gs>
                <a:gs pos="100000">
                  <a:srgbClr val="9CC3C3"/>
                </a:gs>
              </a:gsLst>
              <a:lin ang="5400000" scaled="1"/>
              <a:tileRect/>
            </a:gradFill>
            <a:ln w="9525">
              <a:noFill/>
            </a:ln>
          </p:spPr>
          <p:txBody>
            <a:bodyPr wrap="none" lIns="90000" tIns="46800" rIns="90000" bIns="46800" anchor="ctr"/>
            <a:lstStyle/>
            <a:p>
              <a:endParaRPr lang="zh-CN" altLang="en-US" dirty="0">
                <a:latin typeface="Times New Roman" panose="02020603050405020304" pitchFamily="18" charset="0"/>
              </a:endParaRPr>
            </a:p>
          </p:txBody>
        </p:sp>
        <p:sp>
          <p:nvSpPr>
            <p:cNvPr id="2062" name="Text Box 5"/>
            <p:cNvSpPr txBox="1"/>
            <p:nvPr/>
          </p:nvSpPr>
          <p:spPr>
            <a:xfrm>
              <a:off x="336" y="520"/>
              <a:ext cx="768" cy="190"/>
            </a:xfrm>
            <a:prstGeom prst="rect">
              <a:avLst/>
            </a:prstGeom>
            <a:noFill/>
            <a:ln w="9525" cap="flat" cmpd="sng">
              <a:solidFill>
                <a:srgbClr val="0000FF"/>
              </a:solidFill>
              <a:prstDash val="solid"/>
              <a:miter/>
              <a:headEnd type="none" w="med" len="med"/>
              <a:tailEnd type="none" w="med" len="med"/>
            </a:ln>
          </p:spPr>
          <p:txBody>
            <a:bodyPr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公司战略规划</a:t>
              </a:r>
            </a:p>
          </p:txBody>
        </p:sp>
        <p:sp>
          <p:nvSpPr>
            <p:cNvPr id="2063" name="Line 6"/>
            <p:cNvSpPr/>
            <p:nvPr/>
          </p:nvSpPr>
          <p:spPr>
            <a:xfrm>
              <a:off x="672" y="704"/>
              <a:ext cx="0" cy="144"/>
            </a:xfrm>
            <a:prstGeom prst="line">
              <a:avLst/>
            </a:prstGeom>
            <a:ln w="9525" cap="flat" cmpd="sng">
              <a:solidFill>
                <a:schemeClr val="tx1"/>
              </a:solidFill>
              <a:prstDash val="solid"/>
              <a:headEnd type="none" w="med" len="med"/>
              <a:tailEnd type="triangle" w="med" len="med"/>
            </a:ln>
          </p:spPr>
        </p:sp>
        <p:sp>
          <p:nvSpPr>
            <p:cNvPr id="2064" name="Text Box 7"/>
            <p:cNvSpPr txBox="1"/>
            <p:nvPr/>
          </p:nvSpPr>
          <p:spPr>
            <a:xfrm>
              <a:off x="336" y="848"/>
              <a:ext cx="720" cy="190"/>
            </a:xfrm>
            <a:prstGeom prst="rect">
              <a:avLst/>
            </a:prstGeom>
            <a:noFill/>
            <a:ln w="9525" cap="flat" cmpd="sng">
              <a:solidFill>
                <a:srgbClr val="0000FF"/>
              </a:solidFill>
              <a:prstDash val="solid"/>
              <a:miter/>
              <a:headEnd type="none" w="med" len="med"/>
              <a:tailEnd type="none" w="med" len="med"/>
            </a:ln>
          </p:spPr>
          <p:txBody>
            <a:bodyPr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公司经营目标</a:t>
              </a:r>
            </a:p>
          </p:txBody>
        </p:sp>
        <p:sp>
          <p:nvSpPr>
            <p:cNvPr id="2065" name="Line 8"/>
            <p:cNvSpPr/>
            <p:nvPr/>
          </p:nvSpPr>
          <p:spPr>
            <a:xfrm>
              <a:off x="672" y="1024"/>
              <a:ext cx="0" cy="128"/>
            </a:xfrm>
            <a:prstGeom prst="line">
              <a:avLst/>
            </a:prstGeom>
            <a:ln w="9525" cap="flat" cmpd="sng">
              <a:solidFill>
                <a:schemeClr val="tx1"/>
              </a:solidFill>
              <a:prstDash val="solid"/>
              <a:headEnd type="none" w="med" len="med"/>
              <a:tailEnd type="triangle" w="med" len="med"/>
            </a:ln>
          </p:spPr>
        </p:sp>
        <p:sp>
          <p:nvSpPr>
            <p:cNvPr id="2066" name="Line 9"/>
            <p:cNvSpPr/>
            <p:nvPr/>
          </p:nvSpPr>
          <p:spPr>
            <a:xfrm>
              <a:off x="864" y="1296"/>
              <a:ext cx="192" cy="0"/>
            </a:xfrm>
            <a:prstGeom prst="line">
              <a:avLst/>
            </a:prstGeom>
            <a:ln w="9525" cap="flat" cmpd="sng">
              <a:solidFill>
                <a:schemeClr val="tx1"/>
              </a:solidFill>
              <a:prstDash val="solid"/>
              <a:headEnd type="none" w="med" len="med"/>
              <a:tailEnd type="triangle" w="med" len="med"/>
            </a:ln>
          </p:spPr>
        </p:sp>
        <p:sp>
          <p:nvSpPr>
            <p:cNvPr id="2067" name="Text Box 10"/>
            <p:cNvSpPr txBox="1"/>
            <p:nvPr/>
          </p:nvSpPr>
          <p:spPr>
            <a:xfrm>
              <a:off x="1056" y="1200"/>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现有业务分析</a:t>
              </a:r>
            </a:p>
          </p:txBody>
        </p:sp>
        <p:sp>
          <p:nvSpPr>
            <p:cNvPr id="2068" name="Text Box 11"/>
            <p:cNvSpPr txBox="1"/>
            <p:nvPr/>
          </p:nvSpPr>
          <p:spPr>
            <a:xfrm>
              <a:off x="240" y="1216"/>
              <a:ext cx="480" cy="164"/>
            </a:xfrm>
            <a:prstGeom prst="rect">
              <a:avLst/>
            </a:prstGeom>
            <a:noFill/>
            <a:ln w="9525">
              <a:noFill/>
            </a:ln>
          </p:spPr>
          <p:txBody>
            <a:bodyPr lIns="90000" tIns="46800" rIns="90000" bIns="46800">
              <a:spAutoFit/>
            </a:bodyPr>
            <a:lstStyle/>
            <a:p>
              <a:pPr algn="l">
                <a:spcBef>
                  <a:spcPct val="50000"/>
                </a:spcBef>
              </a:pPr>
              <a:r>
                <a:rPr lang="zh-CN" altLang="en-US" sz="1000" b="0" dirty="0">
                  <a:solidFill>
                    <a:schemeClr val="tx1"/>
                  </a:solidFill>
                  <a:latin typeface="Times New Roman" panose="02020603050405020304" pitchFamily="18" charset="0"/>
                </a:rPr>
                <a:t>市场信息</a:t>
              </a:r>
            </a:p>
          </p:txBody>
        </p:sp>
        <p:sp>
          <p:nvSpPr>
            <p:cNvPr id="2069" name="Text Box 12"/>
            <p:cNvSpPr txBox="1"/>
            <p:nvPr/>
          </p:nvSpPr>
          <p:spPr>
            <a:xfrm>
              <a:off x="240" y="1312"/>
              <a:ext cx="480" cy="164"/>
            </a:xfrm>
            <a:prstGeom prst="rect">
              <a:avLst/>
            </a:prstGeom>
            <a:noFill/>
            <a:ln w="9525">
              <a:noFill/>
            </a:ln>
          </p:spPr>
          <p:txBody>
            <a:bodyPr lIns="90000" tIns="46800" rIns="90000" bIns="46800">
              <a:spAutoFit/>
            </a:bodyPr>
            <a:lstStyle/>
            <a:p>
              <a:pPr algn="l">
                <a:spcBef>
                  <a:spcPct val="50000"/>
                </a:spcBef>
              </a:pPr>
              <a:r>
                <a:rPr lang="zh-CN" altLang="en-US" sz="1000" b="0" dirty="0">
                  <a:solidFill>
                    <a:schemeClr val="tx1"/>
                  </a:solidFill>
                  <a:latin typeface="Times New Roman" panose="02020603050405020304" pitchFamily="18" charset="0"/>
                </a:rPr>
                <a:t>客户反馈</a:t>
              </a:r>
            </a:p>
          </p:txBody>
        </p:sp>
        <p:sp>
          <p:nvSpPr>
            <p:cNvPr id="2070" name="Text Box 13"/>
            <p:cNvSpPr txBox="1"/>
            <p:nvPr/>
          </p:nvSpPr>
          <p:spPr>
            <a:xfrm>
              <a:off x="240" y="1400"/>
              <a:ext cx="672" cy="164"/>
            </a:xfrm>
            <a:prstGeom prst="rect">
              <a:avLst/>
            </a:prstGeom>
            <a:noFill/>
            <a:ln w="9525">
              <a:noFill/>
            </a:ln>
          </p:spPr>
          <p:txBody>
            <a:bodyPr lIns="90000" tIns="46800" rIns="90000" bIns="46800">
              <a:spAutoFit/>
            </a:bodyPr>
            <a:lstStyle/>
            <a:p>
              <a:pPr algn="l">
                <a:spcBef>
                  <a:spcPct val="50000"/>
                </a:spcBef>
              </a:pPr>
              <a:r>
                <a:rPr lang="zh-CN" altLang="en-US" sz="1000" b="0" dirty="0">
                  <a:solidFill>
                    <a:schemeClr val="tx1"/>
                  </a:solidFill>
                  <a:latin typeface="Times New Roman" panose="02020603050405020304" pitchFamily="18" charset="0"/>
                </a:rPr>
                <a:t>竞争对手信息</a:t>
              </a:r>
            </a:p>
          </p:txBody>
        </p:sp>
        <p:sp>
          <p:nvSpPr>
            <p:cNvPr id="2071" name="Text Box 14"/>
            <p:cNvSpPr txBox="1"/>
            <p:nvPr/>
          </p:nvSpPr>
          <p:spPr>
            <a:xfrm>
              <a:off x="240" y="1504"/>
              <a:ext cx="624" cy="164"/>
            </a:xfrm>
            <a:prstGeom prst="rect">
              <a:avLst/>
            </a:prstGeom>
            <a:noFill/>
            <a:ln w="9525">
              <a:noFill/>
            </a:ln>
          </p:spPr>
          <p:txBody>
            <a:bodyPr lIns="90000" tIns="46800" rIns="90000" bIns="46800">
              <a:spAutoFit/>
            </a:bodyPr>
            <a:lstStyle/>
            <a:p>
              <a:pPr algn="l">
                <a:spcBef>
                  <a:spcPct val="50000"/>
                </a:spcBef>
              </a:pPr>
              <a:r>
                <a:rPr lang="zh-CN" altLang="en-US" sz="1000" b="0" dirty="0">
                  <a:solidFill>
                    <a:schemeClr val="tx1"/>
                  </a:solidFill>
                  <a:latin typeface="Times New Roman" panose="02020603050405020304" pitchFamily="18" charset="0"/>
                </a:rPr>
                <a:t>技术发展趋势</a:t>
              </a:r>
            </a:p>
          </p:txBody>
        </p:sp>
        <p:sp>
          <p:nvSpPr>
            <p:cNvPr id="2072" name="Text Box 15"/>
            <p:cNvSpPr txBox="1"/>
            <p:nvPr/>
          </p:nvSpPr>
          <p:spPr>
            <a:xfrm>
              <a:off x="240" y="1600"/>
              <a:ext cx="672" cy="164"/>
            </a:xfrm>
            <a:prstGeom prst="rect">
              <a:avLst/>
            </a:prstGeom>
            <a:noFill/>
            <a:ln w="9525">
              <a:noFill/>
            </a:ln>
          </p:spPr>
          <p:txBody>
            <a:bodyPr lIns="90000" tIns="46800" rIns="90000" bIns="46800">
              <a:spAutoFit/>
            </a:bodyPr>
            <a:lstStyle/>
            <a:p>
              <a:pPr algn="l">
                <a:spcBef>
                  <a:spcPct val="50000"/>
                </a:spcBef>
              </a:pPr>
              <a:r>
                <a:rPr lang="zh-CN" altLang="en-US" sz="1000" b="0" dirty="0">
                  <a:solidFill>
                    <a:schemeClr val="tx1"/>
                  </a:solidFill>
                  <a:latin typeface="Times New Roman" panose="02020603050405020304" pitchFamily="18" charset="0"/>
                </a:rPr>
                <a:t>现有产品组合</a:t>
              </a:r>
            </a:p>
          </p:txBody>
        </p:sp>
        <p:sp>
          <p:nvSpPr>
            <p:cNvPr id="2073" name="Line 16"/>
            <p:cNvSpPr/>
            <p:nvPr/>
          </p:nvSpPr>
          <p:spPr>
            <a:xfrm>
              <a:off x="288" y="1152"/>
              <a:ext cx="5088" cy="0"/>
            </a:xfrm>
            <a:prstGeom prst="line">
              <a:avLst/>
            </a:prstGeom>
            <a:ln w="9525" cap="flat" cmpd="sng">
              <a:solidFill>
                <a:schemeClr val="tx1"/>
              </a:solidFill>
              <a:prstDash val="solid"/>
              <a:headEnd type="none" w="med" len="med"/>
              <a:tailEnd type="none" w="med" len="med"/>
            </a:ln>
          </p:spPr>
        </p:sp>
        <p:sp>
          <p:nvSpPr>
            <p:cNvPr id="2074" name="Line 17"/>
            <p:cNvSpPr/>
            <p:nvPr/>
          </p:nvSpPr>
          <p:spPr>
            <a:xfrm>
              <a:off x="864" y="1392"/>
              <a:ext cx="192" cy="0"/>
            </a:xfrm>
            <a:prstGeom prst="line">
              <a:avLst/>
            </a:prstGeom>
            <a:ln w="9525" cap="flat" cmpd="sng">
              <a:solidFill>
                <a:schemeClr val="tx1"/>
              </a:solidFill>
              <a:prstDash val="solid"/>
              <a:headEnd type="none" w="med" len="med"/>
              <a:tailEnd type="triangle" w="med" len="med"/>
            </a:ln>
          </p:spPr>
        </p:sp>
        <p:sp>
          <p:nvSpPr>
            <p:cNvPr id="2075" name="Line 18"/>
            <p:cNvSpPr/>
            <p:nvPr/>
          </p:nvSpPr>
          <p:spPr>
            <a:xfrm>
              <a:off x="864" y="1488"/>
              <a:ext cx="192" cy="0"/>
            </a:xfrm>
            <a:prstGeom prst="line">
              <a:avLst/>
            </a:prstGeom>
            <a:ln w="9525" cap="flat" cmpd="sng">
              <a:solidFill>
                <a:schemeClr val="tx1"/>
              </a:solidFill>
              <a:prstDash val="solid"/>
              <a:headEnd type="none" w="med" len="med"/>
              <a:tailEnd type="triangle" w="med" len="med"/>
            </a:ln>
          </p:spPr>
        </p:sp>
        <p:sp>
          <p:nvSpPr>
            <p:cNvPr id="2076" name="Line 19"/>
            <p:cNvSpPr/>
            <p:nvPr/>
          </p:nvSpPr>
          <p:spPr>
            <a:xfrm>
              <a:off x="864" y="1584"/>
              <a:ext cx="192" cy="0"/>
            </a:xfrm>
            <a:prstGeom prst="line">
              <a:avLst/>
            </a:prstGeom>
            <a:ln w="9525" cap="flat" cmpd="sng">
              <a:solidFill>
                <a:schemeClr val="tx1"/>
              </a:solidFill>
              <a:prstDash val="solid"/>
              <a:headEnd type="none" w="med" len="med"/>
              <a:tailEnd type="triangle" w="med" len="med"/>
            </a:ln>
          </p:spPr>
        </p:sp>
        <p:sp>
          <p:nvSpPr>
            <p:cNvPr id="2077" name="Line 20"/>
            <p:cNvSpPr/>
            <p:nvPr/>
          </p:nvSpPr>
          <p:spPr>
            <a:xfrm>
              <a:off x="864" y="1680"/>
              <a:ext cx="192" cy="0"/>
            </a:xfrm>
            <a:prstGeom prst="line">
              <a:avLst/>
            </a:prstGeom>
            <a:ln w="9525" cap="flat" cmpd="sng">
              <a:solidFill>
                <a:schemeClr val="tx1"/>
              </a:solidFill>
              <a:prstDash val="solid"/>
              <a:headEnd type="none" w="med" len="med"/>
              <a:tailEnd type="triangle" w="med" len="med"/>
            </a:ln>
          </p:spPr>
        </p:sp>
        <p:sp>
          <p:nvSpPr>
            <p:cNvPr id="2078" name="AutoShape 21"/>
            <p:cNvSpPr/>
            <p:nvPr/>
          </p:nvSpPr>
          <p:spPr>
            <a:xfrm>
              <a:off x="1416" y="1440"/>
              <a:ext cx="168" cy="144"/>
            </a:xfrm>
            <a:prstGeom prst="rightArrow">
              <a:avLst>
                <a:gd name="adj1" fmla="val 50000"/>
                <a:gd name="adj2" fmla="val 29166"/>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79" name="Text Box 22"/>
            <p:cNvSpPr txBox="1"/>
            <p:nvPr/>
          </p:nvSpPr>
          <p:spPr>
            <a:xfrm>
              <a:off x="1610" y="1200"/>
              <a:ext cx="317"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理解市场定义细分市场</a:t>
              </a:r>
            </a:p>
          </p:txBody>
        </p:sp>
        <p:sp>
          <p:nvSpPr>
            <p:cNvPr id="2080" name="AutoShape 23"/>
            <p:cNvSpPr/>
            <p:nvPr/>
          </p:nvSpPr>
          <p:spPr>
            <a:xfrm>
              <a:off x="1944" y="1440"/>
              <a:ext cx="168" cy="144"/>
            </a:xfrm>
            <a:prstGeom prst="rightArrow">
              <a:avLst>
                <a:gd name="adj1" fmla="val 50000"/>
                <a:gd name="adj2" fmla="val 29166"/>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81" name="Text Box 24"/>
            <p:cNvSpPr txBox="1"/>
            <p:nvPr/>
          </p:nvSpPr>
          <p:spPr>
            <a:xfrm>
              <a:off x="2112" y="1216"/>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业务</a:t>
              </a:r>
              <a:r>
                <a:rPr lang="en-US" altLang="zh-CN" sz="1000" b="0" dirty="0">
                  <a:solidFill>
                    <a:schemeClr val="tx1"/>
                  </a:solidFill>
                  <a:latin typeface="Times New Roman" panose="02020603050405020304" pitchFamily="18" charset="0"/>
                </a:rPr>
                <a:t>SWOT</a:t>
              </a:r>
              <a:r>
                <a:rPr lang="zh-CN" altLang="en-US" sz="1200" b="0" dirty="0">
                  <a:solidFill>
                    <a:schemeClr val="tx1"/>
                  </a:solidFill>
                  <a:latin typeface="Times New Roman" panose="02020603050405020304" pitchFamily="18" charset="0"/>
                </a:rPr>
                <a:t>分析</a:t>
              </a:r>
            </a:p>
          </p:txBody>
        </p:sp>
        <p:sp>
          <p:nvSpPr>
            <p:cNvPr id="2082" name="AutoShape 25"/>
            <p:cNvSpPr/>
            <p:nvPr/>
          </p:nvSpPr>
          <p:spPr>
            <a:xfrm>
              <a:off x="2472" y="1448"/>
              <a:ext cx="168" cy="136"/>
            </a:xfrm>
            <a:prstGeom prst="rightArrow">
              <a:avLst>
                <a:gd name="adj1" fmla="val 50000"/>
                <a:gd name="adj2" fmla="val 30882"/>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83" name="Text Box 26"/>
            <p:cNvSpPr txBox="1"/>
            <p:nvPr/>
          </p:nvSpPr>
          <p:spPr>
            <a:xfrm>
              <a:off x="2640" y="1208"/>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投资组合分析</a:t>
              </a:r>
            </a:p>
          </p:txBody>
        </p:sp>
        <p:sp>
          <p:nvSpPr>
            <p:cNvPr id="2084" name="AutoShape 27"/>
            <p:cNvSpPr/>
            <p:nvPr/>
          </p:nvSpPr>
          <p:spPr>
            <a:xfrm>
              <a:off x="3000" y="1448"/>
              <a:ext cx="168" cy="136"/>
            </a:xfrm>
            <a:prstGeom prst="rightArrow">
              <a:avLst>
                <a:gd name="adj1" fmla="val 50000"/>
                <a:gd name="adj2" fmla="val 30882"/>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85" name="Text Box 28"/>
            <p:cNvSpPr txBox="1"/>
            <p:nvPr/>
          </p:nvSpPr>
          <p:spPr>
            <a:xfrm>
              <a:off x="3168" y="1224"/>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制定业务策略</a:t>
              </a:r>
            </a:p>
          </p:txBody>
        </p:sp>
        <p:sp>
          <p:nvSpPr>
            <p:cNvPr id="2086" name="AutoShape 29"/>
            <p:cNvSpPr/>
            <p:nvPr/>
          </p:nvSpPr>
          <p:spPr>
            <a:xfrm>
              <a:off x="3520" y="1448"/>
              <a:ext cx="176" cy="136"/>
            </a:xfrm>
            <a:prstGeom prst="rightArrow">
              <a:avLst>
                <a:gd name="adj1" fmla="val 50000"/>
                <a:gd name="adj2" fmla="val 32352"/>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87" name="Text Box 30"/>
            <p:cNvSpPr txBox="1"/>
            <p:nvPr/>
          </p:nvSpPr>
          <p:spPr>
            <a:xfrm>
              <a:off x="3696" y="1208"/>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制定业务路标</a:t>
              </a:r>
            </a:p>
          </p:txBody>
        </p:sp>
        <p:sp>
          <p:nvSpPr>
            <p:cNvPr id="2088" name="AutoShape 31"/>
            <p:cNvSpPr/>
            <p:nvPr/>
          </p:nvSpPr>
          <p:spPr>
            <a:xfrm>
              <a:off x="4056" y="1448"/>
              <a:ext cx="120" cy="13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2089" name="Text Box 32"/>
            <p:cNvSpPr txBox="1"/>
            <p:nvPr/>
          </p:nvSpPr>
          <p:spPr>
            <a:xfrm>
              <a:off x="4176" y="1224"/>
              <a:ext cx="336" cy="576"/>
            </a:xfrm>
            <a:prstGeom prst="rect">
              <a:avLst/>
            </a:prstGeom>
            <a:noFill/>
            <a:ln w="9525" cap="flat" cmpd="sng">
              <a:solidFill>
                <a:srgbClr val="0000FF"/>
              </a:solidFill>
              <a:prstDash val="solid"/>
              <a:miter/>
              <a:headEnd type="none" w="med" len="med"/>
              <a:tailEnd type="none" w="med" len="med"/>
            </a:ln>
          </p:spPr>
          <p:txBody>
            <a:bodyPr lIns="90000" tIns="46800" rIns="90000" bIns="46800" anchor="ctr"/>
            <a:lstStyle/>
            <a:p>
              <a:pPr>
                <a:spcBef>
                  <a:spcPct val="50000"/>
                </a:spcBef>
              </a:pPr>
              <a:r>
                <a:rPr lang="zh-CN" altLang="en-US" sz="1200" b="0" dirty="0">
                  <a:solidFill>
                    <a:schemeClr val="tx1"/>
                  </a:solidFill>
                  <a:latin typeface="Times New Roman" panose="02020603050405020304" pitchFamily="18" charset="0"/>
                </a:rPr>
                <a:t>技术和平台规划</a:t>
              </a:r>
            </a:p>
          </p:txBody>
        </p:sp>
        <p:sp>
          <p:nvSpPr>
            <p:cNvPr id="2090" name="Line 33"/>
            <p:cNvSpPr/>
            <p:nvPr/>
          </p:nvSpPr>
          <p:spPr>
            <a:xfrm>
              <a:off x="336" y="2064"/>
              <a:ext cx="5088" cy="0"/>
            </a:xfrm>
            <a:prstGeom prst="line">
              <a:avLst/>
            </a:prstGeom>
            <a:ln w="9525" cap="flat" cmpd="sng">
              <a:solidFill>
                <a:schemeClr val="tx1"/>
              </a:solidFill>
              <a:prstDash val="sysDot"/>
              <a:headEnd type="none" w="med" len="med"/>
              <a:tailEnd type="none" w="med" len="med"/>
            </a:ln>
          </p:spPr>
        </p:sp>
        <p:sp>
          <p:nvSpPr>
            <p:cNvPr id="2091" name="Line 34"/>
            <p:cNvSpPr/>
            <p:nvPr/>
          </p:nvSpPr>
          <p:spPr>
            <a:xfrm>
              <a:off x="1440" y="2088"/>
              <a:ext cx="0" cy="272"/>
            </a:xfrm>
            <a:prstGeom prst="line">
              <a:avLst/>
            </a:prstGeom>
            <a:ln w="9525" cap="flat" cmpd="sng">
              <a:solidFill>
                <a:schemeClr val="tx1"/>
              </a:solidFill>
              <a:prstDash val="solid"/>
              <a:headEnd type="none" w="med" len="med"/>
              <a:tailEnd type="triangle" w="med" len="med"/>
            </a:ln>
          </p:spPr>
        </p:sp>
        <p:sp>
          <p:nvSpPr>
            <p:cNvPr id="2092" name="Text Box 35"/>
            <p:cNvSpPr txBox="1"/>
            <p:nvPr/>
          </p:nvSpPr>
          <p:spPr>
            <a:xfrm>
              <a:off x="1200" y="2360"/>
              <a:ext cx="528" cy="306"/>
            </a:xfrm>
            <a:prstGeom prst="rect">
              <a:avLst/>
            </a:prstGeom>
            <a:noFill/>
            <a:ln w="9525">
              <a:noFill/>
            </a:ln>
          </p:spPr>
          <p:txBody>
            <a:bodyPr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技术与平台开发</a:t>
              </a:r>
            </a:p>
          </p:txBody>
        </p:sp>
        <p:sp>
          <p:nvSpPr>
            <p:cNvPr id="2093" name="Text Box 36"/>
            <p:cNvSpPr txBox="1"/>
            <p:nvPr/>
          </p:nvSpPr>
          <p:spPr>
            <a:xfrm>
              <a:off x="1680" y="2264"/>
              <a:ext cx="480" cy="307"/>
            </a:xfrm>
            <a:prstGeom prst="rect">
              <a:avLst/>
            </a:prstGeom>
            <a:noFill/>
            <a:ln w="9525">
              <a:noFill/>
            </a:ln>
          </p:spPr>
          <p:txBody>
            <a:bodyPr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产品候选概念</a:t>
              </a:r>
            </a:p>
          </p:txBody>
        </p:sp>
        <p:sp>
          <p:nvSpPr>
            <p:cNvPr id="2094" name="Line 37"/>
            <p:cNvSpPr/>
            <p:nvPr/>
          </p:nvSpPr>
          <p:spPr>
            <a:xfrm>
              <a:off x="1872" y="2088"/>
              <a:ext cx="0" cy="224"/>
            </a:xfrm>
            <a:prstGeom prst="line">
              <a:avLst/>
            </a:prstGeom>
            <a:ln w="9525" cap="flat" cmpd="sng">
              <a:solidFill>
                <a:schemeClr val="tx1"/>
              </a:solidFill>
              <a:prstDash val="solid"/>
              <a:headEnd type="none" w="med" len="med"/>
              <a:tailEnd type="triangle" w="med" len="med"/>
            </a:ln>
          </p:spPr>
        </p:sp>
        <p:sp>
          <p:nvSpPr>
            <p:cNvPr id="2095" name="Text Box 38"/>
            <p:cNvSpPr txBox="1"/>
            <p:nvPr/>
          </p:nvSpPr>
          <p:spPr>
            <a:xfrm>
              <a:off x="2208" y="2520"/>
              <a:ext cx="229" cy="528"/>
            </a:xfrm>
            <a:prstGeom prst="rect">
              <a:avLst/>
            </a:prstGeom>
            <a:noFill/>
            <a:ln w="9525">
              <a:noFill/>
            </a:ln>
          </p:spPr>
          <p:txBody>
            <a:bodyPr vert="eaVert"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业务计划</a:t>
              </a:r>
            </a:p>
          </p:txBody>
        </p:sp>
        <p:sp>
          <p:nvSpPr>
            <p:cNvPr id="2096" name="Line 39"/>
            <p:cNvSpPr/>
            <p:nvPr/>
          </p:nvSpPr>
          <p:spPr>
            <a:xfrm>
              <a:off x="2400" y="2552"/>
              <a:ext cx="240" cy="0"/>
            </a:xfrm>
            <a:prstGeom prst="line">
              <a:avLst/>
            </a:prstGeom>
            <a:ln w="9525" cap="flat" cmpd="sng">
              <a:solidFill>
                <a:schemeClr val="tx1"/>
              </a:solidFill>
              <a:prstDash val="solid"/>
              <a:headEnd type="none" w="med" len="med"/>
              <a:tailEnd type="triangle" w="med" len="med"/>
            </a:ln>
          </p:spPr>
        </p:sp>
        <p:sp>
          <p:nvSpPr>
            <p:cNvPr id="2097" name="Line 40"/>
            <p:cNvSpPr/>
            <p:nvPr/>
          </p:nvSpPr>
          <p:spPr>
            <a:xfrm>
              <a:off x="2496" y="2648"/>
              <a:ext cx="240" cy="0"/>
            </a:xfrm>
            <a:prstGeom prst="line">
              <a:avLst/>
            </a:prstGeom>
            <a:ln w="9525" cap="flat" cmpd="sng">
              <a:solidFill>
                <a:schemeClr val="tx1"/>
              </a:solidFill>
              <a:prstDash val="solid"/>
              <a:headEnd type="none" w="med" len="med"/>
              <a:tailEnd type="triangle" w="med" len="med"/>
            </a:ln>
          </p:spPr>
        </p:sp>
        <p:sp>
          <p:nvSpPr>
            <p:cNvPr id="2098" name="Line 41"/>
            <p:cNvSpPr/>
            <p:nvPr/>
          </p:nvSpPr>
          <p:spPr>
            <a:xfrm>
              <a:off x="1872" y="2648"/>
              <a:ext cx="288" cy="0"/>
            </a:xfrm>
            <a:prstGeom prst="line">
              <a:avLst/>
            </a:prstGeom>
            <a:ln w="9525" cap="flat" cmpd="sng">
              <a:solidFill>
                <a:schemeClr val="tx1"/>
              </a:solidFill>
              <a:prstDash val="solid"/>
              <a:headEnd type="none" w="med" len="med"/>
              <a:tailEnd type="triangle" w="med" len="med"/>
            </a:ln>
          </p:spPr>
        </p:sp>
        <p:sp>
          <p:nvSpPr>
            <p:cNvPr id="2099" name="Line 42"/>
            <p:cNvSpPr/>
            <p:nvPr/>
          </p:nvSpPr>
          <p:spPr>
            <a:xfrm>
              <a:off x="1440" y="2840"/>
              <a:ext cx="768" cy="0"/>
            </a:xfrm>
            <a:prstGeom prst="line">
              <a:avLst/>
            </a:prstGeom>
            <a:ln w="9525" cap="flat" cmpd="sng">
              <a:solidFill>
                <a:schemeClr val="tx1"/>
              </a:solidFill>
              <a:prstDash val="solid"/>
              <a:headEnd type="none" w="med" len="med"/>
              <a:tailEnd type="triangle" w="med" len="med"/>
            </a:ln>
          </p:spPr>
        </p:sp>
        <p:sp>
          <p:nvSpPr>
            <p:cNvPr id="2100" name="Line 43"/>
            <p:cNvSpPr/>
            <p:nvPr/>
          </p:nvSpPr>
          <p:spPr>
            <a:xfrm>
              <a:off x="1440" y="2648"/>
              <a:ext cx="0" cy="192"/>
            </a:xfrm>
            <a:prstGeom prst="line">
              <a:avLst/>
            </a:prstGeom>
            <a:ln w="9525" cap="flat" cmpd="sng">
              <a:solidFill>
                <a:schemeClr val="tx1"/>
              </a:solidFill>
              <a:prstDash val="solid"/>
              <a:headEnd type="none" w="med" len="med"/>
              <a:tailEnd type="none" w="med" len="med"/>
            </a:ln>
          </p:spPr>
        </p:sp>
        <p:sp>
          <p:nvSpPr>
            <p:cNvPr id="2101" name="Line 44"/>
            <p:cNvSpPr/>
            <p:nvPr/>
          </p:nvSpPr>
          <p:spPr>
            <a:xfrm>
              <a:off x="1872" y="2504"/>
              <a:ext cx="0" cy="144"/>
            </a:xfrm>
            <a:prstGeom prst="line">
              <a:avLst/>
            </a:prstGeom>
            <a:ln w="9525" cap="flat" cmpd="sng">
              <a:solidFill>
                <a:schemeClr val="tx1"/>
              </a:solidFill>
              <a:prstDash val="solid"/>
              <a:headEnd type="none" w="med" len="med"/>
              <a:tailEnd type="none" w="med" len="med"/>
            </a:ln>
          </p:spPr>
        </p:sp>
        <p:sp>
          <p:nvSpPr>
            <p:cNvPr id="2102" name="Text Box 45"/>
            <p:cNvSpPr txBox="1"/>
            <p:nvPr/>
          </p:nvSpPr>
          <p:spPr>
            <a:xfrm>
              <a:off x="3360" y="1840"/>
              <a:ext cx="1248" cy="184"/>
            </a:xfrm>
            <a:prstGeom prst="rect">
              <a:avLst/>
            </a:prstGeom>
            <a:noFill/>
            <a:ln w="9525">
              <a:noFill/>
            </a:ln>
          </p:spPr>
          <p:txBody>
            <a:bodyPr lIns="90000" tIns="46800" rIns="90000" bIns="46800">
              <a:spAutoFit/>
            </a:bodyPr>
            <a:lstStyle/>
            <a:p>
              <a:pPr algn="l">
                <a:spcBef>
                  <a:spcPct val="50000"/>
                </a:spcBef>
              </a:pPr>
              <a:r>
                <a:rPr lang="zh-CN" altLang="en-US" sz="1200" b="0" dirty="0">
                  <a:solidFill>
                    <a:schemeClr val="tx1"/>
                  </a:solidFill>
                  <a:latin typeface="Times New Roman" panose="02020603050405020304" pitchFamily="18" charset="0"/>
                </a:rPr>
                <a:t>业务计划与资源管道管理</a:t>
              </a:r>
            </a:p>
          </p:txBody>
        </p:sp>
        <p:sp>
          <p:nvSpPr>
            <p:cNvPr id="2103" name="Text Box 46"/>
            <p:cNvSpPr txBox="1"/>
            <p:nvPr/>
          </p:nvSpPr>
          <p:spPr>
            <a:xfrm>
              <a:off x="2256" y="600"/>
              <a:ext cx="2736" cy="190"/>
            </a:xfrm>
            <a:prstGeom prst="rect">
              <a:avLst/>
            </a:prstGeom>
            <a:gradFill rotWithShape="0">
              <a:gsLst>
                <a:gs pos="0">
                  <a:srgbClr val="00FF99"/>
                </a:gs>
                <a:gs pos="100000">
                  <a:srgbClr val="00DC84"/>
                </a:gs>
              </a:gsLst>
              <a:lin ang="5400000" scaled="1"/>
              <a:tileRect/>
            </a:gradFill>
            <a:ln w="9525" cap="flat" cmpd="sng">
              <a:solidFill>
                <a:srgbClr val="0000FF"/>
              </a:solidFill>
              <a:prstDash val="solid"/>
              <a:miter/>
              <a:headEnd type="none" w="med" len="med"/>
              <a:tailEnd type="none" w="med" len="med"/>
            </a:ln>
          </p:spPr>
          <p:txBody>
            <a:bodyPr lIns="90000" tIns="46800" rIns="90000" bIns="46800">
              <a:spAutoFit/>
            </a:bodyPr>
            <a:lstStyle/>
            <a:p>
              <a:pPr>
                <a:spcBef>
                  <a:spcPct val="50000"/>
                </a:spcBef>
              </a:pPr>
              <a:r>
                <a:rPr lang="zh-CN" altLang="en-US" sz="1200" b="0" dirty="0">
                  <a:solidFill>
                    <a:schemeClr val="tx1"/>
                  </a:solidFill>
                  <a:latin typeface="Times New Roman" panose="02020603050405020304" pitchFamily="18" charset="0"/>
                </a:rPr>
                <a:t>投资决策管理团队</a:t>
              </a:r>
            </a:p>
          </p:txBody>
        </p:sp>
        <p:grpSp>
          <p:nvGrpSpPr>
            <p:cNvPr id="2104" name="Group 47"/>
            <p:cNvGrpSpPr/>
            <p:nvPr/>
          </p:nvGrpSpPr>
          <p:grpSpPr>
            <a:xfrm>
              <a:off x="2544" y="2328"/>
              <a:ext cx="2539" cy="816"/>
              <a:chOff x="2160" y="2256"/>
              <a:chExt cx="2880" cy="792"/>
            </a:xfrm>
          </p:grpSpPr>
          <p:sp>
            <p:nvSpPr>
              <p:cNvPr id="2122" name="Line 48"/>
              <p:cNvSpPr/>
              <p:nvPr/>
            </p:nvSpPr>
            <p:spPr>
              <a:xfrm>
                <a:off x="2208" y="2385"/>
                <a:ext cx="963" cy="174"/>
              </a:xfrm>
              <a:prstGeom prst="line">
                <a:avLst/>
              </a:prstGeom>
              <a:ln w="9525" cap="flat" cmpd="sng">
                <a:solidFill>
                  <a:schemeClr val="tx1"/>
                </a:solidFill>
                <a:prstDash val="solid"/>
                <a:headEnd type="none" w="med" len="med"/>
                <a:tailEnd type="none" w="med" len="med"/>
              </a:ln>
            </p:spPr>
          </p:sp>
          <p:sp>
            <p:nvSpPr>
              <p:cNvPr id="2123" name="Line 49"/>
              <p:cNvSpPr/>
              <p:nvPr/>
            </p:nvSpPr>
            <p:spPr>
              <a:xfrm>
                <a:off x="3163" y="2560"/>
                <a:ext cx="1877" cy="0"/>
              </a:xfrm>
              <a:prstGeom prst="line">
                <a:avLst/>
              </a:prstGeom>
              <a:ln w="9525" cap="flat" cmpd="sng">
                <a:solidFill>
                  <a:schemeClr val="tx1"/>
                </a:solidFill>
                <a:prstDash val="solid"/>
                <a:headEnd type="none" w="med" len="med"/>
                <a:tailEnd type="none" w="med" len="med"/>
              </a:ln>
            </p:spPr>
          </p:sp>
          <p:sp>
            <p:nvSpPr>
              <p:cNvPr id="2124" name="Line 50"/>
              <p:cNvSpPr/>
              <p:nvPr/>
            </p:nvSpPr>
            <p:spPr>
              <a:xfrm>
                <a:off x="3168" y="2832"/>
                <a:ext cx="1872" cy="0"/>
              </a:xfrm>
              <a:prstGeom prst="line">
                <a:avLst/>
              </a:prstGeom>
              <a:ln w="9525" cap="flat" cmpd="sng">
                <a:solidFill>
                  <a:schemeClr val="tx1"/>
                </a:solidFill>
                <a:prstDash val="solid"/>
                <a:headEnd type="none" w="med" len="med"/>
                <a:tailEnd type="none" w="med" len="med"/>
              </a:ln>
            </p:spPr>
          </p:sp>
          <p:sp>
            <p:nvSpPr>
              <p:cNvPr id="2125" name="Line 51"/>
              <p:cNvSpPr/>
              <p:nvPr/>
            </p:nvSpPr>
            <p:spPr>
              <a:xfrm flipH="1">
                <a:off x="2239" y="2839"/>
                <a:ext cx="924" cy="209"/>
              </a:xfrm>
              <a:prstGeom prst="line">
                <a:avLst/>
              </a:prstGeom>
              <a:ln w="9525" cap="flat" cmpd="sng">
                <a:solidFill>
                  <a:schemeClr val="tx1"/>
                </a:solidFill>
                <a:prstDash val="solid"/>
                <a:headEnd type="none" w="med" len="med"/>
                <a:tailEnd type="none" w="med" len="med"/>
              </a:ln>
            </p:spPr>
          </p:sp>
          <p:sp>
            <p:nvSpPr>
              <p:cNvPr id="2126" name="Line 52"/>
              <p:cNvSpPr/>
              <p:nvPr/>
            </p:nvSpPr>
            <p:spPr>
              <a:xfrm>
                <a:off x="3166" y="2559"/>
                <a:ext cx="0" cy="280"/>
              </a:xfrm>
              <a:prstGeom prst="line">
                <a:avLst/>
              </a:prstGeom>
              <a:ln w="9525" cap="flat" cmpd="sng">
                <a:solidFill>
                  <a:schemeClr val="tx1"/>
                </a:solidFill>
                <a:prstDash val="solid"/>
                <a:headEnd type="none" w="med" len="med"/>
                <a:tailEnd type="none" w="med" len="med"/>
              </a:ln>
            </p:spPr>
          </p:sp>
          <p:sp>
            <p:nvSpPr>
              <p:cNvPr id="2127" name="Rectangle 53"/>
              <p:cNvSpPr/>
              <p:nvPr/>
            </p:nvSpPr>
            <p:spPr>
              <a:xfrm>
                <a:off x="2518" y="2631"/>
                <a:ext cx="200" cy="109"/>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概念</a:t>
                </a:r>
              </a:p>
            </p:txBody>
          </p:sp>
          <p:sp>
            <p:nvSpPr>
              <p:cNvPr id="2128" name="Line 54"/>
              <p:cNvSpPr/>
              <p:nvPr/>
            </p:nvSpPr>
            <p:spPr>
              <a:xfrm>
                <a:off x="3699" y="2559"/>
                <a:ext cx="0" cy="280"/>
              </a:xfrm>
              <a:prstGeom prst="line">
                <a:avLst/>
              </a:prstGeom>
              <a:ln w="9525" cap="flat" cmpd="sng">
                <a:solidFill>
                  <a:schemeClr val="tx1"/>
                </a:solidFill>
                <a:prstDash val="solid"/>
                <a:headEnd type="none" w="med" len="med"/>
                <a:tailEnd type="none" w="med" len="med"/>
              </a:ln>
            </p:spPr>
          </p:sp>
          <p:sp>
            <p:nvSpPr>
              <p:cNvPr id="2129" name="Line 55"/>
              <p:cNvSpPr/>
              <p:nvPr/>
            </p:nvSpPr>
            <p:spPr>
              <a:xfrm>
                <a:off x="4165" y="2559"/>
                <a:ext cx="0" cy="280"/>
              </a:xfrm>
              <a:prstGeom prst="line">
                <a:avLst/>
              </a:prstGeom>
              <a:ln w="9525" cap="flat" cmpd="sng">
                <a:solidFill>
                  <a:schemeClr val="tx1"/>
                </a:solidFill>
                <a:prstDash val="solid"/>
                <a:headEnd type="none" w="med" len="med"/>
                <a:tailEnd type="none" w="med" len="med"/>
              </a:ln>
            </p:spPr>
          </p:sp>
          <p:sp>
            <p:nvSpPr>
              <p:cNvPr id="2130" name="Line 56"/>
              <p:cNvSpPr/>
              <p:nvPr/>
            </p:nvSpPr>
            <p:spPr>
              <a:xfrm>
                <a:off x="4568" y="2559"/>
                <a:ext cx="0" cy="280"/>
              </a:xfrm>
              <a:prstGeom prst="line">
                <a:avLst/>
              </a:prstGeom>
              <a:ln w="9525" cap="flat" cmpd="sng">
                <a:solidFill>
                  <a:schemeClr val="tx1"/>
                </a:solidFill>
                <a:prstDash val="solid"/>
                <a:headEnd type="none" w="med" len="med"/>
                <a:tailEnd type="none" w="med" len="med"/>
              </a:ln>
            </p:spPr>
          </p:sp>
          <p:sp>
            <p:nvSpPr>
              <p:cNvPr id="2131" name="Rectangle 57"/>
              <p:cNvSpPr/>
              <p:nvPr/>
            </p:nvSpPr>
            <p:spPr>
              <a:xfrm>
                <a:off x="3263" y="2631"/>
                <a:ext cx="199" cy="109"/>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开发</a:t>
                </a:r>
              </a:p>
            </p:txBody>
          </p:sp>
          <p:sp>
            <p:nvSpPr>
              <p:cNvPr id="2132" name="Rectangle 58"/>
              <p:cNvSpPr/>
              <p:nvPr/>
            </p:nvSpPr>
            <p:spPr>
              <a:xfrm>
                <a:off x="3795" y="2631"/>
                <a:ext cx="267" cy="109"/>
              </a:xfrm>
              <a:prstGeom prst="rect">
                <a:avLst/>
              </a:prstGeom>
              <a:noFill/>
              <a:ln w="9525">
                <a:noFill/>
              </a:ln>
            </p:spPr>
            <p:txBody>
              <a:bodyPr lIns="0" tIns="0" rIns="0" bIns="0">
                <a:spAutoFit/>
              </a:bodyPr>
              <a:lstStyle/>
              <a:p>
                <a:pPr algn="l"/>
                <a:r>
                  <a:rPr lang="zh-CN" altLang="en-US" sz="1100" b="0" dirty="0">
                    <a:solidFill>
                      <a:srgbClr val="000000"/>
                    </a:solidFill>
                    <a:latin typeface="Arial" panose="020B0604020202020204" pitchFamily="34" charset="0"/>
                  </a:rPr>
                  <a:t>验证</a:t>
                </a:r>
              </a:p>
            </p:txBody>
          </p:sp>
          <p:sp>
            <p:nvSpPr>
              <p:cNvPr id="2133" name="Rectangle 59"/>
              <p:cNvSpPr/>
              <p:nvPr/>
            </p:nvSpPr>
            <p:spPr>
              <a:xfrm>
                <a:off x="4272" y="2640"/>
                <a:ext cx="200"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发布</a:t>
                </a:r>
              </a:p>
            </p:txBody>
          </p:sp>
          <p:sp>
            <p:nvSpPr>
              <p:cNvPr id="2134" name="Rectangle 60"/>
              <p:cNvSpPr/>
              <p:nvPr/>
            </p:nvSpPr>
            <p:spPr>
              <a:xfrm>
                <a:off x="2208" y="2256"/>
                <a:ext cx="399"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项目启动</a:t>
                </a:r>
              </a:p>
            </p:txBody>
          </p:sp>
          <p:sp>
            <p:nvSpPr>
              <p:cNvPr id="2135" name="Rectangle 61"/>
              <p:cNvSpPr/>
              <p:nvPr/>
            </p:nvSpPr>
            <p:spPr>
              <a:xfrm>
                <a:off x="3015" y="2421"/>
                <a:ext cx="400"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立项决策</a:t>
                </a:r>
              </a:p>
            </p:txBody>
          </p:sp>
          <p:sp>
            <p:nvSpPr>
              <p:cNvPr id="2136" name="Rectangle 62"/>
              <p:cNvSpPr/>
              <p:nvPr/>
            </p:nvSpPr>
            <p:spPr>
              <a:xfrm>
                <a:off x="3536" y="2421"/>
                <a:ext cx="399"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系统初验</a:t>
                </a:r>
              </a:p>
            </p:txBody>
          </p:sp>
          <p:sp>
            <p:nvSpPr>
              <p:cNvPr id="2137" name="Rectangle 63"/>
              <p:cNvSpPr/>
              <p:nvPr/>
            </p:nvSpPr>
            <p:spPr>
              <a:xfrm>
                <a:off x="4009" y="2421"/>
                <a:ext cx="399"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产品发布</a:t>
                </a:r>
              </a:p>
            </p:txBody>
          </p:sp>
          <p:sp>
            <p:nvSpPr>
              <p:cNvPr id="2138" name="Line 64"/>
              <p:cNvSpPr/>
              <p:nvPr/>
            </p:nvSpPr>
            <p:spPr>
              <a:xfrm>
                <a:off x="2394" y="2420"/>
                <a:ext cx="0" cy="593"/>
              </a:xfrm>
              <a:prstGeom prst="line">
                <a:avLst/>
              </a:prstGeom>
              <a:ln w="9525" cap="flat" cmpd="sng">
                <a:solidFill>
                  <a:schemeClr val="tx1"/>
                </a:solidFill>
                <a:prstDash val="sysDot"/>
                <a:headEnd type="none" w="med" len="med"/>
                <a:tailEnd type="none" w="med" len="med"/>
              </a:ln>
            </p:spPr>
          </p:sp>
          <p:sp>
            <p:nvSpPr>
              <p:cNvPr id="2139" name="Line 65"/>
              <p:cNvSpPr/>
              <p:nvPr/>
            </p:nvSpPr>
            <p:spPr>
              <a:xfrm>
                <a:off x="2767" y="2489"/>
                <a:ext cx="0" cy="454"/>
              </a:xfrm>
              <a:prstGeom prst="line">
                <a:avLst/>
              </a:prstGeom>
              <a:ln w="9525" cap="flat" cmpd="sng">
                <a:solidFill>
                  <a:schemeClr val="tx1"/>
                </a:solidFill>
                <a:prstDash val="solid"/>
                <a:headEnd type="none" w="med" len="med"/>
                <a:tailEnd type="none" w="med" len="med"/>
              </a:ln>
            </p:spPr>
          </p:sp>
          <p:sp>
            <p:nvSpPr>
              <p:cNvPr id="2140" name="Rectangle 66"/>
              <p:cNvSpPr/>
              <p:nvPr/>
            </p:nvSpPr>
            <p:spPr>
              <a:xfrm>
                <a:off x="2880" y="2640"/>
                <a:ext cx="200"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立项</a:t>
                </a:r>
              </a:p>
            </p:txBody>
          </p:sp>
          <p:sp>
            <p:nvSpPr>
              <p:cNvPr id="2141" name="Rectangle 67"/>
              <p:cNvSpPr/>
              <p:nvPr/>
            </p:nvSpPr>
            <p:spPr>
              <a:xfrm>
                <a:off x="2640" y="2311"/>
                <a:ext cx="399"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概念评审</a:t>
                </a:r>
              </a:p>
            </p:txBody>
          </p:sp>
          <p:graphicFrame>
            <p:nvGraphicFramePr>
              <p:cNvPr id="2055" name="Object 68"/>
              <p:cNvGraphicFramePr>
                <a:graphicFrameLocks noChangeAspect="1"/>
              </p:cNvGraphicFramePr>
              <p:nvPr/>
            </p:nvGraphicFramePr>
            <p:xfrm>
              <a:off x="2705" y="2455"/>
              <a:ext cx="130" cy="84"/>
            </p:xfrm>
            <a:graphic>
              <a:graphicData uri="http://schemas.openxmlformats.org/presentationml/2006/ole">
                <mc:AlternateContent xmlns:mc="http://schemas.openxmlformats.org/markup-compatibility/2006">
                  <mc:Choice xmlns:v="urn:schemas-microsoft-com:vml" Requires="v">
                    <p:oleObj spid="_x0000_s5130" r:id="rId3" imgW="319405" imgH="184785" progId="FLW3Drawing">
                      <p:embed/>
                    </p:oleObj>
                  </mc:Choice>
                  <mc:Fallback>
                    <p:oleObj r:id="rId3" imgW="319405" imgH="184785" progId="FLW3Drawing">
                      <p:embed/>
                      <p:pic>
                        <p:nvPicPr>
                          <p:cNvPr id="0" name="图片 3080"/>
                          <p:cNvPicPr/>
                          <p:nvPr/>
                        </p:nvPicPr>
                        <p:blipFill>
                          <a:blip r:embed="rId4"/>
                          <a:stretch>
                            <a:fillRect/>
                          </a:stretch>
                        </p:blipFill>
                        <p:spPr>
                          <a:xfrm>
                            <a:off x="2705" y="2455"/>
                            <a:ext cx="130" cy="84"/>
                          </a:xfrm>
                          <a:prstGeom prst="rect">
                            <a:avLst/>
                          </a:prstGeom>
                          <a:noFill/>
                          <a:ln w="38100">
                            <a:noFill/>
                            <a:miter/>
                          </a:ln>
                        </p:spPr>
                      </p:pic>
                    </p:oleObj>
                  </mc:Fallback>
                </mc:AlternateContent>
              </a:graphicData>
            </a:graphic>
          </p:graphicFrame>
          <p:graphicFrame>
            <p:nvGraphicFramePr>
              <p:cNvPr id="2056" name="Object 69"/>
              <p:cNvGraphicFramePr>
                <a:graphicFrameLocks noChangeAspect="1"/>
              </p:cNvGraphicFramePr>
              <p:nvPr/>
            </p:nvGraphicFramePr>
            <p:xfrm>
              <a:off x="3109" y="2524"/>
              <a:ext cx="130" cy="85"/>
            </p:xfrm>
            <a:graphic>
              <a:graphicData uri="http://schemas.openxmlformats.org/presentationml/2006/ole">
                <mc:AlternateContent xmlns:mc="http://schemas.openxmlformats.org/markup-compatibility/2006">
                  <mc:Choice xmlns:v="urn:schemas-microsoft-com:vml" Requires="v">
                    <p:oleObj spid="_x0000_s5131" r:id="rId5" imgW="319405" imgH="184785" progId="FLW3Drawing">
                      <p:embed/>
                    </p:oleObj>
                  </mc:Choice>
                  <mc:Fallback>
                    <p:oleObj r:id="rId5" imgW="319405" imgH="184785" progId="FLW3Drawing">
                      <p:embed/>
                      <p:pic>
                        <p:nvPicPr>
                          <p:cNvPr id="0" name="图片 3081"/>
                          <p:cNvPicPr/>
                          <p:nvPr/>
                        </p:nvPicPr>
                        <p:blipFill>
                          <a:blip r:embed="rId4"/>
                          <a:stretch>
                            <a:fillRect/>
                          </a:stretch>
                        </p:blipFill>
                        <p:spPr>
                          <a:xfrm>
                            <a:off x="3109" y="2524"/>
                            <a:ext cx="130" cy="85"/>
                          </a:xfrm>
                          <a:prstGeom prst="rect">
                            <a:avLst/>
                          </a:prstGeom>
                          <a:noFill/>
                          <a:ln w="38100">
                            <a:noFill/>
                            <a:miter/>
                          </a:ln>
                        </p:spPr>
                      </p:pic>
                    </p:oleObj>
                  </mc:Fallback>
                </mc:AlternateContent>
              </a:graphicData>
            </a:graphic>
          </p:graphicFrame>
          <p:graphicFrame>
            <p:nvGraphicFramePr>
              <p:cNvPr id="2057" name="Object 70"/>
              <p:cNvGraphicFramePr>
                <a:graphicFrameLocks noChangeAspect="1"/>
              </p:cNvGraphicFramePr>
              <p:nvPr/>
            </p:nvGraphicFramePr>
            <p:xfrm>
              <a:off x="4103" y="2524"/>
              <a:ext cx="130" cy="85"/>
            </p:xfrm>
            <a:graphic>
              <a:graphicData uri="http://schemas.openxmlformats.org/presentationml/2006/ole">
                <mc:AlternateContent xmlns:mc="http://schemas.openxmlformats.org/markup-compatibility/2006">
                  <mc:Choice xmlns:v="urn:schemas-microsoft-com:vml" Requires="v">
                    <p:oleObj spid="_x0000_s5132" r:id="rId6" imgW="319405" imgH="184785" progId="FLW3Drawing">
                      <p:embed/>
                    </p:oleObj>
                  </mc:Choice>
                  <mc:Fallback>
                    <p:oleObj r:id="rId6" imgW="319405" imgH="184785" progId="FLW3Drawing">
                      <p:embed/>
                      <p:pic>
                        <p:nvPicPr>
                          <p:cNvPr id="0" name="图片 3082"/>
                          <p:cNvPicPr/>
                          <p:nvPr/>
                        </p:nvPicPr>
                        <p:blipFill>
                          <a:blip r:embed="rId4"/>
                          <a:stretch>
                            <a:fillRect/>
                          </a:stretch>
                        </p:blipFill>
                        <p:spPr>
                          <a:xfrm>
                            <a:off x="4103" y="2524"/>
                            <a:ext cx="130" cy="85"/>
                          </a:xfrm>
                          <a:prstGeom prst="rect">
                            <a:avLst/>
                          </a:prstGeom>
                          <a:noFill/>
                          <a:ln w="38100">
                            <a:noFill/>
                            <a:miter/>
                          </a:ln>
                        </p:spPr>
                      </p:pic>
                    </p:oleObj>
                  </mc:Fallback>
                </mc:AlternateContent>
              </a:graphicData>
            </a:graphic>
          </p:graphicFrame>
          <p:sp>
            <p:nvSpPr>
              <p:cNvPr id="2142" name="Line 71"/>
              <p:cNvSpPr/>
              <p:nvPr/>
            </p:nvSpPr>
            <p:spPr>
              <a:xfrm>
                <a:off x="2160" y="2664"/>
                <a:ext cx="240" cy="0"/>
              </a:xfrm>
              <a:prstGeom prst="line">
                <a:avLst/>
              </a:prstGeom>
              <a:ln w="9525" cap="flat" cmpd="sng">
                <a:solidFill>
                  <a:schemeClr val="tx1"/>
                </a:solidFill>
                <a:prstDash val="solid"/>
                <a:headEnd type="none" w="med" len="med"/>
                <a:tailEnd type="triangle" w="med" len="med"/>
              </a:ln>
            </p:spPr>
          </p:sp>
          <p:sp>
            <p:nvSpPr>
              <p:cNvPr id="2143" name="Line 72"/>
              <p:cNvSpPr/>
              <p:nvPr/>
            </p:nvSpPr>
            <p:spPr>
              <a:xfrm>
                <a:off x="2256" y="2760"/>
                <a:ext cx="240" cy="0"/>
              </a:xfrm>
              <a:prstGeom prst="line">
                <a:avLst/>
              </a:prstGeom>
              <a:ln w="9525" cap="flat" cmpd="sng">
                <a:solidFill>
                  <a:schemeClr val="tx1"/>
                </a:solidFill>
                <a:prstDash val="solid"/>
                <a:headEnd type="none" w="med" len="med"/>
                <a:tailEnd type="triangle" w="med" len="med"/>
              </a:ln>
            </p:spPr>
          </p:sp>
          <p:sp>
            <p:nvSpPr>
              <p:cNvPr id="2144" name="Rectangle 73"/>
              <p:cNvSpPr/>
              <p:nvPr/>
            </p:nvSpPr>
            <p:spPr>
              <a:xfrm>
                <a:off x="4608" y="2640"/>
                <a:ext cx="399" cy="110"/>
              </a:xfrm>
              <a:prstGeom prst="rect">
                <a:avLst/>
              </a:prstGeom>
              <a:noFill/>
              <a:ln w="9525">
                <a:noFill/>
              </a:ln>
            </p:spPr>
            <p:txBody>
              <a:bodyPr wrap="none" lIns="0" tIns="0" rIns="0" bIns="0">
                <a:spAutoFit/>
              </a:bodyPr>
              <a:lstStyle/>
              <a:p>
                <a:pPr algn="l"/>
                <a:r>
                  <a:rPr lang="zh-CN" altLang="en-US" sz="1100" b="0" dirty="0">
                    <a:solidFill>
                      <a:srgbClr val="000000"/>
                    </a:solidFill>
                    <a:latin typeface="Arial" panose="020B0604020202020204" pitchFamily="34" charset="0"/>
                  </a:rPr>
                  <a:t>生命周期</a:t>
                </a:r>
              </a:p>
            </p:txBody>
          </p:sp>
          <p:graphicFrame>
            <p:nvGraphicFramePr>
              <p:cNvPr id="2058" name="Object 74"/>
              <p:cNvGraphicFramePr>
                <a:graphicFrameLocks noChangeAspect="1"/>
              </p:cNvGraphicFramePr>
              <p:nvPr/>
            </p:nvGraphicFramePr>
            <p:xfrm>
              <a:off x="4512" y="2496"/>
              <a:ext cx="130" cy="85"/>
            </p:xfrm>
            <a:graphic>
              <a:graphicData uri="http://schemas.openxmlformats.org/presentationml/2006/ole">
                <mc:AlternateContent xmlns:mc="http://schemas.openxmlformats.org/markup-compatibility/2006">
                  <mc:Choice xmlns:v="urn:schemas-microsoft-com:vml" Requires="v">
                    <p:oleObj spid="_x0000_s5133" r:id="rId7" imgW="319405" imgH="184785" progId="FLW3Drawing">
                      <p:embed/>
                    </p:oleObj>
                  </mc:Choice>
                  <mc:Fallback>
                    <p:oleObj r:id="rId7" imgW="319405" imgH="184785" progId="FLW3Drawing">
                      <p:embed/>
                      <p:pic>
                        <p:nvPicPr>
                          <p:cNvPr id="0" name="图片 3077"/>
                          <p:cNvPicPr/>
                          <p:nvPr/>
                        </p:nvPicPr>
                        <p:blipFill>
                          <a:blip r:embed="rId4"/>
                          <a:stretch>
                            <a:fillRect/>
                          </a:stretch>
                        </p:blipFill>
                        <p:spPr>
                          <a:xfrm>
                            <a:off x="4512" y="2496"/>
                            <a:ext cx="130" cy="85"/>
                          </a:xfrm>
                          <a:prstGeom prst="rect">
                            <a:avLst/>
                          </a:prstGeom>
                          <a:noFill/>
                          <a:ln w="38100">
                            <a:noFill/>
                            <a:miter/>
                          </a:ln>
                        </p:spPr>
                      </p:pic>
                    </p:oleObj>
                  </mc:Fallback>
                </mc:AlternateContent>
              </a:graphicData>
            </a:graphic>
          </p:graphicFrame>
        </p:grpSp>
        <p:graphicFrame>
          <p:nvGraphicFramePr>
            <p:cNvPr id="2050" name="Object 75"/>
            <p:cNvGraphicFramePr>
              <a:graphicFrameLocks noChangeAspect="1"/>
            </p:cNvGraphicFramePr>
            <p:nvPr/>
          </p:nvGraphicFramePr>
          <p:xfrm>
            <a:off x="3009" y="892"/>
            <a:ext cx="130" cy="84"/>
          </p:xfrm>
          <a:graphic>
            <a:graphicData uri="http://schemas.openxmlformats.org/presentationml/2006/ole">
              <mc:AlternateContent xmlns:mc="http://schemas.openxmlformats.org/markup-compatibility/2006">
                <mc:Choice xmlns:v="urn:schemas-microsoft-com:vml" Requires="v">
                  <p:oleObj spid="_x0000_s5134" r:id="rId8" imgW="319405" imgH="184785" progId="FLW3Drawing">
                    <p:embed/>
                  </p:oleObj>
                </mc:Choice>
                <mc:Fallback>
                  <p:oleObj r:id="rId8" imgW="319405" imgH="184785" progId="FLW3Drawing">
                    <p:embed/>
                    <p:pic>
                      <p:nvPicPr>
                        <p:cNvPr id="0" name="图片 3075"/>
                        <p:cNvPicPr/>
                        <p:nvPr/>
                      </p:nvPicPr>
                      <p:blipFill>
                        <a:blip r:embed="rId4"/>
                        <a:stretch>
                          <a:fillRect/>
                        </a:stretch>
                      </p:blipFill>
                      <p:spPr>
                        <a:xfrm>
                          <a:off x="3009" y="892"/>
                          <a:ext cx="130" cy="84"/>
                        </a:xfrm>
                        <a:prstGeom prst="rect">
                          <a:avLst/>
                        </a:prstGeom>
                        <a:noFill/>
                        <a:ln w="38100">
                          <a:noFill/>
                          <a:miter/>
                        </a:ln>
                      </p:spPr>
                    </p:pic>
                  </p:oleObj>
                </mc:Fallback>
              </mc:AlternateContent>
            </a:graphicData>
          </a:graphic>
        </p:graphicFrame>
        <p:graphicFrame>
          <p:nvGraphicFramePr>
            <p:cNvPr id="2051" name="Object 76"/>
            <p:cNvGraphicFramePr>
              <a:graphicFrameLocks noChangeAspect="1"/>
            </p:cNvGraphicFramePr>
            <p:nvPr/>
          </p:nvGraphicFramePr>
          <p:xfrm>
            <a:off x="3413" y="895"/>
            <a:ext cx="130" cy="85"/>
          </p:xfrm>
          <a:graphic>
            <a:graphicData uri="http://schemas.openxmlformats.org/presentationml/2006/ole">
              <mc:AlternateContent xmlns:mc="http://schemas.openxmlformats.org/markup-compatibility/2006">
                <mc:Choice xmlns:v="urn:schemas-microsoft-com:vml" Requires="v">
                  <p:oleObj spid="_x0000_s5135" r:id="rId9" imgW="319405" imgH="184785" progId="FLW3Drawing">
                    <p:embed/>
                  </p:oleObj>
                </mc:Choice>
                <mc:Fallback>
                  <p:oleObj r:id="rId9" imgW="319405" imgH="184785" progId="FLW3Drawing">
                    <p:embed/>
                    <p:pic>
                      <p:nvPicPr>
                        <p:cNvPr id="0" name="图片 3078"/>
                        <p:cNvPicPr/>
                        <p:nvPr/>
                      </p:nvPicPr>
                      <p:blipFill>
                        <a:blip r:embed="rId4"/>
                        <a:stretch>
                          <a:fillRect/>
                        </a:stretch>
                      </p:blipFill>
                      <p:spPr>
                        <a:xfrm>
                          <a:off x="3413" y="895"/>
                          <a:ext cx="130" cy="85"/>
                        </a:xfrm>
                        <a:prstGeom prst="rect">
                          <a:avLst/>
                        </a:prstGeom>
                        <a:noFill/>
                        <a:ln w="38100">
                          <a:noFill/>
                          <a:miter/>
                        </a:ln>
                      </p:spPr>
                    </p:pic>
                  </p:oleObj>
                </mc:Fallback>
              </mc:AlternateContent>
            </a:graphicData>
          </a:graphic>
        </p:graphicFrame>
        <p:graphicFrame>
          <p:nvGraphicFramePr>
            <p:cNvPr id="2052" name="Object 77"/>
            <p:cNvGraphicFramePr>
              <a:graphicFrameLocks noChangeAspect="1"/>
            </p:cNvGraphicFramePr>
            <p:nvPr/>
          </p:nvGraphicFramePr>
          <p:xfrm>
            <a:off x="4215" y="887"/>
            <a:ext cx="130" cy="85"/>
          </p:xfrm>
          <a:graphic>
            <a:graphicData uri="http://schemas.openxmlformats.org/presentationml/2006/ole">
              <mc:AlternateContent xmlns:mc="http://schemas.openxmlformats.org/markup-compatibility/2006">
                <mc:Choice xmlns:v="urn:schemas-microsoft-com:vml" Requires="v">
                  <p:oleObj spid="_x0000_s5136" r:id="rId10" imgW="319405" imgH="184785" progId="FLW3Drawing">
                    <p:embed/>
                  </p:oleObj>
                </mc:Choice>
                <mc:Fallback>
                  <p:oleObj r:id="rId10" imgW="319405" imgH="184785" progId="FLW3Drawing">
                    <p:embed/>
                    <p:pic>
                      <p:nvPicPr>
                        <p:cNvPr id="0" name="图片 3083"/>
                        <p:cNvPicPr/>
                        <p:nvPr/>
                      </p:nvPicPr>
                      <p:blipFill>
                        <a:blip r:embed="rId4"/>
                        <a:stretch>
                          <a:fillRect/>
                        </a:stretch>
                      </p:blipFill>
                      <p:spPr>
                        <a:xfrm>
                          <a:off x="4215" y="887"/>
                          <a:ext cx="130" cy="85"/>
                        </a:xfrm>
                        <a:prstGeom prst="rect">
                          <a:avLst/>
                        </a:prstGeom>
                        <a:noFill/>
                        <a:ln w="38100">
                          <a:noFill/>
                          <a:miter/>
                        </a:ln>
                      </p:spPr>
                    </p:pic>
                  </p:oleObj>
                </mc:Fallback>
              </mc:AlternateContent>
            </a:graphicData>
          </a:graphic>
        </p:graphicFrame>
        <p:graphicFrame>
          <p:nvGraphicFramePr>
            <p:cNvPr id="2053" name="Object 78"/>
            <p:cNvGraphicFramePr>
              <a:graphicFrameLocks noChangeAspect="1"/>
            </p:cNvGraphicFramePr>
            <p:nvPr/>
          </p:nvGraphicFramePr>
          <p:xfrm>
            <a:off x="4560" y="880"/>
            <a:ext cx="130" cy="85"/>
          </p:xfrm>
          <a:graphic>
            <a:graphicData uri="http://schemas.openxmlformats.org/presentationml/2006/ole">
              <mc:AlternateContent xmlns:mc="http://schemas.openxmlformats.org/markup-compatibility/2006">
                <mc:Choice xmlns:v="urn:schemas-microsoft-com:vml" Requires="v">
                  <p:oleObj spid="_x0000_s5137" r:id="rId11" imgW="319405" imgH="184785" progId="FLW3Drawing">
                    <p:embed/>
                  </p:oleObj>
                </mc:Choice>
                <mc:Fallback>
                  <p:oleObj r:id="rId11" imgW="319405" imgH="184785" progId="FLW3Drawing">
                    <p:embed/>
                    <p:pic>
                      <p:nvPicPr>
                        <p:cNvPr id="0" name="图片 3076"/>
                        <p:cNvPicPr/>
                        <p:nvPr/>
                      </p:nvPicPr>
                      <p:blipFill>
                        <a:blip r:embed="rId4"/>
                        <a:stretch>
                          <a:fillRect/>
                        </a:stretch>
                      </p:blipFill>
                      <p:spPr>
                        <a:xfrm>
                          <a:off x="4560" y="880"/>
                          <a:ext cx="130" cy="85"/>
                        </a:xfrm>
                        <a:prstGeom prst="rect">
                          <a:avLst/>
                        </a:prstGeom>
                        <a:noFill/>
                        <a:ln w="38100">
                          <a:noFill/>
                          <a:miter/>
                        </a:ln>
                      </p:spPr>
                    </p:pic>
                  </p:oleObj>
                </mc:Fallback>
              </mc:AlternateContent>
            </a:graphicData>
          </a:graphic>
        </p:graphicFrame>
        <p:sp>
          <p:nvSpPr>
            <p:cNvPr id="2105" name="Line 79"/>
            <p:cNvSpPr/>
            <p:nvPr/>
          </p:nvSpPr>
          <p:spPr>
            <a:xfrm>
              <a:off x="3456" y="2032"/>
              <a:ext cx="0" cy="384"/>
            </a:xfrm>
            <a:prstGeom prst="line">
              <a:avLst/>
            </a:prstGeom>
            <a:ln w="9525" cap="flat" cmpd="sng">
              <a:solidFill>
                <a:schemeClr val="tx1"/>
              </a:solidFill>
              <a:prstDash val="solid"/>
              <a:headEnd type="triangle" w="med" len="med"/>
              <a:tailEnd type="triangle" w="med" len="med"/>
            </a:ln>
          </p:spPr>
        </p:sp>
        <p:sp>
          <p:nvSpPr>
            <p:cNvPr id="2106" name="Text Box 80"/>
            <p:cNvSpPr txBox="1"/>
            <p:nvPr/>
          </p:nvSpPr>
          <p:spPr>
            <a:xfrm>
              <a:off x="3504" y="2040"/>
              <a:ext cx="720" cy="428"/>
            </a:xfrm>
            <a:prstGeom prst="rect">
              <a:avLst/>
            </a:prstGeom>
            <a:noFill/>
            <a:ln w="9525">
              <a:noFill/>
            </a:ln>
          </p:spPr>
          <p:txBody>
            <a:bodyPr lIns="90000" tIns="46800" rIns="90000" bIns="46800">
              <a:spAutoFit/>
            </a:bodyPr>
            <a:lstStyle/>
            <a:p>
              <a:pPr algn="l"/>
              <a:r>
                <a:rPr lang="zh-CN" altLang="en-US" sz="1200" b="0" dirty="0">
                  <a:solidFill>
                    <a:schemeClr val="tx1"/>
                  </a:solidFill>
                  <a:latin typeface="Times New Roman" panose="02020603050405020304" pitchFamily="18" charset="0"/>
                </a:rPr>
                <a:t>资源分配</a:t>
              </a:r>
            </a:p>
            <a:p>
              <a:pPr algn="l"/>
              <a:r>
                <a:rPr lang="zh-CN" altLang="en-US" sz="1200" b="0" dirty="0">
                  <a:solidFill>
                    <a:schemeClr val="tx1"/>
                  </a:solidFill>
                  <a:latin typeface="Times New Roman" panose="02020603050405020304" pitchFamily="18" charset="0"/>
                </a:rPr>
                <a:t>业务表现数据</a:t>
              </a:r>
            </a:p>
            <a:p>
              <a:pPr algn="l"/>
              <a:r>
                <a:rPr lang="zh-CN" altLang="en-US" sz="1200" b="0" dirty="0">
                  <a:solidFill>
                    <a:schemeClr val="tx1"/>
                  </a:solidFill>
                  <a:latin typeface="Times New Roman" panose="02020603050405020304" pitchFamily="18" charset="0"/>
                </a:rPr>
                <a:t>项目管理数据</a:t>
              </a:r>
            </a:p>
          </p:txBody>
        </p:sp>
        <p:sp>
          <p:nvSpPr>
            <p:cNvPr id="2107" name="Line 81"/>
            <p:cNvSpPr/>
            <p:nvPr/>
          </p:nvSpPr>
          <p:spPr>
            <a:xfrm>
              <a:off x="3216" y="2040"/>
              <a:ext cx="0" cy="384"/>
            </a:xfrm>
            <a:prstGeom prst="line">
              <a:avLst/>
            </a:prstGeom>
            <a:ln w="9525" cap="flat" cmpd="sng">
              <a:solidFill>
                <a:schemeClr val="tx1"/>
              </a:solidFill>
              <a:prstDash val="solid"/>
              <a:headEnd type="triangle" w="med" len="med"/>
              <a:tailEnd type="triangle" w="med" len="med"/>
            </a:ln>
          </p:spPr>
        </p:sp>
        <p:sp>
          <p:nvSpPr>
            <p:cNvPr id="2108" name="Line 82"/>
            <p:cNvSpPr/>
            <p:nvPr/>
          </p:nvSpPr>
          <p:spPr>
            <a:xfrm>
              <a:off x="4752" y="2040"/>
              <a:ext cx="0" cy="576"/>
            </a:xfrm>
            <a:prstGeom prst="line">
              <a:avLst/>
            </a:prstGeom>
            <a:ln w="9525" cap="flat" cmpd="sng">
              <a:solidFill>
                <a:schemeClr val="tx1"/>
              </a:solidFill>
              <a:prstDash val="solid"/>
              <a:headEnd type="triangle" w="med" len="med"/>
              <a:tailEnd type="triangle" w="med" len="med"/>
            </a:ln>
          </p:spPr>
        </p:sp>
        <p:sp>
          <p:nvSpPr>
            <p:cNvPr id="2109" name="Line 83"/>
            <p:cNvSpPr/>
            <p:nvPr/>
          </p:nvSpPr>
          <p:spPr>
            <a:xfrm>
              <a:off x="3040" y="792"/>
              <a:ext cx="0" cy="144"/>
            </a:xfrm>
            <a:prstGeom prst="line">
              <a:avLst/>
            </a:prstGeom>
            <a:ln w="9525" cap="flat" cmpd="sng">
              <a:solidFill>
                <a:schemeClr val="tx1"/>
              </a:solidFill>
              <a:prstDash val="solid"/>
              <a:headEnd type="triangle" w="med" len="med"/>
              <a:tailEnd type="triangle" w="med" len="med"/>
            </a:ln>
          </p:spPr>
        </p:sp>
        <p:sp>
          <p:nvSpPr>
            <p:cNvPr id="2110" name="Line 84"/>
            <p:cNvSpPr/>
            <p:nvPr/>
          </p:nvSpPr>
          <p:spPr>
            <a:xfrm>
              <a:off x="3456" y="776"/>
              <a:ext cx="0" cy="144"/>
            </a:xfrm>
            <a:prstGeom prst="line">
              <a:avLst/>
            </a:prstGeom>
            <a:ln w="9525" cap="flat" cmpd="sng">
              <a:solidFill>
                <a:schemeClr val="tx1"/>
              </a:solidFill>
              <a:prstDash val="solid"/>
              <a:headEnd type="triangle" w="med" len="med"/>
              <a:tailEnd type="triangle" w="med" len="med"/>
            </a:ln>
          </p:spPr>
        </p:sp>
        <p:sp>
          <p:nvSpPr>
            <p:cNvPr id="2111" name="Line 85"/>
            <p:cNvSpPr/>
            <p:nvPr/>
          </p:nvSpPr>
          <p:spPr>
            <a:xfrm>
              <a:off x="4264" y="784"/>
              <a:ext cx="0" cy="144"/>
            </a:xfrm>
            <a:prstGeom prst="line">
              <a:avLst/>
            </a:prstGeom>
            <a:ln w="9525" cap="flat" cmpd="sng">
              <a:solidFill>
                <a:schemeClr val="tx1"/>
              </a:solidFill>
              <a:prstDash val="solid"/>
              <a:headEnd type="triangle" w="med" len="med"/>
              <a:tailEnd type="triangle" w="med" len="med"/>
            </a:ln>
          </p:spPr>
        </p:sp>
        <p:sp>
          <p:nvSpPr>
            <p:cNvPr id="2112" name="Line 86"/>
            <p:cNvSpPr/>
            <p:nvPr/>
          </p:nvSpPr>
          <p:spPr>
            <a:xfrm>
              <a:off x="4608" y="784"/>
              <a:ext cx="0" cy="144"/>
            </a:xfrm>
            <a:prstGeom prst="line">
              <a:avLst/>
            </a:prstGeom>
            <a:ln w="9525" cap="flat" cmpd="sng">
              <a:solidFill>
                <a:schemeClr val="tx1"/>
              </a:solidFill>
              <a:prstDash val="solid"/>
              <a:headEnd type="triangle" w="med" len="med"/>
              <a:tailEnd type="triangle" w="med" len="med"/>
            </a:ln>
          </p:spPr>
        </p:sp>
        <p:sp>
          <p:nvSpPr>
            <p:cNvPr id="2113" name="Line 87"/>
            <p:cNvSpPr/>
            <p:nvPr/>
          </p:nvSpPr>
          <p:spPr>
            <a:xfrm>
              <a:off x="336" y="3144"/>
              <a:ext cx="5088" cy="0"/>
            </a:xfrm>
            <a:prstGeom prst="line">
              <a:avLst/>
            </a:prstGeom>
            <a:ln w="9525" cap="flat" cmpd="sng">
              <a:solidFill>
                <a:schemeClr val="tx1"/>
              </a:solidFill>
              <a:prstDash val="sysDot"/>
              <a:headEnd type="none" w="med" len="med"/>
              <a:tailEnd type="none" w="med" len="med"/>
            </a:ln>
          </p:spPr>
        </p:sp>
        <p:graphicFrame>
          <p:nvGraphicFramePr>
            <p:cNvPr id="2054" name="Object 88"/>
            <p:cNvGraphicFramePr>
              <a:graphicFrameLocks noChangeAspect="1"/>
            </p:cNvGraphicFramePr>
            <p:nvPr/>
          </p:nvGraphicFramePr>
          <p:xfrm>
            <a:off x="2160" y="3000"/>
            <a:ext cx="672" cy="624"/>
          </p:xfrm>
          <a:graphic>
            <a:graphicData uri="http://schemas.openxmlformats.org/presentationml/2006/ole">
              <mc:AlternateContent xmlns:mc="http://schemas.openxmlformats.org/markup-compatibility/2006">
                <mc:Choice xmlns:v="urn:schemas-microsoft-com:vml" Requires="v">
                  <p:oleObj spid="_x0000_s5138" r:id="rId12" imgW="1012190" imgH="945515" progId="FLW3Drawing">
                    <p:embed/>
                  </p:oleObj>
                </mc:Choice>
                <mc:Fallback>
                  <p:oleObj r:id="rId12" imgW="1012190" imgH="945515" progId="FLW3Drawing">
                    <p:embed/>
                    <p:pic>
                      <p:nvPicPr>
                        <p:cNvPr id="0" name="图片 3079"/>
                        <p:cNvPicPr/>
                        <p:nvPr/>
                      </p:nvPicPr>
                      <p:blipFill>
                        <a:blip r:embed="rId13"/>
                        <a:stretch>
                          <a:fillRect/>
                        </a:stretch>
                      </p:blipFill>
                      <p:spPr>
                        <a:xfrm>
                          <a:off x="2160" y="3000"/>
                          <a:ext cx="672" cy="624"/>
                        </a:xfrm>
                        <a:prstGeom prst="rect">
                          <a:avLst/>
                        </a:prstGeom>
                        <a:noFill/>
                        <a:ln w="38100">
                          <a:noFill/>
                          <a:miter/>
                        </a:ln>
                      </p:spPr>
                    </p:pic>
                  </p:oleObj>
                </mc:Fallback>
              </mc:AlternateContent>
            </a:graphicData>
          </a:graphic>
        </p:graphicFrame>
        <p:sp>
          <p:nvSpPr>
            <p:cNvPr id="2114" name="Text Box 89"/>
            <p:cNvSpPr txBox="1"/>
            <p:nvPr/>
          </p:nvSpPr>
          <p:spPr>
            <a:xfrm>
              <a:off x="2304" y="3144"/>
              <a:ext cx="432" cy="307"/>
            </a:xfrm>
            <a:prstGeom prst="rect">
              <a:avLst/>
            </a:prstGeom>
            <a:noFill/>
            <a:ln w="9525">
              <a:noFill/>
            </a:ln>
          </p:spPr>
          <p:txBody>
            <a:bodyPr lIns="90000" tIns="46800" rIns="90000" bIns="46800">
              <a:spAutoFit/>
            </a:bodyPr>
            <a:lstStyle/>
            <a:p>
              <a:pPr algn="l">
                <a:spcBef>
                  <a:spcPct val="50000"/>
                </a:spcBef>
              </a:pPr>
              <a:r>
                <a:rPr lang="zh-CN" altLang="en-US" sz="1200" dirty="0">
                  <a:solidFill>
                    <a:schemeClr val="tx1"/>
                  </a:solidFill>
                  <a:latin typeface="Times New Roman" panose="02020603050405020304" pitchFamily="18" charset="0"/>
                </a:rPr>
                <a:t>项目开发团队</a:t>
              </a:r>
            </a:p>
          </p:txBody>
        </p:sp>
        <p:sp>
          <p:nvSpPr>
            <p:cNvPr id="2115" name="Text Box 90"/>
            <p:cNvSpPr txBox="1"/>
            <p:nvPr/>
          </p:nvSpPr>
          <p:spPr>
            <a:xfrm>
              <a:off x="2832" y="3240"/>
              <a:ext cx="1248" cy="184"/>
            </a:xfrm>
            <a:prstGeom prst="rect">
              <a:avLst/>
            </a:prstGeom>
            <a:solidFill>
              <a:srgbClr val="CCFFCC"/>
            </a:solidFill>
            <a:ln w="9525">
              <a:noFill/>
            </a:ln>
          </p:spPr>
          <p:txBody>
            <a:bodyPr lIns="90000" tIns="46800" rIns="90000" bIns="46800">
              <a:spAutoFit/>
            </a:bodyPr>
            <a:lstStyle/>
            <a:p>
              <a:pPr>
                <a:spcBef>
                  <a:spcPct val="50000"/>
                </a:spcBef>
              </a:pPr>
              <a:r>
                <a:rPr lang="zh-CN" altLang="en-US" sz="1200" b="0" dirty="0">
                  <a:solidFill>
                    <a:schemeClr val="tx1"/>
                  </a:solidFill>
                  <a:latin typeface="Times New Roman" panose="02020603050405020304" pitchFamily="18" charset="0"/>
                </a:rPr>
                <a:t>项目管理</a:t>
              </a:r>
            </a:p>
          </p:txBody>
        </p:sp>
        <p:sp>
          <p:nvSpPr>
            <p:cNvPr id="2116" name="Text Box 91"/>
            <p:cNvSpPr txBox="1"/>
            <p:nvPr/>
          </p:nvSpPr>
          <p:spPr>
            <a:xfrm>
              <a:off x="3072" y="3384"/>
              <a:ext cx="1248" cy="184"/>
            </a:xfrm>
            <a:prstGeom prst="rect">
              <a:avLst/>
            </a:prstGeom>
            <a:solidFill>
              <a:srgbClr val="CCFFCC"/>
            </a:solidFill>
            <a:ln w="9525">
              <a:noFill/>
            </a:ln>
          </p:spPr>
          <p:txBody>
            <a:bodyPr lIns="90000" tIns="46800" rIns="90000" bIns="46800">
              <a:spAutoFit/>
            </a:bodyPr>
            <a:lstStyle/>
            <a:p>
              <a:pPr>
                <a:spcBef>
                  <a:spcPct val="50000"/>
                </a:spcBef>
              </a:pPr>
              <a:r>
                <a:rPr lang="zh-CN" altLang="en-US" sz="1200" b="0" dirty="0">
                  <a:solidFill>
                    <a:schemeClr val="tx1"/>
                  </a:solidFill>
                  <a:latin typeface="Times New Roman" panose="02020603050405020304" pitchFamily="18" charset="0"/>
                </a:rPr>
                <a:t>系统工程</a:t>
              </a:r>
            </a:p>
          </p:txBody>
        </p:sp>
        <p:sp>
          <p:nvSpPr>
            <p:cNvPr id="2117" name="Text Box 92"/>
            <p:cNvSpPr txBox="1"/>
            <p:nvPr/>
          </p:nvSpPr>
          <p:spPr>
            <a:xfrm>
              <a:off x="3328" y="3520"/>
              <a:ext cx="1248" cy="184"/>
            </a:xfrm>
            <a:prstGeom prst="rect">
              <a:avLst/>
            </a:prstGeom>
            <a:solidFill>
              <a:srgbClr val="CCFFCC"/>
            </a:solidFill>
            <a:ln w="9525">
              <a:noFill/>
            </a:ln>
          </p:spPr>
          <p:txBody>
            <a:bodyPr lIns="90000" tIns="46800" rIns="90000" bIns="46800">
              <a:spAutoFit/>
            </a:bodyPr>
            <a:lstStyle/>
            <a:p>
              <a:pPr>
                <a:spcBef>
                  <a:spcPct val="50000"/>
                </a:spcBef>
              </a:pPr>
              <a:r>
                <a:rPr lang="zh-CN" altLang="en-US" sz="1200" b="0" dirty="0">
                  <a:solidFill>
                    <a:schemeClr val="tx1"/>
                  </a:solidFill>
                  <a:latin typeface="Times New Roman" panose="02020603050405020304" pitchFamily="18" charset="0"/>
                </a:rPr>
                <a:t>技术管理</a:t>
              </a:r>
            </a:p>
          </p:txBody>
        </p:sp>
        <p:sp>
          <p:nvSpPr>
            <p:cNvPr id="2118" name="Text Box 93"/>
            <p:cNvSpPr txBox="1"/>
            <p:nvPr/>
          </p:nvSpPr>
          <p:spPr>
            <a:xfrm>
              <a:off x="3648" y="3672"/>
              <a:ext cx="1248" cy="184"/>
            </a:xfrm>
            <a:prstGeom prst="rect">
              <a:avLst/>
            </a:prstGeom>
            <a:solidFill>
              <a:srgbClr val="CCFFCC"/>
            </a:solidFill>
            <a:ln w="9525">
              <a:noFill/>
            </a:ln>
          </p:spPr>
          <p:txBody>
            <a:bodyPr lIns="90000" tIns="46800" rIns="90000" bIns="46800">
              <a:spAutoFit/>
            </a:bodyPr>
            <a:lstStyle/>
            <a:p>
              <a:pPr>
                <a:spcBef>
                  <a:spcPct val="50000"/>
                </a:spcBef>
              </a:pPr>
              <a:r>
                <a:rPr lang="zh-CN" altLang="en-US" sz="1200" b="0" dirty="0">
                  <a:solidFill>
                    <a:schemeClr val="tx1"/>
                  </a:solidFill>
                  <a:latin typeface="Times New Roman" panose="02020603050405020304" pitchFamily="18" charset="0"/>
                </a:rPr>
                <a:t>质量保证</a:t>
              </a:r>
            </a:p>
          </p:txBody>
        </p:sp>
        <p:sp>
          <p:nvSpPr>
            <p:cNvPr id="2119" name="Text Box 94"/>
            <p:cNvSpPr txBox="1"/>
            <p:nvPr/>
          </p:nvSpPr>
          <p:spPr>
            <a:xfrm>
              <a:off x="5156" y="1176"/>
              <a:ext cx="268" cy="864"/>
            </a:xfrm>
            <a:prstGeom prst="rect">
              <a:avLst/>
            </a:prstGeom>
            <a:noFill/>
            <a:ln w="9525">
              <a:noFill/>
            </a:ln>
          </p:spPr>
          <p:txBody>
            <a:bodyPr vert="eaVert" lIns="90000" tIns="46800" rIns="90000" bIns="46800">
              <a:spAutoFit/>
            </a:bodyPr>
            <a:lstStyle/>
            <a:p>
              <a:pPr>
                <a:spcBef>
                  <a:spcPct val="50000"/>
                </a:spcBef>
              </a:pPr>
              <a:r>
                <a:rPr lang="zh-CN" altLang="en-US" sz="1600" b="0" dirty="0">
                  <a:solidFill>
                    <a:schemeClr val="tx1"/>
                  </a:solidFill>
                  <a:latin typeface="Times New Roman" panose="02020603050405020304" pitchFamily="18" charset="0"/>
                </a:rPr>
                <a:t>规划</a:t>
              </a:r>
            </a:p>
          </p:txBody>
        </p:sp>
        <p:sp>
          <p:nvSpPr>
            <p:cNvPr id="2120" name="Text Box 95"/>
            <p:cNvSpPr txBox="1"/>
            <p:nvPr/>
          </p:nvSpPr>
          <p:spPr>
            <a:xfrm>
              <a:off x="5156" y="2088"/>
              <a:ext cx="268" cy="1056"/>
            </a:xfrm>
            <a:prstGeom prst="rect">
              <a:avLst/>
            </a:prstGeom>
            <a:noFill/>
            <a:ln w="9525">
              <a:noFill/>
            </a:ln>
          </p:spPr>
          <p:txBody>
            <a:bodyPr vert="eaVert" lIns="90000" tIns="46800" rIns="90000" bIns="46800">
              <a:spAutoFit/>
            </a:bodyPr>
            <a:lstStyle/>
            <a:p>
              <a:pPr>
                <a:spcBef>
                  <a:spcPct val="50000"/>
                </a:spcBef>
              </a:pPr>
              <a:r>
                <a:rPr lang="zh-CN" altLang="en-US" sz="1600" b="0" dirty="0">
                  <a:solidFill>
                    <a:schemeClr val="tx1"/>
                  </a:solidFill>
                  <a:latin typeface="Times New Roman" panose="02020603050405020304" pitchFamily="18" charset="0"/>
                </a:rPr>
                <a:t>产出</a:t>
              </a:r>
            </a:p>
          </p:txBody>
        </p:sp>
        <p:sp>
          <p:nvSpPr>
            <p:cNvPr id="2121" name="Text Box 96"/>
            <p:cNvSpPr txBox="1"/>
            <p:nvPr/>
          </p:nvSpPr>
          <p:spPr>
            <a:xfrm>
              <a:off x="5184" y="3192"/>
              <a:ext cx="268" cy="624"/>
            </a:xfrm>
            <a:prstGeom prst="rect">
              <a:avLst/>
            </a:prstGeom>
            <a:noFill/>
            <a:ln w="9525">
              <a:noFill/>
            </a:ln>
          </p:spPr>
          <p:txBody>
            <a:bodyPr vert="eaVert" lIns="90000" tIns="46800" rIns="90000" bIns="46800">
              <a:spAutoFit/>
            </a:bodyPr>
            <a:lstStyle/>
            <a:p>
              <a:pPr>
                <a:spcBef>
                  <a:spcPct val="50000"/>
                </a:spcBef>
              </a:pPr>
              <a:r>
                <a:rPr lang="zh-CN" altLang="en-US" sz="1600" b="0" dirty="0">
                  <a:solidFill>
                    <a:schemeClr val="tx1"/>
                  </a:solidFill>
                  <a:latin typeface="Times New Roman" panose="02020603050405020304" pitchFamily="18" charset="0"/>
                </a:rPr>
                <a:t>支撑</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a:xfrm>
            <a:off x="323850" y="0"/>
            <a:ext cx="8229600" cy="633413"/>
          </a:xfrm>
        </p:spPr>
        <p:txBody>
          <a:bodyPr vert="horz" wrap="square" lIns="91440" tIns="45720" rIns="91440" bIns="0" anchor="ctr"/>
          <a:lstStyle/>
          <a:p>
            <a:pPr eaLnBrk="1" hangingPunct="1"/>
            <a:r>
              <a:rPr lang="zh-CN" altLang="en-US" sz="3600" dirty="0"/>
              <a:t>客户购买标准分析（</a:t>
            </a:r>
            <a:r>
              <a:rPr lang="en-US" altLang="zh-CN" sz="3600" dirty="0"/>
              <a:t>$APPEALS</a:t>
            </a:r>
            <a:r>
              <a:rPr lang="zh-CN" altLang="en-US" sz="3600" dirty="0"/>
              <a:t>）</a:t>
            </a:r>
          </a:p>
        </p:txBody>
      </p:sp>
      <p:graphicFrame>
        <p:nvGraphicFramePr>
          <p:cNvPr id="3074" name="Object 3"/>
          <p:cNvGraphicFramePr>
            <a:graphicFrameLocks noGrp="1" noChangeAspect="1"/>
          </p:cNvGraphicFramePr>
          <p:nvPr>
            <p:ph idx="1"/>
          </p:nvPr>
        </p:nvGraphicFramePr>
        <p:xfrm>
          <a:off x="766763" y="1341438"/>
          <a:ext cx="7424737" cy="5183187"/>
        </p:xfrm>
        <a:graphic>
          <a:graphicData uri="http://schemas.openxmlformats.org/presentationml/2006/ole">
            <mc:AlternateContent xmlns:mc="http://schemas.openxmlformats.org/markup-compatibility/2006">
              <mc:Choice xmlns:v="urn:schemas-microsoft-com:vml" Requires="v">
                <p:oleObj spid="_x0000_s6146" r:id="rId3" imgW="2122805" imgH="1484630" progId="FLW3Drawing">
                  <p:embed/>
                </p:oleObj>
              </mc:Choice>
              <mc:Fallback>
                <p:oleObj r:id="rId3" imgW="2122805" imgH="1484630" progId="FLW3Drawing">
                  <p:embed/>
                  <p:pic>
                    <p:nvPicPr>
                      <p:cNvPr id="0" name="图片 3087"/>
                      <p:cNvPicPr/>
                      <p:nvPr/>
                    </p:nvPicPr>
                    <p:blipFill>
                      <a:blip r:embed="rId4"/>
                      <a:srcRect/>
                      <a:stretch>
                        <a:fillRect/>
                      </a:stretch>
                    </p:blipFill>
                    <p:spPr>
                      <a:xfrm>
                        <a:off x="766763" y="1341438"/>
                        <a:ext cx="7424737" cy="5183187"/>
                      </a:xfrm>
                      <a:prstGeom prst="rect">
                        <a:avLst/>
                      </a:prstGeom>
                      <a:noFill/>
                      <a:ln w="38100">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a:xfrm>
            <a:off x="0" y="0"/>
            <a:ext cx="8697913" cy="633413"/>
          </a:xfrm>
        </p:spPr>
        <p:txBody>
          <a:bodyPr vert="horz" wrap="square" lIns="91440" tIns="45720" rIns="91440" bIns="0" anchor="ctr"/>
          <a:lstStyle/>
          <a:p>
            <a:pPr eaLnBrk="1" hangingPunct="1"/>
            <a:r>
              <a:rPr lang="zh-CN" altLang="en-US" sz="3200" dirty="0"/>
              <a:t>客户</a:t>
            </a:r>
            <a:r>
              <a:rPr lang="en-US" altLang="zh-CN" sz="3200" dirty="0"/>
              <a:t>$APPEALS</a:t>
            </a:r>
          </a:p>
        </p:txBody>
      </p:sp>
      <p:graphicFrame>
        <p:nvGraphicFramePr>
          <p:cNvPr id="4098" name="Object 3"/>
          <p:cNvGraphicFramePr>
            <a:graphicFrameLocks noGrp="1" noChangeAspect="1"/>
          </p:cNvGraphicFramePr>
          <p:nvPr>
            <p:ph idx="1"/>
          </p:nvPr>
        </p:nvGraphicFramePr>
        <p:xfrm>
          <a:off x="539750" y="908050"/>
          <a:ext cx="7920038" cy="5087938"/>
        </p:xfrm>
        <a:graphic>
          <a:graphicData uri="http://schemas.openxmlformats.org/presentationml/2006/ole">
            <mc:AlternateContent xmlns:mc="http://schemas.openxmlformats.org/markup-compatibility/2006">
              <mc:Choice xmlns:v="urn:schemas-microsoft-com:vml" Requires="v">
                <p:oleObj spid="_x0000_s7170" r:id="rId3" imgW="2129155" imgH="1369695" progId="FLW3Drawing">
                  <p:embed/>
                </p:oleObj>
              </mc:Choice>
              <mc:Fallback>
                <p:oleObj r:id="rId3" imgW="2129155" imgH="1369695" progId="FLW3Drawing">
                  <p:embed/>
                  <p:pic>
                    <p:nvPicPr>
                      <p:cNvPr id="0" name="图片 3088"/>
                      <p:cNvPicPr/>
                      <p:nvPr/>
                    </p:nvPicPr>
                    <p:blipFill>
                      <a:blip r:embed="rId4"/>
                      <a:srcRect/>
                      <a:stretch>
                        <a:fillRect/>
                      </a:stretch>
                    </p:blipFill>
                    <p:spPr>
                      <a:xfrm>
                        <a:off x="539750" y="908050"/>
                        <a:ext cx="7920038" cy="5087938"/>
                      </a:xfrm>
                      <a:prstGeom prst="rect">
                        <a:avLst/>
                      </a:prstGeom>
                      <a:noFill/>
                      <a:ln w="38100">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p:txBody>
          <a:bodyPr vert="horz" wrap="square" lIns="91440" tIns="45720" rIns="91440" bIns="0" anchor="ctr"/>
          <a:lstStyle/>
          <a:p>
            <a:pPr eaLnBrk="1" hangingPunct="1"/>
            <a:r>
              <a:rPr lang="zh-CN" altLang="en-US" dirty="0"/>
              <a:t>每个维度都包括了多个要素</a:t>
            </a:r>
          </a:p>
        </p:txBody>
      </p:sp>
      <p:graphicFrame>
        <p:nvGraphicFramePr>
          <p:cNvPr id="5122" name="Object 3"/>
          <p:cNvGraphicFramePr>
            <a:graphicFrameLocks noGrp="1" noChangeAspect="1"/>
          </p:cNvGraphicFramePr>
          <p:nvPr>
            <p:ph idx="1"/>
          </p:nvPr>
        </p:nvGraphicFramePr>
        <p:xfrm>
          <a:off x="539750" y="692150"/>
          <a:ext cx="7704138" cy="5441950"/>
        </p:xfrm>
        <a:graphic>
          <a:graphicData uri="http://schemas.openxmlformats.org/presentationml/2006/ole">
            <mc:AlternateContent xmlns:mc="http://schemas.openxmlformats.org/markup-compatibility/2006">
              <mc:Choice xmlns:v="urn:schemas-microsoft-com:vml" Requires="v">
                <p:oleObj spid="_x0000_s8194" r:id="rId3" imgW="1865630" imgH="1316990" progId="FLW3Drawing">
                  <p:embed/>
                </p:oleObj>
              </mc:Choice>
              <mc:Fallback>
                <p:oleObj r:id="rId3" imgW="1865630" imgH="1316990" progId="FLW3Drawing">
                  <p:embed/>
                  <p:pic>
                    <p:nvPicPr>
                      <p:cNvPr id="0" name="图片 3086"/>
                      <p:cNvPicPr/>
                      <p:nvPr/>
                    </p:nvPicPr>
                    <p:blipFill>
                      <a:blip r:embed="rId4"/>
                      <a:srcRect/>
                      <a:stretch>
                        <a:fillRect/>
                      </a:stretch>
                    </p:blipFill>
                    <p:spPr>
                      <a:xfrm>
                        <a:off x="539750" y="692150"/>
                        <a:ext cx="7704138" cy="5441950"/>
                      </a:xfrm>
                      <a:prstGeom prst="rect">
                        <a:avLst/>
                      </a:prstGeom>
                      <a:noFill/>
                      <a:ln w="38100">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a:xfrm>
            <a:off x="323850" y="0"/>
            <a:ext cx="8229600" cy="633413"/>
          </a:xfrm>
        </p:spPr>
        <p:txBody>
          <a:bodyPr vert="horz" wrap="square" lIns="91440" tIns="45720" rIns="91440" bIns="0" anchor="ctr"/>
          <a:lstStyle/>
          <a:p>
            <a:pPr eaLnBrk="1" hangingPunct="1"/>
            <a:r>
              <a:rPr lang="zh-CN" altLang="en-US" dirty="0"/>
              <a:t>市场需求调研的步骤－－</a:t>
            </a:r>
            <a:r>
              <a:rPr lang="en-US" altLang="zh-CN" dirty="0"/>
              <a:t>1</a:t>
            </a:r>
            <a:r>
              <a:rPr lang="zh-CN" altLang="en-US" dirty="0"/>
              <a:t>、确定谁是你的客户？</a:t>
            </a:r>
          </a:p>
        </p:txBody>
      </p:sp>
      <p:graphicFrame>
        <p:nvGraphicFramePr>
          <p:cNvPr id="6146" name="Object 3"/>
          <p:cNvGraphicFramePr>
            <a:graphicFrameLocks noGrp="1" noChangeAspect="1"/>
          </p:cNvGraphicFramePr>
          <p:nvPr>
            <p:ph idx="1"/>
          </p:nvPr>
        </p:nvGraphicFramePr>
        <p:xfrm>
          <a:off x="238125" y="927100"/>
          <a:ext cx="8785225" cy="5422900"/>
        </p:xfrm>
        <a:graphic>
          <a:graphicData uri="http://schemas.openxmlformats.org/presentationml/2006/ole">
            <mc:AlternateContent xmlns:mc="http://schemas.openxmlformats.org/markup-compatibility/2006">
              <mc:Choice xmlns:v="urn:schemas-microsoft-com:vml" Requires="v">
                <p:oleObj spid="_x0000_s9218" r:id="rId3" imgW="2108200" imgH="1063625" progId="FLW3Drawing">
                  <p:embed/>
                </p:oleObj>
              </mc:Choice>
              <mc:Fallback>
                <p:oleObj r:id="rId3" imgW="2108200" imgH="1063625" progId="FLW3Drawing">
                  <p:embed/>
                  <p:pic>
                    <p:nvPicPr>
                      <p:cNvPr id="0" name="图片 3089"/>
                      <p:cNvPicPr/>
                      <p:nvPr/>
                    </p:nvPicPr>
                    <p:blipFill>
                      <a:blip r:embed="rId4"/>
                      <a:srcRect/>
                      <a:stretch>
                        <a:fillRect/>
                      </a:stretch>
                    </p:blipFill>
                    <p:spPr>
                      <a:xfrm>
                        <a:off x="238125" y="927100"/>
                        <a:ext cx="8785225" cy="5422900"/>
                      </a:xfrm>
                      <a:prstGeom prst="rect">
                        <a:avLst/>
                      </a:prstGeom>
                      <a:noFill/>
                      <a:ln w="38100">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p:txBody>
          <a:bodyPr vert="horz" wrap="square" lIns="91440" tIns="45720" rIns="91440" bIns="0" anchor="ctr"/>
          <a:lstStyle/>
          <a:p>
            <a:pPr eaLnBrk="1" hangingPunct="1"/>
            <a:r>
              <a:rPr lang="en-US" altLang="zh-CN" dirty="0"/>
              <a:t>2</a:t>
            </a:r>
            <a:r>
              <a:rPr lang="zh-CN" altLang="en-US" dirty="0"/>
              <a:t>、进行单个与群体的访谈</a:t>
            </a:r>
          </a:p>
        </p:txBody>
      </p:sp>
      <p:graphicFrame>
        <p:nvGraphicFramePr>
          <p:cNvPr id="7170" name="Object 3"/>
          <p:cNvGraphicFramePr>
            <a:graphicFrameLocks noGrp="1" noChangeAspect="1"/>
          </p:cNvGraphicFramePr>
          <p:nvPr>
            <p:ph idx="1"/>
          </p:nvPr>
        </p:nvGraphicFramePr>
        <p:xfrm>
          <a:off x="11113" y="735013"/>
          <a:ext cx="9040812" cy="5784850"/>
        </p:xfrm>
        <a:graphic>
          <a:graphicData uri="http://schemas.openxmlformats.org/presentationml/2006/ole">
            <mc:AlternateContent xmlns:mc="http://schemas.openxmlformats.org/markup-compatibility/2006">
              <mc:Choice xmlns:v="urn:schemas-microsoft-com:vml" Requires="v">
                <p:oleObj spid="_x0000_s10242" r:id="rId3" imgW="2262505" imgH="1182370" progId="FLW3Drawing">
                  <p:embed/>
                </p:oleObj>
              </mc:Choice>
              <mc:Fallback>
                <p:oleObj r:id="rId3" imgW="2262505" imgH="1182370" progId="FLW3Drawing">
                  <p:embed/>
                  <p:pic>
                    <p:nvPicPr>
                      <p:cNvPr id="0" name="图片 3084"/>
                      <p:cNvPicPr/>
                      <p:nvPr/>
                    </p:nvPicPr>
                    <p:blipFill>
                      <a:blip r:embed="rId4"/>
                      <a:srcRect/>
                      <a:stretch>
                        <a:fillRect/>
                      </a:stretch>
                    </p:blipFill>
                    <p:spPr>
                      <a:xfrm>
                        <a:off x="11113" y="735013"/>
                        <a:ext cx="9040812" cy="5784850"/>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项目的特征</a:t>
            </a:r>
          </a:p>
        </p:txBody>
      </p:sp>
      <p:sp>
        <p:nvSpPr>
          <p:cNvPr id="58371" name="Rectangle 3"/>
          <p:cNvSpPr>
            <a:spLocks noGrp="1"/>
          </p:cNvSpPr>
          <p:nvPr>
            <p:ph idx="1"/>
          </p:nvPr>
        </p:nvSpPr>
        <p:spPr>
          <a:xfrm>
            <a:off x="143510" y="906780"/>
            <a:ext cx="8605520" cy="6165850"/>
          </a:xfrm>
        </p:spPr>
        <p:txBody>
          <a:bodyPr vert="horz"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目的性</a:t>
            </a:r>
          </a:p>
          <a:p>
            <a:pPr lvl="1" eaLnBrk="1" hangingPunct="1"/>
            <a:r>
              <a:rPr lang="zh-CN" altLang="en-US" dirty="0">
                <a:latin typeface="宋体" panose="02010600030101010101" pitchFamily="2" charset="-122"/>
                <a:ea typeface="宋体" panose="02010600030101010101" pitchFamily="2" charset="-122"/>
              </a:rPr>
              <a:t>具有特定而明确的最终目标</a:t>
            </a:r>
          </a:p>
          <a:p>
            <a:pPr eaLnBrk="1" hangingPunct="1"/>
            <a:r>
              <a:rPr lang="zh-CN" altLang="en-US" dirty="0">
                <a:latin typeface="宋体" panose="02010600030101010101" pitchFamily="2" charset="-122"/>
                <a:ea typeface="宋体" panose="02010600030101010101" pitchFamily="2" charset="-122"/>
              </a:rPr>
              <a:t>时限性</a:t>
            </a:r>
            <a:r>
              <a:rPr lang="zh-CN" altLang="en-US" dirty="0">
                <a:solidFill>
                  <a:srgbClr val="FFFFFF"/>
                </a:solidFill>
                <a:latin typeface="宋体" panose="02010600030101010101" pitchFamily="2" charset="-122"/>
                <a:ea typeface="宋体" panose="02010600030101010101" pitchFamily="2" charset="-122"/>
              </a:rPr>
              <a:t> </a:t>
            </a:r>
          </a:p>
          <a:p>
            <a:pPr lvl="1" eaLnBrk="1" hangingPunct="1"/>
            <a:r>
              <a:rPr lang="zh-CN" altLang="en-US" dirty="0">
                <a:solidFill>
                  <a:srgbClr val="000000"/>
                </a:solidFill>
                <a:latin typeface="宋体" panose="02010600030101010101" pitchFamily="2" charset="-122"/>
                <a:ea typeface="宋体" panose="02010600030101010101" pitchFamily="2" charset="-122"/>
              </a:rPr>
              <a:t>具有明确的开端和明确的结束，历时有限</a:t>
            </a:r>
            <a:r>
              <a:rPr lang="zh-CN" altLang="en-US" dirty="0">
                <a:solidFill>
                  <a:srgbClr val="FFFFFF"/>
                </a:solidFill>
                <a:latin typeface="宋体" panose="02010600030101010101" pitchFamily="2" charset="-122"/>
                <a:ea typeface="宋体" panose="02010600030101010101" pitchFamily="2" charset="-122"/>
              </a:rPr>
              <a:t> </a:t>
            </a:r>
          </a:p>
          <a:p>
            <a:pPr eaLnBrk="1" hangingPunct="1"/>
            <a:r>
              <a:rPr lang="zh-CN" altLang="en-US" dirty="0">
                <a:latin typeface="宋体" panose="02010600030101010101" pitchFamily="2" charset="-122"/>
                <a:ea typeface="宋体" panose="02010600030101010101" pitchFamily="2" charset="-122"/>
              </a:rPr>
              <a:t>唯一性</a:t>
            </a:r>
          </a:p>
          <a:p>
            <a:pPr lvl="1" eaLnBrk="1" hangingPunct="1"/>
            <a:r>
              <a:rPr lang="zh-CN" altLang="en-US" dirty="0">
                <a:latin typeface="宋体" panose="02010600030101010101" pitchFamily="2" charset="-122"/>
                <a:ea typeface="宋体" panose="02010600030101010101" pitchFamily="2" charset="-122"/>
              </a:rPr>
              <a:t>每个项目只发生一次</a:t>
            </a:r>
          </a:p>
          <a:p>
            <a:pPr eaLnBrk="1" hangingPunct="1"/>
            <a:r>
              <a:rPr lang="zh-CN" altLang="en-US" dirty="0">
                <a:latin typeface="宋体" panose="02010600030101010101" pitchFamily="2" charset="-122"/>
                <a:ea typeface="宋体" panose="02010600030101010101" pitchFamily="2" charset="-122"/>
              </a:rPr>
              <a:t>合作性</a:t>
            </a:r>
            <a:endParaRPr lang="zh-CN" altLang="en-US" dirty="0">
              <a:solidFill>
                <a:srgbClr val="FFFFFF"/>
              </a:solidFill>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由一系列具有内在联系的活动组成，靠项目团队的努力来实现</a:t>
            </a:r>
          </a:p>
        </p:txBody>
      </p:sp>
      <p:sp>
        <p:nvSpPr>
          <p:cNvPr id="777221" name="Text Box 5"/>
          <p:cNvSpPr txBox="1">
            <a:spLocks noChangeArrowheads="1"/>
          </p:cNvSpPr>
          <p:nvPr/>
        </p:nvSpPr>
        <p:spPr bwMode="auto">
          <a:xfrm>
            <a:off x="6227763" y="1484313"/>
            <a:ext cx="2376488" cy="396875"/>
          </a:xfrm>
          <a:prstGeom prst="rect">
            <a:avLst/>
          </a:prstGeom>
          <a:noFill/>
          <a:ln>
            <a:noFill/>
          </a:ln>
          <a:effectLst/>
        </p:spPr>
        <p:txBody>
          <a:bodyPr>
            <a:spAutoFit/>
          </a:bodyPr>
          <a:lstStyle/>
          <a:p>
            <a:pPr marR="0" defTabSz="914400">
              <a:spcBef>
                <a:spcPct val="50000"/>
              </a:spcBef>
              <a:buClrTx/>
              <a:buSzTx/>
              <a:buFontTx/>
              <a:defRPr/>
            </a:pPr>
            <a:r>
              <a:rPr kumimoji="1" lang="zh-CN" altLang="en-US" kern="1200" cap="none" spc="0" normalizeH="0" baseline="0" noProof="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cs typeface="+mn-cs"/>
              </a:rPr>
              <a:t>以</a:t>
            </a:r>
            <a:r>
              <a:rPr kumimoji="1" lang="en-US" altLang="zh-CN" kern="1200" cap="none" spc="0" normalizeH="0" baseline="0" noProof="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cs typeface="+mn-cs"/>
              </a:rPr>
              <a:t>ODM</a:t>
            </a:r>
            <a:r>
              <a:rPr kumimoji="1" lang="zh-CN" altLang="en-US" kern="1200" cap="none" spc="0" normalizeH="0" baseline="0" noProof="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cs typeface="+mn-cs"/>
              </a:rPr>
              <a:t>为例说明</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1440" tIns="45720" rIns="91440" bIns="0" anchor="ctr"/>
          <a:lstStyle/>
          <a:p>
            <a:pPr eaLnBrk="1" hangingPunct="1"/>
            <a:r>
              <a:rPr lang="en-US" altLang="zh-CN" dirty="0"/>
              <a:t>3</a:t>
            </a:r>
            <a:r>
              <a:rPr lang="zh-CN" altLang="en-US" dirty="0"/>
              <a:t>、客户需求和期望定义</a:t>
            </a:r>
          </a:p>
        </p:txBody>
      </p:sp>
      <p:graphicFrame>
        <p:nvGraphicFramePr>
          <p:cNvPr id="8194" name="Object 3"/>
          <p:cNvGraphicFramePr>
            <a:graphicFrameLocks noGrp="1" noChangeAspect="1"/>
          </p:cNvGraphicFramePr>
          <p:nvPr>
            <p:ph idx="1"/>
          </p:nvPr>
        </p:nvGraphicFramePr>
        <p:xfrm>
          <a:off x="611188" y="1196975"/>
          <a:ext cx="7200900" cy="5091113"/>
        </p:xfrm>
        <a:graphic>
          <a:graphicData uri="http://schemas.openxmlformats.org/presentationml/2006/ole">
            <mc:AlternateContent xmlns:mc="http://schemas.openxmlformats.org/markup-compatibility/2006">
              <mc:Choice xmlns:v="urn:schemas-microsoft-com:vml" Requires="v">
                <p:oleObj spid="_x0000_s11266" r:id="rId3" imgW="1782445" imgH="1259205" progId="FLW3Drawing">
                  <p:embed/>
                </p:oleObj>
              </mc:Choice>
              <mc:Fallback>
                <p:oleObj r:id="rId3" imgW="1782445" imgH="1259205" progId="FLW3Drawing">
                  <p:embed/>
                  <p:pic>
                    <p:nvPicPr>
                      <p:cNvPr id="0" name="图片 3085"/>
                      <p:cNvPicPr/>
                      <p:nvPr/>
                    </p:nvPicPr>
                    <p:blipFill>
                      <a:blip r:embed="rId4"/>
                      <a:srcRect/>
                      <a:stretch>
                        <a:fillRect/>
                      </a:stretch>
                    </p:blipFill>
                    <p:spPr>
                      <a:xfrm>
                        <a:off x="611188" y="1196975"/>
                        <a:ext cx="7200900" cy="5091113"/>
                      </a:xfrm>
                      <a:prstGeom prst="rect">
                        <a:avLst/>
                      </a:prstGeom>
                      <a:noFill/>
                      <a:ln w="38100">
                        <a:miter/>
                      </a:ln>
                    </p:spPr>
                  </p:pic>
                </p:oleObj>
              </mc:Fallback>
            </mc:AlternateContent>
          </a:graphicData>
        </a:graphic>
      </p:graphicFrame>
      <p:sp>
        <p:nvSpPr>
          <p:cNvPr id="8196" name="Text Box 4"/>
          <p:cNvSpPr txBox="1"/>
          <p:nvPr/>
        </p:nvSpPr>
        <p:spPr>
          <a:xfrm>
            <a:off x="8343900" y="1773238"/>
            <a:ext cx="549275" cy="4103687"/>
          </a:xfrm>
          <a:prstGeom prst="rect">
            <a:avLst/>
          </a:prstGeom>
          <a:noFill/>
          <a:ln w="9525">
            <a:noFill/>
          </a:ln>
        </p:spPr>
        <p:txBody>
          <a:bodyPr vert="eaVert">
            <a:spAutoFit/>
          </a:bodyPr>
          <a:lstStyle/>
          <a:p>
            <a:pPr>
              <a:spcBef>
                <a:spcPct val="50000"/>
              </a:spcBef>
            </a:pPr>
            <a:r>
              <a:rPr lang="zh-CN" altLang="en-US" sz="2400" dirty="0">
                <a:solidFill>
                  <a:srgbClr val="0000FF"/>
                </a:solidFill>
                <a:latin typeface="Arial" panose="020B0604020202020204" pitchFamily="34" charset="0"/>
                <a:ea typeface="幼圆" panose="02010509060101010101" pitchFamily="49" charset="-122"/>
              </a:rPr>
              <a:t>每个维度都包括了多个要素</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xfrm>
            <a:off x="0" y="0"/>
            <a:ext cx="8893175" cy="633413"/>
          </a:xfrm>
        </p:spPr>
        <p:txBody>
          <a:bodyPr vert="horz" wrap="square" lIns="91440" tIns="45720" rIns="91440" bIns="0" anchor="ctr"/>
          <a:lstStyle/>
          <a:p>
            <a:pPr eaLnBrk="1" hangingPunct="1"/>
            <a:r>
              <a:rPr lang="en-US" altLang="zh-CN" dirty="0"/>
              <a:t>4</a:t>
            </a:r>
            <a:r>
              <a:rPr lang="zh-CN" altLang="en-US" dirty="0"/>
              <a:t>、确认客户购买标准和需求的优先次序</a:t>
            </a:r>
          </a:p>
        </p:txBody>
      </p:sp>
      <p:graphicFrame>
        <p:nvGraphicFramePr>
          <p:cNvPr id="9218" name="Object 3"/>
          <p:cNvGraphicFramePr>
            <a:graphicFrameLocks noGrp="1" noChangeAspect="1"/>
          </p:cNvGraphicFramePr>
          <p:nvPr>
            <p:ph idx="1"/>
          </p:nvPr>
        </p:nvGraphicFramePr>
        <p:xfrm>
          <a:off x="179388" y="1268413"/>
          <a:ext cx="8709025" cy="4860925"/>
        </p:xfrm>
        <a:graphic>
          <a:graphicData uri="http://schemas.openxmlformats.org/presentationml/2006/ole">
            <mc:AlternateContent xmlns:mc="http://schemas.openxmlformats.org/markup-compatibility/2006">
              <mc:Choice xmlns:v="urn:schemas-microsoft-com:vml" Requires="v">
                <p:oleObj spid="_x0000_s12290" r:id="rId3" imgW="2141220" imgH="1195705" progId="FLW3Drawing">
                  <p:embed/>
                </p:oleObj>
              </mc:Choice>
              <mc:Fallback>
                <p:oleObj r:id="rId3" imgW="2141220" imgH="1195705" progId="FLW3Drawing">
                  <p:embed/>
                  <p:pic>
                    <p:nvPicPr>
                      <p:cNvPr id="0" name="图片 3094"/>
                      <p:cNvPicPr/>
                      <p:nvPr/>
                    </p:nvPicPr>
                    <p:blipFill>
                      <a:blip r:embed="rId4"/>
                      <a:srcRect/>
                      <a:stretch>
                        <a:fillRect/>
                      </a:stretch>
                    </p:blipFill>
                    <p:spPr>
                      <a:xfrm>
                        <a:off x="179388" y="1268413"/>
                        <a:ext cx="8709025" cy="4860925"/>
                      </a:xfrm>
                      <a:prstGeom prst="rect">
                        <a:avLst/>
                      </a:prstGeom>
                      <a:noFill/>
                      <a:ln w="38100">
                        <a:miter/>
                      </a:ln>
                    </p:spPr>
                  </p:pic>
                </p:oleObj>
              </mc:Fallback>
            </mc:AlternateContent>
          </a:graphicData>
        </a:graphic>
      </p:graphicFrame>
      <p:sp>
        <p:nvSpPr>
          <p:cNvPr id="9220" name="Text Box 4"/>
          <p:cNvSpPr txBox="1"/>
          <p:nvPr/>
        </p:nvSpPr>
        <p:spPr>
          <a:xfrm>
            <a:off x="468313" y="765175"/>
            <a:ext cx="8208962" cy="366713"/>
          </a:xfrm>
          <a:prstGeom prst="rect">
            <a:avLst/>
          </a:prstGeom>
          <a:noFill/>
          <a:ln w="9525">
            <a:noFill/>
          </a:ln>
        </p:spPr>
        <p:txBody>
          <a:bodyPr>
            <a:spAutoFit/>
          </a:bodyPr>
          <a:lstStyle/>
          <a:p>
            <a:pPr algn="l">
              <a:spcBef>
                <a:spcPct val="50000"/>
              </a:spcBef>
            </a:pPr>
            <a:r>
              <a:rPr lang="en-US" altLang="zh-CN" sz="1800" dirty="0">
                <a:solidFill>
                  <a:srgbClr val="FF0000"/>
                </a:solidFill>
                <a:latin typeface="Arial" panose="020B0604020202020204" pitchFamily="34" charset="0"/>
                <a:ea typeface="幼圆" panose="02010509060101010101" pitchFamily="49" charset="-122"/>
              </a:rPr>
              <a:t> ---- </a:t>
            </a:r>
            <a:r>
              <a:rPr lang="zh-CN" altLang="en-US" sz="1800" dirty="0">
                <a:solidFill>
                  <a:srgbClr val="FF0000"/>
                </a:solidFill>
                <a:latin typeface="Arial" panose="020B0604020202020204" pitchFamily="34" charset="0"/>
                <a:ea typeface="幼圆" panose="02010509060101010101" pitchFamily="49" charset="-122"/>
              </a:rPr>
              <a:t>基本的（</a:t>
            </a:r>
            <a:r>
              <a:rPr lang="en-US" altLang="zh-CN" sz="1800" dirty="0">
                <a:solidFill>
                  <a:srgbClr val="FF0000"/>
                </a:solidFill>
                <a:latin typeface="Arial" panose="020B0604020202020204" pitchFamily="34" charset="0"/>
                <a:ea typeface="幼圆" panose="02010509060101010101" pitchFamily="49" charset="-122"/>
              </a:rPr>
              <a:t>Basic</a:t>
            </a:r>
            <a:r>
              <a:rPr lang="zh-CN" altLang="en-US" sz="1800" dirty="0">
                <a:solidFill>
                  <a:srgbClr val="FF0000"/>
                </a:solidFill>
                <a:latin typeface="Arial" panose="020B0604020202020204" pitchFamily="34" charset="0"/>
                <a:ea typeface="幼圆" panose="02010509060101010101" pitchFamily="49" charset="-122"/>
              </a:rPr>
              <a:t>）、更满意的（ </a:t>
            </a:r>
            <a:r>
              <a:rPr lang="en-US" altLang="zh-CN" sz="1800" dirty="0">
                <a:solidFill>
                  <a:srgbClr val="FF0000"/>
                </a:solidFill>
                <a:latin typeface="Arial" panose="020B0604020202020204" pitchFamily="34" charset="0"/>
                <a:ea typeface="幼圆" panose="02010509060101010101" pitchFamily="49" charset="-122"/>
              </a:rPr>
              <a:t>Satisfier</a:t>
            </a:r>
            <a:r>
              <a:rPr lang="zh-CN" altLang="en-US" sz="1800" dirty="0">
                <a:solidFill>
                  <a:srgbClr val="FF0000"/>
                </a:solidFill>
                <a:latin typeface="Arial" panose="020B0604020202020204" pitchFamily="34" charset="0"/>
                <a:ea typeface="幼圆" panose="02010509060101010101" pitchFamily="49" charset="-122"/>
              </a:rPr>
              <a:t>）、更有吸引力的（</a:t>
            </a:r>
            <a:r>
              <a:rPr lang="en-US" altLang="zh-CN" sz="1800" dirty="0">
                <a:solidFill>
                  <a:srgbClr val="FF0000"/>
                </a:solidFill>
                <a:latin typeface="Arial" panose="020B0604020202020204" pitchFamily="34" charset="0"/>
                <a:ea typeface="幼圆" panose="02010509060101010101" pitchFamily="49" charset="-122"/>
              </a:rPr>
              <a:t>Attractor</a:t>
            </a:r>
            <a:r>
              <a:rPr lang="zh-CN" altLang="en-US" sz="1800" dirty="0">
                <a:solidFill>
                  <a:srgbClr val="FF0000"/>
                </a:solidFill>
                <a:latin typeface="Arial" panose="020B0604020202020204" pitchFamily="34" charset="0"/>
                <a:ea typeface="幼圆" panose="02010509060101010101" pitchFamily="49"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395288" y="0"/>
            <a:ext cx="8229600" cy="633413"/>
          </a:xfrm>
        </p:spPr>
        <p:txBody>
          <a:bodyPr vert="horz" wrap="square" lIns="91440" tIns="45720" rIns="91440" bIns="0" anchor="ctr"/>
          <a:lstStyle/>
          <a:p>
            <a:pPr eaLnBrk="1" hangingPunct="1"/>
            <a:r>
              <a:rPr lang="en-US" altLang="zh-CN" dirty="0"/>
              <a:t>5</a:t>
            </a:r>
            <a:r>
              <a:rPr lang="zh-CN" altLang="en-US" dirty="0"/>
              <a:t>、设定客户每个评判维度的重要性和权重</a:t>
            </a:r>
          </a:p>
        </p:txBody>
      </p:sp>
      <p:graphicFrame>
        <p:nvGraphicFramePr>
          <p:cNvPr id="10242" name="Object 3"/>
          <p:cNvGraphicFramePr>
            <a:graphicFrameLocks noGrp="1" noChangeAspect="1"/>
          </p:cNvGraphicFramePr>
          <p:nvPr>
            <p:ph idx="1"/>
          </p:nvPr>
        </p:nvGraphicFramePr>
        <p:xfrm>
          <a:off x="609600" y="779463"/>
          <a:ext cx="7815263" cy="6053137"/>
        </p:xfrm>
        <a:graphic>
          <a:graphicData uri="http://schemas.openxmlformats.org/presentationml/2006/ole">
            <mc:AlternateContent xmlns:mc="http://schemas.openxmlformats.org/markup-compatibility/2006">
              <mc:Choice xmlns:v="urn:schemas-microsoft-com:vml" Requires="v">
                <p:oleObj spid="_x0000_s13314" r:id="rId3" imgW="1646555" imgH="1096645" progId="FLW3Drawing">
                  <p:embed/>
                </p:oleObj>
              </mc:Choice>
              <mc:Fallback>
                <p:oleObj r:id="rId3" imgW="1646555" imgH="1096645" progId="FLW3Drawing">
                  <p:embed/>
                  <p:pic>
                    <p:nvPicPr>
                      <p:cNvPr id="0" name="图片 3097"/>
                      <p:cNvPicPr/>
                      <p:nvPr/>
                    </p:nvPicPr>
                    <p:blipFill>
                      <a:blip r:embed="rId4"/>
                      <a:srcRect/>
                      <a:stretch>
                        <a:fillRect/>
                      </a:stretch>
                    </p:blipFill>
                    <p:spPr>
                      <a:xfrm>
                        <a:off x="609600" y="779463"/>
                        <a:ext cx="7815263" cy="6053137"/>
                      </a:xfrm>
                      <a:prstGeom prst="rect">
                        <a:avLst/>
                      </a:prstGeom>
                      <a:noFill/>
                      <a:ln w="38100">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50825" y="0"/>
            <a:ext cx="8229600" cy="633413"/>
          </a:xfrm>
        </p:spPr>
        <p:txBody>
          <a:bodyPr vert="horz" wrap="square" lIns="91440" tIns="45720" rIns="91440" bIns="0" anchor="ctr"/>
          <a:lstStyle/>
          <a:p>
            <a:pPr eaLnBrk="1" hangingPunct="1"/>
            <a:r>
              <a:rPr lang="en-US" altLang="zh-CN" dirty="0"/>
              <a:t>6</a:t>
            </a:r>
            <a:r>
              <a:rPr lang="zh-CN" altLang="en-US" dirty="0"/>
              <a:t>、与一到三个关键的竞争对手比较来评估你的交付</a:t>
            </a:r>
          </a:p>
        </p:txBody>
      </p:sp>
      <p:graphicFrame>
        <p:nvGraphicFramePr>
          <p:cNvPr id="11266" name="Object 3"/>
          <p:cNvGraphicFramePr>
            <a:graphicFrameLocks noGrp="1" noChangeAspect="1"/>
          </p:cNvGraphicFramePr>
          <p:nvPr>
            <p:ph idx="1"/>
          </p:nvPr>
        </p:nvGraphicFramePr>
        <p:xfrm>
          <a:off x="0" y="2157413"/>
          <a:ext cx="9066213" cy="4011612"/>
        </p:xfrm>
        <a:graphic>
          <a:graphicData uri="http://schemas.openxmlformats.org/presentationml/2006/ole">
            <mc:AlternateContent xmlns:mc="http://schemas.openxmlformats.org/markup-compatibility/2006">
              <mc:Choice xmlns:v="urn:schemas-microsoft-com:vml" Requires="v">
                <p:oleObj spid="_x0000_s14338" r:id="rId3" imgW="2602865" imgH="993140" progId="FLW3Drawing">
                  <p:embed/>
                </p:oleObj>
              </mc:Choice>
              <mc:Fallback>
                <p:oleObj r:id="rId3" imgW="2602865" imgH="993140" progId="FLW3Drawing">
                  <p:embed/>
                  <p:pic>
                    <p:nvPicPr>
                      <p:cNvPr id="0" name="图片 3091"/>
                      <p:cNvPicPr/>
                      <p:nvPr/>
                    </p:nvPicPr>
                    <p:blipFill>
                      <a:blip r:embed="rId4"/>
                      <a:srcRect/>
                      <a:stretch>
                        <a:fillRect/>
                      </a:stretch>
                    </p:blipFill>
                    <p:spPr>
                      <a:xfrm>
                        <a:off x="0" y="2157413"/>
                        <a:ext cx="9066213" cy="4011612"/>
                      </a:xfrm>
                      <a:prstGeom prst="rect">
                        <a:avLst/>
                      </a:prstGeom>
                      <a:noFill/>
                      <a:ln w="38100">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xfrm>
            <a:off x="0" y="0"/>
            <a:ext cx="7308850" cy="620713"/>
          </a:xfrm>
        </p:spPr>
        <p:txBody>
          <a:bodyPr vert="horz" wrap="square" lIns="91440" tIns="45720" rIns="91440" bIns="0" anchor="ctr"/>
          <a:lstStyle/>
          <a:p>
            <a:pPr eaLnBrk="1" hangingPunct="1"/>
            <a:r>
              <a:rPr lang="zh-CN" altLang="en-US" dirty="0"/>
              <a:t>客户</a:t>
            </a:r>
            <a:r>
              <a:rPr lang="en-US" altLang="zh-CN" dirty="0"/>
              <a:t>$APPEALS</a:t>
            </a:r>
            <a:r>
              <a:rPr lang="zh-CN" altLang="en-US" dirty="0"/>
              <a:t>客户评价差异比率样表</a:t>
            </a:r>
          </a:p>
        </p:txBody>
      </p:sp>
      <p:graphicFrame>
        <p:nvGraphicFramePr>
          <p:cNvPr id="12290" name="Object 3"/>
          <p:cNvGraphicFramePr>
            <a:graphicFrameLocks noGrp="1" noChangeAspect="1"/>
          </p:cNvGraphicFramePr>
          <p:nvPr>
            <p:ph idx="1"/>
          </p:nvPr>
        </p:nvGraphicFramePr>
        <p:xfrm>
          <a:off x="757238" y="1354138"/>
          <a:ext cx="7775575" cy="5170487"/>
        </p:xfrm>
        <a:graphic>
          <a:graphicData uri="http://schemas.openxmlformats.org/presentationml/2006/ole">
            <mc:AlternateContent xmlns:mc="http://schemas.openxmlformats.org/markup-compatibility/2006">
              <mc:Choice xmlns:v="urn:schemas-microsoft-com:vml" Requires="v">
                <p:oleObj spid="_x0000_s15362" r:id="rId3" imgW="2282190" imgH="1576705" progId="FLW3Drawing">
                  <p:embed/>
                </p:oleObj>
              </mc:Choice>
              <mc:Fallback>
                <p:oleObj r:id="rId3" imgW="2282190" imgH="1576705" progId="FLW3Drawing">
                  <p:embed/>
                  <p:pic>
                    <p:nvPicPr>
                      <p:cNvPr id="0" name="图片 3092"/>
                      <p:cNvPicPr/>
                      <p:nvPr/>
                    </p:nvPicPr>
                    <p:blipFill>
                      <a:blip r:embed="rId4"/>
                      <a:srcRect/>
                      <a:stretch>
                        <a:fillRect/>
                      </a:stretch>
                    </p:blipFill>
                    <p:spPr>
                      <a:xfrm>
                        <a:off x="757238" y="1354138"/>
                        <a:ext cx="7775575" cy="5170487"/>
                      </a:xfrm>
                      <a:prstGeom prst="rect">
                        <a:avLst/>
                      </a:prstGeom>
                      <a:noFill/>
                      <a:ln w="38100">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a:xfrm>
            <a:off x="34925" y="850900"/>
            <a:ext cx="8964613" cy="633413"/>
          </a:xfrm>
        </p:spPr>
        <p:txBody>
          <a:bodyPr vert="horz" wrap="square" lIns="91440" tIns="45720" rIns="91440" bIns="0" anchor="ctr"/>
          <a:lstStyle/>
          <a:p>
            <a:pPr eaLnBrk="1" hangingPunct="1"/>
            <a:r>
              <a:rPr lang="en-US" altLang="zh-CN" dirty="0"/>
              <a:t>7</a:t>
            </a:r>
            <a:r>
              <a:rPr lang="zh-CN" altLang="en-US" dirty="0"/>
              <a:t>、分析差距了解什么对客户是最重要的、我们可以采取什么行动以满足客户的需求从而改善我们的竞争地位</a:t>
            </a:r>
          </a:p>
        </p:txBody>
      </p:sp>
      <p:graphicFrame>
        <p:nvGraphicFramePr>
          <p:cNvPr id="13314" name="Object 3"/>
          <p:cNvGraphicFramePr>
            <a:graphicFrameLocks noGrp="1" noChangeAspect="1"/>
          </p:cNvGraphicFramePr>
          <p:nvPr>
            <p:ph idx="1"/>
          </p:nvPr>
        </p:nvGraphicFramePr>
        <p:xfrm>
          <a:off x="0" y="1849438"/>
          <a:ext cx="9109075" cy="4459287"/>
        </p:xfrm>
        <a:graphic>
          <a:graphicData uri="http://schemas.openxmlformats.org/presentationml/2006/ole">
            <mc:AlternateContent xmlns:mc="http://schemas.openxmlformats.org/markup-compatibility/2006">
              <mc:Choice xmlns:v="urn:schemas-microsoft-com:vml" Requires="v">
                <p:oleObj spid="_x0000_s16386" r:id="rId3" imgW="2644775" imgH="1296670" progId="FLW3Drawing">
                  <p:embed/>
                </p:oleObj>
              </mc:Choice>
              <mc:Fallback>
                <p:oleObj r:id="rId3" imgW="2644775" imgH="1296670" progId="FLW3Drawing">
                  <p:embed/>
                  <p:pic>
                    <p:nvPicPr>
                      <p:cNvPr id="0" name="图片 3096"/>
                      <p:cNvPicPr/>
                      <p:nvPr/>
                    </p:nvPicPr>
                    <p:blipFill>
                      <a:blip r:embed="rId4"/>
                      <a:srcRect/>
                      <a:stretch>
                        <a:fillRect/>
                      </a:stretch>
                    </p:blipFill>
                    <p:spPr>
                      <a:xfrm>
                        <a:off x="0" y="1849438"/>
                        <a:ext cx="9109075" cy="4459287"/>
                      </a:xfrm>
                      <a:prstGeom prst="rect">
                        <a:avLst/>
                      </a:prstGeom>
                      <a:noFill/>
                      <a:ln w="38100">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a:xfrm>
            <a:off x="468313" y="635000"/>
            <a:ext cx="8229600" cy="633413"/>
          </a:xfrm>
        </p:spPr>
        <p:txBody>
          <a:bodyPr vert="horz" wrap="square" lIns="91440" tIns="45720" rIns="91440" bIns="0" anchor="ctr"/>
          <a:lstStyle/>
          <a:p>
            <a:pPr eaLnBrk="1" hangingPunct="1"/>
            <a:r>
              <a:rPr lang="en-US" altLang="zh-CN" dirty="0"/>
              <a:t> </a:t>
            </a:r>
            <a:r>
              <a:rPr lang="zh-CN" altLang="en-US" dirty="0"/>
              <a:t>定义市场需求是所有其他活动的基础</a:t>
            </a:r>
          </a:p>
        </p:txBody>
      </p:sp>
      <p:graphicFrame>
        <p:nvGraphicFramePr>
          <p:cNvPr id="14338" name="Object 3"/>
          <p:cNvGraphicFramePr>
            <a:graphicFrameLocks noGrp="1" noChangeAspect="1"/>
          </p:cNvGraphicFramePr>
          <p:nvPr>
            <p:ph idx="1"/>
          </p:nvPr>
        </p:nvGraphicFramePr>
        <p:xfrm>
          <a:off x="396875" y="1655763"/>
          <a:ext cx="8351838" cy="4510087"/>
        </p:xfrm>
        <a:graphic>
          <a:graphicData uri="http://schemas.openxmlformats.org/presentationml/2006/ole">
            <mc:AlternateContent xmlns:mc="http://schemas.openxmlformats.org/markup-compatibility/2006">
              <mc:Choice xmlns:v="urn:schemas-microsoft-com:vml" Requires="v">
                <p:oleObj spid="_x0000_s17410" r:id="rId3" imgW="2418715" imgH="1307465" progId="FLW3Drawing">
                  <p:embed/>
                </p:oleObj>
              </mc:Choice>
              <mc:Fallback>
                <p:oleObj r:id="rId3" imgW="2418715" imgH="1307465" progId="FLW3Drawing">
                  <p:embed/>
                  <p:pic>
                    <p:nvPicPr>
                      <p:cNvPr id="0" name="图片 3093"/>
                      <p:cNvPicPr/>
                      <p:nvPr/>
                    </p:nvPicPr>
                    <p:blipFill>
                      <a:blip r:embed="rId4"/>
                      <a:srcRect/>
                      <a:stretch>
                        <a:fillRect/>
                      </a:stretch>
                    </p:blipFill>
                    <p:spPr>
                      <a:xfrm>
                        <a:off x="396875" y="1655763"/>
                        <a:ext cx="8351838" cy="4510087"/>
                      </a:xfrm>
                      <a:prstGeom prst="rect">
                        <a:avLst/>
                      </a:prstGeom>
                      <a:noFill/>
                      <a:ln w="38100">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0" y="0"/>
            <a:ext cx="7235825" cy="476250"/>
          </a:xfrm>
        </p:spPr>
        <p:txBody>
          <a:bodyPr vert="horz" wrap="square" lIns="91440" tIns="45720" rIns="91440" bIns="0" anchor="ctr"/>
          <a:lstStyle/>
          <a:p>
            <a:pPr eaLnBrk="1" hangingPunct="1"/>
            <a:r>
              <a:rPr lang="en-US" altLang="zh-CN" dirty="0"/>
              <a:t>1</a:t>
            </a:r>
            <a:r>
              <a:rPr lang="zh-CN" altLang="en-US" dirty="0"/>
              <a:t>、了解市场需要从多方面收集原始客户数据</a:t>
            </a:r>
          </a:p>
        </p:txBody>
      </p:sp>
      <p:graphicFrame>
        <p:nvGraphicFramePr>
          <p:cNvPr id="15362" name="Object 3"/>
          <p:cNvGraphicFramePr>
            <a:graphicFrameLocks noGrp="1" noChangeAspect="1"/>
          </p:cNvGraphicFramePr>
          <p:nvPr>
            <p:ph idx="1"/>
          </p:nvPr>
        </p:nvGraphicFramePr>
        <p:xfrm>
          <a:off x="468313" y="1581150"/>
          <a:ext cx="8351837" cy="4583113"/>
        </p:xfrm>
        <a:graphic>
          <a:graphicData uri="http://schemas.openxmlformats.org/presentationml/2006/ole">
            <mc:AlternateContent xmlns:mc="http://schemas.openxmlformats.org/markup-compatibility/2006">
              <mc:Choice xmlns:v="urn:schemas-microsoft-com:vml" Requires="v">
                <p:oleObj spid="_x0000_s18434" r:id="rId3" imgW="2145665" imgH="1176655" progId="FLW3Drawing">
                  <p:embed/>
                </p:oleObj>
              </mc:Choice>
              <mc:Fallback>
                <p:oleObj r:id="rId3" imgW="2145665" imgH="1176655" progId="FLW3Drawing">
                  <p:embed/>
                  <p:pic>
                    <p:nvPicPr>
                      <p:cNvPr id="0" name="图片 3095"/>
                      <p:cNvPicPr/>
                      <p:nvPr/>
                    </p:nvPicPr>
                    <p:blipFill>
                      <a:blip r:embed="rId4"/>
                      <a:srcRect/>
                      <a:stretch>
                        <a:fillRect/>
                      </a:stretch>
                    </p:blipFill>
                    <p:spPr>
                      <a:xfrm>
                        <a:off x="468313" y="1581150"/>
                        <a:ext cx="8351837" cy="4583113"/>
                      </a:xfrm>
                      <a:prstGeom prst="rect">
                        <a:avLst/>
                      </a:prstGeom>
                      <a:noFill/>
                      <a:ln w="38100">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vert="horz" wrap="square" lIns="91440" tIns="45720" rIns="91440" bIns="0" anchor="ctr"/>
          <a:lstStyle/>
          <a:p>
            <a:pPr eaLnBrk="1" hangingPunct="1"/>
            <a:r>
              <a:rPr lang="zh-CN" altLang="en-US" dirty="0"/>
              <a:t>多渠道收集客户的需求信息</a:t>
            </a:r>
          </a:p>
        </p:txBody>
      </p:sp>
      <p:graphicFrame>
        <p:nvGraphicFramePr>
          <p:cNvPr id="16386" name="Object 3"/>
          <p:cNvGraphicFramePr>
            <a:graphicFrameLocks noGrp="1" noChangeAspect="1"/>
          </p:cNvGraphicFramePr>
          <p:nvPr>
            <p:ph idx="1"/>
          </p:nvPr>
        </p:nvGraphicFramePr>
        <p:xfrm>
          <a:off x="468313" y="1412875"/>
          <a:ext cx="8280400" cy="5092700"/>
        </p:xfrm>
        <a:graphic>
          <a:graphicData uri="http://schemas.openxmlformats.org/presentationml/2006/ole">
            <mc:AlternateContent xmlns:mc="http://schemas.openxmlformats.org/markup-compatibility/2006">
              <mc:Choice xmlns:v="urn:schemas-microsoft-com:vml" Requires="v">
                <p:oleObj spid="_x0000_s19458" r:id="rId3" imgW="2897505" imgH="1783080" progId="FLW3Drawing">
                  <p:embed/>
                </p:oleObj>
              </mc:Choice>
              <mc:Fallback>
                <p:oleObj r:id="rId3" imgW="2897505" imgH="1783080" progId="FLW3Drawing">
                  <p:embed/>
                  <p:pic>
                    <p:nvPicPr>
                      <p:cNvPr id="0" name="图片 3090"/>
                      <p:cNvPicPr/>
                      <p:nvPr/>
                    </p:nvPicPr>
                    <p:blipFill>
                      <a:blip r:embed="rId4"/>
                      <a:srcRect/>
                      <a:stretch>
                        <a:fillRect/>
                      </a:stretch>
                    </p:blipFill>
                    <p:spPr>
                      <a:xfrm>
                        <a:off x="468313" y="1412875"/>
                        <a:ext cx="8280400" cy="5092700"/>
                      </a:xfrm>
                      <a:prstGeom prst="rect">
                        <a:avLst/>
                      </a:prstGeom>
                      <a:noFill/>
                      <a:ln w="38100">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1440" tIns="45720" rIns="91440" bIns="0" anchor="ctr"/>
          <a:lstStyle/>
          <a:p>
            <a:pPr eaLnBrk="1" hangingPunct="1"/>
            <a:r>
              <a:rPr lang="zh-CN" altLang="en-US" dirty="0"/>
              <a:t>市场需求调研的方法</a:t>
            </a:r>
          </a:p>
        </p:txBody>
      </p:sp>
      <p:sp>
        <p:nvSpPr>
          <p:cNvPr id="97283" name="Rectangle 3"/>
          <p:cNvSpPr>
            <a:spLocks noGrp="1"/>
          </p:cNvSpPr>
          <p:nvPr>
            <p:ph idx="1"/>
          </p:nvPr>
        </p:nvSpPr>
        <p:spPr/>
        <p:txBody>
          <a:bodyPr vert="horz" wrap="square" lIns="91440" tIns="45720" rIns="91440" bIns="45720" anchor="t"/>
          <a:lstStyle/>
          <a:p>
            <a:pPr eaLnBrk="1" hangingPunct="1">
              <a:lnSpc>
                <a:spcPct val="90000"/>
              </a:lnSpc>
            </a:pPr>
            <a:r>
              <a:rPr lang="zh-CN" altLang="en-US" sz="2000" dirty="0"/>
              <a:t>客户中长期规划</a:t>
            </a:r>
          </a:p>
          <a:p>
            <a:pPr eaLnBrk="1" hangingPunct="1">
              <a:lnSpc>
                <a:spcPct val="90000"/>
              </a:lnSpc>
              <a:buNone/>
            </a:pPr>
            <a:endParaRPr lang="zh-CN" altLang="en-US" sz="2000" dirty="0"/>
          </a:p>
          <a:p>
            <a:pPr eaLnBrk="1" hangingPunct="1">
              <a:lnSpc>
                <a:spcPct val="90000"/>
              </a:lnSpc>
            </a:pPr>
            <a:r>
              <a:rPr lang="zh-CN" altLang="en-US" sz="2000" dirty="0"/>
              <a:t>第三方报告  </a:t>
            </a:r>
          </a:p>
          <a:p>
            <a:pPr eaLnBrk="1" hangingPunct="1">
              <a:lnSpc>
                <a:spcPct val="90000"/>
              </a:lnSpc>
              <a:buNone/>
            </a:pPr>
            <a:endParaRPr lang="zh-CN" altLang="en-US" sz="2000" dirty="0"/>
          </a:p>
          <a:p>
            <a:pPr eaLnBrk="1" hangingPunct="1">
              <a:lnSpc>
                <a:spcPct val="90000"/>
              </a:lnSpc>
            </a:pPr>
            <a:r>
              <a:rPr lang="zh-CN" altLang="en-US" sz="2000" dirty="0"/>
              <a:t>外部客户市场访谈</a:t>
            </a:r>
          </a:p>
          <a:p>
            <a:pPr eaLnBrk="1" hangingPunct="1">
              <a:lnSpc>
                <a:spcPct val="90000"/>
              </a:lnSpc>
              <a:buNone/>
            </a:pPr>
            <a:endParaRPr lang="zh-CN" altLang="en-US" sz="2000" dirty="0"/>
          </a:p>
          <a:p>
            <a:pPr eaLnBrk="1" hangingPunct="1">
              <a:lnSpc>
                <a:spcPct val="90000"/>
              </a:lnSpc>
            </a:pPr>
            <a:r>
              <a:rPr lang="zh-CN" altLang="en-US" sz="2000" dirty="0"/>
              <a:t>内部行家访谈    </a:t>
            </a:r>
          </a:p>
          <a:p>
            <a:pPr eaLnBrk="1" hangingPunct="1">
              <a:lnSpc>
                <a:spcPct val="90000"/>
              </a:lnSpc>
              <a:buNone/>
            </a:pPr>
            <a:r>
              <a:rPr lang="zh-CN" altLang="en-US" sz="2000" dirty="0"/>
              <a:t> </a:t>
            </a:r>
          </a:p>
          <a:p>
            <a:pPr eaLnBrk="1" hangingPunct="1">
              <a:lnSpc>
                <a:spcPct val="90000"/>
              </a:lnSpc>
            </a:pPr>
            <a:r>
              <a:rPr lang="zh-CN" altLang="en-US" sz="2000" dirty="0"/>
              <a:t>市场需求调查问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项目与运作</a:t>
            </a:r>
          </a:p>
        </p:txBody>
      </p:sp>
      <p:sp>
        <p:nvSpPr>
          <p:cNvPr id="59395" name="Rectangle 3"/>
          <p:cNvSpPr>
            <a:spLocks noGrp="1"/>
          </p:cNvSpPr>
          <p:nvPr>
            <p:ph idx="1"/>
          </p:nvPr>
        </p:nvSpPr>
        <p:spPr>
          <a:xfrm>
            <a:off x="287020" y="992505"/>
            <a:ext cx="7760970" cy="5826125"/>
          </a:xfrm>
        </p:spPr>
        <p:txBody>
          <a:bodyPr vert="horz" wrap="square" lIns="91440" tIns="45720" rIns="91440" bIns="45720" anchor="t"/>
          <a:lstStyle/>
          <a:p>
            <a:pPr algn="ctr" eaLnBrk="1" hangingPunct="1">
              <a:buNone/>
            </a:pPr>
            <a:r>
              <a:rPr lang="en-US" altLang="zh-CN" dirty="0">
                <a:ea typeface="宋体" panose="02010600030101010101" pitchFamily="2" charset="-122"/>
              </a:rPr>
              <a:t>“</a:t>
            </a:r>
            <a:r>
              <a:rPr lang="zh-CN" altLang="en-US" dirty="0">
                <a:latin typeface="宋体" panose="02010600030101010101" pitchFamily="2" charset="-122"/>
                <a:ea typeface="宋体" panose="02010600030101010101" pitchFamily="2" charset="-122"/>
              </a:rPr>
              <a:t>一切皆项目</a:t>
            </a:r>
            <a:r>
              <a:rPr lang="zh-CN" altLang="en-US" dirty="0">
                <a:ea typeface="宋体" panose="02010600030101010101" pitchFamily="2" charset="-122"/>
              </a:rPr>
              <a:t>”</a:t>
            </a:r>
            <a:r>
              <a:rPr lang="zh-CN" altLang="en-US" dirty="0">
                <a:latin typeface="宋体" panose="02010600030101010101" pitchFamily="2" charset="-122"/>
                <a:ea typeface="宋体" panose="02010600030101010101" pitchFamily="2" charset="-122"/>
              </a:rPr>
              <a:t>？</a:t>
            </a:r>
          </a:p>
          <a:p>
            <a:pPr eaLnBrk="1" hangingPunct="1"/>
            <a:r>
              <a:rPr lang="zh-CN" altLang="en-US" dirty="0">
                <a:latin typeface="宋体" panose="02010600030101010101" pitchFamily="2" charset="-122"/>
                <a:ea typeface="宋体" panose="02010600030101010101" pitchFamily="2" charset="-122"/>
              </a:rPr>
              <a:t>何为</a:t>
            </a:r>
            <a:r>
              <a:rPr lang="zh-CN" altLang="en-US" dirty="0"/>
              <a:t>运作</a:t>
            </a:r>
            <a:r>
              <a:rPr lang="en-US" altLang="zh-CN" dirty="0">
                <a:latin typeface="宋体" panose="02010600030101010101" pitchFamily="2" charset="-122"/>
                <a:ea typeface="宋体" panose="02010600030101010101" pitchFamily="2" charset="-122"/>
              </a:rPr>
              <a:t>(Operation)</a:t>
            </a:r>
            <a:r>
              <a:rPr lang="zh-CN" altLang="en-US"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日常工作</a:t>
            </a:r>
          </a:p>
          <a:p>
            <a:pPr eaLnBrk="1" hangingPunct="1"/>
            <a:r>
              <a:rPr lang="zh-CN" altLang="en-US" dirty="0">
                <a:latin typeface="宋体" panose="02010600030101010101" pitchFamily="2" charset="-122"/>
                <a:ea typeface="宋体" panose="02010600030101010101" pitchFamily="2" charset="-122"/>
              </a:rPr>
              <a:t>显著区别</a:t>
            </a:r>
          </a:p>
          <a:p>
            <a:pPr lvl="1" eaLnBrk="1" hangingPunct="1"/>
            <a:r>
              <a:rPr lang="zh-CN" altLang="en-US" dirty="0">
                <a:latin typeface="宋体" panose="02010600030101010101" pitchFamily="2" charset="-122"/>
                <a:ea typeface="宋体" panose="02010600030101010101" pitchFamily="2" charset="-122"/>
              </a:rPr>
              <a:t>运作</a:t>
            </a:r>
            <a:r>
              <a:rPr lang="zh-CN" altLang="en-US" dirty="0">
                <a:solidFill>
                  <a:srgbClr val="000000"/>
                </a:solidFill>
                <a:latin typeface="宋体" panose="02010600030101010101" pitchFamily="2" charset="-122"/>
                <a:ea typeface="宋体" panose="02010600030101010101" pitchFamily="2" charset="-122"/>
              </a:rPr>
              <a:t>具有连续性和重复性的</a:t>
            </a:r>
          </a:p>
          <a:p>
            <a:pPr lvl="2" eaLnBrk="1" hangingPunct="1"/>
            <a:r>
              <a:rPr lang="zh-CN" altLang="en-US" sz="1800" dirty="0">
                <a:latin typeface="宋体" panose="02010600030101010101" pitchFamily="2" charset="-122"/>
                <a:ea typeface="宋体" panose="02010600030101010101" pitchFamily="2" charset="-122"/>
              </a:rPr>
              <a:t>列车按时刻运行表运行</a:t>
            </a:r>
          </a:p>
          <a:p>
            <a:pPr lvl="1" eaLnBrk="1" hangingPunct="1"/>
            <a:r>
              <a:rPr lang="zh-CN" altLang="en-US" dirty="0">
                <a:solidFill>
                  <a:srgbClr val="000000"/>
                </a:solidFill>
                <a:latin typeface="宋体" panose="02010600030101010101" pitchFamily="2" charset="-122"/>
                <a:ea typeface="宋体" panose="02010600030101010101" pitchFamily="2" charset="-122"/>
              </a:rPr>
              <a:t>项目则是有时限性和唯一性的</a:t>
            </a:r>
            <a:r>
              <a:rPr lang="zh-CN" altLang="en-US" dirty="0">
                <a:solidFill>
                  <a:srgbClr val="FFFFFF"/>
                </a:solidFill>
                <a:latin typeface="宋体" panose="02010600030101010101" pitchFamily="2" charset="-122"/>
                <a:ea typeface="宋体" panose="02010600030101010101" pitchFamily="2" charset="-122"/>
              </a:rPr>
              <a:t> </a:t>
            </a:r>
          </a:p>
          <a:p>
            <a:pPr lvl="2" eaLnBrk="1" hangingPunct="1"/>
            <a:r>
              <a:rPr lang="zh-CN" altLang="en-US" sz="1800" dirty="0">
                <a:latin typeface="宋体" panose="02010600030101010101" pitchFamily="2" charset="-122"/>
                <a:ea typeface="宋体" panose="02010600030101010101" pitchFamily="2" charset="-122"/>
              </a:rPr>
              <a:t>某次军用物资的运输</a:t>
            </a:r>
          </a:p>
          <a:p>
            <a:pPr lvl="1" eaLnBrk="1" hangingPunct="1"/>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a:xfrm>
            <a:off x="468313" y="995363"/>
            <a:ext cx="8229600" cy="633412"/>
          </a:xfrm>
        </p:spPr>
        <p:txBody>
          <a:bodyPr vert="horz" wrap="square" lIns="91440" tIns="45720" rIns="91440" bIns="0" anchor="ctr"/>
          <a:lstStyle/>
          <a:p>
            <a:pPr eaLnBrk="1" hangingPunct="1"/>
            <a:r>
              <a:rPr lang="en-US" altLang="zh-CN" dirty="0"/>
              <a:t>2</a:t>
            </a:r>
            <a:r>
              <a:rPr lang="zh-CN" altLang="en-US" dirty="0"/>
              <a:t>、解释客户原始数据能使团队更好地理解客户的整体需求</a:t>
            </a:r>
          </a:p>
        </p:txBody>
      </p:sp>
      <p:graphicFrame>
        <p:nvGraphicFramePr>
          <p:cNvPr id="17410" name="Object 3"/>
          <p:cNvGraphicFramePr>
            <a:graphicFrameLocks noGrp="1" noChangeAspect="1"/>
          </p:cNvGraphicFramePr>
          <p:nvPr>
            <p:ph idx="1"/>
          </p:nvPr>
        </p:nvGraphicFramePr>
        <p:xfrm>
          <a:off x="395288" y="2105025"/>
          <a:ext cx="8351837" cy="4132263"/>
        </p:xfrm>
        <a:graphic>
          <a:graphicData uri="http://schemas.openxmlformats.org/presentationml/2006/ole">
            <mc:AlternateContent xmlns:mc="http://schemas.openxmlformats.org/markup-compatibility/2006">
              <mc:Choice xmlns:v="urn:schemas-microsoft-com:vml" Requires="v">
                <p:oleObj spid="_x0000_s20482" r:id="rId3" imgW="2597785" imgH="1287145" progId="FLW3Drawing">
                  <p:embed/>
                </p:oleObj>
              </mc:Choice>
              <mc:Fallback>
                <p:oleObj r:id="rId3" imgW="2597785" imgH="1287145" progId="FLW3Drawing">
                  <p:embed/>
                  <p:pic>
                    <p:nvPicPr>
                      <p:cNvPr id="0" name="图片 3103"/>
                      <p:cNvPicPr/>
                      <p:nvPr/>
                    </p:nvPicPr>
                    <p:blipFill>
                      <a:blip r:embed="rId4"/>
                      <a:srcRect/>
                      <a:stretch>
                        <a:fillRect/>
                      </a:stretch>
                    </p:blipFill>
                    <p:spPr>
                      <a:xfrm>
                        <a:off x="395288" y="2105025"/>
                        <a:ext cx="8351837" cy="4132263"/>
                      </a:xfrm>
                      <a:prstGeom prst="rect">
                        <a:avLst/>
                      </a:prstGeom>
                      <a:noFill/>
                      <a:ln w="38100">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xfrm>
            <a:off x="468313" y="635000"/>
            <a:ext cx="8229600" cy="633413"/>
          </a:xfrm>
        </p:spPr>
        <p:txBody>
          <a:bodyPr vert="horz" wrap="square" lIns="91440" tIns="45720" rIns="91440" bIns="0" anchor="ctr"/>
          <a:lstStyle/>
          <a:p>
            <a:pPr eaLnBrk="1" hangingPunct="1"/>
            <a:r>
              <a:rPr lang="zh-CN" altLang="en-US" dirty="0"/>
              <a:t>案例：某公司市场需求新产品概念化的一个例子</a:t>
            </a:r>
          </a:p>
        </p:txBody>
      </p:sp>
      <p:graphicFrame>
        <p:nvGraphicFramePr>
          <p:cNvPr id="18434" name="Object 3"/>
          <p:cNvGraphicFramePr>
            <a:graphicFrameLocks noGrp="1" noChangeAspect="1"/>
          </p:cNvGraphicFramePr>
          <p:nvPr>
            <p:ph idx="1"/>
          </p:nvPr>
        </p:nvGraphicFramePr>
        <p:xfrm>
          <a:off x="468313" y="1538288"/>
          <a:ext cx="8280400" cy="4986337"/>
        </p:xfrm>
        <a:graphic>
          <a:graphicData uri="http://schemas.openxmlformats.org/presentationml/2006/ole">
            <mc:AlternateContent xmlns:mc="http://schemas.openxmlformats.org/markup-compatibility/2006">
              <mc:Choice xmlns:v="urn:schemas-microsoft-com:vml" Requires="v">
                <p:oleObj spid="_x0000_s21506" r:id="rId3" imgW="2206625" imgH="1328420" progId="FLW3Drawing">
                  <p:embed/>
                </p:oleObj>
              </mc:Choice>
              <mc:Fallback>
                <p:oleObj r:id="rId3" imgW="2206625" imgH="1328420" progId="FLW3Drawing">
                  <p:embed/>
                  <p:pic>
                    <p:nvPicPr>
                      <p:cNvPr id="0" name="图片 3100"/>
                      <p:cNvPicPr/>
                      <p:nvPr/>
                    </p:nvPicPr>
                    <p:blipFill>
                      <a:blip r:embed="rId4"/>
                      <a:srcRect/>
                      <a:stretch>
                        <a:fillRect/>
                      </a:stretch>
                    </p:blipFill>
                    <p:spPr>
                      <a:xfrm>
                        <a:off x="468313" y="1538288"/>
                        <a:ext cx="8280400" cy="4986337"/>
                      </a:xfrm>
                      <a:prstGeom prst="rect">
                        <a:avLst/>
                      </a:prstGeom>
                      <a:noFill/>
                      <a:ln w="38100">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xfrm>
            <a:off x="468313" y="850900"/>
            <a:ext cx="8229600" cy="633413"/>
          </a:xfrm>
        </p:spPr>
        <p:txBody>
          <a:bodyPr vert="horz" wrap="square" lIns="91440" tIns="45720" rIns="91440" bIns="0" anchor="ctr"/>
          <a:lstStyle/>
          <a:p>
            <a:pPr eaLnBrk="1" hangingPunct="1"/>
            <a:r>
              <a:rPr lang="en-US" altLang="zh-CN" dirty="0"/>
              <a:t>3</a:t>
            </a:r>
            <a:r>
              <a:rPr lang="zh-CN" altLang="en-US" dirty="0"/>
              <a:t>、将客户需求分成主要的、次要的群组，团队在启动识别需求的过程中关注需求的分组</a:t>
            </a:r>
          </a:p>
        </p:txBody>
      </p:sp>
      <p:graphicFrame>
        <p:nvGraphicFramePr>
          <p:cNvPr id="19458" name="Object 3"/>
          <p:cNvGraphicFramePr>
            <a:graphicFrameLocks noGrp="1" noChangeAspect="1"/>
          </p:cNvGraphicFramePr>
          <p:nvPr>
            <p:ph idx="1"/>
          </p:nvPr>
        </p:nvGraphicFramePr>
        <p:xfrm>
          <a:off x="395288" y="1997075"/>
          <a:ext cx="8280400" cy="4527550"/>
        </p:xfrm>
        <a:graphic>
          <a:graphicData uri="http://schemas.openxmlformats.org/presentationml/2006/ole">
            <mc:AlternateContent xmlns:mc="http://schemas.openxmlformats.org/markup-compatibility/2006">
              <mc:Choice xmlns:v="urn:schemas-microsoft-com:vml" Requires="v">
                <p:oleObj spid="_x0000_s22530" r:id="rId3" imgW="2358390" imgH="1289050" progId="FLW3Drawing">
                  <p:embed/>
                </p:oleObj>
              </mc:Choice>
              <mc:Fallback>
                <p:oleObj r:id="rId3" imgW="2358390" imgH="1289050" progId="FLW3Drawing">
                  <p:embed/>
                  <p:pic>
                    <p:nvPicPr>
                      <p:cNvPr id="0" name="图片 3098"/>
                      <p:cNvPicPr/>
                      <p:nvPr/>
                    </p:nvPicPr>
                    <p:blipFill>
                      <a:blip r:embed="rId4"/>
                      <a:srcRect/>
                      <a:stretch>
                        <a:fillRect/>
                      </a:stretch>
                    </p:blipFill>
                    <p:spPr>
                      <a:xfrm>
                        <a:off x="395288" y="1997075"/>
                        <a:ext cx="8280400" cy="4527550"/>
                      </a:xfrm>
                      <a:prstGeom prst="rect">
                        <a:avLst/>
                      </a:prstGeom>
                      <a:noFill/>
                      <a:ln w="38100">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a:xfrm>
            <a:off x="468313" y="850900"/>
            <a:ext cx="8229600" cy="633413"/>
          </a:xfrm>
        </p:spPr>
        <p:txBody>
          <a:bodyPr vert="horz" wrap="square" lIns="91440" tIns="45720" rIns="91440" bIns="0" anchor="ctr"/>
          <a:lstStyle/>
          <a:p>
            <a:pPr eaLnBrk="1" hangingPunct="1"/>
            <a:r>
              <a:rPr lang="zh-CN" altLang="en-US" dirty="0"/>
              <a:t>将客户反应分组为主要与次要两类，需求表格就有了清晰的焦点</a:t>
            </a:r>
          </a:p>
        </p:txBody>
      </p:sp>
      <p:graphicFrame>
        <p:nvGraphicFramePr>
          <p:cNvPr id="20482" name="Object 3"/>
          <p:cNvGraphicFramePr>
            <a:graphicFrameLocks noGrp="1" noChangeAspect="1"/>
          </p:cNvGraphicFramePr>
          <p:nvPr>
            <p:ph idx="1"/>
          </p:nvPr>
        </p:nvGraphicFramePr>
        <p:xfrm>
          <a:off x="1333500" y="1524000"/>
          <a:ext cx="7054850" cy="4929188"/>
        </p:xfrm>
        <a:graphic>
          <a:graphicData uri="http://schemas.openxmlformats.org/presentationml/2006/ole">
            <mc:AlternateContent xmlns:mc="http://schemas.openxmlformats.org/markup-compatibility/2006">
              <mc:Choice xmlns:v="urn:schemas-microsoft-com:vml" Requires="v">
                <p:oleObj spid="_x0000_s23554" r:id="rId3" imgW="1859915" imgH="1300480" progId="FLW3Drawing">
                  <p:embed/>
                </p:oleObj>
              </mc:Choice>
              <mc:Fallback>
                <p:oleObj r:id="rId3" imgW="1859915" imgH="1300480" progId="FLW3Drawing">
                  <p:embed/>
                  <p:pic>
                    <p:nvPicPr>
                      <p:cNvPr id="0" name="图片 3102"/>
                      <p:cNvPicPr/>
                      <p:nvPr/>
                    </p:nvPicPr>
                    <p:blipFill>
                      <a:blip r:embed="rId4"/>
                      <a:srcRect/>
                      <a:stretch>
                        <a:fillRect/>
                      </a:stretch>
                    </p:blipFill>
                    <p:spPr>
                      <a:xfrm>
                        <a:off x="1333500" y="1524000"/>
                        <a:ext cx="7054850" cy="4929188"/>
                      </a:xfrm>
                      <a:prstGeom prst="rect">
                        <a:avLst/>
                      </a:prstGeom>
                      <a:noFill/>
                      <a:ln w="38100">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468313" y="850900"/>
            <a:ext cx="8229600" cy="633413"/>
          </a:xfrm>
        </p:spPr>
        <p:txBody>
          <a:bodyPr vert="horz" wrap="square" lIns="91440" tIns="45720" rIns="91440" bIns="0" anchor="ctr"/>
          <a:lstStyle/>
          <a:p>
            <a:pPr eaLnBrk="1" hangingPunct="1"/>
            <a:r>
              <a:rPr lang="en-US" altLang="zh-CN" dirty="0"/>
              <a:t>4</a:t>
            </a:r>
            <a:r>
              <a:rPr lang="zh-CN" altLang="en-US" dirty="0"/>
              <a:t>、通过对客户需求大组设置权重，团队设计了一个经确认的优先级蓝图</a:t>
            </a:r>
          </a:p>
        </p:txBody>
      </p:sp>
      <p:graphicFrame>
        <p:nvGraphicFramePr>
          <p:cNvPr id="21506" name="Object 3"/>
          <p:cNvGraphicFramePr>
            <a:graphicFrameLocks noGrp="1" noChangeAspect="1"/>
          </p:cNvGraphicFramePr>
          <p:nvPr>
            <p:ph idx="1"/>
          </p:nvPr>
        </p:nvGraphicFramePr>
        <p:xfrm>
          <a:off x="395288" y="1992313"/>
          <a:ext cx="8351837" cy="4389437"/>
        </p:xfrm>
        <a:graphic>
          <a:graphicData uri="http://schemas.openxmlformats.org/presentationml/2006/ole">
            <mc:AlternateContent xmlns:mc="http://schemas.openxmlformats.org/markup-compatibility/2006">
              <mc:Choice xmlns:v="urn:schemas-microsoft-com:vml" Requires="v">
                <p:oleObj spid="_x0000_s24578" r:id="rId3" imgW="2418715" imgH="1270635" progId="FLW3Drawing">
                  <p:embed/>
                </p:oleObj>
              </mc:Choice>
              <mc:Fallback>
                <p:oleObj r:id="rId3" imgW="2418715" imgH="1270635" progId="FLW3Drawing">
                  <p:embed/>
                  <p:pic>
                    <p:nvPicPr>
                      <p:cNvPr id="0" name="图片 3101"/>
                      <p:cNvPicPr/>
                      <p:nvPr/>
                    </p:nvPicPr>
                    <p:blipFill>
                      <a:blip r:embed="rId4"/>
                      <a:srcRect/>
                      <a:stretch>
                        <a:fillRect/>
                      </a:stretch>
                    </p:blipFill>
                    <p:spPr>
                      <a:xfrm>
                        <a:off x="395288" y="1992313"/>
                        <a:ext cx="8351837" cy="4389437"/>
                      </a:xfrm>
                      <a:prstGeom prst="rect">
                        <a:avLst/>
                      </a:prstGeom>
                      <a:noFill/>
                      <a:ln w="38100">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xfrm>
            <a:off x="468313" y="588963"/>
            <a:ext cx="8229600" cy="633412"/>
          </a:xfrm>
        </p:spPr>
        <p:txBody>
          <a:bodyPr vert="horz" wrap="square" lIns="91440" tIns="45720" rIns="91440" bIns="0" anchor="ctr"/>
          <a:lstStyle/>
          <a:p>
            <a:pPr eaLnBrk="1" hangingPunct="1"/>
            <a:r>
              <a:rPr lang="en-US" altLang="zh-CN" dirty="0"/>
              <a:t>5</a:t>
            </a:r>
            <a:r>
              <a:rPr lang="zh-CN" altLang="en-US" dirty="0"/>
              <a:t>、通过整理需求， 团队能精炼客户需求</a:t>
            </a:r>
          </a:p>
        </p:txBody>
      </p:sp>
      <p:graphicFrame>
        <p:nvGraphicFramePr>
          <p:cNvPr id="22530" name="Object 3"/>
          <p:cNvGraphicFramePr>
            <a:graphicFrameLocks noGrp="1" noChangeAspect="1"/>
          </p:cNvGraphicFramePr>
          <p:nvPr>
            <p:ph idx="1"/>
          </p:nvPr>
        </p:nvGraphicFramePr>
        <p:xfrm>
          <a:off x="971550" y="1533525"/>
          <a:ext cx="7559675" cy="4913313"/>
        </p:xfrm>
        <a:graphic>
          <a:graphicData uri="http://schemas.openxmlformats.org/presentationml/2006/ole">
            <mc:AlternateContent xmlns:mc="http://schemas.openxmlformats.org/markup-compatibility/2006">
              <mc:Choice xmlns:v="urn:schemas-microsoft-com:vml" Requires="v">
                <p:oleObj spid="_x0000_s25602" r:id="rId3" imgW="1799590" imgH="1170305" progId="FLW3Drawing">
                  <p:embed/>
                </p:oleObj>
              </mc:Choice>
              <mc:Fallback>
                <p:oleObj r:id="rId3" imgW="1799590" imgH="1170305" progId="FLW3Drawing">
                  <p:embed/>
                  <p:pic>
                    <p:nvPicPr>
                      <p:cNvPr id="0" name="图片 3104"/>
                      <p:cNvPicPr/>
                      <p:nvPr/>
                    </p:nvPicPr>
                    <p:blipFill>
                      <a:blip r:embed="rId4"/>
                      <a:srcRect/>
                      <a:stretch>
                        <a:fillRect/>
                      </a:stretch>
                    </p:blipFill>
                    <p:spPr>
                      <a:xfrm>
                        <a:off x="971550" y="1533525"/>
                        <a:ext cx="7559675" cy="4913313"/>
                      </a:xfrm>
                      <a:prstGeom prst="rect">
                        <a:avLst/>
                      </a:prstGeom>
                      <a:noFill/>
                      <a:ln w="38100">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xfrm>
            <a:off x="468313" y="576263"/>
            <a:ext cx="8229600" cy="633412"/>
          </a:xfrm>
        </p:spPr>
        <p:txBody>
          <a:bodyPr vert="horz" wrap="square" lIns="91440" tIns="45720" rIns="91440" bIns="0" anchor="ctr"/>
          <a:lstStyle/>
          <a:p>
            <a:pPr eaLnBrk="1" hangingPunct="1"/>
            <a:r>
              <a:rPr lang="zh-CN" altLang="en-US" dirty="0"/>
              <a:t>通过整理需求， 团队能精炼出客户需求</a:t>
            </a:r>
          </a:p>
        </p:txBody>
      </p:sp>
      <p:graphicFrame>
        <p:nvGraphicFramePr>
          <p:cNvPr id="23554" name="Object 3"/>
          <p:cNvGraphicFramePr>
            <a:graphicFrameLocks noGrp="1" noChangeAspect="1"/>
          </p:cNvGraphicFramePr>
          <p:nvPr>
            <p:ph idx="1"/>
          </p:nvPr>
        </p:nvGraphicFramePr>
        <p:xfrm>
          <a:off x="395288" y="1639888"/>
          <a:ext cx="8424862" cy="4452937"/>
        </p:xfrm>
        <a:graphic>
          <a:graphicData uri="http://schemas.openxmlformats.org/presentationml/2006/ole">
            <mc:AlternateContent xmlns:mc="http://schemas.openxmlformats.org/markup-compatibility/2006">
              <mc:Choice xmlns:v="urn:schemas-microsoft-com:vml" Requires="v">
                <p:oleObj spid="_x0000_s26626" r:id="rId3" imgW="2390775" imgH="1263650" progId="FLW3Drawing">
                  <p:embed/>
                </p:oleObj>
              </mc:Choice>
              <mc:Fallback>
                <p:oleObj r:id="rId3" imgW="2390775" imgH="1263650" progId="FLW3Drawing">
                  <p:embed/>
                  <p:pic>
                    <p:nvPicPr>
                      <p:cNvPr id="0" name="图片 3099"/>
                      <p:cNvPicPr/>
                      <p:nvPr/>
                    </p:nvPicPr>
                    <p:blipFill>
                      <a:blip r:embed="rId4"/>
                      <a:srcRect/>
                      <a:stretch>
                        <a:fillRect/>
                      </a:stretch>
                    </p:blipFill>
                    <p:spPr>
                      <a:xfrm>
                        <a:off x="395288" y="1639888"/>
                        <a:ext cx="8424862" cy="4452937"/>
                      </a:xfrm>
                      <a:prstGeom prst="rect">
                        <a:avLst/>
                      </a:prstGeom>
                      <a:noFill/>
                      <a:ln w="38100">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p:txBody>
          <a:bodyPr vert="horz" wrap="square" lIns="91440" tIns="45720" rIns="91440" bIns="0" anchor="ctr"/>
          <a:lstStyle/>
          <a:p>
            <a:pPr eaLnBrk="1" hangingPunct="1"/>
            <a:r>
              <a:rPr lang="en-US" altLang="zh-CN" dirty="0"/>
              <a:t>$APPEALS</a:t>
            </a:r>
            <a:r>
              <a:rPr lang="zh-CN" altLang="en-US" dirty="0"/>
              <a:t>项目实施流程</a:t>
            </a:r>
          </a:p>
        </p:txBody>
      </p:sp>
      <p:graphicFrame>
        <p:nvGraphicFramePr>
          <p:cNvPr id="24578" name="Object 3"/>
          <p:cNvGraphicFramePr>
            <a:graphicFrameLocks noGrp="1" noChangeAspect="1"/>
          </p:cNvGraphicFramePr>
          <p:nvPr>
            <p:ph idx="1"/>
          </p:nvPr>
        </p:nvGraphicFramePr>
        <p:xfrm>
          <a:off x="250825" y="1484313"/>
          <a:ext cx="8569325" cy="4827587"/>
        </p:xfrm>
        <a:graphic>
          <a:graphicData uri="http://schemas.openxmlformats.org/presentationml/2006/ole">
            <mc:AlternateContent xmlns:mc="http://schemas.openxmlformats.org/markup-compatibility/2006">
              <mc:Choice xmlns:v="urn:schemas-microsoft-com:vml" Requires="v">
                <p:oleObj spid="_x0000_s27650" r:id="rId3" imgW="2630170" imgH="1484630" progId="FLW3Drawing">
                  <p:embed/>
                </p:oleObj>
              </mc:Choice>
              <mc:Fallback>
                <p:oleObj r:id="rId3" imgW="2630170" imgH="1484630" progId="FLW3Drawing">
                  <p:embed/>
                  <p:pic>
                    <p:nvPicPr>
                      <p:cNvPr id="0" name="图片 3106"/>
                      <p:cNvPicPr/>
                      <p:nvPr/>
                    </p:nvPicPr>
                    <p:blipFill>
                      <a:blip r:embed="rId4"/>
                      <a:srcRect/>
                      <a:stretch>
                        <a:fillRect/>
                      </a:stretch>
                    </p:blipFill>
                    <p:spPr>
                      <a:xfrm>
                        <a:off x="250825" y="1484313"/>
                        <a:ext cx="8569325" cy="4827587"/>
                      </a:xfrm>
                      <a:prstGeom prst="rect">
                        <a:avLst/>
                      </a:prstGeom>
                      <a:noFill/>
                      <a:ln w="38100">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xfrm>
            <a:off x="0" y="0"/>
            <a:ext cx="6659563" cy="620713"/>
          </a:xfrm>
        </p:spPr>
        <p:txBody>
          <a:bodyPr vert="horz" wrap="square" lIns="91440" tIns="45720" rIns="91440" bIns="0" anchor="ctr"/>
          <a:lstStyle/>
          <a:p>
            <a:pPr eaLnBrk="1" hangingPunct="1"/>
            <a:r>
              <a:rPr lang="zh-CN" altLang="en-US" dirty="0"/>
              <a:t>案例：</a:t>
            </a:r>
            <a:r>
              <a:rPr lang="en-US" altLang="zh-CN" dirty="0"/>
              <a:t>$APPEALS</a:t>
            </a:r>
            <a:r>
              <a:rPr lang="zh-CN" altLang="en-US" dirty="0"/>
              <a:t>分析的标准模板</a:t>
            </a:r>
          </a:p>
        </p:txBody>
      </p:sp>
      <p:graphicFrame>
        <p:nvGraphicFramePr>
          <p:cNvPr id="25602" name="Object 3"/>
          <p:cNvGraphicFramePr>
            <a:graphicFrameLocks noGrp="1" noChangeAspect="1"/>
          </p:cNvGraphicFramePr>
          <p:nvPr>
            <p:ph idx="1"/>
          </p:nvPr>
        </p:nvGraphicFramePr>
        <p:xfrm>
          <a:off x="565150" y="1489075"/>
          <a:ext cx="8369300" cy="4468813"/>
        </p:xfrm>
        <a:graphic>
          <a:graphicData uri="http://schemas.openxmlformats.org/presentationml/2006/ole">
            <mc:AlternateContent xmlns:mc="http://schemas.openxmlformats.org/markup-compatibility/2006">
              <mc:Choice xmlns:v="urn:schemas-microsoft-com:vml" Requires="v">
                <p:oleObj spid="_x0000_s28674" r:id="rId3" imgW="2526665" imgH="1350645" progId="FLW3Drawing">
                  <p:embed/>
                </p:oleObj>
              </mc:Choice>
              <mc:Fallback>
                <p:oleObj r:id="rId3" imgW="2526665" imgH="1350645" progId="FLW3Drawing">
                  <p:embed/>
                  <p:pic>
                    <p:nvPicPr>
                      <p:cNvPr id="0" name="图片 3105"/>
                      <p:cNvPicPr/>
                      <p:nvPr/>
                    </p:nvPicPr>
                    <p:blipFill>
                      <a:blip r:embed="rId4"/>
                      <a:srcRect/>
                      <a:stretch>
                        <a:fillRect/>
                      </a:stretch>
                    </p:blipFill>
                    <p:spPr>
                      <a:xfrm>
                        <a:off x="565150" y="1489075"/>
                        <a:ext cx="8369300" cy="4468813"/>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0" y="0"/>
            <a:ext cx="5219700" cy="692150"/>
          </a:xfrm>
        </p:spPr>
        <p:txBody>
          <a:bodyPr vert="horz" wrap="square" lIns="91440" tIns="45720" rIns="91440" bIns="0" anchor="ctr"/>
          <a:lstStyle/>
          <a:p>
            <a:pPr eaLnBrk="1" hangingPunct="1"/>
            <a:r>
              <a:rPr lang="zh-CN" altLang="en-US" sz="3600" dirty="0"/>
              <a:t>高质量需求的八个特性</a:t>
            </a:r>
          </a:p>
        </p:txBody>
      </p:sp>
      <p:sp>
        <p:nvSpPr>
          <p:cNvPr id="1514500" name="Rectangle 4"/>
          <p:cNvSpPr>
            <a:spLocks noGrp="1"/>
          </p:cNvSpPr>
          <p:nvPr>
            <p:ph idx="1"/>
          </p:nvPr>
        </p:nvSpPr>
        <p:spPr/>
        <p:txBody>
          <a:bodyPr vert="horz" wrap="square" lIns="91440" tIns="45720" rIns="91440" bIns="45720" anchor="t"/>
          <a:lstStyle/>
          <a:p>
            <a:pPr eaLnBrk="1" hangingPunct="1"/>
            <a:r>
              <a:rPr lang="zh-CN" altLang="en-US" b="0" dirty="0"/>
              <a:t>准确性</a:t>
            </a:r>
          </a:p>
          <a:p>
            <a:pPr eaLnBrk="1" hangingPunct="1"/>
            <a:r>
              <a:rPr lang="zh-CN" altLang="en-US" b="0" dirty="0"/>
              <a:t>无二义性</a:t>
            </a:r>
          </a:p>
          <a:p>
            <a:pPr eaLnBrk="1" hangingPunct="1"/>
            <a:r>
              <a:rPr lang="zh-CN" altLang="en-US" b="0" dirty="0"/>
              <a:t>完整性</a:t>
            </a:r>
          </a:p>
          <a:p>
            <a:pPr eaLnBrk="1" hangingPunct="1"/>
            <a:r>
              <a:rPr lang="zh-CN" altLang="en-US" b="0" dirty="0"/>
              <a:t>层级性</a:t>
            </a:r>
          </a:p>
          <a:p>
            <a:pPr eaLnBrk="1" hangingPunct="1"/>
            <a:r>
              <a:rPr lang="zh-CN" altLang="en-US" b="0" dirty="0"/>
              <a:t>关联性</a:t>
            </a:r>
          </a:p>
          <a:p>
            <a:pPr eaLnBrk="1" hangingPunct="1"/>
            <a:r>
              <a:rPr lang="zh-CN" altLang="en-US" b="0" dirty="0"/>
              <a:t>可验证</a:t>
            </a:r>
          </a:p>
          <a:p>
            <a:pPr eaLnBrk="1" hangingPunct="1"/>
            <a:r>
              <a:rPr lang="zh-CN" altLang="en-US" b="0" dirty="0"/>
              <a:t>一致性</a:t>
            </a:r>
          </a:p>
          <a:p>
            <a:pPr eaLnBrk="1" hangingPunct="1"/>
            <a:r>
              <a:rPr lang="zh-CN" altLang="en-US" b="0" dirty="0"/>
              <a:t>可理解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4500">
                                            <p:txEl>
                                              <p:pRg st="0" end="0"/>
                                            </p:txEl>
                                          </p:spTgt>
                                        </p:tgtEl>
                                        <p:attrNameLst>
                                          <p:attrName>style.visibility</p:attrName>
                                        </p:attrNameLst>
                                      </p:cBhvr>
                                      <p:to>
                                        <p:strVal val="visible"/>
                                      </p:to>
                                    </p:set>
                                    <p:animEffect transition="in" filter="blinds(horizontal)">
                                      <p:cBhvr>
                                        <p:cTn id="7" dur="500"/>
                                        <p:tgtEl>
                                          <p:spTgt spid="1514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4500">
                                            <p:txEl>
                                              <p:pRg st="1" end="1"/>
                                            </p:txEl>
                                          </p:spTgt>
                                        </p:tgtEl>
                                        <p:attrNameLst>
                                          <p:attrName>style.visibility</p:attrName>
                                        </p:attrNameLst>
                                      </p:cBhvr>
                                      <p:to>
                                        <p:strVal val="visible"/>
                                      </p:to>
                                    </p:set>
                                    <p:animEffect transition="in" filter="blinds(horizontal)">
                                      <p:cBhvr>
                                        <p:cTn id="12" dur="500"/>
                                        <p:tgtEl>
                                          <p:spTgt spid="1514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4500">
                                            <p:txEl>
                                              <p:pRg st="2" end="2"/>
                                            </p:txEl>
                                          </p:spTgt>
                                        </p:tgtEl>
                                        <p:attrNameLst>
                                          <p:attrName>style.visibility</p:attrName>
                                        </p:attrNameLst>
                                      </p:cBhvr>
                                      <p:to>
                                        <p:strVal val="visible"/>
                                      </p:to>
                                    </p:set>
                                    <p:animEffect transition="in" filter="blinds(horizontal)">
                                      <p:cBhvr>
                                        <p:cTn id="17" dur="500"/>
                                        <p:tgtEl>
                                          <p:spTgt spid="1514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4500">
                                            <p:txEl>
                                              <p:pRg st="3" end="3"/>
                                            </p:txEl>
                                          </p:spTgt>
                                        </p:tgtEl>
                                        <p:attrNameLst>
                                          <p:attrName>style.visibility</p:attrName>
                                        </p:attrNameLst>
                                      </p:cBhvr>
                                      <p:to>
                                        <p:strVal val="visible"/>
                                      </p:to>
                                    </p:set>
                                    <p:animEffect transition="in" filter="blinds(horizontal)">
                                      <p:cBhvr>
                                        <p:cTn id="22" dur="500"/>
                                        <p:tgtEl>
                                          <p:spTgt spid="1514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4500">
                                            <p:txEl>
                                              <p:pRg st="4" end="4"/>
                                            </p:txEl>
                                          </p:spTgt>
                                        </p:tgtEl>
                                        <p:attrNameLst>
                                          <p:attrName>style.visibility</p:attrName>
                                        </p:attrNameLst>
                                      </p:cBhvr>
                                      <p:to>
                                        <p:strVal val="visible"/>
                                      </p:to>
                                    </p:set>
                                    <p:animEffect transition="in" filter="blinds(horizontal)">
                                      <p:cBhvr>
                                        <p:cTn id="27" dur="500"/>
                                        <p:tgtEl>
                                          <p:spTgt spid="15145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14500">
                                            <p:txEl>
                                              <p:pRg st="5" end="5"/>
                                            </p:txEl>
                                          </p:spTgt>
                                        </p:tgtEl>
                                        <p:attrNameLst>
                                          <p:attrName>style.visibility</p:attrName>
                                        </p:attrNameLst>
                                      </p:cBhvr>
                                      <p:to>
                                        <p:strVal val="visible"/>
                                      </p:to>
                                    </p:set>
                                    <p:animEffect transition="in" filter="blinds(horizontal)">
                                      <p:cBhvr>
                                        <p:cTn id="32" dur="500"/>
                                        <p:tgtEl>
                                          <p:spTgt spid="15145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14500">
                                            <p:txEl>
                                              <p:pRg st="6" end="6"/>
                                            </p:txEl>
                                          </p:spTgt>
                                        </p:tgtEl>
                                        <p:attrNameLst>
                                          <p:attrName>style.visibility</p:attrName>
                                        </p:attrNameLst>
                                      </p:cBhvr>
                                      <p:to>
                                        <p:strVal val="visible"/>
                                      </p:to>
                                    </p:set>
                                    <p:animEffect transition="in" filter="blinds(horizontal)">
                                      <p:cBhvr>
                                        <p:cTn id="37" dur="500"/>
                                        <p:tgtEl>
                                          <p:spTgt spid="15145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14500">
                                            <p:txEl>
                                              <p:pRg st="7" end="7"/>
                                            </p:txEl>
                                          </p:spTgt>
                                        </p:tgtEl>
                                        <p:attrNameLst>
                                          <p:attrName>style.visibility</p:attrName>
                                        </p:attrNameLst>
                                      </p:cBhvr>
                                      <p:to>
                                        <p:strVal val="visible"/>
                                      </p:to>
                                    </p:set>
                                    <p:animEffect transition="in" filter="blinds(horizontal)">
                                      <p:cBhvr>
                                        <p:cTn id="42" dur="500"/>
                                        <p:tgtEl>
                                          <p:spTgt spid="15145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50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项目管理</a:t>
            </a:r>
          </a:p>
        </p:txBody>
      </p:sp>
      <p:sp>
        <p:nvSpPr>
          <p:cNvPr id="60419" name="Rectangle 3"/>
          <p:cNvSpPr>
            <a:spLocks noGrp="1"/>
          </p:cNvSpPr>
          <p:nvPr>
            <p:ph idx="1"/>
          </p:nvPr>
        </p:nvSpPr>
        <p:spPr>
          <a:xfrm>
            <a:off x="0" y="978218"/>
            <a:ext cx="9144000" cy="6165850"/>
          </a:xfrm>
        </p:spPr>
        <p:txBody>
          <a:bodyPr vert="horz" wrap="square" lIns="91440" tIns="45720" rIns="91440" bIns="45720" anchor="t"/>
          <a:lstStyle/>
          <a:p>
            <a:pPr eaLnBrk="1" hangingPunct="1"/>
            <a:r>
              <a:rPr lang="zh-CN" altLang="en-US" b="0" dirty="0"/>
              <a:t>项目管理</a:t>
            </a:r>
            <a:r>
              <a:rPr lang="zh-CN" altLang="en-US" dirty="0">
                <a:ea typeface="宋体" panose="02010600030101010101" pitchFamily="2" charset="-122"/>
              </a:rPr>
              <a:t>就是把知识、技能、工具和技术应用到项目活动中去，以满足或超过项目干系人的要求和期望。</a:t>
            </a:r>
          </a:p>
          <a:p>
            <a:pPr eaLnBrk="1" hangingPunct="1"/>
            <a:r>
              <a:rPr lang="zh-CN" altLang="en-US" dirty="0">
                <a:ea typeface="宋体" panose="02010600030101010101" pitchFamily="2" charset="-122"/>
              </a:rPr>
              <a:t>项目干系人</a:t>
            </a:r>
          </a:p>
          <a:p>
            <a:pPr lvl="1" eaLnBrk="1" hangingPunct="1"/>
            <a:r>
              <a:rPr lang="zh-CN" altLang="en-US" dirty="0">
                <a:ea typeface="宋体" panose="02010600030101010101" pitchFamily="2" charset="-122"/>
              </a:rPr>
              <a:t>发起人</a:t>
            </a:r>
          </a:p>
          <a:p>
            <a:pPr lvl="1" eaLnBrk="1" hangingPunct="1"/>
            <a:r>
              <a:rPr lang="zh-CN" altLang="en-US" dirty="0">
                <a:ea typeface="宋体" panose="02010600030101010101" pitchFamily="2" charset="-122"/>
              </a:rPr>
              <a:t>项目经理、项目成员</a:t>
            </a:r>
          </a:p>
          <a:p>
            <a:pPr lvl="1" eaLnBrk="1" hangingPunct="1"/>
            <a:r>
              <a:rPr lang="zh-CN" altLang="en-US" dirty="0">
                <a:ea typeface="宋体" panose="02010600030101010101" pitchFamily="2" charset="-122"/>
              </a:rPr>
              <a:t>外围执行组织</a:t>
            </a:r>
          </a:p>
          <a:p>
            <a:pPr lvl="1" eaLnBrk="1" hangingPunct="1"/>
            <a:r>
              <a:rPr lang="zh-CN" altLang="en-US" dirty="0">
                <a:ea typeface="宋体" panose="02010600030101010101" pitchFamily="2" charset="-122"/>
              </a:rPr>
              <a:t>客户、用户</a:t>
            </a:r>
          </a:p>
          <a:p>
            <a:pPr lvl="1" eaLnBrk="1" hangingPunct="1"/>
            <a:r>
              <a:rPr lang="zh-CN" altLang="en-US" dirty="0">
                <a:ea typeface="宋体" panose="02010600030101010101" pitchFamily="2" charset="-122"/>
              </a:rPr>
              <a:t>其它</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vert="horz" wrap="square" lIns="91440" tIns="45720" rIns="91440" bIns="0" anchor="ctr"/>
          <a:lstStyle/>
          <a:p>
            <a:pPr eaLnBrk="1" hangingPunct="1"/>
            <a:r>
              <a:rPr lang="zh-CN" altLang="en-US" dirty="0"/>
              <a:t>演练：</a:t>
            </a:r>
          </a:p>
        </p:txBody>
      </p:sp>
      <p:sp>
        <p:nvSpPr>
          <p:cNvPr id="99331" name="Rectangle 3"/>
          <p:cNvSpPr>
            <a:spLocks noGrp="1"/>
          </p:cNvSpPr>
          <p:nvPr>
            <p:ph idx="1"/>
          </p:nvPr>
        </p:nvSpPr>
        <p:spPr/>
        <p:txBody>
          <a:bodyPr vert="horz" wrap="square" lIns="91440" tIns="45720" rIns="91440" bIns="45720" anchor="t"/>
          <a:lstStyle/>
          <a:p>
            <a:pPr eaLnBrk="1" hangingPunct="1"/>
            <a:r>
              <a:rPr lang="zh-CN" altLang="en-US" sz="3600" dirty="0"/>
              <a:t>小组选定项目的需求描述以</a:t>
            </a:r>
            <a:r>
              <a:rPr lang="en-US" altLang="zh-CN" sz="3600" dirty="0"/>
              <a:t>$APPEALS</a:t>
            </a:r>
            <a:r>
              <a:rPr lang="zh-CN" altLang="en-US" sz="3600" dirty="0"/>
              <a:t>模版展示出来</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00355"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2000" dirty="0"/>
              <a:t>项目管理的基本概念</a:t>
            </a:r>
          </a:p>
          <a:p>
            <a:pPr marL="533400" indent="-533400" eaLnBrk="1" hangingPunct="1">
              <a:buClr>
                <a:srgbClr val="0033CC"/>
              </a:buClr>
              <a:buFont typeface="Wingdings" panose="05000000000000000000" pitchFamily="2" charset="2"/>
              <a:buAutoNum type="arabicPeriod"/>
            </a:pPr>
            <a:r>
              <a:rPr lang="zh-CN" altLang="en-US" sz="2000" dirty="0"/>
              <a:t>项目组织结构</a:t>
            </a:r>
          </a:p>
          <a:p>
            <a:pPr marL="533400" indent="-533400" eaLnBrk="1" hangingPunct="1">
              <a:buClr>
                <a:srgbClr val="0033CC"/>
              </a:buClr>
              <a:buFont typeface="Wingdings" panose="05000000000000000000" pitchFamily="2" charset="2"/>
              <a:buAutoNum type="arabicPeriod"/>
            </a:pPr>
            <a:r>
              <a:rPr lang="zh-CN" altLang="en-US" sz="2000" dirty="0"/>
              <a:t>项目目标管理</a:t>
            </a:r>
          </a:p>
          <a:p>
            <a:pPr marL="533400" indent="-533400" eaLnBrk="1" hangingPunct="1">
              <a:buClr>
                <a:srgbClr val="0033CC"/>
              </a:buClr>
              <a:buFont typeface="Wingdings" panose="05000000000000000000" pitchFamily="2" charset="2"/>
              <a:buAutoNum type="arabicPeriod"/>
            </a:pPr>
            <a:r>
              <a:rPr lang="zh-CN" altLang="en-US" sz="2000" dirty="0"/>
              <a:t>项目需求管理</a:t>
            </a:r>
          </a:p>
          <a:p>
            <a:pPr marL="533400" indent="-533400" eaLnBrk="1" hangingPunct="1">
              <a:buClr>
                <a:srgbClr val="0033CC"/>
              </a:buClr>
              <a:buFont typeface="Wingdings" panose="05000000000000000000" pitchFamily="2" charset="2"/>
              <a:buAutoNum type="arabicPeriod"/>
            </a:pPr>
            <a:r>
              <a:rPr lang="zh-CN" altLang="en-US" sz="2000" dirty="0"/>
              <a:t>产品开发流程回顾 </a:t>
            </a:r>
          </a:p>
          <a:p>
            <a:pPr marL="533400" indent="-533400" eaLnBrk="1" hangingPunct="1">
              <a:buClr>
                <a:srgbClr val="0033CC"/>
              </a:buClr>
              <a:buFont typeface="Wingdings" panose="05000000000000000000" pitchFamily="2" charset="2"/>
              <a:buAutoNum type="arabicPeriod"/>
            </a:pPr>
            <a:r>
              <a:rPr lang="zh-CN" altLang="en-US" sz="2000" dirty="0"/>
              <a:t>项目计划制定</a:t>
            </a:r>
          </a:p>
          <a:p>
            <a:pPr marL="533400" indent="-533400" eaLnBrk="1" hangingPunct="1">
              <a:buClr>
                <a:srgbClr val="0033CC"/>
              </a:buClr>
              <a:buFont typeface="Wingdings" panose="05000000000000000000" pitchFamily="2" charset="2"/>
              <a:buAutoNum type="arabicPeriod"/>
            </a:pPr>
            <a:r>
              <a:rPr lang="zh-CN" altLang="en-US" sz="2000" dirty="0"/>
              <a:t>项目计划控制</a:t>
            </a:r>
          </a:p>
          <a:p>
            <a:pPr marL="533400" indent="-533400" eaLnBrk="1" hangingPunct="1">
              <a:buClr>
                <a:srgbClr val="0033CC"/>
              </a:buClr>
              <a:buFont typeface="Wingdings" panose="05000000000000000000" pitchFamily="2" charset="2"/>
              <a:buAutoNum type="arabicPeriod"/>
            </a:pPr>
            <a:r>
              <a:rPr lang="zh-CN" altLang="en-US" sz="2000" dirty="0"/>
              <a:t>质量与成本管理</a:t>
            </a:r>
          </a:p>
          <a:p>
            <a:pPr marL="533400" indent="-533400" eaLnBrk="1" hangingPunct="1">
              <a:buClr>
                <a:srgbClr val="0033CC"/>
              </a:buClr>
              <a:buFont typeface="Wingdings" panose="05000000000000000000" pitchFamily="2" charset="2"/>
              <a:buAutoNum type="arabicPeriod"/>
            </a:pPr>
            <a:r>
              <a:rPr lang="zh-CN" altLang="en-US" sz="2000" dirty="0"/>
              <a:t>风险管理</a:t>
            </a:r>
          </a:p>
          <a:p>
            <a:pPr marL="533400" indent="-533400" eaLnBrk="1" hangingPunct="1">
              <a:buClr>
                <a:srgbClr val="0033CC"/>
              </a:buClr>
              <a:buFont typeface="Wingdings" panose="05000000000000000000" pitchFamily="2" charset="2"/>
              <a:buAutoNum type="arabicPeriod"/>
            </a:pPr>
            <a:r>
              <a:rPr lang="zh-CN" altLang="en-US" sz="2000" dirty="0"/>
              <a:t>项目沟通管理</a:t>
            </a:r>
          </a:p>
        </p:txBody>
      </p:sp>
      <p:pic>
        <p:nvPicPr>
          <p:cNvPr id="100356"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395288" y="2781300"/>
            <a:ext cx="344487" cy="327025"/>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产品开发流程的分层</a:t>
            </a:r>
          </a:p>
        </p:txBody>
      </p:sp>
      <p:sp>
        <p:nvSpPr>
          <p:cNvPr id="101379" name="Line 7"/>
          <p:cNvSpPr/>
          <p:nvPr/>
        </p:nvSpPr>
        <p:spPr>
          <a:xfrm flipH="1">
            <a:off x="955675" y="1395413"/>
            <a:ext cx="1250950" cy="1611312"/>
          </a:xfrm>
          <a:prstGeom prst="line">
            <a:avLst/>
          </a:prstGeom>
          <a:ln w="12700" cap="flat" cmpd="sng">
            <a:solidFill>
              <a:srgbClr val="000000"/>
            </a:solidFill>
            <a:prstDash val="solid"/>
            <a:headEnd type="none" w="sm" len="sm"/>
            <a:tailEnd type="none" w="sm" len="sm"/>
          </a:ln>
        </p:spPr>
      </p:sp>
      <p:sp>
        <p:nvSpPr>
          <p:cNvPr id="101380" name="Line 8"/>
          <p:cNvSpPr/>
          <p:nvPr/>
        </p:nvSpPr>
        <p:spPr>
          <a:xfrm>
            <a:off x="606425" y="3498850"/>
            <a:ext cx="3200400" cy="0"/>
          </a:xfrm>
          <a:prstGeom prst="line">
            <a:avLst/>
          </a:prstGeom>
          <a:ln w="12700" cap="flat" cmpd="sng">
            <a:solidFill>
              <a:srgbClr val="FFFFFF"/>
            </a:solidFill>
            <a:prstDash val="solid"/>
            <a:headEnd type="none" w="sm" len="sm"/>
            <a:tailEnd type="none" w="sm" len="sm"/>
          </a:ln>
        </p:spPr>
      </p:sp>
      <p:sp>
        <p:nvSpPr>
          <p:cNvPr id="101381" name="Line 9"/>
          <p:cNvSpPr/>
          <p:nvPr/>
        </p:nvSpPr>
        <p:spPr>
          <a:xfrm>
            <a:off x="2206625" y="1395413"/>
            <a:ext cx="1239838" cy="1600200"/>
          </a:xfrm>
          <a:prstGeom prst="line">
            <a:avLst/>
          </a:prstGeom>
          <a:ln w="12700" cap="flat" cmpd="sng">
            <a:solidFill>
              <a:srgbClr val="000000"/>
            </a:solidFill>
            <a:prstDash val="solid"/>
            <a:headEnd type="none" w="sm" len="sm"/>
            <a:tailEnd type="none" w="sm" len="sm"/>
          </a:ln>
        </p:spPr>
      </p:sp>
      <p:sp>
        <p:nvSpPr>
          <p:cNvPr id="101382" name="Line 10"/>
          <p:cNvSpPr/>
          <p:nvPr/>
        </p:nvSpPr>
        <p:spPr>
          <a:xfrm>
            <a:off x="1689100" y="2054225"/>
            <a:ext cx="1022350" cy="0"/>
          </a:xfrm>
          <a:prstGeom prst="line">
            <a:avLst/>
          </a:prstGeom>
          <a:ln w="12700" cap="flat" cmpd="sng">
            <a:solidFill>
              <a:srgbClr val="000000"/>
            </a:solidFill>
            <a:prstDash val="solid"/>
            <a:headEnd type="none" w="sm" len="sm"/>
            <a:tailEnd type="none" w="sm" len="sm"/>
          </a:ln>
        </p:spPr>
      </p:sp>
      <p:sp>
        <p:nvSpPr>
          <p:cNvPr id="101383" name="Line 11"/>
          <p:cNvSpPr/>
          <p:nvPr/>
        </p:nvSpPr>
        <p:spPr>
          <a:xfrm>
            <a:off x="1327150" y="2517775"/>
            <a:ext cx="1733550" cy="0"/>
          </a:xfrm>
          <a:prstGeom prst="line">
            <a:avLst/>
          </a:prstGeom>
          <a:ln w="12700" cap="flat" cmpd="sng">
            <a:solidFill>
              <a:srgbClr val="000000"/>
            </a:solidFill>
            <a:prstDash val="solid"/>
            <a:headEnd type="none" w="sm" len="sm"/>
            <a:tailEnd type="none" w="sm" len="sm"/>
          </a:ln>
        </p:spPr>
      </p:sp>
      <p:sp>
        <p:nvSpPr>
          <p:cNvPr id="101384" name="Line 12"/>
          <p:cNvSpPr/>
          <p:nvPr/>
        </p:nvSpPr>
        <p:spPr>
          <a:xfrm>
            <a:off x="955675" y="2990850"/>
            <a:ext cx="2478088" cy="0"/>
          </a:xfrm>
          <a:prstGeom prst="line">
            <a:avLst/>
          </a:prstGeom>
          <a:ln w="12700" cap="flat" cmpd="sng">
            <a:solidFill>
              <a:srgbClr val="000000"/>
            </a:solidFill>
            <a:prstDash val="solid"/>
            <a:headEnd type="none" w="sm" len="sm"/>
            <a:tailEnd type="none" w="sm" len="sm"/>
          </a:ln>
        </p:spPr>
      </p:sp>
      <p:sp>
        <p:nvSpPr>
          <p:cNvPr id="101385" name="Rectangle 13"/>
          <p:cNvSpPr/>
          <p:nvPr/>
        </p:nvSpPr>
        <p:spPr>
          <a:xfrm>
            <a:off x="1960563" y="1592263"/>
            <a:ext cx="5365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zh-CN" altLang="en-US" sz="1400" b="0" dirty="0">
                <a:solidFill>
                  <a:srgbClr val="000000"/>
                </a:solidFill>
                <a:latin typeface="楷体_GB2312" pitchFamily="49" charset="-122"/>
                <a:ea typeface="楷体_GB2312" pitchFamily="49" charset="-122"/>
              </a:rPr>
              <a:t>阶段</a:t>
            </a:r>
          </a:p>
        </p:txBody>
      </p:sp>
      <p:sp>
        <p:nvSpPr>
          <p:cNvPr id="101386" name="Rectangle 14"/>
          <p:cNvSpPr/>
          <p:nvPr/>
        </p:nvSpPr>
        <p:spPr>
          <a:xfrm>
            <a:off x="2006600" y="1808163"/>
            <a:ext cx="4476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en-US" altLang="zh-CN" sz="1400" b="0" dirty="0">
                <a:solidFill>
                  <a:srgbClr val="000000"/>
                </a:solidFill>
                <a:latin typeface="楷体_GB2312" pitchFamily="49" charset="-122"/>
                <a:ea typeface="楷体_GB2312" pitchFamily="49" charset="-122"/>
              </a:rPr>
              <a:t>(6)</a:t>
            </a:r>
          </a:p>
        </p:txBody>
      </p:sp>
      <p:sp>
        <p:nvSpPr>
          <p:cNvPr id="101387" name="Rectangle 15"/>
          <p:cNvSpPr/>
          <p:nvPr/>
        </p:nvSpPr>
        <p:spPr>
          <a:xfrm>
            <a:off x="1960563" y="2065338"/>
            <a:ext cx="5365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zh-CN" altLang="en-US" sz="1400" b="0" dirty="0">
                <a:solidFill>
                  <a:srgbClr val="000000"/>
                </a:solidFill>
                <a:latin typeface="楷体_GB2312" pitchFamily="49" charset="-122"/>
                <a:ea typeface="楷体_GB2312" pitchFamily="49" charset="-122"/>
              </a:rPr>
              <a:t>步骤</a:t>
            </a:r>
          </a:p>
        </p:txBody>
      </p:sp>
      <p:sp>
        <p:nvSpPr>
          <p:cNvPr id="101388" name="Rectangle 16"/>
          <p:cNvSpPr/>
          <p:nvPr/>
        </p:nvSpPr>
        <p:spPr>
          <a:xfrm>
            <a:off x="2014538" y="2287588"/>
            <a:ext cx="5365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en-US" altLang="zh-CN" sz="1400" b="0" dirty="0">
                <a:solidFill>
                  <a:srgbClr val="000000"/>
                </a:solidFill>
                <a:latin typeface="楷体_GB2312" pitchFamily="49" charset="-122"/>
                <a:ea typeface="楷体_GB2312" pitchFamily="49" charset="-122"/>
              </a:rPr>
              <a:t>(20)</a:t>
            </a:r>
          </a:p>
        </p:txBody>
      </p:sp>
      <p:sp>
        <p:nvSpPr>
          <p:cNvPr id="101389" name="Rectangle 17"/>
          <p:cNvSpPr/>
          <p:nvPr/>
        </p:nvSpPr>
        <p:spPr>
          <a:xfrm>
            <a:off x="1966913" y="2990850"/>
            <a:ext cx="625475" cy="284163"/>
          </a:xfrm>
          <a:prstGeom prst="rect">
            <a:avLst/>
          </a:prstGeom>
          <a:noFill/>
          <a:ln w="9525">
            <a:noFill/>
          </a:ln>
        </p:spPr>
        <p:txBody>
          <a:bodyPr wrap="none" lIns="90780" tIns="45390" rIns="90780" bIns="45390">
            <a:spAutoFit/>
          </a:bodyPr>
          <a:lstStyle/>
          <a:p>
            <a:pPr algn="l" defTabSz="901700" eaLnBrk="0" hangingPunct="0">
              <a:lnSpc>
                <a:spcPct val="90000"/>
              </a:lnSpc>
            </a:pPr>
            <a:r>
              <a:rPr lang="zh-CN" altLang="en-US" sz="1400" b="0" dirty="0">
                <a:solidFill>
                  <a:srgbClr val="000000"/>
                </a:solidFill>
                <a:latin typeface="楷体_GB2312" pitchFamily="49" charset="-122"/>
                <a:ea typeface="楷体_GB2312" pitchFamily="49" charset="-122"/>
              </a:rPr>
              <a:t>活动 </a:t>
            </a:r>
          </a:p>
        </p:txBody>
      </p:sp>
      <p:sp>
        <p:nvSpPr>
          <p:cNvPr id="101390" name="Rectangle 18"/>
          <p:cNvSpPr/>
          <p:nvPr/>
        </p:nvSpPr>
        <p:spPr>
          <a:xfrm>
            <a:off x="1863725" y="3214688"/>
            <a:ext cx="8032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en-US" altLang="zh-CN" sz="1400" b="0" dirty="0">
                <a:solidFill>
                  <a:srgbClr val="000000"/>
                </a:solidFill>
                <a:latin typeface="楷体_GB2312" pitchFamily="49" charset="-122"/>
                <a:ea typeface="楷体_GB2312" pitchFamily="49" charset="-122"/>
              </a:rPr>
              <a:t>(2000+)</a:t>
            </a:r>
          </a:p>
        </p:txBody>
      </p:sp>
      <p:sp>
        <p:nvSpPr>
          <p:cNvPr id="101391" name="Line 19"/>
          <p:cNvSpPr/>
          <p:nvPr/>
        </p:nvSpPr>
        <p:spPr>
          <a:xfrm flipH="1">
            <a:off x="606425" y="3006725"/>
            <a:ext cx="360363" cy="496888"/>
          </a:xfrm>
          <a:prstGeom prst="line">
            <a:avLst/>
          </a:prstGeom>
          <a:ln w="12700" cap="flat" cmpd="sng">
            <a:solidFill>
              <a:srgbClr val="FFFFFF"/>
            </a:solidFill>
            <a:prstDash val="solid"/>
            <a:headEnd type="none" w="sm" len="sm"/>
            <a:tailEnd type="none" w="sm" len="sm"/>
          </a:ln>
        </p:spPr>
      </p:sp>
      <p:sp>
        <p:nvSpPr>
          <p:cNvPr id="101392" name="Line 21"/>
          <p:cNvSpPr/>
          <p:nvPr/>
        </p:nvSpPr>
        <p:spPr>
          <a:xfrm flipH="1">
            <a:off x="889000" y="2995613"/>
            <a:ext cx="77788" cy="90487"/>
          </a:xfrm>
          <a:prstGeom prst="line">
            <a:avLst/>
          </a:prstGeom>
          <a:ln w="12700" cap="flat" cmpd="sng">
            <a:solidFill>
              <a:srgbClr val="000000"/>
            </a:solidFill>
            <a:prstDash val="solid"/>
            <a:headEnd type="none" w="sm" len="sm"/>
            <a:tailEnd type="none" w="sm" len="sm"/>
          </a:ln>
        </p:spPr>
      </p:sp>
      <p:sp>
        <p:nvSpPr>
          <p:cNvPr id="101393" name="Line 22"/>
          <p:cNvSpPr/>
          <p:nvPr/>
        </p:nvSpPr>
        <p:spPr>
          <a:xfrm flipH="1">
            <a:off x="776288" y="3163888"/>
            <a:ext cx="66675" cy="92075"/>
          </a:xfrm>
          <a:prstGeom prst="line">
            <a:avLst/>
          </a:prstGeom>
          <a:ln w="12700" cap="flat" cmpd="sng">
            <a:solidFill>
              <a:srgbClr val="000000"/>
            </a:solidFill>
            <a:prstDash val="solid"/>
            <a:headEnd type="none" w="sm" len="sm"/>
            <a:tailEnd type="none" w="sm" len="sm"/>
          </a:ln>
        </p:spPr>
      </p:sp>
      <p:sp>
        <p:nvSpPr>
          <p:cNvPr id="101394" name="Line 23"/>
          <p:cNvSpPr/>
          <p:nvPr/>
        </p:nvSpPr>
        <p:spPr>
          <a:xfrm flipH="1">
            <a:off x="650875" y="3322638"/>
            <a:ext cx="66675" cy="101600"/>
          </a:xfrm>
          <a:prstGeom prst="line">
            <a:avLst/>
          </a:prstGeom>
          <a:ln w="12700" cap="flat" cmpd="sng">
            <a:solidFill>
              <a:srgbClr val="000000"/>
            </a:solidFill>
            <a:prstDash val="solid"/>
            <a:headEnd type="none" w="sm" len="sm"/>
            <a:tailEnd type="none" w="sm" len="sm"/>
          </a:ln>
        </p:spPr>
      </p:sp>
      <p:sp>
        <p:nvSpPr>
          <p:cNvPr id="101395" name="Line 24"/>
          <p:cNvSpPr/>
          <p:nvPr/>
        </p:nvSpPr>
        <p:spPr>
          <a:xfrm>
            <a:off x="3457575" y="2995613"/>
            <a:ext cx="393700" cy="508000"/>
          </a:xfrm>
          <a:prstGeom prst="line">
            <a:avLst/>
          </a:prstGeom>
          <a:ln w="12700" cap="flat" cmpd="sng">
            <a:solidFill>
              <a:srgbClr val="FFFFFF"/>
            </a:solidFill>
            <a:prstDash val="solid"/>
            <a:headEnd type="none" w="sm" len="sm"/>
            <a:tailEnd type="none" w="sm" len="sm"/>
          </a:ln>
        </p:spPr>
      </p:sp>
      <p:sp>
        <p:nvSpPr>
          <p:cNvPr id="101396" name="Line 26"/>
          <p:cNvSpPr/>
          <p:nvPr/>
        </p:nvSpPr>
        <p:spPr>
          <a:xfrm>
            <a:off x="3435350" y="2974975"/>
            <a:ext cx="66675" cy="88900"/>
          </a:xfrm>
          <a:prstGeom prst="line">
            <a:avLst/>
          </a:prstGeom>
          <a:ln w="12700" cap="flat" cmpd="sng">
            <a:solidFill>
              <a:srgbClr val="000000"/>
            </a:solidFill>
            <a:prstDash val="solid"/>
            <a:headEnd type="none" w="sm" len="sm"/>
            <a:tailEnd type="none" w="sm" len="sm"/>
          </a:ln>
        </p:spPr>
      </p:sp>
      <p:sp>
        <p:nvSpPr>
          <p:cNvPr id="101397" name="Line 27"/>
          <p:cNvSpPr/>
          <p:nvPr/>
        </p:nvSpPr>
        <p:spPr>
          <a:xfrm>
            <a:off x="3559175" y="3132138"/>
            <a:ext cx="68263" cy="90487"/>
          </a:xfrm>
          <a:prstGeom prst="line">
            <a:avLst/>
          </a:prstGeom>
          <a:ln w="12700" cap="flat" cmpd="sng">
            <a:solidFill>
              <a:srgbClr val="000000"/>
            </a:solidFill>
            <a:prstDash val="solid"/>
            <a:headEnd type="none" w="sm" len="sm"/>
            <a:tailEnd type="none" w="sm" len="sm"/>
          </a:ln>
        </p:spPr>
      </p:sp>
      <p:sp>
        <p:nvSpPr>
          <p:cNvPr id="101398" name="Line 28"/>
          <p:cNvSpPr/>
          <p:nvPr/>
        </p:nvSpPr>
        <p:spPr>
          <a:xfrm>
            <a:off x="3683000" y="3289300"/>
            <a:ext cx="68263" cy="101600"/>
          </a:xfrm>
          <a:prstGeom prst="line">
            <a:avLst/>
          </a:prstGeom>
          <a:ln w="12700" cap="flat" cmpd="sng">
            <a:solidFill>
              <a:srgbClr val="000000"/>
            </a:solidFill>
            <a:prstDash val="solid"/>
            <a:headEnd type="none" w="sm" len="sm"/>
            <a:tailEnd type="none" w="sm" len="sm"/>
          </a:ln>
        </p:spPr>
      </p:sp>
      <p:sp>
        <p:nvSpPr>
          <p:cNvPr id="101399" name="Line 29"/>
          <p:cNvSpPr/>
          <p:nvPr/>
        </p:nvSpPr>
        <p:spPr>
          <a:xfrm>
            <a:off x="3808413" y="3457575"/>
            <a:ext cx="22225" cy="23813"/>
          </a:xfrm>
          <a:prstGeom prst="line">
            <a:avLst/>
          </a:prstGeom>
          <a:ln w="12700" cap="flat" cmpd="sng">
            <a:solidFill>
              <a:srgbClr val="000000"/>
            </a:solidFill>
            <a:prstDash val="solid"/>
            <a:headEnd type="none" w="sm" len="sm"/>
            <a:tailEnd type="none" w="sm" len="sm"/>
          </a:ln>
        </p:spPr>
      </p:sp>
      <p:sp>
        <p:nvSpPr>
          <p:cNvPr id="101400" name="Line 31"/>
          <p:cNvSpPr/>
          <p:nvPr/>
        </p:nvSpPr>
        <p:spPr>
          <a:xfrm>
            <a:off x="606425" y="3498850"/>
            <a:ext cx="87313" cy="0"/>
          </a:xfrm>
          <a:prstGeom prst="line">
            <a:avLst/>
          </a:prstGeom>
          <a:ln w="12700" cap="flat" cmpd="sng">
            <a:solidFill>
              <a:srgbClr val="000000"/>
            </a:solidFill>
            <a:prstDash val="solid"/>
            <a:headEnd type="none" w="sm" len="sm"/>
            <a:tailEnd type="none" w="sm" len="sm"/>
          </a:ln>
        </p:spPr>
      </p:sp>
      <p:sp>
        <p:nvSpPr>
          <p:cNvPr id="101401" name="Line 32"/>
          <p:cNvSpPr/>
          <p:nvPr/>
        </p:nvSpPr>
        <p:spPr>
          <a:xfrm>
            <a:off x="808038" y="3498850"/>
            <a:ext cx="88900" cy="0"/>
          </a:xfrm>
          <a:prstGeom prst="line">
            <a:avLst/>
          </a:prstGeom>
          <a:ln w="12700" cap="flat" cmpd="sng">
            <a:solidFill>
              <a:srgbClr val="000000"/>
            </a:solidFill>
            <a:prstDash val="solid"/>
            <a:headEnd type="none" w="sm" len="sm"/>
            <a:tailEnd type="none" w="sm" len="sm"/>
          </a:ln>
        </p:spPr>
      </p:sp>
      <p:sp>
        <p:nvSpPr>
          <p:cNvPr id="101402" name="Line 33"/>
          <p:cNvSpPr/>
          <p:nvPr/>
        </p:nvSpPr>
        <p:spPr>
          <a:xfrm>
            <a:off x="1011238" y="3498850"/>
            <a:ext cx="88900" cy="0"/>
          </a:xfrm>
          <a:prstGeom prst="line">
            <a:avLst/>
          </a:prstGeom>
          <a:ln w="12700" cap="flat" cmpd="sng">
            <a:solidFill>
              <a:srgbClr val="000000"/>
            </a:solidFill>
            <a:prstDash val="solid"/>
            <a:headEnd type="none" w="sm" len="sm"/>
            <a:tailEnd type="none" w="sm" len="sm"/>
          </a:ln>
        </p:spPr>
      </p:sp>
      <p:sp>
        <p:nvSpPr>
          <p:cNvPr id="101403" name="Line 34"/>
          <p:cNvSpPr/>
          <p:nvPr/>
        </p:nvSpPr>
        <p:spPr>
          <a:xfrm>
            <a:off x="1214438" y="3498850"/>
            <a:ext cx="88900" cy="0"/>
          </a:xfrm>
          <a:prstGeom prst="line">
            <a:avLst/>
          </a:prstGeom>
          <a:ln w="12700" cap="flat" cmpd="sng">
            <a:solidFill>
              <a:srgbClr val="000000"/>
            </a:solidFill>
            <a:prstDash val="solid"/>
            <a:headEnd type="none" w="sm" len="sm"/>
            <a:tailEnd type="none" w="sm" len="sm"/>
          </a:ln>
        </p:spPr>
      </p:sp>
      <p:sp>
        <p:nvSpPr>
          <p:cNvPr id="101404" name="Line 35"/>
          <p:cNvSpPr/>
          <p:nvPr/>
        </p:nvSpPr>
        <p:spPr>
          <a:xfrm>
            <a:off x="1417638" y="3498850"/>
            <a:ext cx="88900" cy="0"/>
          </a:xfrm>
          <a:prstGeom prst="line">
            <a:avLst/>
          </a:prstGeom>
          <a:ln w="12700" cap="flat" cmpd="sng">
            <a:solidFill>
              <a:srgbClr val="000000"/>
            </a:solidFill>
            <a:prstDash val="solid"/>
            <a:headEnd type="none" w="sm" len="sm"/>
            <a:tailEnd type="none" w="sm" len="sm"/>
          </a:ln>
        </p:spPr>
      </p:sp>
      <p:sp>
        <p:nvSpPr>
          <p:cNvPr id="101405" name="Line 36"/>
          <p:cNvSpPr/>
          <p:nvPr/>
        </p:nvSpPr>
        <p:spPr>
          <a:xfrm>
            <a:off x="1620838" y="3498850"/>
            <a:ext cx="87312" cy="0"/>
          </a:xfrm>
          <a:prstGeom prst="line">
            <a:avLst/>
          </a:prstGeom>
          <a:ln w="12700" cap="flat" cmpd="sng">
            <a:solidFill>
              <a:srgbClr val="000000"/>
            </a:solidFill>
            <a:prstDash val="solid"/>
            <a:headEnd type="none" w="sm" len="sm"/>
            <a:tailEnd type="none" w="sm" len="sm"/>
          </a:ln>
        </p:spPr>
      </p:sp>
      <p:sp>
        <p:nvSpPr>
          <p:cNvPr id="101406" name="Line 37"/>
          <p:cNvSpPr/>
          <p:nvPr/>
        </p:nvSpPr>
        <p:spPr>
          <a:xfrm>
            <a:off x="1822450" y="3498850"/>
            <a:ext cx="88900" cy="0"/>
          </a:xfrm>
          <a:prstGeom prst="line">
            <a:avLst/>
          </a:prstGeom>
          <a:ln w="12700" cap="flat" cmpd="sng">
            <a:solidFill>
              <a:srgbClr val="000000"/>
            </a:solidFill>
            <a:prstDash val="solid"/>
            <a:headEnd type="none" w="sm" len="sm"/>
            <a:tailEnd type="none" w="sm" len="sm"/>
          </a:ln>
        </p:spPr>
      </p:sp>
      <p:sp>
        <p:nvSpPr>
          <p:cNvPr id="101407" name="Line 38"/>
          <p:cNvSpPr/>
          <p:nvPr/>
        </p:nvSpPr>
        <p:spPr>
          <a:xfrm>
            <a:off x="2025650" y="3498850"/>
            <a:ext cx="88900" cy="0"/>
          </a:xfrm>
          <a:prstGeom prst="line">
            <a:avLst/>
          </a:prstGeom>
          <a:ln w="12700" cap="flat" cmpd="sng">
            <a:solidFill>
              <a:srgbClr val="000000"/>
            </a:solidFill>
            <a:prstDash val="solid"/>
            <a:headEnd type="none" w="sm" len="sm"/>
            <a:tailEnd type="none" w="sm" len="sm"/>
          </a:ln>
        </p:spPr>
      </p:sp>
      <p:sp>
        <p:nvSpPr>
          <p:cNvPr id="101408" name="Line 39"/>
          <p:cNvSpPr/>
          <p:nvPr/>
        </p:nvSpPr>
        <p:spPr>
          <a:xfrm>
            <a:off x="2227263" y="3498850"/>
            <a:ext cx="90487" cy="0"/>
          </a:xfrm>
          <a:prstGeom prst="line">
            <a:avLst/>
          </a:prstGeom>
          <a:ln w="12700" cap="flat" cmpd="sng">
            <a:solidFill>
              <a:srgbClr val="000000"/>
            </a:solidFill>
            <a:prstDash val="solid"/>
            <a:headEnd type="none" w="sm" len="sm"/>
            <a:tailEnd type="none" w="sm" len="sm"/>
          </a:ln>
        </p:spPr>
      </p:sp>
      <p:sp>
        <p:nvSpPr>
          <p:cNvPr id="101409" name="Line 40"/>
          <p:cNvSpPr/>
          <p:nvPr/>
        </p:nvSpPr>
        <p:spPr>
          <a:xfrm>
            <a:off x="2432050" y="3498850"/>
            <a:ext cx="88900" cy="0"/>
          </a:xfrm>
          <a:prstGeom prst="line">
            <a:avLst/>
          </a:prstGeom>
          <a:ln w="12700" cap="flat" cmpd="sng">
            <a:solidFill>
              <a:srgbClr val="000000"/>
            </a:solidFill>
            <a:prstDash val="solid"/>
            <a:headEnd type="none" w="sm" len="sm"/>
            <a:tailEnd type="none" w="sm" len="sm"/>
          </a:ln>
        </p:spPr>
      </p:sp>
      <p:sp>
        <p:nvSpPr>
          <p:cNvPr id="101410" name="Line 41"/>
          <p:cNvSpPr/>
          <p:nvPr/>
        </p:nvSpPr>
        <p:spPr>
          <a:xfrm>
            <a:off x="2635250" y="3498850"/>
            <a:ext cx="87313" cy="0"/>
          </a:xfrm>
          <a:prstGeom prst="line">
            <a:avLst/>
          </a:prstGeom>
          <a:ln w="12700" cap="flat" cmpd="sng">
            <a:solidFill>
              <a:srgbClr val="000000"/>
            </a:solidFill>
            <a:prstDash val="solid"/>
            <a:headEnd type="none" w="sm" len="sm"/>
            <a:tailEnd type="none" w="sm" len="sm"/>
          </a:ln>
        </p:spPr>
      </p:sp>
      <p:sp>
        <p:nvSpPr>
          <p:cNvPr id="101411" name="Line 42"/>
          <p:cNvSpPr/>
          <p:nvPr/>
        </p:nvSpPr>
        <p:spPr>
          <a:xfrm>
            <a:off x="2836863" y="3498850"/>
            <a:ext cx="88900" cy="0"/>
          </a:xfrm>
          <a:prstGeom prst="line">
            <a:avLst/>
          </a:prstGeom>
          <a:ln w="12700" cap="flat" cmpd="sng">
            <a:solidFill>
              <a:srgbClr val="000000"/>
            </a:solidFill>
            <a:prstDash val="solid"/>
            <a:headEnd type="none" w="sm" len="sm"/>
            <a:tailEnd type="none" w="sm" len="sm"/>
          </a:ln>
        </p:spPr>
      </p:sp>
      <p:sp>
        <p:nvSpPr>
          <p:cNvPr id="101412" name="Line 43"/>
          <p:cNvSpPr/>
          <p:nvPr/>
        </p:nvSpPr>
        <p:spPr>
          <a:xfrm>
            <a:off x="3040063" y="3498850"/>
            <a:ext cx="88900" cy="0"/>
          </a:xfrm>
          <a:prstGeom prst="line">
            <a:avLst/>
          </a:prstGeom>
          <a:ln w="12700" cap="flat" cmpd="sng">
            <a:solidFill>
              <a:srgbClr val="000000"/>
            </a:solidFill>
            <a:prstDash val="solid"/>
            <a:headEnd type="none" w="sm" len="sm"/>
            <a:tailEnd type="none" w="sm" len="sm"/>
          </a:ln>
        </p:spPr>
      </p:sp>
      <p:sp>
        <p:nvSpPr>
          <p:cNvPr id="101413" name="Line 44"/>
          <p:cNvSpPr/>
          <p:nvPr/>
        </p:nvSpPr>
        <p:spPr>
          <a:xfrm>
            <a:off x="3243263" y="3498850"/>
            <a:ext cx="88900" cy="0"/>
          </a:xfrm>
          <a:prstGeom prst="line">
            <a:avLst/>
          </a:prstGeom>
          <a:ln w="12700" cap="flat" cmpd="sng">
            <a:solidFill>
              <a:srgbClr val="000000"/>
            </a:solidFill>
            <a:prstDash val="solid"/>
            <a:headEnd type="none" w="sm" len="sm"/>
            <a:tailEnd type="none" w="sm" len="sm"/>
          </a:ln>
        </p:spPr>
      </p:sp>
      <p:sp>
        <p:nvSpPr>
          <p:cNvPr id="101414" name="Line 45"/>
          <p:cNvSpPr/>
          <p:nvPr/>
        </p:nvSpPr>
        <p:spPr>
          <a:xfrm>
            <a:off x="3446463" y="3498850"/>
            <a:ext cx="88900" cy="0"/>
          </a:xfrm>
          <a:prstGeom prst="line">
            <a:avLst/>
          </a:prstGeom>
          <a:ln w="12700" cap="flat" cmpd="sng">
            <a:solidFill>
              <a:srgbClr val="000000"/>
            </a:solidFill>
            <a:prstDash val="solid"/>
            <a:headEnd type="none" w="sm" len="sm"/>
            <a:tailEnd type="none" w="sm" len="sm"/>
          </a:ln>
        </p:spPr>
      </p:sp>
      <p:sp>
        <p:nvSpPr>
          <p:cNvPr id="101415" name="Line 46"/>
          <p:cNvSpPr/>
          <p:nvPr/>
        </p:nvSpPr>
        <p:spPr>
          <a:xfrm>
            <a:off x="3649663" y="3498850"/>
            <a:ext cx="87312" cy="0"/>
          </a:xfrm>
          <a:prstGeom prst="line">
            <a:avLst/>
          </a:prstGeom>
          <a:ln w="12700" cap="flat" cmpd="sng">
            <a:solidFill>
              <a:srgbClr val="000000"/>
            </a:solidFill>
            <a:prstDash val="solid"/>
            <a:headEnd type="none" w="sm" len="sm"/>
            <a:tailEnd type="none" w="sm" len="sm"/>
          </a:ln>
        </p:spPr>
      </p:sp>
      <p:sp>
        <p:nvSpPr>
          <p:cNvPr id="101416" name="Rectangle 47"/>
          <p:cNvSpPr/>
          <p:nvPr/>
        </p:nvSpPr>
        <p:spPr>
          <a:xfrm rot="3120000">
            <a:off x="2552700" y="2182813"/>
            <a:ext cx="1477963" cy="363537"/>
          </a:xfrm>
          <a:prstGeom prst="rect">
            <a:avLst/>
          </a:prstGeom>
          <a:noFill/>
          <a:ln w="9525">
            <a:noFill/>
          </a:ln>
        </p:spPr>
        <p:txBody>
          <a:bodyPr lIns="89215" tIns="43825" rIns="89215" bIns="43825">
            <a:spAutoFit/>
          </a:bodyPr>
          <a:lstStyle/>
          <a:p>
            <a:pPr algn="l" defTabSz="903605" eaLnBrk="0" hangingPunct="0">
              <a:spcBef>
                <a:spcPct val="50000"/>
              </a:spcBef>
            </a:pPr>
            <a:r>
              <a:rPr lang="zh-CN" altLang="en-US" sz="1800" b="0" i="1" dirty="0">
                <a:solidFill>
                  <a:schemeClr val="tx1"/>
                </a:solidFill>
                <a:latin typeface="楷体_GB2312" pitchFamily="49" charset="-122"/>
                <a:ea typeface="楷体_GB2312" pitchFamily="49" charset="-122"/>
              </a:rPr>
              <a:t>流程指南</a:t>
            </a:r>
          </a:p>
        </p:txBody>
      </p:sp>
      <p:sp>
        <p:nvSpPr>
          <p:cNvPr id="101417" name="Rectangle 48"/>
          <p:cNvSpPr/>
          <p:nvPr/>
        </p:nvSpPr>
        <p:spPr>
          <a:xfrm>
            <a:off x="1974850" y="2514600"/>
            <a:ext cx="536575" cy="284163"/>
          </a:xfrm>
          <a:prstGeom prst="rect">
            <a:avLst/>
          </a:prstGeom>
          <a:noFill/>
          <a:ln w="9525">
            <a:noFill/>
          </a:ln>
        </p:spPr>
        <p:txBody>
          <a:bodyPr wrap="none" lIns="90780" tIns="45390" rIns="90780" bIns="45390">
            <a:spAutoFit/>
          </a:bodyPr>
          <a:lstStyle/>
          <a:p>
            <a:pPr algn="l" defTabSz="901700" eaLnBrk="0" hangingPunct="0">
              <a:lnSpc>
                <a:spcPct val="90000"/>
              </a:lnSpc>
            </a:pPr>
            <a:r>
              <a:rPr lang="zh-CN" altLang="en-US" sz="1400" b="0" dirty="0">
                <a:solidFill>
                  <a:srgbClr val="000000"/>
                </a:solidFill>
                <a:latin typeface="楷体_GB2312" pitchFamily="49" charset="-122"/>
                <a:ea typeface="楷体_GB2312" pitchFamily="49" charset="-122"/>
              </a:rPr>
              <a:t>任务</a:t>
            </a:r>
          </a:p>
        </p:txBody>
      </p:sp>
      <p:sp>
        <p:nvSpPr>
          <p:cNvPr id="101418" name="Rectangle 49"/>
          <p:cNvSpPr/>
          <p:nvPr/>
        </p:nvSpPr>
        <p:spPr>
          <a:xfrm>
            <a:off x="1971675" y="2738438"/>
            <a:ext cx="625475" cy="284162"/>
          </a:xfrm>
          <a:prstGeom prst="rect">
            <a:avLst/>
          </a:prstGeom>
          <a:noFill/>
          <a:ln w="9525">
            <a:noFill/>
          </a:ln>
        </p:spPr>
        <p:txBody>
          <a:bodyPr wrap="none" lIns="90780" tIns="45390" rIns="90780" bIns="45390">
            <a:spAutoFit/>
          </a:bodyPr>
          <a:lstStyle/>
          <a:p>
            <a:pPr algn="l" defTabSz="901700" eaLnBrk="0" hangingPunct="0">
              <a:lnSpc>
                <a:spcPct val="90000"/>
              </a:lnSpc>
            </a:pPr>
            <a:r>
              <a:rPr lang="en-US" altLang="zh-CN" sz="1400" b="0" dirty="0">
                <a:solidFill>
                  <a:srgbClr val="000000"/>
                </a:solidFill>
                <a:latin typeface="楷体_GB2312" pitchFamily="49" charset="-122"/>
                <a:ea typeface="楷体_GB2312" pitchFamily="49" charset="-122"/>
              </a:rPr>
              <a:t>(200)</a:t>
            </a:r>
          </a:p>
        </p:txBody>
      </p:sp>
      <p:sp>
        <p:nvSpPr>
          <p:cNvPr id="101419" name="Rectangle 50"/>
          <p:cNvSpPr/>
          <p:nvPr/>
        </p:nvSpPr>
        <p:spPr>
          <a:xfrm>
            <a:off x="4140200" y="1090613"/>
            <a:ext cx="4394200" cy="2566987"/>
          </a:xfrm>
          <a:prstGeom prst="rect">
            <a:avLst/>
          </a:prstGeom>
          <a:noFill/>
          <a:ln w="9525">
            <a:noFill/>
          </a:ln>
        </p:spPr>
        <p:txBody>
          <a:bodyPr>
            <a:spAutoFit/>
          </a:bodyPr>
          <a:lstStyle/>
          <a:p>
            <a:pPr marL="284480" indent="-284480" algn="l">
              <a:spcBef>
                <a:spcPct val="50000"/>
              </a:spcBef>
              <a:buFont typeface="Wingdings" panose="05000000000000000000" pitchFamily="2" charset="2"/>
              <a:buChar char="Ø"/>
            </a:pPr>
            <a:r>
              <a:rPr lang="zh-CN" altLang="en-US" sz="1800" b="0" dirty="0">
                <a:solidFill>
                  <a:srgbClr val="000000"/>
                </a:solidFill>
                <a:latin typeface="楷体_GB2312" pitchFamily="49" charset="-122"/>
                <a:ea typeface="楷体_GB2312" pitchFamily="49" charset="-122"/>
              </a:rPr>
              <a:t>应用一个多层次的结构来协调各个层次细节</a:t>
            </a:r>
          </a:p>
          <a:p>
            <a:pPr marL="284480" indent="-284480" algn="l">
              <a:spcBef>
                <a:spcPct val="50000"/>
              </a:spcBef>
              <a:buFont typeface="Wingdings" panose="05000000000000000000" pitchFamily="2" charset="2"/>
              <a:buChar char="Ø"/>
            </a:pPr>
            <a:r>
              <a:rPr lang="zh-CN" altLang="en-US" sz="1800" b="0" dirty="0">
                <a:solidFill>
                  <a:srgbClr val="000000"/>
                </a:solidFill>
                <a:latin typeface="楷体_GB2312" pitchFamily="49" charset="-122"/>
                <a:ea typeface="楷体_GB2312" pitchFamily="49" charset="-122"/>
              </a:rPr>
              <a:t>通过标准和规范保证各项活动的质量</a:t>
            </a:r>
          </a:p>
          <a:p>
            <a:pPr marL="284480" indent="-284480" algn="l">
              <a:spcBef>
                <a:spcPct val="50000"/>
              </a:spcBef>
              <a:buFont typeface="Wingdings" panose="05000000000000000000" pitchFamily="2" charset="2"/>
              <a:buChar char="Ø"/>
            </a:pPr>
            <a:r>
              <a:rPr lang="zh-CN" altLang="en-US" sz="1800" b="0" dirty="0">
                <a:solidFill>
                  <a:srgbClr val="000000"/>
                </a:solidFill>
                <a:latin typeface="楷体_GB2312" pitchFamily="49" charset="-122"/>
                <a:ea typeface="楷体_GB2312" pitchFamily="49" charset="-122"/>
              </a:rPr>
              <a:t>确保关键的任务未受到忽略，形成可靠的计划</a:t>
            </a:r>
          </a:p>
          <a:p>
            <a:pPr marL="284480" indent="-284480" algn="l">
              <a:spcBef>
                <a:spcPct val="50000"/>
              </a:spcBef>
              <a:buFont typeface="Wingdings" panose="05000000000000000000" pitchFamily="2" charset="2"/>
              <a:buChar char="Ø"/>
            </a:pPr>
            <a:r>
              <a:rPr lang="zh-CN" altLang="en-US" sz="1800" b="0" dirty="0">
                <a:solidFill>
                  <a:srgbClr val="000000"/>
                </a:solidFill>
                <a:latin typeface="楷体_GB2312" pitchFamily="49" charset="-122"/>
                <a:ea typeface="楷体_GB2312" pitchFamily="49" charset="-122"/>
              </a:rPr>
              <a:t>通过提供通用的术语使混淆最小化</a:t>
            </a:r>
          </a:p>
          <a:p>
            <a:pPr marL="284480" indent="-284480" algn="l">
              <a:spcBef>
                <a:spcPct val="50000"/>
              </a:spcBef>
              <a:buFont typeface="Wingdings" panose="05000000000000000000" pitchFamily="2" charset="2"/>
              <a:buChar char="Ø"/>
            </a:pPr>
            <a:r>
              <a:rPr lang="zh-CN" altLang="en-US" sz="1800" b="0" dirty="0">
                <a:solidFill>
                  <a:srgbClr val="000000"/>
                </a:solidFill>
                <a:latin typeface="楷体_GB2312" pitchFamily="49" charset="-122"/>
                <a:ea typeface="楷体_GB2312" pitchFamily="49" charset="-122"/>
              </a:rPr>
              <a:t>通过连接跨项目的职能促进职能的优化</a:t>
            </a:r>
          </a:p>
        </p:txBody>
      </p:sp>
      <p:sp>
        <p:nvSpPr>
          <p:cNvPr id="101420" name="Rectangle 51"/>
          <p:cNvSpPr/>
          <p:nvPr/>
        </p:nvSpPr>
        <p:spPr>
          <a:xfrm>
            <a:off x="1524000" y="4648200"/>
            <a:ext cx="6419850" cy="457200"/>
          </a:xfrm>
          <a:prstGeom prst="rect">
            <a:avLst/>
          </a:prstGeom>
          <a:noFill/>
          <a:ln w="9525">
            <a:noFill/>
          </a:ln>
        </p:spPr>
        <p:txBody>
          <a:bodyPr lIns="91405" tIns="45702" rIns="91405" bIns="45702"/>
          <a:lstStyle/>
          <a:p>
            <a:pPr algn="l"/>
            <a:r>
              <a:rPr lang="zh-CN" altLang="en-US" sz="2400" dirty="0">
                <a:solidFill>
                  <a:srgbClr val="0000CC"/>
                </a:solidFill>
                <a:latin typeface="Times New Roman" panose="02020603050405020304" pitchFamily="18" charset="0"/>
                <a:ea typeface="楷体_GB2312" pitchFamily="49" charset="-122"/>
              </a:rPr>
              <a:t>结构化的流程为团队实施项目提供了一个指南</a:t>
            </a:r>
            <a:r>
              <a:rPr lang="en-US" altLang="zh-CN" sz="2400" dirty="0">
                <a:solidFill>
                  <a:srgbClr val="0000CC"/>
                </a:solidFill>
                <a:latin typeface="Times New Roman" panose="02020603050405020304" pitchFamily="18" charset="0"/>
                <a:ea typeface="楷体_GB2312" pitchFamily="49" charset="-122"/>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2"/>
          <p:cNvSpPr/>
          <p:nvPr/>
        </p:nvSpPr>
        <p:spPr>
          <a:xfrm>
            <a:off x="949325" y="3054350"/>
            <a:ext cx="284163" cy="392113"/>
          </a:xfrm>
          <a:custGeom>
            <a:avLst/>
            <a:gdLst>
              <a:gd name="txL" fmla="*/ 0 w 537"/>
              <a:gd name="txT" fmla="*/ 0 h 741"/>
              <a:gd name="txR" fmla="*/ 537 w 537"/>
              <a:gd name="txB" fmla="*/ 741 h 741"/>
            </a:gdLst>
            <a:ahLst/>
            <a:cxnLst>
              <a:cxn ang="0">
                <a:pos x="0" y="2147483647"/>
              </a:cxn>
              <a:cxn ang="0">
                <a:pos x="2147483647" y="2147483647"/>
              </a:cxn>
              <a:cxn ang="0">
                <a:pos x="2147483647" y="0"/>
              </a:cxn>
              <a:cxn ang="0">
                <a:pos x="0" y="2147483647"/>
              </a:cxn>
            </a:cxnLst>
            <a:rect l="txL" t="txT" r="txR" b="txB"/>
            <a:pathLst>
              <a:path w="537" h="741">
                <a:moveTo>
                  <a:pt x="0" y="741"/>
                </a:moveTo>
                <a:lnTo>
                  <a:pt x="537" y="741"/>
                </a:lnTo>
                <a:lnTo>
                  <a:pt x="268" y="0"/>
                </a:lnTo>
                <a:lnTo>
                  <a:pt x="0" y="741"/>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28" name="Freeform 3"/>
          <p:cNvSpPr/>
          <p:nvPr/>
        </p:nvSpPr>
        <p:spPr>
          <a:xfrm>
            <a:off x="1365250" y="1468438"/>
            <a:ext cx="284163" cy="390525"/>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8"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29" name="Freeform 4"/>
          <p:cNvSpPr/>
          <p:nvPr/>
        </p:nvSpPr>
        <p:spPr>
          <a:xfrm>
            <a:off x="2452688" y="3060700"/>
            <a:ext cx="290512" cy="419100"/>
          </a:xfrm>
          <a:custGeom>
            <a:avLst/>
            <a:gdLst>
              <a:gd name="txL" fmla="*/ 0 w 551"/>
              <a:gd name="txT" fmla="*/ 0 h 790"/>
              <a:gd name="txR" fmla="*/ 551 w 551"/>
              <a:gd name="txB" fmla="*/ 790 h 790"/>
            </a:gdLst>
            <a:ahLst/>
            <a:cxnLst>
              <a:cxn ang="0">
                <a:pos x="0" y="2147483647"/>
              </a:cxn>
              <a:cxn ang="0">
                <a:pos x="2147483647" y="2147483647"/>
              </a:cxn>
              <a:cxn ang="0">
                <a:pos x="2147483647" y="0"/>
              </a:cxn>
              <a:cxn ang="0">
                <a:pos x="0" y="2147483647"/>
              </a:cxn>
            </a:cxnLst>
            <a:rect l="txL" t="txT" r="txR" b="txB"/>
            <a:pathLst>
              <a:path w="551" h="790">
                <a:moveTo>
                  <a:pt x="0" y="790"/>
                </a:moveTo>
                <a:lnTo>
                  <a:pt x="551" y="790"/>
                </a:lnTo>
                <a:lnTo>
                  <a:pt x="276" y="0"/>
                </a:lnTo>
                <a:lnTo>
                  <a:pt x="0" y="790"/>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30" name="Freeform 5"/>
          <p:cNvSpPr/>
          <p:nvPr/>
        </p:nvSpPr>
        <p:spPr>
          <a:xfrm>
            <a:off x="4560888" y="3068638"/>
            <a:ext cx="284162" cy="390525"/>
          </a:xfrm>
          <a:custGeom>
            <a:avLst/>
            <a:gdLst>
              <a:gd name="txL" fmla="*/ 0 w 537"/>
              <a:gd name="txT" fmla="*/ 0 h 740"/>
              <a:gd name="txR" fmla="*/ 537 w 537"/>
              <a:gd name="txB" fmla="*/ 740 h 740"/>
            </a:gdLst>
            <a:ahLst/>
            <a:cxnLst>
              <a:cxn ang="0">
                <a:pos x="0" y="2147483647"/>
              </a:cxn>
              <a:cxn ang="0">
                <a:pos x="2147483647" y="2147483647"/>
              </a:cxn>
              <a:cxn ang="0">
                <a:pos x="2147483647" y="0"/>
              </a:cxn>
              <a:cxn ang="0">
                <a:pos x="0" y="2147483647"/>
              </a:cxn>
            </a:cxnLst>
            <a:rect l="txL" t="txT" r="txR" b="txB"/>
            <a:pathLst>
              <a:path w="537" h="740">
                <a:moveTo>
                  <a:pt x="0" y="740"/>
                </a:moveTo>
                <a:lnTo>
                  <a:pt x="537" y="740"/>
                </a:lnTo>
                <a:lnTo>
                  <a:pt x="268" y="0"/>
                </a:lnTo>
                <a:lnTo>
                  <a:pt x="0" y="740"/>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31" name="Rectangle 6"/>
          <p:cNvSpPr/>
          <p:nvPr/>
        </p:nvSpPr>
        <p:spPr>
          <a:xfrm>
            <a:off x="792163" y="3471863"/>
            <a:ext cx="441325" cy="336550"/>
          </a:xfrm>
          <a:prstGeom prst="rect">
            <a:avLst/>
          </a:prstGeom>
          <a:solidFill>
            <a:srgbClr val="FFFFFF"/>
          </a:solidFill>
          <a:ln w="7938">
            <a:noFill/>
          </a:ln>
        </p:spPr>
        <p:txBody>
          <a:bodyPr/>
          <a:lstStyle/>
          <a:p>
            <a:endParaRPr lang="zh-CN" altLang="en-US" dirty="0">
              <a:latin typeface="Times New Roman" panose="02020603050405020304" pitchFamily="18" charset="0"/>
            </a:endParaRPr>
          </a:p>
        </p:txBody>
      </p:sp>
      <p:sp>
        <p:nvSpPr>
          <p:cNvPr id="26632" name="Rectangle 7"/>
          <p:cNvSpPr/>
          <p:nvPr/>
        </p:nvSpPr>
        <p:spPr>
          <a:xfrm>
            <a:off x="2003425" y="3521075"/>
            <a:ext cx="220663"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TR2</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33" name="Rectangle 8"/>
          <p:cNvSpPr/>
          <p:nvPr/>
        </p:nvSpPr>
        <p:spPr>
          <a:xfrm>
            <a:off x="1395413" y="1201738"/>
            <a:ext cx="398462" cy="168275"/>
          </a:xfrm>
          <a:prstGeom prst="rect">
            <a:avLst/>
          </a:prstGeom>
          <a:noFill/>
          <a:ln w="9525">
            <a:noFill/>
          </a:ln>
        </p:spPr>
        <p:txBody>
          <a:bodyPr wrap="none" lIns="0" tIns="0" rIns="0" bIns="0">
            <a:spAutoFit/>
          </a:bodyPr>
          <a:lstStyle/>
          <a:p>
            <a:r>
              <a:rPr lang="en-US" altLang="zh-CN" sz="1100" b="0" dirty="0">
                <a:solidFill>
                  <a:srgbClr val="000000"/>
                </a:solidFill>
                <a:latin typeface="Arial" panose="020B0604020202020204" pitchFamily="34" charset="0"/>
              </a:rPr>
              <a:t>CDCP</a:t>
            </a:r>
            <a:endParaRPr lang="en-US" altLang="zh-CN" b="0" dirty="0">
              <a:solidFill>
                <a:schemeClr val="tx1"/>
              </a:solidFill>
              <a:latin typeface="Arial" panose="020B0604020202020204" pitchFamily="34" charset="0"/>
            </a:endParaRPr>
          </a:p>
        </p:txBody>
      </p:sp>
      <p:sp>
        <p:nvSpPr>
          <p:cNvPr id="26634" name="Rectangle 9"/>
          <p:cNvSpPr/>
          <p:nvPr/>
        </p:nvSpPr>
        <p:spPr>
          <a:xfrm>
            <a:off x="2532063" y="3506788"/>
            <a:ext cx="220662"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TR3</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35" name="Rectangle 10"/>
          <p:cNvSpPr/>
          <p:nvPr/>
        </p:nvSpPr>
        <p:spPr>
          <a:xfrm>
            <a:off x="2705100" y="1185863"/>
            <a:ext cx="390525" cy="168275"/>
          </a:xfrm>
          <a:prstGeom prst="rect">
            <a:avLst/>
          </a:prstGeom>
          <a:noFill/>
          <a:ln w="9525">
            <a:noFill/>
          </a:ln>
        </p:spPr>
        <p:txBody>
          <a:bodyPr wrap="none" lIns="0" tIns="0" rIns="0" bIns="0">
            <a:spAutoFit/>
          </a:bodyPr>
          <a:lstStyle/>
          <a:p>
            <a:r>
              <a:rPr lang="en-US" altLang="zh-CN" sz="1100" b="0" dirty="0">
                <a:solidFill>
                  <a:srgbClr val="000000"/>
                </a:solidFill>
                <a:latin typeface="Arial" panose="020B0604020202020204" pitchFamily="34" charset="0"/>
              </a:rPr>
              <a:t>PDCP</a:t>
            </a:r>
            <a:endParaRPr lang="en-US" altLang="zh-CN" b="0" dirty="0">
              <a:solidFill>
                <a:schemeClr val="tx1"/>
              </a:solidFill>
              <a:latin typeface="Arial" panose="020B0604020202020204" pitchFamily="34" charset="0"/>
            </a:endParaRPr>
          </a:p>
        </p:txBody>
      </p:sp>
      <p:sp>
        <p:nvSpPr>
          <p:cNvPr id="26636" name="Rectangle 11"/>
          <p:cNvSpPr/>
          <p:nvPr/>
        </p:nvSpPr>
        <p:spPr>
          <a:xfrm>
            <a:off x="3676650" y="3559175"/>
            <a:ext cx="220663"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TR4</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37" name="Freeform 12"/>
          <p:cNvSpPr/>
          <p:nvPr/>
        </p:nvSpPr>
        <p:spPr>
          <a:xfrm>
            <a:off x="1965325" y="3082925"/>
            <a:ext cx="284163" cy="392113"/>
          </a:xfrm>
          <a:custGeom>
            <a:avLst/>
            <a:gdLst>
              <a:gd name="txL" fmla="*/ 0 w 537"/>
              <a:gd name="txT" fmla="*/ 0 h 740"/>
              <a:gd name="txR" fmla="*/ 537 w 537"/>
              <a:gd name="txB" fmla="*/ 740 h 740"/>
            </a:gdLst>
            <a:ahLst/>
            <a:cxnLst>
              <a:cxn ang="0">
                <a:pos x="0" y="2147483647"/>
              </a:cxn>
              <a:cxn ang="0">
                <a:pos x="2147483647" y="2147483647"/>
              </a:cxn>
              <a:cxn ang="0">
                <a:pos x="2147483647" y="0"/>
              </a:cxn>
              <a:cxn ang="0">
                <a:pos x="0" y="2147483647"/>
              </a:cxn>
            </a:cxnLst>
            <a:rect l="txL" t="txT" r="txR" b="txB"/>
            <a:pathLst>
              <a:path w="537" h="740">
                <a:moveTo>
                  <a:pt x="0" y="740"/>
                </a:moveTo>
                <a:lnTo>
                  <a:pt x="537" y="740"/>
                </a:lnTo>
                <a:lnTo>
                  <a:pt x="268" y="0"/>
                </a:lnTo>
                <a:lnTo>
                  <a:pt x="0" y="740"/>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38" name="Freeform 13"/>
          <p:cNvSpPr/>
          <p:nvPr/>
        </p:nvSpPr>
        <p:spPr>
          <a:xfrm>
            <a:off x="3622675" y="3087688"/>
            <a:ext cx="292100" cy="419100"/>
          </a:xfrm>
          <a:custGeom>
            <a:avLst/>
            <a:gdLst>
              <a:gd name="txL" fmla="*/ 0 w 552"/>
              <a:gd name="txT" fmla="*/ 0 h 790"/>
              <a:gd name="txR" fmla="*/ 552 w 552"/>
              <a:gd name="txB" fmla="*/ 790 h 790"/>
            </a:gdLst>
            <a:ahLst/>
            <a:cxnLst>
              <a:cxn ang="0">
                <a:pos x="0" y="2147483647"/>
              </a:cxn>
              <a:cxn ang="0">
                <a:pos x="2147483647" y="2147483647"/>
              </a:cxn>
              <a:cxn ang="0">
                <a:pos x="2147483647" y="0"/>
              </a:cxn>
              <a:cxn ang="0">
                <a:pos x="0" y="2147483647"/>
              </a:cxn>
            </a:cxnLst>
            <a:rect l="txL" t="txT" r="txR" b="txB"/>
            <a:pathLst>
              <a:path w="552" h="790">
                <a:moveTo>
                  <a:pt x="0" y="790"/>
                </a:moveTo>
                <a:lnTo>
                  <a:pt x="552" y="790"/>
                </a:lnTo>
                <a:lnTo>
                  <a:pt x="276" y="0"/>
                </a:lnTo>
                <a:lnTo>
                  <a:pt x="0" y="790"/>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39" name="Freeform 14"/>
          <p:cNvSpPr/>
          <p:nvPr/>
        </p:nvSpPr>
        <p:spPr>
          <a:xfrm>
            <a:off x="5557838" y="3054350"/>
            <a:ext cx="284162" cy="392113"/>
          </a:xfrm>
          <a:custGeom>
            <a:avLst/>
            <a:gdLst>
              <a:gd name="txL" fmla="*/ 0 w 537"/>
              <a:gd name="txT" fmla="*/ 0 h 740"/>
              <a:gd name="txR" fmla="*/ 537 w 537"/>
              <a:gd name="txB" fmla="*/ 740 h 740"/>
            </a:gdLst>
            <a:ahLst/>
            <a:cxnLst>
              <a:cxn ang="0">
                <a:pos x="0" y="2147483647"/>
              </a:cxn>
              <a:cxn ang="0">
                <a:pos x="2147483647" y="2147483647"/>
              </a:cxn>
              <a:cxn ang="0">
                <a:pos x="2147483647" y="0"/>
              </a:cxn>
              <a:cxn ang="0">
                <a:pos x="0" y="2147483647"/>
              </a:cxn>
            </a:cxnLst>
            <a:rect l="txL" t="txT" r="txR" b="txB"/>
            <a:pathLst>
              <a:path w="537" h="740">
                <a:moveTo>
                  <a:pt x="0" y="740"/>
                </a:moveTo>
                <a:lnTo>
                  <a:pt x="537" y="740"/>
                </a:lnTo>
                <a:lnTo>
                  <a:pt x="269" y="0"/>
                </a:lnTo>
                <a:lnTo>
                  <a:pt x="0" y="740"/>
                </a:lnTo>
                <a:close/>
              </a:path>
            </a:pathLst>
          </a:custGeom>
          <a:solidFill>
            <a:srgbClr val="00EFEF"/>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40" name="Rectangle 15"/>
          <p:cNvSpPr/>
          <p:nvPr/>
        </p:nvSpPr>
        <p:spPr>
          <a:xfrm>
            <a:off x="5605463" y="3490913"/>
            <a:ext cx="220662"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TR6</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41" name="Line 16"/>
          <p:cNvSpPr/>
          <p:nvPr/>
        </p:nvSpPr>
        <p:spPr>
          <a:xfrm>
            <a:off x="2921000" y="3097213"/>
            <a:ext cx="1588" cy="793750"/>
          </a:xfrm>
          <a:prstGeom prst="line">
            <a:avLst/>
          </a:prstGeom>
          <a:ln w="0" cap="flat" cmpd="sng">
            <a:solidFill>
              <a:srgbClr val="CC0033"/>
            </a:solidFill>
            <a:prstDash val="solid"/>
            <a:headEnd type="none" w="med" len="med"/>
            <a:tailEnd type="none" w="med" len="med"/>
          </a:ln>
        </p:spPr>
      </p:sp>
      <p:sp>
        <p:nvSpPr>
          <p:cNvPr id="26642" name="Rectangle 17"/>
          <p:cNvSpPr/>
          <p:nvPr/>
        </p:nvSpPr>
        <p:spPr>
          <a:xfrm>
            <a:off x="4595813" y="3551238"/>
            <a:ext cx="220662"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TR5</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43" name="Line 18"/>
          <p:cNvSpPr/>
          <p:nvPr/>
        </p:nvSpPr>
        <p:spPr>
          <a:xfrm>
            <a:off x="6057900" y="3070225"/>
            <a:ext cx="1588" cy="1411288"/>
          </a:xfrm>
          <a:prstGeom prst="line">
            <a:avLst/>
          </a:prstGeom>
          <a:ln w="0" cap="flat" cmpd="sng">
            <a:solidFill>
              <a:srgbClr val="CC0033"/>
            </a:solidFill>
            <a:prstDash val="solid"/>
            <a:headEnd type="none" w="med" len="med"/>
            <a:tailEnd type="none" w="med" len="med"/>
          </a:ln>
        </p:spPr>
      </p:sp>
      <p:sp>
        <p:nvSpPr>
          <p:cNvPr id="26644" name="Line 19"/>
          <p:cNvSpPr/>
          <p:nvPr/>
        </p:nvSpPr>
        <p:spPr>
          <a:xfrm>
            <a:off x="6862763" y="3098800"/>
            <a:ext cx="1587" cy="1384300"/>
          </a:xfrm>
          <a:prstGeom prst="line">
            <a:avLst/>
          </a:prstGeom>
          <a:ln w="0" cap="flat" cmpd="sng">
            <a:solidFill>
              <a:srgbClr val="CC0033"/>
            </a:solidFill>
            <a:prstDash val="solid"/>
            <a:headEnd type="none" w="med" len="med"/>
            <a:tailEnd type="none" w="med" len="med"/>
          </a:ln>
        </p:spPr>
      </p:sp>
      <p:sp>
        <p:nvSpPr>
          <p:cNvPr id="26645" name="Rectangle 20"/>
          <p:cNvSpPr/>
          <p:nvPr/>
        </p:nvSpPr>
        <p:spPr>
          <a:xfrm>
            <a:off x="858838" y="4025900"/>
            <a:ext cx="381000" cy="228600"/>
          </a:xfrm>
          <a:prstGeom prst="rect">
            <a:avLst/>
          </a:prstGeom>
          <a:noFill/>
          <a:ln w="9525">
            <a:noFill/>
          </a:ln>
        </p:spPr>
        <p:txBody>
          <a:bodyPr wrap="none" lIns="0" tIns="0" rIns="0" bIns="0">
            <a:spAutoFit/>
          </a:bodyPr>
          <a:lstStyle/>
          <a:p>
            <a:r>
              <a:rPr lang="zh-CN" altLang="en-US" sz="1500" b="0" dirty="0">
                <a:solidFill>
                  <a:srgbClr val="0000FF"/>
                </a:solidFill>
                <a:latin typeface="宋体" panose="02010600030101010101" pitchFamily="2" charset="-122"/>
              </a:rPr>
              <a:t>概念</a:t>
            </a:r>
            <a:endParaRPr lang="zh-CN" altLang="en-US" b="0" dirty="0">
              <a:solidFill>
                <a:schemeClr val="tx1"/>
              </a:solidFill>
              <a:latin typeface="宋体" panose="02010600030101010101" pitchFamily="2" charset="-122"/>
            </a:endParaRPr>
          </a:p>
        </p:txBody>
      </p:sp>
      <p:sp>
        <p:nvSpPr>
          <p:cNvPr id="26646" name="Freeform 21"/>
          <p:cNvSpPr/>
          <p:nvPr/>
        </p:nvSpPr>
        <p:spPr>
          <a:xfrm>
            <a:off x="2781300" y="1482725"/>
            <a:ext cx="284163" cy="390525"/>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9"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47" name="Freeform 22"/>
          <p:cNvSpPr/>
          <p:nvPr/>
        </p:nvSpPr>
        <p:spPr>
          <a:xfrm>
            <a:off x="5924550" y="1495425"/>
            <a:ext cx="284163" cy="392113"/>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8"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48" name="Rectangle 23"/>
          <p:cNvSpPr/>
          <p:nvPr/>
        </p:nvSpPr>
        <p:spPr>
          <a:xfrm>
            <a:off x="2087563" y="4025900"/>
            <a:ext cx="381000" cy="228600"/>
          </a:xfrm>
          <a:prstGeom prst="rect">
            <a:avLst/>
          </a:prstGeom>
          <a:noFill/>
          <a:ln w="9525">
            <a:noFill/>
          </a:ln>
        </p:spPr>
        <p:txBody>
          <a:bodyPr wrap="none" lIns="0" tIns="0" rIns="0" bIns="0">
            <a:spAutoFit/>
          </a:bodyPr>
          <a:lstStyle/>
          <a:p>
            <a:r>
              <a:rPr lang="zh-CN" altLang="en-US" sz="1500" b="0" dirty="0">
                <a:solidFill>
                  <a:srgbClr val="0000FF"/>
                </a:solidFill>
                <a:latin typeface="宋体" panose="02010600030101010101" pitchFamily="2" charset="-122"/>
              </a:rPr>
              <a:t>计划</a:t>
            </a:r>
            <a:endParaRPr lang="zh-CN" altLang="en-US" b="0" dirty="0">
              <a:solidFill>
                <a:schemeClr val="tx1"/>
              </a:solidFill>
              <a:latin typeface="宋体" panose="02010600030101010101" pitchFamily="2" charset="-122"/>
            </a:endParaRPr>
          </a:p>
        </p:txBody>
      </p:sp>
      <p:sp>
        <p:nvSpPr>
          <p:cNvPr id="26649" name="Rectangle 24"/>
          <p:cNvSpPr/>
          <p:nvPr/>
        </p:nvSpPr>
        <p:spPr>
          <a:xfrm>
            <a:off x="6251575" y="4097338"/>
            <a:ext cx="381000" cy="228600"/>
          </a:xfrm>
          <a:prstGeom prst="rect">
            <a:avLst/>
          </a:prstGeom>
          <a:noFill/>
          <a:ln w="9525">
            <a:noFill/>
          </a:ln>
        </p:spPr>
        <p:txBody>
          <a:bodyPr lIns="0" tIns="0" rIns="0" bIns="0">
            <a:spAutoFit/>
          </a:bodyPr>
          <a:lstStyle/>
          <a:p>
            <a:r>
              <a:rPr lang="zh-CN" altLang="en-US" sz="1500" b="0" dirty="0">
                <a:solidFill>
                  <a:srgbClr val="0000FF"/>
                </a:solidFill>
                <a:latin typeface="宋体" panose="02010600030101010101" pitchFamily="2" charset="-122"/>
              </a:rPr>
              <a:t>发布</a:t>
            </a:r>
            <a:endParaRPr lang="zh-CN" altLang="en-US" b="0" dirty="0">
              <a:solidFill>
                <a:schemeClr val="tx1"/>
              </a:solidFill>
              <a:latin typeface="宋体" panose="02010600030101010101" pitchFamily="2" charset="-122"/>
            </a:endParaRPr>
          </a:p>
        </p:txBody>
      </p:sp>
      <p:sp>
        <p:nvSpPr>
          <p:cNvPr id="26650" name="Rectangle 25"/>
          <p:cNvSpPr/>
          <p:nvPr/>
        </p:nvSpPr>
        <p:spPr>
          <a:xfrm>
            <a:off x="7178675" y="4102100"/>
            <a:ext cx="762000" cy="228600"/>
          </a:xfrm>
          <a:prstGeom prst="rect">
            <a:avLst/>
          </a:prstGeom>
          <a:noFill/>
          <a:ln w="9525">
            <a:noFill/>
          </a:ln>
        </p:spPr>
        <p:txBody>
          <a:bodyPr wrap="none" lIns="0" tIns="0" rIns="0" bIns="0">
            <a:spAutoFit/>
          </a:bodyPr>
          <a:lstStyle/>
          <a:p>
            <a:r>
              <a:rPr lang="zh-CN" altLang="en-US" sz="1500" b="0" dirty="0">
                <a:solidFill>
                  <a:srgbClr val="0000FF"/>
                </a:solidFill>
                <a:latin typeface="宋体" panose="02010600030101010101" pitchFamily="2" charset="-122"/>
              </a:rPr>
              <a:t>生命周期</a:t>
            </a:r>
            <a:endParaRPr lang="zh-CN" altLang="en-US" b="0" dirty="0">
              <a:solidFill>
                <a:schemeClr val="tx1"/>
              </a:solidFill>
              <a:latin typeface="宋体" panose="02010600030101010101" pitchFamily="2" charset="-122"/>
            </a:endParaRPr>
          </a:p>
        </p:txBody>
      </p:sp>
      <p:sp>
        <p:nvSpPr>
          <p:cNvPr id="26651" name="Rectangle 26"/>
          <p:cNvSpPr/>
          <p:nvPr/>
        </p:nvSpPr>
        <p:spPr>
          <a:xfrm>
            <a:off x="5943600" y="1250950"/>
            <a:ext cx="390525" cy="168275"/>
          </a:xfrm>
          <a:prstGeom prst="rect">
            <a:avLst/>
          </a:prstGeom>
          <a:noFill/>
          <a:ln w="9525">
            <a:noFill/>
          </a:ln>
        </p:spPr>
        <p:txBody>
          <a:bodyPr wrap="none" lIns="0" tIns="0" rIns="0" bIns="0">
            <a:spAutoFit/>
          </a:bodyPr>
          <a:lstStyle/>
          <a:p>
            <a:r>
              <a:rPr lang="en-US" altLang="zh-CN" sz="1100" b="0" dirty="0">
                <a:solidFill>
                  <a:srgbClr val="000000"/>
                </a:solidFill>
                <a:latin typeface="Arial" panose="020B0604020202020204" pitchFamily="34" charset="0"/>
              </a:rPr>
              <a:t>ADCP</a:t>
            </a:r>
            <a:endParaRPr lang="en-US" altLang="zh-CN" b="0" dirty="0">
              <a:solidFill>
                <a:schemeClr val="tx1"/>
              </a:solidFill>
              <a:latin typeface="Arial" panose="020B0604020202020204" pitchFamily="34" charset="0"/>
            </a:endParaRPr>
          </a:p>
        </p:txBody>
      </p:sp>
      <p:sp>
        <p:nvSpPr>
          <p:cNvPr id="26652" name="Line 27"/>
          <p:cNvSpPr/>
          <p:nvPr/>
        </p:nvSpPr>
        <p:spPr>
          <a:xfrm>
            <a:off x="760413" y="3048000"/>
            <a:ext cx="7427912" cy="1588"/>
          </a:xfrm>
          <a:prstGeom prst="line">
            <a:avLst/>
          </a:prstGeom>
          <a:ln w="7938" cap="flat" cmpd="sng">
            <a:solidFill>
              <a:srgbClr val="000000"/>
            </a:solidFill>
            <a:prstDash val="solid"/>
            <a:headEnd type="none" w="med" len="med"/>
            <a:tailEnd type="none" w="med" len="med"/>
          </a:ln>
        </p:spPr>
      </p:sp>
      <p:sp>
        <p:nvSpPr>
          <p:cNvPr id="26653" name="Freeform 28"/>
          <p:cNvSpPr/>
          <p:nvPr/>
        </p:nvSpPr>
        <p:spPr>
          <a:xfrm>
            <a:off x="1365250" y="1468438"/>
            <a:ext cx="284163" cy="390525"/>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8"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54" name="Rectangle 29"/>
          <p:cNvSpPr/>
          <p:nvPr/>
        </p:nvSpPr>
        <p:spPr>
          <a:xfrm>
            <a:off x="927100" y="3506788"/>
            <a:ext cx="220663"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TR1</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55" name="Line 30"/>
          <p:cNvSpPr/>
          <p:nvPr/>
        </p:nvSpPr>
        <p:spPr>
          <a:xfrm>
            <a:off x="2921000" y="3098800"/>
            <a:ext cx="1588" cy="1384300"/>
          </a:xfrm>
          <a:prstGeom prst="line">
            <a:avLst/>
          </a:prstGeom>
          <a:ln w="0" cap="flat" cmpd="sng">
            <a:solidFill>
              <a:srgbClr val="CC0033"/>
            </a:solidFill>
            <a:prstDash val="solid"/>
            <a:headEnd type="none" w="med" len="med"/>
            <a:tailEnd type="none" w="med" len="med"/>
          </a:ln>
        </p:spPr>
      </p:sp>
      <p:sp>
        <p:nvSpPr>
          <p:cNvPr id="26656" name="Line 31"/>
          <p:cNvSpPr/>
          <p:nvPr/>
        </p:nvSpPr>
        <p:spPr>
          <a:xfrm>
            <a:off x="4699000" y="3070225"/>
            <a:ext cx="1588" cy="1412875"/>
          </a:xfrm>
          <a:prstGeom prst="line">
            <a:avLst/>
          </a:prstGeom>
          <a:ln w="0" cap="flat" cmpd="sng">
            <a:solidFill>
              <a:srgbClr val="CC0033"/>
            </a:solidFill>
            <a:prstDash val="solid"/>
            <a:headEnd type="none" w="med" len="med"/>
            <a:tailEnd type="none" w="med" len="med"/>
          </a:ln>
        </p:spPr>
      </p:sp>
      <p:sp>
        <p:nvSpPr>
          <p:cNvPr id="26657" name="Freeform 32"/>
          <p:cNvSpPr/>
          <p:nvPr/>
        </p:nvSpPr>
        <p:spPr>
          <a:xfrm>
            <a:off x="2781300" y="1482725"/>
            <a:ext cx="284163" cy="390525"/>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9"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58" name="Rectangle 33"/>
          <p:cNvSpPr/>
          <p:nvPr/>
        </p:nvSpPr>
        <p:spPr>
          <a:xfrm>
            <a:off x="3581400" y="4049713"/>
            <a:ext cx="381000" cy="228600"/>
          </a:xfrm>
          <a:prstGeom prst="rect">
            <a:avLst/>
          </a:prstGeom>
          <a:noFill/>
          <a:ln w="9525">
            <a:noFill/>
          </a:ln>
        </p:spPr>
        <p:txBody>
          <a:bodyPr wrap="none" lIns="0" tIns="0" rIns="0" bIns="0">
            <a:spAutoFit/>
          </a:bodyPr>
          <a:lstStyle/>
          <a:p>
            <a:r>
              <a:rPr lang="zh-CN" altLang="en-US" sz="1500" b="0" dirty="0">
                <a:solidFill>
                  <a:srgbClr val="0000FF"/>
                </a:solidFill>
                <a:latin typeface="宋体" panose="02010600030101010101" pitchFamily="2" charset="-122"/>
              </a:rPr>
              <a:t>开发</a:t>
            </a:r>
            <a:endParaRPr lang="zh-CN" altLang="en-US" b="0" dirty="0">
              <a:solidFill>
                <a:schemeClr val="tx1"/>
              </a:solidFill>
              <a:latin typeface="宋体" panose="02010600030101010101" pitchFamily="2" charset="-122"/>
            </a:endParaRPr>
          </a:p>
        </p:txBody>
      </p:sp>
      <p:sp>
        <p:nvSpPr>
          <p:cNvPr id="26659" name="Rectangle 34"/>
          <p:cNvSpPr/>
          <p:nvPr/>
        </p:nvSpPr>
        <p:spPr>
          <a:xfrm>
            <a:off x="6108700" y="3157538"/>
            <a:ext cx="357188" cy="271462"/>
          </a:xfrm>
          <a:prstGeom prst="rect">
            <a:avLst/>
          </a:prstGeom>
          <a:solidFill>
            <a:srgbClr val="FFFFFF"/>
          </a:solidFill>
          <a:ln w="7938"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60" name="Rectangle 35"/>
          <p:cNvSpPr/>
          <p:nvPr/>
        </p:nvSpPr>
        <p:spPr>
          <a:xfrm>
            <a:off x="6172200" y="3200400"/>
            <a:ext cx="2794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转产</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1" name="Rectangle 36"/>
          <p:cNvSpPr/>
          <p:nvPr/>
        </p:nvSpPr>
        <p:spPr>
          <a:xfrm>
            <a:off x="5013325" y="3657600"/>
            <a:ext cx="852488" cy="249238"/>
          </a:xfrm>
          <a:prstGeom prst="rect">
            <a:avLst/>
          </a:prstGeom>
          <a:solidFill>
            <a:srgbClr val="FFFFFF"/>
          </a:solidFill>
          <a:ln w="7938"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62" name="Rectangle 37"/>
          <p:cNvSpPr/>
          <p:nvPr/>
        </p:nvSpPr>
        <p:spPr>
          <a:xfrm>
            <a:off x="5189538" y="3724275"/>
            <a:ext cx="5588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用户验证</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3" name="Rectangle 38"/>
          <p:cNvSpPr/>
          <p:nvPr/>
        </p:nvSpPr>
        <p:spPr>
          <a:xfrm>
            <a:off x="4306888" y="3128963"/>
            <a:ext cx="182562" cy="998537"/>
          </a:xfrm>
          <a:prstGeom prst="rect">
            <a:avLst/>
          </a:prstGeom>
          <a:noFill/>
          <a:ln w="7938"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64" name="Rectangle 39"/>
          <p:cNvSpPr/>
          <p:nvPr/>
        </p:nvSpPr>
        <p:spPr>
          <a:xfrm>
            <a:off x="4362450" y="3159125"/>
            <a:ext cx="2794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生    </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5" name="Rectangle 40"/>
          <p:cNvSpPr/>
          <p:nvPr/>
        </p:nvSpPr>
        <p:spPr>
          <a:xfrm>
            <a:off x="4356100" y="3317875"/>
            <a:ext cx="1397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产</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6" name="Rectangle 41"/>
          <p:cNvSpPr/>
          <p:nvPr/>
        </p:nvSpPr>
        <p:spPr>
          <a:xfrm>
            <a:off x="4356100" y="3498850"/>
            <a:ext cx="1397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初</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7" name="Rectangle 42"/>
          <p:cNvSpPr/>
          <p:nvPr/>
        </p:nvSpPr>
        <p:spPr>
          <a:xfrm>
            <a:off x="4356100" y="3657600"/>
            <a:ext cx="1397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始</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8" name="Rectangle 43"/>
          <p:cNvSpPr/>
          <p:nvPr/>
        </p:nvSpPr>
        <p:spPr>
          <a:xfrm>
            <a:off x="4356100" y="3814763"/>
            <a:ext cx="1397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产</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69" name="Rectangle 44"/>
          <p:cNvSpPr/>
          <p:nvPr/>
        </p:nvSpPr>
        <p:spPr>
          <a:xfrm>
            <a:off x="4356100" y="3973513"/>
            <a:ext cx="139700" cy="168275"/>
          </a:xfrm>
          <a:prstGeom prst="rect">
            <a:avLst/>
          </a:prstGeom>
          <a:noFill/>
          <a:ln w="9525">
            <a:noFill/>
          </a:ln>
        </p:spPr>
        <p:txBody>
          <a:bodyPr wrap="none" lIns="0" tIns="0" rIns="0" bIns="0">
            <a:spAutoFit/>
          </a:bodyPr>
          <a:lstStyle/>
          <a:p>
            <a:r>
              <a:rPr lang="zh-CN" altLang="en-US" sz="1100" b="0" dirty="0">
                <a:solidFill>
                  <a:srgbClr val="000000"/>
                </a:solidFill>
                <a:latin typeface="宋体" panose="02010600030101010101" pitchFamily="2" charset="-122"/>
              </a:rPr>
              <a:t>品</a:t>
            </a:r>
            <a:endParaRPr lang="zh-CN" altLang="en-US" b="0" dirty="0">
              <a:solidFill>
                <a:schemeClr val="tx1"/>
              </a:solidFill>
              <a:latin typeface="宋体" panose="02010600030101010101" pitchFamily="2" charset="-122"/>
            </a:endParaRPr>
          </a:p>
        </p:txBody>
      </p:sp>
      <p:sp>
        <p:nvSpPr>
          <p:cNvPr id="26670" name="Rectangle 45"/>
          <p:cNvSpPr/>
          <p:nvPr/>
        </p:nvSpPr>
        <p:spPr>
          <a:xfrm>
            <a:off x="6081713" y="3636963"/>
            <a:ext cx="731837" cy="249237"/>
          </a:xfrm>
          <a:prstGeom prst="rect">
            <a:avLst/>
          </a:prstGeom>
          <a:solidFill>
            <a:srgbClr val="FFFFFF"/>
          </a:solidFill>
          <a:ln w="7938"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71" name="Rectangle 46"/>
          <p:cNvSpPr/>
          <p:nvPr/>
        </p:nvSpPr>
        <p:spPr>
          <a:xfrm>
            <a:off x="6199188" y="3717925"/>
            <a:ext cx="558800" cy="168275"/>
          </a:xfrm>
          <a:prstGeom prst="rect">
            <a:avLst/>
          </a:prstGeom>
          <a:noFill/>
          <a:ln w="9525">
            <a:noFill/>
          </a:ln>
        </p:spPr>
        <p:txBody>
          <a:bodyPr wrap="none" lIns="0" tIns="0" rIns="0" bIns="0">
            <a:spAutoFit/>
          </a:bodyPr>
          <a:lstStyle/>
          <a:p>
            <a:r>
              <a:rPr lang="zh-CN" altLang="en-US" sz="1100" b="0" dirty="0">
                <a:solidFill>
                  <a:srgbClr val="000000"/>
                </a:solidFill>
                <a:latin typeface="华文细黑" panose="02010600040101010101" pitchFamily="2" charset="-122"/>
                <a:ea typeface="华文细黑" panose="02010600040101010101" pitchFamily="2" charset="-122"/>
              </a:rPr>
              <a:t>产品发布</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72" name="Freeform 47"/>
          <p:cNvSpPr/>
          <p:nvPr/>
        </p:nvSpPr>
        <p:spPr>
          <a:xfrm>
            <a:off x="7335838" y="1500188"/>
            <a:ext cx="284162" cy="390525"/>
          </a:xfrm>
          <a:custGeom>
            <a:avLst/>
            <a:gdLst>
              <a:gd name="txL" fmla="*/ 0 w 537"/>
              <a:gd name="txT" fmla="*/ 0 h 740"/>
              <a:gd name="txR" fmla="*/ 537 w 537"/>
              <a:gd name="txB" fmla="*/ 740 h 740"/>
            </a:gdLst>
            <a:ahLst/>
            <a:cxnLst>
              <a:cxn ang="0">
                <a:pos x="0" y="0"/>
              </a:cxn>
              <a:cxn ang="0">
                <a:pos x="2147483647" y="0"/>
              </a:cxn>
              <a:cxn ang="0">
                <a:pos x="2147483647" y="2147483647"/>
              </a:cxn>
              <a:cxn ang="0">
                <a:pos x="0" y="0"/>
              </a:cxn>
            </a:cxnLst>
            <a:rect l="txL" t="txT" r="txR" b="txB"/>
            <a:pathLst>
              <a:path w="537" h="740">
                <a:moveTo>
                  <a:pt x="0" y="0"/>
                </a:moveTo>
                <a:lnTo>
                  <a:pt x="537" y="0"/>
                </a:lnTo>
                <a:lnTo>
                  <a:pt x="269" y="740"/>
                </a:lnTo>
                <a:lnTo>
                  <a:pt x="0" y="0"/>
                </a:lnTo>
                <a:close/>
              </a:path>
            </a:pathLst>
          </a:custGeom>
          <a:solidFill>
            <a:srgbClr val="CC0033"/>
          </a:solidFill>
          <a:ln w="7938" cap="flat" cmpd="sng">
            <a:solidFill>
              <a:srgbClr val="00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73" name="Rectangle 48"/>
          <p:cNvSpPr/>
          <p:nvPr/>
        </p:nvSpPr>
        <p:spPr>
          <a:xfrm>
            <a:off x="7315200" y="1295400"/>
            <a:ext cx="374650" cy="168275"/>
          </a:xfrm>
          <a:prstGeom prst="rect">
            <a:avLst/>
          </a:prstGeom>
          <a:noFill/>
          <a:ln w="9525">
            <a:noFill/>
          </a:ln>
        </p:spPr>
        <p:txBody>
          <a:bodyPr wrap="none" lIns="0" tIns="0" rIns="0" bIns="0">
            <a:spAutoFit/>
          </a:bodyPr>
          <a:lstStyle/>
          <a:p>
            <a:r>
              <a:rPr lang="en-US" altLang="zh-CN" sz="1100" b="0" dirty="0">
                <a:solidFill>
                  <a:srgbClr val="000000"/>
                </a:solidFill>
                <a:latin typeface="Arial" panose="020B0604020202020204" pitchFamily="34" charset="0"/>
              </a:rPr>
              <a:t>LDCP</a:t>
            </a:r>
            <a:endParaRPr lang="en-US" altLang="zh-CN" b="0" dirty="0">
              <a:solidFill>
                <a:schemeClr val="tx1"/>
              </a:solidFill>
              <a:latin typeface="Arial" panose="020B0604020202020204" pitchFamily="34" charset="0"/>
            </a:endParaRPr>
          </a:p>
        </p:txBody>
      </p:sp>
      <p:sp>
        <p:nvSpPr>
          <p:cNvPr id="26674" name="Freeform 49"/>
          <p:cNvSpPr/>
          <p:nvPr/>
        </p:nvSpPr>
        <p:spPr>
          <a:xfrm>
            <a:off x="763588" y="1811338"/>
            <a:ext cx="7013575" cy="871537"/>
          </a:xfrm>
          <a:custGeom>
            <a:avLst/>
            <a:gdLst>
              <a:gd name="txL" fmla="*/ 0 w 13254"/>
              <a:gd name="txT" fmla="*/ 0 h 1648"/>
              <a:gd name="txR" fmla="*/ 13254 w 13254"/>
              <a:gd name="txB" fmla="*/ 1648 h 1648"/>
            </a:gdLst>
            <a:ahLst/>
            <a:cxnLst>
              <a:cxn ang="0">
                <a:pos x="0" y="0"/>
              </a:cxn>
              <a:cxn ang="0">
                <a:pos x="2147483647" y="2147483647"/>
              </a:cxn>
              <a:cxn ang="0">
                <a:pos x="2147483647" y="2147483647"/>
              </a:cxn>
              <a:cxn ang="0">
                <a:pos x="2147483647" y="2147483647"/>
              </a:cxn>
              <a:cxn ang="0">
                <a:pos x="2147483647" y="2147483647"/>
              </a:cxn>
              <a:cxn ang="0">
                <a:pos x="0" y="2147483647"/>
              </a:cxn>
              <a:cxn ang="0">
                <a:pos x="0" y="0"/>
              </a:cxn>
            </a:cxnLst>
            <a:rect l="txL" t="txT" r="txR" b="txB"/>
            <a:pathLst>
              <a:path w="13254" h="1648">
                <a:moveTo>
                  <a:pt x="0" y="0"/>
                </a:moveTo>
                <a:lnTo>
                  <a:pt x="5121" y="442"/>
                </a:lnTo>
                <a:lnTo>
                  <a:pt x="13254" y="442"/>
                </a:lnTo>
                <a:lnTo>
                  <a:pt x="13254" y="1217"/>
                </a:lnTo>
                <a:lnTo>
                  <a:pt x="5177" y="1217"/>
                </a:lnTo>
                <a:lnTo>
                  <a:pt x="0" y="1648"/>
                </a:lnTo>
                <a:lnTo>
                  <a:pt x="0" y="0"/>
                </a:lnTo>
                <a:close/>
              </a:path>
            </a:pathLst>
          </a:custGeom>
          <a:solidFill>
            <a:srgbClr val="00FF00"/>
          </a:solidFill>
          <a:ln w="7938" cap="flat" cmpd="sng">
            <a:solidFill>
              <a:srgbClr val="990099"/>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26675" name="Rectangle 50"/>
          <p:cNvSpPr/>
          <p:nvPr/>
        </p:nvSpPr>
        <p:spPr>
          <a:xfrm>
            <a:off x="6870700" y="2146300"/>
            <a:ext cx="812800"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生命周期</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76" name="Rectangle 51"/>
          <p:cNvSpPr/>
          <p:nvPr/>
        </p:nvSpPr>
        <p:spPr>
          <a:xfrm>
            <a:off x="6137275" y="2154238"/>
            <a:ext cx="409575"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发布</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77" name="Rectangle 52"/>
          <p:cNvSpPr/>
          <p:nvPr/>
        </p:nvSpPr>
        <p:spPr>
          <a:xfrm>
            <a:off x="5022850" y="2173288"/>
            <a:ext cx="409575"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验证</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78" name="Rectangle 53"/>
          <p:cNvSpPr/>
          <p:nvPr/>
        </p:nvSpPr>
        <p:spPr>
          <a:xfrm>
            <a:off x="3425825" y="2173288"/>
            <a:ext cx="409575"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开发</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79" name="Rectangle 54"/>
          <p:cNvSpPr/>
          <p:nvPr/>
        </p:nvSpPr>
        <p:spPr>
          <a:xfrm>
            <a:off x="1866900" y="2173288"/>
            <a:ext cx="409575"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计划</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80" name="Rectangle 55"/>
          <p:cNvSpPr/>
          <p:nvPr/>
        </p:nvSpPr>
        <p:spPr>
          <a:xfrm>
            <a:off x="903288" y="2173288"/>
            <a:ext cx="409575" cy="244475"/>
          </a:xfrm>
          <a:prstGeom prst="rect">
            <a:avLst/>
          </a:prstGeom>
          <a:noFill/>
          <a:ln w="9525">
            <a:noFill/>
          </a:ln>
        </p:spPr>
        <p:txBody>
          <a:bodyPr wrap="none" lIns="0" tIns="0" rIns="0" bIns="0">
            <a:spAutoFit/>
          </a:bodyPr>
          <a:lstStyle/>
          <a:p>
            <a:r>
              <a:rPr lang="zh-CN" altLang="en-US" sz="1600" dirty="0">
                <a:solidFill>
                  <a:srgbClr val="000000"/>
                </a:solidFill>
                <a:latin typeface="华文细黑" panose="02010600040101010101" pitchFamily="2" charset="-122"/>
                <a:ea typeface="华文细黑" panose="02010600040101010101" pitchFamily="2" charset="-122"/>
              </a:rPr>
              <a:t>概念</a:t>
            </a:r>
            <a:endParaRPr lang="zh-CN" altLang="en-US" b="0" dirty="0">
              <a:solidFill>
                <a:schemeClr val="tx1"/>
              </a:solidFill>
              <a:latin typeface="华文细黑" panose="02010600040101010101" pitchFamily="2" charset="-122"/>
              <a:ea typeface="华文细黑" panose="02010600040101010101" pitchFamily="2" charset="-122"/>
            </a:endParaRPr>
          </a:p>
        </p:txBody>
      </p:sp>
      <p:sp>
        <p:nvSpPr>
          <p:cNvPr id="26681" name="Line 56"/>
          <p:cNvSpPr/>
          <p:nvPr/>
        </p:nvSpPr>
        <p:spPr>
          <a:xfrm flipV="1">
            <a:off x="2922588" y="1982788"/>
            <a:ext cx="1587" cy="530225"/>
          </a:xfrm>
          <a:prstGeom prst="line">
            <a:avLst/>
          </a:prstGeom>
          <a:ln w="7938" cap="flat" cmpd="sng">
            <a:solidFill>
              <a:srgbClr val="990099"/>
            </a:solidFill>
            <a:prstDash val="solid"/>
            <a:headEnd type="none" w="med" len="med"/>
            <a:tailEnd type="none" w="med" len="med"/>
          </a:ln>
        </p:spPr>
      </p:sp>
      <p:sp>
        <p:nvSpPr>
          <p:cNvPr id="26682" name="Line 57"/>
          <p:cNvSpPr/>
          <p:nvPr/>
        </p:nvSpPr>
        <p:spPr>
          <a:xfrm>
            <a:off x="1477963" y="1873250"/>
            <a:ext cx="1587" cy="739775"/>
          </a:xfrm>
          <a:prstGeom prst="line">
            <a:avLst/>
          </a:prstGeom>
          <a:ln w="7938" cap="flat" cmpd="sng">
            <a:solidFill>
              <a:srgbClr val="990099"/>
            </a:solidFill>
            <a:prstDash val="solid"/>
            <a:headEnd type="none" w="med" len="med"/>
            <a:tailEnd type="none" w="med" len="med"/>
          </a:ln>
        </p:spPr>
      </p:sp>
      <p:sp>
        <p:nvSpPr>
          <p:cNvPr id="26683" name="Line 58"/>
          <p:cNvSpPr/>
          <p:nvPr/>
        </p:nvSpPr>
        <p:spPr>
          <a:xfrm flipV="1">
            <a:off x="4648200" y="2039938"/>
            <a:ext cx="4763" cy="417512"/>
          </a:xfrm>
          <a:prstGeom prst="line">
            <a:avLst/>
          </a:prstGeom>
          <a:ln w="7938" cap="flat" cmpd="sng">
            <a:solidFill>
              <a:srgbClr val="990099"/>
            </a:solidFill>
            <a:prstDash val="solid"/>
            <a:headEnd type="none" w="med" len="med"/>
            <a:tailEnd type="none" w="med" len="med"/>
          </a:ln>
        </p:spPr>
      </p:sp>
      <p:sp>
        <p:nvSpPr>
          <p:cNvPr id="26684" name="Line 59"/>
          <p:cNvSpPr/>
          <p:nvPr/>
        </p:nvSpPr>
        <p:spPr>
          <a:xfrm>
            <a:off x="6013450" y="2058988"/>
            <a:ext cx="1588" cy="401637"/>
          </a:xfrm>
          <a:prstGeom prst="line">
            <a:avLst/>
          </a:prstGeom>
          <a:ln w="7938" cap="flat" cmpd="sng">
            <a:solidFill>
              <a:srgbClr val="990099"/>
            </a:solidFill>
            <a:prstDash val="solid"/>
            <a:headEnd type="none" w="med" len="med"/>
            <a:tailEnd type="none" w="med" len="med"/>
          </a:ln>
        </p:spPr>
      </p:sp>
      <p:sp>
        <p:nvSpPr>
          <p:cNvPr id="26685" name="Line 60"/>
          <p:cNvSpPr/>
          <p:nvPr/>
        </p:nvSpPr>
        <p:spPr>
          <a:xfrm>
            <a:off x="6850063" y="2049463"/>
            <a:ext cx="1587" cy="401637"/>
          </a:xfrm>
          <a:prstGeom prst="line">
            <a:avLst/>
          </a:prstGeom>
          <a:ln w="7938" cap="flat" cmpd="sng">
            <a:solidFill>
              <a:srgbClr val="990099"/>
            </a:solidFill>
            <a:prstDash val="solid"/>
            <a:headEnd type="none" w="med" len="med"/>
            <a:tailEnd type="none" w="med" len="med"/>
          </a:ln>
        </p:spPr>
      </p:sp>
      <p:sp>
        <p:nvSpPr>
          <p:cNvPr id="26686" name="Rectangle 61"/>
          <p:cNvSpPr/>
          <p:nvPr/>
        </p:nvSpPr>
        <p:spPr>
          <a:xfrm>
            <a:off x="5181600" y="4102100"/>
            <a:ext cx="381000" cy="228600"/>
          </a:xfrm>
          <a:prstGeom prst="rect">
            <a:avLst/>
          </a:prstGeom>
          <a:noFill/>
          <a:ln w="9525">
            <a:noFill/>
          </a:ln>
        </p:spPr>
        <p:txBody>
          <a:bodyPr wrap="none" lIns="0" tIns="0" rIns="0" bIns="0">
            <a:spAutoFit/>
          </a:bodyPr>
          <a:lstStyle/>
          <a:p>
            <a:r>
              <a:rPr lang="zh-CN" altLang="en-US" sz="1500" b="0" dirty="0">
                <a:solidFill>
                  <a:srgbClr val="0000FF"/>
                </a:solidFill>
                <a:latin typeface="宋体" panose="02010600030101010101" pitchFamily="2" charset="-122"/>
              </a:rPr>
              <a:t>验证</a:t>
            </a:r>
            <a:endParaRPr lang="zh-CN" altLang="en-US" b="0" dirty="0">
              <a:solidFill>
                <a:schemeClr val="tx1"/>
              </a:solidFill>
              <a:latin typeface="宋体" panose="02010600030101010101" pitchFamily="2" charset="-122"/>
            </a:endParaRPr>
          </a:p>
        </p:txBody>
      </p:sp>
      <p:sp>
        <p:nvSpPr>
          <p:cNvPr id="26687" name="Line 62"/>
          <p:cNvSpPr/>
          <p:nvPr/>
        </p:nvSpPr>
        <p:spPr>
          <a:xfrm>
            <a:off x="1512888" y="3060700"/>
            <a:ext cx="1587" cy="1382713"/>
          </a:xfrm>
          <a:prstGeom prst="line">
            <a:avLst/>
          </a:prstGeom>
          <a:ln w="0" cap="flat" cmpd="sng">
            <a:solidFill>
              <a:srgbClr val="CC0033"/>
            </a:solidFill>
            <a:prstDash val="solid"/>
            <a:headEnd type="none" w="med" len="med"/>
            <a:tailEnd type="none" w="med" len="med"/>
          </a:ln>
        </p:spPr>
      </p:sp>
      <p:sp>
        <p:nvSpPr>
          <p:cNvPr id="26688" name="Oval 63"/>
          <p:cNvSpPr/>
          <p:nvPr/>
        </p:nvSpPr>
        <p:spPr>
          <a:xfrm>
            <a:off x="6815138" y="1766888"/>
            <a:ext cx="109537" cy="185737"/>
          </a:xfrm>
          <a:prstGeom prst="ellipse">
            <a:avLst/>
          </a:prstGeom>
          <a:solidFill>
            <a:srgbClr val="00CC00"/>
          </a:solidFill>
          <a:ln w="7938"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26689" name="Rectangle 64"/>
          <p:cNvSpPr/>
          <p:nvPr/>
        </p:nvSpPr>
        <p:spPr>
          <a:xfrm>
            <a:off x="6781800" y="1579563"/>
            <a:ext cx="225425" cy="168275"/>
          </a:xfrm>
          <a:prstGeom prst="rect">
            <a:avLst/>
          </a:prstGeom>
          <a:noFill/>
          <a:ln w="9525">
            <a:noFill/>
          </a:ln>
        </p:spPr>
        <p:txBody>
          <a:bodyPr wrap="none" lIns="0" tIns="0" rIns="0" bIns="0">
            <a:spAutoFit/>
          </a:bodyPr>
          <a:lstStyle/>
          <a:p>
            <a:r>
              <a:rPr lang="en-US" altLang="zh-CN" sz="1100" b="0" dirty="0">
                <a:solidFill>
                  <a:srgbClr val="000000"/>
                </a:solidFill>
                <a:latin typeface="华文细黑" panose="02010600040101010101" pitchFamily="2" charset="-122"/>
                <a:ea typeface="华文细黑" panose="02010600040101010101" pitchFamily="2" charset="-122"/>
              </a:rPr>
              <a:t>GA</a:t>
            </a:r>
            <a:endParaRPr lang="en-US" altLang="zh-CN" b="0" dirty="0">
              <a:solidFill>
                <a:schemeClr val="tx1"/>
              </a:solidFill>
              <a:latin typeface="华文细黑" panose="02010600040101010101" pitchFamily="2" charset="-122"/>
              <a:ea typeface="华文细黑" panose="02010600040101010101" pitchFamily="2" charset="-122"/>
            </a:endParaRPr>
          </a:p>
        </p:txBody>
      </p:sp>
      <p:sp>
        <p:nvSpPr>
          <p:cNvPr id="26690" name="Rectangle 66"/>
          <p:cNvSpPr/>
          <p:nvPr/>
        </p:nvSpPr>
        <p:spPr>
          <a:xfrm>
            <a:off x="3810000" y="4879975"/>
            <a:ext cx="3048000" cy="1069975"/>
          </a:xfrm>
          <a:prstGeom prst="rect">
            <a:avLst/>
          </a:prstGeom>
          <a:noFill/>
          <a:ln w="9525">
            <a:noFill/>
          </a:ln>
        </p:spPr>
        <p:txBody>
          <a:bodyPr>
            <a:spAutoFit/>
          </a:bodyPr>
          <a:lstStyle/>
          <a:p>
            <a:pPr algn="l">
              <a:spcBef>
                <a:spcPct val="50000"/>
              </a:spcBef>
            </a:pPr>
            <a:r>
              <a:rPr lang="en-US" altLang="zh-CN" sz="1600" b="0" dirty="0">
                <a:solidFill>
                  <a:schemeClr val="tx1"/>
                </a:solidFill>
                <a:latin typeface="宋体" panose="02010600030101010101" pitchFamily="2" charset="-122"/>
              </a:rPr>
              <a:t>TR4</a:t>
            </a:r>
            <a:r>
              <a:rPr lang="zh-CN" altLang="en-US" sz="1600" b="0" dirty="0">
                <a:solidFill>
                  <a:schemeClr val="tx1"/>
                </a:solidFill>
                <a:latin typeface="宋体" panose="02010600030101010101" pitchFamily="2" charset="-122"/>
              </a:rPr>
              <a:t>：模块</a:t>
            </a:r>
            <a:r>
              <a:rPr lang="en-US" altLang="zh-CN" sz="1600" b="0" dirty="0">
                <a:solidFill>
                  <a:schemeClr val="tx1"/>
                </a:solidFill>
                <a:latin typeface="宋体" panose="02010600030101010101" pitchFamily="2" charset="-122"/>
              </a:rPr>
              <a:t>/</a:t>
            </a:r>
            <a:r>
              <a:rPr lang="zh-CN" altLang="en-US" sz="1600" b="0" dirty="0">
                <a:solidFill>
                  <a:schemeClr val="tx1"/>
                </a:solidFill>
                <a:latin typeface="宋体" panose="02010600030101010101" pitchFamily="2" charset="-122"/>
              </a:rPr>
              <a:t>系统评审</a:t>
            </a:r>
          </a:p>
          <a:p>
            <a:pPr algn="l">
              <a:spcBef>
                <a:spcPct val="50000"/>
              </a:spcBef>
            </a:pPr>
            <a:r>
              <a:rPr lang="en-US" altLang="zh-CN" sz="1600" b="0" dirty="0">
                <a:solidFill>
                  <a:schemeClr val="tx1"/>
                </a:solidFill>
                <a:latin typeface="宋体" panose="02010600030101010101" pitchFamily="2" charset="-122"/>
              </a:rPr>
              <a:t>TR5</a:t>
            </a:r>
            <a:r>
              <a:rPr lang="zh-CN" altLang="en-US" sz="1600" b="0" dirty="0">
                <a:solidFill>
                  <a:schemeClr val="tx1"/>
                </a:solidFill>
                <a:latin typeface="宋体" panose="02010600030101010101" pitchFamily="2" charset="-122"/>
              </a:rPr>
              <a:t>：样机评审</a:t>
            </a:r>
          </a:p>
          <a:p>
            <a:pPr algn="l">
              <a:spcBef>
                <a:spcPct val="50000"/>
              </a:spcBef>
            </a:pPr>
            <a:r>
              <a:rPr lang="en-US" altLang="zh-CN" sz="1600" b="0" dirty="0">
                <a:solidFill>
                  <a:schemeClr val="tx1"/>
                </a:solidFill>
                <a:latin typeface="宋体" panose="02010600030101010101" pitchFamily="2" charset="-122"/>
              </a:rPr>
              <a:t>TR6</a:t>
            </a:r>
            <a:r>
              <a:rPr lang="zh-CN" altLang="en-US" sz="1600" b="0" dirty="0">
                <a:solidFill>
                  <a:schemeClr val="tx1"/>
                </a:solidFill>
                <a:latin typeface="宋体" panose="02010600030101010101" pitchFamily="2" charset="-122"/>
              </a:rPr>
              <a:t>：小批量评审</a:t>
            </a:r>
          </a:p>
        </p:txBody>
      </p:sp>
      <p:sp>
        <p:nvSpPr>
          <p:cNvPr id="26691" name="Rectangle 67"/>
          <p:cNvSpPr/>
          <p:nvPr/>
        </p:nvSpPr>
        <p:spPr>
          <a:xfrm>
            <a:off x="762000" y="4784725"/>
            <a:ext cx="2520950" cy="1120775"/>
          </a:xfrm>
          <a:prstGeom prst="rect">
            <a:avLst/>
          </a:prstGeom>
          <a:noFill/>
          <a:ln w="9525">
            <a:noFill/>
          </a:ln>
        </p:spPr>
        <p:txBody>
          <a:bodyPr wrap="none">
            <a:spAutoFit/>
          </a:bodyPr>
          <a:lstStyle/>
          <a:p>
            <a:pPr algn="l">
              <a:lnSpc>
                <a:spcPct val="140000"/>
              </a:lnSpc>
            </a:pPr>
            <a:r>
              <a:rPr lang="en-US" altLang="zh-CN" sz="1600" b="0" dirty="0">
                <a:solidFill>
                  <a:schemeClr val="tx1"/>
                </a:solidFill>
                <a:latin typeface="宋体" panose="02010600030101010101" pitchFamily="2" charset="-122"/>
              </a:rPr>
              <a:t>TR1</a:t>
            </a:r>
            <a:r>
              <a:rPr lang="zh-CN" altLang="en-US" sz="1600" b="0" dirty="0">
                <a:solidFill>
                  <a:schemeClr val="tx1"/>
                </a:solidFill>
                <a:latin typeface="宋体" panose="02010600030101010101" pitchFamily="2" charset="-122"/>
              </a:rPr>
              <a:t>：产品需求和概念评审</a:t>
            </a:r>
          </a:p>
          <a:p>
            <a:pPr algn="l">
              <a:lnSpc>
                <a:spcPct val="140000"/>
              </a:lnSpc>
            </a:pPr>
            <a:r>
              <a:rPr lang="en-US" altLang="zh-CN" sz="1600" b="0" dirty="0">
                <a:solidFill>
                  <a:schemeClr val="tx1"/>
                </a:solidFill>
                <a:latin typeface="宋体" panose="02010600030101010101" pitchFamily="2" charset="-122"/>
              </a:rPr>
              <a:t>TR2</a:t>
            </a:r>
            <a:r>
              <a:rPr lang="zh-CN" altLang="en-US" sz="1600" b="0" dirty="0">
                <a:solidFill>
                  <a:schemeClr val="tx1"/>
                </a:solidFill>
                <a:latin typeface="宋体" panose="02010600030101010101" pitchFamily="2" charset="-122"/>
              </a:rPr>
              <a:t>：需求分解和规格评审</a:t>
            </a:r>
          </a:p>
          <a:p>
            <a:pPr algn="l">
              <a:lnSpc>
                <a:spcPct val="140000"/>
              </a:lnSpc>
            </a:pPr>
            <a:r>
              <a:rPr lang="en-US" altLang="zh-CN" sz="1600" b="0" dirty="0">
                <a:solidFill>
                  <a:schemeClr val="tx1"/>
                </a:solidFill>
                <a:latin typeface="宋体" panose="02010600030101010101" pitchFamily="2" charset="-122"/>
              </a:rPr>
              <a:t>TR3</a:t>
            </a:r>
            <a:r>
              <a:rPr lang="zh-CN" altLang="en-US" sz="1600" b="0" dirty="0">
                <a:solidFill>
                  <a:schemeClr val="tx1"/>
                </a:solidFill>
                <a:latin typeface="宋体" panose="02010600030101010101" pitchFamily="2" charset="-122"/>
              </a:rPr>
              <a:t>：总体方案评审</a:t>
            </a:r>
          </a:p>
        </p:txBody>
      </p:sp>
      <p:sp>
        <p:nvSpPr>
          <p:cNvPr id="26692" name="Rectangle 68"/>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产品开发流程阶段划分</a:t>
            </a:r>
          </a:p>
        </p:txBody>
      </p:sp>
      <p:graphicFrame>
        <p:nvGraphicFramePr>
          <p:cNvPr id="26626" name="Object 75">
            <a:hlinkClick r:id="" action="ppaction://ole?verb=0"/>
          </p:cNvPr>
          <p:cNvGraphicFramePr>
            <a:graphicFrameLocks noChangeAspect="1"/>
          </p:cNvGraphicFramePr>
          <p:nvPr>
            <p:extLst>
              <p:ext uri="{D42A27DB-BD31-4B8C-83A1-F6EECF244321}">
                <p14:modId xmlns:p14="http://schemas.microsoft.com/office/powerpoint/2010/main" val="3631049286"/>
              </p:ext>
            </p:extLst>
          </p:nvPr>
        </p:nvGraphicFramePr>
        <p:xfrm>
          <a:off x="7308850" y="5157788"/>
          <a:ext cx="914400" cy="714375"/>
        </p:xfrm>
        <a:graphic>
          <a:graphicData uri="http://schemas.openxmlformats.org/presentationml/2006/ole">
            <mc:AlternateContent xmlns:mc="http://schemas.openxmlformats.org/markup-compatibility/2006">
              <mc:Choice xmlns:v="urn:schemas-microsoft-com:vml" Requires="v">
                <p:oleObj spid="_x0000_s3113" showAsIcon="1" r:id="rId4" imgW="914400" imgH="714375" progId="Visio.Drawing.11">
                  <p:link updateAutomatic="1"/>
                </p:oleObj>
              </mc:Choice>
              <mc:Fallback>
                <p:oleObj showAsIcon="1" r:id="rId4" imgW="914400" imgH="714375" progId="Visio.Drawing.11">
                  <p:link updateAutomatic="1"/>
                  <p:pic>
                    <p:nvPicPr>
                      <p:cNvPr id="0" name="图片 3109"/>
                      <p:cNvPicPr/>
                      <p:nvPr/>
                    </p:nvPicPr>
                    <p:blipFill>
                      <a:blip r:embed="rId5"/>
                      <a:stretch>
                        <a:fillRect/>
                      </a:stretch>
                    </p:blipFill>
                    <p:spPr>
                      <a:xfrm>
                        <a:off x="7308850" y="5157788"/>
                        <a:ext cx="914400" cy="714375"/>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xfrm>
            <a:off x="0" y="33338"/>
            <a:ext cx="7308850" cy="554037"/>
          </a:xfrm>
        </p:spPr>
        <p:txBody>
          <a:bodyPr vert="horz" wrap="square" lIns="91440" tIns="45720" rIns="91440" bIns="45720" anchor="ctr"/>
          <a:lstStyle/>
          <a:p>
            <a:pPr eaLnBrk="1" hangingPunct="1"/>
            <a:r>
              <a:rPr lang="zh-CN" altLang="en-US" sz="3200" dirty="0">
                <a:latin typeface="黑体" panose="02010609060101010101" pitchFamily="49" charset="-122"/>
              </a:rPr>
              <a:t>产品开发流程与项目管理的关系</a:t>
            </a:r>
          </a:p>
        </p:txBody>
      </p:sp>
      <p:graphicFrame>
        <p:nvGraphicFramePr>
          <p:cNvPr id="27650" name="Object 4"/>
          <p:cNvGraphicFramePr>
            <a:graphicFrameLocks noChangeAspect="1"/>
          </p:cNvGraphicFramePr>
          <p:nvPr/>
        </p:nvGraphicFramePr>
        <p:xfrm>
          <a:off x="373063" y="1322388"/>
          <a:ext cx="8416925" cy="4618037"/>
        </p:xfrm>
        <a:graphic>
          <a:graphicData uri="http://schemas.openxmlformats.org/presentationml/2006/ole">
            <mc:AlternateContent xmlns:mc="http://schemas.openxmlformats.org/markup-compatibility/2006">
              <mc:Choice xmlns:v="urn:schemas-microsoft-com:vml" Requires="v">
                <p:oleObj spid="_x0000_s29698" r:id="rId4" imgW="3571240" imgH="1544320" progId="FLW3Drawing">
                  <p:embed/>
                </p:oleObj>
              </mc:Choice>
              <mc:Fallback>
                <p:oleObj r:id="rId4" imgW="3571240" imgH="1544320" progId="FLW3Drawing">
                  <p:embed/>
                  <p:pic>
                    <p:nvPicPr>
                      <p:cNvPr id="0" name="图片 3108"/>
                      <p:cNvPicPr/>
                      <p:nvPr/>
                    </p:nvPicPr>
                    <p:blipFill>
                      <a:blip r:embed="rId5"/>
                      <a:stretch>
                        <a:fillRect/>
                      </a:stretch>
                    </p:blipFill>
                    <p:spPr>
                      <a:xfrm>
                        <a:off x="373063" y="1322388"/>
                        <a:ext cx="8416925" cy="4618037"/>
                      </a:xfrm>
                      <a:prstGeom prst="rect">
                        <a:avLst/>
                      </a:prstGeom>
                      <a:noFill/>
                      <a:ln w="38100">
                        <a:noFill/>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xfrm>
            <a:off x="0" y="33338"/>
            <a:ext cx="7596188" cy="554037"/>
          </a:xfrm>
        </p:spPr>
        <p:txBody>
          <a:bodyPr vert="horz" wrap="square" lIns="91440" tIns="45720" rIns="91440" bIns="45720" anchor="ctr"/>
          <a:lstStyle/>
          <a:p>
            <a:pPr eaLnBrk="1" hangingPunct="1"/>
            <a:r>
              <a:rPr lang="zh-CN" altLang="en-US" sz="3200" dirty="0">
                <a:latin typeface="黑体" panose="02010609060101010101" pitchFamily="49" charset="-122"/>
              </a:rPr>
              <a:t>产品开发流程与项目管理的活动对应</a:t>
            </a:r>
          </a:p>
        </p:txBody>
      </p:sp>
      <p:graphicFrame>
        <p:nvGraphicFramePr>
          <p:cNvPr id="28674" name="Object 4"/>
          <p:cNvGraphicFramePr>
            <a:graphicFrameLocks noChangeAspect="1"/>
          </p:cNvGraphicFramePr>
          <p:nvPr/>
        </p:nvGraphicFramePr>
        <p:xfrm>
          <a:off x="185738" y="1012825"/>
          <a:ext cx="8718550" cy="5083175"/>
        </p:xfrm>
        <a:graphic>
          <a:graphicData uri="http://schemas.openxmlformats.org/presentationml/2006/ole">
            <mc:AlternateContent xmlns:mc="http://schemas.openxmlformats.org/markup-compatibility/2006">
              <mc:Choice xmlns:v="urn:schemas-microsoft-com:vml" Requires="v">
                <p:oleObj spid="_x0000_s30722" r:id="rId4" imgW="2265680" imgH="1388110" progId="FLW3Drawing">
                  <p:embed/>
                </p:oleObj>
              </mc:Choice>
              <mc:Fallback>
                <p:oleObj r:id="rId4" imgW="2265680" imgH="1388110" progId="FLW3Drawing">
                  <p:embed/>
                  <p:pic>
                    <p:nvPicPr>
                      <p:cNvPr id="0" name="图片 3107"/>
                      <p:cNvPicPr/>
                      <p:nvPr/>
                    </p:nvPicPr>
                    <p:blipFill>
                      <a:blip r:embed="rId5"/>
                      <a:stretch>
                        <a:fillRect/>
                      </a:stretch>
                    </p:blipFill>
                    <p:spPr>
                      <a:xfrm>
                        <a:off x="185738" y="1012825"/>
                        <a:ext cx="8718550" cy="5083175"/>
                      </a:xfrm>
                      <a:prstGeom prst="rect">
                        <a:avLst/>
                      </a:prstGeom>
                      <a:noFill/>
                      <a:ln w="38100">
                        <a:noFill/>
                        <a:miter/>
                      </a:ln>
                    </p:spPr>
                  </p:pic>
                </p:oleObj>
              </mc:Fallback>
            </mc:AlternateContent>
          </a:graphicData>
        </a:graphic>
      </p:graphicFrame>
      <p:sp>
        <p:nvSpPr>
          <p:cNvPr id="28676" name="Line 5"/>
          <p:cNvSpPr/>
          <p:nvPr/>
        </p:nvSpPr>
        <p:spPr>
          <a:xfrm>
            <a:off x="228600" y="1066800"/>
            <a:ext cx="1143000" cy="685800"/>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p:nvPr/>
        </p:nvSpPr>
        <p:spPr>
          <a:xfrm>
            <a:off x="736600" y="1739900"/>
            <a:ext cx="7162800" cy="1990725"/>
          </a:xfrm>
          <a:prstGeom prst="rect">
            <a:avLst/>
          </a:prstGeom>
          <a:noFill/>
          <a:ln w="9525">
            <a:noFill/>
          </a:ln>
        </p:spPr>
        <p:txBody>
          <a:bodyPr>
            <a:spAutoFit/>
          </a:bodyPr>
          <a:lstStyle/>
          <a:p>
            <a:pPr marL="284480" indent="-284480" algn="l">
              <a:lnSpc>
                <a:spcPct val="130000"/>
              </a:lnSpc>
              <a:buChar char="•"/>
            </a:pPr>
            <a:r>
              <a:rPr lang="zh-CN" altLang="en-US" sz="2400" b="0" dirty="0">
                <a:solidFill>
                  <a:schemeClr val="tx1"/>
                </a:solidFill>
                <a:latin typeface="宋体" panose="02010600030101010101" pitchFamily="2" charset="-122"/>
              </a:rPr>
              <a:t>基于业务的需要，在保证公司利益的前提下兼顾产品质量、成本和效率</a:t>
            </a:r>
          </a:p>
          <a:p>
            <a:pPr marL="284480" indent="-284480" algn="l">
              <a:lnSpc>
                <a:spcPct val="130000"/>
              </a:lnSpc>
              <a:buChar char="•"/>
            </a:pPr>
            <a:r>
              <a:rPr lang="zh-CN" altLang="en-US" sz="2400" b="0" dirty="0">
                <a:solidFill>
                  <a:schemeClr val="tx1"/>
                </a:solidFill>
                <a:latin typeface="宋体" panose="02010600030101010101" pitchFamily="2" charset="-122"/>
              </a:rPr>
              <a:t>基于产品开发流程的框架（</a:t>
            </a:r>
            <a:r>
              <a:rPr lang="en-US" altLang="zh-CN" sz="2400" b="0" dirty="0">
                <a:solidFill>
                  <a:schemeClr val="tx1"/>
                </a:solidFill>
                <a:latin typeface="宋体" panose="02010600030101010101" pitchFamily="2" charset="-122"/>
              </a:rPr>
              <a:t>Pocket Card</a:t>
            </a:r>
            <a:r>
              <a:rPr lang="zh-CN" altLang="en-US" sz="2400" b="0" dirty="0">
                <a:solidFill>
                  <a:schemeClr val="tx1"/>
                </a:solidFill>
                <a:latin typeface="宋体" panose="02010600030101010101" pitchFamily="2" charset="-122"/>
              </a:rPr>
              <a:t>）</a:t>
            </a:r>
          </a:p>
          <a:p>
            <a:pPr marL="284480" indent="-284480" algn="l">
              <a:lnSpc>
                <a:spcPct val="130000"/>
              </a:lnSpc>
              <a:buChar char="•"/>
            </a:pPr>
            <a:r>
              <a:rPr lang="zh-CN" altLang="en-US" sz="2400" b="0" dirty="0">
                <a:solidFill>
                  <a:schemeClr val="tx1"/>
                </a:solidFill>
                <a:latin typeface="宋体" panose="02010600030101010101" pitchFamily="2" charset="-122"/>
              </a:rPr>
              <a:t>各阶段</a:t>
            </a:r>
            <a:r>
              <a:rPr lang="en-US" altLang="zh-CN" sz="2400" b="0" dirty="0">
                <a:solidFill>
                  <a:schemeClr val="tx1"/>
                </a:solidFill>
                <a:latin typeface="宋体" panose="02010600030101010101" pitchFamily="2" charset="-122"/>
              </a:rPr>
              <a:t>DCP</a:t>
            </a:r>
            <a:r>
              <a:rPr lang="zh-CN" altLang="en-US" sz="2400" b="0" dirty="0">
                <a:solidFill>
                  <a:schemeClr val="tx1"/>
                </a:solidFill>
                <a:latin typeface="宋体" panose="02010600030101010101" pitchFamily="2" charset="-122"/>
              </a:rPr>
              <a:t>、</a:t>
            </a:r>
            <a:r>
              <a:rPr lang="en-US" altLang="zh-CN" sz="2400" b="0" dirty="0">
                <a:solidFill>
                  <a:schemeClr val="tx1"/>
                </a:solidFill>
                <a:latin typeface="宋体" panose="02010600030101010101" pitchFamily="2" charset="-122"/>
              </a:rPr>
              <a:t>TR</a:t>
            </a:r>
            <a:r>
              <a:rPr lang="zh-CN" altLang="en-US" sz="2400" b="0" dirty="0">
                <a:solidFill>
                  <a:schemeClr val="tx1"/>
                </a:solidFill>
                <a:latin typeface="宋体" panose="02010600030101010101" pitchFamily="2" charset="-122"/>
              </a:rPr>
              <a:t>不能省略，可以考虑合并</a:t>
            </a:r>
          </a:p>
        </p:txBody>
      </p:sp>
      <p:sp>
        <p:nvSpPr>
          <p:cNvPr id="102403" name="Text Box 3"/>
          <p:cNvSpPr txBox="1"/>
          <p:nvPr/>
        </p:nvSpPr>
        <p:spPr>
          <a:xfrm>
            <a:off x="609600" y="1066800"/>
            <a:ext cx="4095750" cy="519113"/>
          </a:xfrm>
          <a:prstGeom prst="rect">
            <a:avLst/>
          </a:prstGeom>
          <a:noFill/>
          <a:ln w="9525">
            <a:noFill/>
          </a:ln>
        </p:spPr>
        <p:txBody>
          <a:bodyPr wrap="none">
            <a:spAutoFit/>
          </a:bodyPr>
          <a:lstStyle/>
          <a:p>
            <a:pPr marL="457200" indent="-457200" algn="l"/>
            <a:r>
              <a:rPr lang="zh-CN" altLang="en-US" sz="2800" b="0" dirty="0">
                <a:solidFill>
                  <a:schemeClr val="tx2"/>
                </a:solidFill>
                <a:latin typeface="黑体" panose="02010609060101010101" pitchFamily="49" charset="-122"/>
                <a:ea typeface="黑体" panose="02010609060101010101" pitchFamily="49" charset="-122"/>
              </a:rPr>
              <a:t>流程裁剪的原则和方法：</a:t>
            </a:r>
            <a:endParaRPr lang="zh-CN" altLang="en-US" sz="2800" b="0" dirty="0">
              <a:solidFill>
                <a:schemeClr val="tx1"/>
              </a:solidFill>
              <a:latin typeface="黑体" panose="02010609060101010101" pitchFamily="49" charset="-122"/>
              <a:ea typeface="黑体" panose="02010609060101010101" pitchFamily="49" charset="-122"/>
            </a:endParaRPr>
          </a:p>
        </p:txBody>
      </p:sp>
      <p:sp>
        <p:nvSpPr>
          <p:cNvPr id="102404" name="Rectangle 4"/>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dirty="0"/>
              <a:t>流程与效率的矛盾如何克服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dirty="0"/>
              <a:t>流程与效率的矛盾如何克服 </a:t>
            </a:r>
          </a:p>
        </p:txBody>
      </p:sp>
      <p:sp>
        <p:nvSpPr>
          <p:cNvPr id="103427" name="Rectangle 6"/>
          <p:cNvSpPr>
            <a:spLocks noGrp="1"/>
          </p:cNvSpPr>
          <p:nvPr>
            <p:ph idx="1"/>
          </p:nvPr>
        </p:nvSpPr>
        <p:spPr>
          <a:xfrm>
            <a:off x="0" y="862013"/>
            <a:ext cx="9144000" cy="5873750"/>
          </a:xfrm>
        </p:spPr>
        <p:txBody>
          <a:bodyPr vert="horz"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流程定义活动和相应的角色，建立规范、模板；项目管理保证流程落实。即：</a:t>
            </a:r>
          </a:p>
          <a:p>
            <a:pPr lvl="1" eaLnBrk="1" hangingPunct="1"/>
            <a:r>
              <a:rPr lang="zh-CN" altLang="en-US" dirty="0">
                <a:ea typeface="宋体" panose="02010600030101010101" pitchFamily="2" charset="-122"/>
              </a:rPr>
              <a:t>研发流程保证“正确地做事情”</a:t>
            </a:r>
          </a:p>
          <a:p>
            <a:pPr lvl="1" eaLnBrk="1" hangingPunct="1"/>
            <a:r>
              <a:rPr lang="zh-CN" altLang="en-US" dirty="0">
                <a:ea typeface="宋体" panose="02010600030101010101" pitchFamily="2" charset="-122"/>
              </a:rPr>
              <a:t>项目管理保证按流程做事，顺利推进，“把事情做正确”</a:t>
            </a:r>
          </a:p>
          <a:p>
            <a:pPr eaLnBrk="1" hangingPunct="1"/>
            <a:r>
              <a:rPr lang="zh-CN" altLang="en-US" dirty="0">
                <a:latin typeface="宋体" panose="02010600030101010101" pitchFamily="2" charset="-122"/>
                <a:ea typeface="宋体" panose="02010600030101010101" pitchFamily="2" charset="-122"/>
              </a:rPr>
              <a:t>流程为项目管理提供了基础，如：活动定义是项目计划的基础</a:t>
            </a:r>
          </a:p>
          <a:p>
            <a:pPr eaLnBrk="1" hangingPunct="1"/>
            <a:r>
              <a:rPr lang="zh-CN" altLang="en-US" dirty="0">
                <a:latin typeface="宋体" panose="02010600030101010101" pitchFamily="2" charset="-122"/>
                <a:ea typeface="宋体" panose="02010600030101010101" pitchFamily="2" charset="-122"/>
              </a:rPr>
              <a:t>有效的流程可以降低对人员的素质要求</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xfrm>
            <a:off x="0" y="0"/>
            <a:ext cx="9144000" cy="579438"/>
          </a:xfrm>
        </p:spPr>
        <p:txBody>
          <a:bodyPr vert="horz" wrap="square" lIns="91440" tIns="45720" rIns="91440" bIns="0" anchor="ctr"/>
          <a:lstStyle/>
          <a:p>
            <a:pPr eaLnBrk="1" hangingPunct="1"/>
            <a:r>
              <a:rPr lang="zh-CN" altLang="en-US" sz="3200" dirty="0">
                <a:latin typeface="黑体" panose="02010609060101010101" pitchFamily="49" charset="-122"/>
              </a:rPr>
              <a:t>内容提要</a:t>
            </a:r>
          </a:p>
        </p:txBody>
      </p:sp>
      <p:sp>
        <p:nvSpPr>
          <p:cNvPr id="104451" name="Rectangle 3"/>
          <p:cNvSpPr>
            <a:spLocks noGrp="1"/>
          </p:cNvSpPr>
          <p:nvPr>
            <p:ph idx="1"/>
          </p:nvPr>
        </p:nvSpPr>
        <p:spPr>
          <a:xfrm>
            <a:off x="639763" y="692150"/>
            <a:ext cx="8504237" cy="6165850"/>
          </a:xfrm>
        </p:spPr>
        <p:txBody>
          <a:bodyPr vert="horz" wrap="square" lIns="91440" tIns="45720" rIns="91440" bIns="45720" anchor="t"/>
          <a:lstStyle/>
          <a:p>
            <a:pPr marL="533400" indent="-533400" eaLnBrk="1" hangingPunct="1">
              <a:buClr>
                <a:srgbClr val="0033CC"/>
              </a:buClr>
              <a:buFont typeface="Wingdings" panose="05000000000000000000" pitchFamily="2" charset="2"/>
              <a:buAutoNum type="arabicPeriod"/>
            </a:pPr>
            <a:r>
              <a:rPr lang="zh-CN" altLang="en-US" sz="1800" dirty="0"/>
              <a:t>项目管理的基本概念</a:t>
            </a:r>
          </a:p>
          <a:p>
            <a:pPr marL="533400" indent="-533400" eaLnBrk="1" hangingPunct="1">
              <a:buClr>
                <a:srgbClr val="0033CC"/>
              </a:buClr>
              <a:buFont typeface="Wingdings" panose="05000000000000000000" pitchFamily="2" charset="2"/>
              <a:buAutoNum type="arabicPeriod"/>
            </a:pPr>
            <a:r>
              <a:rPr lang="zh-CN" altLang="en-US" sz="1800" dirty="0"/>
              <a:t>项目组织结构</a:t>
            </a:r>
          </a:p>
          <a:p>
            <a:pPr marL="533400" indent="-533400" eaLnBrk="1" hangingPunct="1">
              <a:buClr>
                <a:srgbClr val="0033CC"/>
              </a:buClr>
              <a:buFont typeface="Wingdings" panose="05000000000000000000" pitchFamily="2" charset="2"/>
              <a:buAutoNum type="arabicPeriod"/>
            </a:pPr>
            <a:r>
              <a:rPr lang="zh-CN" altLang="en-US" sz="1800" dirty="0"/>
              <a:t>项目目标管理</a:t>
            </a:r>
          </a:p>
          <a:p>
            <a:pPr marL="533400" indent="-533400" eaLnBrk="1" hangingPunct="1">
              <a:buClr>
                <a:srgbClr val="0033CC"/>
              </a:buClr>
              <a:buFont typeface="Wingdings" panose="05000000000000000000" pitchFamily="2" charset="2"/>
              <a:buAutoNum type="arabicPeriod"/>
            </a:pPr>
            <a:r>
              <a:rPr lang="zh-CN" altLang="en-US" sz="1800" dirty="0"/>
              <a:t>项目需求管理</a:t>
            </a:r>
          </a:p>
          <a:p>
            <a:pPr marL="533400" indent="-533400" eaLnBrk="1" hangingPunct="1">
              <a:buClr>
                <a:srgbClr val="0033CC"/>
              </a:buClr>
              <a:buFont typeface="Wingdings" panose="05000000000000000000" pitchFamily="2" charset="2"/>
              <a:buAutoNum type="arabicPeriod"/>
            </a:pPr>
            <a:r>
              <a:rPr lang="zh-CN" altLang="en-US" sz="1800" dirty="0"/>
              <a:t>产品开发流程回顾 </a:t>
            </a:r>
          </a:p>
          <a:p>
            <a:pPr marL="533400" indent="-533400" eaLnBrk="1" hangingPunct="1">
              <a:buClr>
                <a:srgbClr val="0033CC"/>
              </a:buClr>
              <a:buFont typeface="Wingdings" panose="05000000000000000000" pitchFamily="2" charset="2"/>
              <a:buAutoNum type="arabicPeriod"/>
            </a:pPr>
            <a:r>
              <a:rPr lang="zh-CN" altLang="en-US" sz="1800" dirty="0"/>
              <a:t>项目计划制定</a:t>
            </a:r>
          </a:p>
          <a:p>
            <a:pPr marL="533400" indent="-533400" eaLnBrk="1" hangingPunct="1">
              <a:buClr>
                <a:srgbClr val="0033CC"/>
              </a:buClr>
              <a:buFont typeface="Wingdings" panose="05000000000000000000" pitchFamily="2" charset="2"/>
              <a:buAutoNum type="arabicPeriod"/>
            </a:pPr>
            <a:r>
              <a:rPr lang="zh-CN" altLang="en-US" sz="1800" dirty="0"/>
              <a:t>项目计划控制</a:t>
            </a:r>
          </a:p>
          <a:p>
            <a:pPr marL="533400" indent="-533400" eaLnBrk="1" hangingPunct="1">
              <a:buClr>
                <a:srgbClr val="0033CC"/>
              </a:buClr>
              <a:buFont typeface="Wingdings" panose="05000000000000000000" pitchFamily="2" charset="2"/>
              <a:buAutoNum type="arabicPeriod"/>
            </a:pPr>
            <a:r>
              <a:rPr lang="zh-CN" altLang="en-US" sz="1800" dirty="0"/>
              <a:t>质量与成本管理</a:t>
            </a:r>
          </a:p>
          <a:p>
            <a:pPr marL="533400" indent="-533400" eaLnBrk="1" hangingPunct="1">
              <a:buClr>
                <a:srgbClr val="0033CC"/>
              </a:buClr>
              <a:buFont typeface="Wingdings" panose="05000000000000000000" pitchFamily="2" charset="2"/>
              <a:buAutoNum type="arabicPeriod"/>
            </a:pPr>
            <a:r>
              <a:rPr lang="zh-CN" altLang="en-US" sz="1800" dirty="0"/>
              <a:t>风险管理</a:t>
            </a:r>
          </a:p>
          <a:p>
            <a:pPr marL="533400" indent="-533400" eaLnBrk="1" hangingPunct="1">
              <a:buClr>
                <a:srgbClr val="0033CC"/>
              </a:buClr>
              <a:buFont typeface="Wingdings" panose="05000000000000000000" pitchFamily="2" charset="2"/>
              <a:buAutoNum type="arabicPeriod"/>
            </a:pPr>
            <a:r>
              <a:rPr lang="zh-CN" altLang="en-US" sz="1800" dirty="0"/>
              <a:t>项目沟通管理</a:t>
            </a:r>
          </a:p>
        </p:txBody>
      </p:sp>
      <p:pic>
        <p:nvPicPr>
          <p:cNvPr id="104452" name="Picture 4" descr="dian2"/>
          <p:cNvPicPr>
            <a:picLocks noChangeAspect="1"/>
          </p:cNvPicPr>
          <p:nvPr/>
        </p:nvPicPr>
        <p:blipFill>
          <a:blip r:embed="rId3">
            <a:clrChange>
              <a:clrFrom>
                <a:srgbClr val="FFFFFF"/>
              </a:clrFrom>
              <a:clrTo>
                <a:srgbClr val="FFFFFF">
                  <a:alpha val="0"/>
                </a:srgbClr>
              </a:clrTo>
            </a:clrChange>
          </a:blip>
          <a:stretch>
            <a:fillRect/>
          </a:stretch>
        </p:blipFill>
        <p:spPr>
          <a:xfrm>
            <a:off x="468313" y="3213100"/>
            <a:ext cx="344487" cy="327025"/>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p:cNvSpPr>
          <p:nvPr>
            <p:ph type="title"/>
          </p:nvPr>
        </p:nvSpPr>
        <p:spPr/>
        <p:txBody>
          <a:bodyPr vert="horz" wrap="square" lIns="91440" tIns="45720" rIns="91440" bIns="0" anchor="ctr"/>
          <a:lstStyle/>
          <a:p>
            <a:pPr eaLnBrk="1" hangingPunct="1"/>
            <a:r>
              <a:rPr lang="zh-CN" altLang="en-US" dirty="0"/>
              <a:t>项目计划管理的现状</a:t>
            </a:r>
          </a:p>
        </p:txBody>
      </p:sp>
      <p:graphicFrame>
        <p:nvGraphicFramePr>
          <p:cNvPr id="29698" name="Object 3"/>
          <p:cNvGraphicFramePr>
            <a:graphicFrameLocks noGrp="1" noChangeAspect="1"/>
          </p:cNvGraphicFramePr>
          <p:nvPr>
            <p:ph idx="1"/>
          </p:nvPr>
        </p:nvGraphicFramePr>
        <p:xfrm>
          <a:off x="1116013" y="1341438"/>
          <a:ext cx="6767512" cy="4997450"/>
        </p:xfrm>
        <a:graphic>
          <a:graphicData uri="http://schemas.openxmlformats.org/presentationml/2006/ole">
            <mc:AlternateContent xmlns:mc="http://schemas.openxmlformats.org/markup-compatibility/2006">
              <mc:Choice xmlns:v="urn:schemas-microsoft-com:vml" Requires="v">
                <p:oleObj spid="_x0000_s31746" r:id="rId3" imgW="2645410" imgH="1955165" progId="FLW3Drawing">
                  <p:embed/>
                </p:oleObj>
              </mc:Choice>
              <mc:Fallback>
                <p:oleObj r:id="rId3" imgW="2645410" imgH="1955165" progId="FLW3Drawing">
                  <p:embed/>
                  <p:pic>
                    <p:nvPicPr>
                      <p:cNvPr id="0" name="图片 3110"/>
                      <p:cNvPicPr/>
                      <p:nvPr/>
                    </p:nvPicPr>
                    <p:blipFill>
                      <a:blip r:embed="rId4"/>
                      <a:srcRect/>
                      <a:stretch>
                        <a:fillRect/>
                      </a:stretch>
                    </p:blipFill>
                    <p:spPr>
                      <a:xfrm>
                        <a:off x="1116013" y="1341438"/>
                        <a:ext cx="6767512" cy="4997450"/>
                      </a:xfrm>
                      <a:prstGeom prst="rect">
                        <a:avLst/>
                      </a:prstGeom>
                      <a:noFill/>
                      <a:ln w="38100">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约束三角形</a:t>
            </a:r>
          </a:p>
        </p:txBody>
      </p:sp>
      <p:sp>
        <p:nvSpPr>
          <p:cNvPr id="61443" name="AutoShape 5"/>
          <p:cNvSpPr/>
          <p:nvPr/>
        </p:nvSpPr>
        <p:spPr>
          <a:xfrm>
            <a:off x="2286000" y="2057400"/>
            <a:ext cx="3810000" cy="2743200"/>
          </a:xfrm>
          <a:prstGeom prst="triangle">
            <a:avLst>
              <a:gd name="adj" fmla="val 50000"/>
            </a:avLst>
          </a:prstGeom>
          <a:gradFill rotWithShape="0">
            <a:gsLst>
              <a:gs pos="0">
                <a:srgbClr val="0033CC"/>
              </a:gs>
              <a:gs pos="100000">
                <a:srgbClr val="CCCCFF"/>
              </a:gs>
            </a:gsLst>
            <a:path path="shape">
              <a:fillToRect l="50000" t="50000" r="50000" b="50000"/>
            </a:path>
            <a:tileRect/>
          </a:gradFill>
          <a:ln w="28575" cap="flat" cmpd="sng">
            <a:solidFill>
              <a:schemeClr val="accent1"/>
            </a:solidFill>
            <a:prstDash val="solid"/>
            <a:miter/>
            <a:headEnd type="none" w="med" len="med"/>
            <a:tailEnd type="none" w="med" len="med"/>
          </a:ln>
        </p:spPr>
        <p:txBody>
          <a:bodyPr wrap="none" anchor="ctr"/>
          <a:lstStyle/>
          <a:p>
            <a:r>
              <a:rPr lang="zh-CN" altLang="en-US" sz="3200" b="0" dirty="0">
                <a:solidFill>
                  <a:schemeClr val="bg1"/>
                </a:solidFill>
                <a:latin typeface="Arial" panose="020B0604020202020204" pitchFamily="34" charset="0"/>
                <a:ea typeface="楷体_GB2312" pitchFamily="49" charset="-122"/>
              </a:rPr>
              <a:t>范围</a:t>
            </a:r>
            <a:r>
              <a:rPr lang="en-US" altLang="zh-CN" sz="3200" b="0" dirty="0">
                <a:solidFill>
                  <a:schemeClr val="bg1"/>
                </a:solidFill>
                <a:latin typeface="Times New Roman" panose="02020603050405020304" pitchFamily="18" charset="0"/>
                <a:ea typeface="楷体_GB2312" pitchFamily="49" charset="-122"/>
              </a:rPr>
              <a:t>S</a:t>
            </a:r>
          </a:p>
        </p:txBody>
      </p:sp>
      <p:sp>
        <p:nvSpPr>
          <p:cNvPr id="61444" name="Text Box 6"/>
          <p:cNvSpPr txBox="1"/>
          <p:nvPr/>
        </p:nvSpPr>
        <p:spPr>
          <a:xfrm>
            <a:off x="3581400" y="1447800"/>
            <a:ext cx="1295400" cy="579438"/>
          </a:xfrm>
          <a:prstGeom prst="rect">
            <a:avLst/>
          </a:prstGeom>
          <a:noFill/>
          <a:ln w="19050">
            <a:noFill/>
          </a:ln>
        </p:spPr>
        <p:txBody>
          <a:bodyPr>
            <a:spAutoFit/>
          </a:bodyPr>
          <a:lstStyle/>
          <a:p>
            <a:pPr>
              <a:spcBef>
                <a:spcPct val="50000"/>
              </a:spcBef>
            </a:pPr>
            <a:r>
              <a:rPr lang="zh-CN" altLang="en-US" sz="3200" b="0" dirty="0">
                <a:solidFill>
                  <a:schemeClr val="tx1"/>
                </a:solidFill>
                <a:latin typeface="Times New Roman" panose="02020603050405020304" pitchFamily="18" charset="0"/>
                <a:ea typeface="楷体_GB2312" pitchFamily="49" charset="-122"/>
              </a:rPr>
              <a:t>质量</a:t>
            </a:r>
            <a:r>
              <a:rPr lang="en-US" altLang="zh-CN" sz="3200" b="0" dirty="0">
                <a:solidFill>
                  <a:schemeClr val="tx1"/>
                </a:solidFill>
                <a:latin typeface="Times New Roman" panose="02020603050405020304" pitchFamily="18" charset="0"/>
                <a:ea typeface="楷体_GB2312" pitchFamily="49" charset="-122"/>
              </a:rPr>
              <a:t>Q</a:t>
            </a:r>
          </a:p>
        </p:txBody>
      </p:sp>
      <p:sp>
        <p:nvSpPr>
          <p:cNvPr id="61445" name="Text Box 7"/>
          <p:cNvSpPr txBox="1"/>
          <p:nvPr/>
        </p:nvSpPr>
        <p:spPr>
          <a:xfrm>
            <a:off x="914400" y="4495800"/>
            <a:ext cx="1295400" cy="579438"/>
          </a:xfrm>
          <a:prstGeom prst="rect">
            <a:avLst/>
          </a:prstGeom>
          <a:noFill/>
          <a:ln w="19050">
            <a:noFill/>
          </a:ln>
        </p:spPr>
        <p:txBody>
          <a:bodyPr>
            <a:spAutoFit/>
          </a:bodyPr>
          <a:lstStyle/>
          <a:p>
            <a:pPr>
              <a:spcBef>
                <a:spcPct val="50000"/>
              </a:spcBef>
            </a:pPr>
            <a:r>
              <a:rPr lang="zh-CN" altLang="en-US" sz="3200" b="0" dirty="0">
                <a:solidFill>
                  <a:schemeClr val="tx1"/>
                </a:solidFill>
                <a:latin typeface="Times New Roman" panose="02020603050405020304" pitchFamily="18" charset="0"/>
                <a:ea typeface="楷体_GB2312" pitchFamily="49" charset="-122"/>
              </a:rPr>
              <a:t>成本</a:t>
            </a:r>
            <a:r>
              <a:rPr lang="en-US" altLang="zh-CN" sz="3200" b="0" dirty="0">
                <a:solidFill>
                  <a:schemeClr val="tx1"/>
                </a:solidFill>
                <a:latin typeface="Times New Roman" panose="02020603050405020304" pitchFamily="18" charset="0"/>
                <a:ea typeface="楷体_GB2312" pitchFamily="49" charset="-122"/>
              </a:rPr>
              <a:t>C</a:t>
            </a:r>
          </a:p>
        </p:txBody>
      </p:sp>
      <p:sp>
        <p:nvSpPr>
          <p:cNvPr id="61446" name="Text Box 8"/>
          <p:cNvSpPr txBox="1"/>
          <p:nvPr/>
        </p:nvSpPr>
        <p:spPr>
          <a:xfrm>
            <a:off x="6248400" y="4495800"/>
            <a:ext cx="1295400" cy="579438"/>
          </a:xfrm>
          <a:prstGeom prst="rect">
            <a:avLst/>
          </a:prstGeom>
          <a:noFill/>
          <a:ln w="19050">
            <a:noFill/>
          </a:ln>
        </p:spPr>
        <p:txBody>
          <a:bodyPr>
            <a:spAutoFit/>
          </a:bodyPr>
          <a:lstStyle/>
          <a:p>
            <a:pPr>
              <a:spcBef>
                <a:spcPct val="50000"/>
              </a:spcBef>
            </a:pPr>
            <a:r>
              <a:rPr lang="zh-CN" altLang="en-US" sz="3200" b="0" dirty="0">
                <a:solidFill>
                  <a:schemeClr val="tx1"/>
                </a:solidFill>
                <a:latin typeface="Times New Roman" panose="02020603050405020304" pitchFamily="18" charset="0"/>
                <a:ea typeface="楷体_GB2312" pitchFamily="49" charset="-122"/>
              </a:rPr>
              <a:t>时间</a:t>
            </a:r>
            <a:r>
              <a:rPr lang="en-US" altLang="zh-CN" sz="3200" b="0" dirty="0">
                <a:solidFill>
                  <a:schemeClr val="tx1"/>
                </a:solidFill>
                <a:latin typeface="Times New Roman" panose="02020603050405020304" pitchFamily="18" charset="0"/>
                <a:ea typeface="楷体_GB2312" pitchFamily="49" charset="-122"/>
              </a:rPr>
              <a:t>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p:cNvSpPr>
          <p:nvPr>
            <p:ph type="title" idx="4294967295"/>
          </p:nvPr>
        </p:nvSpPr>
        <p:spPr>
          <a:xfrm>
            <a:off x="0" y="33338"/>
            <a:ext cx="5246688" cy="554037"/>
          </a:xfrm>
        </p:spPr>
        <p:txBody>
          <a:bodyPr vert="horz" wrap="square" lIns="91440" tIns="45720" rIns="91440" bIns="45720" anchor="ctr"/>
          <a:lstStyle/>
          <a:p>
            <a:pPr marL="304800" indent="-304800" eaLnBrk="1" hangingPunct="1"/>
            <a:r>
              <a:rPr lang="zh-CN" altLang="en-US" sz="3200" dirty="0"/>
              <a:t>项目计划管理的常见问题</a:t>
            </a:r>
          </a:p>
        </p:txBody>
      </p:sp>
      <p:graphicFrame>
        <p:nvGraphicFramePr>
          <p:cNvPr id="30722" name="Object 8"/>
          <p:cNvGraphicFramePr>
            <a:graphicFrameLocks noChangeAspect="1"/>
          </p:cNvGraphicFramePr>
          <p:nvPr/>
        </p:nvGraphicFramePr>
        <p:xfrm>
          <a:off x="323850" y="1052513"/>
          <a:ext cx="8208963" cy="4986337"/>
        </p:xfrm>
        <a:graphic>
          <a:graphicData uri="http://schemas.openxmlformats.org/presentationml/2006/ole">
            <mc:AlternateContent xmlns:mc="http://schemas.openxmlformats.org/markup-compatibility/2006">
              <mc:Choice xmlns:v="urn:schemas-microsoft-com:vml" Requires="v">
                <p:oleObj spid="_x0000_s32770" r:id="rId4" imgW="2880360" imgH="1750060" progId="FLW3Drawing">
                  <p:embed/>
                </p:oleObj>
              </mc:Choice>
              <mc:Fallback>
                <p:oleObj r:id="rId4" imgW="2880360" imgH="1750060" progId="FLW3Drawing">
                  <p:embed/>
                  <p:pic>
                    <p:nvPicPr>
                      <p:cNvPr id="0" name="图片 3111"/>
                      <p:cNvPicPr/>
                      <p:nvPr/>
                    </p:nvPicPr>
                    <p:blipFill>
                      <a:blip r:embed="rId5"/>
                      <a:stretch>
                        <a:fillRect/>
                      </a:stretch>
                    </p:blipFill>
                    <p:spPr>
                      <a:xfrm>
                        <a:off x="323850" y="1052513"/>
                        <a:ext cx="8208963" cy="4986337"/>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p:txBody>
          <a:bodyPr vert="horz" wrap="square" lIns="91440" tIns="45720" rIns="91440" bIns="0" anchor="ctr"/>
          <a:lstStyle/>
          <a:p>
            <a:pPr eaLnBrk="1" hangingPunct="1"/>
            <a:r>
              <a:rPr lang="zh-CN" altLang="en-US" dirty="0"/>
              <a:t>计划的重要性</a:t>
            </a:r>
          </a:p>
        </p:txBody>
      </p:sp>
      <p:graphicFrame>
        <p:nvGraphicFramePr>
          <p:cNvPr id="31746" name="Object 3"/>
          <p:cNvGraphicFramePr>
            <a:graphicFrameLocks noGrp="1" noChangeAspect="1"/>
          </p:cNvGraphicFramePr>
          <p:nvPr>
            <p:ph idx="1"/>
          </p:nvPr>
        </p:nvGraphicFramePr>
        <p:xfrm>
          <a:off x="827088" y="1773238"/>
          <a:ext cx="7489825" cy="4479925"/>
        </p:xfrm>
        <a:graphic>
          <a:graphicData uri="http://schemas.openxmlformats.org/presentationml/2006/ole">
            <mc:AlternateContent xmlns:mc="http://schemas.openxmlformats.org/markup-compatibility/2006">
              <mc:Choice xmlns:v="urn:schemas-microsoft-com:vml" Requires="v">
                <p:oleObj spid="_x0000_s33794" r:id="rId3" imgW="2661285" imgH="1993900" progId="FLW3Drawing">
                  <p:embed/>
                </p:oleObj>
              </mc:Choice>
              <mc:Fallback>
                <p:oleObj r:id="rId3" imgW="2661285" imgH="1993900" progId="FLW3Drawing">
                  <p:embed/>
                  <p:pic>
                    <p:nvPicPr>
                      <p:cNvPr id="0" name="图片 3112"/>
                      <p:cNvPicPr/>
                      <p:nvPr/>
                    </p:nvPicPr>
                    <p:blipFill>
                      <a:blip r:embed="rId4"/>
                      <a:srcRect/>
                      <a:stretch>
                        <a:fillRect/>
                      </a:stretch>
                    </p:blipFill>
                    <p:spPr>
                      <a:xfrm>
                        <a:off x="827088" y="1773238"/>
                        <a:ext cx="7489825" cy="4479925"/>
                      </a:xfrm>
                      <a:prstGeom prst="rect">
                        <a:avLst/>
                      </a:prstGeom>
                      <a:noFill/>
                      <a:ln w="38100">
                        <a:miter/>
                      </a:ln>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vert="horz" wrap="square" lIns="91440" tIns="45720" rIns="91440" bIns="0" anchor="ctr"/>
          <a:lstStyle/>
          <a:p>
            <a:pPr eaLnBrk="1" hangingPunct="1"/>
            <a:r>
              <a:rPr lang="zh-CN" altLang="en-US" dirty="0"/>
              <a:t>计划的重要性</a:t>
            </a:r>
            <a:r>
              <a:rPr lang="en-US" altLang="zh-CN" dirty="0">
                <a:latin typeface="宋体" panose="02010600030101010101" pitchFamily="2" charset="-122"/>
              </a:rPr>
              <a:t>——</a:t>
            </a:r>
            <a:r>
              <a:rPr lang="zh-CN" altLang="en-US" dirty="0"/>
              <a:t>痛苦曲线</a:t>
            </a:r>
          </a:p>
        </p:txBody>
      </p:sp>
      <p:grpSp>
        <p:nvGrpSpPr>
          <p:cNvPr id="105475" name="Group 3"/>
          <p:cNvGrpSpPr/>
          <p:nvPr/>
        </p:nvGrpSpPr>
        <p:grpSpPr>
          <a:xfrm>
            <a:off x="900113" y="2349500"/>
            <a:ext cx="7200900" cy="3389313"/>
            <a:chOff x="522" y="2296"/>
            <a:chExt cx="4082" cy="1929"/>
          </a:xfrm>
        </p:grpSpPr>
        <p:sp>
          <p:nvSpPr>
            <p:cNvPr id="105476" name="Freeform 4"/>
            <p:cNvSpPr/>
            <p:nvPr/>
          </p:nvSpPr>
          <p:spPr>
            <a:xfrm>
              <a:off x="975" y="3430"/>
              <a:ext cx="1905" cy="590"/>
            </a:xfrm>
            <a:custGeom>
              <a:avLst/>
              <a:gdLst>
                <a:gd name="txL" fmla="*/ 0 w 1905"/>
                <a:gd name="txT" fmla="*/ 0 h 590"/>
                <a:gd name="txR" fmla="*/ 1905 w 1905"/>
                <a:gd name="txB" fmla="*/ 590 h 590"/>
              </a:gdLst>
              <a:ahLst/>
              <a:cxnLst>
                <a:cxn ang="0">
                  <a:pos x="0" y="590"/>
                </a:cxn>
                <a:cxn ang="0">
                  <a:pos x="454" y="45"/>
                </a:cxn>
                <a:cxn ang="0">
                  <a:pos x="733" y="317"/>
                </a:cxn>
                <a:cxn ang="0">
                  <a:pos x="998" y="499"/>
                </a:cxn>
                <a:cxn ang="0">
                  <a:pos x="1905" y="590"/>
                </a:cxn>
              </a:cxnLst>
              <a:rect l="txL" t="txT" r="txR" b="txB"/>
              <a:pathLst>
                <a:path w="1905" h="590">
                  <a:moveTo>
                    <a:pt x="0" y="590"/>
                  </a:moveTo>
                  <a:cubicBezTo>
                    <a:pt x="166" y="344"/>
                    <a:pt x="332" y="90"/>
                    <a:pt x="454" y="45"/>
                  </a:cubicBezTo>
                  <a:cubicBezTo>
                    <a:pt x="576" y="0"/>
                    <a:pt x="642" y="241"/>
                    <a:pt x="733" y="317"/>
                  </a:cubicBezTo>
                  <a:cubicBezTo>
                    <a:pt x="824" y="393"/>
                    <a:pt x="803" y="454"/>
                    <a:pt x="998" y="499"/>
                  </a:cubicBezTo>
                  <a:cubicBezTo>
                    <a:pt x="1193" y="544"/>
                    <a:pt x="1754" y="567"/>
                    <a:pt x="1905" y="590"/>
                  </a:cubicBezTo>
                </a:path>
              </a:pathLst>
            </a:custGeom>
            <a:noFill/>
            <a:ln w="28575" cap="flat" cmpd="sng">
              <a:solidFill>
                <a:srgbClr val="008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05477" name="Freeform 5"/>
            <p:cNvSpPr/>
            <p:nvPr/>
          </p:nvSpPr>
          <p:spPr>
            <a:xfrm>
              <a:off x="975" y="2523"/>
              <a:ext cx="3357" cy="1497"/>
            </a:xfrm>
            <a:custGeom>
              <a:avLst/>
              <a:gdLst>
                <a:gd name="txL" fmla="*/ 0 w 3357"/>
                <a:gd name="txT" fmla="*/ 0 h 1497"/>
                <a:gd name="txR" fmla="*/ 3357 w 3357"/>
                <a:gd name="txB" fmla="*/ 1497 h 1497"/>
              </a:gdLst>
              <a:ahLst/>
              <a:cxnLst>
                <a:cxn ang="0">
                  <a:pos x="0" y="1497"/>
                </a:cxn>
                <a:cxn ang="0">
                  <a:pos x="2585" y="1089"/>
                </a:cxn>
                <a:cxn ang="0">
                  <a:pos x="3357" y="0"/>
                </a:cxn>
              </a:cxnLst>
              <a:rect l="txL" t="txT" r="txR" b="txB"/>
              <a:pathLst>
                <a:path w="3357" h="1497">
                  <a:moveTo>
                    <a:pt x="0" y="1497"/>
                  </a:moveTo>
                  <a:cubicBezTo>
                    <a:pt x="1012" y="1418"/>
                    <a:pt x="2025" y="1339"/>
                    <a:pt x="2585" y="1089"/>
                  </a:cubicBezTo>
                  <a:cubicBezTo>
                    <a:pt x="3145" y="839"/>
                    <a:pt x="3251" y="419"/>
                    <a:pt x="3357" y="0"/>
                  </a:cubicBezTo>
                </a:path>
              </a:pathLst>
            </a:custGeom>
            <a:noFill/>
            <a:ln w="28575" cap="flat" cmpd="sng">
              <a:solidFill>
                <a:srgbClr val="FF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05478" name="Line 6"/>
            <p:cNvSpPr/>
            <p:nvPr/>
          </p:nvSpPr>
          <p:spPr>
            <a:xfrm>
              <a:off x="975" y="4020"/>
              <a:ext cx="3583" cy="0"/>
            </a:xfrm>
            <a:prstGeom prst="line">
              <a:avLst/>
            </a:prstGeom>
            <a:ln w="9525" cap="flat" cmpd="sng">
              <a:solidFill>
                <a:schemeClr val="tx1"/>
              </a:solidFill>
              <a:prstDash val="solid"/>
              <a:headEnd type="none" w="med" len="med"/>
              <a:tailEnd type="none" w="med" len="med"/>
            </a:ln>
          </p:spPr>
        </p:sp>
        <p:sp>
          <p:nvSpPr>
            <p:cNvPr id="105479" name="Line 7"/>
            <p:cNvSpPr/>
            <p:nvPr/>
          </p:nvSpPr>
          <p:spPr>
            <a:xfrm flipV="1">
              <a:off x="975" y="2296"/>
              <a:ext cx="0" cy="1724"/>
            </a:xfrm>
            <a:prstGeom prst="line">
              <a:avLst/>
            </a:prstGeom>
            <a:ln w="9525" cap="flat" cmpd="sng">
              <a:solidFill>
                <a:schemeClr val="tx1"/>
              </a:solidFill>
              <a:prstDash val="solid"/>
              <a:headEnd type="none" w="med" len="med"/>
              <a:tailEnd type="none" w="med" len="med"/>
            </a:ln>
          </p:spPr>
        </p:sp>
        <p:sp>
          <p:nvSpPr>
            <p:cNvPr id="105480" name="Text Box 8"/>
            <p:cNvSpPr txBox="1"/>
            <p:nvPr/>
          </p:nvSpPr>
          <p:spPr>
            <a:xfrm>
              <a:off x="4149" y="4016"/>
              <a:ext cx="455" cy="209"/>
            </a:xfrm>
            <a:prstGeom prst="rect">
              <a:avLst/>
            </a:prstGeom>
            <a:noFill/>
            <a:ln w="9525">
              <a:noFill/>
            </a:ln>
          </p:spPr>
          <p:txBody>
            <a:bodyPr>
              <a:spAutoFit/>
            </a:bodyPr>
            <a:lstStyle/>
            <a:p>
              <a:pPr algn="l">
                <a:spcBef>
                  <a:spcPct val="50000"/>
                </a:spcBef>
              </a:pPr>
              <a:r>
                <a:rPr lang="zh-CN" altLang="en-US" sz="1800" b="0" dirty="0">
                  <a:solidFill>
                    <a:schemeClr val="tx1"/>
                  </a:solidFill>
                  <a:latin typeface="Arial" panose="020B0604020202020204" pitchFamily="34" charset="0"/>
                </a:rPr>
                <a:t>时间</a:t>
              </a:r>
            </a:p>
          </p:txBody>
        </p:sp>
        <p:sp>
          <p:nvSpPr>
            <p:cNvPr id="105481" name="Text Box 9"/>
            <p:cNvSpPr txBox="1"/>
            <p:nvPr/>
          </p:nvSpPr>
          <p:spPr>
            <a:xfrm>
              <a:off x="522" y="2296"/>
              <a:ext cx="408" cy="209"/>
            </a:xfrm>
            <a:prstGeom prst="rect">
              <a:avLst/>
            </a:prstGeom>
            <a:noFill/>
            <a:ln w="9525">
              <a:noFill/>
            </a:ln>
          </p:spPr>
          <p:txBody>
            <a:bodyPr>
              <a:spAutoFit/>
            </a:bodyPr>
            <a:lstStyle/>
            <a:p>
              <a:pPr algn="l">
                <a:spcBef>
                  <a:spcPct val="50000"/>
                </a:spcBef>
              </a:pPr>
              <a:r>
                <a:rPr lang="zh-CN" altLang="en-US" sz="1800" b="0" dirty="0">
                  <a:solidFill>
                    <a:schemeClr val="tx1"/>
                  </a:solidFill>
                  <a:latin typeface="Arial" panose="020B0604020202020204" pitchFamily="34" charset="0"/>
                </a:rPr>
                <a:t>痛苦</a:t>
              </a:r>
            </a:p>
          </p:txBody>
        </p:sp>
        <p:sp>
          <p:nvSpPr>
            <p:cNvPr id="1558538" name="AutoShape 10"/>
            <p:cNvSpPr>
              <a:spLocks noChangeArrowheads="1"/>
            </p:cNvSpPr>
            <p:nvPr/>
          </p:nvSpPr>
          <p:spPr bwMode="auto">
            <a:xfrm>
              <a:off x="1519" y="3067"/>
              <a:ext cx="862" cy="318"/>
            </a:xfrm>
            <a:prstGeom prst="wedgeRoundRectCallout">
              <a:avLst>
                <a:gd name="adj1" fmla="val -45361"/>
                <a:gd name="adj2" fmla="val 70125"/>
                <a:gd name="adj3" fmla="val 16667"/>
              </a:avLst>
            </a:prstGeom>
            <a:solidFill>
              <a:srgbClr val="008000"/>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好的计划</a:t>
              </a:r>
            </a:p>
          </p:txBody>
        </p:sp>
        <p:sp>
          <p:nvSpPr>
            <p:cNvPr id="1558539" name="AutoShape 11"/>
            <p:cNvSpPr>
              <a:spLocks noChangeArrowheads="1"/>
            </p:cNvSpPr>
            <p:nvPr/>
          </p:nvSpPr>
          <p:spPr bwMode="auto">
            <a:xfrm>
              <a:off x="3333" y="2478"/>
              <a:ext cx="862" cy="318"/>
            </a:xfrm>
            <a:prstGeom prst="wedgeRoundRectCallout">
              <a:avLst>
                <a:gd name="adj1" fmla="val 42690"/>
                <a:gd name="adj2" fmla="val 74213"/>
                <a:gd name="adj3" fmla="val 16667"/>
              </a:avLst>
            </a:prstGeom>
            <a:solidFill>
              <a:srgbClr val="FF0000"/>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差的计划</a:t>
              </a:r>
            </a:p>
          </p:txBody>
        </p:sp>
      </p:gr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sz="3200" dirty="0">
                <a:latin typeface="黑体" panose="02010609060101010101" pitchFamily="49" charset="-122"/>
              </a:rPr>
              <a:t>项目业务计划书模板</a:t>
            </a:r>
          </a:p>
        </p:txBody>
      </p:sp>
      <p:sp>
        <p:nvSpPr>
          <p:cNvPr id="106499" name="Text Box 109"/>
          <p:cNvSpPr txBox="1"/>
          <p:nvPr/>
        </p:nvSpPr>
        <p:spPr>
          <a:xfrm>
            <a:off x="757238" y="1033463"/>
            <a:ext cx="3527425" cy="5203825"/>
          </a:xfrm>
          <a:prstGeom prst="rect">
            <a:avLst/>
          </a:prstGeom>
          <a:noFill/>
          <a:ln w="19050">
            <a:noFill/>
          </a:ln>
        </p:spPr>
        <p:txBody>
          <a:bodyPr>
            <a:spAutoFit/>
          </a:bodyPr>
          <a:lstStyle/>
          <a:p>
            <a:pPr algn="just"/>
            <a:r>
              <a:rPr lang="en-US" altLang="zh-CN" sz="1200" b="0" dirty="0">
                <a:solidFill>
                  <a:schemeClr val="tx1"/>
                </a:solidFill>
                <a:latin typeface="Arial" panose="020B0604020202020204" pitchFamily="34" charset="0"/>
              </a:rPr>
              <a:t>XXX</a:t>
            </a:r>
            <a:r>
              <a:rPr lang="zh-CN" altLang="en-US" sz="1200" b="0" dirty="0">
                <a:solidFill>
                  <a:schemeClr val="tx1"/>
                </a:solidFill>
                <a:latin typeface="Arial" panose="020B0604020202020204" pitchFamily="34" charset="0"/>
              </a:rPr>
              <a:t>有限公司</a:t>
            </a:r>
          </a:p>
          <a:p>
            <a:pPr algn="just"/>
            <a:r>
              <a:rPr lang="en-US" altLang="zh-CN" sz="1200" b="0" dirty="0">
                <a:solidFill>
                  <a:schemeClr val="tx1"/>
                </a:solidFill>
                <a:latin typeface="Arial" panose="020B0604020202020204" pitchFamily="34" charset="0"/>
              </a:rPr>
              <a:t>YYY</a:t>
            </a:r>
            <a:r>
              <a:rPr lang="zh-CN" altLang="en-US" sz="1200" b="0" dirty="0">
                <a:solidFill>
                  <a:schemeClr val="tx1"/>
                </a:solidFill>
                <a:latin typeface="Arial" panose="020B0604020202020204" pitchFamily="34" charset="0"/>
              </a:rPr>
              <a:t>项目计划</a:t>
            </a:r>
          </a:p>
          <a:p>
            <a:pPr algn="just"/>
            <a:r>
              <a:rPr lang="en-US" altLang="zh-CN" sz="1200" b="0" dirty="0">
                <a:solidFill>
                  <a:schemeClr val="tx1"/>
                </a:solidFill>
                <a:latin typeface="Arial" panose="020B0604020202020204" pitchFamily="34" charset="0"/>
              </a:rPr>
              <a:t>C0240-01A</a:t>
            </a:r>
          </a:p>
          <a:p>
            <a:pPr algn="just"/>
            <a:r>
              <a:rPr lang="zh-CN" altLang="en-US" sz="1200" b="0" dirty="0">
                <a:solidFill>
                  <a:schemeClr val="tx1"/>
                </a:solidFill>
                <a:latin typeface="Arial" panose="020B0604020202020204" pitchFamily="34" charset="0"/>
              </a:rPr>
              <a:t>目  录</a:t>
            </a:r>
          </a:p>
          <a:p>
            <a:pPr algn="just"/>
            <a:r>
              <a:rPr lang="en-US" altLang="zh-CN" sz="1200" b="0" dirty="0">
                <a:solidFill>
                  <a:schemeClr val="tx1"/>
                </a:solidFill>
                <a:latin typeface="Arial" panose="020B0604020202020204" pitchFamily="34" charset="0"/>
              </a:rPr>
              <a:t>1  </a:t>
            </a:r>
            <a:r>
              <a:rPr lang="zh-CN" altLang="en-US" sz="1200" b="0" dirty="0">
                <a:solidFill>
                  <a:schemeClr val="tx1"/>
                </a:solidFill>
                <a:latin typeface="Arial" panose="020B0604020202020204" pitchFamily="34" charset="0"/>
              </a:rPr>
              <a:t>概述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产品概述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市场机会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产品策略符合度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建议		</a:t>
            </a:r>
            <a:r>
              <a:rPr lang="en-US" altLang="zh-CN" sz="1200" b="0" dirty="0">
                <a:solidFill>
                  <a:schemeClr val="tx1"/>
                </a:solidFill>
                <a:latin typeface="Arial" panose="020B0604020202020204" pitchFamily="34" charset="0"/>
              </a:rPr>
              <a:t>3</a:t>
            </a:r>
          </a:p>
          <a:p>
            <a:pPr algn="just"/>
            <a:r>
              <a:rPr lang="en-US" altLang="zh-CN" sz="1200" b="0" dirty="0">
                <a:solidFill>
                  <a:schemeClr val="tx1"/>
                </a:solidFill>
                <a:latin typeface="Arial" panose="020B0604020202020204" pitchFamily="34" charset="0"/>
              </a:rPr>
              <a:t>2  </a:t>
            </a:r>
            <a:r>
              <a:rPr lang="zh-CN" altLang="en-US" sz="1200" b="0" dirty="0">
                <a:solidFill>
                  <a:schemeClr val="tx1"/>
                </a:solidFill>
                <a:latin typeface="Arial" panose="020B0604020202020204" pitchFamily="34" charset="0"/>
              </a:rPr>
              <a:t>对市场的了解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市场概述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环境分析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价值领域分析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客户分析	</a:t>
            </a:r>
            <a:r>
              <a:rPr lang="en-US" altLang="zh-CN" sz="1200" b="0" dirty="0">
                <a:solidFill>
                  <a:schemeClr val="tx1"/>
                </a:solidFill>
                <a:latin typeface="Arial" panose="020B0604020202020204" pitchFamily="34" charset="0"/>
              </a:rPr>
              <a:t>3</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E.</a:t>
            </a:r>
            <a:r>
              <a:rPr lang="zh-CN" altLang="en-US" sz="1200" b="0" dirty="0">
                <a:solidFill>
                  <a:schemeClr val="tx1"/>
                </a:solidFill>
                <a:latin typeface="Arial" panose="020B0604020202020204" pitchFamily="34" charset="0"/>
              </a:rPr>
              <a:t>竞争分析		</a:t>
            </a:r>
            <a:r>
              <a:rPr lang="en-US" altLang="zh-CN" sz="1200" b="0" dirty="0">
                <a:solidFill>
                  <a:schemeClr val="tx1"/>
                </a:solidFill>
                <a:latin typeface="Arial" panose="020B0604020202020204" pitchFamily="34" charset="0"/>
              </a:rPr>
              <a:t>3</a:t>
            </a:r>
          </a:p>
          <a:p>
            <a:pPr algn="just"/>
            <a:r>
              <a:rPr lang="en-US" altLang="zh-CN" sz="1200" b="0" dirty="0">
                <a:solidFill>
                  <a:schemeClr val="tx1"/>
                </a:solidFill>
                <a:latin typeface="Arial" panose="020B0604020202020204" pitchFamily="34" charset="0"/>
              </a:rPr>
              <a:t>3  </a:t>
            </a:r>
            <a:r>
              <a:rPr lang="zh-CN" altLang="en-US" sz="1200" b="0" dirty="0">
                <a:solidFill>
                  <a:schemeClr val="tx1"/>
                </a:solidFill>
                <a:latin typeface="Arial" panose="020B0604020202020204" pitchFamily="34" charset="0"/>
              </a:rPr>
              <a:t>总体产品策略	</a:t>
            </a:r>
            <a:r>
              <a:rPr lang="en-US" altLang="zh-CN" sz="1200" b="0" dirty="0">
                <a:solidFill>
                  <a:schemeClr val="tx1"/>
                </a:solidFill>
                <a:latin typeface="Arial" panose="020B0604020202020204" pitchFamily="34" charset="0"/>
              </a:rPr>
              <a:t>4</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组合分析		</a:t>
            </a:r>
            <a:r>
              <a:rPr lang="en-US" altLang="zh-CN" sz="1200" b="0" dirty="0">
                <a:solidFill>
                  <a:schemeClr val="tx1"/>
                </a:solidFill>
                <a:latin typeface="Arial" panose="020B0604020202020204" pitchFamily="34" charset="0"/>
              </a:rPr>
              <a:t>4</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前景、目标和目的	</a:t>
            </a:r>
            <a:r>
              <a:rPr lang="en-US" altLang="zh-CN" sz="1200" b="0" dirty="0">
                <a:solidFill>
                  <a:schemeClr val="tx1"/>
                </a:solidFill>
                <a:latin typeface="Arial" panose="020B0604020202020204" pitchFamily="34" charset="0"/>
              </a:rPr>
              <a:t>4</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目标选择	</a:t>
            </a:r>
            <a:r>
              <a:rPr lang="en-US" altLang="zh-CN" sz="1200" b="0" dirty="0">
                <a:solidFill>
                  <a:schemeClr val="tx1"/>
                </a:solidFill>
                <a:latin typeface="Arial" panose="020B0604020202020204" pitchFamily="34" charset="0"/>
              </a:rPr>
              <a:t>4</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总体策略与原则	</a:t>
            </a:r>
            <a:r>
              <a:rPr lang="en-US" altLang="zh-CN" sz="1200" b="0" dirty="0">
                <a:solidFill>
                  <a:schemeClr val="tx1"/>
                </a:solidFill>
                <a:latin typeface="Arial" panose="020B0604020202020204" pitchFamily="34" charset="0"/>
              </a:rPr>
              <a:t>4</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E.</a:t>
            </a:r>
            <a:r>
              <a:rPr lang="zh-CN" altLang="en-US" sz="1200" b="0" dirty="0">
                <a:solidFill>
                  <a:schemeClr val="tx1"/>
                </a:solidFill>
                <a:latin typeface="Arial" panose="020B0604020202020204" pitchFamily="34" charset="0"/>
              </a:rPr>
              <a:t>品牌权益的战略分析	</a:t>
            </a:r>
            <a:r>
              <a:rPr lang="en-US" altLang="zh-CN" sz="1200" b="0" dirty="0">
                <a:solidFill>
                  <a:schemeClr val="tx1"/>
                </a:solidFill>
                <a:latin typeface="Arial" panose="020B0604020202020204" pitchFamily="34" charset="0"/>
              </a:rPr>
              <a:t>5</a:t>
            </a:r>
          </a:p>
          <a:p>
            <a:pPr algn="just"/>
            <a:r>
              <a:rPr lang="en-US" altLang="zh-CN" sz="1200" b="0" dirty="0">
                <a:solidFill>
                  <a:schemeClr val="tx1"/>
                </a:solidFill>
                <a:latin typeface="Arial" panose="020B0604020202020204" pitchFamily="34" charset="0"/>
              </a:rPr>
              <a:t>4  </a:t>
            </a:r>
            <a:r>
              <a:rPr lang="zh-CN" altLang="en-US" sz="1200" b="0" dirty="0">
                <a:solidFill>
                  <a:schemeClr val="tx1"/>
                </a:solidFill>
                <a:latin typeface="Arial" panose="020B0604020202020204" pitchFamily="34" charset="0"/>
              </a:rPr>
              <a:t>产品概述		</a:t>
            </a:r>
            <a:r>
              <a:rPr lang="en-US" altLang="zh-CN" sz="1200" b="0" dirty="0">
                <a:solidFill>
                  <a:schemeClr val="tx1"/>
                </a:solidFill>
                <a:latin typeface="Arial" panose="020B0604020202020204" pitchFamily="34" charset="0"/>
              </a:rPr>
              <a:t>5</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产品说明		</a:t>
            </a:r>
            <a:r>
              <a:rPr lang="en-US" altLang="zh-CN" sz="1200" b="0" dirty="0">
                <a:solidFill>
                  <a:schemeClr val="tx1"/>
                </a:solidFill>
                <a:latin typeface="Arial" panose="020B0604020202020204" pitchFamily="34" charset="0"/>
              </a:rPr>
              <a:t>5</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产品需求		</a:t>
            </a:r>
            <a:r>
              <a:rPr lang="en-US" altLang="zh-CN" sz="1200" b="0" dirty="0">
                <a:solidFill>
                  <a:schemeClr val="tx1"/>
                </a:solidFill>
                <a:latin typeface="Arial" panose="020B0604020202020204" pitchFamily="34" charset="0"/>
              </a:rPr>
              <a:t>5</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共用构件模块（</a:t>
            </a:r>
            <a:r>
              <a:rPr lang="en-US" altLang="zh-CN" sz="1200" b="0" dirty="0">
                <a:solidFill>
                  <a:schemeClr val="tx1"/>
                </a:solidFill>
                <a:latin typeface="Arial" panose="020B0604020202020204" pitchFamily="34" charset="0"/>
              </a:rPr>
              <a:t>CBB</a:t>
            </a:r>
            <a:r>
              <a:rPr lang="zh-CN" altLang="en-US" sz="1200" b="0" dirty="0">
                <a:solidFill>
                  <a:schemeClr val="tx1"/>
                </a:solidFill>
                <a:latin typeface="Arial" panose="020B0604020202020204" pitchFamily="34" charset="0"/>
              </a:rPr>
              <a:t>）</a:t>
            </a:r>
            <a:r>
              <a:rPr lang="en-US" altLang="zh-CN" sz="1200" b="0" dirty="0">
                <a:solidFill>
                  <a:schemeClr val="tx1"/>
                </a:solidFill>
                <a:latin typeface="Arial" panose="020B0604020202020204" pitchFamily="34" charset="0"/>
              </a:rPr>
              <a:t>5</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产品设计　	</a:t>
            </a:r>
            <a:r>
              <a:rPr lang="en-US" altLang="zh-CN" sz="1200" b="0" dirty="0">
                <a:solidFill>
                  <a:schemeClr val="tx1"/>
                </a:solidFill>
                <a:latin typeface="Arial" panose="020B0604020202020204" pitchFamily="34" charset="0"/>
              </a:rPr>
              <a:t>5</a:t>
            </a:r>
          </a:p>
          <a:p>
            <a:pPr algn="just"/>
            <a:r>
              <a:rPr lang="en-US" altLang="zh-CN" sz="1200" b="0" dirty="0">
                <a:solidFill>
                  <a:schemeClr val="tx1"/>
                </a:solidFill>
                <a:latin typeface="Arial" panose="020B0604020202020204" pitchFamily="34" charset="0"/>
              </a:rPr>
              <a:t>5  </a:t>
            </a:r>
            <a:r>
              <a:rPr lang="zh-CN" altLang="en-US" sz="1200" b="0" dirty="0">
                <a:solidFill>
                  <a:schemeClr val="tx1"/>
                </a:solidFill>
                <a:latin typeface="Arial" panose="020B0604020202020204" pitchFamily="34" charset="0"/>
              </a:rPr>
              <a:t>财务评估		</a:t>
            </a:r>
            <a:r>
              <a:rPr lang="en-US" altLang="zh-CN" sz="1200" b="0" dirty="0">
                <a:solidFill>
                  <a:schemeClr val="tx1"/>
                </a:solidFill>
                <a:latin typeface="Arial" panose="020B0604020202020204" pitchFamily="34" charset="0"/>
              </a:rPr>
              <a:t>5</a:t>
            </a:r>
          </a:p>
          <a:p>
            <a:pPr algn="just"/>
            <a:r>
              <a:rPr lang="en-US" altLang="zh-CN" sz="1200" b="0" dirty="0">
                <a:solidFill>
                  <a:schemeClr val="tx1"/>
                </a:solidFill>
                <a:latin typeface="Arial" panose="020B0604020202020204" pitchFamily="34" charset="0"/>
              </a:rPr>
              <a:t>6  </a:t>
            </a:r>
            <a:r>
              <a:rPr lang="zh-CN" altLang="en-US" sz="1200" b="0" dirty="0">
                <a:solidFill>
                  <a:schemeClr val="tx1"/>
                </a:solidFill>
                <a:latin typeface="Arial" panose="020B0604020202020204" pitchFamily="34" charset="0"/>
              </a:rPr>
              <a:t>产品建议书及计划重点	</a:t>
            </a:r>
            <a:r>
              <a:rPr lang="en-US" altLang="zh-CN" sz="1200" b="0" dirty="0">
                <a:solidFill>
                  <a:schemeClr val="tx1"/>
                </a:solidFill>
                <a:latin typeface="Arial" panose="020B0604020202020204" pitchFamily="34" charset="0"/>
              </a:rPr>
              <a:t>6</a:t>
            </a:r>
          </a:p>
        </p:txBody>
      </p:sp>
      <p:sp>
        <p:nvSpPr>
          <p:cNvPr id="106500" name="Text Box 110"/>
          <p:cNvSpPr txBox="1"/>
          <p:nvPr/>
        </p:nvSpPr>
        <p:spPr>
          <a:xfrm>
            <a:off x="4932363" y="1125538"/>
            <a:ext cx="3527425" cy="5021262"/>
          </a:xfrm>
          <a:prstGeom prst="rect">
            <a:avLst/>
          </a:prstGeom>
          <a:noFill/>
          <a:ln w="19050">
            <a:noFill/>
          </a:ln>
        </p:spPr>
        <p:txBody>
          <a:bodyPr>
            <a:spAutoFit/>
          </a:bodyPr>
          <a:lstStyle/>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分销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客户试用计划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发布策略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综合营销宣传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E.</a:t>
            </a:r>
            <a:r>
              <a:rPr lang="zh-CN" altLang="en-US" sz="1200" b="0" dirty="0">
                <a:solidFill>
                  <a:schemeClr val="tx1"/>
                </a:solidFill>
                <a:latin typeface="Arial" panose="020B0604020202020204" pitchFamily="34" charset="0"/>
              </a:rPr>
              <a:t>智力资产计划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F.</a:t>
            </a:r>
            <a:r>
              <a:rPr lang="zh-CN" altLang="en-US" sz="1200" b="0" dirty="0">
                <a:solidFill>
                  <a:schemeClr val="tx1"/>
                </a:solidFill>
                <a:latin typeface="Arial" panose="020B0604020202020204" pitchFamily="34" charset="0"/>
              </a:rPr>
              <a:t>知识产权计划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G.</a:t>
            </a:r>
            <a:r>
              <a:rPr lang="zh-CN" altLang="en-US" sz="1200" b="0" dirty="0">
                <a:solidFill>
                  <a:schemeClr val="tx1"/>
                </a:solidFill>
                <a:latin typeface="Arial" panose="020B0604020202020204" pitchFamily="34" charset="0"/>
              </a:rPr>
              <a:t>生命周期计划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H.</a:t>
            </a:r>
            <a:r>
              <a:rPr lang="zh-CN" altLang="en-US" sz="1200" b="0" dirty="0">
                <a:solidFill>
                  <a:schemeClr val="tx1"/>
                </a:solidFill>
                <a:latin typeface="Arial" panose="020B0604020202020204" pitchFamily="34" charset="0"/>
              </a:rPr>
              <a:t>主验证计划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I.</a:t>
            </a:r>
            <a:r>
              <a:rPr lang="zh-CN" altLang="en-US" sz="1200" b="0" dirty="0">
                <a:solidFill>
                  <a:schemeClr val="tx1"/>
                </a:solidFill>
                <a:latin typeface="Arial" panose="020B0604020202020204" pitchFamily="34" charset="0"/>
              </a:rPr>
              <a:t>定价</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条款 	</a:t>
            </a:r>
            <a:r>
              <a:rPr lang="en-US" altLang="zh-CN" sz="1200" b="0" dirty="0">
                <a:solidFill>
                  <a:schemeClr val="tx1"/>
                </a:solidFill>
                <a:latin typeface="Arial" panose="020B0604020202020204" pitchFamily="34" charset="0"/>
              </a:rPr>
              <a:t>6</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J.</a:t>
            </a:r>
            <a:r>
              <a:rPr lang="zh-CN" altLang="en-US" sz="1200" b="0" dirty="0">
                <a:solidFill>
                  <a:schemeClr val="tx1"/>
                </a:solidFill>
                <a:latin typeface="Arial" panose="020B0604020202020204" pitchFamily="34" charset="0"/>
              </a:rPr>
              <a:t>质量计划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K.</a:t>
            </a:r>
            <a:r>
              <a:rPr lang="zh-CN" altLang="en-US" sz="1200" b="0" dirty="0">
                <a:solidFill>
                  <a:schemeClr val="tx1"/>
                </a:solidFill>
                <a:latin typeface="Arial" panose="020B0604020202020204" pitchFamily="34" charset="0"/>
              </a:rPr>
              <a:t>器件及供应商选择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L.</a:t>
            </a:r>
            <a:r>
              <a:rPr lang="zh-CN" altLang="en-US" sz="1200" b="0" dirty="0">
                <a:solidFill>
                  <a:schemeClr val="tx1"/>
                </a:solidFill>
                <a:latin typeface="Arial" panose="020B0604020202020204" pitchFamily="34" charset="0"/>
              </a:rPr>
              <a:t>系统方案规格总结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M.</a:t>
            </a:r>
            <a:r>
              <a:rPr lang="zh-CN" altLang="en-US" sz="1200" b="0" dirty="0">
                <a:solidFill>
                  <a:schemeClr val="tx1"/>
                </a:solidFill>
                <a:latin typeface="Arial" panose="020B0604020202020204" pitchFamily="34" charset="0"/>
              </a:rPr>
              <a:t>培训计划	</a:t>
            </a:r>
            <a:r>
              <a:rPr lang="en-US" altLang="zh-CN" sz="1200" b="0" dirty="0">
                <a:solidFill>
                  <a:schemeClr val="tx1"/>
                </a:solidFill>
                <a:latin typeface="Arial" panose="020B0604020202020204" pitchFamily="34" charset="0"/>
              </a:rPr>
              <a:t>7</a:t>
            </a:r>
          </a:p>
          <a:p>
            <a:pPr algn="just"/>
            <a:r>
              <a:rPr lang="en-US" altLang="zh-CN" sz="1200" b="0" dirty="0">
                <a:solidFill>
                  <a:schemeClr val="tx1"/>
                </a:solidFill>
                <a:latin typeface="Arial" panose="020B0604020202020204" pitchFamily="34" charset="0"/>
              </a:rPr>
              <a:t>7  </a:t>
            </a:r>
            <a:r>
              <a:rPr lang="zh-CN" altLang="en-US" sz="1200" b="0" dirty="0">
                <a:solidFill>
                  <a:schemeClr val="tx1"/>
                </a:solidFill>
                <a:latin typeface="Arial" panose="020B0604020202020204" pitchFamily="34" charset="0"/>
              </a:rPr>
              <a:t>制造分析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制造策略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制造计划		</a:t>
            </a:r>
            <a:r>
              <a:rPr lang="en-US" altLang="zh-CN" sz="1200" b="0" dirty="0">
                <a:solidFill>
                  <a:schemeClr val="tx1"/>
                </a:solidFill>
                <a:latin typeface="Arial" panose="020B0604020202020204" pitchFamily="34" charset="0"/>
              </a:rPr>
              <a:t>7</a:t>
            </a:r>
          </a:p>
          <a:p>
            <a:pPr algn="just"/>
            <a:r>
              <a:rPr lang="en-US" altLang="zh-CN" sz="1200" b="0" dirty="0">
                <a:solidFill>
                  <a:schemeClr val="tx1"/>
                </a:solidFill>
                <a:latin typeface="Arial" panose="020B0604020202020204" pitchFamily="34" charset="0"/>
              </a:rPr>
              <a:t>8  </a:t>
            </a:r>
            <a:r>
              <a:rPr lang="zh-CN" altLang="en-US" sz="1200" b="0" dirty="0">
                <a:solidFill>
                  <a:schemeClr val="tx1"/>
                </a:solidFill>
                <a:latin typeface="Arial" panose="020B0604020202020204" pitchFamily="34" charset="0"/>
              </a:rPr>
              <a:t>客户服务策略</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计划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服务交付		</a:t>
            </a:r>
            <a:r>
              <a:rPr lang="en-US" altLang="zh-CN" sz="1200" b="0" dirty="0">
                <a:solidFill>
                  <a:schemeClr val="tx1"/>
                </a:solidFill>
                <a:latin typeface="Arial" panose="020B0604020202020204" pitchFamily="34" charset="0"/>
              </a:rPr>
              <a:t>7</a:t>
            </a:r>
          </a:p>
          <a:p>
            <a:pPr algn="just"/>
            <a:r>
              <a:rPr lang="en-US" altLang="zh-CN" sz="1200" b="0" dirty="0">
                <a:solidFill>
                  <a:schemeClr val="tx1"/>
                </a:solidFill>
                <a:latin typeface="Arial" panose="020B0604020202020204" pitchFamily="34" charset="0"/>
              </a:rPr>
              <a:t>9  </a:t>
            </a:r>
            <a:r>
              <a:rPr lang="zh-CN" altLang="en-US" sz="1200" b="0" dirty="0">
                <a:solidFill>
                  <a:schemeClr val="tx1"/>
                </a:solidFill>
                <a:latin typeface="Arial" panose="020B0604020202020204" pitchFamily="34" charset="0"/>
              </a:rPr>
              <a:t>项目进度和资源	</a:t>
            </a:r>
            <a:r>
              <a:rPr lang="en-US" altLang="zh-CN" sz="1200" b="0" dirty="0">
                <a:solidFill>
                  <a:schemeClr val="tx1"/>
                </a:solidFill>
                <a:latin typeface="Arial" panose="020B0604020202020204" pitchFamily="34" charset="0"/>
              </a:rPr>
              <a:t>7</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里程碑和主要活动图	</a:t>
            </a:r>
            <a:r>
              <a:rPr lang="en-US" altLang="zh-CN" sz="1200" b="0" dirty="0">
                <a:solidFill>
                  <a:schemeClr val="tx1"/>
                </a:solidFill>
                <a:latin typeface="Arial" panose="020B0604020202020204" pitchFamily="34" charset="0"/>
              </a:rPr>
              <a:t>8</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B.PDT</a:t>
            </a:r>
            <a:r>
              <a:rPr lang="zh-CN" altLang="en-US" sz="1200" b="0" dirty="0">
                <a:solidFill>
                  <a:schemeClr val="tx1"/>
                </a:solidFill>
                <a:latin typeface="Arial" panose="020B0604020202020204" pitchFamily="34" charset="0"/>
              </a:rPr>
              <a:t>团队成员	</a:t>
            </a:r>
            <a:r>
              <a:rPr lang="en-US" altLang="zh-CN" sz="1200" b="0" dirty="0">
                <a:solidFill>
                  <a:schemeClr val="tx1"/>
                </a:solidFill>
                <a:latin typeface="Arial" panose="020B0604020202020204" pitchFamily="34" charset="0"/>
              </a:rPr>
              <a:t>8</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C.</a:t>
            </a:r>
            <a:r>
              <a:rPr lang="zh-CN" altLang="en-US" sz="1200" b="0" dirty="0">
                <a:solidFill>
                  <a:schemeClr val="tx1"/>
                </a:solidFill>
                <a:latin typeface="Arial" panose="020B0604020202020204" pitchFamily="34" charset="0"/>
              </a:rPr>
              <a:t>人员配备和技能要求　</a:t>
            </a:r>
            <a:r>
              <a:rPr lang="en-US" altLang="zh-CN" sz="1200" b="0" dirty="0">
                <a:solidFill>
                  <a:schemeClr val="tx1"/>
                </a:solidFill>
                <a:latin typeface="Arial" panose="020B0604020202020204" pitchFamily="34" charset="0"/>
              </a:rPr>
              <a:t>8</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D.</a:t>
            </a:r>
            <a:r>
              <a:rPr lang="zh-CN" altLang="en-US" sz="1200" b="0" dirty="0">
                <a:solidFill>
                  <a:schemeClr val="tx1"/>
                </a:solidFill>
                <a:latin typeface="Arial" panose="020B0604020202020204" pitchFamily="34" charset="0"/>
              </a:rPr>
              <a:t>关键成功要素	</a:t>
            </a:r>
            <a:r>
              <a:rPr lang="en-US" altLang="zh-CN" sz="1200" b="0" dirty="0">
                <a:solidFill>
                  <a:schemeClr val="tx1"/>
                </a:solidFill>
                <a:latin typeface="Arial" panose="020B0604020202020204" pitchFamily="34" charset="0"/>
              </a:rPr>
              <a:t>8</a:t>
            </a:r>
          </a:p>
          <a:p>
            <a:pPr algn="just"/>
            <a:r>
              <a:rPr lang="en-US" altLang="zh-CN" sz="1200" b="0" dirty="0">
                <a:solidFill>
                  <a:schemeClr val="tx1"/>
                </a:solidFill>
                <a:latin typeface="Arial" panose="020B0604020202020204" pitchFamily="34" charset="0"/>
              </a:rPr>
              <a:t>10  </a:t>
            </a:r>
            <a:r>
              <a:rPr lang="zh-CN" altLang="en-US" sz="1200" b="0" dirty="0">
                <a:solidFill>
                  <a:schemeClr val="tx1"/>
                </a:solidFill>
                <a:latin typeface="Arial" panose="020B0604020202020204" pitchFamily="34" charset="0"/>
              </a:rPr>
              <a:t>风险评估和管理	</a:t>
            </a:r>
            <a:r>
              <a:rPr lang="en-US" altLang="zh-CN" sz="1200" b="0" dirty="0">
                <a:solidFill>
                  <a:schemeClr val="tx1"/>
                </a:solidFill>
                <a:latin typeface="Arial" panose="020B0604020202020204" pitchFamily="34" charset="0"/>
              </a:rPr>
              <a:t>9</a:t>
            </a:r>
          </a:p>
          <a:p>
            <a:pPr algn="just"/>
            <a:r>
              <a:rPr lang="en-US" altLang="zh-CN" sz="1200" b="0" dirty="0">
                <a:solidFill>
                  <a:schemeClr val="tx1"/>
                </a:solidFill>
                <a:latin typeface="Arial" panose="020B0604020202020204" pitchFamily="34" charset="0"/>
              </a:rPr>
              <a:t>11  </a:t>
            </a:r>
            <a:r>
              <a:rPr lang="zh-CN" altLang="en-US" sz="1200" b="0" dirty="0">
                <a:solidFill>
                  <a:schemeClr val="tx1"/>
                </a:solidFill>
                <a:latin typeface="Arial" panose="020B0604020202020204" pitchFamily="34" charset="0"/>
              </a:rPr>
              <a:t>建议和备选方案	</a:t>
            </a:r>
            <a:r>
              <a:rPr lang="en-US" altLang="zh-CN" sz="1200" b="0" dirty="0">
                <a:solidFill>
                  <a:schemeClr val="tx1"/>
                </a:solidFill>
                <a:latin typeface="Arial" panose="020B0604020202020204" pitchFamily="34" charset="0"/>
              </a:rPr>
              <a:t>9</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A.</a:t>
            </a:r>
            <a:r>
              <a:rPr lang="zh-CN" altLang="en-US" sz="1200" b="0" dirty="0">
                <a:solidFill>
                  <a:schemeClr val="tx1"/>
                </a:solidFill>
                <a:latin typeface="Arial" panose="020B0604020202020204" pitchFamily="34" charset="0"/>
              </a:rPr>
              <a:t>建议		</a:t>
            </a:r>
            <a:r>
              <a:rPr lang="en-US" altLang="zh-CN" sz="1200" b="0" dirty="0">
                <a:solidFill>
                  <a:schemeClr val="tx1"/>
                </a:solidFill>
                <a:latin typeface="Arial" panose="020B0604020202020204" pitchFamily="34" charset="0"/>
              </a:rPr>
              <a:t>9</a:t>
            </a:r>
          </a:p>
          <a:p>
            <a:pPr algn="just"/>
            <a:r>
              <a:rPr lang="zh-CN" altLang="en-US" sz="1200" b="0" dirty="0">
                <a:solidFill>
                  <a:schemeClr val="tx1"/>
                </a:solidFill>
                <a:latin typeface="Arial" panose="020B0604020202020204" pitchFamily="34" charset="0"/>
              </a:rPr>
              <a:t>　</a:t>
            </a:r>
            <a:r>
              <a:rPr lang="en-US" altLang="zh-CN" sz="1200" b="0" dirty="0">
                <a:solidFill>
                  <a:schemeClr val="tx1"/>
                </a:solidFill>
                <a:latin typeface="Arial" panose="020B0604020202020204" pitchFamily="34" charset="0"/>
              </a:rPr>
              <a:t>B.</a:t>
            </a:r>
            <a:r>
              <a:rPr lang="zh-CN" altLang="en-US" sz="1200" b="0" dirty="0">
                <a:solidFill>
                  <a:schemeClr val="tx1"/>
                </a:solidFill>
                <a:latin typeface="Arial" panose="020B0604020202020204" pitchFamily="34" charset="0"/>
              </a:rPr>
              <a:t>备选方案		</a:t>
            </a:r>
            <a:r>
              <a:rPr lang="en-US" altLang="zh-CN" sz="1200" b="0" dirty="0">
                <a:solidFill>
                  <a:schemeClr val="tx1"/>
                </a:solidFill>
                <a:latin typeface="Arial" panose="020B0604020202020204" pitchFamily="34" charset="0"/>
              </a:rPr>
              <a:t>9</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522" name="AutoShape 2"/>
          <p:cNvCxnSpPr>
            <a:stCxn id="107562" idx="3"/>
            <a:endCxn id="88081" idx="2"/>
          </p:cNvCxnSpPr>
          <p:nvPr/>
        </p:nvCxnSpPr>
        <p:spPr>
          <a:xfrm flipV="1">
            <a:off x="5257800" y="2916238"/>
            <a:ext cx="1112838" cy="2887662"/>
          </a:xfrm>
          <a:prstGeom prst="straightConnector1">
            <a:avLst/>
          </a:prstGeom>
          <a:ln w="9525" cap="flat" cmpd="sng">
            <a:solidFill>
              <a:schemeClr val="tx1"/>
            </a:solidFill>
            <a:prstDash val="solid"/>
            <a:headEnd type="none" w="med" len="med"/>
            <a:tailEnd type="triangle" w="med" len="med"/>
          </a:ln>
        </p:spPr>
      </p:cxnSp>
      <p:sp>
        <p:nvSpPr>
          <p:cNvPr id="107523" name="Rectangle 4"/>
          <p:cNvSpPr/>
          <p:nvPr/>
        </p:nvSpPr>
        <p:spPr>
          <a:xfrm>
            <a:off x="304800" y="784225"/>
            <a:ext cx="184150" cy="549275"/>
          </a:xfrm>
          <a:prstGeom prst="rect">
            <a:avLst/>
          </a:prstGeom>
          <a:noFill/>
          <a:ln w="9525">
            <a:noFill/>
          </a:ln>
        </p:spPr>
        <p:txBody>
          <a:bodyPr wrap="none">
            <a:spAutoFit/>
          </a:bodyPr>
          <a:lstStyle/>
          <a:p>
            <a:pPr algn="l">
              <a:lnSpc>
                <a:spcPct val="150000"/>
              </a:lnSpc>
              <a:buClr>
                <a:schemeClr val="tx1"/>
              </a:buClr>
              <a:buFont typeface="Wingdings" panose="05000000000000000000" pitchFamily="2" charset="2"/>
            </a:pPr>
            <a:endParaRPr lang="zh-CN" altLang="zh-CN" b="0" dirty="0">
              <a:solidFill>
                <a:schemeClr val="tx1"/>
              </a:solidFill>
              <a:latin typeface="楷体_GB2312" pitchFamily="49" charset="-122"/>
              <a:ea typeface="微软雅黑" panose="020B0503020204020204" pitchFamily="34" charset="-122"/>
            </a:endParaRPr>
          </a:p>
        </p:txBody>
      </p:sp>
      <p:sp>
        <p:nvSpPr>
          <p:cNvPr id="107524" name="Line 5"/>
          <p:cNvSpPr/>
          <p:nvPr/>
        </p:nvSpPr>
        <p:spPr>
          <a:xfrm>
            <a:off x="304800" y="876300"/>
            <a:ext cx="6400800" cy="0"/>
          </a:xfrm>
          <a:prstGeom prst="line">
            <a:avLst/>
          </a:prstGeom>
          <a:ln w="9525">
            <a:noFill/>
          </a:ln>
        </p:spPr>
      </p:sp>
      <p:sp>
        <p:nvSpPr>
          <p:cNvPr id="107525" name="Line 6"/>
          <p:cNvSpPr/>
          <p:nvPr/>
        </p:nvSpPr>
        <p:spPr>
          <a:xfrm>
            <a:off x="304800" y="1393825"/>
            <a:ext cx="6400800" cy="0"/>
          </a:xfrm>
          <a:prstGeom prst="line">
            <a:avLst/>
          </a:prstGeom>
          <a:ln w="9525">
            <a:noFill/>
          </a:ln>
        </p:spPr>
      </p:sp>
      <p:sp>
        <p:nvSpPr>
          <p:cNvPr id="107526" name="Line 7"/>
          <p:cNvSpPr/>
          <p:nvPr/>
        </p:nvSpPr>
        <p:spPr>
          <a:xfrm>
            <a:off x="304800" y="876300"/>
            <a:ext cx="0" cy="517525"/>
          </a:xfrm>
          <a:prstGeom prst="line">
            <a:avLst/>
          </a:prstGeom>
          <a:ln w="9525">
            <a:noFill/>
          </a:ln>
        </p:spPr>
      </p:sp>
      <p:sp>
        <p:nvSpPr>
          <p:cNvPr id="107527" name="Line 8"/>
          <p:cNvSpPr/>
          <p:nvPr/>
        </p:nvSpPr>
        <p:spPr>
          <a:xfrm>
            <a:off x="6705600" y="876300"/>
            <a:ext cx="0" cy="517525"/>
          </a:xfrm>
          <a:prstGeom prst="line">
            <a:avLst/>
          </a:prstGeom>
          <a:ln w="9525">
            <a:noFill/>
          </a:ln>
        </p:spPr>
      </p:sp>
      <p:sp>
        <p:nvSpPr>
          <p:cNvPr id="107528" name="Rectangle 10" descr="8"/>
          <p:cNvSpPr/>
          <p:nvPr/>
        </p:nvSpPr>
        <p:spPr>
          <a:xfrm>
            <a:off x="304800" y="1077913"/>
            <a:ext cx="8689975" cy="447675"/>
          </a:xfrm>
          <a:prstGeom prst="rect">
            <a:avLst/>
          </a:prstGeom>
          <a:solidFill>
            <a:srgbClr val="DDDDDD"/>
          </a:solidFill>
          <a:ln w="3175">
            <a:noFill/>
          </a:ln>
        </p:spPr>
        <p:txBody>
          <a:bodyPr/>
          <a:lstStyle/>
          <a:p>
            <a:pPr>
              <a:lnSpc>
                <a:spcPct val="150000"/>
              </a:lnSpc>
              <a:spcBef>
                <a:spcPct val="20000"/>
              </a:spcBef>
              <a:buClr>
                <a:schemeClr val="tx1"/>
              </a:buClr>
              <a:buFont typeface="Wingdings" panose="05000000000000000000" pitchFamily="2" charset="2"/>
            </a:pPr>
            <a:r>
              <a:rPr lang="zh-CN" altLang="en-US" sz="2400" dirty="0">
                <a:solidFill>
                  <a:schemeClr val="tx1"/>
                </a:solidFill>
                <a:latin typeface="Arial" panose="020B0604020202020204" pitchFamily="34" charset="0"/>
                <a:ea typeface="微软雅黑" panose="020B0503020204020204" pitchFamily="34" charset="-122"/>
              </a:rPr>
              <a:t>项目管理核心过程</a:t>
            </a:r>
          </a:p>
        </p:txBody>
      </p:sp>
      <p:sp>
        <p:nvSpPr>
          <p:cNvPr id="107529" name="Line 11"/>
          <p:cNvSpPr/>
          <p:nvPr/>
        </p:nvSpPr>
        <p:spPr>
          <a:xfrm>
            <a:off x="304800" y="1077913"/>
            <a:ext cx="8689975" cy="0"/>
          </a:xfrm>
          <a:prstGeom prst="line">
            <a:avLst/>
          </a:prstGeom>
          <a:ln w="12700" cap="sq" cmpd="sng">
            <a:solidFill>
              <a:schemeClr val="tx1"/>
            </a:solidFill>
            <a:prstDash val="solid"/>
            <a:headEnd type="none" w="med" len="med"/>
            <a:tailEnd type="none" w="med" len="med"/>
          </a:ln>
        </p:spPr>
      </p:sp>
      <p:sp>
        <p:nvSpPr>
          <p:cNvPr id="107530" name="Line 12"/>
          <p:cNvSpPr/>
          <p:nvPr/>
        </p:nvSpPr>
        <p:spPr>
          <a:xfrm>
            <a:off x="304800" y="1525588"/>
            <a:ext cx="8689975" cy="0"/>
          </a:xfrm>
          <a:prstGeom prst="line">
            <a:avLst/>
          </a:prstGeom>
          <a:ln w="12700" cap="sq" cmpd="sng">
            <a:solidFill>
              <a:schemeClr val="tx1"/>
            </a:solidFill>
            <a:prstDash val="solid"/>
            <a:headEnd type="none" w="med" len="med"/>
            <a:tailEnd type="none" w="med" len="med"/>
          </a:ln>
        </p:spPr>
      </p:sp>
      <p:sp>
        <p:nvSpPr>
          <p:cNvPr id="107531" name="Line 13"/>
          <p:cNvSpPr/>
          <p:nvPr/>
        </p:nvSpPr>
        <p:spPr>
          <a:xfrm>
            <a:off x="304800" y="1077913"/>
            <a:ext cx="0" cy="447675"/>
          </a:xfrm>
          <a:prstGeom prst="line">
            <a:avLst/>
          </a:prstGeom>
          <a:ln w="12700" cap="sq" cmpd="sng">
            <a:solidFill>
              <a:schemeClr val="tx1"/>
            </a:solidFill>
            <a:prstDash val="solid"/>
            <a:headEnd type="none" w="med" len="med"/>
            <a:tailEnd type="none" w="med" len="med"/>
          </a:ln>
        </p:spPr>
      </p:sp>
      <p:sp>
        <p:nvSpPr>
          <p:cNvPr id="107532" name="Line 14"/>
          <p:cNvSpPr/>
          <p:nvPr/>
        </p:nvSpPr>
        <p:spPr>
          <a:xfrm>
            <a:off x="8994775" y="1077913"/>
            <a:ext cx="0" cy="447675"/>
          </a:xfrm>
          <a:prstGeom prst="line">
            <a:avLst/>
          </a:prstGeom>
          <a:ln w="12700" cap="sq" cmpd="sng">
            <a:solidFill>
              <a:schemeClr val="tx1"/>
            </a:solidFill>
            <a:prstDash val="solid"/>
            <a:headEnd type="none" w="med" len="med"/>
            <a:tailEnd type="none" w="med" len="med"/>
          </a:ln>
        </p:spPr>
      </p:sp>
      <p:sp>
        <p:nvSpPr>
          <p:cNvPr id="88077" name="Rectangle 15"/>
          <p:cNvSpPr>
            <a:spLocks noChangeArrowheads="1"/>
          </p:cNvSpPr>
          <p:nvPr/>
        </p:nvSpPr>
        <p:spPr bwMode="auto">
          <a:xfrm>
            <a:off x="3763963" y="1606550"/>
            <a:ext cx="1419225" cy="563563"/>
          </a:xfrm>
          <a:prstGeom prst="rect">
            <a:avLst/>
          </a:prstGeom>
          <a:solidFill>
            <a:srgbClr val="FFFF99"/>
          </a:solidFill>
          <a:ln w="3175" algn="ctr">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Activity Sequence</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活动排序</a:t>
            </a:r>
          </a:p>
        </p:txBody>
      </p:sp>
      <p:sp>
        <p:nvSpPr>
          <p:cNvPr id="107534" name="Rectangle 16"/>
          <p:cNvSpPr/>
          <p:nvPr/>
        </p:nvSpPr>
        <p:spPr>
          <a:xfrm>
            <a:off x="360363" y="2084388"/>
            <a:ext cx="1449387" cy="534987"/>
          </a:xfrm>
          <a:prstGeom prst="rect">
            <a:avLst/>
          </a:prstGeom>
          <a:solidFill>
            <a:srgbClr val="FFFFFF"/>
          </a:solid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Scope Planning</a:t>
            </a:r>
          </a:p>
          <a:p>
            <a:r>
              <a:rPr lang="zh-CN" altLang="en-US" sz="1400" b="0" dirty="0">
                <a:solidFill>
                  <a:schemeClr val="tx1"/>
                </a:solidFill>
                <a:latin typeface="Arial" panose="020B0604020202020204" pitchFamily="34" charset="0"/>
              </a:rPr>
              <a:t>范围计划</a:t>
            </a:r>
          </a:p>
        </p:txBody>
      </p:sp>
      <p:sp>
        <p:nvSpPr>
          <p:cNvPr id="88079" name="Rectangle 17"/>
          <p:cNvSpPr>
            <a:spLocks noChangeArrowheads="1"/>
          </p:cNvSpPr>
          <p:nvPr/>
        </p:nvSpPr>
        <p:spPr bwMode="auto">
          <a:xfrm>
            <a:off x="2051050" y="2465388"/>
            <a:ext cx="1420813" cy="520700"/>
          </a:xfrm>
          <a:prstGeom prst="rect">
            <a:avLst/>
          </a:prstGeom>
          <a:solidFill>
            <a:srgbClr val="FFFF99"/>
          </a:solidFill>
          <a:ln w="317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Activity Definition</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活动定义</a:t>
            </a:r>
          </a:p>
        </p:txBody>
      </p:sp>
      <p:sp>
        <p:nvSpPr>
          <p:cNvPr id="88080" name="Rectangle 18"/>
          <p:cNvSpPr>
            <a:spLocks noChangeArrowheads="1"/>
          </p:cNvSpPr>
          <p:nvPr/>
        </p:nvSpPr>
        <p:spPr bwMode="auto">
          <a:xfrm>
            <a:off x="3717925" y="2852738"/>
            <a:ext cx="1522413" cy="696913"/>
          </a:xfrm>
          <a:prstGeom prst="rect">
            <a:avLst/>
          </a:prstGeom>
          <a:solidFill>
            <a:srgbClr val="FFFF99"/>
          </a:solidFill>
          <a:ln w="3175" algn="ctr">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Activity Duration</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Estimate</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活动工期估算</a:t>
            </a:r>
          </a:p>
        </p:txBody>
      </p:sp>
      <p:sp>
        <p:nvSpPr>
          <p:cNvPr id="88081" name="Rectangle 19"/>
          <p:cNvSpPr>
            <a:spLocks noChangeArrowheads="1"/>
          </p:cNvSpPr>
          <p:nvPr/>
        </p:nvSpPr>
        <p:spPr bwMode="auto">
          <a:xfrm>
            <a:off x="5695950" y="2249488"/>
            <a:ext cx="1349375" cy="666750"/>
          </a:xfrm>
          <a:prstGeom prst="rect">
            <a:avLst/>
          </a:prstGeom>
          <a:solidFill>
            <a:srgbClr val="FFFF99"/>
          </a:solidFill>
          <a:ln w="3175" algn="ctr">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Schedule </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Development</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进度计划制定</a:t>
            </a:r>
          </a:p>
        </p:txBody>
      </p:sp>
      <p:sp>
        <p:nvSpPr>
          <p:cNvPr id="107538" name="Rectangle 20"/>
          <p:cNvSpPr/>
          <p:nvPr/>
        </p:nvSpPr>
        <p:spPr>
          <a:xfrm>
            <a:off x="381000" y="3351213"/>
            <a:ext cx="1449388" cy="534987"/>
          </a:xfrm>
          <a:prstGeom prst="rect">
            <a:avLst/>
          </a:prstGeom>
          <a:solidFill>
            <a:srgbClr val="FFFFFF"/>
          </a:solid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Scope Definition</a:t>
            </a:r>
          </a:p>
          <a:p>
            <a:r>
              <a:rPr lang="zh-CN" altLang="en-US" sz="1400" b="0" dirty="0">
                <a:solidFill>
                  <a:schemeClr val="tx1"/>
                </a:solidFill>
                <a:latin typeface="Arial" panose="020B0604020202020204" pitchFamily="34" charset="0"/>
              </a:rPr>
              <a:t>范围定义</a:t>
            </a:r>
          </a:p>
        </p:txBody>
      </p:sp>
      <p:sp>
        <p:nvSpPr>
          <p:cNvPr id="107539" name="Rectangle 21"/>
          <p:cNvSpPr/>
          <p:nvPr/>
        </p:nvSpPr>
        <p:spPr>
          <a:xfrm>
            <a:off x="2020888" y="3913188"/>
            <a:ext cx="1449387" cy="534987"/>
          </a:xfrm>
          <a:prstGeom prst="rect">
            <a:avLst/>
          </a:prstGeom>
          <a:no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Resource Planning</a:t>
            </a:r>
          </a:p>
          <a:p>
            <a:r>
              <a:rPr lang="zh-CN" altLang="en-US" sz="1400" b="0" dirty="0">
                <a:solidFill>
                  <a:schemeClr val="tx1"/>
                </a:solidFill>
                <a:latin typeface="Arial" panose="020B0604020202020204" pitchFamily="34" charset="0"/>
              </a:rPr>
              <a:t>资源计划</a:t>
            </a:r>
          </a:p>
        </p:txBody>
      </p:sp>
      <p:sp>
        <p:nvSpPr>
          <p:cNvPr id="107540" name="Rectangle 22"/>
          <p:cNvSpPr/>
          <p:nvPr/>
        </p:nvSpPr>
        <p:spPr>
          <a:xfrm>
            <a:off x="3697288" y="4152900"/>
            <a:ext cx="1449387" cy="534988"/>
          </a:xfrm>
          <a:prstGeom prst="rect">
            <a:avLst/>
          </a:prstGeom>
          <a:no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Cost Estimate</a:t>
            </a:r>
          </a:p>
          <a:p>
            <a:r>
              <a:rPr lang="zh-CN" altLang="en-US" sz="1400" b="0" dirty="0">
                <a:solidFill>
                  <a:schemeClr val="tx1"/>
                </a:solidFill>
                <a:latin typeface="Arial" panose="020B0604020202020204" pitchFamily="34" charset="0"/>
              </a:rPr>
              <a:t>成本估算</a:t>
            </a:r>
          </a:p>
        </p:txBody>
      </p:sp>
      <p:sp>
        <p:nvSpPr>
          <p:cNvPr id="88085" name="Rectangle 23"/>
          <p:cNvSpPr>
            <a:spLocks noChangeArrowheads="1"/>
          </p:cNvSpPr>
          <p:nvPr/>
        </p:nvSpPr>
        <p:spPr bwMode="auto">
          <a:xfrm>
            <a:off x="6759575" y="3867150"/>
            <a:ext cx="2144713" cy="709613"/>
          </a:xfrm>
          <a:prstGeom prst="rect">
            <a:avLst/>
          </a:prstGeom>
          <a:solidFill>
            <a:srgbClr val="FFFF99"/>
          </a:solidFill>
          <a:ln w="3175" algn="ctr">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Project Plan </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Development and Control</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项目计划制定和控制</a:t>
            </a:r>
          </a:p>
        </p:txBody>
      </p:sp>
      <p:sp>
        <p:nvSpPr>
          <p:cNvPr id="107542" name="Rectangle 24"/>
          <p:cNvSpPr/>
          <p:nvPr/>
        </p:nvSpPr>
        <p:spPr>
          <a:xfrm>
            <a:off x="2255838" y="4832350"/>
            <a:ext cx="3001962" cy="549275"/>
          </a:xfrm>
          <a:prstGeom prst="rect">
            <a:avLst/>
          </a:prstGeom>
          <a:no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Risk Management  Planning</a:t>
            </a:r>
          </a:p>
          <a:p>
            <a:r>
              <a:rPr lang="zh-CN" altLang="en-US" sz="1400" b="0" dirty="0">
                <a:solidFill>
                  <a:schemeClr val="tx1"/>
                </a:solidFill>
                <a:latin typeface="Arial" panose="020B0604020202020204" pitchFamily="34" charset="0"/>
              </a:rPr>
              <a:t>风险管理计划</a:t>
            </a:r>
          </a:p>
        </p:txBody>
      </p:sp>
      <p:sp>
        <p:nvSpPr>
          <p:cNvPr id="107543" name="Line 25"/>
          <p:cNvSpPr/>
          <p:nvPr/>
        </p:nvSpPr>
        <p:spPr>
          <a:xfrm flipV="1">
            <a:off x="2808288" y="1819275"/>
            <a:ext cx="958850" cy="609600"/>
          </a:xfrm>
          <a:prstGeom prst="line">
            <a:avLst/>
          </a:prstGeom>
          <a:ln w="3175" cap="flat" cmpd="sng">
            <a:solidFill>
              <a:schemeClr val="tx1"/>
            </a:solidFill>
            <a:prstDash val="solid"/>
            <a:headEnd type="none" w="med" len="med"/>
            <a:tailEnd type="triangle" w="med" len="med"/>
          </a:ln>
        </p:spPr>
      </p:sp>
      <p:sp>
        <p:nvSpPr>
          <p:cNvPr id="107544" name="Line 26"/>
          <p:cNvSpPr/>
          <p:nvPr/>
        </p:nvSpPr>
        <p:spPr>
          <a:xfrm>
            <a:off x="1081088" y="2632075"/>
            <a:ext cx="0" cy="769938"/>
          </a:xfrm>
          <a:prstGeom prst="line">
            <a:avLst/>
          </a:prstGeom>
          <a:ln w="3175" cap="flat" cmpd="sng">
            <a:solidFill>
              <a:schemeClr val="tx1"/>
            </a:solidFill>
            <a:prstDash val="solid"/>
            <a:headEnd type="none" w="med" len="med"/>
            <a:tailEnd type="triangle" w="med" len="med"/>
          </a:ln>
        </p:spPr>
      </p:sp>
      <p:sp>
        <p:nvSpPr>
          <p:cNvPr id="107545" name="Line 27"/>
          <p:cNvSpPr/>
          <p:nvPr/>
        </p:nvSpPr>
        <p:spPr>
          <a:xfrm>
            <a:off x="3476625" y="2778125"/>
            <a:ext cx="231775" cy="406400"/>
          </a:xfrm>
          <a:prstGeom prst="line">
            <a:avLst/>
          </a:prstGeom>
          <a:ln w="3175" cap="flat" cmpd="sng">
            <a:solidFill>
              <a:schemeClr val="tx1"/>
            </a:solidFill>
            <a:prstDash val="solid"/>
            <a:headEnd type="none" w="med" len="med"/>
            <a:tailEnd type="triangle" w="med" len="med"/>
          </a:ln>
        </p:spPr>
      </p:sp>
      <p:sp>
        <p:nvSpPr>
          <p:cNvPr id="107546" name="Line 28"/>
          <p:cNvSpPr/>
          <p:nvPr/>
        </p:nvSpPr>
        <p:spPr>
          <a:xfrm flipV="1">
            <a:off x="3490913" y="3314700"/>
            <a:ext cx="217487" cy="827088"/>
          </a:xfrm>
          <a:prstGeom prst="line">
            <a:avLst/>
          </a:prstGeom>
          <a:ln w="3175" cap="flat" cmpd="sng">
            <a:solidFill>
              <a:schemeClr val="tx1"/>
            </a:solidFill>
            <a:prstDash val="solid"/>
            <a:headEnd type="none" w="med" len="med"/>
            <a:tailEnd type="triangle" w="med" len="med"/>
          </a:ln>
        </p:spPr>
      </p:sp>
      <p:sp>
        <p:nvSpPr>
          <p:cNvPr id="107547" name="Line 29"/>
          <p:cNvSpPr/>
          <p:nvPr/>
        </p:nvSpPr>
        <p:spPr>
          <a:xfrm>
            <a:off x="3476625" y="4127500"/>
            <a:ext cx="217488" cy="261938"/>
          </a:xfrm>
          <a:prstGeom prst="line">
            <a:avLst/>
          </a:prstGeom>
          <a:ln w="3175" cap="flat" cmpd="sng">
            <a:solidFill>
              <a:schemeClr val="tx1"/>
            </a:solidFill>
            <a:prstDash val="solid"/>
            <a:headEnd type="none" w="med" len="med"/>
            <a:tailEnd type="triangle" w="med" len="med"/>
          </a:ln>
        </p:spPr>
      </p:sp>
      <p:sp>
        <p:nvSpPr>
          <p:cNvPr id="107548" name="Line 30"/>
          <p:cNvSpPr/>
          <p:nvPr/>
        </p:nvSpPr>
        <p:spPr>
          <a:xfrm flipV="1">
            <a:off x="1822450" y="2733675"/>
            <a:ext cx="203200" cy="857250"/>
          </a:xfrm>
          <a:prstGeom prst="line">
            <a:avLst/>
          </a:prstGeom>
          <a:ln w="3175" cap="flat" cmpd="sng">
            <a:solidFill>
              <a:schemeClr val="tx1"/>
            </a:solidFill>
            <a:prstDash val="solid"/>
            <a:headEnd type="none" w="med" len="med"/>
            <a:tailEnd type="triangle" w="med" len="med"/>
          </a:ln>
        </p:spPr>
      </p:sp>
      <p:sp>
        <p:nvSpPr>
          <p:cNvPr id="107549" name="Line 31"/>
          <p:cNvSpPr/>
          <p:nvPr/>
        </p:nvSpPr>
        <p:spPr>
          <a:xfrm>
            <a:off x="1836738" y="3560763"/>
            <a:ext cx="188912" cy="696912"/>
          </a:xfrm>
          <a:prstGeom prst="line">
            <a:avLst/>
          </a:prstGeom>
          <a:ln w="3175" cap="flat" cmpd="sng">
            <a:solidFill>
              <a:schemeClr val="tx1"/>
            </a:solidFill>
            <a:prstDash val="solid"/>
            <a:headEnd type="none" w="med" len="med"/>
            <a:tailEnd type="triangle" w="med" len="med"/>
          </a:ln>
        </p:spPr>
      </p:sp>
      <p:sp>
        <p:nvSpPr>
          <p:cNvPr id="107550" name="Line 32"/>
          <p:cNvSpPr/>
          <p:nvPr/>
        </p:nvSpPr>
        <p:spPr>
          <a:xfrm>
            <a:off x="1111250" y="4579938"/>
            <a:ext cx="2554288" cy="0"/>
          </a:xfrm>
          <a:prstGeom prst="line">
            <a:avLst/>
          </a:prstGeom>
          <a:ln w="3175" cap="flat" cmpd="sng">
            <a:solidFill>
              <a:schemeClr val="tx1"/>
            </a:solidFill>
            <a:prstDash val="solid"/>
            <a:headEnd type="none" w="med" len="med"/>
            <a:tailEnd type="triangle" w="med" len="med"/>
          </a:ln>
        </p:spPr>
      </p:sp>
      <p:sp>
        <p:nvSpPr>
          <p:cNvPr id="107551" name="Line 33"/>
          <p:cNvSpPr/>
          <p:nvPr/>
        </p:nvSpPr>
        <p:spPr>
          <a:xfrm>
            <a:off x="1096963" y="3895725"/>
            <a:ext cx="0" cy="696913"/>
          </a:xfrm>
          <a:prstGeom prst="line">
            <a:avLst/>
          </a:prstGeom>
          <a:ln w="3175" cap="flat" cmpd="sng">
            <a:solidFill>
              <a:schemeClr val="tx1"/>
            </a:solidFill>
            <a:prstDash val="solid"/>
            <a:headEnd type="none" w="med" len="med"/>
            <a:tailEnd type="none" w="med" len="med"/>
          </a:ln>
        </p:spPr>
      </p:sp>
      <p:sp>
        <p:nvSpPr>
          <p:cNvPr id="107552" name="Line 34"/>
          <p:cNvSpPr/>
          <p:nvPr/>
        </p:nvSpPr>
        <p:spPr>
          <a:xfrm>
            <a:off x="906463" y="3895725"/>
            <a:ext cx="0" cy="1174750"/>
          </a:xfrm>
          <a:prstGeom prst="line">
            <a:avLst/>
          </a:prstGeom>
          <a:ln w="3175" cap="flat" cmpd="sng">
            <a:solidFill>
              <a:schemeClr val="tx1"/>
            </a:solidFill>
            <a:prstDash val="solid"/>
            <a:headEnd type="none" w="med" len="med"/>
            <a:tailEnd type="none" w="med" len="med"/>
          </a:ln>
        </p:spPr>
      </p:sp>
      <p:sp>
        <p:nvSpPr>
          <p:cNvPr id="107553" name="Line 35"/>
          <p:cNvSpPr/>
          <p:nvPr/>
        </p:nvSpPr>
        <p:spPr>
          <a:xfrm>
            <a:off x="922338" y="5070475"/>
            <a:ext cx="1335087" cy="0"/>
          </a:xfrm>
          <a:prstGeom prst="line">
            <a:avLst/>
          </a:prstGeom>
          <a:ln w="3175" cap="flat" cmpd="sng">
            <a:solidFill>
              <a:schemeClr val="tx1"/>
            </a:solidFill>
            <a:prstDash val="solid"/>
            <a:headEnd type="none" w="med" len="med"/>
            <a:tailEnd type="triangle" w="med" len="med"/>
          </a:ln>
        </p:spPr>
      </p:sp>
      <p:sp>
        <p:nvSpPr>
          <p:cNvPr id="107554" name="Line 36"/>
          <p:cNvSpPr/>
          <p:nvPr/>
        </p:nvSpPr>
        <p:spPr>
          <a:xfrm>
            <a:off x="7091363" y="2589213"/>
            <a:ext cx="666750" cy="1176337"/>
          </a:xfrm>
          <a:prstGeom prst="line">
            <a:avLst/>
          </a:prstGeom>
          <a:ln w="3175" cap="flat" cmpd="sng">
            <a:solidFill>
              <a:schemeClr val="tx1"/>
            </a:solidFill>
            <a:prstDash val="solid"/>
            <a:headEnd type="none" w="med" len="med"/>
            <a:tailEnd type="triangle" w="med" len="med"/>
          </a:ln>
        </p:spPr>
      </p:sp>
      <p:sp>
        <p:nvSpPr>
          <p:cNvPr id="107555" name="Line 37"/>
          <p:cNvSpPr/>
          <p:nvPr/>
        </p:nvSpPr>
        <p:spPr>
          <a:xfrm>
            <a:off x="5203825" y="1863725"/>
            <a:ext cx="477838" cy="565150"/>
          </a:xfrm>
          <a:prstGeom prst="line">
            <a:avLst/>
          </a:prstGeom>
          <a:ln w="3175" cap="flat" cmpd="sng">
            <a:solidFill>
              <a:schemeClr val="tx1"/>
            </a:solidFill>
            <a:prstDash val="solid"/>
            <a:headEnd type="none" w="med" len="med"/>
            <a:tailEnd type="triangle" w="med" len="med"/>
          </a:ln>
        </p:spPr>
      </p:sp>
      <p:sp>
        <p:nvSpPr>
          <p:cNvPr id="107556" name="Line 38"/>
          <p:cNvSpPr/>
          <p:nvPr/>
        </p:nvSpPr>
        <p:spPr>
          <a:xfrm flipV="1">
            <a:off x="5246688" y="2503488"/>
            <a:ext cx="422275" cy="579437"/>
          </a:xfrm>
          <a:prstGeom prst="line">
            <a:avLst/>
          </a:prstGeom>
          <a:ln w="3175" cap="flat" cmpd="sng">
            <a:solidFill>
              <a:schemeClr val="tx1"/>
            </a:solidFill>
            <a:prstDash val="solid"/>
            <a:headEnd type="none" w="med" len="med"/>
            <a:tailEnd type="triangle" w="med" len="med"/>
          </a:ln>
        </p:spPr>
      </p:sp>
      <p:sp>
        <p:nvSpPr>
          <p:cNvPr id="107557" name="Text Box 39"/>
          <p:cNvSpPr txBox="1"/>
          <p:nvPr/>
        </p:nvSpPr>
        <p:spPr>
          <a:xfrm>
            <a:off x="5670550" y="4999038"/>
            <a:ext cx="1393825"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风险管理</a:t>
            </a:r>
          </a:p>
        </p:txBody>
      </p:sp>
      <p:sp>
        <p:nvSpPr>
          <p:cNvPr id="107558" name="Text Box 40"/>
          <p:cNvSpPr txBox="1"/>
          <p:nvPr/>
        </p:nvSpPr>
        <p:spPr>
          <a:xfrm>
            <a:off x="3690938" y="3729038"/>
            <a:ext cx="1393825"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成本管理</a:t>
            </a:r>
          </a:p>
        </p:txBody>
      </p:sp>
      <p:sp>
        <p:nvSpPr>
          <p:cNvPr id="107559" name="Text Box 41"/>
          <p:cNvSpPr txBox="1"/>
          <p:nvPr/>
        </p:nvSpPr>
        <p:spPr>
          <a:xfrm>
            <a:off x="5770563" y="1746250"/>
            <a:ext cx="1393825"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时间管理</a:t>
            </a:r>
          </a:p>
        </p:txBody>
      </p:sp>
      <p:sp>
        <p:nvSpPr>
          <p:cNvPr id="107560" name="Text Box 42"/>
          <p:cNvSpPr txBox="1"/>
          <p:nvPr/>
        </p:nvSpPr>
        <p:spPr>
          <a:xfrm>
            <a:off x="419100" y="1647825"/>
            <a:ext cx="1393825"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范围管理</a:t>
            </a:r>
          </a:p>
        </p:txBody>
      </p:sp>
      <p:sp>
        <p:nvSpPr>
          <p:cNvPr id="107561" name="Text Box 43"/>
          <p:cNvSpPr txBox="1"/>
          <p:nvPr/>
        </p:nvSpPr>
        <p:spPr>
          <a:xfrm>
            <a:off x="7126288" y="4618038"/>
            <a:ext cx="1335087"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综合管理</a:t>
            </a:r>
          </a:p>
        </p:txBody>
      </p:sp>
      <p:sp>
        <p:nvSpPr>
          <p:cNvPr id="107562" name="Rectangle 45"/>
          <p:cNvSpPr/>
          <p:nvPr/>
        </p:nvSpPr>
        <p:spPr>
          <a:xfrm>
            <a:off x="2255838" y="5529263"/>
            <a:ext cx="3001962" cy="549275"/>
          </a:xfrm>
          <a:prstGeom prst="rect">
            <a:avLst/>
          </a:prstGeom>
          <a:no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Quality Management  Planning</a:t>
            </a:r>
          </a:p>
          <a:p>
            <a:r>
              <a:rPr lang="zh-CN" altLang="en-US" sz="1400" b="0" dirty="0">
                <a:solidFill>
                  <a:schemeClr val="tx1"/>
                </a:solidFill>
                <a:latin typeface="Arial" panose="020B0604020202020204" pitchFamily="34" charset="0"/>
              </a:rPr>
              <a:t>质量管理计划</a:t>
            </a:r>
          </a:p>
        </p:txBody>
      </p:sp>
      <p:sp>
        <p:nvSpPr>
          <p:cNvPr id="107563" name="Text Box 46"/>
          <p:cNvSpPr txBox="1"/>
          <p:nvPr/>
        </p:nvSpPr>
        <p:spPr>
          <a:xfrm>
            <a:off x="5426075" y="5608638"/>
            <a:ext cx="1393825" cy="396875"/>
          </a:xfrm>
          <a:prstGeom prst="rect">
            <a:avLst/>
          </a:prstGeom>
          <a:noFill/>
          <a:ln w="3175">
            <a:noFill/>
          </a:ln>
        </p:spPr>
        <p:txBody>
          <a:bodyPr>
            <a:spAutoFit/>
          </a:bodyPr>
          <a:lstStyle/>
          <a:p>
            <a:pPr algn="l">
              <a:spcBef>
                <a:spcPct val="50000"/>
              </a:spcBef>
            </a:pPr>
            <a:r>
              <a:rPr lang="zh-CN" altLang="en-US" i="1" dirty="0">
                <a:solidFill>
                  <a:schemeClr val="accent2"/>
                </a:solidFill>
                <a:latin typeface="Arial" panose="020B0604020202020204" pitchFamily="34" charset="0"/>
              </a:rPr>
              <a:t>质量管理</a:t>
            </a:r>
          </a:p>
        </p:txBody>
      </p:sp>
      <p:sp>
        <p:nvSpPr>
          <p:cNvPr id="107564" name="Line 47"/>
          <p:cNvSpPr/>
          <p:nvPr/>
        </p:nvSpPr>
        <p:spPr>
          <a:xfrm flipH="1">
            <a:off x="725488" y="3913188"/>
            <a:ext cx="14287" cy="1858962"/>
          </a:xfrm>
          <a:prstGeom prst="line">
            <a:avLst/>
          </a:prstGeom>
          <a:ln w="9525" cap="flat" cmpd="sng">
            <a:solidFill>
              <a:schemeClr val="tx1"/>
            </a:solidFill>
            <a:prstDash val="solid"/>
            <a:headEnd type="none" w="med" len="med"/>
            <a:tailEnd type="none" w="med" len="med"/>
          </a:ln>
        </p:spPr>
      </p:sp>
      <p:sp>
        <p:nvSpPr>
          <p:cNvPr id="107565" name="Line 48"/>
          <p:cNvSpPr/>
          <p:nvPr/>
        </p:nvSpPr>
        <p:spPr>
          <a:xfrm>
            <a:off x="725488" y="5772150"/>
            <a:ext cx="1554162" cy="0"/>
          </a:xfrm>
          <a:prstGeom prst="line">
            <a:avLst/>
          </a:prstGeom>
          <a:ln w="9525" cap="flat" cmpd="sng">
            <a:solidFill>
              <a:schemeClr val="tx1"/>
            </a:solidFill>
            <a:prstDash val="solid"/>
            <a:headEnd type="none" w="med" len="med"/>
            <a:tailEnd type="triangle" w="med" len="med"/>
          </a:ln>
        </p:spPr>
      </p:sp>
      <p:cxnSp>
        <p:nvCxnSpPr>
          <p:cNvPr id="107566" name="AutoShape 49"/>
          <p:cNvCxnSpPr>
            <a:stCxn id="107542" idx="3"/>
            <a:endCxn id="88081" idx="1"/>
          </p:cNvCxnSpPr>
          <p:nvPr/>
        </p:nvCxnSpPr>
        <p:spPr>
          <a:xfrm flipV="1">
            <a:off x="5257800" y="2582863"/>
            <a:ext cx="438150" cy="2524125"/>
          </a:xfrm>
          <a:prstGeom prst="straightConnector1">
            <a:avLst/>
          </a:prstGeom>
          <a:ln w="9525" cap="flat" cmpd="sng">
            <a:solidFill>
              <a:schemeClr val="tx1"/>
            </a:solidFill>
            <a:prstDash val="solid"/>
            <a:headEnd type="none" w="med" len="med"/>
            <a:tailEnd type="triangle" w="med" len="med"/>
          </a:ln>
        </p:spPr>
      </p:cxnSp>
      <p:cxnSp>
        <p:nvCxnSpPr>
          <p:cNvPr id="107567" name="AutoShape 50"/>
          <p:cNvCxnSpPr>
            <a:stCxn id="107542" idx="3"/>
            <a:endCxn id="107569" idx="2"/>
          </p:cNvCxnSpPr>
          <p:nvPr/>
        </p:nvCxnSpPr>
        <p:spPr>
          <a:xfrm flipV="1">
            <a:off x="5257800" y="4714875"/>
            <a:ext cx="735013" cy="392113"/>
          </a:xfrm>
          <a:prstGeom prst="straightConnector1">
            <a:avLst/>
          </a:prstGeom>
          <a:ln w="9525" cap="flat" cmpd="sng">
            <a:solidFill>
              <a:schemeClr val="tx1"/>
            </a:solidFill>
            <a:prstDash val="solid"/>
            <a:headEnd type="none" w="med" len="med"/>
            <a:tailEnd type="triangle" w="med" len="med"/>
          </a:ln>
        </p:spPr>
      </p:cxnSp>
      <p:cxnSp>
        <p:nvCxnSpPr>
          <p:cNvPr id="107568" name="AutoShape 51"/>
          <p:cNvCxnSpPr>
            <a:stCxn id="107562" idx="3"/>
            <a:endCxn id="107569" idx="2"/>
          </p:cNvCxnSpPr>
          <p:nvPr/>
        </p:nvCxnSpPr>
        <p:spPr>
          <a:xfrm flipV="1">
            <a:off x="5257800" y="4714875"/>
            <a:ext cx="735013" cy="1089025"/>
          </a:xfrm>
          <a:prstGeom prst="straightConnector1">
            <a:avLst/>
          </a:prstGeom>
          <a:ln w="9525" cap="flat" cmpd="sng">
            <a:solidFill>
              <a:schemeClr val="tx1"/>
            </a:solidFill>
            <a:prstDash val="solid"/>
            <a:headEnd type="none" w="med" len="med"/>
            <a:tailEnd type="triangle" w="med" len="med"/>
          </a:ln>
        </p:spPr>
      </p:cxnSp>
      <p:sp>
        <p:nvSpPr>
          <p:cNvPr id="107569" name="Rectangle 52"/>
          <p:cNvSpPr/>
          <p:nvPr/>
        </p:nvSpPr>
        <p:spPr>
          <a:xfrm>
            <a:off x="5449888" y="3830638"/>
            <a:ext cx="1085850" cy="884237"/>
          </a:xfrm>
          <a:prstGeom prst="rect">
            <a:avLst/>
          </a:prstGeom>
          <a:solidFill>
            <a:srgbClr val="FFFFFF"/>
          </a:solidFill>
          <a:ln w="3175" cap="flat" cmpd="sng">
            <a:solidFill>
              <a:schemeClr val="tx1"/>
            </a:solidFill>
            <a:prstDash val="solid"/>
            <a:miter/>
            <a:headEnd type="none" w="med" len="med"/>
            <a:tailEnd type="none" w="med" len="med"/>
          </a:ln>
        </p:spPr>
        <p:txBody>
          <a:bodyPr wrap="none" anchor="ctr"/>
          <a:lstStyle/>
          <a:p>
            <a:r>
              <a:rPr lang="en-US" altLang="zh-CN" sz="1400" b="0" dirty="0">
                <a:solidFill>
                  <a:schemeClr val="tx1"/>
                </a:solidFill>
                <a:latin typeface="Arial" panose="020B0604020202020204" pitchFamily="34" charset="0"/>
              </a:rPr>
              <a:t>Cost </a:t>
            </a:r>
          </a:p>
          <a:p>
            <a:r>
              <a:rPr lang="en-US" altLang="zh-CN" sz="1400" b="0" dirty="0">
                <a:solidFill>
                  <a:schemeClr val="tx1"/>
                </a:solidFill>
                <a:latin typeface="Arial" panose="020B0604020202020204" pitchFamily="34" charset="0"/>
              </a:rPr>
              <a:t>Budgeting</a:t>
            </a:r>
          </a:p>
          <a:p>
            <a:r>
              <a:rPr lang="zh-CN" altLang="en-US" sz="1400" b="0" dirty="0">
                <a:solidFill>
                  <a:schemeClr val="tx1"/>
                </a:solidFill>
                <a:latin typeface="Arial" panose="020B0604020202020204" pitchFamily="34" charset="0"/>
              </a:rPr>
              <a:t>成本预算</a:t>
            </a:r>
          </a:p>
        </p:txBody>
      </p:sp>
      <p:cxnSp>
        <p:nvCxnSpPr>
          <p:cNvPr id="107570" name="AutoShape 53"/>
          <p:cNvCxnSpPr>
            <a:stCxn id="107540" idx="3"/>
            <a:endCxn id="107569" idx="1"/>
          </p:cNvCxnSpPr>
          <p:nvPr/>
        </p:nvCxnSpPr>
        <p:spPr>
          <a:xfrm flipV="1">
            <a:off x="5146675" y="4273550"/>
            <a:ext cx="303213" cy="147638"/>
          </a:xfrm>
          <a:prstGeom prst="straightConnector1">
            <a:avLst/>
          </a:prstGeom>
          <a:ln w="9525" cap="flat" cmpd="sng">
            <a:solidFill>
              <a:schemeClr val="tx1"/>
            </a:solidFill>
            <a:prstDash val="solid"/>
            <a:headEnd type="none" w="med" len="med"/>
            <a:tailEnd type="triangle" w="med" len="med"/>
          </a:ln>
        </p:spPr>
      </p:cxnSp>
      <p:cxnSp>
        <p:nvCxnSpPr>
          <p:cNvPr id="107571" name="AutoShape 54"/>
          <p:cNvCxnSpPr>
            <a:stCxn id="107569" idx="3"/>
            <a:endCxn id="88085" idx="1"/>
          </p:cNvCxnSpPr>
          <p:nvPr/>
        </p:nvCxnSpPr>
        <p:spPr>
          <a:xfrm flipV="1">
            <a:off x="6535738" y="4222750"/>
            <a:ext cx="223837" cy="50800"/>
          </a:xfrm>
          <a:prstGeom prst="straightConnector1">
            <a:avLst/>
          </a:prstGeom>
          <a:ln w="9525" cap="flat" cmpd="sng">
            <a:solidFill>
              <a:schemeClr val="tx1"/>
            </a:solidFill>
            <a:prstDash val="solid"/>
            <a:headEnd type="none" w="med" len="med"/>
            <a:tailEnd type="triangle" w="med" len="med"/>
          </a:ln>
        </p:spPr>
      </p:cxnSp>
      <p:sp>
        <p:nvSpPr>
          <p:cNvPr id="107572" name="Rectangle 55"/>
          <p:cNvSpPr/>
          <p:nvPr/>
        </p:nvSpPr>
        <p:spPr>
          <a:xfrm>
            <a:off x="273050" y="1535113"/>
            <a:ext cx="8751888" cy="46307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107573" name="AutoShape 56"/>
          <p:cNvCxnSpPr>
            <a:stCxn id="107562" idx="3"/>
            <a:endCxn id="88085" idx="1"/>
          </p:cNvCxnSpPr>
          <p:nvPr/>
        </p:nvCxnSpPr>
        <p:spPr>
          <a:xfrm flipV="1">
            <a:off x="5257800" y="4222750"/>
            <a:ext cx="1501775" cy="1581150"/>
          </a:xfrm>
          <a:prstGeom prst="straightConnector1">
            <a:avLst/>
          </a:prstGeom>
          <a:ln w="9525" cap="flat" cmpd="sng">
            <a:solidFill>
              <a:schemeClr val="tx1"/>
            </a:solidFill>
            <a:prstDash val="solid"/>
            <a:headEnd type="none" w="med" len="med"/>
            <a:tailEnd type="triangle" w="med" len="med"/>
          </a:ln>
        </p:spPr>
      </p:cxnSp>
      <p:sp>
        <p:nvSpPr>
          <p:cNvPr id="107574" name="Rectangle 58"/>
          <p:cNvSpPr>
            <a:spLocks noGrp="1"/>
          </p:cNvSpPr>
          <p:nvPr>
            <p:ph type="title" idx="4294967295"/>
          </p:nvPr>
        </p:nvSpPr>
        <p:spPr/>
        <p:txBody>
          <a:bodyPr vert="horz" wrap="square" lIns="91440" tIns="45720" rIns="91440" bIns="45720" anchor="ctr"/>
          <a:lstStyle/>
          <a:p>
            <a:pPr eaLnBrk="1" hangingPunct="1"/>
            <a:r>
              <a:rPr lang="zh-CN" altLang="en-US" sz="3200" dirty="0">
                <a:latin typeface="黑体" panose="02010609060101010101" pitchFamily="49" charset="-122"/>
              </a:rPr>
              <a:t>项目计划制定的过程和要素</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827088" y="620713"/>
          <a:ext cx="7416800" cy="5829300"/>
        </p:xfrm>
        <a:graphic>
          <a:graphicData uri="http://schemas.openxmlformats.org/presentationml/2006/ole">
            <mc:AlternateContent xmlns:mc="http://schemas.openxmlformats.org/markup-compatibility/2006">
              <mc:Choice xmlns:v="urn:schemas-microsoft-com:vml" Requires="v">
                <p:oleObj spid="_x0000_s34818" r:id="rId3" imgW="1691640" imgH="1328420" progId="FLW3Drawing">
                  <p:embed/>
                </p:oleObj>
              </mc:Choice>
              <mc:Fallback>
                <p:oleObj r:id="rId3" imgW="1691640" imgH="1328420" progId="FLW3Drawing">
                  <p:embed/>
                  <p:pic>
                    <p:nvPicPr>
                      <p:cNvPr id="0" name="图片 3113"/>
                      <p:cNvPicPr/>
                      <p:nvPr/>
                    </p:nvPicPr>
                    <p:blipFill>
                      <a:blip r:embed="rId4"/>
                      <a:stretch>
                        <a:fillRect/>
                      </a:stretch>
                    </p:blipFill>
                    <p:spPr>
                      <a:xfrm>
                        <a:off x="827088" y="620713"/>
                        <a:ext cx="7416800" cy="5829300"/>
                      </a:xfrm>
                      <a:prstGeom prst="rect">
                        <a:avLst/>
                      </a:prstGeom>
                      <a:noFill/>
                      <a:ln w="38100">
                        <a:noFill/>
                        <a:miter/>
                      </a:ln>
                    </p:spPr>
                  </p:pic>
                </p:oleObj>
              </mc:Fallback>
            </mc:AlternateContent>
          </a:graphicData>
        </a:graphic>
      </p:graphicFrame>
      <p:sp>
        <p:nvSpPr>
          <p:cNvPr id="32771" name="AutoShape 3"/>
          <p:cNvSpPr/>
          <p:nvPr/>
        </p:nvSpPr>
        <p:spPr>
          <a:xfrm>
            <a:off x="6156325" y="4221163"/>
            <a:ext cx="719138" cy="576262"/>
          </a:xfrm>
          <a:prstGeom prst="rightArrow">
            <a:avLst>
              <a:gd name="adj1" fmla="val 50000"/>
              <a:gd name="adj2" fmla="val 31198"/>
            </a:avLst>
          </a:prstGeom>
          <a:solidFill>
            <a:srgbClr val="FF0000"/>
          </a:solidFill>
          <a:ln w="76200" cap="sq"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dirty="0">
                <a:latin typeface="黑体" panose="02010609060101010101" pitchFamily="49" charset="-122"/>
              </a:rPr>
              <a:t>活动定义的方法与工具</a:t>
            </a:r>
            <a:r>
              <a:rPr lang="en-US" altLang="zh-CN" dirty="0">
                <a:latin typeface="宋体" panose="02010600030101010101" pitchFamily="2" charset="-122"/>
              </a:rPr>
              <a:t>—</a:t>
            </a:r>
            <a:r>
              <a:rPr lang="zh-CN" altLang="zh-CN" dirty="0">
                <a:latin typeface="黑体" panose="02010609060101010101" pitchFamily="49" charset="-122"/>
              </a:rPr>
              <a:t>WBS</a:t>
            </a:r>
            <a:endParaRPr lang="en-US" altLang="zh-CN" dirty="0">
              <a:latin typeface="黑体" panose="02010609060101010101" pitchFamily="49" charset="-122"/>
            </a:endParaRPr>
          </a:p>
        </p:txBody>
      </p:sp>
      <p:sp>
        <p:nvSpPr>
          <p:cNvPr id="108547" name="Line 6"/>
          <p:cNvSpPr/>
          <p:nvPr/>
        </p:nvSpPr>
        <p:spPr>
          <a:xfrm>
            <a:off x="682625" y="1589088"/>
            <a:ext cx="7750175" cy="0"/>
          </a:xfrm>
          <a:prstGeom prst="line">
            <a:avLst/>
          </a:prstGeom>
          <a:ln w="9525" cap="flat" cmpd="sng">
            <a:solidFill>
              <a:schemeClr val="tx1"/>
            </a:solidFill>
            <a:prstDash val="solid"/>
            <a:headEnd type="none" w="med" len="med"/>
            <a:tailEnd type="none" w="med" len="med"/>
          </a:ln>
        </p:spPr>
      </p:sp>
      <p:sp>
        <p:nvSpPr>
          <p:cNvPr id="108548" name="Text Box 7"/>
          <p:cNvSpPr txBox="1"/>
          <p:nvPr/>
        </p:nvSpPr>
        <p:spPr>
          <a:xfrm>
            <a:off x="1074738" y="1154113"/>
            <a:ext cx="885825" cy="396875"/>
          </a:xfrm>
          <a:prstGeom prst="rect">
            <a:avLst/>
          </a:prstGeom>
          <a:noFill/>
          <a:ln w="9525">
            <a:noFill/>
          </a:ln>
        </p:spPr>
        <p:txBody>
          <a:bodyPr>
            <a:spAutoFit/>
          </a:bodyPr>
          <a:lstStyle/>
          <a:p>
            <a:pPr>
              <a:spcBef>
                <a:spcPct val="50000"/>
              </a:spcBef>
            </a:pPr>
            <a:r>
              <a:rPr lang="zh-CN" altLang="en-US" b="0" dirty="0">
                <a:solidFill>
                  <a:schemeClr val="tx1"/>
                </a:solidFill>
                <a:latin typeface="Times New Roman" panose="02020603050405020304" pitchFamily="18" charset="0"/>
                <a:ea typeface="楷体_GB2312" pitchFamily="49" charset="-122"/>
              </a:rPr>
              <a:t>层次</a:t>
            </a:r>
          </a:p>
        </p:txBody>
      </p:sp>
      <p:sp>
        <p:nvSpPr>
          <p:cNvPr id="108549" name="Text Box 8"/>
          <p:cNvSpPr txBox="1"/>
          <p:nvPr/>
        </p:nvSpPr>
        <p:spPr>
          <a:xfrm>
            <a:off x="3614738" y="1139825"/>
            <a:ext cx="1436687" cy="396875"/>
          </a:xfrm>
          <a:prstGeom prst="rect">
            <a:avLst/>
          </a:prstGeom>
          <a:noFill/>
          <a:ln w="9525">
            <a:noFill/>
          </a:ln>
        </p:spPr>
        <p:txBody>
          <a:bodyPr>
            <a:spAutoFit/>
          </a:bodyPr>
          <a:lstStyle/>
          <a:p>
            <a:pPr>
              <a:spcBef>
                <a:spcPct val="50000"/>
              </a:spcBef>
            </a:pPr>
            <a:r>
              <a:rPr lang="zh-CN" altLang="en-US" b="0" dirty="0">
                <a:solidFill>
                  <a:schemeClr val="tx1"/>
                </a:solidFill>
                <a:latin typeface="Times New Roman" panose="02020603050405020304" pitchFamily="18" charset="0"/>
                <a:ea typeface="楷体_GB2312" pitchFamily="49" charset="-122"/>
              </a:rPr>
              <a:t>层级分解</a:t>
            </a:r>
          </a:p>
        </p:txBody>
      </p:sp>
      <p:sp>
        <p:nvSpPr>
          <p:cNvPr id="108550" name="Text Box 9"/>
          <p:cNvSpPr txBox="1"/>
          <p:nvPr/>
        </p:nvSpPr>
        <p:spPr>
          <a:xfrm>
            <a:off x="6648450" y="1125538"/>
            <a:ext cx="1436688" cy="396875"/>
          </a:xfrm>
          <a:prstGeom prst="rect">
            <a:avLst/>
          </a:prstGeom>
          <a:noFill/>
          <a:ln w="9525">
            <a:noFill/>
          </a:ln>
        </p:spPr>
        <p:txBody>
          <a:bodyPr>
            <a:spAutoFit/>
          </a:bodyPr>
          <a:lstStyle/>
          <a:p>
            <a:pPr>
              <a:spcBef>
                <a:spcPct val="50000"/>
              </a:spcBef>
            </a:pPr>
            <a:r>
              <a:rPr lang="zh-CN" altLang="en-US" b="0" dirty="0">
                <a:solidFill>
                  <a:schemeClr val="tx1"/>
                </a:solidFill>
                <a:latin typeface="Times New Roman" panose="02020603050405020304" pitchFamily="18" charset="0"/>
                <a:ea typeface="楷体_GB2312" pitchFamily="49" charset="-122"/>
              </a:rPr>
              <a:t>描述</a:t>
            </a:r>
          </a:p>
        </p:txBody>
      </p:sp>
      <p:sp>
        <p:nvSpPr>
          <p:cNvPr id="108551" name="Text Box 10"/>
          <p:cNvSpPr txBox="1"/>
          <p:nvPr/>
        </p:nvSpPr>
        <p:spPr>
          <a:xfrm>
            <a:off x="3127375" y="1795463"/>
            <a:ext cx="2481263"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项    目</a:t>
            </a:r>
          </a:p>
        </p:txBody>
      </p:sp>
      <p:sp>
        <p:nvSpPr>
          <p:cNvPr id="108552" name="Text Box 11"/>
          <p:cNvSpPr txBox="1"/>
          <p:nvPr/>
        </p:nvSpPr>
        <p:spPr>
          <a:xfrm>
            <a:off x="3127375" y="2552700"/>
            <a:ext cx="2481263"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可交付物</a:t>
            </a:r>
          </a:p>
        </p:txBody>
      </p:sp>
      <p:sp>
        <p:nvSpPr>
          <p:cNvPr id="108553" name="Text Box 12"/>
          <p:cNvSpPr txBox="1"/>
          <p:nvPr/>
        </p:nvSpPr>
        <p:spPr>
          <a:xfrm>
            <a:off x="3098800" y="3309938"/>
            <a:ext cx="2481263"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子可交付物</a:t>
            </a:r>
          </a:p>
        </p:txBody>
      </p:sp>
      <p:sp>
        <p:nvSpPr>
          <p:cNvPr id="108554" name="Text Box 13"/>
          <p:cNvSpPr txBox="1"/>
          <p:nvPr/>
        </p:nvSpPr>
        <p:spPr>
          <a:xfrm>
            <a:off x="3113088" y="4067175"/>
            <a:ext cx="2452687"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最低子可交付物</a:t>
            </a:r>
          </a:p>
        </p:txBody>
      </p:sp>
      <p:sp>
        <p:nvSpPr>
          <p:cNvPr id="108555" name="Text Box 14"/>
          <p:cNvSpPr txBox="1"/>
          <p:nvPr/>
        </p:nvSpPr>
        <p:spPr>
          <a:xfrm>
            <a:off x="3098800" y="4824413"/>
            <a:ext cx="2495550"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成本账目</a:t>
            </a:r>
          </a:p>
        </p:txBody>
      </p:sp>
      <p:sp>
        <p:nvSpPr>
          <p:cNvPr id="108556" name="Text Box 15"/>
          <p:cNvSpPr txBox="1"/>
          <p:nvPr/>
        </p:nvSpPr>
        <p:spPr>
          <a:xfrm>
            <a:off x="3084513" y="5583238"/>
            <a:ext cx="2495550" cy="466725"/>
          </a:xfrm>
          <a:prstGeom prst="rect">
            <a:avLst/>
          </a:prstGeom>
          <a:solidFill>
            <a:srgbClr val="CCFFFF">
              <a:alpha val="76077"/>
            </a:srgbClr>
          </a:solid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0" dirty="0">
                <a:solidFill>
                  <a:schemeClr val="tx1"/>
                </a:solidFill>
                <a:latin typeface="Times New Roman" panose="02020603050405020304" pitchFamily="18" charset="0"/>
                <a:ea typeface="楷体_GB2312" pitchFamily="49" charset="-122"/>
              </a:rPr>
              <a:t>工作包</a:t>
            </a:r>
          </a:p>
        </p:txBody>
      </p:sp>
      <p:sp>
        <p:nvSpPr>
          <p:cNvPr id="108557" name="Text Box 16"/>
          <p:cNvSpPr txBox="1"/>
          <p:nvPr/>
        </p:nvSpPr>
        <p:spPr>
          <a:xfrm>
            <a:off x="1179513" y="1924050"/>
            <a:ext cx="465137" cy="457200"/>
          </a:xfrm>
          <a:prstGeom prst="rect">
            <a:avLst/>
          </a:prstGeom>
          <a:noFill/>
          <a:ln w="9525">
            <a:noFill/>
          </a:ln>
        </p:spPr>
        <p:txBody>
          <a:bodyPr>
            <a:spAutoFit/>
          </a:bodyPr>
          <a:lstStyle/>
          <a:p>
            <a:pPr algn="l">
              <a:spcBef>
                <a:spcPct val="50000"/>
              </a:spcBef>
            </a:pPr>
            <a:r>
              <a:rPr lang="en-US" altLang="zh-CN" sz="2400" b="0" dirty="0">
                <a:solidFill>
                  <a:schemeClr val="tx1"/>
                </a:solidFill>
                <a:latin typeface="Arial" panose="020B0604020202020204" pitchFamily="34" charset="0"/>
                <a:ea typeface="楷体_GB2312" pitchFamily="49" charset="-122"/>
              </a:rPr>
              <a:t>0</a:t>
            </a:r>
          </a:p>
        </p:txBody>
      </p:sp>
      <p:sp>
        <p:nvSpPr>
          <p:cNvPr id="108558" name="Text Box 17"/>
          <p:cNvSpPr txBox="1"/>
          <p:nvPr/>
        </p:nvSpPr>
        <p:spPr>
          <a:xfrm>
            <a:off x="1181100" y="2501900"/>
            <a:ext cx="465138" cy="457200"/>
          </a:xfrm>
          <a:prstGeom prst="rect">
            <a:avLst/>
          </a:prstGeom>
          <a:noFill/>
          <a:ln w="9525">
            <a:noFill/>
          </a:ln>
        </p:spPr>
        <p:txBody>
          <a:bodyPr>
            <a:spAutoFit/>
          </a:bodyPr>
          <a:lstStyle/>
          <a:p>
            <a:pPr algn="l">
              <a:spcBef>
                <a:spcPct val="50000"/>
              </a:spcBef>
            </a:pPr>
            <a:r>
              <a:rPr lang="en-US" altLang="zh-CN" sz="2400" b="0" dirty="0">
                <a:solidFill>
                  <a:schemeClr val="tx1"/>
                </a:solidFill>
                <a:latin typeface="Arial" panose="020B0604020202020204" pitchFamily="34" charset="0"/>
                <a:ea typeface="楷体_GB2312" pitchFamily="49" charset="-122"/>
              </a:rPr>
              <a:t>1</a:t>
            </a:r>
          </a:p>
        </p:txBody>
      </p:sp>
      <p:sp>
        <p:nvSpPr>
          <p:cNvPr id="108559" name="Text Box 18"/>
          <p:cNvSpPr txBox="1"/>
          <p:nvPr/>
        </p:nvSpPr>
        <p:spPr>
          <a:xfrm>
            <a:off x="1152525" y="3328988"/>
            <a:ext cx="465138" cy="457200"/>
          </a:xfrm>
          <a:prstGeom prst="rect">
            <a:avLst/>
          </a:prstGeom>
          <a:noFill/>
          <a:ln w="9525">
            <a:noFill/>
          </a:ln>
        </p:spPr>
        <p:txBody>
          <a:bodyPr>
            <a:spAutoFit/>
          </a:bodyPr>
          <a:lstStyle/>
          <a:p>
            <a:pPr algn="l">
              <a:spcBef>
                <a:spcPct val="50000"/>
              </a:spcBef>
            </a:pPr>
            <a:r>
              <a:rPr lang="en-US" altLang="zh-CN" sz="2400" b="0" dirty="0">
                <a:solidFill>
                  <a:schemeClr val="tx1"/>
                </a:solidFill>
                <a:latin typeface="Arial" panose="020B0604020202020204" pitchFamily="34" charset="0"/>
                <a:ea typeface="楷体_GB2312" pitchFamily="49" charset="-122"/>
              </a:rPr>
              <a:t>2</a:t>
            </a:r>
          </a:p>
        </p:txBody>
      </p:sp>
      <p:sp>
        <p:nvSpPr>
          <p:cNvPr id="108560" name="Text Box 19"/>
          <p:cNvSpPr txBox="1"/>
          <p:nvPr/>
        </p:nvSpPr>
        <p:spPr>
          <a:xfrm>
            <a:off x="1154113" y="4127500"/>
            <a:ext cx="465137" cy="457200"/>
          </a:xfrm>
          <a:prstGeom prst="rect">
            <a:avLst/>
          </a:prstGeom>
          <a:noFill/>
          <a:ln w="9525">
            <a:noFill/>
          </a:ln>
        </p:spPr>
        <p:txBody>
          <a:bodyPr>
            <a:spAutoFit/>
          </a:bodyPr>
          <a:lstStyle/>
          <a:p>
            <a:pPr algn="l">
              <a:spcBef>
                <a:spcPct val="50000"/>
              </a:spcBef>
            </a:pPr>
            <a:r>
              <a:rPr lang="en-US" altLang="zh-CN" sz="2400" b="0" dirty="0">
                <a:solidFill>
                  <a:schemeClr val="tx1"/>
                </a:solidFill>
                <a:latin typeface="Arial" panose="020B0604020202020204" pitchFamily="34" charset="0"/>
                <a:ea typeface="楷体_GB2312" pitchFamily="49" charset="-122"/>
              </a:rPr>
              <a:t>3</a:t>
            </a:r>
          </a:p>
        </p:txBody>
      </p:sp>
      <p:sp>
        <p:nvSpPr>
          <p:cNvPr id="108561" name="Text Box 20"/>
          <p:cNvSpPr txBox="1"/>
          <p:nvPr/>
        </p:nvSpPr>
        <p:spPr>
          <a:xfrm>
            <a:off x="1154113" y="4911725"/>
            <a:ext cx="465137" cy="457200"/>
          </a:xfrm>
          <a:prstGeom prst="rect">
            <a:avLst/>
          </a:prstGeom>
          <a:noFill/>
          <a:ln w="9525">
            <a:noFill/>
          </a:ln>
        </p:spPr>
        <p:txBody>
          <a:bodyPr>
            <a:spAutoFit/>
          </a:bodyPr>
          <a:lstStyle/>
          <a:p>
            <a:pPr algn="l">
              <a:spcBef>
                <a:spcPct val="50000"/>
              </a:spcBef>
            </a:pPr>
            <a:r>
              <a:rPr lang="en-US" altLang="zh-CN" sz="2400" b="0" dirty="0">
                <a:solidFill>
                  <a:schemeClr val="tx1"/>
                </a:solidFill>
                <a:latin typeface="Arial" panose="020B0604020202020204" pitchFamily="34" charset="0"/>
                <a:ea typeface="楷体_GB2312" pitchFamily="49" charset="-122"/>
              </a:rPr>
              <a:t>4</a:t>
            </a:r>
          </a:p>
        </p:txBody>
      </p:sp>
      <p:sp>
        <p:nvSpPr>
          <p:cNvPr id="108562" name="Line 21"/>
          <p:cNvSpPr/>
          <p:nvPr/>
        </p:nvSpPr>
        <p:spPr>
          <a:xfrm>
            <a:off x="1808163" y="1895475"/>
            <a:ext cx="0" cy="450850"/>
          </a:xfrm>
          <a:prstGeom prst="line">
            <a:avLst/>
          </a:prstGeom>
          <a:ln w="9525" cap="flat" cmpd="sng">
            <a:solidFill>
              <a:schemeClr val="tx1"/>
            </a:solidFill>
            <a:prstDash val="solid"/>
            <a:headEnd type="triangle" w="med" len="med"/>
            <a:tailEnd type="triangle" w="med" len="med"/>
          </a:ln>
        </p:spPr>
      </p:sp>
      <p:sp>
        <p:nvSpPr>
          <p:cNvPr id="108563" name="Line 22"/>
          <p:cNvSpPr/>
          <p:nvPr/>
        </p:nvSpPr>
        <p:spPr>
          <a:xfrm>
            <a:off x="1808163" y="2549525"/>
            <a:ext cx="0" cy="1190625"/>
          </a:xfrm>
          <a:prstGeom prst="line">
            <a:avLst/>
          </a:prstGeom>
          <a:ln w="9525" cap="flat" cmpd="sng">
            <a:solidFill>
              <a:schemeClr val="tx1"/>
            </a:solidFill>
            <a:prstDash val="solid"/>
            <a:headEnd type="triangle" w="med" len="med"/>
            <a:tailEnd type="triangle" w="med" len="med"/>
          </a:ln>
        </p:spPr>
      </p:sp>
      <p:sp>
        <p:nvSpPr>
          <p:cNvPr id="108564" name="Line 23"/>
          <p:cNvSpPr/>
          <p:nvPr/>
        </p:nvSpPr>
        <p:spPr>
          <a:xfrm>
            <a:off x="1808163" y="4043363"/>
            <a:ext cx="0" cy="2105025"/>
          </a:xfrm>
          <a:prstGeom prst="line">
            <a:avLst/>
          </a:prstGeom>
          <a:ln w="9525" cap="flat" cmpd="sng">
            <a:solidFill>
              <a:schemeClr val="tx1"/>
            </a:solidFill>
            <a:prstDash val="solid"/>
            <a:headEnd type="triangle" w="med" len="med"/>
            <a:tailEnd type="triangle" w="med" len="med"/>
          </a:ln>
        </p:spPr>
      </p:sp>
      <p:sp>
        <p:nvSpPr>
          <p:cNvPr id="108565" name="Text Box 24"/>
          <p:cNvSpPr txBox="1"/>
          <p:nvPr/>
        </p:nvSpPr>
        <p:spPr>
          <a:xfrm>
            <a:off x="6400800" y="1881188"/>
            <a:ext cx="1814513" cy="366712"/>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整个项目</a:t>
            </a:r>
          </a:p>
        </p:txBody>
      </p:sp>
      <p:sp>
        <p:nvSpPr>
          <p:cNvPr id="108566" name="Text Box 25"/>
          <p:cNvSpPr txBox="1"/>
          <p:nvPr/>
        </p:nvSpPr>
        <p:spPr>
          <a:xfrm>
            <a:off x="6415088" y="2679700"/>
            <a:ext cx="1814512" cy="366713"/>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主要可交付物</a:t>
            </a:r>
          </a:p>
        </p:txBody>
      </p:sp>
      <p:sp>
        <p:nvSpPr>
          <p:cNvPr id="108567" name="Text Box 26"/>
          <p:cNvSpPr txBox="1"/>
          <p:nvPr/>
        </p:nvSpPr>
        <p:spPr>
          <a:xfrm>
            <a:off x="6443663" y="3463925"/>
            <a:ext cx="1814512" cy="366713"/>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支持可交付物</a:t>
            </a:r>
          </a:p>
        </p:txBody>
      </p:sp>
      <p:sp>
        <p:nvSpPr>
          <p:cNvPr id="108568" name="Text Box 27"/>
          <p:cNvSpPr txBox="1"/>
          <p:nvPr/>
        </p:nvSpPr>
        <p:spPr>
          <a:xfrm>
            <a:off x="6472238" y="4146550"/>
            <a:ext cx="1814512" cy="641350"/>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最低管理人员责任层次</a:t>
            </a:r>
          </a:p>
        </p:txBody>
      </p:sp>
      <p:sp>
        <p:nvSpPr>
          <p:cNvPr id="108569" name="Text Box 28"/>
          <p:cNvSpPr txBox="1"/>
          <p:nvPr/>
        </p:nvSpPr>
        <p:spPr>
          <a:xfrm>
            <a:off x="6456363" y="4987925"/>
            <a:ext cx="1814512" cy="641350"/>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工作包分解以监控进度和责任</a:t>
            </a:r>
          </a:p>
        </p:txBody>
      </p:sp>
      <p:sp>
        <p:nvSpPr>
          <p:cNvPr id="108570" name="Text Box 29"/>
          <p:cNvSpPr txBox="1"/>
          <p:nvPr/>
        </p:nvSpPr>
        <p:spPr>
          <a:xfrm>
            <a:off x="6429375" y="5757863"/>
            <a:ext cx="2017713" cy="366712"/>
          </a:xfrm>
          <a:prstGeom prst="rect">
            <a:avLst/>
          </a:prstGeom>
          <a:noFill/>
          <a:ln w="9525">
            <a:noFill/>
          </a:ln>
        </p:spPr>
        <p:txBody>
          <a:bodyPr>
            <a:spAutoFit/>
          </a:bodyPr>
          <a:lstStyle/>
          <a:p>
            <a:pPr>
              <a:spcBef>
                <a:spcPct val="50000"/>
              </a:spcBef>
            </a:pPr>
            <a:r>
              <a:rPr lang="zh-CN" altLang="en-US" sz="1800" b="0" dirty="0">
                <a:solidFill>
                  <a:schemeClr val="tx1"/>
                </a:solidFill>
                <a:latin typeface="Times New Roman" panose="02020603050405020304" pitchFamily="18" charset="0"/>
                <a:ea typeface="楷体_GB2312" pitchFamily="49" charset="-122"/>
              </a:rPr>
              <a:t>可识别的工作活动</a:t>
            </a:r>
          </a:p>
        </p:txBody>
      </p:sp>
      <p:grpSp>
        <p:nvGrpSpPr>
          <p:cNvPr id="108571" name="Group 32"/>
          <p:cNvGrpSpPr/>
          <p:nvPr/>
        </p:nvGrpSpPr>
        <p:grpSpPr>
          <a:xfrm>
            <a:off x="5508625" y="404813"/>
            <a:ext cx="2916238" cy="769937"/>
            <a:chOff x="3470" y="192"/>
            <a:chExt cx="1837" cy="485"/>
          </a:xfrm>
        </p:grpSpPr>
        <p:pic>
          <p:nvPicPr>
            <p:cNvPr id="108572" name="Picture 30"/>
            <p:cNvPicPr>
              <a:picLocks noChangeAspect="1"/>
            </p:cNvPicPr>
            <p:nvPr/>
          </p:nvPicPr>
          <p:blipFill>
            <a:blip r:embed="rId3"/>
            <a:stretch>
              <a:fillRect/>
            </a:stretch>
          </p:blipFill>
          <p:spPr>
            <a:xfrm>
              <a:off x="3470" y="210"/>
              <a:ext cx="1837" cy="467"/>
            </a:xfrm>
            <a:prstGeom prst="rect">
              <a:avLst/>
            </a:prstGeom>
            <a:solidFill>
              <a:srgbClr val="FFFFFF"/>
            </a:solidFill>
            <a:ln w="9525" cap="flat" cmpd="sng">
              <a:solidFill>
                <a:schemeClr val="tx1"/>
              </a:solidFill>
              <a:prstDash val="solid"/>
              <a:miter/>
              <a:headEnd type="none" w="med" len="med"/>
              <a:tailEnd type="none" w="med" len="med"/>
            </a:ln>
          </p:spPr>
        </p:pic>
        <p:sp>
          <p:nvSpPr>
            <p:cNvPr id="108573" name="Oval 31"/>
            <p:cNvSpPr/>
            <p:nvPr/>
          </p:nvSpPr>
          <p:spPr>
            <a:xfrm>
              <a:off x="3785" y="192"/>
              <a:ext cx="165" cy="375"/>
            </a:xfrm>
            <a:prstGeom prst="ellipse">
              <a:avLst/>
            </a:prstGeom>
            <a:noFill/>
            <a:ln w="9525" cap="flat" cmpd="sng">
              <a:solidFill>
                <a:srgbClr val="FF0000"/>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0" y="0"/>
            <a:ext cx="7956550" cy="557213"/>
          </a:xfrm>
        </p:spPr>
        <p:txBody>
          <a:bodyPr vert="horz" wrap="square" lIns="91440" tIns="45720" rIns="91440" bIns="45720" anchor="ctr"/>
          <a:lstStyle/>
          <a:p>
            <a:pPr eaLnBrk="1" hangingPunct="1"/>
            <a:r>
              <a:rPr lang="zh-CN" altLang="en-US" dirty="0">
                <a:latin typeface="黑体" panose="02010609060101010101" pitchFamily="49" charset="-122"/>
              </a:rPr>
              <a:t>活动定义的方法与工具：</a:t>
            </a:r>
            <a:r>
              <a:rPr lang="en-US" altLang="zh-CN" dirty="0">
                <a:latin typeface="黑体" panose="02010609060101010101" pitchFamily="49" charset="-122"/>
              </a:rPr>
              <a:t>WBS</a:t>
            </a:r>
            <a:r>
              <a:rPr lang="zh-CN" altLang="en-US" dirty="0">
                <a:latin typeface="黑体" panose="02010609060101010101" pitchFamily="49" charset="-122"/>
              </a:rPr>
              <a:t>的分解方法</a:t>
            </a:r>
          </a:p>
        </p:txBody>
      </p:sp>
      <p:sp>
        <p:nvSpPr>
          <p:cNvPr id="109571" name="Rectangle 3"/>
          <p:cNvSpPr>
            <a:spLocks noGrp="1"/>
          </p:cNvSpPr>
          <p:nvPr>
            <p:ph idx="1"/>
          </p:nvPr>
        </p:nvSpPr>
        <p:spPr/>
        <p:txBody>
          <a:bodyPr vert="horz" wrap="square" lIns="91440" tIns="45720" rIns="91440" bIns="45720" anchor="t"/>
          <a:lstStyle/>
          <a:p>
            <a:pPr eaLnBrk="1" hangingPunct="1"/>
            <a:r>
              <a:rPr lang="zh-CN" altLang="en-US" sz="3200" dirty="0">
                <a:latin typeface="宋体" panose="02010600030101010101" pitchFamily="2" charset="-122"/>
                <a:ea typeface="宋体" panose="02010600030101010101" pitchFamily="2" charset="-122"/>
              </a:rPr>
              <a:t>依据项目流程进行分解</a:t>
            </a:r>
          </a:p>
          <a:p>
            <a:pPr lvl="1" eaLnBrk="1" hangingPunct="1"/>
            <a:r>
              <a:rPr lang="zh-CN" altLang="en-US" sz="2800" dirty="0">
                <a:latin typeface="宋体" panose="02010600030101010101" pitchFamily="2" charset="-122"/>
                <a:ea typeface="宋体" panose="02010600030101010101" pitchFamily="2" charset="-122"/>
              </a:rPr>
              <a:t>按主流程阶段分解到第一层</a:t>
            </a:r>
          </a:p>
          <a:p>
            <a:pPr lvl="1" eaLnBrk="1" hangingPunct="1"/>
            <a:r>
              <a:rPr lang="zh-CN" altLang="en-US" sz="2800" dirty="0">
                <a:latin typeface="宋体" panose="02010600030101010101" pitchFamily="2" charset="-122"/>
                <a:ea typeface="宋体" panose="02010600030101010101" pitchFamily="2" charset="-122"/>
              </a:rPr>
              <a:t>按阶段流程分解到第二层</a:t>
            </a:r>
          </a:p>
          <a:p>
            <a:pPr lvl="1" eaLnBrk="1" hangingPunct="1"/>
            <a:r>
              <a:rPr lang="zh-CN" altLang="en-US" sz="2800" dirty="0">
                <a:latin typeface="宋体" panose="02010600030101010101" pitchFamily="2" charset="-122"/>
                <a:ea typeface="宋体" panose="02010600030101010101" pitchFamily="2" charset="-122"/>
              </a:rPr>
              <a:t>依照产品分解结构进行分解</a:t>
            </a:r>
          </a:p>
          <a:p>
            <a:pPr eaLnBrk="1" hangingPunct="1"/>
            <a:r>
              <a:rPr lang="zh-CN" altLang="en-US" sz="3200" dirty="0">
                <a:latin typeface="宋体" panose="02010600030101010101" pitchFamily="2" charset="-122"/>
                <a:ea typeface="宋体" panose="02010600030101010101" pitchFamily="2" charset="-122"/>
              </a:rPr>
              <a:t>利用</a:t>
            </a:r>
            <a:r>
              <a:rPr lang="en-US" altLang="zh-CN" sz="3200" dirty="0">
                <a:latin typeface="宋体" panose="02010600030101010101" pitchFamily="2" charset="-122"/>
                <a:ea typeface="宋体" panose="02010600030101010101" pitchFamily="2" charset="-122"/>
              </a:rPr>
              <a:t>WBS</a:t>
            </a:r>
            <a:r>
              <a:rPr lang="zh-CN" altLang="en-US" sz="3200" dirty="0">
                <a:latin typeface="宋体" panose="02010600030101010101" pitchFamily="2" charset="-122"/>
                <a:ea typeface="宋体" panose="02010600030101010101" pitchFamily="2" charset="-122"/>
              </a:rPr>
              <a:t>模板</a:t>
            </a:r>
          </a:p>
          <a:p>
            <a:pPr eaLnBrk="1" hangingPunct="1"/>
            <a:r>
              <a:rPr lang="zh-CN" altLang="en-US" sz="3200" dirty="0">
                <a:latin typeface="宋体" panose="02010600030101010101" pitchFamily="2" charset="-122"/>
                <a:ea typeface="宋体" panose="02010600030101010101" pitchFamily="2" charset="-122"/>
              </a:rPr>
              <a:t>头脑风暴法，列出活动清单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0" y="33338"/>
            <a:ext cx="7740650" cy="554037"/>
          </a:xfrm>
        </p:spPr>
        <p:txBody>
          <a:bodyPr vert="horz" wrap="square" lIns="91440" tIns="45720" rIns="91440" bIns="45720" anchor="ctr"/>
          <a:lstStyle/>
          <a:p>
            <a:pPr eaLnBrk="1" hangingPunct="1"/>
            <a:r>
              <a:rPr lang="zh-CN" altLang="en-US" sz="3200" dirty="0">
                <a:latin typeface="黑体" panose="02010609060101010101" pitchFamily="49" charset="-122"/>
              </a:rPr>
              <a:t>活动定义的方法与工具：</a:t>
            </a:r>
            <a:r>
              <a:rPr lang="en-US" altLang="zh-CN" sz="3200" dirty="0">
                <a:latin typeface="黑体" panose="02010609060101010101" pitchFamily="49" charset="-122"/>
              </a:rPr>
              <a:t>WBS</a:t>
            </a:r>
            <a:r>
              <a:rPr lang="zh-CN" altLang="en-US" sz="3200" dirty="0">
                <a:latin typeface="黑体" panose="02010609060101010101" pitchFamily="49" charset="-122"/>
              </a:rPr>
              <a:t>示例一</a:t>
            </a:r>
          </a:p>
        </p:txBody>
      </p:sp>
      <p:sp>
        <p:nvSpPr>
          <p:cNvPr id="110595" name="Rectangle 3"/>
          <p:cNvSpPr/>
          <p:nvPr/>
        </p:nvSpPr>
        <p:spPr>
          <a:xfrm>
            <a:off x="3421063" y="1320800"/>
            <a:ext cx="2303462" cy="381000"/>
          </a:xfrm>
          <a:prstGeom prst="rect">
            <a:avLst/>
          </a:prstGeom>
          <a:noFill/>
          <a:ln w="19050" cap="flat" cmpd="sng">
            <a:solidFill>
              <a:schemeClr val="tx1"/>
            </a:solidFill>
            <a:prstDash val="solid"/>
            <a:miter/>
            <a:headEnd type="none" w="med" len="med"/>
            <a:tailEnd type="none" w="med" len="med"/>
          </a:ln>
        </p:spPr>
        <p:txBody>
          <a:bodyPr anchor="ctr"/>
          <a:lstStyle/>
          <a:p>
            <a:r>
              <a:rPr lang="en-US" altLang="zh-CN" sz="1600" dirty="0">
                <a:solidFill>
                  <a:schemeClr val="tx1"/>
                </a:solidFill>
                <a:latin typeface="Arial" panose="020B0604020202020204" pitchFamily="34" charset="0"/>
                <a:ea typeface="楷体_GB2312" pitchFamily="49" charset="-122"/>
              </a:rPr>
              <a:t>XXX</a:t>
            </a:r>
            <a:r>
              <a:rPr lang="zh-CN" altLang="en-US" sz="1600" dirty="0">
                <a:solidFill>
                  <a:schemeClr val="tx1"/>
                </a:solidFill>
                <a:latin typeface="Arial" panose="020B0604020202020204" pitchFamily="34" charset="0"/>
                <a:ea typeface="楷体_GB2312" pitchFamily="49" charset="-122"/>
              </a:rPr>
              <a:t>系统产品开发项目</a:t>
            </a:r>
          </a:p>
        </p:txBody>
      </p:sp>
      <p:sp>
        <p:nvSpPr>
          <p:cNvPr id="110596" name="Rectangle 4"/>
          <p:cNvSpPr/>
          <p:nvPr/>
        </p:nvSpPr>
        <p:spPr>
          <a:xfrm>
            <a:off x="11430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需求分析</a:t>
            </a:r>
          </a:p>
        </p:txBody>
      </p:sp>
      <p:sp>
        <p:nvSpPr>
          <p:cNvPr id="110597" name="Rectangle 5"/>
          <p:cNvSpPr/>
          <p:nvPr/>
        </p:nvSpPr>
        <p:spPr>
          <a:xfrm>
            <a:off x="16764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总体设计</a:t>
            </a:r>
          </a:p>
        </p:txBody>
      </p:sp>
      <p:sp>
        <p:nvSpPr>
          <p:cNvPr id="110598" name="Rectangle 6"/>
          <p:cNvSpPr/>
          <p:nvPr/>
        </p:nvSpPr>
        <p:spPr>
          <a:xfrm>
            <a:off x="22098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结构设计</a:t>
            </a:r>
          </a:p>
        </p:txBody>
      </p:sp>
      <p:sp>
        <p:nvSpPr>
          <p:cNvPr id="110599" name="Rectangle 7"/>
          <p:cNvSpPr/>
          <p:nvPr/>
        </p:nvSpPr>
        <p:spPr>
          <a:xfrm>
            <a:off x="35814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硬件设计</a:t>
            </a:r>
          </a:p>
        </p:txBody>
      </p:sp>
      <p:sp>
        <p:nvSpPr>
          <p:cNvPr id="110600" name="Rectangle 8"/>
          <p:cNvSpPr/>
          <p:nvPr/>
        </p:nvSpPr>
        <p:spPr>
          <a:xfrm>
            <a:off x="49530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软件设计</a:t>
            </a:r>
          </a:p>
        </p:txBody>
      </p:sp>
      <p:sp>
        <p:nvSpPr>
          <p:cNvPr id="110601" name="Rectangle 9"/>
          <p:cNvSpPr/>
          <p:nvPr/>
        </p:nvSpPr>
        <p:spPr>
          <a:xfrm>
            <a:off x="63246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集成测试</a:t>
            </a:r>
          </a:p>
        </p:txBody>
      </p:sp>
      <p:sp>
        <p:nvSpPr>
          <p:cNvPr id="110602" name="Rectangle 10"/>
          <p:cNvSpPr/>
          <p:nvPr/>
        </p:nvSpPr>
        <p:spPr>
          <a:xfrm>
            <a:off x="68580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系统验证</a:t>
            </a:r>
          </a:p>
        </p:txBody>
      </p:sp>
      <p:sp>
        <p:nvSpPr>
          <p:cNvPr id="110603" name="Rectangle 11"/>
          <p:cNvSpPr/>
          <p:nvPr/>
        </p:nvSpPr>
        <p:spPr>
          <a:xfrm>
            <a:off x="73914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试生产</a:t>
            </a:r>
          </a:p>
        </p:txBody>
      </p:sp>
      <p:sp>
        <p:nvSpPr>
          <p:cNvPr id="110604" name="Rectangle 12"/>
          <p:cNvSpPr/>
          <p:nvPr/>
        </p:nvSpPr>
        <p:spPr>
          <a:xfrm>
            <a:off x="7924800" y="2387600"/>
            <a:ext cx="457200" cy="1219200"/>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发布上市</a:t>
            </a:r>
          </a:p>
        </p:txBody>
      </p:sp>
      <p:sp>
        <p:nvSpPr>
          <p:cNvPr id="110605" name="Rectangle 13"/>
          <p:cNvSpPr/>
          <p:nvPr/>
        </p:nvSpPr>
        <p:spPr>
          <a:xfrm>
            <a:off x="539750"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概要设计</a:t>
            </a:r>
          </a:p>
        </p:txBody>
      </p:sp>
      <p:sp>
        <p:nvSpPr>
          <p:cNvPr id="110606" name="Rectangle 14"/>
          <p:cNvSpPr/>
          <p:nvPr/>
        </p:nvSpPr>
        <p:spPr>
          <a:xfrm>
            <a:off x="1071563"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详细设计</a:t>
            </a:r>
          </a:p>
        </p:txBody>
      </p:sp>
      <p:sp>
        <p:nvSpPr>
          <p:cNvPr id="110607" name="Rectangle 15"/>
          <p:cNvSpPr/>
          <p:nvPr/>
        </p:nvSpPr>
        <p:spPr>
          <a:xfrm>
            <a:off x="2124075" y="4365625"/>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结构测试</a:t>
            </a:r>
          </a:p>
        </p:txBody>
      </p:sp>
      <p:cxnSp>
        <p:nvCxnSpPr>
          <p:cNvPr id="110608" name="AutoShape 16"/>
          <p:cNvCxnSpPr>
            <a:stCxn id="110598" idx="2"/>
            <a:endCxn id="110605" idx="0"/>
          </p:cNvCxnSpPr>
          <p:nvPr/>
        </p:nvCxnSpPr>
        <p:spPr>
          <a:xfrm rot="5400000">
            <a:off x="1231900" y="3151188"/>
            <a:ext cx="741363" cy="1670050"/>
          </a:xfrm>
          <a:prstGeom prst="bentConnector3">
            <a:avLst>
              <a:gd name="adj1" fmla="val 49894"/>
            </a:avLst>
          </a:prstGeom>
          <a:ln w="28575" cap="flat" cmpd="sng">
            <a:solidFill>
              <a:schemeClr val="tx1"/>
            </a:solidFill>
            <a:prstDash val="solid"/>
            <a:miter/>
            <a:headEnd type="none" w="med" len="med"/>
            <a:tailEnd type="none" w="med" len="med"/>
          </a:ln>
        </p:spPr>
      </p:cxnSp>
      <p:cxnSp>
        <p:nvCxnSpPr>
          <p:cNvPr id="110609" name="AutoShape 17"/>
          <p:cNvCxnSpPr>
            <a:stCxn id="110598" idx="2"/>
            <a:endCxn id="110606" idx="0"/>
          </p:cNvCxnSpPr>
          <p:nvPr/>
        </p:nvCxnSpPr>
        <p:spPr>
          <a:xfrm rot="5400000">
            <a:off x="1498600" y="3417888"/>
            <a:ext cx="741363" cy="1138237"/>
          </a:xfrm>
          <a:prstGeom prst="bentConnector3">
            <a:avLst>
              <a:gd name="adj1" fmla="val 49894"/>
            </a:avLst>
          </a:prstGeom>
          <a:ln w="28575" cap="flat" cmpd="sng">
            <a:solidFill>
              <a:schemeClr val="tx1"/>
            </a:solidFill>
            <a:prstDash val="solid"/>
            <a:miter/>
            <a:headEnd type="none" w="med" len="med"/>
            <a:tailEnd type="none" w="med" len="med"/>
          </a:ln>
        </p:spPr>
      </p:cxnSp>
      <p:cxnSp>
        <p:nvCxnSpPr>
          <p:cNvPr id="110610" name="AutoShape 18"/>
          <p:cNvCxnSpPr>
            <a:stCxn id="110598" idx="2"/>
            <a:endCxn id="110607" idx="0"/>
          </p:cNvCxnSpPr>
          <p:nvPr/>
        </p:nvCxnSpPr>
        <p:spPr>
          <a:xfrm rot="5400000">
            <a:off x="2025650" y="3943350"/>
            <a:ext cx="739775" cy="85725"/>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1" name="AutoShape 19"/>
          <p:cNvCxnSpPr>
            <a:stCxn id="110595" idx="2"/>
            <a:endCxn id="110596" idx="0"/>
          </p:cNvCxnSpPr>
          <p:nvPr/>
        </p:nvCxnSpPr>
        <p:spPr>
          <a:xfrm rot="5400000">
            <a:off x="2638425" y="442913"/>
            <a:ext cx="666750" cy="320198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2" name="AutoShape 20"/>
          <p:cNvCxnSpPr>
            <a:stCxn id="110595" idx="2"/>
            <a:endCxn id="110597" idx="0"/>
          </p:cNvCxnSpPr>
          <p:nvPr/>
        </p:nvCxnSpPr>
        <p:spPr>
          <a:xfrm rot="5400000">
            <a:off x="2905125" y="709613"/>
            <a:ext cx="666750" cy="266858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3" name="AutoShape 21"/>
          <p:cNvCxnSpPr>
            <a:stCxn id="110595" idx="2"/>
            <a:endCxn id="110598" idx="0"/>
          </p:cNvCxnSpPr>
          <p:nvPr/>
        </p:nvCxnSpPr>
        <p:spPr>
          <a:xfrm rot="5400000">
            <a:off x="3171825" y="976313"/>
            <a:ext cx="666750" cy="213518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4" name="AutoShape 22"/>
          <p:cNvCxnSpPr>
            <a:stCxn id="110595" idx="2"/>
            <a:endCxn id="110599" idx="0"/>
          </p:cNvCxnSpPr>
          <p:nvPr/>
        </p:nvCxnSpPr>
        <p:spPr>
          <a:xfrm rot="5400000">
            <a:off x="3857625" y="1662113"/>
            <a:ext cx="666750" cy="76358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5" name="AutoShape 23"/>
          <p:cNvCxnSpPr>
            <a:stCxn id="110595" idx="2"/>
            <a:endCxn id="110600" idx="0"/>
          </p:cNvCxnSpPr>
          <p:nvPr/>
        </p:nvCxnSpPr>
        <p:spPr>
          <a:xfrm rot="-5400000" flipH="1">
            <a:off x="4543425" y="1739900"/>
            <a:ext cx="666750" cy="608013"/>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6" name="AutoShape 24"/>
          <p:cNvCxnSpPr>
            <a:stCxn id="110595" idx="2"/>
            <a:endCxn id="110601" idx="0"/>
          </p:cNvCxnSpPr>
          <p:nvPr/>
        </p:nvCxnSpPr>
        <p:spPr>
          <a:xfrm rot="-5400000" flipH="1">
            <a:off x="5229225" y="1054100"/>
            <a:ext cx="666750" cy="1979613"/>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7" name="AutoShape 25"/>
          <p:cNvCxnSpPr>
            <a:stCxn id="110595" idx="2"/>
            <a:endCxn id="110602" idx="0"/>
          </p:cNvCxnSpPr>
          <p:nvPr/>
        </p:nvCxnSpPr>
        <p:spPr>
          <a:xfrm rot="-5400000" flipH="1">
            <a:off x="5495925" y="787400"/>
            <a:ext cx="666750" cy="2513013"/>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8" name="AutoShape 26"/>
          <p:cNvCxnSpPr>
            <a:stCxn id="110595" idx="2"/>
            <a:endCxn id="110603" idx="0"/>
          </p:cNvCxnSpPr>
          <p:nvPr/>
        </p:nvCxnSpPr>
        <p:spPr>
          <a:xfrm rot="-5400000" flipH="1">
            <a:off x="5762625" y="520700"/>
            <a:ext cx="666750" cy="3046413"/>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19" name="AutoShape 27"/>
          <p:cNvCxnSpPr>
            <a:stCxn id="110595" idx="2"/>
            <a:endCxn id="110604" idx="0"/>
          </p:cNvCxnSpPr>
          <p:nvPr/>
        </p:nvCxnSpPr>
        <p:spPr>
          <a:xfrm rot="-5400000" flipH="1">
            <a:off x="6029325" y="254000"/>
            <a:ext cx="666750" cy="3579813"/>
          </a:xfrm>
          <a:prstGeom prst="bentConnector3">
            <a:avLst>
              <a:gd name="adj1" fmla="val 50000"/>
            </a:avLst>
          </a:prstGeom>
          <a:ln w="28575" cap="flat" cmpd="sng">
            <a:solidFill>
              <a:schemeClr val="tx1"/>
            </a:solidFill>
            <a:prstDash val="solid"/>
            <a:miter/>
            <a:headEnd type="none" w="med" len="med"/>
            <a:tailEnd type="none" w="med" len="med"/>
          </a:ln>
        </p:spPr>
      </p:cxnSp>
      <p:sp>
        <p:nvSpPr>
          <p:cNvPr id="110620" name="Rectangle 28"/>
          <p:cNvSpPr/>
          <p:nvPr/>
        </p:nvSpPr>
        <p:spPr>
          <a:xfrm>
            <a:off x="2603500"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概要设计</a:t>
            </a:r>
          </a:p>
        </p:txBody>
      </p:sp>
      <p:sp>
        <p:nvSpPr>
          <p:cNvPr id="110621" name="Rectangle 29"/>
          <p:cNvSpPr/>
          <p:nvPr/>
        </p:nvSpPr>
        <p:spPr>
          <a:xfrm>
            <a:off x="3106738"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详细设计</a:t>
            </a:r>
          </a:p>
        </p:txBody>
      </p:sp>
      <p:sp>
        <p:nvSpPr>
          <p:cNvPr id="110622" name="Rectangle 30"/>
          <p:cNvSpPr/>
          <p:nvPr/>
        </p:nvSpPr>
        <p:spPr>
          <a:xfrm>
            <a:off x="3609975"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en-US" altLang="zh-CN" sz="1400" b="0" dirty="0">
                <a:solidFill>
                  <a:schemeClr val="tx1"/>
                </a:solidFill>
                <a:latin typeface="Arial" panose="020B0604020202020204" pitchFamily="34" charset="0"/>
                <a:ea typeface="楷体_GB2312" pitchFamily="49" charset="-122"/>
              </a:rPr>
              <a:t>P</a:t>
            </a:r>
          </a:p>
          <a:p>
            <a:r>
              <a:rPr lang="en-US" altLang="zh-CN" sz="1400" b="0" dirty="0">
                <a:solidFill>
                  <a:schemeClr val="tx1"/>
                </a:solidFill>
                <a:latin typeface="Arial" panose="020B0604020202020204" pitchFamily="34" charset="0"/>
                <a:ea typeface="楷体_GB2312" pitchFamily="49" charset="-122"/>
              </a:rPr>
              <a:t>C</a:t>
            </a:r>
          </a:p>
          <a:p>
            <a:r>
              <a:rPr lang="en-US" altLang="zh-CN" sz="1400" b="0" dirty="0">
                <a:solidFill>
                  <a:schemeClr val="tx1"/>
                </a:solidFill>
                <a:latin typeface="Arial" panose="020B0604020202020204" pitchFamily="34" charset="0"/>
                <a:ea typeface="楷体_GB2312" pitchFamily="49" charset="-122"/>
              </a:rPr>
              <a:t>B</a:t>
            </a:r>
            <a:r>
              <a:rPr lang="zh-CN" altLang="en-US" sz="1400" b="0" dirty="0">
                <a:solidFill>
                  <a:schemeClr val="tx1"/>
                </a:solidFill>
                <a:latin typeface="Arial" panose="020B0604020202020204" pitchFamily="34" charset="0"/>
                <a:ea typeface="楷体_GB2312" pitchFamily="49" charset="-122"/>
              </a:rPr>
              <a:t>设计</a:t>
            </a:r>
          </a:p>
        </p:txBody>
      </p:sp>
      <p:sp>
        <p:nvSpPr>
          <p:cNvPr id="110623" name="Rectangle 31"/>
          <p:cNvSpPr/>
          <p:nvPr/>
        </p:nvSpPr>
        <p:spPr>
          <a:xfrm>
            <a:off x="4114800" y="4367213"/>
            <a:ext cx="457200" cy="1220787"/>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硬件调试</a:t>
            </a:r>
          </a:p>
        </p:txBody>
      </p:sp>
      <p:cxnSp>
        <p:nvCxnSpPr>
          <p:cNvPr id="110624" name="AutoShape 32"/>
          <p:cNvCxnSpPr>
            <a:stCxn id="110599" idx="2"/>
            <a:endCxn id="110620" idx="0"/>
          </p:cNvCxnSpPr>
          <p:nvPr/>
        </p:nvCxnSpPr>
        <p:spPr>
          <a:xfrm rot="5400000">
            <a:off x="2949575" y="3497263"/>
            <a:ext cx="741363" cy="977900"/>
          </a:xfrm>
          <a:prstGeom prst="bentConnector3">
            <a:avLst>
              <a:gd name="adj1" fmla="val 49894"/>
            </a:avLst>
          </a:prstGeom>
          <a:ln w="28575" cap="flat" cmpd="sng">
            <a:solidFill>
              <a:schemeClr val="tx1"/>
            </a:solidFill>
            <a:prstDash val="solid"/>
            <a:miter/>
            <a:headEnd type="none" w="med" len="med"/>
            <a:tailEnd type="none" w="med" len="med"/>
          </a:ln>
        </p:spPr>
      </p:cxnSp>
      <p:cxnSp>
        <p:nvCxnSpPr>
          <p:cNvPr id="110625" name="AutoShape 33"/>
          <p:cNvCxnSpPr>
            <a:stCxn id="110599" idx="2"/>
            <a:endCxn id="110621" idx="0"/>
          </p:cNvCxnSpPr>
          <p:nvPr/>
        </p:nvCxnSpPr>
        <p:spPr>
          <a:xfrm rot="5400000">
            <a:off x="3201988" y="3749675"/>
            <a:ext cx="741362" cy="474663"/>
          </a:xfrm>
          <a:prstGeom prst="bentConnector3">
            <a:avLst>
              <a:gd name="adj1" fmla="val 49894"/>
            </a:avLst>
          </a:prstGeom>
          <a:ln w="28575" cap="flat" cmpd="sng">
            <a:solidFill>
              <a:schemeClr val="tx1"/>
            </a:solidFill>
            <a:prstDash val="solid"/>
            <a:miter/>
            <a:headEnd type="none" w="med" len="med"/>
            <a:tailEnd type="none" w="med" len="med"/>
          </a:ln>
        </p:spPr>
      </p:cxnSp>
      <p:cxnSp>
        <p:nvCxnSpPr>
          <p:cNvPr id="110626" name="AutoShape 34"/>
          <p:cNvCxnSpPr>
            <a:stCxn id="110599" idx="2"/>
            <a:endCxn id="110622" idx="0"/>
          </p:cNvCxnSpPr>
          <p:nvPr/>
        </p:nvCxnSpPr>
        <p:spPr>
          <a:xfrm rot="-5400000" flipH="1">
            <a:off x="3452813" y="3971925"/>
            <a:ext cx="741362" cy="28575"/>
          </a:xfrm>
          <a:prstGeom prst="bentConnector3">
            <a:avLst>
              <a:gd name="adj1" fmla="val 49894"/>
            </a:avLst>
          </a:prstGeom>
          <a:ln w="28575" cap="flat" cmpd="sng">
            <a:solidFill>
              <a:schemeClr val="tx1"/>
            </a:solidFill>
            <a:prstDash val="solid"/>
            <a:miter/>
            <a:headEnd type="none" w="med" len="med"/>
            <a:tailEnd type="none" w="med" len="med"/>
          </a:ln>
        </p:spPr>
      </p:cxnSp>
      <p:cxnSp>
        <p:nvCxnSpPr>
          <p:cNvPr id="110627" name="AutoShape 35"/>
          <p:cNvCxnSpPr>
            <a:stCxn id="110599" idx="2"/>
            <a:endCxn id="110623" idx="0"/>
          </p:cNvCxnSpPr>
          <p:nvPr/>
        </p:nvCxnSpPr>
        <p:spPr>
          <a:xfrm rot="-5400000" flipH="1">
            <a:off x="3705225" y="3719513"/>
            <a:ext cx="741363" cy="533400"/>
          </a:xfrm>
          <a:prstGeom prst="bentConnector3">
            <a:avLst>
              <a:gd name="adj1" fmla="val 49894"/>
            </a:avLst>
          </a:prstGeom>
          <a:ln w="28575" cap="flat" cmpd="sng">
            <a:solidFill>
              <a:schemeClr val="tx1"/>
            </a:solidFill>
            <a:prstDash val="solid"/>
            <a:miter/>
            <a:headEnd type="none" w="med" len="med"/>
            <a:tailEnd type="none" w="med" len="med"/>
          </a:ln>
        </p:spPr>
      </p:cxnSp>
      <p:sp>
        <p:nvSpPr>
          <p:cNvPr id="110628" name="Rectangle 36"/>
          <p:cNvSpPr/>
          <p:nvPr/>
        </p:nvSpPr>
        <p:spPr>
          <a:xfrm>
            <a:off x="4660900"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概要设计</a:t>
            </a:r>
          </a:p>
        </p:txBody>
      </p:sp>
      <p:sp>
        <p:nvSpPr>
          <p:cNvPr id="110629" name="Rectangle 37"/>
          <p:cNvSpPr/>
          <p:nvPr/>
        </p:nvSpPr>
        <p:spPr>
          <a:xfrm>
            <a:off x="5164138"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详细设计</a:t>
            </a:r>
          </a:p>
        </p:txBody>
      </p:sp>
      <p:sp>
        <p:nvSpPr>
          <p:cNvPr id="110630" name="Rectangle 38"/>
          <p:cNvSpPr/>
          <p:nvPr/>
        </p:nvSpPr>
        <p:spPr>
          <a:xfrm>
            <a:off x="5667375"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编码</a:t>
            </a:r>
          </a:p>
        </p:txBody>
      </p:sp>
      <p:sp>
        <p:nvSpPr>
          <p:cNvPr id="110631" name="Rectangle 39"/>
          <p:cNvSpPr/>
          <p:nvPr/>
        </p:nvSpPr>
        <p:spPr>
          <a:xfrm>
            <a:off x="6172200"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单元测试</a:t>
            </a:r>
          </a:p>
        </p:txBody>
      </p:sp>
      <p:cxnSp>
        <p:nvCxnSpPr>
          <p:cNvPr id="110632" name="AutoShape 40"/>
          <p:cNvCxnSpPr>
            <a:stCxn id="110600" idx="2"/>
            <a:endCxn id="110628" idx="0"/>
          </p:cNvCxnSpPr>
          <p:nvPr/>
        </p:nvCxnSpPr>
        <p:spPr>
          <a:xfrm rot="5400000">
            <a:off x="4664075" y="3841750"/>
            <a:ext cx="742950" cy="292100"/>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33" name="AutoShape 41"/>
          <p:cNvCxnSpPr>
            <a:stCxn id="110600" idx="2"/>
            <a:endCxn id="110629" idx="0"/>
          </p:cNvCxnSpPr>
          <p:nvPr/>
        </p:nvCxnSpPr>
        <p:spPr>
          <a:xfrm rot="-5400000" flipH="1">
            <a:off x="4914900" y="3881438"/>
            <a:ext cx="742950" cy="21113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34" name="AutoShape 42"/>
          <p:cNvCxnSpPr>
            <a:stCxn id="110600" idx="2"/>
            <a:endCxn id="110630" idx="0"/>
          </p:cNvCxnSpPr>
          <p:nvPr/>
        </p:nvCxnSpPr>
        <p:spPr>
          <a:xfrm rot="-5400000" flipH="1">
            <a:off x="5167313" y="3630613"/>
            <a:ext cx="742950" cy="714375"/>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35" name="AutoShape 43"/>
          <p:cNvCxnSpPr>
            <a:stCxn id="110600" idx="2"/>
            <a:endCxn id="110631" idx="0"/>
          </p:cNvCxnSpPr>
          <p:nvPr/>
        </p:nvCxnSpPr>
        <p:spPr>
          <a:xfrm rot="-5400000" flipH="1">
            <a:off x="5419725" y="3378200"/>
            <a:ext cx="742950" cy="1219200"/>
          </a:xfrm>
          <a:prstGeom prst="bentConnector3">
            <a:avLst>
              <a:gd name="adj1" fmla="val 50000"/>
            </a:avLst>
          </a:prstGeom>
          <a:ln w="28575" cap="flat" cmpd="sng">
            <a:solidFill>
              <a:schemeClr val="tx1"/>
            </a:solidFill>
            <a:prstDash val="solid"/>
            <a:miter/>
            <a:headEnd type="none" w="med" len="med"/>
            <a:tailEnd type="none" w="med" len="med"/>
          </a:ln>
        </p:spPr>
      </p:cxnSp>
      <p:sp>
        <p:nvSpPr>
          <p:cNvPr id="110636" name="Rectangle 44"/>
          <p:cNvSpPr/>
          <p:nvPr/>
        </p:nvSpPr>
        <p:spPr>
          <a:xfrm>
            <a:off x="6718300"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测试计划</a:t>
            </a:r>
          </a:p>
        </p:txBody>
      </p:sp>
      <p:sp>
        <p:nvSpPr>
          <p:cNvPr id="110637" name="Rectangle 45"/>
          <p:cNvSpPr/>
          <p:nvPr/>
        </p:nvSpPr>
        <p:spPr>
          <a:xfrm>
            <a:off x="7221538"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测试方案</a:t>
            </a:r>
          </a:p>
        </p:txBody>
      </p:sp>
      <p:sp>
        <p:nvSpPr>
          <p:cNvPr id="110638" name="Rectangle 46"/>
          <p:cNvSpPr/>
          <p:nvPr/>
        </p:nvSpPr>
        <p:spPr>
          <a:xfrm>
            <a:off x="7724775"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测试实施</a:t>
            </a:r>
          </a:p>
        </p:txBody>
      </p:sp>
      <p:sp>
        <p:nvSpPr>
          <p:cNvPr id="110639" name="Rectangle 47"/>
          <p:cNvSpPr/>
          <p:nvPr/>
        </p:nvSpPr>
        <p:spPr>
          <a:xfrm>
            <a:off x="8229600" y="4368800"/>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测试报告</a:t>
            </a:r>
          </a:p>
        </p:txBody>
      </p:sp>
      <p:cxnSp>
        <p:nvCxnSpPr>
          <p:cNvPr id="110640" name="AutoShape 48"/>
          <p:cNvCxnSpPr>
            <a:stCxn id="110601" idx="2"/>
            <a:endCxn id="110636" idx="0"/>
          </p:cNvCxnSpPr>
          <p:nvPr/>
        </p:nvCxnSpPr>
        <p:spPr>
          <a:xfrm rot="-5400000" flipH="1">
            <a:off x="6378575" y="3790950"/>
            <a:ext cx="742950" cy="393700"/>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41" name="AutoShape 49"/>
          <p:cNvCxnSpPr>
            <a:stCxn id="110601" idx="2"/>
            <a:endCxn id="110637" idx="0"/>
          </p:cNvCxnSpPr>
          <p:nvPr/>
        </p:nvCxnSpPr>
        <p:spPr>
          <a:xfrm rot="-5400000" flipH="1">
            <a:off x="6629400" y="3538538"/>
            <a:ext cx="742950" cy="896937"/>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42" name="AutoShape 50"/>
          <p:cNvCxnSpPr>
            <a:stCxn id="110601" idx="2"/>
            <a:endCxn id="110638" idx="0"/>
          </p:cNvCxnSpPr>
          <p:nvPr/>
        </p:nvCxnSpPr>
        <p:spPr>
          <a:xfrm rot="-5400000" flipH="1">
            <a:off x="6881813" y="3287713"/>
            <a:ext cx="742950" cy="1400175"/>
          </a:xfrm>
          <a:prstGeom prst="bentConnector3">
            <a:avLst>
              <a:gd name="adj1" fmla="val 50000"/>
            </a:avLst>
          </a:prstGeom>
          <a:ln w="28575" cap="flat" cmpd="sng">
            <a:solidFill>
              <a:schemeClr val="tx1"/>
            </a:solidFill>
            <a:prstDash val="solid"/>
            <a:miter/>
            <a:headEnd type="none" w="med" len="med"/>
            <a:tailEnd type="none" w="med" len="med"/>
          </a:ln>
        </p:spPr>
      </p:cxnSp>
      <p:cxnSp>
        <p:nvCxnSpPr>
          <p:cNvPr id="110643" name="AutoShape 51"/>
          <p:cNvCxnSpPr>
            <a:stCxn id="110601" idx="2"/>
            <a:endCxn id="110639" idx="0"/>
          </p:cNvCxnSpPr>
          <p:nvPr/>
        </p:nvCxnSpPr>
        <p:spPr>
          <a:xfrm rot="-5400000" flipH="1">
            <a:off x="7134225" y="3035300"/>
            <a:ext cx="742950" cy="1905000"/>
          </a:xfrm>
          <a:prstGeom prst="bentConnector3">
            <a:avLst>
              <a:gd name="adj1" fmla="val 50000"/>
            </a:avLst>
          </a:prstGeom>
          <a:ln w="28575" cap="flat" cmpd="sng">
            <a:solidFill>
              <a:schemeClr val="tx1"/>
            </a:solidFill>
            <a:prstDash val="solid"/>
            <a:miter/>
            <a:headEnd type="none" w="med" len="med"/>
            <a:tailEnd type="none" w="med" len="med"/>
          </a:ln>
        </p:spPr>
      </p:cxnSp>
      <p:sp>
        <p:nvSpPr>
          <p:cNvPr id="110644" name="Text Box 52"/>
          <p:cNvSpPr txBox="1"/>
          <p:nvPr/>
        </p:nvSpPr>
        <p:spPr>
          <a:xfrm>
            <a:off x="0" y="4140200"/>
            <a:ext cx="609600" cy="304800"/>
          </a:xfrm>
          <a:prstGeom prst="rect">
            <a:avLst/>
          </a:prstGeom>
          <a:noFill/>
          <a:ln w="19050">
            <a:noFill/>
          </a:ln>
        </p:spPr>
        <p:txBody>
          <a:bodyPr>
            <a:spAutoFit/>
          </a:bodyPr>
          <a:lstStyle/>
          <a:p>
            <a:pPr>
              <a:spcBef>
                <a:spcPct val="50000"/>
              </a:spcBef>
            </a:pPr>
            <a:r>
              <a:rPr lang="en-US" altLang="zh-CN" sz="1400" b="0" dirty="0">
                <a:solidFill>
                  <a:schemeClr val="tx1"/>
                </a:solidFill>
                <a:latin typeface="Arial" panose="020B0604020202020204" pitchFamily="34" charset="0"/>
              </a:rPr>
              <a:t>2</a:t>
            </a:r>
            <a:r>
              <a:rPr lang="zh-CN" altLang="en-US" sz="1400" b="0" dirty="0">
                <a:solidFill>
                  <a:schemeClr val="tx1"/>
                </a:solidFill>
                <a:latin typeface="Arial" panose="020B0604020202020204" pitchFamily="34" charset="0"/>
              </a:rPr>
              <a:t>级</a:t>
            </a:r>
          </a:p>
        </p:txBody>
      </p:sp>
      <p:sp>
        <p:nvSpPr>
          <p:cNvPr id="110645" name="Text Box 53"/>
          <p:cNvSpPr txBox="1"/>
          <p:nvPr/>
        </p:nvSpPr>
        <p:spPr>
          <a:xfrm>
            <a:off x="304800" y="2235200"/>
            <a:ext cx="609600" cy="304800"/>
          </a:xfrm>
          <a:prstGeom prst="rect">
            <a:avLst/>
          </a:prstGeom>
          <a:noFill/>
          <a:ln w="19050">
            <a:noFill/>
          </a:ln>
        </p:spPr>
        <p:txBody>
          <a:bodyPr>
            <a:spAutoFit/>
          </a:bodyPr>
          <a:lstStyle/>
          <a:p>
            <a:pPr>
              <a:spcBef>
                <a:spcPct val="50000"/>
              </a:spcBef>
            </a:pPr>
            <a:r>
              <a:rPr lang="en-US" altLang="zh-CN" sz="1400" b="0" dirty="0">
                <a:solidFill>
                  <a:schemeClr val="tx1"/>
                </a:solidFill>
                <a:latin typeface="Arial" panose="020B0604020202020204" pitchFamily="34" charset="0"/>
              </a:rPr>
              <a:t>1</a:t>
            </a:r>
            <a:r>
              <a:rPr lang="zh-CN" altLang="en-US" sz="1400" b="0" dirty="0">
                <a:solidFill>
                  <a:schemeClr val="tx1"/>
                </a:solidFill>
                <a:latin typeface="Arial" panose="020B0604020202020204" pitchFamily="34" charset="0"/>
              </a:rPr>
              <a:t>级</a:t>
            </a:r>
          </a:p>
        </p:txBody>
      </p:sp>
      <p:sp>
        <p:nvSpPr>
          <p:cNvPr id="110646" name="Text Box 54"/>
          <p:cNvSpPr txBox="1"/>
          <p:nvPr/>
        </p:nvSpPr>
        <p:spPr>
          <a:xfrm>
            <a:off x="457200" y="1320800"/>
            <a:ext cx="609600" cy="304800"/>
          </a:xfrm>
          <a:prstGeom prst="rect">
            <a:avLst/>
          </a:prstGeom>
          <a:noFill/>
          <a:ln w="19050">
            <a:noFill/>
          </a:ln>
        </p:spPr>
        <p:txBody>
          <a:bodyPr>
            <a:spAutoFit/>
          </a:bodyPr>
          <a:lstStyle/>
          <a:p>
            <a:pPr>
              <a:spcBef>
                <a:spcPct val="50000"/>
              </a:spcBef>
            </a:pPr>
            <a:r>
              <a:rPr lang="en-US" altLang="zh-CN" sz="1400" b="0" dirty="0">
                <a:solidFill>
                  <a:schemeClr val="tx1"/>
                </a:solidFill>
                <a:latin typeface="Arial" panose="020B0604020202020204" pitchFamily="34" charset="0"/>
              </a:rPr>
              <a:t>0</a:t>
            </a:r>
            <a:r>
              <a:rPr lang="zh-CN" altLang="en-US" sz="1400" b="0" dirty="0">
                <a:solidFill>
                  <a:schemeClr val="tx1"/>
                </a:solidFill>
                <a:latin typeface="Arial" panose="020B0604020202020204" pitchFamily="34" charset="0"/>
              </a:rPr>
              <a:t>级</a:t>
            </a:r>
          </a:p>
        </p:txBody>
      </p:sp>
      <p:sp>
        <p:nvSpPr>
          <p:cNvPr id="110647" name="Rectangle 55"/>
          <p:cNvSpPr/>
          <p:nvPr/>
        </p:nvSpPr>
        <p:spPr>
          <a:xfrm>
            <a:off x="1593850" y="4365625"/>
            <a:ext cx="457200" cy="1220788"/>
          </a:xfrm>
          <a:prstGeom prst="rect">
            <a:avLst/>
          </a:prstGeom>
          <a:noFill/>
          <a:ln w="19050" cap="flat" cmpd="sng">
            <a:solidFill>
              <a:schemeClr val="tx1"/>
            </a:solidFill>
            <a:prstDash val="solid"/>
            <a:miter/>
            <a:headEnd type="none" w="med" len="med"/>
            <a:tailEnd type="none" w="med" len="med"/>
          </a:ln>
        </p:spPr>
        <p:txBody>
          <a:bodyPr anchor="ctr"/>
          <a:lstStyle/>
          <a:p>
            <a:r>
              <a:rPr lang="zh-CN" altLang="en-US" sz="1400" b="0" dirty="0">
                <a:solidFill>
                  <a:schemeClr val="tx1"/>
                </a:solidFill>
                <a:latin typeface="Arial" panose="020B0604020202020204" pitchFamily="34" charset="0"/>
                <a:ea typeface="楷体_GB2312" pitchFamily="49" charset="-122"/>
              </a:rPr>
              <a:t>样件制作</a:t>
            </a:r>
          </a:p>
        </p:txBody>
      </p:sp>
      <p:cxnSp>
        <p:nvCxnSpPr>
          <p:cNvPr id="110648" name="AutoShape 56"/>
          <p:cNvCxnSpPr>
            <a:stCxn id="110598" idx="2"/>
            <a:endCxn id="110647" idx="0"/>
          </p:cNvCxnSpPr>
          <p:nvPr/>
        </p:nvCxnSpPr>
        <p:spPr>
          <a:xfrm rot="5400000">
            <a:off x="1760538" y="3678238"/>
            <a:ext cx="739775" cy="615950"/>
          </a:xfrm>
          <a:prstGeom prst="bentConnector3">
            <a:avLst>
              <a:gd name="adj1" fmla="val 50000"/>
            </a:avLst>
          </a:prstGeom>
          <a:ln w="28575" cap="flat" cmpd="sng">
            <a:solidFill>
              <a:schemeClr val="tx1"/>
            </a:solidFill>
            <a:prstDash val="solid"/>
            <a:miter/>
            <a:headEnd type="none" w="med" len="med"/>
            <a:tailEnd type="none" w="med" len="med"/>
          </a:ln>
        </p:spPr>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0" y="33338"/>
            <a:ext cx="7380288" cy="554037"/>
          </a:xfrm>
        </p:spPr>
        <p:txBody>
          <a:bodyPr vert="horz" wrap="square" lIns="91440" tIns="45720" rIns="91440" bIns="45720" anchor="ctr"/>
          <a:lstStyle/>
          <a:p>
            <a:pPr eaLnBrk="1" hangingPunct="1"/>
            <a:r>
              <a:rPr lang="zh-CN" altLang="en-US" dirty="0">
                <a:latin typeface="黑体" panose="02010609060101010101" pitchFamily="49" charset="-122"/>
              </a:rPr>
              <a:t>活动定义的方法与工具：</a:t>
            </a:r>
            <a:r>
              <a:rPr lang="en-US" altLang="zh-CN" dirty="0">
                <a:latin typeface="黑体" panose="02010609060101010101" pitchFamily="49" charset="-122"/>
              </a:rPr>
              <a:t>WBS</a:t>
            </a:r>
            <a:r>
              <a:rPr lang="zh-CN" altLang="en-US" dirty="0">
                <a:latin typeface="黑体" panose="02010609060101010101" pitchFamily="49" charset="-122"/>
              </a:rPr>
              <a:t>的分解标准</a:t>
            </a:r>
          </a:p>
        </p:txBody>
      </p:sp>
      <p:sp>
        <p:nvSpPr>
          <p:cNvPr id="111619" name="Rectangle 3"/>
          <p:cNvSpPr>
            <a:spLocks noGrp="1"/>
          </p:cNvSpPr>
          <p:nvPr>
            <p:ph idx="1"/>
          </p:nvPr>
        </p:nvSpPr>
        <p:spPr/>
        <p:txBody>
          <a:bodyPr vert="horz"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完整性。活动的总和完全定义了项目所有要完成的工作任务</a:t>
            </a:r>
          </a:p>
          <a:p>
            <a:pPr eaLnBrk="1" hangingPunct="1"/>
            <a:r>
              <a:rPr lang="zh-CN" altLang="en-US" dirty="0">
                <a:latin typeface="宋体" panose="02010600030101010101" pitchFamily="2" charset="-122"/>
                <a:ea typeface="宋体" panose="02010600030101010101" pitchFamily="2" charset="-122"/>
              </a:rPr>
              <a:t>最底层工作包的历时估计</a:t>
            </a:r>
          </a:p>
          <a:p>
            <a:pPr lvl="1" eaLnBrk="1" hangingPunct="1"/>
            <a:r>
              <a:rPr lang="zh-CN" altLang="en-US" dirty="0">
                <a:latin typeface="宋体" panose="02010600030101010101" pitchFamily="2" charset="-122"/>
                <a:ea typeface="宋体" panose="02010600030101010101" pitchFamily="2" charset="-122"/>
              </a:rPr>
              <a:t>不超过</a:t>
            </a:r>
            <a:r>
              <a:rPr lang="en-US" altLang="zh-CN" dirty="0">
                <a:latin typeface="宋体" panose="02010600030101010101" pitchFamily="2" charset="-122"/>
                <a:ea typeface="宋体" panose="02010600030101010101" pitchFamily="2" charset="-122"/>
              </a:rPr>
              <a:t>80h</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PMI</a:t>
            </a:r>
            <a:r>
              <a:rPr lang="zh-CN" altLang="en-US" dirty="0">
                <a:latin typeface="宋体" panose="02010600030101010101" pitchFamily="2" charset="-122"/>
                <a:ea typeface="宋体" panose="02010600030101010101" pitchFamily="2" charset="-122"/>
              </a:rPr>
              <a:t>）</a:t>
            </a:r>
          </a:p>
          <a:p>
            <a:pPr lvl="1" eaLnBrk="1" hangingPunct="1"/>
            <a:r>
              <a:rPr lang="zh-CN" altLang="en-US" dirty="0">
                <a:latin typeface="宋体" panose="02010600030101010101" pitchFamily="2" charset="-122"/>
                <a:ea typeface="宋体" panose="02010600030101010101" pitchFamily="2" charset="-122"/>
              </a:rPr>
              <a:t>不超过</a:t>
            </a:r>
            <a:r>
              <a:rPr lang="en-US" altLang="zh-CN" dirty="0">
                <a:latin typeface="宋体" panose="02010600030101010101" pitchFamily="2" charset="-122"/>
                <a:ea typeface="宋体" panose="02010600030101010101" pitchFamily="2" charset="-122"/>
              </a:rPr>
              <a:t>20h</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IPD</a:t>
            </a:r>
            <a:r>
              <a:rPr lang="zh-CN" altLang="en-US" dirty="0">
                <a:latin typeface="宋体" panose="02010600030101010101" pitchFamily="2" charset="-122"/>
                <a:ea typeface="宋体" panose="02010600030101010101" pitchFamily="2" charset="-122"/>
              </a:rPr>
              <a:t>）</a:t>
            </a:r>
          </a:p>
          <a:p>
            <a:pPr eaLnBrk="1" hangingPunct="1"/>
            <a:r>
              <a:rPr lang="zh-CN" altLang="en-US" dirty="0">
                <a:latin typeface="宋体" panose="02010600030101010101" pitchFamily="2" charset="-122"/>
                <a:ea typeface="宋体" panose="02010600030101010101" pitchFamily="2" charset="-122"/>
              </a:rPr>
              <a:t>最底层工作包可分配给个人</a:t>
            </a:r>
          </a:p>
          <a:p>
            <a:pPr eaLnBrk="1" hangingPunct="1"/>
            <a:r>
              <a:rPr lang="zh-CN" altLang="en-US" dirty="0">
                <a:latin typeface="宋体" panose="02010600030101010101" pitchFamily="2" charset="-122"/>
                <a:ea typeface="宋体" panose="02010600030101010101" pitchFamily="2" charset="-122"/>
              </a:rPr>
              <a:t>分解后的活动结构清晰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1440" tIns="45720" rIns="91440" bIns="45720" anchor="ctr"/>
          <a:lstStyle/>
          <a:p>
            <a:pPr eaLnBrk="1" hangingPunct="1"/>
            <a:r>
              <a:rPr lang="zh-CN" altLang="en-US" sz="3200" dirty="0">
                <a:latin typeface="黑体" panose="02010609060101010101" pitchFamily="49" charset="-122"/>
              </a:rPr>
              <a:t>项目管理五大过程</a:t>
            </a:r>
          </a:p>
        </p:txBody>
      </p:sp>
      <p:sp>
        <p:nvSpPr>
          <p:cNvPr id="62467" name="Rectangle 3"/>
          <p:cNvSpPr>
            <a:spLocks noGrp="1"/>
          </p:cNvSpPr>
          <p:nvPr>
            <p:ph idx="1"/>
          </p:nvPr>
        </p:nvSpPr>
        <p:spPr>
          <a:xfrm>
            <a:off x="0" y="3627438"/>
            <a:ext cx="9144000" cy="3073400"/>
          </a:xfrm>
        </p:spPr>
        <p:txBody>
          <a:bodyPr vert="horz" wrap="square" lIns="91440" tIns="45720" rIns="91440" bIns="45720" anchor="t"/>
          <a:lstStyle/>
          <a:p>
            <a:pPr marL="285750" indent="-285750" eaLnBrk="1" hangingPunct="1">
              <a:lnSpc>
                <a:spcPct val="120000"/>
              </a:lnSpc>
            </a:pPr>
            <a:r>
              <a:rPr lang="zh-CN" altLang="en-US" sz="2000" dirty="0">
                <a:latin typeface="宋体" panose="02010600030101010101" pitchFamily="2" charset="-122"/>
                <a:ea typeface="宋体" panose="02010600030101010101" pitchFamily="2" charset="-122"/>
              </a:rPr>
              <a:t>启动过程（</a:t>
            </a:r>
            <a:r>
              <a:rPr lang="en-US" altLang="zh-CN" sz="2000" dirty="0">
                <a:latin typeface="宋体" panose="02010600030101010101" pitchFamily="2" charset="-122"/>
                <a:ea typeface="宋体" panose="02010600030101010101" pitchFamily="2" charset="-122"/>
              </a:rPr>
              <a:t>Initiating</a:t>
            </a:r>
            <a:r>
              <a:rPr lang="zh-CN" altLang="en-US" sz="2000" dirty="0">
                <a:latin typeface="宋体" panose="02010600030101010101" pitchFamily="2" charset="-122"/>
                <a:ea typeface="宋体" panose="02010600030101010101" pitchFamily="2" charset="-122"/>
              </a:rPr>
              <a:t>）：授权批准一个项目或阶段。</a:t>
            </a:r>
          </a:p>
          <a:p>
            <a:pPr marL="285750" indent="-285750" eaLnBrk="1" hangingPunct="1">
              <a:lnSpc>
                <a:spcPct val="120000"/>
              </a:lnSpc>
            </a:pPr>
            <a:r>
              <a:rPr lang="zh-CN" altLang="en-US" sz="2000" dirty="0">
                <a:latin typeface="宋体" panose="02010600030101010101" pitchFamily="2" charset="-122"/>
                <a:ea typeface="宋体" panose="02010600030101010101" pitchFamily="2" charset="-122"/>
              </a:rPr>
              <a:t>计划过程（</a:t>
            </a:r>
            <a:r>
              <a:rPr lang="en-US" altLang="zh-CN" sz="2000" dirty="0">
                <a:latin typeface="宋体" panose="02010600030101010101" pitchFamily="2" charset="-122"/>
                <a:ea typeface="宋体" panose="02010600030101010101" pitchFamily="2" charset="-122"/>
              </a:rPr>
              <a:t>Planning</a:t>
            </a:r>
            <a:r>
              <a:rPr lang="zh-CN" altLang="en-US" sz="2000" dirty="0">
                <a:latin typeface="宋体" panose="02010600030101010101" pitchFamily="2" charset="-122"/>
                <a:ea typeface="宋体" panose="02010600030101010101" pitchFamily="2" charset="-122"/>
              </a:rPr>
              <a:t>）：界定和改进项目目标，从各种备选的行动方案中选择最好的方案，制定项目计划。</a:t>
            </a:r>
          </a:p>
          <a:p>
            <a:pPr marL="285750" indent="-285750" eaLnBrk="1" hangingPunct="1">
              <a:lnSpc>
                <a:spcPct val="120000"/>
              </a:lnSpc>
            </a:pPr>
            <a:r>
              <a:rPr lang="zh-CN" altLang="en-US" sz="2000" dirty="0">
                <a:latin typeface="宋体" panose="02010600030101010101" pitchFamily="2" charset="-122"/>
                <a:ea typeface="宋体" panose="02010600030101010101" pitchFamily="2" charset="-122"/>
              </a:rPr>
              <a:t>实施过程（</a:t>
            </a:r>
            <a:r>
              <a:rPr lang="en-US" altLang="zh-CN" sz="2000" dirty="0">
                <a:latin typeface="宋体" panose="02010600030101010101" pitchFamily="2" charset="-122"/>
                <a:ea typeface="宋体" panose="02010600030101010101" pitchFamily="2" charset="-122"/>
              </a:rPr>
              <a:t>Executing</a:t>
            </a:r>
            <a:r>
              <a:rPr lang="zh-CN" altLang="en-US" sz="2000" dirty="0">
                <a:latin typeface="宋体" panose="02010600030101010101" pitchFamily="2" charset="-122"/>
                <a:ea typeface="宋体" panose="02010600030101010101" pitchFamily="2" charset="-122"/>
              </a:rPr>
              <a:t>）：协调人员或其他资源以执行计划。</a:t>
            </a:r>
          </a:p>
          <a:p>
            <a:pPr marL="285750" indent="-285750" eaLnBrk="1" hangingPunct="1">
              <a:lnSpc>
                <a:spcPct val="120000"/>
              </a:lnSpc>
            </a:pPr>
            <a:r>
              <a:rPr lang="zh-CN" altLang="en-US" sz="2000" dirty="0">
                <a:latin typeface="宋体" panose="02010600030101010101" pitchFamily="2" charset="-122"/>
                <a:ea typeface="宋体" panose="02010600030101010101" pitchFamily="2" charset="-122"/>
              </a:rPr>
              <a:t>控制过程（</a:t>
            </a:r>
            <a:r>
              <a:rPr lang="en-US" altLang="zh-CN" sz="2000" dirty="0">
                <a:latin typeface="宋体" panose="02010600030101010101" pitchFamily="2" charset="-122"/>
                <a:ea typeface="宋体" panose="02010600030101010101" pitchFamily="2" charset="-122"/>
              </a:rPr>
              <a:t>Controlling</a:t>
            </a:r>
            <a:r>
              <a:rPr lang="zh-CN" altLang="en-US" sz="2000" dirty="0">
                <a:latin typeface="宋体" panose="02010600030101010101" pitchFamily="2" charset="-122"/>
                <a:ea typeface="宋体" panose="02010600030101010101" pitchFamily="2" charset="-122"/>
              </a:rPr>
              <a:t>）：通过定期监控和测量进展，确定与计划存在的偏差，以便在必要的时候采取纠正措施，从而确保项目目标的实现。</a:t>
            </a:r>
          </a:p>
          <a:p>
            <a:pPr marL="285750" indent="-285750" eaLnBrk="1" hangingPunct="1">
              <a:lnSpc>
                <a:spcPct val="120000"/>
              </a:lnSpc>
            </a:pPr>
            <a:r>
              <a:rPr lang="zh-CN" altLang="en-US" sz="2000" dirty="0">
                <a:latin typeface="宋体" panose="02010600030101010101" pitchFamily="2" charset="-122"/>
                <a:ea typeface="宋体" panose="02010600030101010101" pitchFamily="2" charset="-122"/>
              </a:rPr>
              <a:t>收尾过程（</a:t>
            </a:r>
            <a:r>
              <a:rPr lang="en-US" altLang="zh-CN" sz="2000" dirty="0">
                <a:latin typeface="宋体" panose="02010600030101010101" pitchFamily="2" charset="-122"/>
                <a:ea typeface="宋体" panose="02010600030101010101" pitchFamily="2" charset="-122"/>
              </a:rPr>
              <a:t>Closing</a:t>
            </a:r>
            <a:r>
              <a:rPr lang="zh-CN" altLang="en-US" sz="2000" dirty="0">
                <a:latin typeface="宋体" panose="02010600030101010101" pitchFamily="2" charset="-122"/>
                <a:ea typeface="宋体" panose="02010600030101010101" pitchFamily="2" charset="-122"/>
              </a:rPr>
              <a:t>）：项目或阶段的正式接收并达到有序的结果。</a:t>
            </a:r>
          </a:p>
        </p:txBody>
      </p:sp>
      <p:grpSp>
        <p:nvGrpSpPr>
          <p:cNvPr id="62468" name="Group 38"/>
          <p:cNvGrpSpPr/>
          <p:nvPr/>
        </p:nvGrpSpPr>
        <p:grpSpPr>
          <a:xfrm>
            <a:off x="1470025" y="1227138"/>
            <a:ext cx="5334000" cy="2057400"/>
            <a:chOff x="576" y="624"/>
            <a:chExt cx="3360" cy="1296"/>
          </a:xfrm>
        </p:grpSpPr>
        <p:sp>
          <p:nvSpPr>
            <p:cNvPr id="62469" name="Oval 5"/>
            <p:cNvSpPr/>
            <p:nvPr/>
          </p:nvSpPr>
          <p:spPr>
            <a:xfrm>
              <a:off x="576" y="652"/>
              <a:ext cx="1152" cy="260"/>
            </a:xfrm>
            <a:prstGeom prst="ellipse">
              <a:avLst/>
            </a:prstGeom>
            <a:solidFill>
              <a:srgbClr val="0099CC"/>
            </a:solidFill>
            <a:ln w="9525">
              <a:noFill/>
            </a:ln>
          </p:spPr>
          <p:txBody>
            <a:bodyPr wrap="none" anchor="ctr"/>
            <a:lstStyle/>
            <a:p>
              <a:endParaRPr lang="zh-CN" altLang="en-US" dirty="0">
                <a:latin typeface="Times New Roman" panose="02020603050405020304" pitchFamily="18" charset="0"/>
              </a:endParaRPr>
            </a:p>
          </p:txBody>
        </p:sp>
        <p:sp>
          <p:nvSpPr>
            <p:cNvPr id="62470" name="Oval 6"/>
            <p:cNvSpPr/>
            <p:nvPr/>
          </p:nvSpPr>
          <p:spPr>
            <a:xfrm>
              <a:off x="576" y="624"/>
              <a:ext cx="1152" cy="260"/>
            </a:xfrm>
            <a:prstGeom prst="ellipse">
              <a:avLst/>
            </a:prstGeom>
            <a:gradFill rotWithShape="0">
              <a:gsLst>
                <a:gs pos="0">
                  <a:srgbClr val="0099CC"/>
                </a:gs>
                <a:gs pos="100000">
                  <a:srgbClr val="00374A"/>
                </a:gs>
              </a:gsLst>
              <a:lin ang="2700000" scaled="1"/>
              <a:tileRect/>
            </a:gradFill>
            <a:ln w="9525">
              <a:noFill/>
            </a:ln>
          </p:spPr>
          <p:txBody>
            <a:bodyPr wrap="none" anchor="ctr"/>
            <a:lstStyle/>
            <a:p>
              <a:endParaRPr lang="zh-CN" altLang="en-US" dirty="0">
                <a:latin typeface="Times New Roman" panose="02020603050405020304" pitchFamily="18" charset="0"/>
              </a:endParaRPr>
            </a:p>
          </p:txBody>
        </p:sp>
        <p:sp>
          <p:nvSpPr>
            <p:cNvPr id="62471" name="Text Box 19"/>
            <p:cNvSpPr txBox="1"/>
            <p:nvPr/>
          </p:nvSpPr>
          <p:spPr>
            <a:xfrm>
              <a:off x="864" y="652"/>
              <a:ext cx="576" cy="212"/>
            </a:xfrm>
            <a:prstGeom prst="rect">
              <a:avLst/>
            </a:prstGeom>
            <a:noFill/>
            <a:ln w="19050">
              <a:noFill/>
            </a:ln>
          </p:spPr>
          <p:txBody>
            <a:bodyPr>
              <a:spAutoFit/>
            </a:bodyPr>
            <a:lstStyle/>
            <a:p>
              <a:pPr>
                <a:spcBef>
                  <a:spcPct val="50000"/>
                </a:spcBef>
              </a:pPr>
              <a:r>
                <a:rPr lang="zh-CN" altLang="en-US" sz="1600" dirty="0">
                  <a:solidFill>
                    <a:schemeClr val="bg1"/>
                  </a:solidFill>
                  <a:latin typeface="Arial" panose="020B0604020202020204" pitchFamily="34" charset="0"/>
                </a:rPr>
                <a:t>启动</a:t>
              </a:r>
            </a:p>
          </p:txBody>
        </p:sp>
        <p:sp>
          <p:nvSpPr>
            <p:cNvPr id="62472" name="Oval 8"/>
            <p:cNvSpPr/>
            <p:nvPr/>
          </p:nvSpPr>
          <p:spPr>
            <a:xfrm>
              <a:off x="2544" y="652"/>
              <a:ext cx="1152" cy="260"/>
            </a:xfrm>
            <a:prstGeom prst="ellipse">
              <a:avLst/>
            </a:prstGeom>
            <a:solidFill>
              <a:srgbClr val="0099CC"/>
            </a:solidFill>
            <a:ln w="9525">
              <a:noFill/>
            </a:ln>
          </p:spPr>
          <p:txBody>
            <a:bodyPr wrap="none" anchor="ctr"/>
            <a:lstStyle/>
            <a:p>
              <a:endParaRPr lang="zh-CN" altLang="en-US" dirty="0">
                <a:latin typeface="Times New Roman" panose="02020603050405020304" pitchFamily="18" charset="0"/>
              </a:endParaRPr>
            </a:p>
          </p:txBody>
        </p:sp>
        <p:sp>
          <p:nvSpPr>
            <p:cNvPr id="62473" name="Oval 9"/>
            <p:cNvSpPr/>
            <p:nvPr/>
          </p:nvSpPr>
          <p:spPr>
            <a:xfrm>
              <a:off x="2544" y="624"/>
              <a:ext cx="1152" cy="260"/>
            </a:xfrm>
            <a:prstGeom prst="ellipse">
              <a:avLst/>
            </a:prstGeom>
            <a:gradFill rotWithShape="0">
              <a:gsLst>
                <a:gs pos="0">
                  <a:srgbClr val="0099CC"/>
                </a:gs>
                <a:gs pos="100000">
                  <a:srgbClr val="00374A"/>
                </a:gs>
              </a:gsLst>
              <a:lin ang="2700000" scaled="1"/>
              <a:tileRect/>
            </a:gradFill>
            <a:ln w="9525">
              <a:noFill/>
            </a:ln>
          </p:spPr>
          <p:txBody>
            <a:bodyPr wrap="none" anchor="ctr"/>
            <a:lstStyle/>
            <a:p>
              <a:endParaRPr lang="zh-CN" altLang="en-US" dirty="0">
                <a:latin typeface="Times New Roman" panose="02020603050405020304" pitchFamily="18" charset="0"/>
              </a:endParaRPr>
            </a:p>
          </p:txBody>
        </p:sp>
        <p:sp>
          <p:nvSpPr>
            <p:cNvPr id="62474" name="Text Box 20"/>
            <p:cNvSpPr txBox="1"/>
            <p:nvPr/>
          </p:nvSpPr>
          <p:spPr>
            <a:xfrm>
              <a:off x="2832" y="654"/>
              <a:ext cx="576" cy="212"/>
            </a:xfrm>
            <a:prstGeom prst="rect">
              <a:avLst/>
            </a:prstGeom>
            <a:noFill/>
            <a:ln w="19050">
              <a:noFill/>
            </a:ln>
          </p:spPr>
          <p:txBody>
            <a:bodyPr>
              <a:spAutoFit/>
            </a:bodyPr>
            <a:lstStyle/>
            <a:p>
              <a:pPr>
                <a:spcBef>
                  <a:spcPct val="50000"/>
                </a:spcBef>
              </a:pPr>
              <a:r>
                <a:rPr lang="zh-CN" altLang="en-US" sz="1600" dirty="0">
                  <a:solidFill>
                    <a:schemeClr val="bg1"/>
                  </a:solidFill>
                  <a:latin typeface="Arial" panose="020B0604020202020204" pitchFamily="34" charset="0"/>
                </a:rPr>
                <a:t>计划</a:t>
              </a:r>
            </a:p>
          </p:txBody>
        </p:sp>
        <p:sp>
          <p:nvSpPr>
            <p:cNvPr id="62475" name="Oval 11"/>
            <p:cNvSpPr/>
            <p:nvPr/>
          </p:nvSpPr>
          <p:spPr>
            <a:xfrm>
              <a:off x="960" y="1180"/>
              <a:ext cx="1152" cy="260"/>
            </a:xfrm>
            <a:prstGeom prst="ellipse">
              <a:avLst/>
            </a:prstGeom>
            <a:solidFill>
              <a:srgbClr val="0099CC"/>
            </a:solidFill>
            <a:ln w="9525">
              <a:noFill/>
            </a:ln>
          </p:spPr>
          <p:txBody>
            <a:bodyPr wrap="none" anchor="ctr"/>
            <a:lstStyle/>
            <a:p>
              <a:endParaRPr lang="zh-CN" altLang="en-US" dirty="0">
                <a:latin typeface="Times New Roman" panose="02020603050405020304" pitchFamily="18" charset="0"/>
              </a:endParaRPr>
            </a:p>
          </p:txBody>
        </p:sp>
        <p:sp>
          <p:nvSpPr>
            <p:cNvPr id="62476" name="Oval 12"/>
            <p:cNvSpPr/>
            <p:nvPr/>
          </p:nvSpPr>
          <p:spPr>
            <a:xfrm>
              <a:off x="960" y="1152"/>
              <a:ext cx="1152" cy="260"/>
            </a:xfrm>
            <a:prstGeom prst="ellipse">
              <a:avLst/>
            </a:prstGeom>
            <a:gradFill rotWithShape="0">
              <a:gsLst>
                <a:gs pos="0">
                  <a:srgbClr val="0099CC"/>
                </a:gs>
                <a:gs pos="100000">
                  <a:srgbClr val="00374A"/>
                </a:gs>
              </a:gsLst>
              <a:lin ang="2700000" scaled="1"/>
              <a:tileRect/>
            </a:gradFill>
            <a:ln w="9525">
              <a:noFill/>
            </a:ln>
          </p:spPr>
          <p:txBody>
            <a:bodyPr wrap="none" anchor="ctr"/>
            <a:lstStyle/>
            <a:p>
              <a:endParaRPr lang="zh-CN" altLang="en-US" dirty="0">
                <a:latin typeface="Times New Roman" panose="02020603050405020304" pitchFamily="18" charset="0"/>
              </a:endParaRPr>
            </a:p>
          </p:txBody>
        </p:sp>
        <p:sp>
          <p:nvSpPr>
            <p:cNvPr id="62477" name="Text Box 21"/>
            <p:cNvSpPr txBox="1"/>
            <p:nvPr/>
          </p:nvSpPr>
          <p:spPr>
            <a:xfrm>
              <a:off x="1281" y="1182"/>
              <a:ext cx="576" cy="212"/>
            </a:xfrm>
            <a:prstGeom prst="rect">
              <a:avLst/>
            </a:prstGeom>
            <a:noFill/>
            <a:ln w="19050">
              <a:noFill/>
            </a:ln>
          </p:spPr>
          <p:txBody>
            <a:bodyPr>
              <a:spAutoFit/>
            </a:bodyPr>
            <a:lstStyle/>
            <a:p>
              <a:pPr>
                <a:spcBef>
                  <a:spcPct val="50000"/>
                </a:spcBef>
              </a:pPr>
              <a:r>
                <a:rPr lang="zh-CN" altLang="en-US" sz="1600" dirty="0">
                  <a:solidFill>
                    <a:schemeClr val="bg1"/>
                  </a:solidFill>
                  <a:latin typeface="Arial" panose="020B0604020202020204" pitchFamily="34" charset="0"/>
                </a:rPr>
                <a:t>控制</a:t>
              </a:r>
            </a:p>
          </p:txBody>
        </p:sp>
        <p:sp>
          <p:nvSpPr>
            <p:cNvPr id="62478" name="Oval 14"/>
            <p:cNvSpPr/>
            <p:nvPr/>
          </p:nvSpPr>
          <p:spPr>
            <a:xfrm>
              <a:off x="2784" y="1180"/>
              <a:ext cx="1152" cy="260"/>
            </a:xfrm>
            <a:prstGeom prst="ellipse">
              <a:avLst/>
            </a:prstGeom>
            <a:solidFill>
              <a:srgbClr val="0099CC"/>
            </a:solidFill>
            <a:ln w="9525">
              <a:noFill/>
            </a:ln>
          </p:spPr>
          <p:txBody>
            <a:bodyPr wrap="none" anchor="ctr"/>
            <a:lstStyle/>
            <a:p>
              <a:endParaRPr lang="zh-CN" altLang="en-US" dirty="0">
                <a:latin typeface="Times New Roman" panose="02020603050405020304" pitchFamily="18" charset="0"/>
              </a:endParaRPr>
            </a:p>
          </p:txBody>
        </p:sp>
        <p:sp>
          <p:nvSpPr>
            <p:cNvPr id="62479" name="Oval 15"/>
            <p:cNvSpPr/>
            <p:nvPr/>
          </p:nvSpPr>
          <p:spPr>
            <a:xfrm>
              <a:off x="2784" y="1152"/>
              <a:ext cx="1152" cy="260"/>
            </a:xfrm>
            <a:prstGeom prst="ellipse">
              <a:avLst/>
            </a:prstGeom>
            <a:gradFill rotWithShape="0">
              <a:gsLst>
                <a:gs pos="0">
                  <a:srgbClr val="0099CC"/>
                </a:gs>
                <a:gs pos="100000">
                  <a:srgbClr val="00374A"/>
                </a:gs>
              </a:gsLst>
              <a:lin ang="2700000" scaled="1"/>
              <a:tileRect/>
            </a:gradFill>
            <a:ln w="9525">
              <a:noFill/>
            </a:ln>
          </p:spPr>
          <p:txBody>
            <a:bodyPr wrap="none" anchor="ctr"/>
            <a:lstStyle/>
            <a:p>
              <a:endParaRPr lang="zh-CN" altLang="en-US" dirty="0">
                <a:latin typeface="Times New Roman" panose="02020603050405020304" pitchFamily="18" charset="0"/>
              </a:endParaRPr>
            </a:p>
          </p:txBody>
        </p:sp>
        <p:sp>
          <p:nvSpPr>
            <p:cNvPr id="62480" name="Text Box 22"/>
            <p:cNvSpPr txBox="1"/>
            <p:nvPr/>
          </p:nvSpPr>
          <p:spPr>
            <a:xfrm>
              <a:off x="3078" y="1182"/>
              <a:ext cx="576" cy="212"/>
            </a:xfrm>
            <a:prstGeom prst="rect">
              <a:avLst/>
            </a:prstGeom>
            <a:noFill/>
            <a:ln w="19050">
              <a:noFill/>
            </a:ln>
          </p:spPr>
          <p:txBody>
            <a:bodyPr>
              <a:spAutoFit/>
            </a:bodyPr>
            <a:lstStyle/>
            <a:p>
              <a:pPr>
                <a:spcBef>
                  <a:spcPct val="50000"/>
                </a:spcBef>
              </a:pPr>
              <a:r>
                <a:rPr lang="zh-CN" altLang="en-US" sz="1600" dirty="0">
                  <a:solidFill>
                    <a:schemeClr val="bg1"/>
                  </a:solidFill>
                  <a:latin typeface="Arial" panose="020B0604020202020204" pitchFamily="34" charset="0"/>
                </a:rPr>
                <a:t>实施</a:t>
              </a:r>
            </a:p>
          </p:txBody>
        </p:sp>
        <p:sp>
          <p:nvSpPr>
            <p:cNvPr id="62481" name="Oval 17"/>
            <p:cNvSpPr/>
            <p:nvPr/>
          </p:nvSpPr>
          <p:spPr>
            <a:xfrm>
              <a:off x="1872" y="1660"/>
              <a:ext cx="1152" cy="260"/>
            </a:xfrm>
            <a:prstGeom prst="ellipse">
              <a:avLst/>
            </a:prstGeom>
            <a:solidFill>
              <a:srgbClr val="0099CC"/>
            </a:solidFill>
            <a:ln w="9525">
              <a:noFill/>
            </a:ln>
          </p:spPr>
          <p:txBody>
            <a:bodyPr wrap="none" anchor="ctr"/>
            <a:lstStyle/>
            <a:p>
              <a:endParaRPr lang="zh-CN" altLang="en-US" dirty="0">
                <a:latin typeface="Times New Roman" panose="02020603050405020304" pitchFamily="18" charset="0"/>
              </a:endParaRPr>
            </a:p>
          </p:txBody>
        </p:sp>
        <p:sp>
          <p:nvSpPr>
            <p:cNvPr id="62482" name="Oval 18"/>
            <p:cNvSpPr/>
            <p:nvPr/>
          </p:nvSpPr>
          <p:spPr>
            <a:xfrm>
              <a:off x="1872" y="1632"/>
              <a:ext cx="1152" cy="260"/>
            </a:xfrm>
            <a:prstGeom prst="ellipse">
              <a:avLst/>
            </a:prstGeom>
            <a:gradFill rotWithShape="0">
              <a:gsLst>
                <a:gs pos="0">
                  <a:srgbClr val="0099CC"/>
                </a:gs>
                <a:gs pos="100000">
                  <a:srgbClr val="00374A"/>
                </a:gs>
              </a:gsLst>
              <a:lin ang="2700000" scaled="1"/>
              <a:tileRect/>
            </a:gradFill>
            <a:ln w="9525">
              <a:noFill/>
            </a:ln>
          </p:spPr>
          <p:txBody>
            <a:bodyPr wrap="none" anchor="ctr"/>
            <a:lstStyle/>
            <a:p>
              <a:endParaRPr lang="zh-CN" altLang="en-US" dirty="0">
                <a:latin typeface="Times New Roman" panose="02020603050405020304" pitchFamily="18" charset="0"/>
              </a:endParaRPr>
            </a:p>
          </p:txBody>
        </p:sp>
        <p:sp>
          <p:nvSpPr>
            <p:cNvPr id="62483" name="Text Box 23"/>
            <p:cNvSpPr txBox="1"/>
            <p:nvPr/>
          </p:nvSpPr>
          <p:spPr>
            <a:xfrm>
              <a:off x="2199" y="1662"/>
              <a:ext cx="576" cy="212"/>
            </a:xfrm>
            <a:prstGeom prst="rect">
              <a:avLst/>
            </a:prstGeom>
            <a:noFill/>
            <a:ln w="19050">
              <a:noFill/>
            </a:ln>
          </p:spPr>
          <p:txBody>
            <a:bodyPr>
              <a:spAutoFit/>
            </a:bodyPr>
            <a:lstStyle/>
            <a:p>
              <a:pPr>
                <a:spcBef>
                  <a:spcPct val="50000"/>
                </a:spcBef>
              </a:pPr>
              <a:r>
                <a:rPr lang="zh-CN" altLang="en-US" sz="1600" dirty="0">
                  <a:solidFill>
                    <a:schemeClr val="bg1"/>
                  </a:solidFill>
                  <a:latin typeface="Arial" panose="020B0604020202020204" pitchFamily="34" charset="0"/>
                </a:rPr>
                <a:t>收尾</a:t>
              </a:r>
            </a:p>
          </p:txBody>
        </p:sp>
        <p:sp>
          <p:nvSpPr>
            <p:cNvPr id="62484" name="Line 30"/>
            <p:cNvSpPr/>
            <p:nvPr/>
          </p:nvSpPr>
          <p:spPr>
            <a:xfrm>
              <a:off x="1728" y="768"/>
              <a:ext cx="816" cy="0"/>
            </a:xfrm>
            <a:prstGeom prst="line">
              <a:avLst/>
            </a:prstGeom>
            <a:ln w="19050" cap="flat" cmpd="sng">
              <a:solidFill>
                <a:srgbClr val="FF9900"/>
              </a:solidFill>
              <a:prstDash val="solid"/>
              <a:headEnd type="none" w="med" len="med"/>
              <a:tailEnd type="triangle" w="med" len="lg"/>
            </a:ln>
          </p:spPr>
        </p:sp>
        <p:sp>
          <p:nvSpPr>
            <p:cNvPr id="62485" name="Line 31"/>
            <p:cNvSpPr/>
            <p:nvPr/>
          </p:nvSpPr>
          <p:spPr>
            <a:xfrm>
              <a:off x="2112" y="1248"/>
              <a:ext cx="690" cy="0"/>
            </a:xfrm>
            <a:prstGeom prst="line">
              <a:avLst/>
            </a:prstGeom>
            <a:ln w="19050" cap="flat" cmpd="sng">
              <a:solidFill>
                <a:srgbClr val="FF9900"/>
              </a:solidFill>
              <a:prstDash val="solid"/>
              <a:headEnd type="none" w="med" len="med"/>
              <a:tailEnd type="triangle" w="med" len="lg"/>
            </a:ln>
          </p:spPr>
        </p:sp>
        <p:sp>
          <p:nvSpPr>
            <p:cNvPr id="62486" name="Line 32"/>
            <p:cNvSpPr/>
            <p:nvPr/>
          </p:nvSpPr>
          <p:spPr>
            <a:xfrm>
              <a:off x="2082" y="1344"/>
              <a:ext cx="702" cy="0"/>
            </a:xfrm>
            <a:prstGeom prst="line">
              <a:avLst/>
            </a:prstGeom>
            <a:ln w="19050" cap="flat" cmpd="sng">
              <a:solidFill>
                <a:srgbClr val="FF9900"/>
              </a:solidFill>
              <a:prstDash val="solid"/>
              <a:headEnd type="triangle" w="med" len="lg"/>
              <a:tailEnd type="none" w="med" len="lg"/>
            </a:ln>
          </p:spPr>
        </p:sp>
        <p:sp>
          <p:nvSpPr>
            <p:cNvPr id="62487" name="Line 33"/>
            <p:cNvSpPr/>
            <p:nvPr/>
          </p:nvSpPr>
          <p:spPr>
            <a:xfrm flipV="1">
              <a:off x="1776" y="864"/>
              <a:ext cx="864" cy="288"/>
            </a:xfrm>
            <a:prstGeom prst="line">
              <a:avLst/>
            </a:prstGeom>
            <a:ln w="19050" cap="flat" cmpd="sng">
              <a:solidFill>
                <a:srgbClr val="FF9900"/>
              </a:solidFill>
              <a:prstDash val="solid"/>
              <a:headEnd type="none" w="med" len="med"/>
              <a:tailEnd type="triangle" w="med" len="lg"/>
            </a:ln>
          </p:spPr>
        </p:sp>
        <p:sp>
          <p:nvSpPr>
            <p:cNvPr id="62488" name="Line 35"/>
            <p:cNvSpPr/>
            <p:nvPr/>
          </p:nvSpPr>
          <p:spPr>
            <a:xfrm>
              <a:off x="3168" y="912"/>
              <a:ext cx="240" cy="240"/>
            </a:xfrm>
            <a:prstGeom prst="line">
              <a:avLst/>
            </a:prstGeom>
            <a:ln w="19050" cap="flat" cmpd="sng">
              <a:solidFill>
                <a:srgbClr val="FF9900"/>
              </a:solidFill>
              <a:prstDash val="solid"/>
              <a:headEnd type="none" w="med" len="med"/>
              <a:tailEnd type="triangle" w="med" len="lg"/>
            </a:ln>
          </p:spPr>
        </p:sp>
        <p:sp>
          <p:nvSpPr>
            <p:cNvPr id="62489" name="Line 36"/>
            <p:cNvSpPr/>
            <p:nvPr/>
          </p:nvSpPr>
          <p:spPr>
            <a:xfrm>
              <a:off x="1728" y="1440"/>
              <a:ext cx="480" cy="192"/>
            </a:xfrm>
            <a:prstGeom prst="line">
              <a:avLst/>
            </a:prstGeom>
            <a:ln w="19050" cap="flat" cmpd="sng">
              <a:solidFill>
                <a:srgbClr val="FF9900"/>
              </a:solidFill>
              <a:prstDash val="solid"/>
              <a:headEnd type="none" w="med" len="med"/>
              <a:tailEnd type="triangle" w="med" len="lg"/>
            </a:ln>
          </p:spPr>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p:nvPr/>
        </p:nvSpPr>
        <p:spPr>
          <a:xfrm>
            <a:off x="123825" y="5130800"/>
            <a:ext cx="8964613" cy="1154113"/>
          </a:xfrm>
          <a:prstGeom prst="rect">
            <a:avLst/>
          </a:prstGeom>
          <a:solidFill>
            <a:schemeClr val="accent1"/>
          </a:solidFill>
          <a:ln w="9525" cap="rnd" cmpd="sng">
            <a:solidFill>
              <a:schemeClr val="tx1"/>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43" name="Rectangle 4"/>
          <p:cNvSpPr/>
          <p:nvPr/>
        </p:nvSpPr>
        <p:spPr>
          <a:xfrm>
            <a:off x="107950" y="1568450"/>
            <a:ext cx="8964613" cy="865188"/>
          </a:xfrm>
          <a:prstGeom prst="rect">
            <a:avLst/>
          </a:prstGeom>
          <a:solidFill>
            <a:schemeClr val="accent1"/>
          </a:solidFill>
          <a:ln w="9525" cap="rnd" cmpd="sng">
            <a:solidFill>
              <a:schemeClr val="tx1"/>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44" name="Rectangle 6"/>
          <p:cNvSpPr/>
          <p:nvPr/>
        </p:nvSpPr>
        <p:spPr>
          <a:xfrm>
            <a:off x="3852863" y="1027113"/>
            <a:ext cx="1163637"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45" name="Text Box 7"/>
          <p:cNvSpPr txBox="1"/>
          <p:nvPr/>
        </p:nvSpPr>
        <p:spPr>
          <a:xfrm>
            <a:off x="3852863" y="1050925"/>
            <a:ext cx="1223962"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销售信息系统</a:t>
            </a:r>
          </a:p>
          <a:p>
            <a:pPr>
              <a:lnSpc>
                <a:spcPct val="70000"/>
              </a:lnSpc>
              <a:spcBef>
                <a:spcPct val="50000"/>
              </a:spcBef>
            </a:pPr>
            <a:r>
              <a:rPr lang="en-US" altLang="zh-CN" sz="1200" b="0" dirty="0">
                <a:solidFill>
                  <a:schemeClr val="tx1"/>
                </a:solidFill>
                <a:latin typeface="Arial" panose="020B0604020202020204" pitchFamily="34" charset="0"/>
              </a:rPr>
              <a:t>Beth</a:t>
            </a:r>
          </a:p>
        </p:txBody>
      </p:sp>
      <p:sp>
        <p:nvSpPr>
          <p:cNvPr id="112646" name="Line 8"/>
          <p:cNvSpPr/>
          <p:nvPr/>
        </p:nvSpPr>
        <p:spPr>
          <a:xfrm>
            <a:off x="3852863" y="1260475"/>
            <a:ext cx="1163637" cy="0"/>
          </a:xfrm>
          <a:prstGeom prst="line">
            <a:avLst/>
          </a:prstGeom>
          <a:ln w="9525" cap="flat" cmpd="sng">
            <a:solidFill>
              <a:schemeClr val="tx1"/>
            </a:solidFill>
            <a:prstDash val="solid"/>
            <a:headEnd type="none" w="med" len="med"/>
            <a:tailEnd type="none" w="med" len="med"/>
          </a:ln>
        </p:spPr>
      </p:sp>
      <p:sp>
        <p:nvSpPr>
          <p:cNvPr id="112647" name="Rectangle 10"/>
          <p:cNvSpPr/>
          <p:nvPr/>
        </p:nvSpPr>
        <p:spPr>
          <a:xfrm>
            <a:off x="541338" y="1819275"/>
            <a:ext cx="1163637"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48" name="Text Box 11"/>
          <p:cNvSpPr txBox="1"/>
          <p:nvPr/>
        </p:nvSpPr>
        <p:spPr>
          <a:xfrm>
            <a:off x="541338" y="1843088"/>
            <a:ext cx="1223962"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问题界定</a:t>
            </a:r>
          </a:p>
          <a:p>
            <a:pPr>
              <a:lnSpc>
                <a:spcPct val="70000"/>
              </a:lnSpc>
              <a:spcBef>
                <a:spcPct val="50000"/>
              </a:spcBef>
            </a:pPr>
            <a:r>
              <a:rPr lang="en-US" altLang="zh-CN" sz="1200" b="0" dirty="0">
                <a:solidFill>
                  <a:schemeClr val="tx1"/>
                </a:solidFill>
                <a:latin typeface="Arial" panose="020B0604020202020204" pitchFamily="34" charset="0"/>
              </a:rPr>
              <a:t>Beth</a:t>
            </a:r>
          </a:p>
        </p:txBody>
      </p:sp>
      <p:sp>
        <p:nvSpPr>
          <p:cNvPr id="112649" name="Line 12"/>
          <p:cNvSpPr/>
          <p:nvPr/>
        </p:nvSpPr>
        <p:spPr>
          <a:xfrm>
            <a:off x="541338" y="2052638"/>
            <a:ext cx="1163637" cy="0"/>
          </a:xfrm>
          <a:prstGeom prst="line">
            <a:avLst/>
          </a:prstGeom>
          <a:ln w="9525" cap="flat" cmpd="sng">
            <a:solidFill>
              <a:schemeClr val="tx1"/>
            </a:solidFill>
            <a:prstDash val="solid"/>
            <a:headEnd type="none" w="med" len="med"/>
            <a:tailEnd type="none" w="med" len="med"/>
          </a:ln>
        </p:spPr>
      </p:sp>
      <p:sp>
        <p:nvSpPr>
          <p:cNvPr id="112650" name="Rectangle 14"/>
          <p:cNvSpPr/>
          <p:nvPr/>
        </p:nvSpPr>
        <p:spPr>
          <a:xfrm>
            <a:off x="1909763" y="1819275"/>
            <a:ext cx="1163637"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51" name="Text Box 15"/>
          <p:cNvSpPr txBox="1"/>
          <p:nvPr/>
        </p:nvSpPr>
        <p:spPr>
          <a:xfrm>
            <a:off x="1909763" y="1843088"/>
            <a:ext cx="1223962"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系统分析</a:t>
            </a:r>
          </a:p>
          <a:p>
            <a:pPr>
              <a:lnSpc>
                <a:spcPct val="70000"/>
              </a:lnSpc>
              <a:spcBef>
                <a:spcPct val="50000"/>
              </a:spcBef>
            </a:pPr>
            <a:r>
              <a:rPr lang="en-US" altLang="zh-CN" sz="1200" b="0" dirty="0">
                <a:solidFill>
                  <a:schemeClr val="tx1"/>
                </a:solidFill>
                <a:latin typeface="Arial" panose="020B0604020202020204" pitchFamily="34" charset="0"/>
              </a:rPr>
              <a:t>Jim</a:t>
            </a:r>
          </a:p>
        </p:txBody>
      </p:sp>
      <p:sp>
        <p:nvSpPr>
          <p:cNvPr id="112652" name="Line 16"/>
          <p:cNvSpPr/>
          <p:nvPr/>
        </p:nvSpPr>
        <p:spPr>
          <a:xfrm>
            <a:off x="1909763" y="2052638"/>
            <a:ext cx="1163637" cy="0"/>
          </a:xfrm>
          <a:prstGeom prst="line">
            <a:avLst/>
          </a:prstGeom>
          <a:ln w="9525" cap="flat" cmpd="sng">
            <a:solidFill>
              <a:schemeClr val="tx1"/>
            </a:solidFill>
            <a:prstDash val="solid"/>
            <a:headEnd type="none" w="med" len="med"/>
            <a:tailEnd type="none" w="med" len="med"/>
          </a:ln>
        </p:spPr>
      </p:sp>
      <p:sp>
        <p:nvSpPr>
          <p:cNvPr id="112653" name="Rectangle 18"/>
          <p:cNvSpPr/>
          <p:nvPr/>
        </p:nvSpPr>
        <p:spPr>
          <a:xfrm>
            <a:off x="3349625" y="1819275"/>
            <a:ext cx="1163638"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54" name="Text Box 19"/>
          <p:cNvSpPr txBox="1"/>
          <p:nvPr/>
        </p:nvSpPr>
        <p:spPr>
          <a:xfrm>
            <a:off x="3349625" y="1843088"/>
            <a:ext cx="1223963"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系统设计</a:t>
            </a:r>
          </a:p>
          <a:p>
            <a:pPr>
              <a:lnSpc>
                <a:spcPct val="70000"/>
              </a:lnSpc>
              <a:spcBef>
                <a:spcPct val="50000"/>
              </a:spcBef>
            </a:pPr>
            <a:r>
              <a:rPr lang="en-US" altLang="zh-CN" sz="1200" b="0" dirty="0">
                <a:solidFill>
                  <a:schemeClr val="tx1"/>
                </a:solidFill>
                <a:latin typeface="Arial" panose="020B0604020202020204" pitchFamily="34" charset="0"/>
              </a:rPr>
              <a:t>Tyler</a:t>
            </a:r>
          </a:p>
        </p:txBody>
      </p:sp>
      <p:sp>
        <p:nvSpPr>
          <p:cNvPr id="112655" name="Line 20"/>
          <p:cNvSpPr/>
          <p:nvPr/>
        </p:nvSpPr>
        <p:spPr>
          <a:xfrm>
            <a:off x="3349625" y="2052638"/>
            <a:ext cx="1163638" cy="0"/>
          </a:xfrm>
          <a:prstGeom prst="line">
            <a:avLst/>
          </a:prstGeom>
          <a:ln w="9525" cap="flat" cmpd="sng">
            <a:solidFill>
              <a:schemeClr val="tx1"/>
            </a:solidFill>
            <a:prstDash val="solid"/>
            <a:headEnd type="none" w="med" len="med"/>
            <a:tailEnd type="none" w="med" len="med"/>
          </a:ln>
        </p:spPr>
      </p:sp>
      <p:sp>
        <p:nvSpPr>
          <p:cNvPr id="112656" name="Rectangle 22"/>
          <p:cNvSpPr/>
          <p:nvPr/>
        </p:nvSpPr>
        <p:spPr>
          <a:xfrm>
            <a:off x="4789488" y="1819275"/>
            <a:ext cx="1163637"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57" name="Text Box 23"/>
          <p:cNvSpPr txBox="1"/>
          <p:nvPr/>
        </p:nvSpPr>
        <p:spPr>
          <a:xfrm>
            <a:off x="4789488" y="1843088"/>
            <a:ext cx="1223962"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系统开发</a:t>
            </a:r>
          </a:p>
          <a:p>
            <a:pPr>
              <a:lnSpc>
                <a:spcPct val="70000"/>
              </a:lnSpc>
              <a:spcBef>
                <a:spcPct val="50000"/>
              </a:spcBef>
            </a:pPr>
            <a:r>
              <a:rPr lang="en-US" altLang="zh-CN" sz="1200" b="0" dirty="0">
                <a:solidFill>
                  <a:schemeClr val="tx1"/>
                </a:solidFill>
                <a:latin typeface="Arial" panose="020B0604020202020204" pitchFamily="34" charset="0"/>
              </a:rPr>
              <a:t>Hannah</a:t>
            </a:r>
          </a:p>
        </p:txBody>
      </p:sp>
      <p:sp>
        <p:nvSpPr>
          <p:cNvPr id="112658" name="Line 24"/>
          <p:cNvSpPr/>
          <p:nvPr/>
        </p:nvSpPr>
        <p:spPr>
          <a:xfrm>
            <a:off x="4789488" y="2052638"/>
            <a:ext cx="1163637" cy="0"/>
          </a:xfrm>
          <a:prstGeom prst="line">
            <a:avLst/>
          </a:prstGeom>
          <a:ln w="9525" cap="flat" cmpd="sng">
            <a:solidFill>
              <a:schemeClr val="tx1"/>
            </a:solidFill>
            <a:prstDash val="solid"/>
            <a:headEnd type="none" w="med" len="med"/>
            <a:tailEnd type="none" w="med" len="med"/>
          </a:ln>
        </p:spPr>
      </p:sp>
      <p:sp>
        <p:nvSpPr>
          <p:cNvPr id="112659" name="Rectangle 26"/>
          <p:cNvSpPr/>
          <p:nvPr/>
        </p:nvSpPr>
        <p:spPr>
          <a:xfrm>
            <a:off x="6084888" y="1819275"/>
            <a:ext cx="1163637"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60" name="Text Box 27"/>
          <p:cNvSpPr txBox="1"/>
          <p:nvPr/>
        </p:nvSpPr>
        <p:spPr>
          <a:xfrm>
            <a:off x="6084888" y="1843088"/>
            <a:ext cx="1223962"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测试</a:t>
            </a:r>
          </a:p>
          <a:p>
            <a:pPr>
              <a:lnSpc>
                <a:spcPct val="70000"/>
              </a:lnSpc>
              <a:spcBef>
                <a:spcPct val="50000"/>
              </a:spcBef>
            </a:pPr>
            <a:r>
              <a:rPr lang="en-US" altLang="zh-CN" sz="1200" b="0" dirty="0">
                <a:solidFill>
                  <a:schemeClr val="tx1"/>
                </a:solidFill>
                <a:latin typeface="Arial" panose="020B0604020202020204" pitchFamily="34" charset="0"/>
              </a:rPr>
              <a:t>Maggie</a:t>
            </a:r>
          </a:p>
        </p:txBody>
      </p:sp>
      <p:sp>
        <p:nvSpPr>
          <p:cNvPr id="112661" name="Line 28"/>
          <p:cNvSpPr/>
          <p:nvPr/>
        </p:nvSpPr>
        <p:spPr>
          <a:xfrm>
            <a:off x="6084888" y="2052638"/>
            <a:ext cx="1163637" cy="0"/>
          </a:xfrm>
          <a:prstGeom prst="line">
            <a:avLst/>
          </a:prstGeom>
          <a:ln w="9525" cap="flat" cmpd="sng">
            <a:solidFill>
              <a:schemeClr val="tx1"/>
            </a:solidFill>
            <a:prstDash val="solid"/>
            <a:headEnd type="none" w="med" len="med"/>
            <a:tailEnd type="none" w="med" len="med"/>
          </a:ln>
        </p:spPr>
      </p:sp>
      <p:sp>
        <p:nvSpPr>
          <p:cNvPr id="112662" name="Rectangle 30"/>
          <p:cNvSpPr/>
          <p:nvPr/>
        </p:nvSpPr>
        <p:spPr>
          <a:xfrm>
            <a:off x="7597775" y="1819275"/>
            <a:ext cx="1163638" cy="4318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63" name="Text Box 31"/>
          <p:cNvSpPr txBox="1"/>
          <p:nvPr/>
        </p:nvSpPr>
        <p:spPr>
          <a:xfrm>
            <a:off x="7597775" y="1843088"/>
            <a:ext cx="1223963" cy="441325"/>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实施</a:t>
            </a:r>
          </a:p>
          <a:p>
            <a:pPr>
              <a:lnSpc>
                <a:spcPct val="70000"/>
              </a:lnSpc>
              <a:spcBef>
                <a:spcPct val="50000"/>
              </a:spcBef>
            </a:pPr>
            <a:r>
              <a:rPr lang="en-US" altLang="zh-CN" sz="1200" b="0" dirty="0">
                <a:solidFill>
                  <a:schemeClr val="tx1"/>
                </a:solidFill>
                <a:latin typeface="Arial" panose="020B0604020202020204" pitchFamily="34" charset="0"/>
              </a:rPr>
              <a:t>Beth</a:t>
            </a:r>
          </a:p>
        </p:txBody>
      </p:sp>
      <p:sp>
        <p:nvSpPr>
          <p:cNvPr id="112664" name="Line 32"/>
          <p:cNvSpPr/>
          <p:nvPr/>
        </p:nvSpPr>
        <p:spPr>
          <a:xfrm>
            <a:off x="7597775" y="2052638"/>
            <a:ext cx="1163638" cy="0"/>
          </a:xfrm>
          <a:prstGeom prst="line">
            <a:avLst/>
          </a:prstGeom>
          <a:ln w="9525" cap="flat" cmpd="sng">
            <a:solidFill>
              <a:schemeClr val="tx1"/>
            </a:solidFill>
            <a:prstDash val="solid"/>
            <a:headEnd type="none" w="med" len="med"/>
            <a:tailEnd type="none" w="med" len="med"/>
          </a:ln>
        </p:spPr>
      </p:sp>
      <p:sp>
        <p:nvSpPr>
          <p:cNvPr id="112665" name="Rectangle 34"/>
          <p:cNvSpPr/>
          <p:nvPr/>
        </p:nvSpPr>
        <p:spPr>
          <a:xfrm>
            <a:off x="371475"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66" name="Text Box 35"/>
          <p:cNvSpPr txBox="1"/>
          <p:nvPr/>
        </p:nvSpPr>
        <p:spPr>
          <a:xfrm>
            <a:off x="371475"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收集</a:t>
            </a:r>
          </a:p>
          <a:p>
            <a:pPr>
              <a:lnSpc>
                <a:spcPct val="70000"/>
              </a:lnSpc>
              <a:spcBef>
                <a:spcPct val="50000"/>
              </a:spcBef>
            </a:pPr>
            <a:r>
              <a:rPr lang="zh-CN" altLang="en-US" sz="1200" b="0" dirty="0">
                <a:solidFill>
                  <a:schemeClr val="tx1"/>
                </a:solidFill>
                <a:latin typeface="Arial" panose="020B0604020202020204" pitchFamily="34" charset="0"/>
              </a:rPr>
              <a:t>数据</a:t>
            </a:r>
          </a:p>
          <a:p>
            <a:pPr>
              <a:lnSpc>
                <a:spcPct val="70000"/>
              </a:lnSpc>
              <a:spcBef>
                <a:spcPct val="50000"/>
              </a:spcBef>
            </a:pPr>
            <a:r>
              <a:rPr lang="en-US" altLang="zh-CN" sz="1200" b="0" dirty="0">
                <a:solidFill>
                  <a:schemeClr val="tx1"/>
                </a:solidFill>
                <a:latin typeface="Arial" panose="020B0604020202020204" pitchFamily="34" charset="0"/>
              </a:rPr>
              <a:t>Beth</a:t>
            </a:r>
          </a:p>
        </p:txBody>
      </p:sp>
      <p:sp>
        <p:nvSpPr>
          <p:cNvPr id="112667" name="Line 36"/>
          <p:cNvSpPr/>
          <p:nvPr/>
        </p:nvSpPr>
        <p:spPr>
          <a:xfrm>
            <a:off x="371475" y="3513138"/>
            <a:ext cx="615950" cy="0"/>
          </a:xfrm>
          <a:prstGeom prst="line">
            <a:avLst/>
          </a:prstGeom>
          <a:ln w="9525" cap="flat" cmpd="sng">
            <a:solidFill>
              <a:schemeClr val="tx1"/>
            </a:solidFill>
            <a:prstDash val="solid"/>
            <a:headEnd type="none" w="med" len="med"/>
            <a:tailEnd type="none" w="med" len="med"/>
          </a:ln>
        </p:spPr>
      </p:sp>
      <p:sp>
        <p:nvSpPr>
          <p:cNvPr id="112668" name="Rectangle 38"/>
          <p:cNvSpPr/>
          <p:nvPr/>
        </p:nvSpPr>
        <p:spPr>
          <a:xfrm>
            <a:off x="1019175"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69" name="Text Box 39"/>
          <p:cNvSpPr txBox="1"/>
          <p:nvPr/>
        </p:nvSpPr>
        <p:spPr>
          <a:xfrm>
            <a:off x="1019175"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可行性</a:t>
            </a:r>
          </a:p>
          <a:p>
            <a:pPr>
              <a:lnSpc>
                <a:spcPct val="70000"/>
              </a:lnSpc>
              <a:spcBef>
                <a:spcPct val="50000"/>
              </a:spcBef>
            </a:pPr>
            <a:r>
              <a:rPr lang="zh-CN" altLang="en-US" sz="1200" b="0" dirty="0">
                <a:solidFill>
                  <a:schemeClr val="tx1"/>
                </a:solidFill>
                <a:latin typeface="Arial" panose="020B0604020202020204" pitchFamily="34" charset="0"/>
              </a:rPr>
              <a:t>研究</a:t>
            </a:r>
          </a:p>
          <a:p>
            <a:pPr>
              <a:lnSpc>
                <a:spcPct val="70000"/>
              </a:lnSpc>
              <a:spcBef>
                <a:spcPct val="50000"/>
              </a:spcBef>
            </a:pPr>
            <a:r>
              <a:rPr lang="en-US" altLang="zh-CN" sz="1200" b="0" dirty="0">
                <a:solidFill>
                  <a:schemeClr val="tx1"/>
                </a:solidFill>
                <a:latin typeface="Arial" panose="020B0604020202020204" pitchFamily="34" charset="0"/>
              </a:rPr>
              <a:t>Jack</a:t>
            </a:r>
          </a:p>
        </p:txBody>
      </p:sp>
      <p:sp>
        <p:nvSpPr>
          <p:cNvPr id="112670" name="Line 40"/>
          <p:cNvSpPr/>
          <p:nvPr/>
        </p:nvSpPr>
        <p:spPr>
          <a:xfrm>
            <a:off x="1019175" y="3513138"/>
            <a:ext cx="615950" cy="0"/>
          </a:xfrm>
          <a:prstGeom prst="line">
            <a:avLst/>
          </a:prstGeom>
          <a:ln w="9525" cap="flat" cmpd="sng">
            <a:solidFill>
              <a:schemeClr val="tx1"/>
            </a:solidFill>
            <a:prstDash val="solid"/>
            <a:headEnd type="none" w="med" len="med"/>
            <a:tailEnd type="none" w="med" len="med"/>
          </a:ln>
        </p:spPr>
      </p:sp>
      <p:sp>
        <p:nvSpPr>
          <p:cNvPr id="112671" name="Rectangle 42"/>
          <p:cNvSpPr/>
          <p:nvPr/>
        </p:nvSpPr>
        <p:spPr>
          <a:xfrm>
            <a:off x="1689100"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72" name="Text Box 43"/>
          <p:cNvSpPr txBox="1"/>
          <p:nvPr/>
        </p:nvSpPr>
        <p:spPr>
          <a:xfrm>
            <a:off x="1689100"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准备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Rose</a:t>
            </a:r>
          </a:p>
        </p:txBody>
      </p:sp>
      <p:sp>
        <p:nvSpPr>
          <p:cNvPr id="112673" name="Line 44"/>
          <p:cNvSpPr/>
          <p:nvPr/>
        </p:nvSpPr>
        <p:spPr>
          <a:xfrm>
            <a:off x="1689100" y="3513138"/>
            <a:ext cx="615950" cy="0"/>
          </a:xfrm>
          <a:prstGeom prst="line">
            <a:avLst/>
          </a:prstGeom>
          <a:ln w="9525" cap="flat" cmpd="sng">
            <a:solidFill>
              <a:schemeClr val="tx1"/>
            </a:solidFill>
            <a:prstDash val="solid"/>
            <a:headEnd type="none" w="med" len="med"/>
            <a:tailEnd type="none" w="med" len="med"/>
          </a:ln>
        </p:spPr>
      </p:sp>
      <p:sp>
        <p:nvSpPr>
          <p:cNvPr id="112674" name="Rectangle 46"/>
          <p:cNvSpPr/>
          <p:nvPr/>
        </p:nvSpPr>
        <p:spPr>
          <a:xfrm>
            <a:off x="250825" y="4267200"/>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75" name="Text Box 47"/>
          <p:cNvSpPr txBox="1"/>
          <p:nvPr/>
        </p:nvSpPr>
        <p:spPr>
          <a:xfrm>
            <a:off x="250825" y="4291013"/>
            <a:ext cx="647700" cy="661987"/>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会晤</a:t>
            </a:r>
          </a:p>
          <a:p>
            <a:pPr>
              <a:lnSpc>
                <a:spcPct val="70000"/>
              </a:lnSpc>
              <a:spcBef>
                <a:spcPct val="50000"/>
              </a:spcBef>
            </a:pPr>
            <a:r>
              <a:rPr lang="zh-CN" altLang="en-US" sz="1200" b="0" dirty="0">
                <a:solidFill>
                  <a:schemeClr val="tx1"/>
                </a:solidFill>
                <a:latin typeface="Arial" panose="020B0604020202020204" pitchFamily="34" charset="0"/>
              </a:rPr>
              <a:t>用户</a:t>
            </a:r>
          </a:p>
          <a:p>
            <a:pPr>
              <a:lnSpc>
                <a:spcPct val="70000"/>
              </a:lnSpc>
              <a:spcBef>
                <a:spcPct val="50000"/>
              </a:spcBef>
            </a:pPr>
            <a:r>
              <a:rPr lang="en-US" altLang="zh-CN" sz="1200" b="0" dirty="0">
                <a:solidFill>
                  <a:schemeClr val="tx1"/>
                </a:solidFill>
                <a:latin typeface="Arial" panose="020B0604020202020204" pitchFamily="34" charset="0"/>
              </a:rPr>
              <a:t>Jim</a:t>
            </a:r>
          </a:p>
        </p:txBody>
      </p:sp>
      <p:sp>
        <p:nvSpPr>
          <p:cNvPr id="112676" name="Line 48"/>
          <p:cNvSpPr/>
          <p:nvPr/>
        </p:nvSpPr>
        <p:spPr>
          <a:xfrm>
            <a:off x="250825" y="4737100"/>
            <a:ext cx="615950" cy="0"/>
          </a:xfrm>
          <a:prstGeom prst="line">
            <a:avLst/>
          </a:prstGeom>
          <a:ln w="9525" cap="flat" cmpd="sng">
            <a:solidFill>
              <a:schemeClr val="tx1"/>
            </a:solidFill>
            <a:prstDash val="solid"/>
            <a:headEnd type="none" w="med" len="med"/>
            <a:tailEnd type="none" w="med" len="med"/>
          </a:ln>
        </p:spPr>
      </p:sp>
      <p:sp>
        <p:nvSpPr>
          <p:cNvPr id="112677" name="Rectangle 50"/>
          <p:cNvSpPr/>
          <p:nvPr/>
        </p:nvSpPr>
        <p:spPr>
          <a:xfrm>
            <a:off x="898525" y="4267200"/>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78" name="Text Box 51"/>
          <p:cNvSpPr txBox="1"/>
          <p:nvPr/>
        </p:nvSpPr>
        <p:spPr>
          <a:xfrm>
            <a:off x="898525" y="4291013"/>
            <a:ext cx="647700" cy="661987"/>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研究现</a:t>
            </a:r>
          </a:p>
          <a:p>
            <a:pPr>
              <a:lnSpc>
                <a:spcPct val="70000"/>
              </a:lnSpc>
              <a:spcBef>
                <a:spcPct val="50000"/>
              </a:spcBef>
            </a:pPr>
            <a:r>
              <a:rPr lang="zh-CN" altLang="en-US" sz="1200" b="0" dirty="0">
                <a:solidFill>
                  <a:schemeClr val="tx1"/>
                </a:solidFill>
                <a:latin typeface="Arial" panose="020B0604020202020204" pitchFamily="34" charset="0"/>
              </a:rPr>
              <a:t>有系统</a:t>
            </a:r>
          </a:p>
          <a:p>
            <a:pPr>
              <a:lnSpc>
                <a:spcPct val="70000"/>
              </a:lnSpc>
              <a:spcBef>
                <a:spcPct val="50000"/>
              </a:spcBef>
            </a:pPr>
            <a:r>
              <a:rPr lang="en-US" altLang="zh-CN" sz="1200" b="0" dirty="0">
                <a:solidFill>
                  <a:schemeClr val="tx1"/>
                </a:solidFill>
                <a:latin typeface="Arial" panose="020B0604020202020204" pitchFamily="34" charset="0"/>
              </a:rPr>
              <a:t>Steve</a:t>
            </a:r>
          </a:p>
        </p:txBody>
      </p:sp>
      <p:sp>
        <p:nvSpPr>
          <p:cNvPr id="112679" name="Line 52"/>
          <p:cNvSpPr/>
          <p:nvPr/>
        </p:nvSpPr>
        <p:spPr>
          <a:xfrm>
            <a:off x="898525" y="4737100"/>
            <a:ext cx="615950" cy="0"/>
          </a:xfrm>
          <a:prstGeom prst="line">
            <a:avLst/>
          </a:prstGeom>
          <a:ln w="9525" cap="flat" cmpd="sng">
            <a:solidFill>
              <a:schemeClr val="tx1"/>
            </a:solidFill>
            <a:prstDash val="solid"/>
            <a:headEnd type="none" w="med" len="med"/>
            <a:tailEnd type="none" w="med" len="med"/>
          </a:ln>
        </p:spPr>
      </p:sp>
      <p:sp>
        <p:nvSpPr>
          <p:cNvPr id="112680" name="Rectangle 54"/>
          <p:cNvSpPr/>
          <p:nvPr/>
        </p:nvSpPr>
        <p:spPr>
          <a:xfrm>
            <a:off x="1547813" y="4267200"/>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81" name="Text Box 55"/>
          <p:cNvSpPr txBox="1"/>
          <p:nvPr/>
        </p:nvSpPr>
        <p:spPr>
          <a:xfrm>
            <a:off x="1547813" y="4291013"/>
            <a:ext cx="647700" cy="661987"/>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明确用</a:t>
            </a:r>
          </a:p>
          <a:p>
            <a:pPr>
              <a:lnSpc>
                <a:spcPct val="70000"/>
              </a:lnSpc>
              <a:spcBef>
                <a:spcPct val="50000"/>
              </a:spcBef>
            </a:pPr>
            <a:r>
              <a:rPr lang="zh-CN" altLang="en-US" sz="1200" b="0" dirty="0">
                <a:solidFill>
                  <a:schemeClr val="tx1"/>
                </a:solidFill>
                <a:latin typeface="Arial" panose="020B0604020202020204" pitchFamily="34" charset="0"/>
              </a:rPr>
              <a:t>户需求</a:t>
            </a:r>
          </a:p>
          <a:p>
            <a:pPr>
              <a:lnSpc>
                <a:spcPct val="70000"/>
              </a:lnSpc>
              <a:spcBef>
                <a:spcPct val="50000"/>
              </a:spcBef>
            </a:pPr>
            <a:r>
              <a:rPr lang="en-US" altLang="zh-CN" sz="1200" b="0" dirty="0">
                <a:solidFill>
                  <a:schemeClr val="tx1"/>
                </a:solidFill>
                <a:latin typeface="Arial" panose="020B0604020202020204" pitchFamily="34" charset="0"/>
              </a:rPr>
              <a:t>Jeff</a:t>
            </a:r>
          </a:p>
        </p:txBody>
      </p:sp>
      <p:sp>
        <p:nvSpPr>
          <p:cNvPr id="112682" name="Line 56"/>
          <p:cNvSpPr/>
          <p:nvPr/>
        </p:nvSpPr>
        <p:spPr>
          <a:xfrm>
            <a:off x="1547813" y="4737100"/>
            <a:ext cx="615950" cy="0"/>
          </a:xfrm>
          <a:prstGeom prst="line">
            <a:avLst/>
          </a:prstGeom>
          <a:ln w="9525" cap="flat" cmpd="sng">
            <a:solidFill>
              <a:schemeClr val="tx1"/>
            </a:solidFill>
            <a:prstDash val="solid"/>
            <a:headEnd type="none" w="med" len="med"/>
            <a:tailEnd type="none" w="med" len="med"/>
          </a:ln>
        </p:spPr>
      </p:sp>
      <p:sp>
        <p:nvSpPr>
          <p:cNvPr id="112683" name="Rectangle 58"/>
          <p:cNvSpPr/>
          <p:nvPr/>
        </p:nvSpPr>
        <p:spPr>
          <a:xfrm>
            <a:off x="2195513" y="4267200"/>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84" name="Text Box 59"/>
          <p:cNvSpPr txBox="1"/>
          <p:nvPr/>
        </p:nvSpPr>
        <p:spPr>
          <a:xfrm>
            <a:off x="2195513" y="4291013"/>
            <a:ext cx="647700" cy="661987"/>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准备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Jim</a:t>
            </a:r>
          </a:p>
        </p:txBody>
      </p:sp>
      <p:sp>
        <p:nvSpPr>
          <p:cNvPr id="112685" name="Line 60"/>
          <p:cNvSpPr/>
          <p:nvPr/>
        </p:nvSpPr>
        <p:spPr>
          <a:xfrm>
            <a:off x="2195513" y="4737100"/>
            <a:ext cx="615950" cy="0"/>
          </a:xfrm>
          <a:prstGeom prst="line">
            <a:avLst/>
          </a:prstGeom>
          <a:ln w="9525" cap="flat" cmpd="sng">
            <a:solidFill>
              <a:schemeClr val="tx1"/>
            </a:solidFill>
            <a:prstDash val="solid"/>
            <a:headEnd type="none" w="med" len="med"/>
            <a:tailEnd type="none" w="med" len="med"/>
          </a:ln>
        </p:spPr>
      </p:sp>
      <p:sp>
        <p:nvSpPr>
          <p:cNvPr id="112686" name="Rectangle 62"/>
          <p:cNvSpPr/>
          <p:nvPr/>
        </p:nvSpPr>
        <p:spPr>
          <a:xfrm>
            <a:off x="2570163"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87" name="Text Box 63"/>
          <p:cNvSpPr txBox="1"/>
          <p:nvPr/>
        </p:nvSpPr>
        <p:spPr>
          <a:xfrm>
            <a:off x="2570163"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数据输</a:t>
            </a:r>
          </a:p>
          <a:p>
            <a:pPr>
              <a:lnSpc>
                <a:spcPct val="70000"/>
              </a:lnSpc>
              <a:spcBef>
                <a:spcPct val="50000"/>
              </a:spcBef>
            </a:pPr>
            <a:r>
              <a:rPr lang="zh-CN" altLang="en-US" sz="1200" b="0" dirty="0">
                <a:solidFill>
                  <a:schemeClr val="tx1"/>
                </a:solidFill>
                <a:latin typeface="Arial" panose="020B0604020202020204" pitchFamily="34" charset="0"/>
              </a:rPr>
              <a:t>入输出</a:t>
            </a:r>
          </a:p>
          <a:p>
            <a:pPr>
              <a:lnSpc>
                <a:spcPct val="70000"/>
              </a:lnSpc>
              <a:spcBef>
                <a:spcPct val="50000"/>
              </a:spcBef>
            </a:pPr>
            <a:r>
              <a:rPr lang="en-US" altLang="zh-CN" sz="1200" b="0" dirty="0">
                <a:solidFill>
                  <a:schemeClr val="tx1"/>
                </a:solidFill>
                <a:latin typeface="Arial" panose="020B0604020202020204" pitchFamily="34" charset="0"/>
              </a:rPr>
              <a:t>Tyler</a:t>
            </a:r>
          </a:p>
        </p:txBody>
      </p:sp>
      <p:sp>
        <p:nvSpPr>
          <p:cNvPr id="112688" name="Line 64"/>
          <p:cNvSpPr/>
          <p:nvPr/>
        </p:nvSpPr>
        <p:spPr>
          <a:xfrm>
            <a:off x="2570163" y="3513138"/>
            <a:ext cx="615950" cy="0"/>
          </a:xfrm>
          <a:prstGeom prst="line">
            <a:avLst/>
          </a:prstGeom>
          <a:ln w="9525" cap="flat" cmpd="sng">
            <a:solidFill>
              <a:schemeClr val="tx1"/>
            </a:solidFill>
            <a:prstDash val="solid"/>
            <a:headEnd type="none" w="med" len="med"/>
            <a:tailEnd type="none" w="med" len="med"/>
          </a:ln>
        </p:spPr>
      </p:sp>
      <p:sp>
        <p:nvSpPr>
          <p:cNvPr id="112689" name="Rectangle 66"/>
          <p:cNvSpPr/>
          <p:nvPr/>
        </p:nvSpPr>
        <p:spPr>
          <a:xfrm>
            <a:off x="3290888"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90" name="Text Box 67"/>
          <p:cNvSpPr txBox="1"/>
          <p:nvPr/>
        </p:nvSpPr>
        <p:spPr>
          <a:xfrm>
            <a:off x="3290888"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处理数</a:t>
            </a:r>
          </a:p>
          <a:p>
            <a:pPr>
              <a:lnSpc>
                <a:spcPct val="70000"/>
              </a:lnSpc>
              <a:spcBef>
                <a:spcPct val="50000"/>
              </a:spcBef>
            </a:pPr>
            <a:r>
              <a:rPr lang="zh-CN" altLang="en-US" sz="1200" b="0" dirty="0">
                <a:solidFill>
                  <a:schemeClr val="tx1"/>
                </a:solidFill>
                <a:latin typeface="Arial" panose="020B0604020202020204" pitchFamily="34" charset="0"/>
              </a:rPr>
              <a:t>据建库</a:t>
            </a:r>
          </a:p>
          <a:p>
            <a:pPr>
              <a:lnSpc>
                <a:spcPct val="70000"/>
              </a:lnSpc>
              <a:spcBef>
                <a:spcPct val="50000"/>
              </a:spcBef>
            </a:pPr>
            <a:r>
              <a:rPr lang="en-US" altLang="zh-CN" sz="1200" b="0" dirty="0">
                <a:solidFill>
                  <a:schemeClr val="tx1"/>
                </a:solidFill>
                <a:latin typeface="Arial" panose="020B0604020202020204" pitchFamily="34" charset="0"/>
              </a:rPr>
              <a:t>Joe</a:t>
            </a:r>
          </a:p>
        </p:txBody>
      </p:sp>
      <p:sp>
        <p:nvSpPr>
          <p:cNvPr id="112691" name="Line 68"/>
          <p:cNvSpPr/>
          <p:nvPr/>
        </p:nvSpPr>
        <p:spPr>
          <a:xfrm>
            <a:off x="3290888" y="3513138"/>
            <a:ext cx="615950" cy="0"/>
          </a:xfrm>
          <a:prstGeom prst="line">
            <a:avLst/>
          </a:prstGeom>
          <a:ln w="9525" cap="flat" cmpd="sng">
            <a:solidFill>
              <a:schemeClr val="tx1"/>
            </a:solidFill>
            <a:prstDash val="solid"/>
            <a:headEnd type="none" w="med" len="med"/>
            <a:tailEnd type="none" w="med" len="med"/>
          </a:ln>
        </p:spPr>
      </p:sp>
      <p:sp>
        <p:nvSpPr>
          <p:cNvPr id="112692" name="Rectangle 70"/>
          <p:cNvSpPr/>
          <p:nvPr/>
        </p:nvSpPr>
        <p:spPr>
          <a:xfrm>
            <a:off x="4011613"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93" name="Text Box 71"/>
          <p:cNvSpPr txBox="1"/>
          <p:nvPr/>
        </p:nvSpPr>
        <p:spPr>
          <a:xfrm>
            <a:off x="4011613"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评估</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Cathy</a:t>
            </a:r>
          </a:p>
        </p:txBody>
      </p:sp>
      <p:sp>
        <p:nvSpPr>
          <p:cNvPr id="112694" name="Line 72"/>
          <p:cNvSpPr/>
          <p:nvPr/>
        </p:nvSpPr>
        <p:spPr>
          <a:xfrm>
            <a:off x="4011613" y="3513138"/>
            <a:ext cx="615950" cy="0"/>
          </a:xfrm>
          <a:prstGeom prst="line">
            <a:avLst/>
          </a:prstGeom>
          <a:ln w="9525" cap="flat" cmpd="sng">
            <a:solidFill>
              <a:schemeClr val="tx1"/>
            </a:solidFill>
            <a:prstDash val="solid"/>
            <a:headEnd type="none" w="med" len="med"/>
            <a:tailEnd type="none" w="med" len="med"/>
          </a:ln>
        </p:spPr>
      </p:sp>
      <p:sp>
        <p:nvSpPr>
          <p:cNvPr id="112695" name="Rectangle 74"/>
          <p:cNvSpPr/>
          <p:nvPr/>
        </p:nvSpPr>
        <p:spPr>
          <a:xfrm>
            <a:off x="4730750"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96" name="Text Box 75"/>
          <p:cNvSpPr txBox="1"/>
          <p:nvPr/>
        </p:nvSpPr>
        <p:spPr>
          <a:xfrm>
            <a:off x="4730750" y="3067050"/>
            <a:ext cx="647700" cy="6238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准备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000" b="0" dirty="0">
                <a:solidFill>
                  <a:schemeClr val="tx1"/>
                </a:solidFill>
                <a:latin typeface="Arial" panose="020B0604020202020204" pitchFamily="34" charset="0"/>
              </a:rPr>
              <a:t>Sharon</a:t>
            </a:r>
          </a:p>
        </p:txBody>
      </p:sp>
      <p:sp>
        <p:nvSpPr>
          <p:cNvPr id="112697" name="Line 76"/>
          <p:cNvSpPr/>
          <p:nvPr/>
        </p:nvSpPr>
        <p:spPr>
          <a:xfrm>
            <a:off x="4730750" y="3513138"/>
            <a:ext cx="615950" cy="0"/>
          </a:xfrm>
          <a:prstGeom prst="line">
            <a:avLst/>
          </a:prstGeom>
          <a:ln w="9525" cap="flat" cmpd="sng">
            <a:solidFill>
              <a:schemeClr val="tx1"/>
            </a:solidFill>
            <a:prstDash val="solid"/>
            <a:headEnd type="none" w="med" len="med"/>
            <a:tailEnd type="none" w="med" len="med"/>
          </a:ln>
        </p:spPr>
      </p:sp>
      <p:sp>
        <p:nvSpPr>
          <p:cNvPr id="112698" name="Rectangle 78"/>
          <p:cNvSpPr/>
          <p:nvPr/>
        </p:nvSpPr>
        <p:spPr>
          <a:xfrm>
            <a:off x="2125663"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699" name="Text Box 79"/>
          <p:cNvSpPr txBox="1"/>
          <p:nvPr/>
        </p:nvSpPr>
        <p:spPr>
          <a:xfrm>
            <a:off x="2125663" y="558800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菜单</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Tyler</a:t>
            </a:r>
          </a:p>
        </p:txBody>
      </p:sp>
      <p:sp>
        <p:nvSpPr>
          <p:cNvPr id="112700" name="Line 80"/>
          <p:cNvSpPr/>
          <p:nvPr/>
        </p:nvSpPr>
        <p:spPr>
          <a:xfrm>
            <a:off x="2125663" y="6034088"/>
            <a:ext cx="615950" cy="0"/>
          </a:xfrm>
          <a:prstGeom prst="line">
            <a:avLst/>
          </a:prstGeom>
          <a:ln w="9525" cap="flat" cmpd="sng">
            <a:solidFill>
              <a:schemeClr val="tx1"/>
            </a:solidFill>
            <a:prstDash val="solid"/>
            <a:headEnd type="none" w="med" len="med"/>
            <a:tailEnd type="none" w="med" len="med"/>
          </a:ln>
        </p:spPr>
      </p:sp>
      <p:sp>
        <p:nvSpPr>
          <p:cNvPr id="112701" name="Rectangle 82"/>
          <p:cNvSpPr/>
          <p:nvPr/>
        </p:nvSpPr>
        <p:spPr>
          <a:xfrm>
            <a:off x="2846388"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02" name="Text Box 83"/>
          <p:cNvSpPr txBox="1"/>
          <p:nvPr/>
        </p:nvSpPr>
        <p:spPr>
          <a:xfrm>
            <a:off x="2846388" y="558800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数据输</a:t>
            </a:r>
          </a:p>
          <a:p>
            <a:pPr>
              <a:lnSpc>
                <a:spcPct val="70000"/>
              </a:lnSpc>
              <a:spcBef>
                <a:spcPct val="50000"/>
              </a:spcBef>
            </a:pPr>
            <a:r>
              <a:rPr lang="zh-CN" altLang="en-US" sz="1200" b="0" dirty="0">
                <a:solidFill>
                  <a:schemeClr val="tx1"/>
                </a:solidFill>
                <a:latin typeface="Arial" panose="020B0604020202020204" pitchFamily="34" charset="0"/>
              </a:rPr>
              <a:t>入屏幕</a:t>
            </a:r>
          </a:p>
          <a:p>
            <a:pPr>
              <a:lnSpc>
                <a:spcPct val="70000"/>
              </a:lnSpc>
              <a:spcBef>
                <a:spcPct val="50000"/>
              </a:spcBef>
            </a:pPr>
            <a:r>
              <a:rPr lang="en-US" altLang="zh-CN" sz="1200" b="0" dirty="0">
                <a:solidFill>
                  <a:schemeClr val="tx1"/>
                </a:solidFill>
                <a:latin typeface="Arial" panose="020B0604020202020204" pitchFamily="34" charset="0"/>
              </a:rPr>
              <a:t>Tyler</a:t>
            </a:r>
          </a:p>
        </p:txBody>
      </p:sp>
      <p:sp>
        <p:nvSpPr>
          <p:cNvPr id="112703" name="Line 84"/>
          <p:cNvSpPr/>
          <p:nvPr/>
        </p:nvSpPr>
        <p:spPr>
          <a:xfrm>
            <a:off x="2846388" y="6034088"/>
            <a:ext cx="615950" cy="0"/>
          </a:xfrm>
          <a:prstGeom prst="line">
            <a:avLst/>
          </a:prstGeom>
          <a:ln w="9525" cap="flat" cmpd="sng">
            <a:solidFill>
              <a:schemeClr val="tx1"/>
            </a:solidFill>
            <a:prstDash val="solid"/>
            <a:headEnd type="none" w="med" len="med"/>
            <a:tailEnd type="none" w="med" len="med"/>
          </a:ln>
        </p:spPr>
      </p:sp>
      <p:sp>
        <p:nvSpPr>
          <p:cNvPr id="112704" name="Rectangle 86"/>
          <p:cNvSpPr/>
          <p:nvPr/>
        </p:nvSpPr>
        <p:spPr>
          <a:xfrm>
            <a:off x="3565525"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05" name="Text Box 87"/>
          <p:cNvSpPr txBox="1"/>
          <p:nvPr/>
        </p:nvSpPr>
        <p:spPr>
          <a:xfrm>
            <a:off x="3565525" y="558800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定期</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Steve</a:t>
            </a:r>
          </a:p>
        </p:txBody>
      </p:sp>
      <p:sp>
        <p:nvSpPr>
          <p:cNvPr id="112706" name="Line 88"/>
          <p:cNvSpPr/>
          <p:nvPr/>
        </p:nvSpPr>
        <p:spPr>
          <a:xfrm>
            <a:off x="3565525" y="6034088"/>
            <a:ext cx="615950" cy="0"/>
          </a:xfrm>
          <a:prstGeom prst="line">
            <a:avLst/>
          </a:prstGeom>
          <a:ln w="9525" cap="flat" cmpd="sng">
            <a:solidFill>
              <a:schemeClr val="tx1"/>
            </a:solidFill>
            <a:prstDash val="solid"/>
            <a:headEnd type="none" w="med" len="med"/>
            <a:tailEnd type="none" w="med" len="med"/>
          </a:ln>
        </p:spPr>
      </p:sp>
      <p:sp>
        <p:nvSpPr>
          <p:cNvPr id="112707" name="Rectangle 90"/>
          <p:cNvSpPr/>
          <p:nvPr/>
        </p:nvSpPr>
        <p:spPr>
          <a:xfrm>
            <a:off x="4286250"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08" name="Text Box 91"/>
          <p:cNvSpPr txBox="1"/>
          <p:nvPr/>
        </p:nvSpPr>
        <p:spPr>
          <a:xfrm>
            <a:off x="4286250" y="558800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特殊</a:t>
            </a:r>
          </a:p>
          <a:p>
            <a:pPr>
              <a:lnSpc>
                <a:spcPct val="70000"/>
              </a:lnSpc>
              <a:spcBef>
                <a:spcPct val="50000"/>
              </a:spcBef>
            </a:pPr>
            <a:r>
              <a:rPr lang="zh-CN" altLang="en-US" sz="1200" b="0" dirty="0">
                <a:solidFill>
                  <a:schemeClr val="tx1"/>
                </a:solidFill>
                <a:latin typeface="Arial" panose="020B0604020202020204" pitchFamily="34" charset="0"/>
              </a:rPr>
              <a:t>问题</a:t>
            </a:r>
          </a:p>
          <a:p>
            <a:pPr>
              <a:lnSpc>
                <a:spcPct val="70000"/>
              </a:lnSpc>
              <a:spcBef>
                <a:spcPct val="50000"/>
              </a:spcBef>
            </a:pPr>
            <a:r>
              <a:rPr lang="en-US" altLang="zh-CN" sz="1200" b="0" dirty="0">
                <a:solidFill>
                  <a:schemeClr val="tx1"/>
                </a:solidFill>
                <a:latin typeface="Arial" panose="020B0604020202020204" pitchFamily="34" charset="0"/>
              </a:rPr>
              <a:t>Jeff</a:t>
            </a:r>
          </a:p>
        </p:txBody>
      </p:sp>
      <p:sp>
        <p:nvSpPr>
          <p:cNvPr id="112709" name="Line 92"/>
          <p:cNvSpPr/>
          <p:nvPr/>
        </p:nvSpPr>
        <p:spPr>
          <a:xfrm>
            <a:off x="4286250" y="6034088"/>
            <a:ext cx="615950" cy="0"/>
          </a:xfrm>
          <a:prstGeom prst="line">
            <a:avLst/>
          </a:prstGeom>
          <a:ln w="9525" cap="flat" cmpd="sng">
            <a:solidFill>
              <a:schemeClr val="tx1"/>
            </a:solidFill>
            <a:prstDash val="solid"/>
            <a:headEnd type="none" w="med" len="med"/>
            <a:tailEnd type="none" w="med" len="med"/>
          </a:ln>
        </p:spPr>
      </p:sp>
      <p:sp>
        <p:nvSpPr>
          <p:cNvPr id="112710" name="Rectangle 94"/>
          <p:cNvSpPr/>
          <p:nvPr/>
        </p:nvSpPr>
        <p:spPr>
          <a:xfrm>
            <a:off x="5076825"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11" name="Text Box 95"/>
          <p:cNvSpPr txBox="1"/>
          <p:nvPr/>
        </p:nvSpPr>
        <p:spPr>
          <a:xfrm>
            <a:off x="5076825"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硬件</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Joe</a:t>
            </a:r>
          </a:p>
        </p:txBody>
      </p:sp>
      <p:sp>
        <p:nvSpPr>
          <p:cNvPr id="112712" name="Line 96"/>
          <p:cNvSpPr/>
          <p:nvPr/>
        </p:nvSpPr>
        <p:spPr>
          <a:xfrm>
            <a:off x="5076825" y="4592638"/>
            <a:ext cx="615950" cy="0"/>
          </a:xfrm>
          <a:prstGeom prst="line">
            <a:avLst/>
          </a:prstGeom>
          <a:ln w="9525" cap="flat" cmpd="sng">
            <a:solidFill>
              <a:schemeClr val="tx1"/>
            </a:solidFill>
            <a:prstDash val="solid"/>
            <a:headEnd type="none" w="med" len="med"/>
            <a:tailEnd type="none" w="med" len="med"/>
          </a:ln>
        </p:spPr>
      </p:sp>
      <p:sp>
        <p:nvSpPr>
          <p:cNvPr id="112713" name="Rectangle 98"/>
          <p:cNvSpPr/>
          <p:nvPr/>
        </p:nvSpPr>
        <p:spPr>
          <a:xfrm>
            <a:off x="4403725"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14" name="Text Box 99"/>
          <p:cNvSpPr txBox="1"/>
          <p:nvPr/>
        </p:nvSpPr>
        <p:spPr>
          <a:xfrm>
            <a:off x="4403725" y="4146550"/>
            <a:ext cx="647700" cy="6238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软件</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000" b="0" dirty="0">
                <a:solidFill>
                  <a:schemeClr val="tx1"/>
                </a:solidFill>
                <a:latin typeface="Arial" panose="020B0604020202020204" pitchFamily="34" charset="0"/>
              </a:rPr>
              <a:t>Hannah</a:t>
            </a:r>
          </a:p>
        </p:txBody>
      </p:sp>
      <p:sp>
        <p:nvSpPr>
          <p:cNvPr id="112715" name="Line 100"/>
          <p:cNvSpPr/>
          <p:nvPr/>
        </p:nvSpPr>
        <p:spPr>
          <a:xfrm>
            <a:off x="4403725" y="4592638"/>
            <a:ext cx="615950" cy="0"/>
          </a:xfrm>
          <a:prstGeom prst="line">
            <a:avLst/>
          </a:prstGeom>
          <a:ln w="9525" cap="flat" cmpd="sng">
            <a:solidFill>
              <a:schemeClr val="tx1"/>
            </a:solidFill>
            <a:prstDash val="solid"/>
            <a:headEnd type="none" w="med" len="med"/>
            <a:tailEnd type="none" w="med" len="med"/>
          </a:ln>
        </p:spPr>
      </p:sp>
      <p:sp>
        <p:nvSpPr>
          <p:cNvPr id="112716" name="Rectangle 102"/>
          <p:cNvSpPr/>
          <p:nvPr/>
        </p:nvSpPr>
        <p:spPr>
          <a:xfrm>
            <a:off x="5726113"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17" name="Text Box 103"/>
          <p:cNvSpPr txBox="1"/>
          <p:nvPr/>
        </p:nvSpPr>
        <p:spPr>
          <a:xfrm>
            <a:off x="5726113"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网络</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Gerri</a:t>
            </a:r>
          </a:p>
        </p:txBody>
      </p:sp>
      <p:sp>
        <p:nvSpPr>
          <p:cNvPr id="112718" name="Line 104"/>
          <p:cNvSpPr/>
          <p:nvPr/>
        </p:nvSpPr>
        <p:spPr>
          <a:xfrm>
            <a:off x="5726113" y="4592638"/>
            <a:ext cx="615950" cy="0"/>
          </a:xfrm>
          <a:prstGeom prst="line">
            <a:avLst/>
          </a:prstGeom>
          <a:ln w="9525" cap="flat" cmpd="sng">
            <a:solidFill>
              <a:schemeClr val="tx1"/>
            </a:solidFill>
            <a:prstDash val="solid"/>
            <a:headEnd type="none" w="med" len="med"/>
            <a:tailEnd type="none" w="med" len="med"/>
          </a:ln>
        </p:spPr>
      </p:sp>
      <p:sp>
        <p:nvSpPr>
          <p:cNvPr id="112719" name="Rectangle 106"/>
          <p:cNvSpPr/>
          <p:nvPr/>
        </p:nvSpPr>
        <p:spPr>
          <a:xfrm>
            <a:off x="6373813"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20" name="Text Box 107"/>
          <p:cNvSpPr txBox="1"/>
          <p:nvPr/>
        </p:nvSpPr>
        <p:spPr>
          <a:xfrm>
            <a:off x="6373813"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准备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Jack</a:t>
            </a:r>
          </a:p>
        </p:txBody>
      </p:sp>
      <p:sp>
        <p:nvSpPr>
          <p:cNvPr id="112721" name="Line 108"/>
          <p:cNvSpPr/>
          <p:nvPr/>
        </p:nvSpPr>
        <p:spPr>
          <a:xfrm>
            <a:off x="6373813" y="4592638"/>
            <a:ext cx="615950" cy="0"/>
          </a:xfrm>
          <a:prstGeom prst="line">
            <a:avLst/>
          </a:prstGeom>
          <a:ln w="9525" cap="flat" cmpd="sng">
            <a:solidFill>
              <a:schemeClr val="tx1"/>
            </a:solidFill>
            <a:prstDash val="solid"/>
            <a:headEnd type="none" w="med" len="med"/>
            <a:tailEnd type="none" w="med" len="med"/>
          </a:ln>
        </p:spPr>
      </p:sp>
      <p:sp>
        <p:nvSpPr>
          <p:cNvPr id="112722" name="Rectangle 110"/>
          <p:cNvSpPr/>
          <p:nvPr/>
        </p:nvSpPr>
        <p:spPr>
          <a:xfrm>
            <a:off x="5294313"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23" name="Text Box 111"/>
          <p:cNvSpPr txBox="1"/>
          <p:nvPr/>
        </p:nvSpPr>
        <p:spPr>
          <a:xfrm>
            <a:off x="5294313" y="5588000"/>
            <a:ext cx="647700" cy="6238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包装</a:t>
            </a:r>
          </a:p>
          <a:p>
            <a:pPr>
              <a:lnSpc>
                <a:spcPct val="70000"/>
              </a:lnSpc>
              <a:spcBef>
                <a:spcPct val="50000"/>
              </a:spcBef>
            </a:pPr>
            <a:r>
              <a:rPr lang="zh-CN" altLang="en-US" sz="1200" b="0" dirty="0">
                <a:solidFill>
                  <a:schemeClr val="tx1"/>
                </a:solidFill>
                <a:latin typeface="Arial" panose="020B0604020202020204" pitchFamily="34" charset="0"/>
              </a:rPr>
              <a:t>软件</a:t>
            </a:r>
          </a:p>
          <a:p>
            <a:pPr>
              <a:lnSpc>
                <a:spcPct val="70000"/>
              </a:lnSpc>
              <a:spcBef>
                <a:spcPct val="50000"/>
              </a:spcBef>
            </a:pPr>
            <a:r>
              <a:rPr lang="en-US" altLang="zh-CN" sz="1000" b="0" dirty="0">
                <a:solidFill>
                  <a:schemeClr val="tx1"/>
                </a:solidFill>
                <a:latin typeface="Arial" panose="020B0604020202020204" pitchFamily="34" charset="0"/>
              </a:rPr>
              <a:t>Hannah</a:t>
            </a:r>
          </a:p>
        </p:txBody>
      </p:sp>
      <p:sp>
        <p:nvSpPr>
          <p:cNvPr id="112724" name="Line 112"/>
          <p:cNvSpPr/>
          <p:nvPr/>
        </p:nvSpPr>
        <p:spPr>
          <a:xfrm>
            <a:off x="5294313" y="6034088"/>
            <a:ext cx="615950" cy="0"/>
          </a:xfrm>
          <a:prstGeom prst="line">
            <a:avLst/>
          </a:prstGeom>
          <a:ln w="9525" cap="flat" cmpd="sng">
            <a:solidFill>
              <a:schemeClr val="tx1"/>
            </a:solidFill>
            <a:prstDash val="solid"/>
            <a:headEnd type="none" w="med" len="med"/>
            <a:tailEnd type="none" w="med" len="med"/>
          </a:ln>
        </p:spPr>
      </p:sp>
      <p:sp>
        <p:nvSpPr>
          <p:cNvPr id="112725" name="Rectangle 114"/>
          <p:cNvSpPr/>
          <p:nvPr/>
        </p:nvSpPr>
        <p:spPr>
          <a:xfrm>
            <a:off x="5942013" y="556418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26" name="Text Box 115"/>
          <p:cNvSpPr txBox="1"/>
          <p:nvPr/>
        </p:nvSpPr>
        <p:spPr>
          <a:xfrm>
            <a:off x="5942013" y="5588000"/>
            <a:ext cx="647700" cy="6238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定制</a:t>
            </a:r>
          </a:p>
          <a:p>
            <a:pPr>
              <a:lnSpc>
                <a:spcPct val="70000"/>
              </a:lnSpc>
              <a:spcBef>
                <a:spcPct val="50000"/>
              </a:spcBef>
            </a:pPr>
            <a:r>
              <a:rPr lang="zh-CN" altLang="en-US" sz="1200" b="0" dirty="0">
                <a:solidFill>
                  <a:schemeClr val="tx1"/>
                </a:solidFill>
                <a:latin typeface="Arial" panose="020B0604020202020204" pitchFamily="34" charset="0"/>
              </a:rPr>
              <a:t>软件</a:t>
            </a:r>
          </a:p>
          <a:p>
            <a:pPr>
              <a:lnSpc>
                <a:spcPct val="70000"/>
              </a:lnSpc>
              <a:spcBef>
                <a:spcPct val="50000"/>
              </a:spcBef>
            </a:pPr>
            <a:r>
              <a:rPr lang="en-US" altLang="zh-CN" sz="1000" b="0" dirty="0">
                <a:solidFill>
                  <a:schemeClr val="tx1"/>
                </a:solidFill>
                <a:latin typeface="Arial" panose="020B0604020202020204" pitchFamily="34" charset="0"/>
              </a:rPr>
              <a:t>Maggoe</a:t>
            </a:r>
          </a:p>
        </p:txBody>
      </p:sp>
      <p:sp>
        <p:nvSpPr>
          <p:cNvPr id="112727" name="Line 116"/>
          <p:cNvSpPr/>
          <p:nvPr/>
        </p:nvSpPr>
        <p:spPr>
          <a:xfrm>
            <a:off x="5942013" y="6034088"/>
            <a:ext cx="615950" cy="0"/>
          </a:xfrm>
          <a:prstGeom prst="line">
            <a:avLst/>
          </a:prstGeom>
          <a:ln w="9525" cap="flat" cmpd="sng">
            <a:solidFill>
              <a:schemeClr val="tx1"/>
            </a:solidFill>
            <a:prstDash val="solid"/>
            <a:headEnd type="none" w="med" len="med"/>
            <a:tailEnd type="none" w="med" len="med"/>
          </a:ln>
        </p:spPr>
      </p:sp>
      <p:sp>
        <p:nvSpPr>
          <p:cNvPr id="112728" name="Rectangle 118"/>
          <p:cNvSpPr/>
          <p:nvPr/>
        </p:nvSpPr>
        <p:spPr>
          <a:xfrm>
            <a:off x="6183313"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29" name="Text Box 119"/>
          <p:cNvSpPr txBox="1"/>
          <p:nvPr/>
        </p:nvSpPr>
        <p:spPr>
          <a:xfrm>
            <a:off x="6183313"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硬件</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Gene</a:t>
            </a:r>
          </a:p>
        </p:txBody>
      </p:sp>
      <p:sp>
        <p:nvSpPr>
          <p:cNvPr id="112730" name="Line 120"/>
          <p:cNvSpPr/>
          <p:nvPr/>
        </p:nvSpPr>
        <p:spPr>
          <a:xfrm>
            <a:off x="6183313" y="3513138"/>
            <a:ext cx="615950" cy="0"/>
          </a:xfrm>
          <a:prstGeom prst="line">
            <a:avLst/>
          </a:prstGeom>
          <a:ln w="9525" cap="flat" cmpd="sng">
            <a:solidFill>
              <a:schemeClr val="tx1"/>
            </a:solidFill>
            <a:prstDash val="solid"/>
            <a:headEnd type="none" w="med" len="med"/>
            <a:tailEnd type="none" w="med" len="med"/>
          </a:ln>
        </p:spPr>
      </p:sp>
      <p:sp>
        <p:nvSpPr>
          <p:cNvPr id="112731" name="Rectangle 122"/>
          <p:cNvSpPr/>
          <p:nvPr/>
        </p:nvSpPr>
        <p:spPr>
          <a:xfrm>
            <a:off x="5510213"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32" name="Text Box 123"/>
          <p:cNvSpPr txBox="1"/>
          <p:nvPr/>
        </p:nvSpPr>
        <p:spPr>
          <a:xfrm>
            <a:off x="5510213" y="3067050"/>
            <a:ext cx="647700" cy="6238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软件</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000" b="0" dirty="0">
                <a:solidFill>
                  <a:schemeClr val="tx1"/>
                </a:solidFill>
                <a:latin typeface="Arial" panose="020B0604020202020204" pitchFamily="34" charset="0"/>
              </a:rPr>
              <a:t>Maggie</a:t>
            </a:r>
          </a:p>
        </p:txBody>
      </p:sp>
      <p:sp>
        <p:nvSpPr>
          <p:cNvPr id="112733" name="Line 124"/>
          <p:cNvSpPr/>
          <p:nvPr/>
        </p:nvSpPr>
        <p:spPr>
          <a:xfrm>
            <a:off x="5510213" y="3513138"/>
            <a:ext cx="615950" cy="0"/>
          </a:xfrm>
          <a:prstGeom prst="line">
            <a:avLst/>
          </a:prstGeom>
          <a:ln w="9525" cap="flat" cmpd="sng">
            <a:solidFill>
              <a:schemeClr val="tx1"/>
            </a:solidFill>
            <a:prstDash val="solid"/>
            <a:headEnd type="none" w="med" len="med"/>
            <a:tailEnd type="none" w="med" len="med"/>
          </a:ln>
        </p:spPr>
      </p:sp>
      <p:sp>
        <p:nvSpPr>
          <p:cNvPr id="112734" name="Rectangle 126"/>
          <p:cNvSpPr/>
          <p:nvPr/>
        </p:nvSpPr>
        <p:spPr>
          <a:xfrm>
            <a:off x="6832600"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35" name="Text Box 127"/>
          <p:cNvSpPr txBox="1"/>
          <p:nvPr/>
        </p:nvSpPr>
        <p:spPr>
          <a:xfrm>
            <a:off x="6832600"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网络</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Greg</a:t>
            </a:r>
          </a:p>
        </p:txBody>
      </p:sp>
      <p:sp>
        <p:nvSpPr>
          <p:cNvPr id="112736" name="Line 128"/>
          <p:cNvSpPr/>
          <p:nvPr/>
        </p:nvSpPr>
        <p:spPr>
          <a:xfrm>
            <a:off x="6832600" y="3513138"/>
            <a:ext cx="615950" cy="0"/>
          </a:xfrm>
          <a:prstGeom prst="line">
            <a:avLst/>
          </a:prstGeom>
          <a:ln w="9525" cap="flat" cmpd="sng">
            <a:solidFill>
              <a:schemeClr val="tx1"/>
            </a:solidFill>
            <a:prstDash val="solid"/>
            <a:headEnd type="none" w="med" len="med"/>
            <a:tailEnd type="none" w="med" len="med"/>
          </a:ln>
        </p:spPr>
      </p:sp>
      <p:sp>
        <p:nvSpPr>
          <p:cNvPr id="112737" name="Rectangle 130"/>
          <p:cNvSpPr/>
          <p:nvPr/>
        </p:nvSpPr>
        <p:spPr>
          <a:xfrm>
            <a:off x="7480300" y="30432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38" name="Text Box 131"/>
          <p:cNvSpPr txBox="1"/>
          <p:nvPr/>
        </p:nvSpPr>
        <p:spPr>
          <a:xfrm>
            <a:off x="7480300" y="30670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装备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rose</a:t>
            </a:r>
          </a:p>
        </p:txBody>
      </p:sp>
      <p:sp>
        <p:nvSpPr>
          <p:cNvPr id="112739" name="Line 132"/>
          <p:cNvSpPr/>
          <p:nvPr/>
        </p:nvSpPr>
        <p:spPr>
          <a:xfrm>
            <a:off x="7480300" y="3513138"/>
            <a:ext cx="615950" cy="0"/>
          </a:xfrm>
          <a:prstGeom prst="line">
            <a:avLst/>
          </a:prstGeom>
          <a:ln w="9525" cap="flat" cmpd="sng">
            <a:solidFill>
              <a:schemeClr val="tx1"/>
            </a:solidFill>
            <a:prstDash val="solid"/>
            <a:headEnd type="none" w="med" len="med"/>
            <a:tailEnd type="none" w="med" len="med"/>
          </a:ln>
        </p:spPr>
      </p:sp>
      <p:sp>
        <p:nvSpPr>
          <p:cNvPr id="112740" name="Rectangle 134"/>
          <p:cNvSpPr/>
          <p:nvPr/>
        </p:nvSpPr>
        <p:spPr>
          <a:xfrm>
            <a:off x="7164388"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41" name="Text Box 135"/>
          <p:cNvSpPr txBox="1"/>
          <p:nvPr/>
        </p:nvSpPr>
        <p:spPr>
          <a:xfrm>
            <a:off x="7164388"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培训</a:t>
            </a:r>
          </a:p>
          <a:p>
            <a:pPr>
              <a:lnSpc>
                <a:spcPct val="70000"/>
              </a:lnSpc>
              <a:spcBef>
                <a:spcPct val="50000"/>
              </a:spcBef>
            </a:pPr>
            <a:endParaRPr lang="zh-CN" altLang="en-US" sz="1200" b="0" dirty="0">
              <a:solidFill>
                <a:schemeClr val="tx1"/>
              </a:solidFill>
              <a:latin typeface="Arial" panose="020B0604020202020204" pitchFamily="34" charset="0"/>
            </a:endParaRPr>
          </a:p>
          <a:p>
            <a:pPr>
              <a:lnSpc>
                <a:spcPct val="70000"/>
              </a:lnSpc>
              <a:spcBef>
                <a:spcPct val="50000"/>
              </a:spcBef>
            </a:pPr>
            <a:r>
              <a:rPr lang="en-US" altLang="zh-CN" sz="1200" b="0" dirty="0">
                <a:solidFill>
                  <a:schemeClr val="tx1"/>
                </a:solidFill>
                <a:latin typeface="Arial" panose="020B0604020202020204" pitchFamily="34" charset="0"/>
              </a:rPr>
              <a:t>Jim</a:t>
            </a:r>
          </a:p>
        </p:txBody>
      </p:sp>
      <p:sp>
        <p:nvSpPr>
          <p:cNvPr id="112742" name="Line 136"/>
          <p:cNvSpPr/>
          <p:nvPr/>
        </p:nvSpPr>
        <p:spPr>
          <a:xfrm>
            <a:off x="7164388" y="4592638"/>
            <a:ext cx="615950" cy="0"/>
          </a:xfrm>
          <a:prstGeom prst="line">
            <a:avLst/>
          </a:prstGeom>
          <a:ln w="9525" cap="flat" cmpd="sng">
            <a:solidFill>
              <a:schemeClr val="tx1"/>
            </a:solidFill>
            <a:prstDash val="solid"/>
            <a:headEnd type="none" w="med" len="med"/>
            <a:tailEnd type="none" w="med" len="med"/>
          </a:ln>
        </p:spPr>
      </p:sp>
      <p:sp>
        <p:nvSpPr>
          <p:cNvPr id="112743" name="Rectangle 138"/>
          <p:cNvSpPr/>
          <p:nvPr/>
        </p:nvSpPr>
        <p:spPr>
          <a:xfrm>
            <a:off x="7813675"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44" name="Text Box 139"/>
          <p:cNvSpPr txBox="1"/>
          <p:nvPr/>
        </p:nvSpPr>
        <p:spPr>
          <a:xfrm>
            <a:off x="7813675"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系统</a:t>
            </a:r>
          </a:p>
          <a:p>
            <a:pPr>
              <a:lnSpc>
                <a:spcPct val="70000"/>
              </a:lnSpc>
              <a:spcBef>
                <a:spcPct val="50000"/>
              </a:spcBef>
            </a:pPr>
            <a:r>
              <a:rPr lang="zh-CN" altLang="en-US" sz="1200" b="0" dirty="0">
                <a:solidFill>
                  <a:schemeClr val="tx1"/>
                </a:solidFill>
                <a:latin typeface="Arial" panose="020B0604020202020204" pitchFamily="34" charset="0"/>
              </a:rPr>
              <a:t>转换</a:t>
            </a:r>
          </a:p>
          <a:p>
            <a:pPr>
              <a:lnSpc>
                <a:spcPct val="70000"/>
              </a:lnSpc>
              <a:spcBef>
                <a:spcPct val="50000"/>
              </a:spcBef>
            </a:pPr>
            <a:r>
              <a:rPr lang="en-US" altLang="zh-CN" sz="1200" b="0" dirty="0">
                <a:solidFill>
                  <a:schemeClr val="tx1"/>
                </a:solidFill>
                <a:latin typeface="Arial" panose="020B0604020202020204" pitchFamily="34" charset="0"/>
              </a:rPr>
              <a:t>Beth</a:t>
            </a:r>
          </a:p>
        </p:txBody>
      </p:sp>
      <p:sp>
        <p:nvSpPr>
          <p:cNvPr id="112745" name="Line 140"/>
          <p:cNvSpPr/>
          <p:nvPr/>
        </p:nvSpPr>
        <p:spPr>
          <a:xfrm>
            <a:off x="7813675" y="4592638"/>
            <a:ext cx="615950" cy="0"/>
          </a:xfrm>
          <a:prstGeom prst="line">
            <a:avLst/>
          </a:prstGeom>
          <a:ln w="9525" cap="flat" cmpd="sng">
            <a:solidFill>
              <a:schemeClr val="tx1"/>
            </a:solidFill>
            <a:prstDash val="solid"/>
            <a:headEnd type="none" w="med" len="med"/>
            <a:tailEnd type="none" w="med" len="med"/>
          </a:ln>
        </p:spPr>
      </p:sp>
      <p:sp>
        <p:nvSpPr>
          <p:cNvPr id="112746" name="Rectangle 142"/>
          <p:cNvSpPr/>
          <p:nvPr/>
        </p:nvSpPr>
        <p:spPr>
          <a:xfrm>
            <a:off x="8461375" y="4122738"/>
            <a:ext cx="615950" cy="647700"/>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2747" name="Text Box 143"/>
          <p:cNvSpPr txBox="1"/>
          <p:nvPr/>
        </p:nvSpPr>
        <p:spPr>
          <a:xfrm>
            <a:off x="8461375" y="4146550"/>
            <a:ext cx="647700" cy="661988"/>
          </a:xfrm>
          <a:prstGeom prst="rect">
            <a:avLst/>
          </a:prstGeom>
          <a:noFill/>
          <a:ln w="9525">
            <a:noFill/>
          </a:ln>
        </p:spPr>
        <p:txBody>
          <a:bodyPr>
            <a:spAutoFit/>
          </a:bodyPr>
          <a:lstStyle/>
          <a:p>
            <a:pPr>
              <a:lnSpc>
                <a:spcPct val="70000"/>
              </a:lnSpc>
              <a:spcBef>
                <a:spcPct val="50000"/>
              </a:spcBef>
            </a:pPr>
            <a:r>
              <a:rPr lang="zh-CN" altLang="en-US" sz="1200" b="0" dirty="0">
                <a:solidFill>
                  <a:schemeClr val="tx1"/>
                </a:solidFill>
                <a:latin typeface="Arial" panose="020B0604020202020204" pitchFamily="34" charset="0"/>
              </a:rPr>
              <a:t>装备</a:t>
            </a:r>
          </a:p>
          <a:p>
            <a:pPr>
              <a:lnSpc>
                <a:spcPct val="70000"/>
              </a:lnSpc>
              <a:spcBef>
                <a:spcPct val="50000"/>
              </a:spcBef>
            </a:pPr>
            <a:r>
              <a:rPr lang="zh-CN" altLang="en-US" sz="1200" b="0" dirty="0">
                <a:solidFill>
                  <a:schemeClr val="tx1"/>
                </a:solidFill>
                <a:latin typeface="Arial" panose="020B0604020202020204" pitchFamily="34" charset="0"/>
              </a:rPr>
              <a:t>报告</a:t>
            </a:r>
          </a:p>
          <a:p>
            <a:pPr>
              <a:lnSpc>
                <a:spcPct val="70000"/>
              </a:lnSpc>
              <a:spcBef>
                <a:spcPct val="50000"/>
              </a:spcBef>
            </a:pPr>
            <a:r>
              <a:rPr lang="en-US" altLang="zh-CN" sz="1200" b="0" dirty="0">
                <a:solidFill>
                  <a:schemeClr val="tx1"/>
                </a:solidFill>
                <a:latin typeface="Arial" panose="020B0604020202020204" pitchFamily="34" charset="0"/>
              </a:rPr>
              <a:t>Jack</a:t>
            </a:r>
          </a:p>
        </p:txBody>
      </p:sp>
      <p:sp>
        <p:nvSpPr>
          <p:cNvPr id="112748" name="Line 144"/>
          <p:cNvSpPr/>
          <p:nvPr/>
        </p:nvSpPr>
        <p:spPr>
          <a:xfrm>
            <a:off x="8461375" y="4592638"/>
            <a:ext cx="615950" cy="0"/>
          </a:xfrm>
          <a:prstGeom prst="line">
            <a:avLst/>
          </a:prstGeom>
          <a:ln w="9525" cap="flat" cmpd="sng">
            <a:solidFill>
              <a:schemeClr val="tx1"/>
            </a:solidFill>
            <a:prstDash val="solid"/>
            <a:headEnd type="none" w="med" len="med"/>
            <a:tailEnd type="none" w="med" len="med"/>
          </a:ln>
        </p:spPr>
      </p:sp>
      <p:cxnSp>
        <p:nvCxnSpPr>
          <p:cNvPr id="112749" name="AutoShape 145"/>
          <p:cNvCxnSpPr/>
          <p:nvPr/>
        </p:nvCxnSpPr>
        <p:spPr>
          <a:xfrm rot="5400000">
            <a:off x="2633663" y="-20637"/>
            <a:ext cx="350837" cy="3311525"/>
          </a:xfrm>
          <a:prstGeom prst="bentConnector3">
            <a:avLst>
              <a:gd name="adj1" fmla="val 49773"/>
            </a:avLst>
          </a:prstGeom>
          <a:ln w="9525" cap="flat" cmpd="sng">
            <a:solidFill>
              <a:schemeClr val="tx1"/>
            </a:solidFill>
            <a:prstDash val="solid"/>
            <a:miter/>
            <a:headEnd type="none" w="med" len="med"/>
            <a:tailEnd type="none" w="med" len="med"/>
          </a:ln>
        </p:spPr>
      </p:cxnSp>
      <p:cxnSp>
        <p:nvCxnSpPr>
          <p:cNvPr id="112750" name="AutoShape 146"/>
          <p:cNvCxnSpPr>
            <a:stCxn id="112645" idx="2"/>
            <a:endCxn id="112662" idx="0"/>
          </p:cNvCxnSpPr>
          <p:nvPr/>
        </p:nvCxnSpPr>
        <p:spPr>
          <a:xfrm rot="-5400000" flipH="1">
            <a:off x="6159500" y="-201612"/>
            <a:ext cx="327025" cy="3714750"/>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112751" name="AutoShape 147"/>
          <p:cNvCxnSpPr>
            <a:stCxn id="112645" idx="2"/>
            <a:endCxn id="112650" idx="0"/>
          </p:cNvCxnSpPr>
          <p:nvPr/>
        </p:nvCxnSpPr>
        <p:spPr>
          <a:xfrm rot="5400000">
            <a:off x="3314700" y="668338"/>
            <a:ext cx="327025" cy="1973262"/>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112752" name="AutoShape 148"/>
          <p:cNvCxnSpPr>
            <a:stCxn id="112645" idx="2"/>
            <a:endCxn id="112654" idx="0"/>
          </p:cNvCxnSpPr>
          <p:nvPr/>
        </p:nvCxnSpPr>
        <p:spPr>
          <a:xfrm rot="5400000">
            <a:off x="4038600" y="1416050"/>
            <a:ext cx="350838" cy="503238"/>
          </a:xfrm>
          <a:prstGeom prst="bentConnector3">
            <a:avLst>
              <a:gd name="adj1" fmla="val 49773"/>
            </a:avLst>
          </a:prstGeom>
          <a:ln w="9525" cap="flat" cmpd="sng">
            <a:solidFill>
              <a:schemeClr val="tx1"/>
            </a:solidFill>
            <a:prstDash val="solid"/>
            <a:miter/>
            <a:headEnd type="none" w="med" len="med"/>
            <a:tailEnd type="none" w="med" len="med"/>
          </a:ln>
        </p:spPr>
      </p:cxnSp>
      <p:cxnSp>
        <p:nvCxnSpPr>
          <p:cNvPr id="112753" name="AutoShape 149"/>
          <p:cNvCxnSpPr/>
          <p:nvPr/>
        </p:nvCxnSpPr>
        <p:spPr>
          <a:xfrm rot="-5400000" flipH="1">
            <a:off x="4757738" y="1185863"/>
            <a:ext cx="350837" cy="936625"/>
          </a:xfrm>
          <a:prstGeom prst="bentConnector3">
            <a:avLst>
              <a:gd name="adj1" fmla="val 49773"/>
            </a:avLst>
          </a:prstGeom>
          <a:ln w="9525" cap="flat" cmpd="sng">
            <a:solidFill>
              <a:schemeClr val="tx1"/>
            </a:solidFill>
            <a:prstDash val="solid"/>
            <a:miter/>
            <a:headEnd type="none" w="med" len="med"/>
            <a:tailEnd type="none" w="med" len="med"/>
          </a:ln>
        </p:spPr>
      </p:cxnSp>
      <p:cxnSp>
        <p:nvCxnSpPr>
          <p:cNvPr id="112754" name="AutoShape 150"/>
          <p:cNvCxnSpPr/>
          <p:nvPr/>
        </p:nvCxnSpPr>
        <p:spPr>
          <a:xfrm rot="-5400000" flipH="1">
            <a:off x="5405438" y="538163"/>
            <a:ext cx="350837" cy="2232025"/>
          </a:xfrm>
          <a:prstGeom prst="bentConnector3">
            <a:avLst>
              <a:gd name="adj1" fmla="val 49773"/>
            </a:avLst>
          </a:prstGeom>
          <a:ln w="9525" cap="flat" cmpd="sng">
            <a:solidFill>
              <a:schemeClr val="tx1"/>
            </a:solidFill>
            <a:prstDash val="solid"/>
            <a:miter/>
            <a:headEnd type="none" w="med" len="med"/>
            <a:tailEnd type="none" w="med" len="med"/>
          </a:ln>
        </p:spPr>
      </p:cxnSp>
      <p:cxnSp>
        <p:nvCxnSpPr>
          <p:cNvPr id="112755" name="AutoShape 151"/>
          <p:cNvCxnSpPr>
            <a:stCxn id="112648" idx="2"/>
            <a:endCxn id="112666" idx="0"/>
          </p:cNvCxnSpPr>
          <p:nvPr/>
        </p:nvCxnSpPr>
        <p:spPr>
          <a:xfrm rot="5400000">
            <a:off x="533400" y="2446338"/>
            <a:ext cx="782638" cy="458787"/>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56" name="AutoShape 152"/>
          <p:cNvCxnSpPr>
            <a:stCxn id="112648" idx="2"/>
            <a:endCxn id="112669" idx="0"/>
          </p:cNvCxnSpPr>
          <p:nvPr/>
        </p:nvCxnSpPr>
        <p:spPr>
          <a:xfrm rot="-5400000" flipH="1">
            <a:off x="857250" y="2581275"/>
            <a:ext cx="782638" cy="188913"/>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57" name="AutoShape 153"/>
          <p:cNvCxnSpPr/>
          <p:nvPr/>
        </p:nvCxnSpPr>
        <p:spPr>
          <a:xfrm rot="-5400000" flipH="1">
            <a:off x="1208088" y="2241550"/>
            <a:ext cx="758825" cy="868363"/>
          </a:xfrm>
          <a:prstGeom prst="bentConnector3">
            <a:avLst>
              <a:gd name="adj1" fmla="val 48532"/>
            </a:avLst>
          </a:prstGeom>
          <a:ln w="9525" cap="flat" cmpd="sng">
            <a:solidFill>
              <a:schemeClr val="tx1"/>
            </a:solidFill>
            <a:prstDash val="solid"/>
            <a:miter/>
            <a:headEnd type="none" w="med" len="med"/>
            <a:tailEnd type="none" w="med" len="med"/>
          </a:ln>
        </p:spPr>
      </p:cxnSp>
      <p:cxnSp>
        <p:nvCxnSpPr>
          <p:cNvPr id="112758" name="AutoShape 154"/>
          <p:cNvCxnSpPr>
            <a:stCxn id="112651" idx="2"/>
            <a:endCxn id="112674" idx="0"/>
          </p:cNvCxnSpPr>
          <p:nvPr/>
        </p:nvCxnSpPr>
        <p:spPr>
          <a:xfrm rot="5400000">
            <a:off x="549275" y="2293938"/>
            <a:ext cx="1982788" cy="1963737"/>
          </a:xfrm>
          <a:prstGeom prst="bentConnector3">
            <a:avLst>
              <a:gd name="adj1" fmla="val 84546"/>
            </a:avLst>
          </a:prstGeom>
          <a:ln w="9525" cap="flat" cmpd="sng">
            <a:solidFill>
              <a:schemeClr val="tx1"/>
            </a:solidFill>
            <a:prstDash val="solid"/>
            <a:miter/>
            <a:headEnd type="none" w="med" len="med"/>
            <a:tailEnd type="none" w="med" len="med"/>
          </a:ln>
        </p:spPr>
      </p:cxnSp>
      <p:cxnSp>
        <p:nvCxnSpPr>
          <p:cNvPr id="112759" name="AutoShape 155"/>
          <p:cNvCxnSpPr>
            <a:stCxn id="112678" idx="0"/>
          </p:cNvCxnSpPr>
          <p:nvPr/>
        </p:nvCxnSpPr>
        <p:spPr>
          <a:xfrm flipV="1">
            <a:off x="1222375" y="3979863"/>
            <a:ext cx="0" cy="311150"/>
          </a:xfrm>
          <a:prstGeom prst="straightConnector1">
            <a:avLst/>
          </a:prstGeom>
          <a:ln w="9525" cap="flat" cmpd="sng">
            <a:solidFill>
              <a:schemeClr val="tx1"/>
            </a:solidFill>
            <a:prstDash val="solid"/>
            <a:headEnd type="none" w="med" len="med"/>
            <a:tailEnd type="none" w="med" len="med"/>
          </a:ln>
        </p:spPr>
      </p:cxnSp>
      <p:cxnSp>
        <p:nvCxnSpPr>
          <p:cNvPr id="112760" name="AutoShape 156"/>
          <p:cNvCxnSpPr>
            <a:stCxn id="112681" idx="0"/>
          </p:cNvCxnSpPr>
          <p:nvPr/>
        </p:nvCxnSpPr>
        <p:spPr>
          <a:xfrm flipV="1">
            <a:off x="1871663" y="3979863"/>
            <a:ext cx="0" cy="311150"/>
          </a:xfrm>
          <a:prstGeom prst="straightConnector1">
            <a:avLst/>
          </a:prstGeom>
          <a:ln w="9525" cap="flat" cmpd="sng">
            <a:solidFill>
              <a:schemeClr val="tx1"/>
            </a:solidFill>
            <a:prstDash val="solid"/>
            <a:headEnd type="none" w="med" len="med"/>
            <a:tailEnd type="none" w="med" len="med"/>
          </a:ln>
        </p:spPr>
      </p:cxnSp>
      <p:sp>
        <p:nvSpPr>
          <p:cNvPr id="112761" name="Line 157"/>
          <p:cNvSpPr/>
          <p:nvPr/>
        </p:nvSpPr>
        <p:spPr>
          <a:xfrm flipV="1">
            <a:off x="2484438" y="3957638"/>
            <a:ext cx="0" cy="287337"/>
          </a:xfrm>
          <a:prstGeom prst="line">
            <a:avLst/>
          </a:prstGeom>
          <a:ln w="9525" cap="flat" cmpd="sng">
            <a:solidFill>
              <a:schemeClr val="tx1"/>
            </a:solidFill>
            <a:prstDash val="solid"/>
            <a:headEnd type="none" w="med" len="med"/>
            <a:tailEnd type="none" w="med" len="med"/>
          </a:ln>
        </p:spPr>
      </p:sp>
      <p:cxnSp>
        <p:nvCxnSpPr>
          <p:cNvPr id="112762" name="AutoShape 158"/>
          <p:cNvCxnSpPr>
            <a:stCxn id="112654" idx="2"/>
            <a:endCxn id="112687" idx="0"/>
          </p:cNvCxnSpPr>
          <p:nvPr/>
        </p:nvCxnSpPr>
        <p:spPr>
          <a:xfrm rot="5400000">
            <a:off x="3036888" y="2141538"/>
            <a:ext cx="782637" cy="1068387"/>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63" name="AutoShape 159"/>
          <p:cNvCxnSpPr>
            <a:stCxn id="112654" idx="2"/>
            <a:endCxn id="112693" idx="0"/>
          </p:cNvCxnSpPr>
          <p:nvPr/>
        </p:nvCxnSpPr>
        <p:spPr>
          <a:xfrm rot="-5400000" flipH="1">
            <a:off x="3757613" y="2489200"/>
            <a:ext cx="782637" cy="373063"/>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64" name="AutoShape 160"/>
          <p:cNvCxnSpPr>
            <a:stCxn id="112654" idx="2"/>
            <a:endCxn id="112690" idx="0"/>
          </p:cNvCxnSpPr>
          <p:nvPr/>
        </p:nvCxnSpPr>
        <p:spPr>
          <a:xfrm rot="5400000">
            <a:off x="3397250" y="2501900"/>
            <a:ext cx="782638" cy="347663"/>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65" name="AutoShape 161"/>
          <p:cNvCxnSpPr>
            <a:stCxn id="112654" idx="2"/>
            <a:endCxn id="112696" idx="0"/>
          </p:cNvCxnSpPr>
          <p:nvPr/>
        </p:nvCxnSpPr>
        <p:spPr>
          <a:xfrm rot="-5400000" flipH="1">
            <a:off x="4116388" y="2128838"/>
            <a:ext cx="782637" cy="1092200"/>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66" name="AutoShape 162"/>
          <p:cNvCxnSpPr>
            <a:stCxn id="112687" idx="2"/>
            <a:endCxn id="112699" idx="0"/>
          </p:cNvCxnSpPr>
          <p:nvPr/>
        </p:nvCxnSpPr>
        <p:spPr>
          <a:xfrm rot="5400000">
            <a:off x="1741488" y="4435475"/>
            <a:ext cx="1858962" cy="444500"/>
          </a:xfrm>
          <a:prstGeom prst="bentConnector3">
            <a:avLst>
              <a:gd name="adj1" fmla="val 78648"/>
            </a:avLst>
          </a:prstGeom>
          <a:ln w="9525" cap="flat" cmpd="sng">
            <a:solidFill>
              <a:schemeClr val="tx1"/>
            </a:solidFill>
            <a:prstDash val="solid"/>
            <a:miter/>
            <a:headEnd type="none" w="med" len="med"/>
            <a:tailEnd type="none" w="med" len="med"/>
          </a:ln>
        </p:spPr>
      </p:cxnSp>
      <p:cxnSp>
        <p:nvCxnSpPr>
          <p:cNvPr id="112767" name="AutoShape 163"/>
          <p:cNvCxnSpPr>
            <a:stCxn id="112687" idx="2"/>
            <a:endCxn id="112708" idx="0"/>
          </p:cNvCxnSpPr>
          <p:nvPr/>
        </p:nvCxnSpPr>
        <p:spPr>
          <a:xfrm rot="-5400000" flipH="1">
            <a:off x="2822575" y="3800475"/>
            <a:ext cx="1858963" cy="1716088"/>
          </a:xfrm>
          <a:prstGeom prst="bentConnector3">
            <a:avLst>
              <a:gd name="adj1" fmla="val 78736"/>
            </a:avLst>
          </a:prstGeom>
          <a:ln w="9525" cap="flat" cmpd="sng">
            <a:solidFill>
              <a:schemeClr val="tx1"/>
            </a:solidFill>
            <a:prstDash val="solid"/>
            <a:miter/>
            <a:headEnd type="none" w="med" len="med"/>
            <a:tailEnd type="none" w="med" len="med"/>
          </a:ln>
        </p:spPr>
      </p:cxnSp>
      <p:sp>
        <p:nvSpPr>
          <p:cNvPr id="112768" name="Line 164"/>
          <p:cNvSpPr/>
          <p:nvPr/>
        </p:nvSpPr>
        <p:spPr>
          <a:xfrm>
            <a:off x="3205163" y="5203825"/>
            <a:ext cx="0" cy="360363"/>
          </a:xfrm>
          <a:prstGeom prst="line">
            <a:avLst/>
          </a:prstGeom>
          <a:ln w="9525" cap="flat" cmpd="sng">
            <a:solidFill>
              <a:schemeClr val="tx1"/>
            </a:solidFill>
            <a:prstDash val="solid"/>
            <a:headEnd type="none" w="med" len="med"/>
            <a:tailEnd type="none" w="med" len="med"/>
          </a:ln>
        </p:spPr>
      </p:sp>
      <p:sp>
        <p:nvSpPr>
          <p:cNvPr id="112769" name="Line 165"/>
          <p:cNvSpPr/>
          <p:nvPr/>
        </p:nvSpPr>
        <p:spPr>
          <a:xfrm>
            <a:off x="3900488" y="5203825"/>
            <a:ext cx="0" cy="360363"/>
          </a:xfrm>
          <a:prstGeom prst="line">
            <a:avLst/>
          </a:prstGeom>
          <a:ln w="9525" cap="flat" cmpd="sng">
            <a:solidFill>
              <a:schemeClr val="tx1"/>
            </a:solidFill>
            <a:prstDash val="solid"/>
            <a:headEnd type="none" w="med" len="med"/>
            <a:tailEnd type="none" w="med" len="med"/>
          </a:ln>
        </p:spPr>
      </p:sp>
      <p:cxnSp>
        <p:nvCxnSpPr>
          <p:cNvPr id="112770" name="AutoShape 166"/>
          <p:cNvCxnSpPr>
            <a:stCxn id="112657" idx="2"/>
            <a:endCxn id="112714" idx="0"/>
          </p:cNvCxnSpPr>
          <p:nvPr/>
        </p:nvCxnSpPr>
        <p:spPr>
          <a:xfrm rot="5400000">
            <a:off x="4133850" y="2878138"/>
            <a:ext cx="1862138" cy="674687"/>
          </a:xfrm>
          <a:prstGeom prst="bentConnector3">
            <a:avLst>
              <a:gd name="adj1" fmla="val 86019"/>
            </a:avLst>
          </a:prstGeom>
          <a:ln w="9525" cap="flat" cmpd="sng">
            <a:solidFill>
              <a:schemeClr val="tx1"/>
            </a:solidFill>
            <a:prstDash val="solid"/>
            <a:miter/>
            <a:headEnd type="none" w="med" len="med"/>
            <a:tailEnd type="none" w="med" len="med"/>
          </a:ln>
        </p:spPr>
      </p:cxnSp>
      <p:cxnSp>
        <p:nvCxnSpPr>
          <p:cNvPr id="112771" name="AutoShape 167"/>
          <p:cNvCxnSpPr>
            <a:stCxn id="112657" idx="2"/>
            <a:endCxn id="112720" idx="0"/>
          </p:cNvCxnSpPr>
          <p:nvPr/>
        </p:nvCxnSpPr>
        <p:spPr>
          <a:xfrm rot="-5400000" flipH="1">
            <a:off x="5118100" y="2566988"/>
            <a:ext cx="1862138" cy="1295400"/>
          </a:xfrm>
          <a:prstGeom prst="bentConnector3">
            <a:avLst>
              <a:gd name="adj1" fmla="val 86782"/>
            </a:avLst>
          </a:prstGeom>
          <a:ln w="9525" cap="flat" cmpd="sng">
            <a:solidFill>
              <a:schemeClr val="tx1"/>
            </a:solidFill>
            <a:prstDash val="solid"/>
            <a:miter/>
            <a:headEnd type="none" w="med" len="med"/>
            <a:tailEnd type="none" w="med" len="med"/>
          </a:ln>
        </p:spPr>
      </p:cxnSp>
      <p:sp>
        <p:nvSpPr>
          <p:cNvPr id="112772" name="Line 168"/>
          <p:cNvSpPr/>
          <p:nvPr/>
        </p:nvSpPr>
        <p:spPr>
          <a:xfrm flipV="1">
            <a:off x="5399088" y="3906838"/>
            <a:ext cx="0" cy="215900"/>
          </a:xfrm>
          <a:prstGeom prst="line">
            <a:avLst/>
          </a:prstGeom>
          <a:ln w="9525" cap="flat" cmpd="sng">
            <a:solidFill>
              <a:schemeClr val="tx1"/>
            </a:solidFill>
            <a:prstDash val="solid"/>
            <a:headEnd type="none" w="med" len="med"/>
            <a:tailEnd type="none" w="med" len="med"/>
          </a:ln>
        </p:spPr>
      </p:sp>
      <p:sp>
        <p:nvSpPr>
          <p:cNvPr id="112773" name="Line 169"/>
          <p:cNvSpPr/>
          <p:nvPr/>
        </p:nvSpPr>
        <p:spPr>
          <a:xfrm flipV="1">
            <a:off x="6013450" y="3906838"/>
            <a:ext cx="0" cy="215900"/>
          </a:xfrm>
          <a:prstGeom prst="line">
            <a:avLst/>
          </a:prstGeom>
          <a:ln w="9525" cap="flat" cmpd="sng">
            <a:solidFill>
              <a:schemeClr val="tx1"/>
            </a:solidFill>
            <a:prstDash val="solid"/>
            <a:headEnd type="none" w="med" len="med"/>
            <a:tailEnd type="none" w="med" len="med"/>
          </a:ln>
        </p:spPr>
      </p:sp>
      <p:cxnSp>
        <p:nvCxnSpPr>
          <p:cNvPr id="112774" name="AutoShape 170"/>
          <p:cNvCxnSpPr>
            <a:stCxn id="112714" idx="2"/>
            <a:endCxn id="112722" idx="0"/>
          </p:cNvCxnSpPr>
          <p:nvPr/>
        </p:nvCxnSpPr>
        <p:spPr>
          <a:xfrm rot="-5400000" flipH="1">
            <a:off x="4767263" y="4729163"/>
            <a:ext cx="793750" cy="874712"/>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112775" name="AutoShape 171"/>
          <p:cNvCxnSpPr/>
          <p:nvPr/>
        </p:nvCxnSpPr>
        <p:spPr>
          <a:xfrm rot="-5400000" flipH="1">
            <a:off x="5106988" y="4416425"/>
            <a:ext cx="779462" cy="1538288"/>
          </a:xfrm>
          <a:prstGeom prst="bentConnector3">
            <a:avLst>
              <a:gd name="adj1" fmla="val 48269"/>
            </a:avLst>
          </a:prstGeom>
          <a:ln w="9525" cap="flat" cmpd="sng">
            <a:solidFill>
              <a:schemeClr val="tx1"/>
            </a:solidFill>
            <a:prstDash val="solid"/>
            <a:miter/>
            <a:headEnd type="none" w="med" len="med"/>
            <a:tailEnd type="none" w="med" len="med"/>
          </a:ln>
        </p:spPr>
      </p:cxnSp>
      <p:cxnSp>
        <p:nvCxnSpPr>
          <p:cNvPr id="112776" name="AutoShape 172"/>
          <p:cNvCxnSpPr>
            <a:stCxn id="112660" idx="2"/>
            <a:endCxn id="112732" idx="0"/>
          </p:cNvCxnSpPr>
          <p:nvPr/>
        </p:nvCxnSpPr>
        <p:spPr>
          <a:xfrm rot="5400000">
            <a:off x="5873750" y="2243138"/>
            <a:ext cx="782638" cy="863600"/>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77" name="AutoShape 173"/>
          <p:cNvCxnSpPr>
            <a:stCxn id="112660" idx="2"/>
            <a:endCxn id="112729" idx="0"/>
          </p:cNvCxnSpPr>
          <p:nvPr/>
        </p:nvCxnSpPr>
        <p:spPr>
          <a:xfrm rot="5400000">
            <a:off x="6210300" y="2579688"/>
            <a:ext cx="782638" cy="190500"/>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78" name="AutoShape 174"/>
          <p:cNvCxnSpPr>
            <a:stCxn id="112660" idx="2"/>
            <a:endCxn id="112735" idx="0"/>
          </p:cNvCxnSpPr>
          <p:nvPr/>
        </p:nvCxnSpPr>
        <p:spPr>
          <a:xfrm rot="-5400000" flipH="1">
            <a:off x="6535738" y="2446338"/>
            <a:ext cx="782637" cy="458787"/>
          </a:xfrm>
          <a:prstGeom prst="bentConnector3">
            <a:avLst>
              <a:gd name="adj1" fmla="val 49898"/>
            </a:avLst>
          </a:prstGeom>
          <a:ln w="9525" cap="flat" cmpd="sng">
            <a:solidFill>
              <a:schemeClr val="tx1"/>
            </a:solidFill>
            <a:prstDash val="solid"/>
            <a:miter/>
            <a:headEnd type="none" w="med" len="med"/>
            <a:tailEnd type="none" w="med" len="med"/>
          </a:ln>
        </p:spPr>
      </p:cxnSp>
      <p:cxnSp>
        <p:nvCxnSpPr>
          <p:cNvPr id="112779" name="AutoShape 175"/>
          <p:cNvCxnSpPr>
            <a:stCxn id="112663" idx="2"/>
            <a:endCxn id="112747" idx="0"/>
          </p:cNvCxnSpPr>
          <p:nvPr/>
        </p:nvCxnSpPr>
        <p:spPr>
          <a:xfrm rot="-5400000" flipH="1">
            <a:off x="7566025" y="2927350"/>
            <a:ext cx="1862138" cy="574675"/>
          </a:xfrm>
          <a:prstGeom prst="bentConnector3">
            <a:avLst>
              <a:gd name="adj1" fmla="val 85931"/>
            </a:avLst>
          </a:prstGeom>
          <a:ln w="9525" cap="flat" cmpd="sng">
            <a:solidFill>
              <a:schemeClr val="tx1"/>
            </a:solidFill>
            <a:prstDash val="solid"/>
            <a:miter/>
            <a:headEnd type="none" w="med" len="med"/>
            <a:tailEnd type="none" w="med" len="med"/>
          </a:ln>
        </p:spPr>
      </p:cxnSp>
      <p:cxnSp>
        <p:nvCxnSpPr>
          <p:cNvPr id="112780" name="AutoShape 176"/>
          <p:cNvCxnSpPr>
            <a:stCxn id="112660" idx="2"/>
            <a:endCxn id="112738" idx="0"/>
          </p:cNvCxnSpPr>
          <p:nvPr/>
        </p:nvCxnSpPr>
        <p:spPr>
          <a:xfrm rot="-5400000" flipH="1">
            <a:off x="6859588" y="2122488"/>
            <a:ext cx="782637" cy="1106487"/>
          </a:xfrm>
          <a:prstGeom prst="bentConnector3">
            <a:avLst>
              <a:gd name="adj1" fmla="val 49898"/>
            </a:avLst>
          </a:prstGeom>
          <a:ln w="9525" cap="flat" cmpd="sng">
            <a:solidFill>
              <a:schemeClr val="tx1"/>
            </a:solidFill>
            <a:prstDash val="solid"/>
            <a:miter/>
            <a:headEnd type="none" w="med" len="med"/>
            <a:tailEnd type="none" w="med" len="med"/>
          </a:ln>
        </p:spPr>
      </p:cxnSp>
      <p:sp>
        <p:nvSpPr>
          <p:cNvPr id="112781" name="Line 177"/>
          <p:cNvSpPr/>
          <p:nvPr/>
        </p:nvSpPr>
        <p:spPr>
          <a:xfrm flipV="1">
            <a:off x="8128000" y="3894138"/>
            <a:ext cx="0" cy="215900"/>
          </a:xfrm>
          <a:prstGeom prst="line">
            <a:avLst/>
          </a:prstGeom>
          <a:ln w="9525" cap="flat" cmpd="sng">
            <a:solidFill>
              <a:schemeClr val="tx1"/>
            </a:solidFill>
            <a:prstDash val="solid"/>
            <a:headEnd type="none" w="med" len="med"/>
            <a:tailEnd type="none" w="med" len="med"/>
          </a:ln>
        </p:spPr>
      </p:sp>
      <p:sp>
        <p:nvSpPr>
          <p:cNvPr id="112782" name="Text Box 178"/>
          <p:cNvSpPr txBox="1"/>
          <p:nvPr/>
        </p:nvSpPr>
        <p:spPr>
          <a:xfrm>
            <a:off x="107950" y="982663"/>
            <a:ext cx="576263" cy="304800"/>
          </a:xfrm>
          <a:prstGeom prst="rect">
            <a:avLst/>
          </a:prstGeom>
          <a:noFill/>
          <a:ln w="9525">
            <a:noFill/>
          </a:ln>
        </p:spPr>
        <p:txBody>
          <a:bodyPr>
            <a:spAutoFit/>
          </a:bodyPr>
          <a:lstStyle/>
          <a:p>
            <a:pPr algn="l">
              <a:spcBef>
                <a:spcPct val="50000"/>
              </a:spcBef>
            </a:pPr>
            <a:r>
              <a:rPr lang="en-US" altLang="zh-CN" sz="1400" b="0" dirty="0">
                <a:solidFill>
                  <a:schemeClr val="tx1"/>
                </a:solidFill>
                <a:latin typeface="Arial" panose="020B0604020202020204" pitchFamily="34" charset="0"/>
              </a:rPr>
              <a:t>O</a:t>
            </a:r>
            <a:r>
              <a:rPr lang="zh-CN" altLang="en-US" sz="1400" b="0" dirty="0">
                <a:solidFill>
                  <a:schemeClr val="tx1"/>
                </a:solidFill>
                <a:latin typeface="Arial" panose="020B0604020202020204" pitchFamily="34" charset="0"/>
              </a:rPr>
              <a:t>级</a:t>
            </a:r>
          </a:p>
        </p:txBody>
      </p:sp>
      <p:sp>
        <p:nvSpPr>
          <p:cNvPr id="112783" name="Text Box 179"/>
          <p:cNvSpPr txBox="1"/>
          <p:nvPr/>
        </p:nvSpPr>
        <p:spPr>
          <a:xfrm>
            <a:off x="107950" y="1552575"/>
            <a:ext cx="576263" cy="304800"/>
          </a:xfrm>
          <a:prstGeom prst="rect">
            <a:avLst/>
          </a:prstGeom>
          <a:noFill/>
          <a:ln w="9525">
            <a:noFill/>
          </a:ln>
        </p:spPr>
        <p:txBody>
          <a:bodyPr>
            <a:spAutoFit/>
          </a:bodyPr>
          <a:lstStyle/>
          <a:p>
            <a:pPr algn="l">
              <a:spcBef>
                <a:spcPct val="50000"/>
              </a:spcBef>
            </a:pPr>
            <a:r>
              <a:rPr lang="en-US" altLang="zh-CN" sz="1400" b="0" dirty="0">
                <a:solidFill>
                  <a:schemeClr val="tx1"/>
                </a:solidFill>
                <a:latin typeface="Arial" panose="020B0604020202020204" pitchFamily="34" charset="0"/>
              </a:rPr>
              <a:t>1</a:t>
            </a:r>
            <a:r>
              <a:rPr lang="zh-CN" altLang="en-US" sz="1400" b="0" dirty="0">
                <a:solidFill>
                  <a:schemeClr val="tx1"/>
                </a:solidFill>
                <a:latin typeface="Arial" panose="020B0604020202020204" pitchFamily="34" charset="0"/>
              </a:rPr>
              <a:t>级</a:t>
            </a:r>
          </a:p>
        </p:txBody>
      </p:sp>
      <p:sp>
        <p:nvSpPr>
          <p:cNvPr id="112784" name="Text Box 180"/>
          <p:cNvSpPr txBox="1"/>
          <p:nvPr/>
        </p:nvSpPr>
        <p:spPr>
          <a:xfrm>
            <a:off x="107950" y="2576513"/>
            <a:ext cx="576263" cy="304800"/>
          </a:xfrm>
          <a:prstGeom prst="rect">
            <a:avLst/>
          </a:prstGeom>
          <a:noFill/>
          <a:ln w="9525">
            <a:noFill/>
          </a:ln>
        </p:spPr>
        <p:txBody>
          <a:bodyPr>
            <a:spAutoFit/>
          </a:bodyPr>
          <a:lstStyle/>
          <a:p>
            <a:pPr algn="l">
              <a:spcBef>
                <a:spcPct val="50000"/>
              </a:spcBef>
            </a:pPr>
            <a:r>
              <a:rPr lang="en-US" altLang="zh-CN" sz="1400" b="0" dirty="0">
                <a:solidFill>
                  <a:schemeClr val="tx1"/>
                </a:solidFill>
                <a:latin typeface="Arial" panose="020B0604020202020204" pitchFamily="34" charset="0"/>
              </a:rPr>
              <a:t>2</a:t>
            </a:r>
            <a:r>
              <a:rPr lang="zh-CN" altLang="en-US" sz="1400" b="0" dirty="0">
                <a:solidFill>
                  <a:schemeClr val="tx1"/>
                </a:solidFill>
                <a:latin typeface="Arial" panose="020B0604020202020204" pitchFamily="34" charset="0"/>
              </a:rPr>
              <a:t>级</a:t>
            </a:r>
          </a:p>
        </p:txBody>
      </p:sp>
      <p:sp>
        <p:nvSpPr>
          <p:cNvPr id="112785" name="Text Box 181"/>
          <p:cNvSpPr txBox="1"/>
          <p:nvPr/>
        </p:nvSpPr>
        <p:spPr>
          <a:xfrm>
            <a:off x="179388" y="5168900"/>
            <a:ext cx="576262" cy="304800"/>
          </a:xfrm>
          <a:prstGeom prst="rect">
            <a:avLst/>
          </a:prstGeom>
          <a:noFill/>
          <a:ln w="9525">
            <a:noFill/>
          </a:ln>
        </p:spPr>
        <p:txBody>
          <a:bodyPr>
            <a:spAutoFit/>
          </a:bodyPr>
          <a:lstStyle/>
          <a:p>
            <a:pPr algn="l">
              <a:spcBef>
                <a:spcPct val="50000"/>
              </a:spcBef>
            </a:pPr>
            <a:r>
              <a:rPr lang="en-US" altLang="zh-CN" sz="1400" b="0" dirty="0">
                <a:solidFill>
                  <a:schemeClr val="tx1"/>
                </a:solidFill>
                <a:latin typeface="Arial" panose="020B0604020202020204" pitchFamily="34" charset="0"/>
              </a:rPr>
              <a:t>3</a:t>
            </a:r>
            <a:r>
              <a:rPr lang="zh-CN" altLang="en-US" sz="1400" b="0" dirty="0">
                <a:solidFill>
                  <a:schemeClr val="tx1"/>
                </a:solidFill>
                <a:latin typeface="Arial" panose="020B0604020202020204" pitchFamily="34" charset="0"/>
              </a:rPr>
              <a:t>级</a:t>
            </a:r>
          </a:p>
        </p:txBody>
      </p:sp>
      <p:sp>
        <p:nvSpPr>
          <p:cNvPr id="112786" name="Text Box 182"/>
          <p:cNvSpPr txBox="1"/>
          <p:nvPr/>
        </p:nvSpPr>
        <p:spPr>
          <a:xfrm>
            <a:off x="1476375" y="1568450"/>
            <a:ext cx="360363"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1</a:t>
            </a:r>
          </a:p>
        </p:txBody>
      </p:sp>
      <p:sp>
        <p:nvSpPr>
          <p:cNvPr id="112787" name="Text Box 183"/>
          <p:cNvSpPr txBox="1"/>
          <p:nvPr/>
        </p:nvSpPr>
        <p:spPr>
          <a:xfrm>
            <a:off x="2700338" y="1565275"/>
            <a:ext cx="360362"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2</a:t>
            </a:r>
          </a:p>
        </p:txBody>
      </p:sp>
      <p:sp>
        <p:nvSpPr>
          <p:cNvPr id="112788" name="Text Box 184"/>
          <p:cNvSpPr txBox="1"/>
          <p:nvPr/>
        </p:nvSpPr>
        <p:spPr>
          <a:xfrm>
            <a:off x="4211638" y="1568450"/>
            <a:ext cx="360362"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a:t>
            </a:r>
          </a:p>
        </p:txBody>
      </p:sp>
      <p:sp>
        <p:nvSpPr>
          <p:cNvPr id="112789" name="Text Box 185"/>
          <p:cNvSpPr txBox="1"/>
          <p:nvPr/>
        </p:nvSpPr>
        <p:spPr>
          <a:xfrm>
            <a:off x="5795963" y="1590675"/>
            <a:ext cx="360362"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a:t>
            </a:r>
          </a:p>
        </p:txBody>
      </p:sp>
      <p:sp>
        <p:nvSpPr>
          <p:cNvPr id="112790" name="Text Box 186"/>
          <p:cNvSpPr txBox="1"/>
          <p:nvPr/>
        </p:nvSpPr>
        <p:spPr>
          <a:xfrm>
            <a:off x="7019925" y="1606550"/>
            <a:ext cx="360363"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5 </a:t>
            </a:r>
          </a:p>
        </p:txBody>
      </p:sp>
      <p:sp>
        <p:nvSpPr>
          <p:cNvPr id="112791" name="Text Box 187"/>
          <p:cNvSpPr txBox="1"/>
          <p:nvPr/>
        </p:nvSpPr>
        <p:spPr>
          <a:xfrm>
            <a:off x="8388350" y="1568450"/>
            <a:ext cx="360363"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6</a:t>
            </a:r>
          </a:p>
        </p:txBody>
      </p:sp>
      <p:sp>
        <p:nvSpPr>
          <p:cNvPr id="112792" name="Text Box 188"/>
          <p:cNvSpPr txBox="1"/>
          <p:nvPr/>
        </p:nvSpPr>
        <p:spPr>
          <a:xfrm>
            <a:off x="684213" y="2792413"/>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1.1</a:t>
            </a:r>
          </a:p>
        </p:txBody>
      </p:sp>
      <p:sp>
        <p:nvSpPr>
          <p:cNvPr id="112793" name="Text Box 189"/>
          <p:cNvSpPr txBox="1"/>
          <p:nvPr/>
        </p:nvSpPr>
        <p:spPr>
          <a:xfrm>
            <a:off x="1331913" y="2792413"/>
            <a:ext cx="576262"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1.2</a:t>
            </a:r>
          </a:p>
        </p:txBody>
      </p:sp>
      <p:sp>
        <p:nvSpPr>
          <p:cNvPr id="112794" name="Text Box 190"/>
          <p:cNvSpPr txBox="1"/>
          <p:nvPr/>
        </p:nvSpPr>
        <p:spPr>
          <a:xfrm>
            <a:off x="2030413" y="2779713"/>
            <a:ext cx="525462"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1.3</a:t>
            </a:r>
          </a:p>
        </p:txBody>
      </p:sp>
      <p:sp>
        <p:nvSpPr>
          <p:cNvPr id="112795" name="Text Box 191"/>
          <p:cNvSpPr txBox="1"/>
          <p:nvPr/>
        </p:nvSpPr>
        <p:spPr>
          <a:xfrm>
            <a:off x="611188" y="40465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2.1</a:t>
            </a:r>
          </a:p>
        </p:txBody>
      </p:sp>
      <p:sp>
        <p:nvSpPr>
          <p:cNvPr id="112796" name="Text Box 192"/>
          <p:cNvSpPr txBox="1"/>
          <p:nvPr/>
        </p:nvSpPr>
        <p:spPr>
          <a:xfrm>
            <a:off x="1187450" y="4016375"/>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2.2</a:t>
            </a:r>
          </a:p>
        </p:txBody>
      </p:sp>
      <p:sp>
        <p:nvSpPr>
          <p:cNvPr id="112797" name="Text Box 193"/>
          <p:cNvSpPr txBox="1"/>
          <p:nvPr/>
        </p:nvSpPr>
        <p:spPr>
          <a:xfrm>
            <a:off x="1908175" y="4016375"/>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2.3</a:t>
            </a:r>
          </a:p>
        </p:txBody>
      </p:sp>
      <p:sp>
        <p:nvSpPr>
          <p:cNvPr id="112798" name="Text Box 194"/>
          <p:cNvSpPr txBox="1"/>
          <p:nvPr/>
        </p:nvSpPr>
        <p:spPr>
          <a:xfrm>
            <a:off x="2462213" y="40338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2.4</a:t>
            </a:r>
          </a:p>
        </p:txBody>
      </p:sp>
      <p:sp>
        <p:nvSpPr>
          <p:cNvPr id="112799" name="Text Box 195"/>
          <p:cNvSpPr txBox="1"/>
          <p:nvPr/>
        </p:nvSpPr>
        <p:spPr>
          <a:xfrm>
            <a:off x="2916238" y="280670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3.1</a:t>
            </a:r>
          </a:p>
        </p:txBody>
      </p:sp>
      <p:sp>
        <p:nvSpPr>
          <p:cNvPr id="112800" name="Text Box 196"/>
          <p:cNvSpPr txBox="1"/>
          <p:nvPr/>
        </p:nvSpPr>
        <p:spPr>
          <a:xfrm>
            <a:off x="3635375" y="27765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3.2</a:t>
            </a:r>
          </a:p>
        </p:txBody>
      </p:sp>
      <p:sp>
        <p:nvSpPr>
          <p:cNvPr id="112801" name="Text Box 197"/>
          <p:cNvSpPr txBox="1"/>
          <p:nvPr/>
        </p:nvSpPr>
        <p:spPr>
          <a:xfrm>
            <a:off x="4356100" y="27765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3.3</a:t>
            </a:r>
          </a:p>
        </p:txBody>
      </p:sp>
      <p:sp>
        <p:nvSpPr>
          <p:cNvPr id="112802" name="Text Box 198"/>
          <p:cNvSpPr txBox="1"/>
          <p:nvPr/>
        </p:nvSpPr>
        <p:spPr>
          <a:xfrm>
            <a:off x="5003800" y="279400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3.4</a:t>
            </a:r>
          </a:p>
        </p:txBody>
      </p:sp>
      <p:sp>
        <p:nvSpPr>
          <p:cNvPr id="112803" name="Text Box 199"/>
          <p:cNvSpPr txBox="1"/>
          <p:nvPr/>
        </p:nvSpPr>
        <p:spPr>
          <a:xfrm>
            <a:off x="4703763" y="3903663"/>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4.1</a:t>
            </a:r>
          </a:p>
        </p:txBody>
      </p:sp>
      <p:sp>
        <p:nvSpPr>
          <p:cNvPr id="112804" name="Text Box 200"/>
          <p:cNvSpPr txBox="1"/>
          <p:nvPr/>
        </p:nvSpPr>
        <p:spPr>
          <a:xfrm>
            <a:off x="5422900" y="387350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4.2</a:t>
            </a:r>
          </a:p>
        </p:txBody>
      </p:sp>
      <p:sp>
        <p:nvSpPr>
          <p:cNvPr id="112805" name="Text Box 201"/>
          <p:cNvSpPr txBox="1"/>
          <p:nvPr/>
        </p:nvSpPr>
        <p:spPr>
          <a:xfrm>
            <a:off x="6143625" y="387350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4.3</a:t>
            </a:r>
          </a:p>
        </p:txBody>
      </p:sp>
      <p:sp>
        <p:nvSpPr>
          <p:cNvPr id="112806" name="Text Box 202"/>
          <p:cNvSpPr txBox="1"/>
          <p:nvPr/>
        </p:nvSpPr>
        <p:spPr>
          <a:xfrm>
            <a:off x="6659563" y="3890963"/>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4.4</a:t>
            </a:r>
          </a:p>
        </p:txBody>
      </p:sp>
      <p:sp>
        <p:nvSpPr>
          <p:cNvPr id="112807" name="Line 203"/>
          <p:cNvSpPr/>
          <p:nvPr/>
        </p:nvSpPr>
        <p:spPr>
          <a:xfrm flipH="1">
            <a:off x="7439025" y="3886200"/>
            <a:ext cx="792163" cy="0"/>
          </a:xfrm>
          <a:prstGeom prst="line">
            <a:avLst/>
          </a:prstGeom>
          <a:ln w="9525" cap="flat" cmpd="sng">
            <a:solidFill>
              <a:schemeClr val="tx1"/>
            </a:solidFill>
            <a:prstDash val="solid"/>
            <a:headEnd type="none" w="med" len="med"/>
            <a:tailEnd type="none" w="med" len="med"/>
          </a:ln>
        </p:spPr>
      </p:sp>
      <p:sp>
        <p:nvSpPr>
          <p:cNvPr id="112808" name="Line 204"/>
          <p:cNvSpPr/>
          <p:nvPr/>
        </p:nvSpPr>
        <p:spPr>
          <a:xfrm flipV="1">
            <a:off x="7439025" y="3886200"/>
            <a:ext cx="0" cy="215900"/>
          </a:xfrm>
          <a:prstGeom prst="line">
            <a:avLst/>
          </a:prstGeom>
          <a:ln w="9525" cap="flat" cmpd="sng">
            <a:solidFill>
              <a:schemeClr val="tx1"/>
            </a:solidFill>
            <a:prstDash val="solid"/>
            <a:headEnd type="none" w="med" len="med"/>
            <a:tailEnd type="none" w="med" len="med"/>
          </a:ln>
        </p:spPr>
      </p:sp>
      <p:sp>
        <p:nvSpPr>
          <p:cNvPr id="112809" name="Text Box 205"/>
          <p:cNvSpPr txBox="1"/>
          <p:nvPr/>
        </p:nvSpPr>
        <p:spPr>
          <a:xfrm>
            <a:off x="5868988" y="2805113"/>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5.1</a:t>
            </a:r>
          </a:p>
        </p:txBody>
      </p:sp>
      <p:sp>
        <p:nvSpPr>
          <p:cNvPr id="112810" name="Text Box 206"/>
          <p:cNvSpPr txBox="1"/>
          <p:nvPr/>
        </p:nvSpPr>
        <p:spPr>
          <a:xfrm>
            <a:off x="6516688" y="277495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5.2</a:t>
            </a:r>
          </a:p>
        </p:txBody>
      </p:sp>
      <p:sp>
        <p:nvSpPr>
          <p:cNvPr id="112811" name="Text Box 207"/>
          <p:cNvSpPr txBox="1"/>
          <p:nvPr/>
        </p:nvSpPr>
        <p:spPr>
          <a:xfrm>
            <a:off x="7164388" y="277495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5.3</a:t>
            </a:r>
          </a:p>
        </p:txBody>
      </p:sp>
      <p:sp>
        <p:nvSpPr>
          <p:cNvPr id="112812" name="Text Box 208"/>
          <p:cNvSpPr txBox="1"/>
          <p:nvPr/>
        </p:nvSpPr>
        <p:spPr>
          <a:xfrm>
            <a:off x="7812088" y="2792413"/>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5.4</a:t>
            </a:r>
          </a:p>
        </p:txBody>
      </p:sp>
      <p:sp>
        <p:nvSpPr>
          <p:cNvPr id="112813" name="Text Box 209"/>
          <p:cNvSpPr txBox="1"/>
          <p:nvPr/>
        </p:nvSpPr>
        <p:spPr>
          <a:xfrm>
            <a:off x="7381875" y="3886200"/>
            <a:ext cx="431800"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6.1</a:t>
            </a:r>
          </a:p>
        </p:txBody>
      </p:sp>
      <p:sp>
        <p:nvSpPr>
          <p:cNvPr id="112814" name="Text Box 210"/>
          <p:cNvSpPr txBox="1"/>
          <p:nvPr/>
        </p:nvSpPr>
        <p:spPr>
          <a:xfrm>
            <a:off x="8067675" y="38687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6.2</a:t>
            </a:r>
          </a:p>
        </p:txBody>
      </p:sp>
      <p:sp>
        <p:nvSpPr>
          <p:cNvPr id="112815" name="Text Box 211"/>
          <p:cNvSpPr txBox="1"/>
          <p:nvPr/>
        </p:nvSpPr>
        <p:spPr>
          <a:xfrm>
            <a:off x="8715375" y="3868738"/>
            <a:ext cx="431800"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6.3</a:t>
            </a:r>
          </a:p>
        </p:txBody>
      </p:sp>
      <p:sp>
        <p:nvSpPr>
          <p:cNvPr id="112816" name="Text Box 212"/>
          <p:cNvSpPr txBox="1"/>
          <p:nvPr/>
        </p:nvSpPr>
        <p:spPr>
          <a:xfrm>
            <a:off x="2459038" y="5287963"/>
            <a:ext cx="574675"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3.1.1</a:t>
            </a:r>
          </a:p>
        </p:txBody>
      </p:sp>
      <p:sp>
        <p:nvSpPr>
          <p:cNvPr id="112817" name="Text Box 213"/>
          <p:cNvSpPr txBox="1"/>
          <p:nvPr/>
        </p:nvSpPr>
        <p:spPr>
          <a:xfrm>
            <a:off x="3165475" y="5292725"/>
            <a:ext cx="574675"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3.1.2</a:t>
            </a:r>
          </a:p>
        </p:txBody>
      </p:sp>
      <p:sp>
        <p:nvSpPr>
          <p:cNvPr id="112818" name="Text Box 214"/>
          <p:cNvSpPr txBox="1"/>
          <p:nvPr/>
        </p:nvSpPr>
        <p:spPr>
          <a:xfrm>
            <a:off x="3886200" y="5292725"/>
            <a:ext cx="574675"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3.1.3</a:t>
            </a:r>
          </a:p>
        </p:txBody>
      </p:sp>
      <p:sp>
        <p:nvSpPr>
          <p:cNvPr id="112819" name="Text Box 215"/>
          <p:cNvSpPr txBox="1"/>
          <p:nvPr/>
        </p:nvSpPr>
        <p:spPr>
          <a:xfrm>
            <a:off x="4579938" y="5292725"/>
            <a:ext cx="574675"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3.1.4</a:t>
            </a:r>
          </a:p>
        </p:txBody>
      </p:sp>
      <p:sp>
        <p:nvSpPr>
          <p:cNvPr id="112820" name="Text Box 216"/>
          <p:cNvSpPr txBox="1"/>
          <p:nvPr/>
        </p:nvSpPr>
        <p:spPr>
          <a:xfrm>
            <a:off x="5651500" y="5313363"/>
            <a:ext cx="574675" cy="274637"/>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4.1.1</a:t>
            </a:r>
          </a:p>
        </p:txBody>
      </p:sp>
      <p:sp>
        <p:nvSpPr>
          <p:cNvPr id="112821" name="Text Box 217"/>
          <p:cNvSpPr txBox="1"/>
          <p:nvPr/>
        </p:nvSpPr>
        <p:spPr>
          <a:xfrm>
            <a:off x="6296025" y="5280025"/>
            <a:ext cx="574675" cy="274638"/>
          </a:xfrm>
          <a:prstGeom prst="rect">
            <a:avLst/>
          </a:prstGeom>
          <a:noFill/>
          <a:ln w="9525">
            <a:noFill/>
          </a:ln>
        </p:spPr>
        <p:txBody>
          <a:bodyPr>
            <a:spAutoFit/>
          </a:bodyPr>
          <a:lstStyle/>
          <a:p>
            <a:pPr algn="l">
              <a:spcBef>
                <a:spcPct val="50000"/>
              </a:spcBef>
            </a:pPr>
            <a:r>
              <a:rPr lang="en-US" altLang="zh-CN" sz="1200" b="0" dirty="0">
                <a:solidFill>
                  <a:schemeClr val="tx1"/>
                </a:solidFill>
                <a:latin typeface="Arial" panose="020B0604020202020204" pitchFamily="34" charset="0"/>
              </a:rPr>
              <a:t>4.1.2</a:t>
            </a:r>
          </a:p>
        </p:txBody>
      </p:sp>
      <p:sp>
        <p:nvSpPr>
          <p:cNvPr id="112822" name="Rectangle 219"/>
          <p:cNvSpPr>
            <a:spLocks noGrp="1"/>
          </p:cNvSpPr>
          <p:nvPr>
            <p:ph type="title"/>
          </p:nvPr>
        </p:nvSpPr>
        <p:spPr>
          <a:xfrm>
            <a:off x="0" y="0"/>
            <a:ext cx="7812088" cy="620713"/>
          </a:xfrm>
        </p:spPr>
        <p:txBody>
          <a:bodyPr vert="horz" wrap="square" lIns="91440" tIns="45720" rIns="91440" bIns="45720" anchor="ctr"/>
          <a:lstStyle/>
          <a:p>
            <a:pPr eaLnBrk="1" hangingPunct="1"/>
            <a:r>
              <a:rPr lang="zh-CN" altLang="en-US" sz="3200" dirty="0">
                <a:latin typeface="黑体" panose="02010609060101010101" pitchFamily="49" charset="-122"/>
              </a:rPr>
              <a:t>活动定义的方法与工具： </a:t>
            </a:r>
            <a:r>
              <a:rPr lang="en-US" altLang="zh-CN" sz="3200" dirty="0">
                <a:latin typeface="黑体" panose="02010609060101010101" pitchFamily="49" charset="-122"/>
              </a:rPr>
              <a:t>WBS</a:t>
            </a:r>
            <a:r>
              <a:rPr lang="zh-CN" altLang="en-US" sz="3200" dirty="0">
                <a:latin typeface="黑体" panose="02010609060101010101" pitchFamily="49" charset="-122"/>
              </a:rPr>
              <a:t>示例二</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7413625" y="5492750"/>
            <a:ext cx="1223963" cy="457200"/>
          </a:xfrm>
          <a:prstGeom prst="rect">
            <a:avLst/>
          </a:prstGeom>
          <a:solidFill>
            <a:srgbClr val="C0C0C0"/>
          </a:solidFill>
          <a:ln w="9525">
            <a:noFill/>
            <a:miter lim="800000"/>
          </a:ln>
          <a:effectLst>
            <a:outerShdw dist="107763" dir="2700000" algn="ctr" rotWithShape="0">
              <a:srgbClr val="808080"/>
            </a:outerShdw>
          </a:effectLst>
        </p:spPr>
        <p:txBody>
          <a:bodyPr>
            <a:spAutoFit/>
          </a:bodyPr>
          <a:lstStyle/>
          <a:p>
            <a:pPr marR="0" defTabSz="914400">
              <a:spcBef>
                <a:spcPct val="50000"/>
              </a:spcBef>
              <a:buClrTx/>
              <a:buSzTx/>
              <a:buFontTx/>
              <a:defRPr/>
            </a:pPr>
            <a:r>
              <a:rPr kumimoji="1" lang="zh-CN" altLang="en-US" sz="2400" kern="1200" cap="none" spc="0" normalizeH="0" baseline="0" noProof="0">
                <a:solidFill>
                  <a:schemeClr val="accent2"/>
                </a:solidFill>
                <a:latin typeface="Times New Roman" panose="02020603050405020304" pitchFamily="18" charset="0"/>
                <a:ea typeface="楷体_GB2312" pitchFamily="49" charset="-122"/>
                <a:cs typeface="+mn-cs"/>
              </a:rPr>
              <a:t>缺点</a:t>
            </a:r>
          </a:p>
        </p:txBody>
      </p:sp>
      <p:sp>
        <p:nvSpPr>
          <p:cNvPr id="95235" name="Text Box 3"/>
          <p:cNvSpPr txBox="1">
            <a:spLocks noChangeArrowheads="1"/>
          </p:cNvSpPr>
          <p:nvPr/>
        </p:nvSpPr>
        <p:spPr bwMode="auto">
          <a:xfrm>
            <a:off x="7413625" y="4340225"/>
            <a:ext cx="1223963" cy="457200"/>
          </a:xfrm>
          <a:prstGeom prst="rect">
            <a:avLst/>
          </a:prstGeom>
          <a:solidFill>
            <a:srgbClr val="C0C0C0"/>
          </a:solidFill>
          <a:ln w="9525">
            <a:noFill/>
            <a:miter lim="800000"/>
          </a:ln>
          <a:effectLst>
            <a:outerShdw dist="107763" dir="2700000" algn="ctr" rotWithShape="0">
              <a:srgbClr val="808080"/>
            </a:outerShdw>
          </a:effectLst>
        </p:spPr>
        <p:txBody>
          <a:bodyPr>
            <a:spAutoFit/>
          </a:bodyPr>
          <a:lstStyle/>
          <a:p>
            <a:pPr marR="0" defTabSz="914400">
              <a:spcBef>
                <a:spcPct val="50000"/>
              </a:spcBef>
              <a:buClrTx/>
              <a:buSzTx/>
              <a:buFontTx/>
              <a:defRPr/>
            </a:pPr>
            <a:r>
              <a:rPr kumimoji="1" lang="zh-CN" altLang="en-US" sz="2400" kern="1200" cap="none" spc="0" normalizeH="0" baseline="0" noProof="0">
                <a:solidFill>
                  <a:schemeClr val="accent2"/>
                </a:solidFill>
                <a:latin typeface="Times New Roman" panose="02020603050405020304" pitchFamily="18" charset="0"/>
                <a:ea typeface="楷体_GB2312" pitchFamily="49" charset="-122"/>
                <a:cs typeface="+mn-cs"/>
              </a:rPr>
              <a:t>优点</a:t>
            </a:r>
          </a:p>
        </p:txBody>
      </p:sp>
      <p:sp>
        <p:nvSpPr>
          <p:cNvPr id="33797" name="Rectangle 12"/>
          <p:cNvSpPr>
            <a:spLocks noGrp="1"/>
          </p:cNvSpPr>
          <p:nvPr>
            <p:ph type="title"/>
          </p:nvPr>
        </p:nvSpPr>
        <p:spPr>
          <a:xfrm>
            <a:off x="0" y="0"/>
            <a:ext cx="7092950" cy="620713"/>
          </a:xfrm>
        </p:spPr>
        <p:txBody>
          <a:bodyPr vert="horz" wrap="square" lIns="91440" tIns="45720" rIns="91440" bIns="0" anchor="ctr"/>
          <a:lstStyle/>
          <a:p>
            <a:pPr eaLnBrk="1" hangingPunct="1"/>
            <a:r>
              <a:rPr lang="zh-CN" altLang="en-US" dirty="0">
                <a:latin typeface="黑体" panose="02010609060101010101" pitchFamily="49" charset="-122"/>
              </a:rPr>
              <a:t>活动定义的方法与工具：</a:t>
            </a:r>
            <a:r>
              <a:rPr lang="zh-CN" altLang="en-US" sz="2400" dirty="0"/>
              <a:t>推荐的</a:t>
            </a:r>
            <a:r>
              <a:rPr lang="en-US" altLang="zh-CN" sz="2400" dirty="0"/>
              <a:t>WBS</a:t>
            </a:r>
            <a:r>
              <a:rPr lang="zh-CN" altLang="en-US" sz="2400" dirty="0"/>
              <a:t>分解模式</a:t>
            </a:r>
          </a:p>
        </p:txBody>
      </p:sp>
      <p:sp>
        <p:nvSpPr>
          <p:cNvPr id="33798" name="Rectangle 4"/>
          <p:cNvSpPr>
            <a:spLocks noGrp="1"/>
          </p:cNvSpPr>
          <p:nvPr>
            <p:ph type="body" sz="half" idx="1"/>
          </p:nvPr>
        </p:nvSpPr>
        <p:spPr>
          <a:xfrm>
            <a:off x="0" y="692150"/>
            <a:ext cx="8242300" cy="1463675"/>
          </a:xfrm>
        </p:spPr>
        <p:txBody>
          <a:bodyPr vert="horz" wrap="square" lIns="91440" tIns="45720" rIns="91440" bIns="45720" anchor="t">
            <a:spAutoFit/>
          </a:bodyPr>
          <a:lstStyle/>
          <a:p>
            <a:pPr marL="0" indent="0" eaLnBrk="1" hangingPunct="1">
              <a:lnSpc>
                <a:spcPct val="125000"/>
              </a:lnSpc>
              <a:spcBef>
                <a:spcPct val="0"/>
              </a:spcBef>
              <a:buClr>
                <a:schemeClr val="tx1"/>
              </a:buClr>
              <a:buSzTx/>
              <a:buFont typeface="Wingdings" panose="05000000000000000000" pitchFamily="2" charset="2"/>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在一个项目计划文件（如</a:t>
            </a:r>
            <a:r>
              <a:rPr lang="en-US" altLang="zh-CN" dirty="0">
                <a:latin typeface="宋体" panose="02010600030101010101" pitchFamily="2" charset="-122"/>
                <a:ea typeface="宋体" panose="02010600030101010101" pitchFamily="2" charset="-122"/>
              </a:rPr>
              <a:t>E2E3/4</a:t>
            </a:r>
            <a:r>
              <a:rPr lang="zh-CN" altLang="en-US" dirty="0">
                <a:latin typeface="宋体" panose="02010600030101010101" pitchFamily="2" charset="-122"/>
                <a:ea typeface="宋体" panose="02010600030101010101" pitchFamily="2" charset="-122"/>
              </a:rPr>
              <a:t>级项目计划）中包含所有部门的活动。项目计划严格按流程阶段活动的方式进行</a:t>
            </a:r>
            <a:r>
              <a:rPr lang="en-US" altLang="zh-CN" dirty="0">
                <a:latin typeface="宋体" panose="02010600030101010101" pitchFamily="2" charset="-122"/>
                <a:ea typeface="宋体" panose="02010600030101010101" pitchFamily="2" charset="-122"/>
              </a:rPr>
              <a:t>WBS</a:t>
            </a:r>
            <a:r>
              <a:rPr lang="zh-CN" altLang="en-US" dirty="0">
                <a:latin typeface="宋体" panose="02010600030101010101" pitchFamily="2" charset="-122"/>
                <a:ea typeface="宋体" panose="02010600030101010101" pitchFamily="2" charset="-122"/>
              </a:rPr>
              <a:t>分解。</a:t>
            </a:r>
          </a:p>
        </p:txBody>
      </p:sp>
      <p:sp>
        <p:nvSpPr>
          <p:cNvPr id="33799" name="Rectangle 5"/>
          <p:cNvSpPr/>
          <p:nvPr/>
        </p:nvSpPr>
        <p:spPr>
          <a:xfrm>
            <a:off x="4175125" y="1989138"/>
            <a:ext cx="4535488" cy="2465387"/>
          </a:xfrm>
          <a:prstGeom prst="rect">
            <a:avLst/>
          </a:prstGeom>
          <a:noFill/>
          <a:ln w="9525" cap="flat" cmpd="sng">
            <a:solidFill>
              <a:schemeClr val="bg2"/>
            </a:solidFill>
            <a:prstDash val="solid"/>
            <a:miter/>
            <a:headEnd type="none" w="med" len="med"/>
            <a:tailEnd type="none" w="med" len="med"/>
          </a:ln>
        </p:spPr>
        <p:txBody>
          <a:bodyPr/>
          <a:lstStyle/>
          <a:p>
            <a:pPr marL="342900" indent="-342900" algn="l">
              <a:lnSpc>
                <a:spcPct val="120000"/>
              </a:lnSpc>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计划形成整体，不易脱节；保证不同层次间信息的畅通；</a:t>
            </a:r>
          </a:p>
          <a:p>
            <a:pPr marL="342900" indent="-342900" algn="l">
              <a:lnSpc>
                <a:spcPct val="120000"/>
              </a:lnSpc>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确保各部门间的配合；</a:t>
            </a:r>
          </a:p>
          <a:p>
            <a:pPr marL="342900" indent="-342900" algn="l">
              <a:lnSpc>
                <a:spcPct val="120000"/>
              </a:lnSpc>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在同一计划文件中因任务间的关联使得各任务调整的同步；</a:t>
            </a:r>
          </a:p>
          <a:p>
            <a:pPr marL="342900" indent="-342900" algn="l">
              <a:lnSpc>
                <a:spcPct val="120000"/>
              </a:lnSpc>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能较方便的控制项目计划的执行；</a:t>
            </a:r>
          </a:p>
          <a:p>
            <a:pPr marL="342900" indent="-342900" algn="l">
              <a:lnSpc>
                <a:spcPct val="120000"/>
              </a:lnSpc>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按活动来进行工作的层层嵌套式分解，更能保证计划与目标间的一致，保证任务分解的完备性，活动间、角色间的依赖关系也更易于表达；</a:t>
            </a:r>
          </a:p>
        </p:txBody>
      </p:sp>
      <p:sp>
        <p:nvSpPr>
          <p:cNvPr id="33800" name="Rectangle 6"/>
          <p:cNvSpPr/>
          <p:nvPr/>
        </p:nvSpPr>
        <p:spPr>
          <a:xfrm>
            <a:off x="4173538" y="5043488"/>
            <a:ext cx="4537075" cy="919162"/>
          </a:xfrm>
          <a:prstGeom prst="rect">
            <a:avLst/>
          </a:prstGeom>
          <a:noFill/>
          <a:ln w="9525" cap="flat" cmpd="sng">
            <a:solidFill>
              <a:schemeClr val="bg2"/>
            </a:solidFill>
            <a:prstDash val="solid"/>
            <a:miter/>
            <a:headEnd type="none" w="med" len="med"/>
            <a:tailEnd type="none" w="med" len="med"/>
          </a:ln>
        </p:spPr>
        <p:txBody>
          <a:bodyPr/>
          <a:lstStyle/>
          <a:p>
            <a:pPr marL="342900" indent="-342900" algn="l">
              <a:lnSpc>
                <a:spcPct val="115000"/>
              </a:lnSpc>
              <a:spcBef>
                <a:spcPct val="20000"/>
              </a:spcBef>
              <a:buClr>
                <a:schemeClr val="tx1"/>
              </a:buClr>
              <a:buFont typeface="Wingdings" panose="05000000000000000000" pitchFamily="2" charset="2"/>
              <a:buChar char="Ø"/>
            </a:pPr>
            <a:r>
              <a:rPr lang="zh-CN" altLang="en-US" sz="1400" dirty="0">
                <a:solidFill>
                  <a:schemeClr val="tx1"/>
                </a:solidFill>
                <a:latin typeface="Arial" panose="020B0604020202020204" pitchFamily="34" charset="0"/>
                <a:ea typeface="微软雅黑" panose="020B0503020204020204" pitchFamily="34" charset="-122"/>
              </a:rPr>
              <a:t>计划文件大，可能不直观，制定一个好的项目计划需要</a:t>
            </a:r>
            <a:r>
              <a:rPr lang="en-US" altLang="zh-CN" sz="1400" dirty="0">
                <a:solidFill>
                  <a:schemeClr val="tx1"/>
                </a:solidFill>
                <a:latin typeface="Arial" panose="020B0604020202020204" pitchFamily="34" charset="0"/>
                <a:ea typeface="微软雅黑" panose="020B0503020204020204" pitchFamily="34" charset="-122"/>
              </a:rPr>
              <a:t>PDT</a:t>
            </a:r>
            <a:r>
              <a:rPr lang="zh-CN" altLang="en-US" sz="1400" dirty="0">
                <a:solidFill>
                  <a:schemeClr val="tx1"/>
                </a:solidFill>
                <a:latin typeface="Arial" panose="020B0604020202020204" pitchFamily="34" charset="0"/>
                <a:ea typeface="微软雅黑" panose="020B0503020204020204" pitchFamily="34" charset="-122"/>
              </a:rPr>
              <a:t>经理具有良好的计划制定技巧。</a:t>
            </a:r>
          </a:p>
        </p:txBody>
      </p:sp>
      <p:graphicFrame>
        <p:nvGraphicFramePr>
          <p:cNvPr id="33794" name="Object 11"/>
          <p:cNvGraphicFramePr>
            <a:graphicFrameLocks noGrp="1" noChangeAspect="1"/>
          </p:cNvGraphicFramePr>
          <p:nvPr>
            <p:ph sz="half" idx="2"/>
          </p:nvPr>
        </p:nvGraphicFramePr>
        <p:xfrm>
          <a:off x="306388" y="2281238"/>
          <a:ext cx="3732212" cy="4327525"/>
        </p:xfrm>
        <a:graphic>
          <a:graphicData uri="http://schemas.openxmlformats.org/presentationml/2006/ole">
            <mc:AlternateContent xmlns:mc="http://schemas.openxmlformats.org/markup-compatibility/2006">
              <mc:Choice xmlns:v="urn:schemas-microsoft-com:vml" Requires="v">
                <p:oleObj spid="_x0000_s35842" r:id="rId4" imgW="3556000" imgH="3556000" progId="Visio.Drawing.11">
                  <p:embed/>
                </p:oleObj>
              </mc:Choice>
              <mc:Fallback>
                <p:oleObj r:id="rId4" imgW="3556000" imgH="3556000" progId="Visio.Drawing.11">
                  <p:embed/>
                  <p:pic>
                    <p:nvPicPr>
                      <p:cNvPr id="0" name="图片 3114"/>
                      <p:cNvPicPr/>
                      <p:nvPr/>
                    </p:nvPicPr>
                    <p:blipFill>
                      <a:blip r:embed="rId5"/>
                      <a:srcRect l="-9496"/>
                      <a:stretch>
                        <a:fillRect/>
                      </a:stretch>
                    </p:blipFill>
                    <p:spPr>
                      <a:xfrm>
                        <a:off x="306388" y="2281238"/>
                        <a:ext cx="3732212" cy="4327525"/>
                      </a:xfrm>
                      <a:prstGeom prst="rect">
                        <a:avLst/>
                      </a:prstGeom>
                      <a:noFill/>
                      <a:ln w="38100">
                        <a:miter/>
                      </a:ln>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p:cNvGrpSpPr/>
          <p:nvPr/>
        </p:nvGrpSpPr>
        <p:grpSpPr>
          <a:xfrm>
            <a:off x="573088" y="1089025"/>
            <a:ext cx="8229600" cy="1331913"/>
            <a:chOff x="361" y="481"/>
            <a:chExt cx="5184" cy="839"/>
          </a:xfrm>
        </p:grpSpPr>
        <p:sp>
          <p:nvSpPr>
            <p:cNvPr id="113887" name="Rectangle 3" descr="2"/>
            <p:cNvSpPr/>
            <p:nvPr/>
          </p:nvSpPr>
          <p:spPr>
            <a:xfrm>
              <a:off x="361" y="486"/>
              <a:ext cx="369" cy="834"/>
            </a:xfrm>
            <a:prstGeom prst="rect">
              <a:avLst/>
            </a:prstGeom>
            <a:noFill/>
            <a:ln w="9525">
              <a:noFill/>
            </a:ln>
          </p:spPr>
          <p:txBody>
            <a:bodyPr lIns="90000" tIns="46800" rIns="90000" bIns="46800" anchor="ctr" anchorCtr="1"/>
            <a:lstStyle/>
            <a:p>
              <a:pPr>
                <a:lnSpc>
                  <a:spcPct val="150000"/>
                </a:lnSpc>
                <a:spcBef>
                  <a:spcPct val="20000"/>
                </a:spcBef>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WBS</a:t>
              </a:r>
            </a:p>
          </p:txBody>
        </p:sp>
        <p:sp>
          <p:nvSpPr>
            <p:cNvPr id="113888" name="Rectangle 4" descr="3"/>
            <p:cNvSpPr/>
            <p:nvPr/>
          </p:nvSpPr>
          <p:spPr>
            <a:xfrm>
              <a:off x="730" y="486"/>
              <a:ext cx="1281" cy="834"/>
            </a:xfrm>
            <a:prstGeom prst="rect">
              <a:avLst/>
            </a:prstGeom>
            <a:noFill/>
            <a:ln w="9525">
              <a:noFill/>
            </a:ln>
          </p:spPr>
          <p:txBody>
            <a:bodyPr lIns="90000" tIns="46800" rIns="90000" bIns="46800" anchor="ctr" anchorCtr="1"/>
            <a:lstStyle/>
            <a:p>
              <a:pPr>
                <a:lnSpc>
                  <a:spcPct val="150000"/>
                </a:lnSpc>
                <a:spcBef>
                  <a:spcPct val="20000"/>
                </a:spcBef>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工作细目</a:t>
              </a:r>
            </a:p>
          </p:txBody>
        </p:sp>
        <p:sp>
          <p:nvSpPr>
            <p:cNvPr id="113889" name="Rectangle 5" descr="4"/>
            <p:cNvSpPr/>
            <p:nvPr/>
          </p:nvSpPr>
          <p:spPr>
            <a:xfrm>
              <a:off x="2011" y="486"/>
              <a:ext cx="26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3890" name="Rectangle 6" descr="5"/>
            <p:cNvSpPr/>
            <p:nvPr/>
          </p:nvSpPr>
          <p:spPr>
            <a:xfrm>
              <a:off x="2273" y="486"/>
              <a:ext cx="22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3891" name="Rectangle 7" descr="6"/>
            <p:cNvSpPr/>
            <p:nvPr/>
          </p:nvSpPr>
          <p:spPr>
            <a:xfrm>
              <a:off x="2499" y="486"/>
              <a:ext cx="18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2" name="Rectangle 8" descr="7"/>
            <p:cNvSpPr/>
            <p:nvPr/>
          </p:nvSpPr>
          <p:spPr>
            <a:xfrm>
              <a:off x="2681" y="486"/>
              <a:ext cx="27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3" name="Rectangle 9" descr="8"/>
            <p:cNvSpPr/>
            <p:nvPr/>
          </p:nvSpPr>
          <p:spPr>
            <a:xfrm>
              <a:off x="2953"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4" name="Rectangle 10" descr="9"/>
            <p:cNvSpPr/>
            <p:nvPr/>
          </p:nvSpPr>
          <p:spPr>
            <a:xfrm>
              <a:off x="3189"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5" name="Rectangle 11" descr="10"/>
            <p:cNvSpPr/>
            <p:nvPr/>
          </p:nvSpPr>
          <p:spPr>
            <a:xfrm>
              <a:off x="3424"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6" name="Rectangle 12" descr="11"/>
            <p:cNvSpPr/>
            <p:nvPr/>
          </p:nvSpPr>
          <p:spPr>
            <a:xfrm>
              <a:off x="3660"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7" name="Rectangle 13" descr="12"/>
            <p:cNvSpPr/>
            <p:nvPr/>
          </p:nvSpPr>
          <p:spPr>
            <a:xfrm>
              <a:off x="3895" y="486"/>
              <a:ext cx="237"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8" name="Rectangle 14" descr="13"/>
            <p:cNvSpPr/>
            <p:nvPr/>
          </p:nvSpPr>
          <p:spPr>
            <a:xfrm>
              <a:off x="4132" y="486"/>
              <a:ext cx="234"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99" name="Rectangle 15" descr="14"/>
            <p:cNvSpPr/>
            <p:nvPr/>
          </p:nvSpPr>
          <p:spPr>
            <a:xfrm>
              <a:off x="4366" y="486"/>
              <a:ext cx="237"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900" name="Rectangle 16" descr="15"/>
            <p:cNvSpPr/>
            <p:nvPr/>
          </p:nvSpPr>
          <p:spPr>
            <a:xfrm>
              <a:off x="4603"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901" name="Rectangle 17" descr="16"/>
            <p:cNvSpPr/>
            <p:nvPr/>
          </p:nvSpPr>
          <p:spPr>
            <a:xfrm>
              <a:off x="4838"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902" name="Rectangle 18" descr="17"/>
            <p:cNvSpPr/>
            <p:nvPr/>
          </p:nvSpPr>
          <p:spPr>
            <a:xfrm>
              <a:off x="5074"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903" name="Rectangle 19" descr="18"/>
            <p:cNvSpPr/>
            <p:nvPr/>
          </p:nvSpPr>
          <p:spPr>
            <a:xfrm>
              <a:off x="5309"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3904" name="Line 20"/>
            <p:cNvSpPr/>
            <p:nvPr/>
          </p:nvSpPr>
          <p:spPr>
            <a:xfrm>
              <a:off x="361" y="1320"/>
              <a:ext cx="5184" cy="0"/>
            </a:xfrm>
            <a:prstGeom prst="line">
              <a:avLst/>
            </a:prstGeom>
            <a:ln w="12700" cap="flat" cmpd="sng">
              <a:solidFill>
                <a:schemeClr val="tx1"/>
              </a:solidFill>
              <a:prstDash val="solid"/>
              <a:headEnd type="none" w="med" len="med"/>
              <a:tailEnd type="none" w="med" len="med"/>
            </a:ln>
          </p:spPr>
        </p:sp>
        <p:sp>
          <p:nvSpPr>
            <p:cNvPr id="113905" name="Line 21"/>
            <p:cNvSpPr/>
            <p:nvPr/>
          </p:nvSpPr>
          <p:spPr>
            <a:xfrm>
              <a:off x="2011" y="486"/>
              <a:ext cx="3534" cy="0"/>
            </a:xfrm>
            <a:prstGeom prst="line">
              <a:avLst/>
            </a:prstGeom>
            <a:ln w="28575" cap="flat" cmpd="sng">
              <a:solidFill>
                <a:schemeClr val="tx1"/>
              </a:solidFill>
              <a:prstDash val="solid"/>
              <a:headEnd type="none" w="med" len="med"/>
              <a:tailEnd type="none" w="med" len="med"/>
            </a:ln>
          </p:spPr>
        </p:sp>
        <p:sp>
          <p:nvSpPr>
            <p:cNvPr id="113906" name="Line 22"/>
            <p:cNvSpPr/>
            <p:nvPr/>
          </p:nvSpPr>
          <p:spPr>
            <a:xfrm>
              <a:off x="361" y="486"/>
              <a:ext cx="1650" cy="0"/>
            </a:xfrm>
            <a:prstGeom prst="line">
              <a:avLst/>
            </a:prstGeom>
            <a:ln w="28575" cap="sq" cmpd="sng">
              <a:solidFill>
                <a:schemeClr val="tx1"/>
              </a:solidFill>
              <a:prstDash val="solid"/>
              <a:headEnd type="none" w="med" len="med"/>
              <a:tailEnd type="none" w="med" len="med"/>
            </a:ln>
          </p:spPr>
        </p:sp>
        <p:sp>
          <p:nvSpPr>
            <p:cNvPr id="113907" name="Text Box 23"/>
            <p:cNvSpPr txBox="1"/>
            <p:nvPr/>
          </p:nvSpPr>
          <p:spPr>
            <a:xfrm>
              <a:off x="200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Beth</a:t>
              </a:r>
            </a:p>
          </p:txBody>
        </p:sp>
        <p:sp>
          <p:nvSpPr>
            <p:cNvPr id="113908" name="Text Box 24"/>
            <p:cNvSpPr txBox="1"/>
            <p:nvPr/>
          </p:nvSpPr>
          <p:spPr>
            <a:xfrm>
              <a:off x="2227"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Jim</a:t>
              </a:r>
            </a:p>
          </p:txBody>
        </p:sp>
        <p:sp>
          <p:nvSpPr>
            <p:cNvPr id="113909" name="Text Box 25"/>
            <p:cNvSpPr txBox="1"/>
            <p:nvPr/>
          </p:nvSpPr>
          <p:spPr>
            <a:xfrm>
              <a:off x="247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Jack</a:t>
              </a:r>
            </a:p>
          </p:txBody>
        </p:sp>
        <p:sp>
          <p:nvSpPr>
            <p:cNvPr id="113910" name="Text Box 26"/>
            <p:cNvSpPr txBox="1"/>
            <p:nvPr/>
          </p:nvSpPr>
          <p:spPr>
            <a:xfrm>
              <a:off x="272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Rose</a:t>
              </a:r>
            </a:p>
          </p:txBody>
        </p:sp>
        <p:sp>
          <p:nvSpPr>
            <p:cNvPr id="113911" name="Text Box 27"/>
            <p:cNvSpPr txBox="1"/>
            <p:nvPr/>
          </p:nvSpPr>
          <p:spPr>
            <a:xfrm>
              <a:off x="2948" y="487"/>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Steve</a:t>
              </a:r>
            </a:p>
          </p:txBody>
        </p:sp>
        <p:sp>
          <p:nvSpPr>
            <p:cNvPr id="113912" name="Text Box 28"/>
            <p:cNvSpPr txBox="1"/>
            <p:nvPr/>
          </p:nvSpPr>
          <p:spPr>
            <a:xfrm>
              <a:off x="318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Jeff</a:t>
              </a:r>
            </a:p>
          </p:txBody>
        </p:sp>
        <p:sp>
          <p:nvSpPr>
            <p:cNvPr id="113913" name="Text Box 29"/>
            <p:cNvSpPr txBox="1"/>
            <p:nvPr/>
          </p:nvSpPr>
          <p:spPr>
            <a:xfrm>
              <a:off x="3407"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Tyler</a:t>
              </a:r>
            </a:p>
          </p:txBody>
        </p:sp>
        <p:sp>
          <p:nvSpPr>
            <p:cNvPr id="113914" name="Text Box 30"/>
            <p:cNvSpPr txBox="1"/>
            <p:nvPr/>
          </p:nvSpPr>
          <p:spPr>
            <a:xfrm>
              <a:off x="3663"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Cathy</a:t>
              </a:r>
            </a:p>
          </p:txBody>
        </p:sp>
        <p:sp>
          <p:nvSpPr>
            <p:cNvPr id="113915" name="Text Box 31"/>
            <p:cNvSpPr txBox="1"/>
            <p:nvPr/>
          </p:nvSpPr>
          <p:spPr>
            <a:xfrm>
              <a:off x="387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Sharon</a:t>
              </a:r>
            </a:p>
          </p:txBody>
        </p:sp>
        <p:sp>
          <p:nvSpPr>
            <p:cNvPr id="113916" name="Text Box 32"/>
            <p:cNvSpPr txBox="1"/>
            <p:nvPr/>
          </p:nvSpPr>
          <p:spPr>
            <a:xfrm>
              <a:off x="4132"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Hannah</a:t>
              </a:r>
            </a:p>
          </p:txBody>
        </p:sp>
        <p:sp>
          <p:nvSpPr>
            <p:cNvPr id="113917" name="Text Box 33"/>
            <p:cNvSpPr txBox="1"/>
            <p:nvPr/>
          </p:nvSpPr>
          <p:spPr>
            <a:xfrm>
              <a:off x="4359"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Joe</a:t>
              </a:r>
            </a:p>
          </p:txBody>
        </p:sp>
        <p:sp>
          <p:nvSpPr>
            <p:cNvPr id="113918" name="Text Box 34"/>
            <p:cNvSpPr txBox="1"/>
            <p:nvPr/>
          </p:nvSpPr>
          <p:spPr>
            <a:xfrm>
              <a:off x="4586" y="508"/>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Gerri</a:t>
              </a:r>
            </a:p>
          </p:txBody>
        </p:sp>
        <p:sp>
          <p:nvSpPr>
            <p:cNvPr id="113919" name="Text Box 35"/>
            <p:cNvSpPr txBox="1"/>
            <p:nvPr/>
          </p:nvSpPr>
          <p:spPr>
            <a:xfrm>
              <a:off x="4813"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Maggie</a:t>
              </a:r>
            </a:p>
          </p:txBody>
        </p:sp>
        <p:sp>
          <p:nvSpPr>
            <p:cNvPr id="113920" name="Text Box 36"/>
            <p:cNvSpPr txBox="1"/>
            <p:nvPr/>
          </p:nvSpPr>
          <p:spPr>
            <a:xfrm>
              <a:off x="504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Gene</a:t>
              </a:r>
            </a:p>
          </p:txBody>
        </p:sp>
        <p:sp>
          <p:nvSpPr>
            <p:cNvPr id="113921" name="Text Box 37"/>
            <p:cNvSpPr txBox="1"/>
            <p:nvPr/>
          </p:nvSpPr>
          <p:spPr>
            <a:xfrm>
              <a:off x="526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Greg</a:t>
              </a:r>
            </a:p>
          </p:txBody>
        </p:sp>
      </p:grpSp>
      <p:sp>
        <p:nvSpPr>
          <p:cNvPr id="113667" name="Rectangle 38" descr="19"/>
          <p:cNvSpPr/>
          <p:nvPr/>
        </p:nvSpPr>
        <p:spPr>
          <a:xfrm>
            <a:off x="573088" y="20955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68" name="Rectangle 39" descr="20"/>
          <p:cNvSpPr/>
          <p:nvPr/>
        </p:nvSpPr>
        <p:spPr>
          <a:xfrm>
            <a:off x="1158875" y="20955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FF UPS</a:t>
            </a:r>
          </a:p>
        </p:txBody>
      </p:sp>
      <p:sp>
        <p:nvSpPr>
          <p:cNvPr id="113669" name="Rectangle 40" descr="21"/>
          <p:cNvSpPr/>
          <p:nvPr/>
        </p:nvSpPr>
        <p:spPr>
          <a:xfrm>
            <a:off x="3192463" y="20955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670" name="Rectangle 41" descr="22"/>
          <p:cNvSpPr/>
          <p:nvPr/>
        </p:nvSpPr>
        <p:spPr>
          <a:xfrm>
            <a:off x="3608388" y="20955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671" name="Rectangle 42" descr="23"/>
          <p:cNvSpPr/>
          <p:nvPr/>
        </p:nvSpPr>
        <p:spPr>
          <a:xfrm>
            <a:off x="3967163" y="20955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2" name="Rectangle 43" descr="24"/>
          <p:cNvSpPr/>
          <p:nvPr/>
        </p:nvSpPr>
        <p:spPr>
          <a:xfrm>
            <a:off x="4256088" y="20955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3" name="Rectangle 44" descr="25"/>
          <p:cNvSpPr/>
          <p:nvPr/>
        </p:nvSpPr>
        <p:spPr>
          <a:xfrm>
            <a:off x="4687888"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4" name="Rectangle 45" descr="26"/>
          <p:cNvSpPr/>
          <p:nvPr/>
        </p:nvSpPr>
        <p:spPr>
          <a:xfrm>
            <a:off x="5062538" y="20955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5" name="Rectangle 46" descr="27"/>
          <p:cNvSpPr/>
          <p:nvPr/>
        </p:nvSpPr>
        <p:spPr>
          <a:xfrm>
            <a:off x="5435600"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676" name="Rectangle 47" descr="28"/>
          <p:cNvSpPr/>
          <p:nvPr/>
        </p:nvSpPr>
        <p:spPr>
          <a:xfrm>
            <a:off x="5810250" y="20955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7" name="Rectangle 48" descr="29"/>
          <p:cNvSpPr/>
          <p:nvPr/>
        </p:nvSpPr>
        <p:spPr>
          <a:xfrm>
            <a:off x="6183313" y="20955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78" name="Rectangle 49" descr="30"/>
          <p:cNvSpPr/>
          <p:nvPr/>
        </p:nvSpPr>
        <p:spPr>
          <a:xfrm>
            <a:off x="6559550" y="20955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679" name="Rectangle 50" descr="31"/>
          <p:cNvSpPr/>
          <p:nvPr/>
        </p:nvSpPr>
        <p:spPr>
          <a:xfrm>
            <a:off x="6931025" y="20955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0" name="Rectangle 51" descr="32"/>
          <p:cNvSpPr/>
          <p:nvPr/>
        </p:nvSpPr>
        <p:spPr>
          <a:xfrm>
            <a:off x="7307263" y="20955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1" name="Rectangle 52" descr="33"/>
          <p:cNvSpPr/>
          <p:nvPr/>
        </p:nvSpPr>
        <p:spPr>
          <a:xfrm>
            <a:off x="7680325"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682" name="Rectangle 53" descr="34"/>
          <p:cNvSpPr/>
          <p:nvPr/>
        </p:nvSpPr>
        <p:spPr>
          <a:xfrm>
            <a:off x="8054975" y="20955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3" name="Rectangle 54" descr="35"/>
          <p:cNvSpPr/>
          <p:nvPr/>
        </p:nvSpPr>
        <p:spPr>
          <a:xfrm>
            <a:off x="8428038"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4" name="Rectangle 55" descr="36"/>
          <p:cNvSpPr/>
          <p:nvPr/>
        </p:nvSpPr>
        <p:spPr>
          <a:xfrm>
            <a:off x="573088" y="24098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1</a:t>
            </a:r>
          </a:p>
        </p:txBody>
      </p:sp>
      <p:sp>
        <p:nvSpPr>
          <p:cNvPr id="113685" name="Rectangle 56" descr="37"/>
          <p:cNvSpPr/>
          <p:nvPr/>
        </p:nvSpPr>
        <p:spPr>
          <a:xfrm>
            <a:off x="1158875" y="24098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产品概念</a:t>
            </a:r>
          </a:p>
        </p:txBody>
      </p:sp>
      <p:sp>
        <p:nvSpPr>
          <p:cNvPr id="113686" name="Rectangle 57" descr="38"/>
          <p:cNvSpPr/>
          <p:nvPr/>
        </p:nvSpPr>
        <p:spPr>
          <a:xfrm>
            <a:off x="3192463" y="24098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687" name="Rectangle 58" descr="39"/>
          <p:cNvSpPr/>
          <p:nvPr/>
        </p:nvSpPr>
        <p:spPr>
          <a:xfrm>
            <a:off x="3608388" y="24098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8" name="Rectangle 59" descr="40"/>
          <p:cNvSpPr/>
          <p:nvPr/>
        </p:nvSpPr>
        <p:spPr>
          <a:xfrm>
            <a:off x="3967163" y="24098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89" name="Rectangle 60" descr="41"/>
          <p:cNvSpPr/>
          <p:nvPr/>
        </p:nvSpPr>
        <p:spPr>
          <a:xfrm>
            <a:off x="4256088" y="24098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690" name="Rectangle 61" descr="42"/>
          <p:cNvSpPr/>
          <p:nvPr/>
        </p:nvSpPr>
        <p:spPr>
          <a:xfrm>
            <a:off x="4687888"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1" name="Rectangle 62" descr="43"/>
          <p:cNvSpPr/>
          <p:nvPr/>
        </p:nvSpPr>
        <p:spPr>
          <a:xfrm>
            <a:off x="5062538" y="24098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2" name="Rectangle 63" descr="44"/>
          <p:cNvSpPr/>
          <p:nvPr/>
        </p:nvSpPr>
        <p:spPr>
          <a:xfrm>
            <a:off x="5435600"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3" name="Rectangle 64" descr="45"/>
          <p:cNvSpPr/>
          <p:nvPr/>
        </p:nvSpPr>
        <p:spPr>
          <a:xfrm>
            <a:off x="5810250" y="24098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4" name="Rectangle 65" descr="46"/>
          <p:cNvSpPr/>
          <p:nvPr/>
        </p:nvSpPr>
        <p:spPr>
          <a:xfrm>
            <a:off x="6183313" y="24098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5" name="Rectangle 66" descr="47"/>
          <p:cNvSpPr/>
          <p:nvPr/>
        </p:nvSpPr>
        <p:spPr>
          <a:xfrm>
            <a:off x="6559550" y="24098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6" name="Rectangle 67" descr="48"/>
          <p:cNvSpPr/>
          <p:nvPr/>
        </p:nvSpPr>
        <p:spPr>
          <a:xfrm>
            <a:off x="6931025" y="24098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7" name="Rectangle 68" descr="49"/>
          <p:cNvSpPr/>
          <p:nvPr/>
        </p:nvSpPr>
        <p:spPr>
          <a:xfrm>
            <a:off x="7307263" y="24098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8" name="Rectangle 69" descr="50"/>
          <p:cNvSpPr/>
          <p:nvPr/>
        </p:nvSpPr>
        <p:spPr>
          <a:xfrm>
            <a:off x="7680325"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699" name="Rectangle 70" descr="51"/>
          <p:cNvSpPr/>
          <p:nvPr/>
        </p:nvSpPr>
        <p:spPr>
          <a:xfrm>
            <a:off x="8054975" y="24098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00" name="Rectangle 71" descr="52"/>
          <p:cNvSpPr/>
          <p:nvPr/>
        </p:nvSpPr>
        <p:spPr>
          <a:xfrm>
            <a:off x="8428038"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01" name="Rectangle 72" descr="53"/>
          <p:cNvSpPr/>
          <p:nvPr/>
        </p:nvSpPr>
        <p:spPr>
          <a:xfrm>
            <a:off x="573088" y="27241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1.1</a:t>
            </a:r>
          </a:p>
        </p:txBody>
      </p:sp>
      <p:sp>
        <p:nvSpPr>
          <p:cNvPr id="113702" name="Rectangle 73" descr="54"/>
          <p:cNvSpPr/>
          <p:nvPr/>
        </p:nvSpPr>
        <p:spPr>
          <a:xfrm>
            <a:off x="1158875" y="27241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产品需求包</a:t>
            </a:r>
          </a:p>
        </p:txBody>
      </p:sp>
      <p:sp>
        <p:nvSpPr>
          <p:cNvPr id="113703" name="Rectangle 74" descr="55"/>
          <p:cNvSpPr/>
          <p:nvPr/>
        </p:nvSpPr>
        <p:spPr>
          <a:xfrm>
            <a:off x="3192463" y="27241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704" name="Rectangle 75" descr="56"/>
          <p:cNvSpPr/>
          <p:nvPr/>
        </p:nvSpPr>
        <p:spPr>
          <a:xfrm>
            <a:off x="3608388" y="27241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05" name="Rectangle 76" descr="57"/>
          <p:cNvSpPr/>
          <p:nvPr/>
        </p:nvSpPr>
        <p:spPr>
          <a:xfrm>
            <a:off x="3967163" y="27241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06" name="Rectangle 77" descr="58"/>
          <p:cNvSpPr/>
          <p:nvPr/>
        </p:nvSpPr>
        <p:spPr>
          <a:xfrm>
            <a:off x="4256088" y="27241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07" name="Rectangle 78" descr="59"/>
          <p:cNvSpPr/>
          <p:nvPr/>
        </p:nvSpPr>
        <p:spPr>
          <a:xfrm>
            <a:off x="4687888"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08" name="Rectangle 79" descr="60"/>
          <p:cNvSpPr/>
          <p:nvPr/>
        </p:nvSpPr>
        <p:spPr>
          <a:xfrm>
            <a:off x="5062538" y="27241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09" name="Rectangle 80" descr="61"/>
          <p:cNvSpPr/>
          <p:nvPr/>
        </p:nvSpPr>
        <p:spPr>
          <a:xfrm>
            <a:off x="5435600"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0" name="Rectangle 81" descr="62"/>
          <p:cNvSpPr/>
          <p:nvPr/>
        </p:nvSpPr>
        <p:spPr>
          <a:xfrm>
            <a:off x="5810250" y="27241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1" name="Rectangle 82" descr="63"/>
          <p:cNvSpPr/>
          <p:nvPr/>
        </p:nvSpPr>
        <p:spPr>
          <a:xfrm>
            <a:off x="6183313" y="27241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2" name="Rectangle 83" descr="64"/>
          <p:cNvSpPr/>
          <p:nvPr/>
        </p:nvSpPr>
        <p:spPr>
          <a:xfrm>
            <a:off x="6559550" y="27241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3" name="Rectangle 84" descr="65"/>
          <p:cNvSpPr/>
          <p:nvPr/>
        </p:nvSpPr>
        <p:spPr>
          <a:xfrm>
            <a:off x="6931025" y="27241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4" name="Rectangle 85" descr="66"/>
          <p:cNvSpPr/>
          <p:nvPr/>
        </p:nvSpPr>
        <p:spPr>
          <a:xfrm>
            <a:off x="7307263" y="27241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15" name="Rectangle 86" descr="67"/>
          <p:cNvSpPr/>
          <p:nvPr/>
        </p:nvSpPr>
        <p:spPr>
          <a:xfrm>
            <a:off x="7680325"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6" name="Rectangle 87" descr="68"/>
          <p:cNvSpPr/>
          <p:nvPr/>
        </p:nvSpPr>
        <p:spPr>
          <a:xfrm>
            <a:off x="8054975" y="27241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7" name="Rectangle 88" descr="69"/>
          <p:cNvSpPr/>
          <p:nvPr/>
        </p:nvSpPr>
        <p:spPr>
          <a:xfrm>
            <a:off x="8428038"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18" name="Rectangle 89" descr="70"/>
          <p:cNvSpPr/>
          <p:nvPr/>
        </p:nvSpPr>
        <p:spPr>
          <a:xfrm>
            <a:off x="573088" y="30384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1.2</a:t>
            </a:r>
          </a:p>
        </p:txBody>
      </p:sp>
      <p:sp>
        <p:nvSpPr>
          <p:cNvPr id="113719" name="Rectangle 90" descr="71"/>
          <p:cNvSpPr/>
          <p:nvPr/>
        </p:nvSpPr>
        <p:spPr>
          <a:xfrm>
            <a:off x="1158875" y="30384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总体方案</a:t>
            </a:r>
          </a:p>
        </p:txBody>
      </p:sp>
      <p:sp>
        <p:nvSpPr>
          <p:cNvPr id="113720" name="Rectangle 91" descr="72"/>
          <p:cNvSpPr/>
          <p:nvPr/>
        </p:nvSpPr>
        <p:spPr>
          <a:xfrm>
            <a:off x="3192463" y="30384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21" name="Rectangle 92" descr="73"/>
          <p:cNvSpPr/>
          <p:nvPr/>
        </p:nvSpPr>
        <p:spPr>
          <a:xfrm>
            <a:off x="3608388" y="30384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22" name="Rectangle 93" descr="74"/>
          <p:cNvSpPr/>
          <p:nvPr/>
        </p:nvSpPr>
        <p:spPr>
          <a:xfrm>
            <a:off x="3967163" y="30384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723" name="Rectangle 94" descr="75"/>
          <p:cNvSpPr/>
          <p:nvPr/>
        </p:nvSpPr>
        <p:spPr>
          <a:xfrm>
            <a:off x="4256088" y="30384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24" name="Rectangle 95" descr="76"/>
          <p:cNvSpPr/>
          <p:nvPr/>
        </p:nvSpPr>
        <p:spPr>
          <a:xfrm>
            <a:off x="4687888"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25" name="Rectangle 96" descr="77"/>
          <p:cNvSpPr/>
          <p:nvPr/>
        </p:nvSpPr>
        <p:spPr>
          <a:xfrm>
            <a:off x="5062538" y="30384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26" name="Rectangle 97" descr="78"/>
          <p:cNvSpPr/>
          <p:nvPr/>
        </p:nvSpPr>
        <p:spPr>
          <a:xfrm>
            <a:off x="5435600"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27" name="Rectangle 98" descr="79"/>
          <p:cNvSpPr/>
          <p:nvPr/>
        </p:nvSpPr>
        <p:spPr>
          <a:xfrm>
            <a:off x="5810250" y="30384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28" name="Rectangle 99" descr="80"/>
          <p:cNvSpPr/>
          <p:nvPr/>
        </p:nvSpPr>
        <p:spPr>
          <a:xfrm>
            <a:off x="6183313" y="30384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29" name="Rectangle 100" descr="81"/>
          <p:cNvSpPr/>
          <p:nvPr/>
        </p:nvSpPr>
        <p:spPr>
          <a:xfrm>
            <a:off x="6559550" y="30384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0" name="Rectangle 101" descr="82"/>
          <p:cNvSpPr/>
          <p:nvPr/>
        </p:nvSpPr>
        <p:spPr>
          <a:xfrm>
            <a:off x="6931025" y="30384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1" name="Rectangle 102" descr="83"/>
          <p:cNvSpPr/>
          <p:nvPr/>
        </p:nvSpPr>
        <p:spPr>
          <a:xfrm>
            <a:off x="7307263" y="30384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2" name="Rectangle 103" descr="84"/>
          <p:cNvSpPr/>
          <p:nvPr/>
        </p:nvSpPr>
        <p:spPr>
          <a:xfrm>
            <a:off x="7680325"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3" name="Rectangle 104" descr="85"/>
          <p:cNvSpPr/>
          <p:nvPr/>
        </p:nvSpPr>
        <p:spPr>
          <a:xfrm>
            <a:off x="8054975" y="30384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4" name="Rectangle 105" descr="86"/>
          <p:cNvSpPr/>
          <p:nvPr/>
        </p:nvSpPr>
        <p:spPr>
          <a:xfrm>
            <a:off x="8428038"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5" name="Rectangle 106" descr="87"/>
          <p:cNvSpPr/>
          <p:nvPr/>
        </p:nvSpPr>
        <p:spPr>
          <a:xfrm>
            <a:off x="573088" y="33528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1.3</a:t>
            </a:r>
          </a:p>
        </p:txBody>
      </p:sp>
      <p:sp>
        <p:nvSpPr>
          <p:cNvPr id="113736" name="Rectangle 107" descr="88"/>
          <p:cNvSpPr/>
          <p:nvPr/>
        </p:nvSpPr>
        <p:spPr>
          <a:xfrm>
            <a:off x="1158875" y="33528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初始业务计划书</a:t>
            </a:r>
          </a:p>
        </p:txBody>
      </p:sp>
      <p:sp>
        <p:nvSpPr>
          <p:cNvPr id="113737" name="Rectangle 108" descr="89"/>
          <p:cNvSpPr/>
          <p:nvPr/>
        </p:nvSpPr>
        <p:spPr>
          <a:xfrm>
            <a:off x="3192463" y="33528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38" name="Rectangle 109" descr="90"/>
          <p:cNvSpPr/>
          <p:nvPr/>
        </p:nvSpPr>
        <p:spPr>
          <a:xfrm>
            <a:off x="3608388" y="33528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39" name="Rectangle 110" descr="91"/>
          <p:cNvSpPr/>
          <p:nvPr/>
        </p:nvSpPr>
        <p:spPr>
          <a:xfrm>
            <a:off x="3967163" y="33528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0" name="Rectangle 111" descr="92"/>
          <p:cNvSpPr/>
          <p:nvPr/>
        </p:nvSpPr>
        <p:spPr>
          <a:xfrm>
            <a:off x="4256088" y="33528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741" name="Rectangle 112" descr="93"/>
          <p:cNvSpPr/>
          <p:nvPr/>
        </p:nvSpPr>
        <p:spPr>
          <a:xfrm>
            <a:off x="4687888"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2" name="Rectangle 113" descr="94"/>
          <p:cNvSpPr/>
          <p:nvPr/>
        </p:nvSpPr>
        <p:spPr>
          <a:xfrm>
            <a:off x="5062538" y="33528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3" name="Rectangle 114" descr="95"/>
          <p:cNvSpPr/>
          <p:nvPr/>
        </p:nvSpPr>
        <p:spPr>
          <a:xfrm>
            <a:off x="5435600"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4" name="Rectangle 115" descr="96"/>
          <p:cNvSpPr/>
          <p:nvPr/>
        </p:nvSpPr>
        <p:spPr>
          <a:xfrm>
            <a:off x="5810250" y="33528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5" name="Rectangle 116" descr="97"/>
          <p:cNvSpPr/>
          <p:nvPr/>
        </p:nvSpPr>
        <p:spPr>
          <a:xfrm>
            <a:off x="6183313" y="33528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6" name="Rectangle 117" descr="98"/>
          <p:cNvSpPr/>
          <p:nvPr/>
        </p:nvSpPr>
        <p:spPr>
          <a:xfrm>
            <a:off x="6559550" y="33528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7" name="Rectangle 118" descr="99"/>
          <p:cNvSpPr/>
          <p:nvPr/>
        </p:nvSpPr>
        <p:spPr>
          <a:xfrm>
            <a:off x="6931025" y="33528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8" name="Rectangle 119" descr="100"/>
          <p:cNvSpPr/>
          <p:nvPr/>
        </p:nvSpPr>
        <p:spPr>
          <a:xfrm>
            <a:off x="7307263" y="33528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49" name="Rectangle 120" descr="101"/>
          <p:cNvSpPr/>
          <p:nvPr/>
        </p:nvSpPr>
        <p:spPr>
          <a:xfrm>
            <a:off x="7680325"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0" name="Rectangle 121" descr="102"/>
          <p:cNvSpPr/>
          <p:nvPr/>
        </p:nvSpPr>
        <p:spPr>
          <a:xfrm>
            <a:off x="8054975" y="33528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1" name="Rectangle 122" descr="103"/>
          <p:cNvSpPr/>
          <p:nvPr/>
        </p:nvSpPr>
        <p:spPr>
          <a:xfrm>
            <a:off x="8428038"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2" name="Rectangle 123" descr="104"/>
          <p:cNvSpPr/>
          <p:nvPr/>
        </p:nvSpPr>
        <p:spPr>
          <a:xfrm>
            <a:off x="573088" y="36671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2</a:t>
            </a:r>
          </a:p>
        </p:txBody>
      </p:sp>
      <p:sp>
        <p:nvSpPr>
          <p:cNvPr id="113753" name="Rectangle 124" descr="105"/>
          <p:cNvSpPr/>
          <p:nvPr/>
        </p:nvSpPr>
        <p:spPr>
          <a:xfrm>
            <a:off x="1158875" y="36671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系统分析与规格制定</a:t>
            </a:r>
          </a:p>
        </p:txBody>
      </p:sp>
      <p:sp>
        <p:nvSpPr>
          <p:cNvPr id="113754" name="Rectangle 125" descr="106"/>
          <p:cNvSpPr/>
          <p:nvPr/>
        </p:nvSpPr>
        <p:spPr>
          <a:xfrm>
            <a:off x="3192463" y="36671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5" name="Rectangle 126" descr="107"/>
          <p:cNvSpPr/>
          <p:nvPr/>
        </p:nvSpPr>
        <p:spPr>
          <a:xfrm>
            <a:off x="3608388" y="36671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756" name="Rectangle 127" descr="108"/>
          <p:cNvSpPr/>
          <p:nvPr/>
        </p:nvSpPr>
        <p:spPr>
          <a:xfrm>
            <a:off x="3967163" y="36671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7" name="Rectangle 128" descr="109"/>
          <p:cNvSpPr/>
          <p:nvPr/>
        </p:nvSpPr>
        <p:spPr>
          <a:xfrm>
            <a:off x="4256088" y="36671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58" name="Rectangle 129" descr="110"/>
          <p:cNvSpPr/>
          <p:nvPr/>
        </p:nvSpPr>
        <p:spPr>
          <a:xfrm>
            <a:off x="4687888"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59" name="Rectangle 130" descr="111"/>
          <p:cNvSpPr/>
          <p:nvPr/>
        </p:nvSpPr>
        <p:spPr>
          <a:xfrm>
            <a:off x="5062538" y="36671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60" name="Rectangle 131" descr="112"/>
          <p:cNvSpPr/>
          <p:nvPr/>
        </p:nvSpPr>
        <p:spPr>
          <a:xfrm>
            <a:off x="5435600"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1" name="Rectangle 132" descr="113"/>
          <p:cNvSpPr/>
          <p:nvPr/>
        </p:nvSpPr>
        <p:spPr>
          <a:xfrm>
            <a:off x="5810250" y="36671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62" name="Rectangle 133" descr="114"/>
          <p:cNvSpPr/>
          <p:nvPr/>
        </p:nvSpPr>
        <p:spPr>
          <a:xfrm>
            <a:off x="6183313" y="36671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3" name="Rectangle 134" descr="115"/>
          <p:cNvSpPr/>
          <p:nvPr/>
        </p:nvSpPr>
        <p:spPr>
          <a:xfrm>
            <a:off x="6559550" y="36671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4" name="Rectangle 135" descr="116"/>
          <p:cNvSpPr/>
          <p:nvPr/>
        </p:nvSpPr>
        <p:spPr>
          <a:xfrm>
            <a:off x="6931025" y="36671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5" name="Rectangle 136" descr="117"/>
          <p:cNvSpPr/>
          <p:nvPr/>
        </p:nvSpPr>
        <p:spPr>
          <a:xfrm>
            <a:off x="7307263" y="36671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6" name="Rectangle 137" descr="118"/>
          <p:cNvSpPr/>
          <p:nvPr/>
        </p:nvSpPr>
        <p:spPr>
          <a:xfrm>
            <a:off x="7680325"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7" name="Rectangle 138" descr="119"/>
          <p:cNvSpPr/>
          <p:nvPr/>
        </p:nvSpPr>
        <p:spPr>
          <a:xfrm>
            <a:off x="8054975" y="36671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8" name="Rectangle 139" descr="120"/>
          <p:cNvSpPr/>
          <p:nvPr/>
        </p:nvSpPr>
        <p:spPr>
          <a:xfrm>
            <a:off x="8428038"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69" name="Rectangle 140" descr="121"/>
          <p:cNvSpPr/>
          <p:nvPr/>
        </p:nvSpPr>
        <p:spPr>
          <a:xfrm>
            <a:off x="573088" y="39814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2.1</a:t>
            </a:r>
          </a:p>
        </p:txBody>
      </p:sp>
      <p:sp>
        <p:nvSpPr>
          <p:cNvPr id="113770" name="Rectangle 141" descr="122"/>
          <p:cNvSpPr/>
          <p:nvPr/>
        </p:nvSpPr>
        <p:spPr>
          <a:xfrm>
            <a:off x="1158875" y="39814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需求分解与分配</a:t>
            </a:r>
          </a:p>
        </p:txBody>
      </p:sp>
      <p:sp>
        <p:nvSpPr>
          <p:cNvPr id="113771" name="Rectangle 142" descr="123"/>
          <p:cNvSpPr/>
          <p:nvPr/>
        </p:nvSpPr>
        <p:spPr>
          <a:xfrm>
            <a:off x="3192463" y="39814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2" name="Rectangle 143" descr="124"/>
          <p:cNvSpPr/>
          <p:nvPr/>
        </p:nvSpPr>
        <p:spPr>
          <a:xfrm>
            <a:off x="3608388" y="39814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773" name="Rectangle 144" descr="125"/>
          <p:cNvSpPr/>
          <p:nvPr/>
        </p:nvSpPr>
        <p:spPr>
          <a:xfrm>
            <a:off x="3967163" y="39814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4" name="Rectangle 145" descr="126"/>
          <p:cNvSpPr/>
          <p:nvPr/>
        </p:nvSpPr>
        <p:spPr>
          <a:xfrm>
            <a:off x="4256088" y="39814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75" name="Rectangle 146" descr="127"/>
          <p:cNvSpPr/>
          <p:nvPr/>
        </p:nvSpPr>
        <p:spPr>
          <a:xfrm>
            <a:off x="4687888"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6" name="Rectangle 147" descr="128"/>
          <p:cNvSpPr/>
          <p:nvPr/>
        </p:nvSpPr>
        <p:spPr>
          <a:xfrm>
            <a:off x="5062538" y="39814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7" name="Rectangle 148" descr="129"/>
          <p:cNvSpPr/>
          <p:nvPr/>
        </p:nvSpPr>
        <p:spPr>
          <a:xfrm>
            <a:off x="5435600"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8" name="Rectangle 149" descr="130"/>
          <p:cNvSpPr/>
          <p:nvPr/>
        </p:nvSpPr>
        <p:spPr>
          <a:xfrm>
            <a:off x="5810250" y="39814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79" name="Rectangle 150" descr="131"/>
          <p:cNvSpPr/>
          <p:nvPr/>
        </p:nvSpPr>
        <p:spPr>
          <a:xfrm>
            <a:off x="6183313" y="39814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0" name="Rectangle 151" descr="132"/>
          <p:cNvSpPr/>
          <p:nvPr/>
        </p:nvSpPr>
        <p:spPr>
          <a:xfrm>
            <a:off x="6559550" y="39814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81" name="Rectangle 152" descr="133"/>
          <p:cNvSpPr/>
          <p:nvPr/>
        </p:nvSpPr>
        <p:spPr>
          <a:xfrm>
            <a:off x="6931025" y="39814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2" name="Rectangle 153" descr="134"/>
          <p:cNvSpPr/>
          <p:nvPr/>
        </p:nvSpPr>
        <p:spPr>
          <a:xfrm>
            <a:off x="7307263" y="39814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3" name="Rectangle 154" descr="135"/>
          <p:cNvSpPr/>
          <p:nvPr/>
        </p:nvSpPr>
        <p:spPr>
          <a:xfrm>
            <a:off x="7680325"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784" name="Rectangle 155" descr="136"/>
          <p:cNvSpPr/>
          <p:nvPr/>
        </p:nvSpPr>
        <p:spPr>
          <a:xfrm>
            <a:off x="8054975" y="39814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5" name="Rectangle 156" descr="137"/>
          <p:cNvSpPr/>
          <p:nvPr/>
        </p:nvSpPr>
        <p:spPr>
          <a:xfrm>
            <a:off x="8428038"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6" name="Rectangle 157" descr="138"/>
          <p:cNvSpPr/>
          <p:nvPr/>
        </p:nvSpPr>
        <p:spPr>
          <a:xfrm>
            <a:off x="573088" y="42957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787" name="Rectangle 158" descr="139"/>
          <p:cNvSpPr/>
          <p:nvPr/>
        </p:nvSpPr>
        <p:spPr>
          <a:xfrm>
            <a:off x="1158875" y="42957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788" name="Rectangle 159" descr="140"/>
          <p:cNvSpPr/>
          <p:nvPr/>
        </p:nvSpPr>
        <p:spPr>
          <a:xfrm>
            <a:off x="3192463" y="42957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89" name="Rectangle 160" descr="141"/>
          <p:cNvSpPr/>
          <p:nvPr/>
        </p:nvSpPr>
        <p:spPr>
          <a:xfrm>
            <a:off x="3608388" y="42957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790" name="Rectangle 161" descr="142"/>
          <p:cNvSpPr/>
          <p:nvPr/>
        </p:nvSpPr>
        <p:spPr>
          <a:xfrm>
            <a:off x="3967163" y="42957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1" name="Rectangle 162" descr="143"/>
          <p:cNvSpPr/>
          <p:nvPr/>
        </p:nvSpPr>
        <p:spPr>
          <a:xfrm>
            <a:off x="4256088" y="42957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2" name="Rectangle 163" descr="144"/>
          <p:cNvSpPr/>
          <p:nvPr/>
        </p:nvSpPr>
        <p:spPr>
          <a:xfrm>
            <a:off x="4687888"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3" name="Rectangle 164" descr="145"/>
          <p:cNvSpPr/>
          <p:nvPr/>
        </p:nvSpPr>
        <p:spPr>
          <a:xfrm>
            <a:off x="5062538" y="42957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4" name="Rectangle 165" descr="146"/>
          <p:cNvSpPr/>
          <p:nvPr/>
        </p:nvSpPr>
        <p:spPr>
          <a:xfrm>
            <a:off x="5435600"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5" name="Rectangle 166" descr="147"/>
          <p:cNvSpPr/>
          <p:nvPr/>
        </p:nvSpPr>
        <p:spPr>
          <a:xfrm>
            <a:off x="5810250" y="42957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6" name="Rectangle 167" descr="148"/>
          <p:cNvSpPr/>
          <p:nvPr/>
        </p:nvSpPr>
        <p:spPr>
          <a:xfrm>
            <a:off x="6183313" y="42957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7" name="Rectangle 168" descr="149"/>
          <p:cNvSpPr/>
          <p:nvPr/>
        </p:nvSpPr>
        <p:spPr>
          <a:xfrm>
            <a:off x="6559550" y="42957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8" name="Rectangle 169" descr="150"/>
          <p:cNvSpPr/>
          <p:nvPr/>
        </p:nvSpPr>
        <p:spPr>
          <a:xfrm>
            <a:off x="6931025" y="42957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799" name="Rectangle 170" descr="151"/>
          <p:cNvSpPr/>
          <p:nvPr/>
        </p:nvSpPr>
        <p:spPr>
          <a:xfrm>
            <a:off x="7307263" y="42957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0" name="Rectangle 171" descr="152"/>
          <p:cNvSpPr/>
          <p:nvPr/>
        </p:nvSpPr>
        <p:spPr>
          <a:xfrm>
            <a:off x="7680325"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1" name="Rectangle 172" descr="153"/>
          <p:cNvSpPr/>
          <p:nvPr/>
        </p:nvSpPr>
        <p:spPr>
          <a:xfrm>
            <a:off x="8054975" y="42957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2" name="Rectangle 173" descr="154"/>
          <p:cNvSpPr/>
          <p:nvPr/>
        </p:nvSpPr>
        <p:spPr>
          <a:xfrm>
            <a:off x="8428038"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3" name="Rectangle 174" descr="155"/>
          <p:cNvSpPr/>
          <p:nvPr/>
        </p:nvSpPr>
        <p:spPr>
          <a:xfrm>
            <a:off x="573088" y="46101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3</a:t>
            </a:r>
          </a:p>
        </p:txBody>
      </p:sp>
      <p:sp>
        <p:nvSpPr>
          <p:cNvPr id="113804" name="Rectangle 175" descr="156"/>
          <p:cNvSpPr/>
          <p:nvPr/>
        </p:nvSpPr>
        <p:spPr>
          <a:xfrm>
            <a:off x="1158875" y="46101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硬件设计</a:t>
            </a:r>
          </a:p>
        </p:txBody>
      </p:sp>
      <p:sp>
        <p:nvSpPr>
          <p:cNvPr id="113805" name="Rectangle 176" descr="157"/>
          <p:cNvSpPr/>
          <p:nvPr/>
        </p:nvSpPr>
        <p:spPr>
          <a:xfrm>
            <a:off x="3192463" y="46101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6" name="Rectangle 177" descr="158"/>
          <p:cNvSpPr/>
          <p:nvPr/>
        </p:nvSpPr>
        <p:spPr>
          <a:xfrm>
            <a:off x="3608388" y="46101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7" name="Rectangle 178" descr="159"/>
          <p:cNvSpPr/>
          <p:nvPr/>
        </p:nvSpPr>
        <p:spPr>
          <a:xfrm>
            <a:off x="3967163" y="46101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8" name="Rectangle 179" descr="160"/>
          <p:cNvSpPr/>
          <p:nvPr/>
        </p:nvSpPr>
        <p:spPr>
          <a:xfrm>
            <a:off x="4256088" y="46101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09" name="Rectangle 180" descr="161"/>
          <p:cNvSpPr/>
          <p:nvPr/>
        </p:nvSpPr>
        <p:spPr>
          <a:xfrm>
            <a:off x="4687888"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0" name="Rectangle 181" descr="162"/>
          <p:cNvSpPr/>
          <p:nvPr/>
        </p:nvSpPr>
        <p:spPr>
          <a:xfrm>
            <a:off x="5062538" y="46101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1" name="Rectangle 182" descr="163"/>
          <p:cNvSpPr/>
          <p:nvPr/>
        </p:nvSpPr>
        <p:spPr>
          <a:xfrm>
            <a:off x="5435600"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812" name="Rectangle 183" descr="164"/>
          <p:cNvSpPr/>
          <p:nvPr/>
        </p:nvSpPr>
        <p:spPr>
          <a:xfrm>
            <a:off x="5810250" y="46101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13" name="Rectangle 184" descr="165"/>
          <p:cNvSpPr/>
          <p:nvPr/>
        </p:nvSpPr>
        <p:spPr>
          <a:xfrm>
            <a:off x="6183313" y="46101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14" name="Rectangle 185" descr="166"/>
          <p:cNvSpPr/>
          <p:nvPr/>
        </p:nvSpPr>
        <p:spPr>
          <a:xfrm>
            <a:off x="6559550" y="46101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5" name="Rectangle 186" descr="167"/>
          <p:cNvSpPr/>
          <p:nvPr/>
        </p:nvSpPr>
        <p:spPr>
          <a:xfrm>
            <a:off x="6931025" y="46101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16" name="Rectangle 187" descr="168"/>
          <p:cNvSpPr/>
          <p:nvPr/>
        </p:nvSpPr>
        <p:spPr>
          <a:xfrm>
            <a:off x="7307263" y="46101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7" name="Rectangle 188" descr="169"/>
          <p:cNvSpPr/>
          <p:nvPr/>
        </p:nvSpPr>
        <p:spPr>
          <a:xfrm>
            <a:off x="7680325"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8" name="Rectangle 189" descr="170"/>
          <p:cNvSpPr/>
          <p:nvPr/>
        </p:nvSpPr>
        <p:spPr>
          <a:xfrm>
            <a:off x="8054975" y="46101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19" name="Rectangle 190" descr="171"/>
          <p:cNvSpPr/>
          <p:nvPr/>
        </p:nvSpPr>
        <p:spPr>
          <a:xfrm>
            <a:off x="8428038"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0" name="Rectangle 191" descr="189"/>
          <p:cNvSpPr/>
          <p:nvPr/>
        </p:nvSpPr>
        <p:spPr>
          <a:xfrm>
            <a:off x="573088" y="52387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3.2</a:t>
            </a:r>
          </a:p>
        </p:txBody>
      </p:sp>
      <p:sp>
        <p:nvSpPr>
          <p:cNvPr id="113821" name="Rectangle 192" descr="190"/>
          <p:cNvSpPr/>
          <p:nvPr/>
        </p:nvSpPr>
        <p:spPr>
          <a:xfrm>
            <a:off x="1158875" y="52387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硬件详细设计</a:t>
            </a:r>
          </a:p>
        </p:txBody>
      </p:sp>
      <p:sp>
        <p:nvSpPr>
          <p:cNvPr id="113822" name="Rectangle 193" descr="191"/>
          <p:cNvSpPr/>
          <p:nvPr/>
        </p:nvSpPr>
        <p:spPr>
          <a:xfrm>
            <a:off x="3192463" y="52387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3" name="Rectangle 194" descr="192"/>
          <p:cNvSpPr/>
          <p:nvPr/>
        </p:nvSpPr>
        <p:spPr>
          <a:xfrm>
            <a:off x="3608388" y="52387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24" name="Rectangle 195" descr="193"/>
          <p:cNvSpPr/>
          <p:nvPr/>
        </p:nvSpPr>
        <p:spPr>
          <a:xfrm>
            <a:off x="3967163" y="52387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5" name="Rectangle 196" descr="194"/>
          <p:cNvSpPr/>
          <p:nvPr/>
        </p:nvSpPr>
        <p:spPr>
          <a:xfrm>
            <a:off x="4256088" y="52387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6" name="Rectangle 197" descr="195"/>
          <p:cNvSpPr/>
          <p:nvPr/>
        </p:nvSpPr>
        <p:spPr>
          <a:xfrm>
            <a:off x="4687888"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7" name="Rectangle 198" descr="196"/>
          <p:cNvSpPr/>
          <p:nvPr/>
        </p:nvSpPr>
        <p:spPr>
          <a:xfrm>
            <a:off x="5062538" y="52387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28" name="Rectangle 199" descr="197"/>
          <p:cNvSpPr/>
          <p:nvPr/>
        </p:nvSpPr>
        <p:spPr>
          <a:xfrm>
            <a:off x="5435600"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829" name="Rectangle 200" descr="198"/>
          <p:cNvSpPr/>
          <p:nvPr/>
        </p:nvSpPr>
        <p:spPr>
          <a:xfrm>
            <a:off x="5810250" y="52387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0" name="Rectangle 201" descr="199"/>
          <p:cNvSpPr/>
          <p:nvPr/>
        </p:nvSpPr>
        <p:spPr>
          <a:xfrm>
            <a:off x="6183313" y="52387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1" name="Rectangle 202" descr="200"/>
          <p:cNvSpPr/>
          <p:nvPr/>
        </p:nvSpPr>
        <p:spPr>
          <a:xfrm>
            <a:off x="6559550" y="52387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2" name="Rectangle 203" descr="201"/>
          <p:cNvSpPr/>
          <p:nvPr/>
        </p:nvSpPr>
        <p:spPr>
          <a:xfrm>
            <a:off x="6931025" y="52387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3" name="Rectangle 204" descr="202"/>
          <p:cNvSpPr/>
          <p:nvPr/>
        </p:nvSpPr>
        <p:spPr>
          <a:xfrm>
            <a:off x="7307263" y="52387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4" name="Rectangle 205" descr="203"/>
          <p:cNvSpPr/>
          <p:nvPr/>
        </p:nvSpPr>
        <p:spPr>
          <a:xfrm>
            <a:off x="7680325"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5" name="Rectangle 206" descr="204"/>
          <p:cNvSpPr/>
          <p:nvPr/>
        </p:nvSpPr>
        <p:spPr>
          <a:xfrm>
            <a:off x="8054975" y="52387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6" name="Rectangle 207" descr="205"/>
          <p:cNvSpPr/>
          <p:nvPr/>
        </p:nvSpPr>
        <p:spPr>
          <a:xfrm>
            <a:off x="8428038"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37" name="Rectangle 208" descr="172"/>
          <p:cNvSpPr/>
          <p:nvPr/>
        </p:nvSpPr>
        <p:spPr>
          <a:xfrm>
            <a:off x="573088" y="49244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3.1</a:t>
            </a:r>
          </a:p>
        </p:txBody>
      </p:sp>
      <p:sp>
        <p:nvSpPr>
          <p:cNvPr id="113838" name="Rectangle 209" descr="173"/>
          <p:cNvSpPr/>
          <p:nvPr/>
        </p:nvSpPr>
        <p:spPr>
          <a:xfrm>
            <a:off x="1158875" y="49244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硬件概要设计</a:t>
            </a:r>
          </a:p>
        </p:txBody>
      </p:sp>
      <p:sp>
        <p:nvSpPr>
          <p:cNvPr id="113839" name="Rectangle 210" descr="174"/>
          <p:cNvSpPr/>
          <p:nvPr/>
        </p:nvSpPr>
        <p:spPr>
          <a:xfrm>
            <a:off x="3192463" y="49244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0" name="Rectangle 211" descr="175"/>
          <p:cNvSpPr/>
          <p:nvPr/>
        </p:nvSpPr>
        <p:spPr>
          <a:xfrm>
            <a:off x="3608388" y="49244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1" name="Rectangle 212" descr="176"/>
          <p:cNvSpPr/>
          <p:nvPr/>
        </p:nvSpPr>
        <p:spPr>
          <a:xfrm>
            <a:off x="3967163" y="49244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2" name="Rectangle 213" descr="177"/>
          <p:cNvSpPr/>
          <p:nvPr/>
        </p:nvSpPr>
        <p:spPr>
          <a:xfrm>
            <a:off x="4256088" y="49244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3" name="Rectangle 214" descr="178"/>
          <p:cNvSpPr/>
          <p:nvPr/>
        </p:nvSpPr>
        <p:spPr>
          <a:xfrm>
            <a:off x="4687888"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44" name="Rectangle 215" descr="179"/>
          <p:cNvSpPr/>
          <p:nvPr/>
        </p:nvSpPr>
        <p:spPr>
          <a:xfrm>
            <a:off x="5062538" y="49244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3845" name="Rectangle 216" descr="180"/>
          <p:cNvSpPr/>
          <p:nvPr/>
        </p:nvSpPr>
        <p:spPr>
          <a:xfrm>
            <a:off x="5435600"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3846" name="Rectangle 217" descr="181"/>
          <p:cNvSpPr/>
          <p:nvPr/>
        </p:nvSpPr>
        <p:spPr>
          <a:xfrm>
            <a:off x="5810250" y="49244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7" name="Rectangle 218" descr="182"/>
          <p:cNvSpPr/>
          <p:nvPr/>
        </p:nvSpPr>
        <p:spPr>
          <a:xfrm>
            <a:off x="6183313" y="49244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8" name="Rectangle 219" descr="183"/>
          <p:cNvSpPr/>
          <p:nvPr/>
        </p:nvSpPr>
        <p:spPr>
          <a:xfrm>
            <a:off x="6559550" y="49244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49" name="Rectangle 220" descr="184"/>
          <p:cNvSpPr/>
          <p:nvPr/>
        </p:nvSpPr>
        <p:spPr>
          <a:xfrm>
            <a:off x="6931025" y="49244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0" name="Rectangle 221" descr="185"/>
          <p:cNvSpPr/>
          <p:nvPr/>
        </p:nvSpPr>
        <p:spPr>
          <a:xfrm>
            <a:off x="7307263" y="49244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1" name="Rectangle 222" descr="186"/>
          <p:cNvSpPr/>
          <p:nvPr/>
        </p:nvSpPr>
        <p:spPr>
          <a:xfrm>
            <a:off x="7680325"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2" name="Rectangle 223" descr="187"/>
          <p:cNvSpPr/>
          <p:nvPr/>
        </p:nvSpPr>
        <p:spPr>
          <a:xfrm>
            <a:off x="8054975" y="49244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3" name="Rectangle 224" descr="188"/>
          <p:cNvSpPr/>
          <p:nvPr/>
        </p:nvSpPr>
        <p:spPr>
          <a:xfrm>
            <a:off x="8428038"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4" name="Rectangle 225" descr="206"/>
          <p:cNvSpPr/>
          <p:nvPr/>
        </p:nvSpPr>
        <p:spPr>
          <a:xfrm>
            <a:off x="573088" y="55530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855" name="Rectangle 226" descr="207"/>
          <p:cNvSpPr/>
          <p:nvPr/>
        </p:nvSpPr>
        <p:spPr>
          <a:xfrm>
            <a:off x="1158875" y="55530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856" name="Rectangle 227" descr="208"/>
          <p:cNvSpPr/>
          <p:nvPr/>
        </p:nvSpPr>
        <p:spPr>
          <a:xfrm>
            <a:off x="3192463" y="55530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7" name="Rectangle 228" descr="209"/>
          <p:cNvSpPr/>
          <p:nvPr/>
        </p:nvSpPr>
        <p:spPr>
          <a:xfrm>
            <a:off x="3608388" y="55530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3858" name="Rectangle 229" descr="210"/>
          <p:cNvSpPr/>
          <p:nvPr/>
        </p:nvSpPr>
        <p:spPr>
          <a:xfrm>
            <a:off x="3967163" y="55530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59" name="Rectangle 230" descr="211"/>
          <p:cNvSpPr/>
          <p:nvPr/>
        </p:nvSpPr>
        <p:spPr>
          <a:xfrm>
            <a:off x="4256088" y="55530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0" name="Rectangle 231" descr="212"/>
          <p:cNvSpPr/>
          <p:nvPr/>
        </p:nvSpPr>
        <p:spPr>
          <a:xfrm>
            <a:off x="4687888"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1" name="Rectangle 232" descr="213"/>
          <p:cNvSpPr/>
          <p:nvPr/>
        </p:nvSpPr>
        <p:spPr>
          <a:xfrm>
            <a:off x="5062538" y="55530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2" name="Rectangle 233" descr="214"/>
          <p:cNvSpPr/>
          <p:nvPr/>
        </p:nvSpPr>
        <p:spPr>
          <a:xfrm>
            <a:off x="5435600"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3" name="Rectangle 234" descr="215"/>
          <p:cNvSpPr/>
          <p:nvPr/>
        </p:nvSpPr>
        <p:spPr>
          <a:xfrm>
            <a:off x="5810250" y="55530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4" name="Rectangle 235" descr="216"/>
          <p:cNvSpPr/>
          <p:nvPr/>
        </p:nvSpPr>
        <p:spPr>
          <a:xfrm>
            <a:off x="6183313" y="55530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5" name="Rectangle 236" descr="217"/>
          <p:cNvSpPr/>
          <p:nvPr/>
        </p:nvSpPr>
        <p:spPr>
          <a:xfrm>
            <a:off x="6559550" y="55530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6" name="Rectangle 237" descr="218"/>
          <p:cNvSpPr/>
          <p:nvPr/>
        </p:nvSpPr>
        <p:spPr>
          <a:xfrm>
            <a:off x="6931025" y="55530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7" name="Rectangle 238" descr="219"/>
          <p:cNvSpPr/>
          <p:nvPr/>
        </p:nvSpPr>
        <p:spPr>
          <a:xfrm>
            <a:off x="7307263" y="55530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8" name="Rectangle 239" descr="220"/>
          <p:cNvSpPr/>
          <p:nvPr/>
        </p:nvSpPr>
        <p:spPr>
          <a:xfrm>
            <a:off x="7680325"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69" name="Rectangle 240" descr="221"/>
          <p:cNvSpPr/>
          <p:nvPr/>
        </p:nvSpPr>
        <p:spPr>
          <a:xfrm>
            <a:off x="8054975" y="55530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70" name="Rectangle 241" descr="222"/>
          <p:cNvSpPr/>
          <p:nvPr/>
        </p:nvSpPr>
        <p:spPr>
          <a:xfrm>
            <a:off x="8428038"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3871" name="Line 242"/>
          <p:cNvSpPr/>
          <p:nvPr/>
        </p:nvSpPr>
        <p:spPr>
          <a:xfrm>
            <a:off x="573088" y="2409825"/>
            <a:ext cx="8229600" cy="0"/>
          </a:xfrm>
          <a:prstGeom prst="line">
            <a:avLst/>
          </a:prstGeom>
          <a:ln w="12700" cap="flat" cmpd="sng">
            <a:solidFill>
              <a:schemeClr val="tx1"/>
            </a:solidFill>
            <a:prstDash val="solid"/>
            <a:headEnd type="none" w="med" len="med"/>
            <a:tailEnd type="none" w="med" len="med"/>
          </a:ln>
        </p:spPr>
      </p:sp>
      <p:sp>
        <p:nvSpPr>
          <p:cNvPr id="113872" name="Line 243"/>
          <p:cNvSpPr/>
          <p:nvPr/>
        </p:nvSpPr>
        <p:spPr>
          <a:xfrm>
            <a:off x="573088" y="5867400"/>
            <a:ext cx="8229600" cy="0"/>
          </a:xfrm>
          <a:prstGeom prst="line">
            <a:avLst/>
          </a:prstGeom>
          <a:ln w="28575" cap="flat" cmpd="sng">
            <a:solidFill>
              <a:schemeClr val="tx1"/>
            </a:solidFill>
            <a:prstDash val="solid"/>
            <a:headEnd type="none" w="med" len="med"/>
            <a:tailEnd type="none" w="med" len="med"/>
          </a:ln>
        </p:spPr>
      </p:sp>
      <p:sp>
        <p:nvSpPr>
          <p:cNvPr id="113873" name="Line 244"/>
          <p:cNvSpPr/>
          <p:nvPr/>
        </p:nvSpPr>
        <p:spPr>
          <a:xfrm flipH="1">
            <a:off x="1116013" y="1125538"/>
            <a:ext cx="0" cy="4751387"/>
          </a:xfrm>
          <a:prstGeom prst="line">
            <a:avLst/>
          </a:prstGeom>
          <a:ln w="12700" cap="flat" cmpd="sng">
            <a:solidFill>
              <a:schemeClr val="tx1"/>
            </a:solidFill>
            <a:prstDash val="solid"/>
            <a:headEnd type="none" w="med" len="med"/>
            <a:tailEnd type="none" w="med" len="med"/>
          </a:ln>
        </p:spPr>
      </p:sp>
      <p:grpSp>
        <p:nvGrpSpPr>
          <p:cNvPr id="113874" name="Group 245"/>
          <p:cNvGrpSpPr/>
          <p:nvPr/>
        </p:nvGrpSpPr>
        <p:grpSpPr>
          <a:xfrm>
            <a:off x="3192463" y="1125538"/>
            <a:ext cx="4487862" cy="4741862"/>
            <a:chOff x="2011" y="486"/>
            <a:chExt cx="2827" cy="3210"/>
          </a:xfrm>
        </p:grpSpPr>
        <p:sp>
          <p:nvSpPr>
            <p:cNvPr id="113882" name="Line 246"/>
            <p:cNvSpPr/>
            <p:nvPr/>
          </p:nvSpPr>
          <p:spPr>
            <a:xfrm>
              <a:off x="2011" y="486"/>
              <a:ext cx="0" cy="3210"/>
            </a:xfrm>
            <a:prstGeom prst="line">
              <a:avLst/>
            </a:prstGeom>
            <a:ln w="12700" cap="flat" cmpd="sng">
              <a:solidFill>
                <a:schemeClr val="tx1"/>
              </a:solidFill>
              <a:prstDash val="solid"/>
              <a:headEnd type="none" w="med" len="med"/>
              <a:tailEnd type="none" w="med" len="med"/>
            </a:ln>
          </p:spPr>
        </p:sp>
        <p:sp>
          <p:nvSpPr>
            <p:cNvPr id="113883" name="Line 247"/>
            <p:cNvSpPr/>
            <p:nvPr/>
          </p:nvSpPr>
          <p:spPr>
            <a:xfrm>
              <a:off x="2681" y="486"/>
              <a:ext cx="0" cy="3210"/>
            </a:xfrm>
            <a:prstGeom prst="line">
              <a:avLst/>
            </a:prstGeom>
            <a:ln w="12700" cap="flat" cmpd="sng">
              <a:solidFill>
                <a:schemeClr val="tx1"/>
              </a:solidFill>
              <a:prstDash val="solid"/>
              <a:headEnd type="none" w="med" len="med"/>
              <a:tailEnd type="none" w="med" len="med"/>
            </a:ln>
          </p:spPr>
        </p:sp>
        <p:sp>
          <p:nvSpPr>
            <p:cNvPr id="113884" name="Line 248"/>
            <p:cNvSpPr/>
            <p:nvPr/>
          </p:nvSpPr>
          <p:spPr>
            <a:xfrm>
              <a:off x="3424" y="486"/>
              <a:ext cx="0" cy="3210"/>
            </a:xfrm>
            <a:prstGeom prst="line">
              <a:avLst/>
            </a:prstGeom>
            <a:ln w="12700" cap="flat" cmpd="sng">
              <a:solidFill>
                <a:schemeClr val="tx1"/>
              </a:solidFill>
              <a:prstDash val="solid"/>
              <a:headEnd type="none" w="med" len="med"/>
              <a:tailEnd type="none" w="med" len="med"/>
            </a:ln>
          </p:spPr>
        </p:sp>
        <p:sp>
          <p:nvSpPr>
            <p:cNvPr id="113885" name="Line 249"/>
            <p:cNvSpPr/>
            <p:nvPr/>
          </p:nvSpPr>
          <p:spPr>
            <a:xfrm>
              <a:off x="4132" y="486"/>
              <a:ext cx="0" cy="3210"/>
            </a:xfrm>
            <a:prstGeom prst="line">
              <a:avLst/>
            </a:prstGeom>
            <a:ln w="12700" cap="flat" cmpd="sng">
              <a:solidFill>
                <a:schemeClr val="tx1"/>
              </a:solidFill>
              <a:prstDash val="solid"/>
              <a:headEnd type="none" w="med" len="med"/>
              <a:tailEnd type="none" w="med" len="med"/>
            </a:ln>
          </p:spPr>
        </p:sp>
        <p:sp>
          <p:nvSpPr>
            <p:cNvPr id="113886" name="Line 250"/>
            <p:cNvSpPr/>
            <p:nvPr/>
          </p:nvSpPr>
          <p:spPr>
            <a:xfrm>
              <a:off x="4838" y="486"/>
              <a:ext cx="0" cy="3210"/>
            </a:xfrm>
            <a:prstGeom prst="line">
              <a:avLst/>
            </a:prstGeom>
            <a:ln w="12700" cap="flat" cmpd="sng">
              <a:solidFill>
                <a:schemeClr val="tx1"/>
              </a:solidFill>
              <a:prstDash val="solid"/>
              <a:headEnd type="none" w="med" len="med"/>
              <a:tailEnd type="none" w="med" len="med"/>
            </a:ln>
          </p:spPr>
        </p:sp>
      </p:grpSp>
      <p:sp>
        <p:nvSpPr>
          <p:cNvPr id="113875" name="Line 251"/>
          <p:cNvSpPr/>
          <p:nvPr/>
        </p:nvSpPr>
        <p:spPr>
          <a:xfrm>
            <a:off x="573088" y="3667125"/>
            <a:ext cx="8229600" cy="0"/>
          </a:xfrm>
          <a:prstGeom prst="line">
            <a:avLst/>
          </a:prstGeom>
          <a:ln w="12700" cap="flat" cmpd="sng">
            <a:solidFill>
              <a:schemeClr val="tx1"/>
            </a:solidFill>
            <a:prstDash val="solid"/>
            <a:headEnd type="none" w="med" len="med"/>
            <a:tailEnd type="none" w="med" len="med"/>
          </a:ln>
        </p:spPr>
      </p:sp>
      <p:sp>
        <p:nvSpPr>
          <p:cNvPr id="113876" name="Line 252"/>
          <p:cNvSpPr/>
          <p:nvPr/>
        </p:nvSpPr>
        <p:spPr>
          <a:xfrm>
            <a:off x="573088" y="2409825"/>
            <a:ext cx="0" cy="3457575"/>
          </a:xfrm>
          <a:prstGeom prst="line">
            <a:avLst/>
          </a:prstGeom>
          <a:ln w="28575" cap="flat" cmpd="sng">
            <a:solidFill>
              <a:schemeClr val="tx1"/>
            </a:solidFill>
            <a:prstDash val="solid"/>
            <a:headEnd type="none" w="med" len="med"/>
            <a:tailEnd type="none" w="med" len="med"/>
          </a:ln>
        </p:spPr>
      </p:sp>
      <p:sp>
        <p:nvSpPr>
          <p:cNvPr id="113877" name="Line 253"/>
          <p:cNvSpPr/>
          <p:nvPr/>
        </p:nvSpPr>
        <p:spPr>
          <a:xfrm>
            <a:off x="573088" y="1100138"/>
            <a:ext cx="0" cy="1638300"/>
          </a:xfrm>
          <a:prstGeom prst="line">
            <a:avLst/>
          </a:prstGeom>
          <a:ln w="28575" cap="sq" cmpd="sng">
            <a:solidFill>
              <a:schemeClr val="tx1"/>
            </a:solidFill>
            <a:prstDash val="solid"/>
            <a:headEnd type="none" w="med" len="med"/>
            <a:tailEnd type="none" w="med" len="med"/>
          </a:ln>
        </p:spPr>
      </p:sp>
      <p:sp>
        <p:nvSpPr>
          <p:cNvPr id="113878" name="Line 254"/>
          <p:cNvSpPr/>
          <p:nvPr/>
        </p:nvSpPr>
        <p:spPr>
          <a:xfrm>
            <a:off x="8802688" y="771525"/>
            <a:ext cx="0" cy="5095875"/>
          </a:xfrm>
          <a:prstGeom prst="line">
            <a:avLst/>
          </a:prstGeom>
          <a:ln w="28575" cap="flat" cmpd="sng">
            <a:solidFill>
              <a:schemeClr val="tx1"/>
            </a:solidFill>
            <a:prstDash val="solid"/>
            <a:headEnd type="none" w="med" len="med"/>
            <a:tailEnd type="none" w="med" len="med"/>
          </a:ln>
        </p:spPr>
      </p:sp>
      <p:sp>
        <p:nvSpPr>
          <p:cNvPr id="113879" name="Text Box 255"/>
          <p:cNvSpPr txBox="1"/>
          <p:nvPr/>
        </p:nvSpPr>
        <p:spPr>
          <a:xfrm>
            <a:off x="1219200" y="5943600"/>
            <a:ext cx="6983413" cy="336550"/>
          </a:xfrm>
          <a:prstGeom prst="rect">
            <a:avLst/>
          </a:prstGeom>
          <a:noFill/>
          <a:ln w="9525">
            <a:noFill/>
          </a:ln>
        </p:spPr>
        <p:txBody>
          <a:bodyPr>
            <a:spAutoFit/>
          </a:bodyPr>
          <a:lstStyle/>
          <a:p>
            <a:pPr algn="l">
              <a:spcBef>
                <a:spcPct val="50000"/>
              </a:spcBef>
            </a:pPr>
            <a:r>
              <a:rPr lang="zh-CN" altLang="en-US" sz="1600" dirty="0">
                <a:solidFill>
                  <a:schemeClr val="tx1"/>
                </a:solidFill>
                <a:latin typeface="Arial" panose="020B0604020202020204" pitchFamily="34" charset="0"/>
                <a:ea typeface="楷体_GB2312" pitchFamily="49" charset="-122"/>
              </a:rPr>
              <a:t>注：</a:t>
            </a:r>
            <a:r>
              <a:rPr lang="en-US" altLang="zh-CN" sz="1600" dirty="0">
                <a:solidFill>
                  <a:schemeClr val="tx1"/>
                </a:solidFill>
                <a:latin typeface="Arial" panose="020B0604020202020204" pitchFamily="34" charset="0"/>
                <a:ea typeface="楷体_GB2312" pitchFamily="49" charset="-122"/>
              </a:rPr>
              <a:t>P</a:t>
            </a:r>
            <a:r>
              <a:rPr lang="zh-CN" altLang="en-US" sz="1600" dirty="0">
                <a:solidFill>
                  <a:schemeClr val="tx1"/>
                </a:solidFill>
                <a:latin typeface="Arial" panose="020B0604020202020204" pitchFamily="34" charset="0"/>
                <a:ea typeface="楷体_GB2312" pitchFamily="49" charset="-122"/>
              </a:rPr>
              <a:t>＝主要责任；</a:t>
            </a:r>
            <a:r>
              <a:rPr lang="en-US" altLang="zh-CN" sz="1600" dirty="0">
                <a:solidFill>
                  <a:schemeClr val="tx1"/>
                </a:solidFill>
                <a:latin typeface="Arial" panose="020B0604020202020204" pitchFamily="34" charset="0"/>
                <a:ea typeface="楷体_GB2312" pitchFamily="49" charset="-122"/>
              </a:rPr>
              <a:t>S</a:t>
            </a:r>
            <a:r>
              <a:rPr lang="zh-CN" altLang="en-US" sz="1600" dirty="0">
                <a:solidFill>
                  <a:schemeClr val="tx1"/>
                </a:solidFill>
                <a:latin typeface="Arial" panose="020B0604020202020204" pitchFamily="34" charset="0"/>
                <a:ea typeface="楷体_GB2312" pitchFamily="49" charset="-122"/>
              </a:rPr>
              <a:t>＝次要责任。</a:t>
            </a:r>
          </a:p>
        </p:txBody>
      </p:sp>
      <p:sp>
        <p:nvSpPr>
          <p:cNvPr id="113880" name="Rectangle 256"/>
          <p:cNvSpPr>
            <a:spLocks noGrp="1"/>
          </p:cNvSpPr>
          <p:nvPr>
            <p:ph type="title" idx="4294967295"/>
          </p:nvPr>
        </p:nvSpPr>
        <p:spPr>
          <a:xfrm>
            <a:off x="0" y="33338"/>
            <a:ext cx="7667625" cy="554037"/>
          </a:xfrm>
        </p:spPr>
        <p:txBody>
          <a:bodyPr vert="horz" wrap="square" lIns="91440" tIns="45720" rIns="91440" bIns="45720" anchor="ctr"/>
          <a:lstStyle/>
          <a:p>
            <a:pPr eaLnBrk="1" hangingPunct="1"/>
            <a:r>
              <a:rPr lang="zh-CN" altLang="en-US" sz="3200" dirty="0">
                <a:latin typeface="黑体" panose="02010609060101010101" pitchFamily="49" charset="-122"/>
              </a:rPr>
              <a:t>活动定义的方法与工具：制订责任矩阵</a:t>
            </a:r>
          </a:p>
        </p:txBody>
      </p:sp>
      <p:sp>
        <p:nvSpPr>
          <p:cNvPr id="113881" name="Line 257"/>
          <p:cNvSpPr/>
          <p:nvPr/>
        </p:nvSpPr>
        <p:spPr>
          <a:xfrm>
            <a:off x="611188" y="2060575"/>
            <a:ext cx="8229600" cy="0"/>
          </a:xfrm>
          <a:prstGeom prst="line">
            <a:avLst/>
          </a:prstGeom>
          <a:ln w="12700" cap="flat" cmpd="sng">
            <a:solidFill>
              <a:schemeClr val="tx1"/>
            </a:solidFill>
            <a:prstDash val="solid"/>
            <a:headEnd type="none" w="med" len="med"/>
            <a:tailEnd type="none" w="med" len="med"/>
          </a:ln>
        </p:spPr>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descr="19"/>
          <p:cNvSpPr/>
          <p:nvPr/>
        </p:nvSpPr>
        <p:spPr>
          <a:xfrm>
            <a:off x="573088" y="20955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691" name="Rectangle 3" descr="20"/>
          <p:cNvSpPr/>
          <p:nvPr/>
        </p:nvSpPr>
        <p:spPr>
          <a:xfrm>
            <a:off x="1158875" y="20955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销售信息系统</a:t>
            </a:r>
          </a:p>
        </p:txBody>
      </p:sp>
      <p:sp>
        <p:nvSpPr>
          <p:cNvPr id="114692" name="Rectangle 4" descr="21"/>
          <p:cNvSpPr/>
          <p:nvPr/>
        </p:nvSpPr>
        <p:spPr>
          <a:xfrm>
            <a:off x="3192463" y="20955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693" name="Rectangle 5" descr="22"/>
          <p:cNvSpPr/>
          <p:nvPr/>
        </p:nvSpPr>
        <p:spPr>
          <a:xfrm>
            <a:off x="3608388" y="20955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694" name="Rectangle 6" descr="23"/>
          <p:cNvSpPr/>
          <p:nvPr/>
        </p:nvSpPr>
        <p:spPr>
          <a:xfrm>
            <a:off x="3967163" y="20955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695" name="Rectangle 7" descr="24"/>
          <p:cNvSpPr/>
          <p:nvPr/>
        </p:nvSpPr>
        <p:spPr>
          <a:xfrm>
            <a:off x="4256088" y="20955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696" name="Rectangle 8" descr="25"/>
          <p:cNvSpPr/>
          <p:nvPr/>
        </p:nvSpPr>
        <p:spPr>
          <a:xfrm>
            <a:off x="4687888"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697" name="Rectangle 9" descr="26"/>
          <p:cNvSpPr/>
          <p:nvPr/>
        </p:nvSpPr>
        <p:spPr>
          <a:xfrm>
            <a:off x="5062538" y="20955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698" name="Rectangle 10" descr="27"/>
          <p:cNvSpPr/>
          <p:nvPr/>
        </p:nvSpPr>
        <p:spPr>
          <a:xfrm>
            <a:off x="5435600"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699" name="Rectangle 11" descr="28"/>
          <p:cNvSpPr/>
          <p:nvPr/>
        </p:nvSpPr>
        <p:spPr>
          <a:xfrm>
            <a:off x="5810250" y="20955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0" name="Rectangle 12" descr="29"/>
          <p:cNvSpPr/>
          <p:nvPr/>
        </p:nvSpPr>
        <p:spPr>
          <a:xfrm>
            <a:off x="6183313" y="20955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1" name="Rectangle 13" descr="30"/>
          <p:cNvSpPr/>
          <p:nvPr/>
        </p:nvSpPr>
        <p:spPr>
          <a:xfrm>
            <a:off x="6559550" y="20955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02" name="Rectangle 14" descr="31"/>
          <p:cNvSpPr/>
          <p:nvPr/>
        </p:nvSpPr>
        <p:spPr>
          <a:xfrm>
            <a:off x="6931025" y="20955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3" name="Rectangle 15" descr="32"/>
          <p:cNvSpPr/>
          <p:nvPr/>
        </p:nvSpPr>
        <p:spPr>
          <a:xfrm>
            <a:off x="7307263" y="20955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4" name="Rectangle 16" descr="33"/>
          <p:cNvSpPr/>
          <p:nvPr/>
        </p:nvSpPr>
        <p:spPr>
          <a:xfrm>
            <a:off x="7680325"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05" name="Rectangle 17" descr="34"/>
          <p:cNvSpPr/>
          <p:nvPr/>
        </p:nvSpPr>
        <p:spPr>
          <a:xfrm>
            <a:off x="8054975" y="20955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6" name="Rectangle 18" descr="35"/>
          <p:cNvSpPr/>
          <p:nvPr/>
        </p:nvSpPr>
        <p:spPr>
          <a:xfrm>
            <a:off x="8428038" y="20955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07" name="Rectangle 19" descr="36"/>
          <p:cNvSpPr/>
          <p:nvPr/>
        </p:nvSpPr>
        <p:spPr>
          <a:xfrm>
            <a:off x="573088" y="24098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1</a:t>
            </a:r>
          </a:p>
        </p:txBody>
      </p:sp>
      <p:sp>
        <p:nvSpPr>
          <p:cNvPr id="114708" name="Rectangle 20" descr="37"/>
          <p:cNvSpPr/>
          <p:nvPr/>
        </p:nvSpPr>
        <p:spPr>
          <a:xfrm>
            <a:off x="1158875" y="24098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问题界定</a:t>
            </a:r>
          </a:p>
        </p:txBody>
      </p:sp>
      <p:sp>
        <p:nvSpPr>
          <p:cNvPr id="114709" name="Rectangle 21" descr="38"/>
          <p:cNvSpPr/>
          <p:nvPr/>
        </p:nvSpPr>
        <p:spPr>
          <a:xfrm>
            <a:off x="3192463" y="24098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10" name="Rectangle 22" descr="39"/>
          <p:cNvSpPr/>
          <p:nvPr/>
        </p:nvSpPr>
        <p:spPr>
          <a:xfrm>
            <a:off x="3608388" y="24098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1" name="Rectangle 23" descr="40"/>
          <p:cNvSpPr/>
          <p:nvPr/>
        </p:nvSpPr>
        <p:spPr>
          <a:xfrm>
            <a:off x="3967163" y="24098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2" name="Rectangle 24" descr="41"/>
          <p:cNvSpPr/>
          <p:nvPr/>
        </p:nvSpPr>
        <p:spPr>
          <a:xfrm>
            <a:off x="4256088" y="24098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13" name="Rectangle 25" descr="42"/>
          <p:cNvSpPr/>
          <p:nvPr/>
        </p:nvSpPr>
        <p:spPr>
          <a:xfrm>
            <a:off x="4687888"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4" name="Rectangle 26" descr="43"/>
          <p:cNvSpPr/>
          <p:nvPr/>
        </p:nvSpPr>
        <p:spPr>
          <a:xfrm>
            <a:off x="5062538" y="24098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5" name="Rectangle 27" descr="44"/>
          <p:cNvSpPr/>
          <p:nvPr/>
        </p:nvSpPr>
        <p:spPr>
          <a:xfrm>
            <a:off x="5435600"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6" name="Rectangle 28" descr="45"/>
          <p:cNvSpPr/>
          <p:nvPr/>
        </p:nvSpPr>
        <p:spPr>
          <a:xfrm>
            <a:off x="5810250" y="24098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7" name="Rectangle 29" descr="46"/>
          <p:cNvSpPr/>
          <p:nvPr/>
        </p:nvSpPr>
        <p:spPr>
          <a:xfrm>
            <a:off x="6183313" y="24098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8" name="Rectangle 30" descr="47"/>
          <p:cNvSpPr/>
          <p:nvPr/>
        </p:nvSpPr>
        <p:spPr>
          <a:xfrm>
            <a:off x="6559550" y="24098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19" name="Rectangle 31" descr="48"/>
          <p:cNvSpPr/>
          <p:nvPr/>
        </p:nvSpPr>
        <p:spPr>
          <a:xfrm>
            <a:off x="6931025" y="24098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20" name="Rectangle 32" descr="49"/>
          <p:cNvSpPr/>
          <p:nvPr/>
        </p:nvSpPr>
        <p:spPr>
          <a:xfrm>
            <a:off x="7307263" y="24098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21" name="Rectangle 33" descr="50"/>
          <p:cNvSpPr/>
          <p:nvPr/>
        </p:nvSpPr>
        <p:spPr>
          <a:xfrm>
            <a:off x="7680325"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22" name="Rectangle 34" descr="51"/>
          <p:cNvSpPr/>
          <p:nvPr/>
        </p:nvSpPr>
        <p:spPr>
          <a:xfrm>
            <a:off x="8054975" y="24098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23" name="Rectangle 35" descr="52"/>
          <p:cNvSpPr/>
          <p:nvPr/>
        </p:nvSpPr>
        <p:spPr>
          <a:xfrm>
            <a:off x="8428038" y="24098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24" name="Rectangle 36" descr="53"/>
          <p:cNvSpPr/>
          <p:nvPr/>
        </p:nvSpPr>
        <p:spPr>
          <a:xfrm>
            <a:off x="573088" y="27241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1.1</a:t>
            </a:r>
          </a:p>
        </p:txBody>
      </p:sp>
      <p:sp>
        <p:nvSpPr>
          <p:cNvPr id="114725" name="Rectangle 37" descr="54"/>
          <p:cNvSpPr/>
          <p:nvPr/>
        </p:nvSpPr>
        <p:spPr>
          <a:xfrm>
            <a:off x="1158875" y="27241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收集数据</a:t>
            </a:r>
          </a:p>
        </p:txBody>
      </p:sp>
      <p:sp>
        <p:nvSpPr>
          <p:cNvPr id="114726" name="Rectangle 38" descr="55"/>
          <p:cNvSpPr/>
          <p:nvPr/>
        </p:nvSpPr>
        <p:spPr>
          <a:xfrm>
            <a:off x="3192463" y="27241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27" name="Rectangle 39" descr="56"/>
          <p:cNvSpPr/>
          <p:nvPr/>
        </p:nvSpPr>
        <p:spPr>
          <a:xfrm>
            <a:off x="3608388" y="27241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28" name="Rectangle 40" descr="57"/>
          <p:cNvSpPr/>
          <p:nvPr/>
        </p:nvSpPr>
        <p:spPr>
          <a:xfrm>
            <a:off x="3967163" y="27241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29" name="Rectangle 41" descr="58"/>
          <p:cNvSpPr/>
          <p:nvPr/>
        </p:nvSpPr>
        <p:spPr>
          <a:xfrm>
            <a:off x="4256088" y="27241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0" name="Rectangle 42" descr="59"/>
          <p:cNvSpPr/>
          <p:nvPr/>
        </p:nvSpPr>
        <p:spPr>
          <a:xfrm>
            <a:off x="4687888"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1" name="Rectangle 43" descr="60"/>
          <p:cNvSpPr/>
          <p:nvPr/>
        </p:nvSpPr>
        <p:spPr>
          <a:xfrm>
            <a:off x="5062538" y="27241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2" name="Rectangle 44" descr="61"/>
          <p:cNvSpPr/>
          <p:nvPr/>
        </p:nvSpPr>
        <p:spPr>
          <a:xfrm>
            <a:off x="5435600"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3" name="Rectangle 45" descr="62"/>
          <p:cNvSpPr/>
          <p:nvPr/>
        </p:nvSpPr>
        <p:spPr>
          <a:xfrm>
            <a:off x="5810250" y="27241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4" name="Rectangle 46" descr="63"/>
          <p:cNvSpPr/>
          <p:nvPr/>
        </p:nvSpPr>
        <p:spPr>
          <a:xfrm>
            <a:off x="6183313" y="27241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5" name="Rectangle 47" descr="64"/>
          <p:cNvSpPr/>
          <p:nvPr/>
        </p:nvSpPr>
        <p:spPr>
          <a:xfrm>
            <a:off x="6559550" y="27241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6" name="Rectangle 48" descr="65"/>
          <p:cNvSpPr/>
          <p:nvPr/>
        </p:nvSpPr>
        <p:spPr>
          <a:xfrm>
            <a:off x="6931025" y="27241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7" name="Rectangle 49" descr="66"/>
          <p:cNvSpPr/>
          <p:nvPr/>
        </p:nvSpPr>
        <p:spPr>
          <a:xfrm>
            <a:off x="7307263" y="27241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38" name="Rectangle 50" descr="67"/>
          <p:cNvSpPr/>
          <p:nvPr/>
        </p:nvSpPr>
        <p:spPr>
          <a:xfrm>
            <a:off x="7680325"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39" name="Rectangle 51" descr="68"/>
          <p:cNvSpPr/>
          <p:nvPr/>
        </p:nvSpPr>
        <p:spPr>
          <a:xfrm>
            <a:off x="8054975" y="27241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40" name="Rectangle 52" descr="69"/>
          <p:cNvSpPr/>
          <p:nvPr/>
        </p:nvSpPr>
        <p:spPr>
          <a:xfrm>
            <a:off x="8428038" y="27241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41" name="Rectangle 53" descr="70"/>
          <p:cNvSpPr/>
          <p:nvPr/>
        </p:nvSpPr>
        <p:spPr>
          <a:xfrm>
            <a:off x="573088" y="30384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1.2</a:t>
            </a:r>
          </a:p>
        </p:txBody>
      </p:sp>
      <p:sp>
        <p:nvSpPr>
          <p:cNvPr id="114742" name="Rectangle 54" descr="71"/>
          <p:cNvSpPr/>
          <p:nvPr/>
        </p:nvSpPr>
        <p:spPr>
          <a:xfrm>
            <a:off x="1158875" y="30384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可行性研究</a:t>
            </a:r>
          </a:p>
        </p:txBody>
      </p:sp>
      <p:sp>
        <p:nvSpPr>
          <p:cNvPr id="114743" name="Rectangle 55" descr="72"/>
          <p:cNvSpPr/>
          <p:nvPr/>
        </p:nvSpPr>
        <p:spPr>
          <a:xfrm>
            <a:off x="3192463" y="30384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44" name="Rectangle 56" descr="73"/>
          <p:cNvSpPr/>
          <p:nvPr/>
        </p:nvSpPr>
        <p:spPr>
          <a:xfrm>
            <a:off x="3608388" y="30384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45" name="Rectangle 57" descr="74"/>
          <p:cNvSpPr/>
          <p:nvPr/>
        </p:nvSpPr>
        <p:spPr>
          <a:xfrm>
            <a:off x="3967163" y="30384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46" name="Rectangle 58" descr="75"/>
          <p:cNvSpPr/>
          <p:nvPr/>
        </p:nvSpPr>
        <p:spPr>
          <a:xfrm>
            <a:off x="4256088" y="30384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47" name="Rectangle 59" descr="76"/>
          <p:cNvSpPr/>
          <p:nvPr/>
        </p:nvSpPr>
        <p:spPr>
          <a:xfrm>
            <a:off x="4687888"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48" name="Rectangle 60" descr="77"/>
          <p:cNvSpPr/>
          <p:nvPr/>
        </p:nvSpPr>
        <p:spPr>
          <a:xfrm>
            <a:off x="5062538" y="30384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49" name="Rectangle 61" descr="78"/>
          <p:cNvSpPr/>
          <p:nvPr/>
        </p:nvSpPr>
        <p:spPr>
          <a:xfrm>
            <a:off x="5435600"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0" name="Rectangle 62" descr="79"/>
          <p:cNvSpPr/>
          <p:nvPr/>
        </p:nvSpPr>
        <p:spPr>
          <a:xfrm>
            <a:off x="5810250" y="30384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51" name="Rectangle 63" descr="80"/>
          <p:cNvSpPr/>
          <p:nvPr/>
        </p:nvSpPr>
        <p:spPr>
          <a:xfrm>
            <a:off x="6183313" y="30384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52" name="Rectangle 64" descr="81"/>
          <p:cNvSpPr/>
          <p:nvPr/>
        </p:nvSpPr>
        <p:spPr>
          <a:xfrm>
            <a:off x="6559550" y="30384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3" name="Rectangle 65" descr="82"/>
          <p:cNvSpPr/>
          <p:nvPr/>
        </p:nvSpPr>
        <p:spPr>
          <a:xfrm>
            <a:off x="6931025" y="30384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4" name="Rectangle 66" descr="83"/>
          <p:cNvSpPr/>
          <p:nvPr/>
        </p:nvSpPr>
        <p:spPr>
          <a:xfrm>
            <a:off x="7307263" y="30384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5" name="Rectangle 67" descr="84"/>
          <p:cNvSpPr/>
          <p:nvPr/>
        </p:nvSpPr>
        <p:spPr>
          <a:xfrm>
            <a:off x="7680325"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6" name="Rectangle 68" descr="85"/>
          <p:cNvSpPr/>
          <p:nvPr/>
        </p:nvSpPr>
        <p:spPr>
          <a:xfrm>
            <a:off x="8054975" y="30384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7" name="Rectangle 69" descr="86"/>
          <p:cNvSpPr/>
          <p:nvPr/>
        </p:nvSpPr>
        <p:spPr>
          <a:xfrm>
            <a:off x="8428038" y="30384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58" name="Rectangle 70" descr="87"/>
          <p:cNvSpPr/>
          <p:nvPr/>
        </p:nvSpPr>
        <p:spPr>
          <a:xfrm>
            <a:off x="573088" y="33528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1.3</a:t>
            </a:r>
          </a:p>
        </p:txBody>
      </p:sp>
      <p:sp>
        <p:nvSpPr>
          <p:cNvPr id="114759" name="Rectangle 71" descr="88"/>
          <p:cNvSpPr/>
          <p:nvPr/>
        </p:nvSpPr>
        <p:spPr>
          <a:xfrm>
            <a:off x="1158875" y="33528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准备报告</a:t>
            </a:r>
          </a:p>
        </p:txBody>
      </p:sp>
      <p:sp>
        <p:nvSpPr>
          <p:cNvPr id="114760" name="Rectangle 72" descr="89"/>
          <p:cNvSpPr/>
          <p:nvPr/>
        </p:nvSpPr>
        <p:spPr>
          <a:xfrm>
            <a:off x="3192463" y="33528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61" name="Rectangle 73" descr="90"/>
          <p:cNvSpPr/>
          <p:nvPr/>
        </p:nvSpPr>
        <p:spPr>
          <a:xfrm>
            <a:off x="3608388" y="33528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2" name="Rectangle 74" descr="91"/>
          <p:cNvSpPr/>
          <p:nvPr/>
        </p:nvSpPr>
        <p:spPr>
          <a:xfrm>
            <a:off x="3967163" y="33528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3" name="Rectangle 75" descr="92"/>
          <p:cNvSpPr/>
          <p:nvPr/>
        </p:nvSpPr>
        <p:spPr>
          <a:xfrm>
            <a:off x="4256088" y="33528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64" name="Rectangle 76" descr="93"/>
          <p:cNvSpPr/>
          <p:nvPr/>
        </p:nvSpPr>
        <p:spPr>
          <a:xfrm>
            <a:off x="4687888"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5" name="Rectangle 77" descr="94"/>
          <p:cNvSpPr/>
          <p:nvPr/>
        </p:nvSpPr>
        <p:spPr>
          <a:xfrm>
            <a:off x="5062538" y="33528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6" name="Rectangle 78" descr="95"/>
          <p:cNvSpPr/>
          <p:nvPr/>
        </p:nvSpPr>
        <p:spPr>
          <a:xfrm>
            <a:off x="5435600"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7" name="Rectangle 79" descr="96"/>
          <p:cNvSpPr/>
          <p:nvPr/>
        </p:nvSpPr>
        <p:spPr>
          <a:xfrm>
            <a:off x="5810250" y="33528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8" name="Rectangle 80" descr="97"/>
          <p:cNvSpPr/>
          <p:nvPr/>
        </p:nvSpPr>
        <p:spPr>
          <a:xfrm>
            <a:off x="6183313" y="33528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69" name="Rectangle 81" descr="98"/>
          <p:cNvSpPr/>
          <p:nvPr/>
        </p:nvSpPr>
        <p:spPr>
          <a:xfrm>
            <a:off x="6559550" y="33528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0" name="Rectangle 82" descr="99"/>
          <p:cNvSpPr/>
          <p:nvPr/>
        </p:nvSpPr>
        <p:spPr>
          <a:xfrm>
            <a:off x="6931025" y="33528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1" name="Rectangle 83" descr="100"/>
          <p:cNvSpPr/>
          <p:nvPr/>
        </p:nvSpPr>
        <p:spPr>
          <a:xfrm>
            <a:off x="7307263" y="33528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2" name="Rectangle 84" descr="101"/>
          <p:cNvSpPr/>
          <p:nvPr/>
        </p:nvSpPr>
        <p:spPr>
          <a:xfrm>
            <a:off x="7680325"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3" name="Rectangle 85" descr="102"/>
          <p:cNvSpPr/>
          <p:nvPr/>
        </p:nvSpPr>
        <p:spPr>
          <a:xfrm>
            <a:off x="8054975" y="33528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4" name="Rectangle 86" descr="103"/>
          <p:cNvSpPr/>
          <p:nvPr/>
        </p:nvSpPr>
        <p:spPr>
          <a:xfrm>
            <a:off x="8428038" y="33528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5" name="Rectangle 87" descr="104"/>
          <p:cNvSpPr/>
          <p:nvPr/>
        </p:nvSpPr>
        <p:spPr>
          <a:xfrm>
            <a:off x="573088" y="36671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2</a:t>
            </a:r>
          </a:p>
        </p:txBody>
      </p:sp>
      <p:sp>
        <p:nvSpPr>
          <p:cNvPr id="114776" name="Rectangle 88" descr="105"/>
          <p:cNvSpPr/>
          <p:nvPr/>
        </p:nvSpPr>
        <p:spPr>
          <a:xfrm>
            <a:off x="1158875" y="36671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系统分析</a:t>
            </a:r>
          </a:p>
        </p:txBody>
      </p:sp>
      <p:sp>
        <p:nvSpPr>
          <p:cNvPr id="114777" name="Rectangle 89" descr="106"/>
          <p:cNvSpPr/>
          <p:nvPr/>
        </p:nvSpPr>
        <p:spPr>
          <a:xfrm>
            <a:off x="3192463" y="36671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78" name="Rectangle 90" descr="107"/>
          <p:cNvSpPr/>
          <p:nvPr/>
        </p:nvSpPr>
        <p:spPr>
          <a:xfrm>
            <a:off x="3608388" y="36671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79" name="Rectangle 91" descr="108"/>
          <p:cNvSpPr/>
          <p:nvPr/>
        </p:nvSpPr>
        <p:spPr>
          <a:xfrm>
            <a:off x="3967163" y="36671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0" name="Rectangle 92" descr="109"/>
          <p:cNvSpPr/>
          <p:nvPr/>
        </p:nvSpPr>
        <p:spPr>
          <a:xfrm>
            <a:off x="4256088" y="36671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1" name="Rectangle 93" descr="110"/>
          <p:cNvSpPr/>
          <p:nvPr/>
        </p:nvSpPr>
        <p:spPr>
          <a:xfrm>
            <a:off x="4687888"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82" name="Rectangle 94" descr="111"/>
          <p:cNvSpPr/>
          <p:nvPr/>
        </p:nvSpPr>
        <p:spPr>
          <a:xfrm>
            <a:off x="5062538" y="36671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83" name="Rectangle 95" descr="112"/>
          <p:cNvSpPr/>
          <p:nvPr/>
        </p:nvSpPr>
        <p:spPr>
          <a:xfrm>
            <a:off x="5435600"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4" name="Rectangle 96" descr="113"/>
          <p:cNvSpPr/>
          <p:nvPr/>
        </p:nvSpPr>
        <p:spPr>
          <a:xfrm>
            <a:off x="5810250" y="36671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85" name="Rectangle 97" descr="114"/>
          <p:cNvSpPr/>
          <p:nvPr/>
        </p:nvSpPr>
        <p:spPr>
          <a:xfrm>
            <a:off x="6183313" y="36671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6" name="Rectangle 98" descr="115"/>
          <p:cNvSpPr/>
          <p:nvPr/>
        </p:nvSpPr>
        <p:spPr>
          <a:xfrm>
            <a:off x="6559550" y="36671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7" name="Rectangle 99" descr="116"/>
          <p:cNvSpPr/>
          <p:nvPr/>
        </p:nvSpPr>
        <p:spPr>
          <a:xfrm>
            <a:off x="6931025" y="36671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8" name="Rectangle 100" descr="117"/>
          <p:cNvSpPr/>
          <p:nvPr/>
        </p:nvSpPr>
        <p:spPr>
          <a:xfrm>
            <a:off x="7307263" y="36671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89" name="Rectangle 101" descr="118"/>
          <p:cNvSpPr/>
          <p:nvPr/>
        </p:nvSpPr>
        <p:spPr>
          <a:xfrm>
            <a:off x="7680325"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0" name="Rectangle 102" descr="119"/>
          <p:cNvSpPr/>
          <p:nvPr/>
        </p:nvSpPr>
        <p:spPr>
          <a:xfrm>
            <a:off x="8054975" y="36671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1" name="Rectangle 103" descr="120"/>
          <p:cNvSpPr/>
          <p:nvPr/>
        </p:nvSpPr>
        <p:spPr>
          <a:xfrm>
            <a:off x="8428038" y="36671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2" name="Rectangle 104" descr="121"/>
          <p:cNvSpPr/>
          <p:nvPr/>
        </p:nvSpPr>
        <p:spPr>
          <a:xfrm>
            <a:off x="573088" y="39814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2.1</a:t>
            </a:r>
          </a:p>
        </p:txBody>
      </p:sp>
      <p:sp>
        <p:nvSpPr>
          <p:cNvPr id="114793" name="Rectangle 105" descr="122"/>
          <p:cNvSpPr/>
          <p:nvPr/>
        </p:nvSpPr>
        <p:spPr>
          <a:xfrm>
            <a:off x="1158875" y="39814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会晤用户</a:t>
            </a:r>
          </a:p>
        </p:txBody>
      </p:sp>
      <p:sp>
        <p:nvSpPr>
          <p:cNvPr id="114794" name="Rectangle 106" descr="123"/>
          <p:cNvSpPr/>
          <p:nvPr/>
        </p:nvSpPr>
        <p:spPr>
          <a:xfrm>
            <a:off x="3192463" y="39814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5" name="Rectangle 107" descr="124"/>
          <p:cNvSpPr/>
          <p:nvPr/>
        </p:nvSpPr>
        <p:spPr>
          <a:xfrm>
            <a:off x="3608388" y="39814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796" name="Rectangle 108" descr="125"/>
          <p:cNvSpPr/>
          <p:nvPr/>
        </p:nvSpPr>
        <p:spPr>
          <a:xfrm>
            <a:off x="3967163" y="39814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7" name="Rectangle 109" descr="126"/>
          <p:cNvSpPr/>
          <p:nvPr/>
        </p:nvSpPr>
        <p:spPr>
          <a:xfrm>
            <a:off x="4256088" y="39814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798" name="Rectangle 110" descr="127"/>
          <p:cNvSpPr/>
          <p:nvPr/>
        </p:nvSpPr>
        <p:spPr>
          <a:xfrm>
            <a:off x="4687888"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799" name="Rectangle 111" descr="128"/>
          <p:cNvSpPr/>
          <p:nvPr/>
        </p:nvSpPr>
        <p:spPr>
          <a:xfrm>
            <a:off x="5062538" y="39814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0" name="Rectangle 112" descr="129"/>
          <p:cNvSpPr/>
          <p:nvPr/>
        </p:nvSpPr>
        <p:spPr>
          <a:xfrm>
            <a:off x="5435600"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1" name="Rectangle 113" descr="130"/>
          <p:cNvSpPr/>
          <p:nvPr/>
        </p:nvSpPr>
        <p:spPr>
          <a:xfrm>
            <a:off x="5810250" y="39814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2" name="Rectangle 114" descr="131"/>
          <p:cNvSpPr/>
          <p:nvPr/>
        </p:nvSpPr>
        <p:spPr>
          <a:xfrm>
            <a:off x="6183313" y="39814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3" name="Rectangle 115" descr="132"/>
          <p:cNvSpPr/>
          <p:nvPr/>
        </p:nvSpPr>
        <p:spPr>
          <a:xfrm>
            <a:off x="6559550" y="39814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04" name="Rectangle 116" descr="133"/>
          <p:cNvSpPr/>
          <p:nvPr/>
        </p:nvSpPr>
        <p:spPr>
          <a:xfrm>
            <a:off x="6931025" y="39814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5" name="Rectangle 117" descr="134"/>
          <p:cNvSpPr/>
          <p:nvPr/>
        </p:nvSpPr>
        <p:spPr>
          <a:xfrm>
            <a:off x="7307263" y="39814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6" name="Rectangle 118" descr="135"/>
          <p:cNvSpPr/>
          <p:nvPr/>
        </p:nvSpPr>
        <p:spPr>
          <a:xfrm>
            <a:off x="7680325"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07" name="Rectangle 119" descr="136"/>
          <p:cNvSpPr/>
          <p:nvPr/>
        </p:nvSpPr>
        <p:spPr>
          <a:xfrm>
            <a:off x="8054975" y="39814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8" name="Rectangle 120" descr="137"/>
          <p:cNvSpPr/>
          <p:nvPr/>
        </p:nvSpPr>
        <p:spPr>
          <a:xfrm>
            <a:off x="8428038" y="39814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09" name="Rectangle 121" descr="138"/>
          <p:cNvSpPr/>
          <p:nvPr/>
        </p:nvSpPr>
        <p:spPr>
          <a:xfrm>
            <a:off x="573088" y="42957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10" name="Rectangle 122" descr="139"/>
          <p:cNvSpPr/>
          <p:nvPr/>
        </p:nvSpPr>
        <p:spPr>
          <a:xfrm>
            <a:off x="1158875" y="42957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11" name="Rectangle 123" descr="140"/>
          <p:cNvSpPr/>
          <p:nvPr/>
        </p:nvSpPr>
        <p:spPr>
          <a:xfrm>
            <a:off x="3192463" y="42957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2" name="Rectangle 124" descr="141"/>
          <p:cNvSpPr/>
          <p:nvPr/>
        </p:nvSpPr>
        <p:spPr>
          <a:xfrm>
            <a:off x="3608388" y="42957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13" name="Rectangle 125" descr="142"/>
          <p:cNvSpPr/>
          <p:nvPr/>
        </p:nvSpPr>
        <p:spPr>
          <a:xfrm>
            <a:off x="3967163" y="42957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4" name="Rectangle 126" descr="143"/>
          <p:cNvSpPr/>
          <p:nvPr/>
        </p:nvSpPr>
        <p:spPr>
          <a:xfrm>
            <a:off x="4256088" y="42957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5" name="Rectangle 127" descr="144"/>
          <p:cNvSpPr/>
          <p:nvPr/>
        </p:nvSpPr>
        <p:spPr>
          <a:xfrm>
            <a:off x="4687888"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6" name="Rectangle 128" descr="145"/>
          <p:cNvSpPr/>
          <p:nvPr/>
        </p:nvSpPr>
        <p:spPr>
          <a:xfrm>
            <a:off x="5062538" y="42957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7" name="Rectangle 129" descr="146"/>
          <p:cNvSpPr/>
          <p:nvPr/>
        </p:nvSpPr>
        <p:spPr>
          <a:xfrm>
            <a:off x="5435600"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8" name="Rectangle 130" descr="147"/>
          <p:cNvSpPr/>
          <p:nvPr/>
        </p:nvSpPr>
        <p:spPr>
          <a:xfrm>
            <a:off x="5810250" y="42957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19" name="Rectangle 131" descr="148"/>
          <p:cNvSpPr/>
          <p:nvPr/>
        </p:nvSpPr>
        <p:spPr>
          <a:xfrm>
            <a:off x="6183313" y="42957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0" name="Rectangle 132" descr="149"/>
          <p:cNvSpPr/>
          <p:nvPr/>
        </p:nvSpPr>
        <p:spPr>
          <a:xfrm>
            <a:off x="6559550" y="42957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1" name="Rectangle 133" descr="150"/>
          <p:cNvSpPr/>
          <p:nvPr/>
        </p:nvSpPr>
        <p:spPr>
          <a:xfrm>
            <a:off x="6931025" y="42957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2" name="Rectangle 134" descr="151"/>
          <p:cNvSpPr/>
          <p:nvPr/>
        </p:nvSpPr>
        <p:spPr>
          <a:xfrm>
            <a:off x="7307263" y="42957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3" name="Rectangle 135" descr="152"/>
          <p:cNvSpPr/>
          <p:nvPr/>
        </p:nvSpPr>
        <p:spPr>
          <a:xfrm>
            <a:off x="7680325"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4" name="Rectangle 136" descr="153"/>
          <p:cNvSpPr/>
          <p:nvPr/>
        </p:nvSpPr>
        <p:spPr>
          <a:xfrm>
            <a:off x="8054975" y="42957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5" name="Rectangle 137" descr="154"/>
          <p:cNvSpPr/>
          <p:nvPr/>
        </p:nvSpPr>
        <p:spPr>
          <a:xfrm>
            <a:off x="8428038" y="42957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6" name="Rectangle 138" descr="155"/>
          <p:cNvSpPr/>
          <p:nvPr/>
        </p:nvSpPr>
        <p:spPr>
          <a:xfrm>
            <a:off x="573088" y="461010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3</a:t>
            </a:r>
          </a:p>
        </p:txBody>
      </p:sp>
      <p:sp>
        <p:nvSpPr>
          <p:cNvPr id="114827" name="Rectangle 139" descr="156"/>
          <p:cNvSpPr/>
          <p:nvPr/>
        </p:nvSpPr>
        <p:spPr>
          <a:xfrm>
            <a:off x="1158875" y="461010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系统设计</a:t>
            </a:r>
          </a:p>
        </p:txBody>
      </p:sp>
      <p:sp>
        <p:nvSpPr>
          <p:cNvPr id="114828" name="Rectangle 140" descr="157"/>
          <p:cNvSpPr/>
          <p:nvPr/>
        </p:nvSpPr>
        <p:spPr>
          <a:xfrm>
            <a:off x="3192463" y="461010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29" name="Rectangle 141" descr="158"/>
          <p:cNvSpPr/>
          <p:nvPr/>
        </p:nvSpPr>
        <p:spPr>
          <a:xfrm>
            <a:off x="3608388" y="461010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0" name="Rectangle 142" descr="159"/>
          <p:cNvSpPr/>
          <p:nvPr/>
        </p:nvSpPr>
        <p:spPr>
          <a:xfrm>
            <a:off x="3967163" y="461010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1" name="Rectangle 143" descr="160"/>
          <p:cNvSpPr/>
          <p:nvPr/>
        </p:nvSpPr>
        <p:spPr>
          <a:xfrm>
            <a:off x="4256088" y="461010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2" name="Rectangle 144" descr="161"/>
          <p:cNvSpPr/>
          <p:nvPr/>
        </p:nvSpPr>
        <p:spPr>
          <a:xfrm>
            <a:off x="4687888"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3" name="Rectangle 145" descr="162"/>
          <p:cNvSpPr/>
          <p:nvPr/>
        </p:nvSpPr>
        <p:spPr>
          <a:xfrm>
            <a:off x="5062538" y="46101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4" name="Rectangle 146" descr="163"/>
          <p:cNvSpPr/>
          <p:nvPr/>
        </p:nvSpPr>
        <p:spPr>
          <a:xfrm>
            <a:off x="5435600"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835" name="Rectangle 147" descr="164"/>
          <p:cNvSpPr/>
          <p:nvPr/>
        </p:nvSpPr>
        <p:spPr>
          <a:xfrm>
            <a:off x="5810250" y="46101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36" name="Rectangle 148" descr="165"/>
          <p:cNvSpPr/>
          <p:nvPr/>
        </p:nvSpPr>
        <p:spPr>
          <a:xfrm>
            <a:off x="6183313" y="461010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37" name="Rectangle 149" descr="166"/>
          <p:cNvSpPr/>
          <p:nvPr/>
        </p:nvSpPr>
        <p:spPr>
          <a:xfrm>
            <a:off x="6559550" y="461010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38" name="Rectangle 150" descr="167"/>
          <p:cNvSpPr/>
          <p:nvPr/>
        </p:nvSpPr>
        <p:spPr>
          <a:xfrm>
            <a:off x="6931025" y="461010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39" name="Rectangle 151" descr="168"/>
          <p:cNvSpPr/>
          <p:nvPr/>
        </p:nvSpPr>
        <p:spPr>
          <a:xfrm>
            <a:off x="7307263" y="461010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0" name="Rectangle 152" descr="169"/>
          <p:cNvSpPr/>
          <p:nvPr/>
        </p:nvSpPr>
        <p:spPr>
          <a:xfrm>
            <a:off x="7680325"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1" name="Rectangle 153" descr="170"/>
          <p:cNvSpPr/>
          <p:nvPr/>
        </p:nvSpPr>
        <p:spPr>
          <a:xfrm>
            <a:off x="8054975" y="461010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2" name="Rectangle 154" descr="171"/>
          <p:cNvSpPr/>
          <p:nvPr/>
        </p:nvSpPr>
        <p:spPr>
          <a:xfrm>
            <a:off x="8428038" y="461010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3" name="Rectangle 155" descr="189"/>
          <p:cNvSpPr/>
          <p:nvPr/>
        </p:nvSpPr>
        <p:spPr>
          <a:xfrm>
            <a:off x="573088" y="5238750"/>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3.1.1</a:t>
            </a:r>
          </a:p>
        </p:txBody>
      </p:sp>
      <p:sp>
        <p:nvSpPr>
          <p:cNvPr id="114844" name="Rectangle 156" descr="190"/>
          <p:cNvSpPr/>
          <p:nvPr/>
        </p:nvSpPr>
        <p:spPr>
          <a:xfrm>
            <a:off x="1158875" y="5238750"/>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菜单</a:t>
            </a:r>
          </a:p>
        </p:txBody>
      </p:sp>
      <p:sp>
        <p:nvSpPr>
          <p:cNvPr id="114845" name="Rectangle 157" descr="191"/>
          <p:cNvSpPr/>
          <p:nvPr/>
        </p:nvSpPr>
        <p:spPr>
          <a:xfrm>
            <a:off x="3192463" y="5238750"/>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6" name="Rectangle 158" descr="192"/>
          <p:cNvSpPr/>
          <p:nvPr/>
        </p:nvSpPr>
        <p:spPr>
          <a:xfrm>
            <a:off x="3608388" y="5238750"/>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47" name="Rectangle 159" descr="193"/>
          <p:cNvSpPr/>
          <p:nvPr/>
        </p:nvSpPr>
        <p:spPr>
          <a:xfrm>
            <a:off x="3967163" y="5238750"/>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8" name="Rectangle 160" descr="194"/>
          <p:cNvSpPr/>
          <p:nvPr/>
        </p:nvSpPr>
        <p:spPr>
          <a:xfrm>
            <a:off x="4256088" y="5238750"/>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49" name="Rectangle 161" descr="195"/>
          <p:cNvSpPr/>
          <p:nvPr/>
        </p:nvSpPr>
        <p:spPr>
          <a:xfrm>
            <a:off x="4687888"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0" name="Rectangle 162" descr="196"/>
          <p:cNvSpPr/>
          <p:nvPr/>
        </p:nvSpPr>
        <p:spPr>
          <a:xfrm>
            <a:off x="5062538" y="52387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1" name="Rectangle 163" descr="197"/>
          <p:cNvSpPr/>
          <p:nvPr/>
        </p:nvSpPr>
        <p:spPr>
          <a:xfrm>
            <a:off x="5435600"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852" name="Rectangle 164" descr="198"/>
          <p:cNvSpPr/>
          <p:nvPr/>
        </p:nvSpPr>
        <p:spPr>
          <a:xfrm>
            <a:off x="5810250" y="52387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3" name="Rectangle 165" descr="199"/>
          <p:cNvSpPr/>
          <p:nvPr/>
        </p:nvSpPr>
        <p:spPr>
          <a:xfrm>
            <a:off x="6183313" y="5238750"/>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4" name="Rectangle 166" descr="200"/>
          <p:cNvSpPr/>
          <p:nvPr/>
        </p:nvSpPr>
        <p:spPr>
          <a:xfrm>
            <a:off x="6559550" y="5238750"/>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5" name="Rectangle 167" descr="201"/>
          <p:cNvSpPr/>
          <p:nvPr/>
        </p:nvSpPr>
        <p:spPr>
          <a:xfrm>
            <a:off x="6931025" y="5238750"/>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6" name="Rectangle 168" descr="202"/>
          <p:cNvSpPr/>
          <p:nvPr/>
        </p:nvSpPr>
        <p:spPr>
          <a:xfrm>
            <a:off x="7307263" y="5238750"/>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7" name="Rectangle 169" descr="203"/>
          <p:cNvSpPr/>
          <p:nvPr/>
        </p:nvSpPr>
        <p:spPr>
          <a:xfrm>
            <a:off x="7680325"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8" name="Rectangle 170" descr="204"/>
          <p:cNvSpPr/>
          <p:nvPr/>
        </p:nvSpPr>
        <p:spPr>
          <a:xfrm>
            <a:off x="8054975" y="5238750"/>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59" name="Rectangle 171" descr="205"/>
          <p:cNvSpPr/>
          <p:nvPr/>
        </p:nvSpPr>
        <p:spPr>
          <a:xfrm>
            <a:off x="8428038" y="5238750"/>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60" name="Rectangle 172" descr="172"/>
          <p:cNvSpPr/>
          <p:nvPr/>
        </p:nvSpPr>
        <p:spPr>
          <a:xfrm>
            <a:off x="573088" y="492442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3.1</a:t>
            </a:r>
          </a:p>
        </p:txBody>
      </p:sp>
      <p:sp>
        <p:nvSpPr>
          <p:cNvPr id="114861" name="Rectangle 173" descr="173"/>
          <p:cNvSpPr/>
          <p:nvPr/>
        </p:nvSpPr>
        <p:spPr>
          <a:xfrm>
            <a:off x="1158875" y="492442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zh-CN" altLang="en-US" sz="1200" dirty="0">
                <a:solidFill>
                  <a:schemeClr val="tx1"/>
                </a:solidFill>
                <a:latin typeface="Arial" panose="020B0604020202020204" pitchFamily="34" charset="0"/>
                <a:ea typeface="微软雅黑" panose="020B0503020204020204" pitchFamily="34" charset="-122"/>
              </a:rPr>
              <a:t>数据输入和输出</a:t>
            </a:r>
          </a:p>
        </p:txBody>
      </p:sp>
      <p:sp>
        <p:nvSpPr>
          <p:cNvPr id="114862" name="Rectangle 174" descr="174"/>
          <p:cNvSpPr/>
          <p:nvPr/>
        </p:nvSpPr>
        <p:spPr>
          <a:xfrm>
            <a:off x="3192463" y="492442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63" name="Rectangle 175" descr="175"/>
          <p:cNvSpPr/>
          <p:nvPr/>
        </p:nvSpPr>
        <p:spPr>
          <a:xfrm>
            <a:off x="3608388" y="492442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64" name="Rectangle 176" descr="176"/>
          <p:cNvSpPr/>
          <p:nvPr/>
        </p:nvSpPr>
        <p:spPr>
          <a:xfrm>
            <a:off x="3967163" y="492442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65" name="Rectangle 177" descr="177"/>
          <p:cNvSpPr/>
          <p:nvPr/>
        </p:nvSpPr>
        <p:spPr>
          <a:xfrm>
            <a:off x="4256088" y="492442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66" name="Rectangle 178" descr="178"/>
          <p:cNvSpPr/>
          <p:nvPr/>
        </p:nvSpPr>
        <p:spPr>
          <a:xfrm>
            <a:off x="4687888"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67" name="Rectangle 179" descr="179"/>
          <p:cNvSpPr/>
          <p:nvPr/>
        </p:nvSpPr>
        <p:spPr>
          <a:xfrm>
            <a:off x="5062538" y="49244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S</a:t>
            </a:r>
          </a:p>
        </p:txBody>
      </p:sp>
      <p:sp>
        <p:nvSpPr>
          <p:cNvPr id="114868" name="Rectangle 180" descr="180"/>
          <p:cNvSpPr/>
          <p:nvPr/>
        </p:nvSpPr>
        <p:spPr>
          <a:xfrm>
            <a:off x="5435600"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P</a:t>
            </a:r>
          </a:p>
        </p:txBody>
      </p:sp>
      <p:sp>
        <p:nvSpPr>
          <p:cNvPr id="114869" name="Rectangle 181" descr="181"/>
          <p:cNvSpPr/>
          <p:nvPr/>
        </p:nvSpPr>
        <p:spPr>
          <a:xfrm>
            <a:off x="5810250" y="49244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0" name="Rectangle 182" descr="182"/>
          <p:cNvSpPr/>
          <p:nvPr/>
        </p:nvSpPr>
        <p:spPr>
          <a:xfrm>
            <a:off x="6183313" y="492442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1" name="Rectangle 183" descr="183"/>
          <p:cNvSpPr/>
          <p:nvPr/>
        </p:nvSpPr>
        <p:spPr>
          <a:xfrm>
            <a:off x="6559550" y="492442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2" name="Rectangle 184" descr="184"/>
          <p:cNvSpPr/>
          <p:nvPr/>
        </p:nvSpPr>
        <p:spPr>
          <a:xfrm>
            <a:off x="6931025" y="492442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3" name="Rectangle 185" descr="185"/>
          <p:cNvSpPr/>
          <p:nvPr/>
        </p:nvSpPr>
        <p:spPr>
          <a:xfrm>
            <a:off x="7307263" y="492442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4" name="Rectangle 186" descr="186"/>
          <p:cNvSpPr/>
          <p:nvPr/>
        </p:nvSpPr>
        <p:spPr>
          <a:xfrm>
            <a:off x="7680325"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5" name="Rectangle 187" descr="187"/>
          <p:cNvSpPr/>
          <p:nvPr/>
        </p:nvSpPr>
        <p:spPr>
          <a:xfrm>
            <a:off x="8054975" y="492442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6" name="Rectangle 188" descr="188"/>
          <p:cNvSpPr/>
          <p:nvPr/>
        </p:nvSpPr>
        <p:spPr>
          <a:xfrm>
            <a:off x="8428038" y="492442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77" name="Rectangle 189" descr="206"/>
          <p:cNvSpPr/>
          <p:nvPr/>
        </p:nvSpPr>
        <p:spPr>
          <a:xfrm>
            <a:off x="573088" y="5553075"/>
            <a:ext cx="585787"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78" name="Rectangle 190" descr="207"/>
          <p:cNvSpPr/>
          <p:nvPr/>
        </p:nvSpPr>
        <p:spPr>
          <a:xfrm>
            <a:off x="1158875" y="5553075"/>
            <a:ext cx="2033588"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79" name="Rectangle 191" descr="208"/>
          <p:cNvSpPr/>
          <p:nvPr/>
        </p:nvSpPr>
        <p:spPr>
          <a:xfrm>
            <a:off x="3192463" y="5553075"/>
            <a:ext cx="415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0" name="Rectangle 192" descr="209"/>
          <p:cNvSpPr/>
          <p:nvPr/>
        </p:nvSpPr>
        <p:spPr>
          <a:xfrm>
            <a:off x="3608388" y="5553075"/>
            <a:ext cx="358775" cy="314325"/>
          </a:xfrm>
          <a:prstGeom prst="rect">
            <a:avLst/>
          </a:prstGeom>
          <a:noFill/>
          <a:ln w="9525">
            <a:noFill/>
          </a:ln>
        </p:spPr>
        <p:txBody>
          <a:bodyPr/>
          <a:lstStyle/>
          <a:p>
            <a:pPr algn="l">
              <a:lnSpc>
                <a:spcPct val="105000"/>
              </a:lnSpc>
              <a:buClr>
                <a:schemeClr val="tx1"/>
              </a:buClr>
              <a:buFont typeface="Wingdings" panose="05000000000000000000" pitchFamily="2" charset="2"/>
            </a:pPr>
            <a:r>
              <a:rPr lang="en-US" altLang="zh-CN" sz="1200" dirty="0">
                <a:solidFill>
                  <a:schemeClr val="tx1"/>
                </a:solidFill>
                <a:latin typeface="Arial" panose="020B0604020202020204" pitchFamily="34" charset="0"/>
                <a:ea typeface="微软雅黑" panose="020B0503020204020204" pitchFamily="34" charset="-122"/>
              </a:rPr>
              <a:t>…</a:t>
            </a:r>
          </a:p>
        </p:txBody>
      </p:sp>
      <p:sp>
        <p:nvSpPr>
          <p:cNvPr id="114881" name="Rectangle 193" descr="210"/>
          <p:cNvSpPr/>
          <p:nvPr/>
        </p:nvSpPr>
        <p:spPr>
          <a:xfrm>
            <a:off x="3967163" y="5553075"/>
            <a:ext cx="28892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2" name="Rectangle 194" descr="211"/>
          <p:cNvSpPr/>
          <p:nvPr/>
        </p:nvSpPr>
        <p:spPr>
          <a:xfrm>
            <a:off x="4256088" y="5553075"/>
            <a:ext cx="43180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3" name="Rectangle 195" descr="212"/>
          <p:cNvSpPr/>
          <p:nvPr/>
        </p:nvSpPr>
        <p:spPr>
          <a:xfrm>
            <a:off x="4687888"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4" name="Rectangle 196" descr="213"/>
          <p:cNvSpPr/>
          <p:nvPr/>
        </p:nvSpPr>
        <p:spPr>
          <a:xfrm>
            <a:off x="5062538" y="55530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5" name="Rectangle 197" descr="214"/>
          <p:cNvSpPr/>
          <p:nvPr/>
        </p:nvSpPr>
        <p:spPr>
          <a:xfrm>
            <a:off x="5435600"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6" name="Rectangle 198" descr="215"/>
          <p:cNvSpPr/>
          <p:nvPr/>
        </p:nvSpPr>
        <p:spPr>
          <a:xfrm>
            <a:off x="5810250" y="55530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7" name="Rectangle 199" descr="216"/>
          <p:cNvSpPr/>
          <p:nvPr/>
        </p:nvSpPr>
        <p:spPr>
          <a:xfrm>
            <a:off x="6183313" y="5553075"/>
            <a:ext cx="376237"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8" name="Rectangle 200" descr="217"/>
          <p:cNvSpPr/>
          <p:nvPr/>
        </p:nvSpPr>
        <p:spPr>
          <a:xfrm>
            <a:off x="6559550" y="5553075"/>
            <a:ext cx="371475"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89" name="Rectangle 201" descr="218"/>
          <p:cNvSpPr/>
          <p:nvPr/>
        </p:nvSpPr>
        <p:spPr>
          <a:xfrm>
            <a:off x="6931025" y="5553075"/>
            <a:ext cx="376238"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90" name="Rectangle 202" descr="219"/>
          <p:cNvSpPr/>
          <p:nvPr/>
        </p:nvSpPr>
        <p:spPr>
          <a:xfrm>
            <a:off x="7307263" y="5553075"/>
            <a:ext cx="373062"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91" name="Rectangle 203" descr="220"/>
          <p:cNvSpPr/>
          <p:nvPr/>
        </p:nvSpPr>
        <p:spPr>
          <a:xfrm>
            <a:off x="7680325"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92" name="Rectangle 204" descr="221"/>
          <p:cNvSpPr/>
          <p:nvPr/>
        </p:nvSpPr>
        <p:spPr>
          <a:xfrm>
            <a:off x="8054975" y="5553075"/>
            <a:ext cx="373063"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93" name="Rectangle 205" descr="222"/>
          <p:cNvSpPr/>
          <p:nvPr/>
        </p:nvSpPr>
        <p:spPr>
          <a:xfrm>
            <a:off x="8428038" y="5553075"/>
            <a:ext cx="374650" cy="314325"/>
          </a:xfrm>
          <a:prstGeom prst="rect">
            <a:avLst/>
          </a:prstGeom>
          <a:noFill/>
          <a:ln w="9525">
            <a:noFill/>
          </a:ln>
        </p:spPr>
        <p:txBody>
          <a:bodyPr/>
          <a:lstStyle/>
          <a:p>
            <a:pPr algn="l">
              <a:lnSpc>
                <a:spcPct val="105000"/>
              </a:lnSpc>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894" name="Line 206"/>
          <p:cNvSpPr/>
          <p:nvPr/>
        </p:nvSpPr>
        <p:spPr>
          <a:xfrm>
            <a:off x="573088" y="2409825"/>
            <a:ext cx="8229600" cy="0"/>
          </a:xfrm>
          <a:prstGeom prst="line">
            <a:avLst/>
          </a:prstGeom>
          <a:ln w="12700" cap="flat" cmpd="sng">
            <a:solidFill>
              <a:schemeClr val="tx1"/>
            </a:solidFill>
            <a:prstDash val="solid"/>
            <a:headEnd type="none" w="med" len="med"/>
            <a:tailEnd type="none" w="med" len="med"/>
          </a:ln>
        </p:spPr>
      </p:sp>
      <p:sp>
        <p:nvSpPr>
          <p:cNvPr id="114895" name="Line 207"/>
          <p:cNvSpPr/>
          <p:nvPr/>
        </p:nvSpPr>
        <p:spPr>
          <a:xfrm>
            <a:off x="573088" y="5867400"/>
            <a:ext cx="8229600" cy="0"/>
          </a:xfrm>
          <a:prstGeom prst="line">
            <a:avLst/>
          </a:prstGeom>
          <a:ln w="28575" cap="flat" cmpd="sng">
            <a:solidFill>
              <a:schemeClr val="tx1"/>
            </a:solidFill>
            <a:prstDash val="solid"/>
            <a:headEnd type="none" w="med" len="med"/>
            <a:tailEnd type="none" w="med" len="med"/>
          </a:ln>
        </p:spPr>
      </p:sp>
      <p:sp>
        <p:nvSpPr>
          <p:cNvPr id="114896" name="Line 208"/>
          <p:cNvSpPr/>
          <p:nvPr/>
        </p:nvSpPr>
        <p:spPr>
          <a:xfrm flipH="1">
            <a:off x="1116013" y="1125538"/>
            <a:ext cx="0" cy="4751387"/>
          </a:xfrm>
          <a:prstGeom prst="line">
            <a:avLst/>
          </a:prstGeom>
          <a:ln w="12700" cap="flat" cmpd="sng">
            <a:solidFill>
              <a:schemeClr val="tx1"/>
            </a:solidFill>
            <a:prstDash val="solid"/>
            <a:headEnd type="none" w="med" len="med"/>
            <a:tailEnd type="none" w="med" len="med"/>
          </a:ln>
        </p:spPr>
      </p:sp>
      <p:grpSp>
        <p:nvGrpSpPr>
          <p:cNvPr id="114897" name="Group 209"/>
          <p:cNvGrpSpPr/>
          <p:nvPr/>
        </p:nvGrpSpPr>
        <p:grpSpPr>
          <a:xfrm>
            <a:off x="3192463" y="1125538"/>
            <a:ext cx="4487862" cy="4741862"/>
            <a:chOff x="2011" y="486"/>
            <a:chExt cx="2827" cy="3210"/>
          </a:xfrm>
        </p:grpSpPr>
        <p:sp>
          <p:nvSpPr>
            <p:cNvPr id="114941" name="Line 210"/>
            <p:cNvSpPr/>
            <p:nvPr/>
          </p:nvSpPr>
          <p:spPr>
            <a:xfrm>
              <a:off x="2011" y="486"/>
              <a:ext cx="0" cy="3210"/>
            </a:xfrm>
            <a:prstGeom prst="line">
              <a:avLst/>
            </a:prstGeom>
            <a:ln w="12700" cap="flat" cmpd="sng">
              <a:solidFill>
                <a:schemeClr val="tx1"/>
              </a:solidFill>
              <a:prstDash val="solid"/>
              <a:headEnd type="none" w="med" len="med"/>
              <a:tailEnd type="none" w="med" len="med"/>
            </a:ln>
          </p:spPr>
        </p:sp>
        <p:sp>
          <p:nvSpPr>
            <p:cNvPr id="114942" name="Line 211"/>
            <p:cNvSpPr/>
            <p:nvPr/>
          </p:nvSpPr>
          <p:spPr>
            <a:xfrm>
              <a:off x="2681" y="486"/>
              <a:ext cx="0" cy="3210"/>
            </a:xfrm>
            <a:prstGeom prst="line">
              <a:avLst/>
            </a:prstGeom>
            <a:ln w="12700" cap="flat" cmpd="sng">
              <a:solidFill>
                <a:schemeClr val="tx1"/>
              </a:solidFill>
              <a:prstDash val="solid"/>
              <a:headEnd type="none" w="med" len="med"/>
              <a:tailEnd type="none" w="med" len="med"/>
            </a:ln>
          </p:spPr>
        </p:sp>
        <p:sp>
          <p:nvSpPr>
            <p:cNvPr id="114943" name="Line 212"/>
            <p:cNvSpPr/>
            <p:nvPr/>
          </p:nvSpPr>
          <p:spPr>
            <a:xfrm>
              <a:off x="3424" y="486"/>
              <a:ext cx="0" cy="3210"/>
            </a:xfrm>
            <a:prstGeom prst="line">
              <a:avLst/>
            </a:prstGeom>
            <a:ln w="12700" cap="flat" cmpd="sng">
              <a:solidFill>
                <a:schemeClr val="tx1"/>
              </a:solidFill>
              <a:prstDash val="solid"/>
              <a:headEnd type="none" w="med" len="med"/>
              <a:tailEnd type="none" w="med" len="med"/>
            </a:ln>
          </p:spPr>
        </p:sp>
        <p:sp>
          <p:nvSpPr>
            <p:cNvPr id="114944" name="Line 213"/>
            <p:cNvSpPr/>
            <p:nvPr/>
          </p:nvSpPr>
          <p:spPr>
            <a:xfrm>
              <a:off x="4132" y="486"/>
              <a:ext cx="0" cy="3210"/>
            </a:xfrm>
            <a:prstGeom prst="line">
              <a:avLst/>
            </a:prstGeom>
            <a:ln w="12700" cap="flat" cmpd="sng">
              <a:solidFill>
                <a:schemeClr val="tx1"/>
              </a:solidFill>
              <a:prstDash val="solid"/>
              <a:headEnd type="none" w="med" len="med"/>
              <a:tailEnd type="none" w="med" len="med"/>
            </a:ln>
          </p:spPr>
        </p:sp>
        <p:sp>
          <p:nvSpPr>
            <p:cNvPr id="114945" name="Line 214"/>
            <p:cNvSpPr/>
            <p:nvPr/>
          </p:nvSpPr>
          <p:spPr>
            <a:xfrm>
              <a:off x="4838" y="486"/>
              <a:ext cx="0" cy="3210"/>
            </a:xfrm>
            <a:prstGeom prst="line">
              <a:avLst/>
            </a:prstGeom>
            <a:ln w="12700" cap="flat" cmpd="sng">
              <a:solidFill>
                <a:schemeClr val="tx1"/>
              </a:solidFill>
              <a:prstDash val="solid"/>
              <a:headEnd type="none" w="med" len="med"/>
              <a:tailEnd type="none" w="med" len="med"/>
            </a:ln>
          </p:spPr>
        </p:sp>
      </p:grpSp>
      <p:sp>
        <p:nvSpPr>
          <p:cNvPr id="114898" name="Line 215"/>
          <p:cNvSpPr/>
          <p:nvPr/>
        </p:nvSpPr>
        <p:spPr>
          <a:xfrm>
            <a:off x="573088" y="3667125"/>
            <a:ext cx="8229600" cy="0"/>
          </a:xfrm>
          <a:prstGeom prst="line">
            <a:avLst/>
          </a:prstGeom>
          <a:ln w="12700" cap="flat" cmpd="sng">
            <a:solidFill>
              <a:schemeClr val="tx1"/>
            </a:solidFill>
            <a:prstDash val="solid"/>
            <a:headEnd type="none" w="med" len="med"/>
            <a:tailEnd type="none" w="med" len="med"/>
          </a:ln>
        </p:spPr>
      </p:sp>
      <p:sp>
        <p:nvSpPr>
          <p:cNvPr id="114899" name="Line 216"/>
          <p:cNvSpPr/>
          <p:nvPr/>
        </p:nvSpPr>
        <p:spPr>
          <a:xfrm>
            <a:off x="573088" y="2409825"/>
            <a:ext cx="0" cy="3457575"/>
          </a:xfrm>
          <a:prstGeom prst="line">
            <a:avLst/>
          </a:prstGeom>
          <a:ln w="28575" cap="flat" cmpd="sng">
            <a:solidFill>
              <a:schemeClr val="tx1"/>
            </a:solidFill>
            <a:prstDash val="solid"/>
            <a:headEnd type="none" w="med" len="med"/>
            <a:tailEnd type="none" w="med" len="med"/>
          </a:ln>
        </p:spPr>
      </p:sp>
      <p:sp>
        <p:nvSpPr>
          <p:cNvPr id="114900" name="Line 217"/>
          <p:cNvSpPr/>
          <p:nvPr/>
        </p:nvSpPr>
        <p:spPr>
          <a:xfrm>
            <a:off x="573088" y="1100138"/>
            <a:ext cx="0" cy="1638300"/>
          </a:xfrm>
          <a:prstGeom prst="line">
            <a:avLst/>
          </a:prstGeom>
          <a:ln w="28575" cap="sq" cmpd="sng">
            <a:solidFill>
              <a:schemeClr val="tx1"/>
            </a:solidFill>
            <a:prstDash val="solid"/>
            <a:headEnd type="none" w="med" len="med"/>
            <a:tailEnd type="none" w="med" len="med"/>
          </a:ln>
        </p:spPr>
      </p:sp>
      <p:sp>
        <p:nvSpPr>
          <p:cNvPr id="114901" name="Line 218"/>
          <p:cNvSpPr/>
          <p:nvPr/>
        </p:nvSpPr>
        <p:spPr>
          <a:xfrm>
            <a:off x="8802688" y="771525"/>
            <a:ext cx="0" cy="5095875"/>
          </a:xfrm>
          <a:prstGeom prst="line">
            <a:avLst/>
          </a:prstGeom>
          <a:ln w="28575" cap="flat" cmpd="sng">
            <a:solidFill>
              <a:schemeClr val="tx1"/>
            </a:solidFill>
            <a:prstDash val="solid"/>
            <a:headEnd type="none" w="med" len="med"/>
            <a:tailEnd type="none" w="med" len="med"/>
          </a:ln>
        </p:spPr>
      </p:sp>
      <p:grpSp>
        <p:nvGrpSpPr>
          <p:cNvPr id="114902" name="Group 219"/>
          <p:cNvGrpSpPr/>
          <p:nvPr/>
        </p:nvGrpSpPr>
        <p:grpSpPr>
          <a:xfrm>
            <a:off x="573088" y="1089025"/>
            <a:ext cx="8229600" cy="1331913"/>
            <a:chOff x="361" y="481"/>
            <a:chExt cx="5184" cy="839"/>
          </a:xfrm>
        </p:grpSpPr>
        <p:sp>
          <p:nvSpPr>
            <p:cNvPr id="114906" name="Rectangle 220" descr="2"/>
            <p:cNvSpPr/>
            <p:nvPr/>
          </p:nvSpPr>
          <p:spPr>
            <a:xfrm>
              <a:off x="361" y="486"/>
              <a:ext cx="369" cy="834"/>
            </a:xfrm>
            <a:prstGeom prst="rect">
              <a:avLst/>
            </a:prstGeom>
            <a:noFill/>
            <a:ln w="9525">
              <a:noFill/>
            </a:ln>
          </p:spPr>
          <p:txBody>
            <a:bodyPr lIns="90000" tIns="46800" rIns="90000" bIns="46800" anchor="ctr" anchorCtr="1"/>
            <a:lstStyle/>
            <a:p>
              <a:pPr>
                <a:lnSpc>
                  <a:spcPct val="150000"/>
                </a:lnSpc>
                <a:spcBef>
                  <a:spcPct val="20000"/>
                </a:spcBef>
                <a:buClr>
                  <a:schemeClr val="tx1"/>
                </a:buClr>
                <a:buFont typeface="Wingdings" panose="05000000000000000000" pitchFamily="2" charset="2"/>
              </a:pPr>
              <a:r>
                <a:rPr lang="en-US" altLang="zh-CN" sz="1200" b="0" dirty="0">
                  <a:solidFill>
                    <a:schemeClr val="tx1"/>
                  </a:solidFill>
                  <a:latin typeface="Arial" panose="020B0604020202020204" pitchFamily="34" charset="0"/>
                  <a:ea typeface="微软雅黑" panose="020B0503020204020204" pitchFamily="34" charset="-122"/>
                </a:rPr>
                <a:t>WBS</a:t>
              </a:r>
            </a:p>
          </p:txBody>
        </p:sp>
        <p:sp>
          <p:nvSpPr>
            <p:cNvPr id="114907" name="Rectangle 221" descr="3"/>
            <p:cNvSpPr/>
            <p:nvPr/>
          </p:nvSpPr>
          <p:spPr>
            <a:xfrm>
              <a:off x="730" y="486"/>
              <a:ext cx="1281" cy="834"/>
            </a:xfrm>
            <a:prstGeom prst="rect">
              <a:avLst/>
            </a:prstGeom>
            <a:noFill/>
            <a:ln w="9525">
              <a:noFill/>
            </a:ln>
          </p:spPr>
          <p:txBody>
            <a:bodyPr lIns="90000" tIns="46800" rIns="90000" bIns="46800" anchor="ctr" anchorCtr="1"/>
            <a:lstStyle/>
            <a:p>
              <a:pPr>
                <a:lnSpc>
                  <a:spcPct val="150000"/>
                </a:lnSpc>
                <a:spcBef>
                  <a:spcPct val="20000"/>
                </a:spcBef>
                <a:buClr>
                  <a:schemeClr val="tx1"/>
                </a:buClr>
                <a:buFont typeface="Wingdings" panose="05000000000000000000" pitchFamily="2" charset="2"/>
              </a:pPr>
              <a:r>
                <a:rPr lang="zh-CN" altLang="en-US" sz="1200" b="0" dirty="0">
                  <a:solidFill>
                    <a:schemeClr val="tx1"/>
                  </a:solidFill>
                  <a:latin typeface="Arial" panose="020B0604020202020204" pitchFamily="34" charset="0"/>
                  <a:ea typeface="微软雅黑" panose="020B0503020204020204" pitchFamily="34" charset="-122"/>
                </a:rPr>
                <a:t>工作细目</a:t>
              </a:r>
            </a:p>
          </p:txBody>
        </p:sp>
        <p:sp>
          <p:nvSpPr>
            <p:cNvPr id="114908" name="Rectangle 222" descr="4"/>
            <p:cNvSpPr/>
            <p:nvPr/>
          </p:nvSpPr>
          <p:spPr>
            <a:xfrm>
              <a:off x="2011" y="486"/>
              <a:ext cx="26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4909" name="Rectangle 223" descr="5"/>
            <p:cNvSpPr/>
            <p:nvPr/>
          </p:nvSpPr>
          <p:spPr>
            <a:xfrm>
              <a:off x="2273" y="486"/>
              <a:ext cx="22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4910" name="Rectangle 224" descr="6"/>
            <p:cNvSpPr/>
            <p:nvPr/>
          </p:nvSpPr>
          <p:spPr>
            <a:xfrm>
              <a:off x="2499" y="486"/>
              <a:ext cx="18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1" name="Rectangle 225" descr="7"/>
            <p:cNvSpPr/>
            <p:nvPr/>
          </p:nvSpPr>
          <p:spPr>
            <a:xfrm>
              <a:off x="2681" y="486"/>
              <a:ext cx="272"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2" name="Rectangle 226" descr="8"/>
            <p:cNvSpPr/>
            <p:nvPr/>
          </p:nvSpPr>
          <p:spPr>
            <a:xfrm>
              <a:off x="2953"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3" name="Rectangle 227" descr="9"/>
            <p:cNvSpPr/>
            <p:nvPr/>
          </p:nvSpPr>
          <p:spPr>
            <a:xfrm>
              <a:off x="3189"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4" name="Rectangle 228" descr="10"/>
            <p:cNvSpPr/>
            <p:nvPr/>
          </p:nvSpPr>
          <p:spPr>
            <a:xfrm>
              <a:off x="3424"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5" name="Rectangle 229" descr="11"/>
            <p:cNvSpPr/>
            <p:nvPr/>
          </p:nvSpPr>
          <p:spPr>
            <a:xfrm>
              <a:off x="3660"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6" name="Rectangle 230" descr="12"/>
            <p:cNvSpPr/>
            <p:nvPr/>
          </p:nvSpPr>
          <p:spPr>
            <a:xfrm>
              <a:off x="3895" y="486"/>
              <a:ext cx="237"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7" name="Rectangle 231" descr="13"/>
            <p:cNvSpPr/>
            <p:nvPr/>
          </p:nvSpPr>
          <p:spPr>
            <a:xfrm>
              <a:off x="4132" y="486"/>
              <a:ext cx="234"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8" name="Rectangle 232" descr="14"/>
            <p:cNvSpPr/>
            <p:nvPr/>
          </p:nvSpPr>
          <p:spPr>
            <a:xfrm>
              <a:off x="4366" y="486"/>
              <a:ext cx="237"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19" name="Rectangle 233" descr="15"/>
            <p:cNvSpPr/>
            <p:nvPr/>
          </p:nvSpPr>
          <p:spPr>
            <a:xfrm>
              <a:off x="4603"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20" name="Rectangle 234" descr="16"/>
            <p:cNvSpPr/>
            <p:nvPr/>
          </p:nvSpPr>
          <p:spPr>
            <a:xfrm>
              <a:off x="4838"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21" name="Rectangle 235" descr="17"/>
            <p:cNvSpPr/>
            <p:nvPr/>
          </p:nvSpPr>
          <p:spPr>
            <a:xfrm>
              <a:off x="5074" y="486"/>
              <a:ext cx="235"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zh-CN" altLang="zh-CN" sz="1200" dirty="0">
                <a:solidFill>
                  <a:schemeClr val="tx1"/>
                </a:solidFill>
                <a:latin typeface="Arial" panose="020B0604020202020204" pitchFamily="34" charset="0"/>
                <a:ea typeface="微软雅黑" panose="020B0503020204020204" pitchFamily="34" charset="-122"/>
              </a:endParaRPr>
            </a:p>
          </p:txBody>
        </p:sp>
        <p:sp>
          <p:nvSpPr>
            <p:cNvPr id="114922" name="Rectangle 236" descr="18"/>
            <p:cNvSpPr/>
            <p:nvPr/>
          </p:nvSpPr>
          <p:spPr>
            <a:xfrm>
              <a:off x="5309" y="486"/>
              <a:ext cx="236" cy="834"/>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a:p>
              <a:pPr algn="l">
                <a:lnSpc>
                  <a:spcPct val="150000"/>
                </a:lnSpc>
                <a:spcBef>
                  <a:spcPct val="20000"/>
                </a:spcBef>
                <a:buClr>
                  <a:schemeClr val="tx1"/>
                </a:buClr>
                <a:buFont typeface="Wingdings" panose="05000000000000000000" pitchFamily="2" charset="2"/>
              </a:pPr>
              <a:endParaRPr lang="en-US" altLang="zh-CN" sz="1200" dirty="0">
                <a:solidFill>
                  <a:schemeClr val="tx1"/>
                </a:solidFill>
                <a:latin typeface="Arial" panose="020B0604020202020204" pitchFamily="34" charset="0"/>
                <a:ea typeface="微软雅黑" panose="020B0503020204020204" pitchFamily="34" charset="-122"/>
              </a:endParaRPr>
            </a:p>
          </p:txBody>
        </p:sp>
        <p:sp>
          <p:nvSpPr>
            <p:cNvPr id="114923" name="Line 237"/>
            <p:cNvSpPr/>
            <p:nvPr/>
          </p:nvSpPr>
          <p:spPr>
            <a:xfrm>
              <a:off x="361" y="1320"/>
              <a:ext cx="5184" cy="0"/>
            </a:xfrm>
            <a:prstGeom prst="line">
              <a:avLst/>
            </a:prstGeom>
            <a:ln w="12700" cap="flat" cmpd="sng">
              <a:solidFill>
                <a:schemeClr val="tx1"/>
              </a:solidFill>
              <a:prstDash val="solid"/>
              <a:headEnd type="none" w="med" len="med"/>
              <a:tailEnd type="none" w="med" len="med"/>
            </a:ln>
          </p:spPr>
        </p:sp>
        <p:sp>
          <p:nvSpPr>
            <p:cNvPr id="114924" name="Line 238"/>
            <p:cNvSpPr/>
            <p:nvPr/>
          </p:nvSpPr>
          <p:spPr>
            <a:xfrm>
              <a:off x="2011" y="486"/>
              <a:ext cx="3534" cy="0"/>
            </a:xfrm>
            <a:prstGeom prst="line">
              <a:avLst/>
            </a:prstGeom>
            <a:ln w="28575" cap="flat" cmpd="sng">
              <a:solidFill>
                <a:schemeClr val="tx1"/>
              </a:solidFill>
              <a:prstDash val="solid"/>
              <a:headEnd type="none" w="med" len="med"/>
              <a:tailEnd type="none" w="med" len="med"/>
            </a:ln>
          </p:spPr>
        </p:sp>
        <p:sp>
          <p:nvSpPr>
            <p:cNvPr id="114925" name="Line 239"/>
            <p:cNvSpPr/>
            <p:nvPr/>
          </p:nvSpPr>
          <p:spPr>
            <a:xfrm>
              <a:off x="361" y="486"/>
              <a:ext cx="1650" cy="0"/>
            </a:xfrm>
            <a:prstGeom prst="line">
              <a:avLst/>
            </a:prstGeom>
            <a:ln w="28575" cap="sq" cmpd="sng">
              <a:solidFill>
                <a:schemeClr val="tx1"/>
              </a:solidFill>
              <a:prstDash val="solid"/>
              <a:headEnd type="none" w="med" len="med"/>
              <a:tailEnd type="none" w="med" len="med"/>
            </a:ln>
          </p:spPr>
        </p:sp>
        <p:sp>
          <p:nvSpPr>
            <p:cNvPr id="114926" name="Text Box 240"/>
            <p:cNvSpPr txBox="1"/>
            <p:nvPr/>
          </p:nvSpPr>
          <p:spPr>
            <a:xfrm>
              <a:off x="200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Beth</a:t>
              </a:r>
            </a:p>
          </p:txBody>
        </p:sp>
        <p:sp>
          <p:nvSpPr>
            <p:cNvPr id="114927" name="Text Box 241"/>
            <p:cNvSpPr txBox="1"/>
            <p:nvPr/>
          </p:nvSpPr>
          <p:spPr>
            <a:xfrm>
              <a:off x="2227"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Jim</a:t>
              </a:r>
            </a:p>
          </p:txBody>
        </p:sp>
        <p:sp>
          <p:nvSpPr>
            <p:cNvPr id="114928" name="Text Box 242"/>
            <p:cNvSpPr txBox="1"/>
            <p:nvPr/>
          </p:nvSpPr>
          <p:spPr>
            <a:xfrm>
              <a:off x="247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Jack</a:t>
              </a:r>
            </a:p>
          </p:txBody>
        </p:sp>
        <p:sp>
          <p:nvSpPr>
            <p:cNvPr id="114929" name="Text Box 243"/>
            <p:cNvSpPr txBox="1"/>
            <p:nvPr/>
          </p:nvSpPr>
          <p:spPr>
            <a:xfrm>
              <a:off x="272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Rose</a:t>
              </a:r>
            </a:p>
          </p:txBody>
        </p:sp>
        <p:sp>
          <p:nvSpPr>
            <p:cNvPr id="114930" name="Text Box 244"/>
            <p:cNvSpPr txBox="1"/>
            <p:nvPr/>
          </p:nvSpPr>
          <p:spPr>
            <a:xfrm>
              <a:off x="2948" y="487"/>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Steve</a:t>
              </a:r>
            </a:p>
          </p:txBody>
        </p:sp>
        <p:sp>
          <p:nvSpPr>
            <p:cNvPr id="114931" name="Text Box 245"/>
            <p:cNvSpPr txBox="1"/>
            <p:nvPr/>
          </p:nvSpPr>
          <p:spPr>
            <a:xfrm>
              <a:off x="318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Jeff</a:t>
              </a:r>
            </a:p>
          </p:txBody>
        </p:sp>
        <p:sp>
          <p:nvSpPr>
            <p:cNvPr id="114932" name="Text Box 246"/>
            <p:cNvSpPr txBox="1"/>
            <p:nvPr/>
          </p:nvSpPr>
          <p:spPr>
            <a:xfrm>
              <a:off x="3407"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Tyler</a:t>
              </a:r>
            </a:p>
          </p:txBody>
        </p:sp>
        <p:sp>
          <p:nvSpPr>
            <p:cNvPr id="114933" name="Text Box 247"/>
            <p:cNvSpPr txBox="1"/>
            <p:nvPr/>
          </p:nvSpPr>
          <p:spPr>
            <a:xfrm>
              <a:off x="3663"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Cathy</a:t>
              </a:r>
            </a:p>
          </p:txBody>
        </p:sp>
        <p:sp>
          <p:nvSpPr>
            <p:cNvPr id="114934" name="Text Box 248"/>
            <p:cNvSpPr txBox="1"/>
            <p:nvPr/>
          </p:nvSpPr>
          <p:spPr>
            <a:xfrm>
              <a:off x="387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Sharon</a:t>
              </a:r>
            </a:p>
          </p:txBody>
        </p:sp>
        <p:sp>
          <p:nvSpPr>
            <p:cNvPr id="114935" name="Text Box 249"/>
            <p:cNvSpPr txBox="1"/>
            <p:nvPr/>
          </p:nvSpPr>
          <p:spPr>
            <a:xfrm>
              <a:off x="4132"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Hannah</a:t>
              </a:r>
            </a:p>
          </p:txBody>
        </p:sp>
        <p:sp>
          <p:nvSpPr>
            <p:cNvPr id="114936" name="Text Box 250"/>
            <p:cNvSpPr txBox="1"/>
            <p:nvPr/>
          </p:nvSpPr>
          <p:spPr>
            <a:xfrm>
              <a:off x="4359"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Joe</a:t>
              </a:r>
            </a:p>
          </p:txBody>
        </p:sp>
        <p:sp>
          <p:nvSpPr>
            <p:cNvPr id="114937" name="Text Box 251"/>
            <p:cNvSpPr txBox="1"/>
            <p:nvPr/>
          </p:nvSpPr>
          <p:spPr>
            <a:xfrm>
              <a:off x="4586" y="508"/>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Gerri</a:t>
              </a:r>
            </a:p>
          </p:txBody>
        </p:sp>
        <p:sp>
          <p:nvSpPr>
            <p:cNvPr id="114938" name="Text Box 252"/>
            <p:cNvSpPr txBox="1"/>
            <p:nvPr/>
          </p:nvSpPr>
          <p:spPr>
            <a:xfrm>
              <a:off x="4813"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Maggie</a:t>
              </a:r>
            </a:p>
          </p:txBody>
        </p:sp>
        <p:sp>
          <p:nvSpPr>
            <p:cNvPr id="114939" name="Text Box 253"/>
            <p:cNvSpPr txBox="1"/>
            <p:nvPr/>
          </p:nvSpPr>
          <p:spPr>
            <a:xfrm>
              <a:off x="5040"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Gene</a:t>
              </a:r>
            </a:p>
          </p:txBody>
        </p:sp>
        <p:sp>
          <p:nvSpPr>
            <p:cNvPr id="114940" name="Text Box 254"/>
            <p:cNvSpPr txBox="1"/>
            <p:nvPr/>
          </p:nvSpPr>
          <p:spPr>
            <a:xfrm>
              <a:off x="5266" y="481"/>
              <a:ext cx="250" cy="453"/>
            </a:xfrm>
            <a:prstGeom prst="rect">
              <a:avLst/>
            </a:prstGeom>
            <a:noFill/>
            <a:ln w="9525">
              <a:noFill/>
            </a:ln>
          </p:spPr>
          <p:txBody>
            <a:bodyPr vert="eaVert">
              <a:spAutoFit/>
            </a:bodyPr>
            <a:lstStyle/>
            <a:p>
              <a:pPr>
                <a:spcBef>
                  <a:spcPct val="50000"/>
                </a:spcBef>
              </a:pPr>
              <a:r>
                <a:rPr lang="en-US" altLang="zh-CN" sz="1400" b="0" dirty="0">
                  <a:solidFill>
                    <a:schemeClr val="tx1"/>
                  </a:solidFill>
                  <a:latin typeface="Arial" panose="020B0604020202020204" pitchFamily="34" charset="0"/>
                </a:rPr>
                <a:t>Greg</a:t>
              </a:r>
            </a:p>
          </p:txBody>
        </p:sp>
      </p:grpSp>
      <p:sp>
        <p:nvSpPr>
          <p:cNvPr id="114903" name="Text Box 255"/>
          <p:cNvSpPr txBox="1"/>
          <p:nvPr/>
        </p:nvSpPr>
        <p:spPr>
          <a:xfrm>
            <a:off x="1219200" y="5943600"/>
            <a:ext cx="6983413" cy="336550"/>
          </a:xfrm>
          <a:prstGeom prst="rect">
            <a:avLst/>
          </a:prstGeom>
          <a:noFill/>
          <a:ln w="9525">
            <a:noFill/>
          </a:ln>
        </p:spPr>
        <p:txBody>
          <a:bodyPr>
            <a:spAutoFit/>
          </a:bodyPr>
          <a:lstStyle/>
          <a:p>
            <a:pPr algn="l">
              <a:spcBef>
                <a:spcPct val="50000"/>
              </a:spcBef>
            </a:pPr>
            <a:r>
              <a:rPr lang="zh-CN" altLang="en-US" sz="1600" dirty="0">
                <a:solidFill>
                  <a:schemeClr val="tx1"/>
                </a:solidFill>
                <a:latin typeface="Arial" panose="020B0604020202020204" pitchFamily="34" charset="0"/>
                <a:ea typeface="楷体_GB2312" pitchFamily="49" charset="-122"/>
              </a:rPr>
              <a:t>注：</a:t>
            </a:r>
            <a:r>
              <a:rPr lang="en-US" altLang="zh-CN" sz="1600" dirty="0">
                <a:solidFill>
                  <a:schemeClr val="tx1"/>
                </a:solidFill>
                <a:latin typeface="Arial" panose="020B0604020202020204" pitchFamily="34" charset="0"/>
                <a:ea typeface="楷体_GB2312" pitchFamily="49" charset="-122"/>
              </a:rPr>
              <a:t>P</a:t>
            </a:r>
            <a:r>
              <a:rPr lang="zh-CN" altLang="en-US" sz="1600" dirty="0">
                <a:solidFill>
                  <a:schemeClr val="tx1"/>
                </a:solidFill>
                <a:latin typeface="Arial" panose="020B0604020202020204" pitchFamily="34" charset="0"/>
                <a:ea typeface="楷体_GB2312" pitchFamily="49" charset="-122"/>
              </a:rPr>
              <a:t>＝主要责任；</a:t>
            </a:r>
            <a:r>
              <a:rPr lang="en-US" altLang="zh-CN" sz="1600" dirty="0">
                <a:solidFill>
                  <a:schemeClr val="tx1"/>
                </a:solidFill>
                <a:latin typeface="Arial" panose="020B0604020202020204" pitchFamily="34" charset="0"/>
                <a:ea typeface="楷体_GB2312" pitchFamily="49" charset="-122"/>
              </a:rPr>
              <a:t>S</a:t>
            </a:r>
            <a:r>
              <a:rPr lang="zh-CN" altLang="en-US" sz="1600" dirty="0">
                <a:solidFill>
                  <a:schemeClr val="tx1"/>
                </a:solidFill>
                <a:latin typeface="Arial" panose="020B0604020202020204" pitchFamily="34" charset="0"/>
                <a:ea typeface="楷体_GB2312" pitchFamily="49" charset="-122"/>
              </a:rPr>
              <a:t>＝次要责任。</a:t>
            </a:r>
          </a:p>
        </p:txBody>
      </p:sp>
      <p:sp>
        <p:nvSpPr>
          <p:cNvPr id="114904" name="Rectangle 256"/>
          <p:cNvSpPr>
            <a:spLocks noGrp="1"/>
          </p:cNvSpPr>
          <p:nvPr>
            <p:ph type="title" idx="4294967295"/>
          </p:nvPr>
        </p:nvSpPr>
        <p:spPr>
          <a:xfrm>
            <a:off x="0" y="33338"/>
            <a:ext cx="8027988" cy="554037"/>
          </a:xfrm>
        </p:spPr>
        <p:txBody>
          <a:bodyPr vert="horz" wrap="square" lIns="91440" tIns="45720" rIns="91440" bIns="45720" anchor="ctr"/>
          <a:lstStyle/>
          <a:p>
            <a:pPr eaLnBrk="1" hangingPunct="1"/>
            <a:r>
              <a:rPr lang="zh-CN" altLang="en-US" dirty="0">
                <a:latin typeface="黑体" panose="02010609060101010101" pitchFamily="49" charset="-122"/>
              </a:rPr>
              <a:t>活动定义的方法与工具：制订责任矩阵（</a:t>
            </a:r>
            <a:r>
              <a:rPr lang="en-US" altLang="zh-CN" dirty="0">
                <a:latin typeface="黑体" panose="02010609060101010101" pitchFamily="49" charset="-122"/>
              </a:rPr>
              <a:t>2</a:t>
            </a:r>
            <a:r>
              <a:rPr lang="zh-CN" altLang="en-US" dirty="0">
                <a:latin typeface="黑体" panose="02010609060101010101" pitchFamily="49" charset="-122"/>
              </a:rPr>
              <a:t>）</a:t>
            </a:r>
          </a:p>
        </p:txBody>
      </p:sp>
      <p:sp>
        <p:nvSpPr>
          <p:cNvPr id="114905" name="Line 257"/>
          <p:cNvSpPr/>
          <p:nvPr/>
        </p:nvSpPr>
        <p:spPr>
          <a:xfrm>
            <a:off x="611188" y="2060575"/>
            <a:ext cx="8229600" cy="0"/>
          </a:xfrm>
          <a:prstGeom prst="line">
            <a:avLst/>
          </a:prstGeom>
          <a:ln w="12700" cap="flat" cmpd="sng">
            <a:solidFill>
              <a:schemeClr val="tx1"/>
            </a:solidFill>
            <a:prstDash val="solid"/>
            <a:headEnd type="none" w="med" len="med"/>
            <a:tailEnd type="none" w="med" len="med"/>
          </a:ln>
        </p:spPr>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body" sz="half" idx="1"/>
          </p:nvPr>
        </p:nvSpPr>
        <p:spPr>
          <a:xfrm>
            <a:off x="77788" y="1487488"/>
            <a:ext cx="4924425" cy="4729162"/>
          </a:xfrm>
        </p:spPr>
        <p:txBody>
          <a:bodyPr vert="horz" wrap="square" lIns="91440" tIns="45720" rIns="91440" bIns="45720" anchor="t"/>
          <a:lstStyle/>
          <a:p>
            <a:pPr eaLnBrk="1" hangingPunct="1">
              <a:lnSpc>
                <a:spcPct val="120000"/>
              </a:lnSpc>
              <a:buClr>
                <a:schemeClr val="tx1"/>
              </a:buClr>
              <a:buSzTx/>
              <a:buFont typeface="Wingdings" panose="05000000000000000000" pitchFamily="2" charset="2"/>
            </a:pPr>
            <a:r>
              <a:rPr lang="zh-CN" altLang="en-US" dirty="0"/>
              <a:t>完成</a:t>
            </a:r>
            <a:r>
              <a:rPr lang="en-US" altLang="zh-CN" dirty="0"/>
              <a:t>—</a:t>
            </a:r>
            <a:r>
              <a:rPr lang="zh-CN" altLang="en-US" dirty="0"/>
              <a:t>开始</a:t>
            </a:r>
          </a:p>
          <a:p>
            <a:pPr lvl="1" eaLnBrk="1" hangingPunct="1">
              <a:lnSpc>
                <a:spcPct val="120000"/>
              </a:lnSpc>
            </a:pPr>
            <a:r>
              <a:rPr lang="en-US" altLang="zh-CN" sz="2400" dirty="0"/>
              <a:t>Finish-to-Start (FS)</a:t>
            </a:r>
          </a:p>
          <a:p>
            <a:pPr eaLnBrk="1" hangingPunct="1">
              <a:lnSpc>
                <a:spcPct val="120000"/>
              </a:lnSpc>
              <a:buClr>
                <a:schemeClr val="tx1"/>
              </a:buClr>
              <a:buSzTx/>
              <a:buFont typeface="Wingdings" panose="05000000000000000000" pitchFamily="2" charset="2"/>
            </a:pPr>
            <a:endParaRPr lang="en-US" altLang="zh-CN" dirty="0"/>
          </a:p>
          <a:p>
            <a:pPr eaLnBrk="1" hangingPunct="1">
              <a:lnSpc>
                <a:spcPct val="120000"/>
              </a:lnSpc>
              <a:buClr>
                <a:schemeClr val="tx1"/>
              </a:buClr>
              <a:buSzTx/>
              <a:buFont typeface="Wingdings" panose="05000000000000000000" pitchFamily="2" charset="2"/>
            </a:pPr>
            <a:r>
              <a:rPr lang="zh-CN" altLang="en-US" dirty="0"/>
              <a:t>开始</a:t>
            </a:r>
            <a:r>
              <a:rPr lang="en-US" altLang="zh-CN" dirty="0"/>
              <a:t>—</a:t>
            </a:r>
            <a:r>
              <a:rPr lang="zh-CN" altLang="en-US" dirty="0"/>
              <a:t>开始</a:t>
            </a:r>
          </a:p>
          <a:p>
            <a:pPr lvl="1" eaLnBrk="1" hangingPunct="1">
              <a:lnSpc>
                <a:spcPct val="120000"/>
              </a:lnSpc>
            </a:pPr>
            <a:r>
              <a:rPr lang="en-US" altLang="zh-CN" sz="2400" dirty="0"/>
              <a:t>Start-to-Start (SS)</a:t>
            </a:r>
          </a:p>
          <a:p>
            <a:pPr eaLnBrk="1" hangingPunct="1">
              <a:lnSpc>
                <a:spcPct val="120000"/>
              </a:lnSpc>
              <a:buClr>
                <a:schemeClr val="tx1"/>
              </a:buClr>
              <a:buSzTx/>
              <a:buFont typeface="Wingdings" panose="05000000000000000000" pitchFamily="2" charset="2"/>
            </a:pPr>
            <a:endParaRPr lang="en-US" altLang="zh-CN" dirty="0"/>
          </a:p>
          <a:p>
            <a:pPr eaLnBrk="1" hangingPunct="1">
              <a:lnSpc>
                <a:spcPct val="120000"/>
              </a:lnSpc>
              <a:buClr>
                <a:schemeClr val="tx1"/>
              </a:buClr>
              <a:buSzTx/>
              <a:buFont typeface="Wingdings" panose="05000000000000000000" pitchFamily="2" charset="2"/>
            </a:pPr>
            <a:r>
              <a:rPr lang="zh-CN" altLang="en-US" dirty="0"/>
              <a:t>完成</a:t>
            </a:r>
            <a:r>
              <a:rPr lang="en-US" altLang="zh-CN" dirty="0"/>
              <a:t>—</a:t>
            </a:r>
            <a:r>
              <a:rPr lang="zh-CN" altLang="en-US" dirty="0"/>
              <a:t>完成</a:t>
            </a:r>
          </a:p>
          <a:p>
            <a:pPr lvl="1" eaLnBrk="1" hangingPunct="1">
              <a:lnSpc>
                <a:spcPct val="120000"/>
              </a:lnSpc>
            </a:pPr>
            <a:r>
              <a:rPr lang="en-US" altLang="zh-CN" sz="2400" dirty="0"/>
              <a:t>Finish-to-Finish (FF)</a:t>
            </a:r>
          </a:p>
          <a:p>
            <a:pPr eaLnBrk="1" hangingPunct="1">
              <a:lnSpc>
                <a:spcPct val="120000"/>
              </a:lnSpc>
              <a:buClr>
                <a:schemeClr val="tx1"/>
              </a:buClr>
              <a:buSzTx/>
              <a:buFont typeface="Wingdings" panose="05000000000000000000" pitchFamily="2" charset="2"/>
            </a:pPr>
            <a:endParaRPr lang="en-US" altLang="zh-CN" dirty="0"/>
          </a:p>
          <a:p>
            <a:pPr eaLnBrk="1" hangingPunct="1">
              <a:lnSpc>
                <a:spcPct val="120000"/>
              </a:lnSpc>
              <a:buClr>
                <a:schemeClr val="tx1"/>
              </a:buClr>
              <a:buSzTx/>
              <a:buFont typeface="Wingdings" panose="05000000000000000000" pitchFamily="2" charset="2"/>
            </a:pPr>
            <a:r>
              <a:rPr lang="zh-CN" altLang="en-US" dirty="0"/>
              <a:t>开始</a:t>
            </a:r>
            <a:r>
              <a:rPr lang="en-US" altLang="zh-CN" dirty="0"/>
              <a:t>—</a:t>
            </a:r>
            <a:r>
              <a:rPr lang="zh-CN" altLang="en-US" dirty="0"/>
              <a:t>完成</a:t>
            </a:r>
          </a:p>
          <a:p>
            <a:pPr lvl="1" eaLnBrk="1" hangingPunct="1">
              <a:lnSpc>
                <a:spcPct val="120000"/>
              </a:lnSpc>
            </a:pPr>
            <a:r>
              <a:rPr lang="en-US" altLang="zh-CN" sz="2400" dirty="0"/>
              <a:t>Start-to-Finish (SF)</a:t>
            </a:r>
          </a:p>
        </p:txBody>
      </p:sp>
      <p:sp>
        <p:nvSpPr>
          <p:cNvPr id="1291267" name="Rectangle 3"/>
          <p:cNvSpPr/>
          <p:nvPr/>
        </p:nvSpPr>
        <p:spPr>
          <a:xfrm>
            <a:off x="5105400" y="18288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91268" name="Rectangle 4"/>
          <p:cNvSpPr/>
          <p:nvPr/>
        </p:nvSpPr>
        <p:spPr>
          <a:xfrm>
            <a:off x="6096000" y="21336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1291269" name="AutoShape 5"/>
          <p:cNvCxnSpPr>
            <a:stCxn id="1291267" idx="3"/>
            <a:endCxn id="1291268" idx="1"/>
          </p:cNvCxnSpPr>
          <p:nvPr/>
        </p:nvCxnSpPr>
        <p:spPr>
          <a:xfrm>
            <a:off x="6096000" y="1943100"/>
            <a:ext cx="1588" cy="304800"/>
          </a:xfrm>
          <a:prstGeom prst="bentConnector5">
            <a:avLst>
              <a:gd name="adj1" fmla="val 14400005"/>
              <a:gd name="adj2" fmla="val 50000"/>
              <a:gd name="adj3" fmla="val -14400005"/>
            </a:avLst>
          </a:prstGeom>
          <a:ln w="9525" cap="flat" cmpd="sng">
            <a:solidFill>
              <a:schemeClr val="tx1"/>
            </a:solidFill>
            <a:prstDash val="solid"/>
            <a:miter/>
            <a:headEnd type="none" w="med" len="med"/>
            <a:tailEnd type="triangle" w="med" len="med"/>
          </a:ln>
        </p:spPr>
      </p:cxnSp>
      <p:sp>
        <p:nvSpPr>
          <p:cNvPr id="1291270" name="Rectangle 6"/>
          <p:cNvSpPr/>
          <p:nvPr/>
        </p:nvSpPr>
        <p:spPr>
          <a:xfrm>
            <a:off x="5600700" y="29718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91271" name="Rectangle 7"/>
          <p:cNvSpPr/>
          <p:nvPr/>
        </p:nvSpPr>
        <p:spPr>
          <a:xfrm>
            <a:off x="5600700" y="32766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1291272" name="AutoShape 8"/>
          <p:cNvCxnSpPr>
            <a:stCxn id="1291270" idx="1"/>
            <a:endCxn id="1291271" idx="1"/>
          </p:cNvCxnSpPr>
          <p:nvPr/>
        </p:nvCxnSpPr>
        <p:spPr>
          <a:xfrm rot="10800000" flipH="1" flipV="1">
            <a:off x="5600700" y="3086100"/>
            <a:ext cx="1588" cy="304800"/>
          </a:xfrm>
          <a:prstGeom prst="bentConnector3">
            <a:avLst>
              <a:gd name="adj1" fmla="val -14400005"/>
            </a:avLst>
          </a:prstGeom>
          <a:ln w="9525" cap="flat" cmpd="sng">
            <a:solidFill>
              <a:schemeClr val="tx1"/>
            </a:solidFill>
            <a:prstDash val="solid"/>
            <a:miter/>
            <a:headEnd type="none" w="med" len="med"/>
            <a:tailEnd type="triangle" w="med" len="med"/>
          </a:ln>
        </p:spPr>
      </p:cxnSp>
      <p:sp>
        <p:nvSpPr>
          <p:cNvPr id="1291273" name="Rectangle 9"/>
          <p:cNvSpPr/>
          <p:nvPr/>
        </p:nvSpPr>
        <p:spPr>
          <a:xfrm>
            <a:off x="5599113" y="41148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91274" name="Rectangle 10"/>
          <p:cNvSpPr/>
          <p:nvPr/>
        </p:nvSpPr>
        <p:spPr>
          <a:xfrm>
            <a:off x="5599113" y="44196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1291275" name="AutoShape 11"/>
          <p:cNvCxnSpPr>
            <a:stCxn id="1291273" idx="3"/>
            <a:endCxn id="1291274" idx="3"/>
          </p:cNvCxnSpPr>
          <p:nvPr/>
        </p:nvCxnSpPr>
        <p:spPr>
          <a:xfrm>
            <a:off x="6589713" y="4229100"/>
            <a:ext cx="1587" cy="304800"/>
          </a:xfrm>
          <a:prstGeom prst="bentConnector3">
            <a:avLst>
              <a:gd name="adj1" fmla="val 14400005"/>
            </a:avLst>
          </a:prstGeom>
          <a:ln w="9525" cap="flat" cmpd="sng">
            <a:solidFill>
              <a:schemeClr val="tx1"/>
            </a:solidFill>
            <a:prstDash val="solid"/>
            <a:miter/>
            <a:headEnd type="none" w="med" len="med"/>
            <a:tailEnd type="triangle" w="med" len="med"/>
          </a:ln>
        </p:spPr>
      </p:cxnSp>
      <p:sp>
        <p:nvSpPr>
          <p:cNvPr id="1291276" name="Rectangle 12"/>
          <p:cNvSpPr/>
          <p:nvPr/>
        </p:nvSpPr>
        <p:spPr>
          <a:xfrm>
            <a:off x="5105400" y="55626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91277" name="Rectangle 13"/>
          <p:cNvSpPr/>
          <p:nvPr/>
        </p:nvSpPr>
        <p:spPr>
          <a:xfrm>
            <a:off x="6096000" y="5257800"/>
            <a:ext cx="990600" cy="228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cxnSp>
        <p:nvCxnSpPr>
          <p:cNvPr id="1291278" name="AutoShape 14"/>
          <p:cNvCxnSpPr>
            <a:stCxn id="1291277" idx="1"/>
            <a:endCxn id="1291276" idx="3"/>
          </p:cNvCxnSpPr>
          <p:nvPr/>
        </p:nvCxnSpPr>
        <p:spPr>
          <a:xfrm rot="10800000" flipH="1" flipV="1">
            <a:off x="6096000" y="5372100"/>
            <a:ext cx="1588" cy="304800"/>
          </a:xfrm>
          <a:prstGeom prst="bentConnector5">
            <a:avLst>
              <a:gd name="adj1" fmla="val -14400005"/>
              <a:gd name="adj2" fmla="val 50000"/>
              <a:gd name="adj3" fmla="val 14400005"/>
            </a:avLst>
          </a:prstGeom>
          <a:ln w="9525" cap="flat" cmpd="sng">
            <a:solidFill>
              <a:schemeClr val="tx1"/>
            </a:solidFill>
            <a:prstDash val="solid"/>
            <a:miter/>
            <a:headEnd type="none" w="med" len="med"/>
            <a:tailEnd type="triangle" w="med" len="med"/>
          </a:ln>
        </p:spPr>
      </p:cxnSp>
      <p:sp>
        <p:nvSpPr>
          <p:cNvPr id="115727" name="Text Box 15"/>
          <p:cNvSpPr txBox="1"/>
          <p:nvPr/>
        </p:nvSpPr>
        <p:spPr>
          <a:xfrm>
            <a:off x="319088" y="914400"/>
            <a:ext cx="5243512" cy="457200"/>
          </a:xfrm>
          <a:prstGeom prst="rect">
            <a:avLst/>
          </a:prstGeom>
          <a:noFill/>
          <a:ln w="9525">
            <a:noFill/>
          </a:ln>
        </p:spPr>
        <p:txBody>
          <a:bodyPr>
            <a:spAutoFit/>
          </a:bodyPr>
          <a:lstStyle/>
          <a:p>
            <a:pPr algn="l">
              <a:spcBef>
                <a:spcPct val="50000"/>
              </a:spcBef>
            </a:pPr>
            <a:r>
              <a:rPr lang="zh-CN" altLang="en-US" sz="2400" dirty="0">
                <a:solidFill>
                  <a:schemeClr val="tx2"/>
                </a:solidFill>
                <a:latin typeface="Times New Roman" panose="02020603050405020304" pitchFamily="18" charset="0"/>
                <a:ea typeface="黑体" panose="02010609060101010101" pitchFamily="49" charset="-122"/>
              </a:rPr>
              <a:t>活动之间的四种依赖关系</a:t>
            </a:r>
          </a:p>
        </p:txBody>
      </p:sp>
      <p:pic>
        <p:nvPicPr>
          <p:cNvPr id="115728" name="Picture 16"/>
          <p:cNvPicPr>
            <a:picLocks noChangeAspect="1"/>
          </p:cNvPicPr>
          <p:nvPr/>
        </p:nvPicPr>
        <p:blipFill>
          <a:blip r:embed="rId3"/>
          <a:stretch>
            <a:fillRect/>
          </a:stretch>
        </p:blipFill>
        <p:spPr>
          <a:xfrm>
            <a:off x="5943600" y="274638"/>
            <a:ext cx="2916238" cy="741362"/>
          </a:xfrm>
          <a:prstGeom prst="rect">
            <a:avLst/>
          </a:prstGeom>
          <a:solidFill>
            <a:srgbClr val="FFFFFF"/>
          </a:solidFill>
          <a:ln w="9525" cap="flat" cmpd="sng">
            <a:solidFill>
              <a:schemeClr val="tx1"/>
            </a:solidFill>
            <a:prstDash val="solid"/>
            <a:miter/>
            <a:headEnd type="none" w="med" len="med"/>
            <a:tailEnd type="none" w="med" len="med"/>
          </a:ln>
        </p:spPr>
      </p:pic>
      <p:sp>
        <p:nvSpPr>
          <p:cNvPr id="115729" name="Oval 17"/>
          <p:cNvSpPr/>
          <p:nvPr/>
        </p:nvSpPr>
        <p:spPr>
          <a:xfrm>
            <a:off x="6511925" y="217488"/>
            <a:ext cx="668338" cy="319087"/>
          </a:xfrm>
          <a:prstGeom prst="ellipse">
            <a:avLst/>
          </a:prstGeom>
          <a:noFill/>
          <a:ln w="9525" cap="flat" cmpd="sng">
            <a:solidFill>
              <a:srgbClr val="FF0000"/>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5730" name="Rectangle 19"/>
          <p:cNvSpPr>
            <a:spLocks noGrp="1"/>
          </p:cNvSpPr>
          <p:nvPr>
            <p:ph type="title"/>
          </p:nvPr>
        </p:nvSpPr>
        <p:spPr>
          <a:xfrm>
            <a:off x="0" y="33338"/>
            <a:ext cx="5246688" cy="554037"/>
          </a:xfrm>
        </p:spPr>
        <p:txBody>
          <a:bodyPr vert="horz" wrap="square" lIns="91440" tIns="45720" rIns="91440" bIns="45720" anchor="ctr"/>
          <a:lstStyle/>
          <a:p>
            <a:pPr eaLnBrk="1" hangingPunct="1"/>
            <a:r>
              <a:rPr lang="zh-CN" altLang="en-US" dirty="0"/>
              <a:t>项目活动排序方法与工具 </a:t>
            </a:r>
            <a:r>
              <a:rPr lang="en-US" altLang="zh-CN" sz="3200" dirty="0">
                <a:latin typeface="黑体" panose="02010609060101010101"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1267"/>
                                        </p:tgtEl>
                                        <p:attrNameLst>
                                          <p:attrName>style.visibility</p:attrName>
                                        </p:attrNameLst>
                                      </p:cBhvr>
                                      <p:to>
                                        <p:strVal val="visible"/>
                                      </p:to>
                                    </p:set>
                                    <p:animEffect transition="in" filter="wipe(left)">
                                      <p:cBhvr>
                                        <p:cTn id="7" dur="500"/>
                                        <p:tgtEl>
                                          <p:spTgt spid="1291267"/>
                                        </p:tgtEl>
                                      </p:cBhvr>
                                    </p:animEffect>
                                  </p:childTnLst>
                                  <p:subTnLst>
                                    <p:animClr clrSpc="rgb" dir="cw">
                                      <p:cBhvr override="childStyle">
                                        <p:cTn dur="1" fill="hold" display="0" masterRel="nextClick" afterEffect="1"/>
                                        <p:tgtEl>
                                          <p:spTgt spid="1291267"/>
                                        </p:tgtEl>
                                        <p:attrNameLst>
                                          <p:attrName>ppt_c</p:attrName>
                                        </p:attrNameLst>
                                      </p:cBhvr>
                                      <p:to>
                                        <a:srgbClr val="008000"/>
                                      </p:to>
                                    </p:animClr>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91269"/>
                                        </p:tgtEl>
                                        <p:attrNameLst>
                                          <p:attrName>style.visibility</p:attrName>
                                        </p:attrNameLst>
                                      </p:cBhvr>
                                      <p:to>
                                        <p:strVal val="visible"/>
                                      </p:to>
                                    </p:set>
                                    <p:animEffect transition="in" filter="wipe(up)">
                                      <p:cBhvr>
                                        <p:cTn id="11" dur="500"/>
                                        <p:tgtEl>
                                          <p:spTgt spid="12912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91268"/>
                                        </p:tgtEl>
                                        <p:attrNameLst>
                                          <p:attrName>style.visibility</p:attrName>
                                        </p:attrNameLst>
                                      </p:cBhvr>
                                      <p:to>
                                        <p:strVal val="visible"/>
                                      </p:to>
                                    </p:set>
                                    <p:animEffect transition="in" filter="wipe(left)">
                                      <p:cBhvr>
                                        <p:cTn id="15" dur="500"/>
                                        <p:tgtEl>
                                          <p:spTgt spid="129126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291270"/>
                                        </p:tgtEl>
                                        <p:attrNameLst>
                                          <p:attrName>style.visibility</p:attrName>
                                        </p:attrNameLst>
                                      </p:cBhvr>
                                      <p:to>
                                        <p:strVal val="visible"/>
                                      </p:to>
                                    </p:set>
                                    <p:animEffect transition="in" filter="slide(fromLeft)">
                                      <p:cBhvr>
                                        <p:cTn id="20" dur="500"/>
                                        <p:tgtEl>
                                          <p:spTgt spid="1291270"/>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91272"/>
                                        </p:tgtEl>
                                        <p:attrNameLst>
                                          <p:attrName>style.visibility</p:attrName>
                                        </p:attrNameLst>
                                      </p:cBhvr>
                                      <p:to>
                                        <p:strVal val="visible"/>
                                      </p:to>
                                    </p:set>
                                    <p:animEffect transition="in" filter="wipe(up)">
                                      <p:cBhvr>
                                        <p:cTn id="24" dur="500"/>
                                        <p:tgtEl>
                                          <p:spTgt spid="1291272"/>
                                        </p:tgtEl>
                                      </p:cBhvr>
                                    </p:animEffect>
                                  </p:childTnLst>
                                </p:cTn>
                              </p:par>
                            </p:childTnLst>
                          </p:cTn>
                        </p:par>
                        <p:par>
                          <p:cTn id="25" fill="hold">
                            <p:stCondLst>
                              <p:cond delay="1000"/>
                            </p:stCondLst>
                            <p:childTnLst>
                              <p:par>
                                <p:cTn id="26" presetID="12" presetClass="entr" presetSubtype="8" fill="hold" grpId="0" nodeType="afterEffect">
                                  <p:stCondLst>
                                    <p:cond delay="0"/>
                                  </p:stCondLst>
                                  <p:childTnLst>
                                    <p:set>
                                      <p:cBhvr>
                                        <p:cTn id="27" dur="1" fill="hold">
                                          <p:stCondLst>
                                            <p:cond delay="0"/>
                                          </p:stCondLst>
                                        </p:cTn>
                                        <p:tgtEl>
                                          <p:spTgt spid="1291271"/>
                                        </p:tgtEl>
                                        <p:attrNameLst>
                                          <p:attrName>style.visibility</p:attrName>
                                        </p:attrNameLst>
                                      </p:cBhvr>
                                      <p:to>
                                        <p:strVal val="visible"/>
                                      </p:to>
                                    </p:set>
                                    <p:animEffect transition="in" filter="slide(fromLeft)">
                                      <p:cBhvr>
                                        <p:cTn id="28" dur="500"/>
                                        <p:tgtEl>
                                          <p:spTgt spid="129127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91273"/>
                                        </p:tgtEl>
                                        <p:attrNameLst>
                                          <p:attrName>style.visibility</p:attrName>
                                        </p:attrNameLst>
                                      </p:cBhvr>
                                      <p:to>
                                        <p:strVal val="visible"/>
                                      </p:to>
                                    </p:set>
                                    <p:animEffect transition="in" filter="wipe(left)">
                                      <p:cBhvr>
                                        <p:cTn id="33" dur="500"/>
                                        <p:tgtEl>
                                          <p:spTgt spid="1291273"/>
                                        </p:tgtEl>
                                      </p:cBhvr>
                                    </p:animEffect>
                                  </p:childTnLst>
                                  <p:subTnLst>
                                    <p:animClr clrSpc="rgb" dir="cw">
                                      <p:cBhvr override="childStyle">
                                        <p:cTn dur="1" fill="hold" display="0" masterRel="nextClick" afterEffect="1"/>
                                        <p:tgtEl>
                                          <p:spTgt spid="1291273"/>
                                        </p:tgtEl>
                                        <p:attrNameLst>
                                          <p:attrName>ppt_c</p:attrName>
                                        </p:attrNameLst>
                                      </p:cBhvr>
                                      <p:to>
                                        <a:srgbClr val="008000"/>
                                      </p:to>
                                    </p:animClr>
                                  </p:sub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91274"/>
                                        </p:tgtEl>
                                        <p:attrNameLst>
                                          <p:attrName>style.visibility</p:attrName>
                                        </p:attrNameLst>
                                      </p:cBhvr>
                                      <p:to>
                                        <p:strVal val="visible"/>
                                      </p:to>
                                    </p:set>
                                    <p:animEffect transition="in" filter="wipe(left)">
                                      <p:cBhvr>
                                        <p:cTn id="37" dur="500"/>
                                        <p:tgtEl>
                                          <p:spTgt spid="1291274"/>
                                        </p:tgtEl>
                                      </p:cBhvr>
                                    </p:animEffect>
                                  </p:childTnLst>
                                  <p:subTnLst>
                                    <p:animClr clrSpc="rgb" dir="cw">
                                      <p:cBhvr override="childStyle">
                                        <p:cTn dur="1" fill="hold" display="0" masterRel="nextClick" afterEffect="1"/>
                                        <p:tgtEl>
                                          <p:spTgt spid="1291274"/>
                                        </p:tgtEl>
                                        <p:attrNameLst>
                                          <p:attrName>ppt_c</p:attrName>
                                        </p:attrNameLst>
                                      </p:cBhvr>
                                      <p:to>
                                        <a:srgbClr val="008000"/>
                                      </p:to>
                                    </p:animClr>
                                  </p:sub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291275"/>
                                        </p:tgtEl>
                                        <p:attrNameLst>
                                          <p:attrName>style.visibility</p:attrName>
                                        </p:attrNameLst>
                                      </p:cBhvr>
                                      <p:to>
                                        <p:strVal val="visible"/>
                                      </p:to>
                                    </p:set>
                                    <p:animEffect transition="in" filter="wipe(up)">
                                      <p:cBhvr>
                                        <p:cTn id="41" dur="500"/>
                                        <p:tgtEl>
                                          <p:spTgt spid="1291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91276"/>
                                        </p:tgtEl>
                                        <p:attrNameLst>
                                          <p:attrName>style.visibility</p:attrName>
                                        </p:attrNameLst>
                                      </p:cBhvr>
                                      <p:to>
                                        <p:strVal val="visible"/>
                                      </p:to>
                                    </p:set>
                                    <p:animEffect transition="in" filter="wipe(left)">
                                      <p:cBhvr>
                                        <p:cTn id="46" dur="500"/>
                                        <p:tgtEl>
                                          <p:spTgt spid="1291276"/>
                                        </p:tgtEl>
                                      </p:cBhvr>
                                    </p:animEffect>
                                  </p:childTnLst>
                                  <p:subTnLst>
                                    <p:animClr clrSpc="rgb" dir="cw">
                                      <p:cBhvr override="childStyle">
                                        <p:cTn dur="1" fill="hold" display="0" masterRel="nextClick" afterEffect="1"/>
                                        <p:tgtEl>
                                          <p:spTgt spid="1291276"/>
                                        </p:tgtEl>
                                        <p:attrNameLst>
                                          <p:attrName>ppt_c</p:attrName>
                                        </p:attrNameLst>
                                      </p:cBhvr>
                                      <p:to>
                                        <a:srgbClr val="008000"/>
                                      </p:to>
                                    </p:animClr>
                                  </p:sub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1291278"/>
                                        </p:tgtEl>
                                        <p:attrNameLst>
                                          <p:attrName>style.visibility</p:attrName>
                                        </p:attrNameLst>
                                      </p:cBhvr>
                                      <p:to>
                                        <p:strVal val="visible"/>
                                      </p:to>
                                    </p:set>
                                    <p:animEffect transition="in" filter="wipe(up)">
                                      <p:cBhvr>
                                        <p:cTn id="50" dur="500"/>
                                        <p:tgtEl>
                                          <p:spTgt spid="1291278"/>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291277"/>
                                        </p:tgtEl>
                                        <p:attrNameLst>
                                          <p:attrName>style.visibility</p:attrName>
                                        </p:attrNameLst>
                                      </p:cBhvr>
                                      <p:to>
                                        <p:strVal val="visible"/>
                                      </p:to>
                                    </p:set>
                                    <p:animEffect transition="in" filter="wipe(left)">
                                      <p:cBhvr>
                                        <p:cTn id="54" dur="500"/>
                                        <p:tgtEl>
                                          <p:spTgt spid="129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67" grpId="0" animBg="1"/>
      <p:bldP spid="1291268" grpId="0" animBg="1"/>
      <p:bldP spid="1291270" grpId="0" animBg="1"/>
      <p:bldP spid="1291271" grpId="0" animBg="1"/>
      <p:bldP spid="1291273" grpId="0" animBg="1"/>
      <p:bldP spid="1291274" grpId="0" animBg="1"/>
      <p:bldP spid="1291276" grpId="0" animBg="1"/>
      <p:bldP spid="129127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63"/>
          <p:cNvSpPr txBox="1"/>
          <p:nvPr/>
        </p:nvSpPr>
        <p:spPr>
          <a:xfrm>
            <a:off x="250825" y="1027113"/>
            <a:ext cx="8523288" cy="457200"/>
          </a:xfrm>
          <a:prstGeom prst="rect">
            <a:avLst/>
          </a:prstGeom>
          <a:noFill/>
          <a:ln w="9525">
            <a:noFill/>
          </a:ln>
        </p:spPr>
        <p:txBody>
          <a:bodyPr>
            <a:spAutoFit/>
          </a:bodyPr>
          <a:lstStyle/>
          <a:p>
            <a:pPr algn="l">
              <a:spcBef>
                <a:spcPct val="50000"/>
              </a:spcBef>
            </a:pPr>
            <a:r>
              <a:rPr lang="zh-CN" altLang="en-US" sz="2400" dirty="0">
                <a:solidFill>
                  <a:schemeClr val="accent2"/>
                </a:solidFill>
                <a:latin typeface="Arial" panose="020B0604020202020204" pitchFamily="34" charset="0"/>
                <a:ea typeface="黑体" panose="02010609060101010101" pitchFamily="49" charset="-122"/>
              </a:rPr>
              <a:t>制作活动和紧前事件序列表</a:t>
            </a:r>
          </a:p>
        </p:txBody>
      </p:sp>
      <p:sp>
        <p:nvSpPr>
          <p:cNvPr id="116739" name="Rectangle 64"/>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dirty="0"/>
              <a:t>项目活动排序方法与工具 </a:t>
            </a:r>
            <a:r>
              <a:rPr lang="en-US" altLang="zh-CN" sz="3200" dirty="0">
                <a:latin typeface="黑体" panose="02010609060101010101" pitchFamily="49" charset="-122"/>
              </a:rPr>
              <a:t>2</a:t>
            </a:r>
          </a:p>
        </p:txBody>
      </p:sp>
      <p:sp>
        <p:nvSpPr>
          <p:cNvPr id="116740" name="Text Box 66"/>
          <p:cNvSpPr txBox="1"/>
          <p:nvPr/>
        </p:nvSpPr>
        <p:spPr>
          <a:xfrm>
            <a:off x="6283325" y="5781675"/>
            <a:ext cx="504825" cy="336550"/>
          </a:xfrm>
          <a:prstGeom prst="rect">
            <a:avLst/>
          </a:prstGeom>
          <a:noFill/>
          <a:ln w="19050">
            <a:noFill/>
          </a:ln>
        </p:spPr>
        <p:txBody>
          <a:bodyPr>
            <a:spAutoFit/>
          </a:bodyPr>
          <a:lstStyle/>
          <a:p>
            <a:pPr>
              <a:spcBef>
                <a:spcPct val="50000"/>
              </a:spcBef>
            </a:pPr>
            <a:r>
              <a:rPr lang="en-US" altLang="zh-CN" sz="1600" b="0" dirty="0">
                <a:solidFill>
                  <a:schemeClr val="tx1"/>
                </a:solidFill>
                <a:latin typeface="Arial" panose="020B0604020202020204" pitchFamily="34" charset="0"/>
              </a:rPr>
              <a:t>12</a:t>
            </a:r>
          </a:p>
        </p:txBody>
      </p:sp>
      <p:pic>
        <p:nvPicPr>
          <p:cNvPr id="116741" name="Picture 67"/>
          <p:cNvPicPr>
            <a:picLocks noChangeAspect="1"/>
          </p:cNvPicPr>
          <p:nvPr/>
        </p:nvPicPr>
        <p:blipFill>
          <a:blip r:embed="rId3"/>
          <a:srcRect r="41745"/>
          <a:stretch>
            <a:fillRect/>
          </a:stretch>
        </p:blipFill>
        <p:spPr>
          <a:xfrm>
            <a:off x="1258888" y="1557338"/>
            <a:ext cx="6265862" cy="4475162"/>
          </a:xfrm>
          <a:prstGeom prst="rect">
            <a:avLst/>
          </a:prstGeom>
          <a:noFill/>
          <a:ln w="19050">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113"/>
          <p:cNvGrpSpPr/>
          <p:nvPr/>
        </p:nvGrpSpPr>
        <p:grpSpPr>
          <a:xfrm>
            <a:off x="900113" y="1557338"/>
            <a:ext cx="7775575" cy="4608512"/>
            <a:chOff x="567" y="787"/>
            <a:chExt cx="4898" cy="3245"/>
          </a:xfrm>
        </p:grpSpPr>
        <p:sp>
          <p:nvSpPr>
            <p:cNvPr id="117765" name="Rectangle 70" descr="3"/>
            <p:cNvSpPr/>
            <p:nvPr/>
          </p:nvSpPr>
          <p:spPr>
            <a:xfrm>
              <a:off x="567" y="787"/>
              <a:ext cx="3135" cy="307"/>
            </a:xfrm>
            <a:prstGeom prst="rect">
              <a:avLst/>
            </a:prstGeom>
            <a:noFill/>
            <a:ln w="9525">
              <a:noFill/>
            </a:ln>
          </p:spPr>
          <p:txBody>
            <a:bodyPr/>
            <a:lstStyle/>
            <a:p>
              <a:pPr>
                <a:lnSpc>
                  <a:spcPct val="150000"/>
                </a:lnSpc>
                <a:spcBef>
                  <a:spcPct val="20000"/>
                </a:spcBef>
                <a:buClr>
                  <a:schemeClr val="tx1"/>
                </a:buClr>
                <a:buFont typeface="Wingdings" panose="05000000000000000000" pitchFamily="2" charset="2"/>
              </a:pPr>
              <a:r>
                <a:rPr lang="zh-CN" altLang="en-US" sz="1800" b="0" dirty="0">
                  <a:solidFill>
                    <a:schemeClr val="tx1"/>
                  </a:solidFill>
                  <a:latin typeface="宋体" panose="02010600030101010101" pitchFamily="2" charset="-122"/>
                </a:rPr>
                <a:t>活动</a:t>
              </a:r>
            </a:p>
          </p:txBody>
        </p:sp>
        <p:sp>
          <p:nvSpPr>
            <p:cNvPr id="117766" name="Rectangle 69" descr="4"/>
            <p:cNvSpPr/>
            <p:nvPr/>
          </p:nvSpPr>
          <p:spPr>
            <a:xfrm>
              <a:off x="3702" y="787"/>
              <a:ext cx="1763" cy="307"/>
            </a:xfrm>
            <a:prstGeom prst="rect">
              <a:avLst/>
            </a:prstGeom>
            <a:noFill/>
            <a:ln w="9525">
              <a:noFill/>
            </a:ln>
          </p:spPr>
          <p:txBody>
            <a:bodyPr/>
            <a:lstStyle/>
            <a:p>
              <a:pPr algn="l">
                <a:lnSpc>
                  <a:spcPct val="150000"/>
                </a:lnSpc>
                <a:spcBef>
                  <a:spcPct val="20000"/>
                </a:spcBef>
                <a:buClr>
                  <a:schemeClr val="tx1"/>
                </a:buClr>
                <a:buFont typeface="Wingdings" panose="05000000000000000000" pitchFamily="2" charset="2"/>
              </a:pPr>
              <a:r>
                <a:rPr lang="zh-CN" altLang="en-US" sz="1800" b="0" dirty="0">
                  <a:solidFill>
                    <a:schemeClr val="tx1"/>
                  </a:solidFill>
                  <a:latin typeface="宋体" panose="02010600030101010101" pitchFamily="2" charset="-122"/>
                </a:rPr>
                <a:t>紧前事件</a:t>
              </a:r>
              <a:r>
                <a:rPr lang="en-US" altLang="zh-CN" sz="1800" b="0" dirty="0">
                  <a:solidFill>
                    <a:schemeClr val="tx1"/>
                  </a:solidFill>
                  <a:latin typeface="宋体" panose="02010600030101010101" pitchFamily="2" charset="-122"/>
                </a:rPr>
                <a:t>(</a:t>
              </a:r>
              <a:r>
                <a:rPr lang="zh-CN" altLang="en-US" sz="1800" b="0" dirty="0">
                  <a:solidFill>
                    <a:schemeClr val="tx1"/>
                  </a:solidFill>
                  <a:latin typeface="宋体" panose="02010600030101010101" pitchFamily="2" charset="-122"/>
                </a:rPr>
                <a:t>前置任务）</a:t>
              </a:r>
            </a:p>
          </p:txBody>
        </p:sp>
        <p:sp>
          <p:nvSpPr>
            <p:cNvPr id="117767" name="Rectangle 68" descr="5"/>
            <p:cNvSpPr/>
            <p:nvPr/>
          </p:nvSpPr>
          <p:spPr>
            <a:xfrm>
              <a:off x="567" y="1094"/>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a:t>
              </a:r>
            </a:p>
          </p:txBody>
        </p:sp>
        <p:sp>
          <p:nvSpPr>
            <p:cNvPr id="117768" name="Rectangle 67" descr="6"/>
            <p:cNvSpPr/>
            <p:nvPr/>
          </p:nvSpPr>
          <p:spPr>
            <a:xfrm>
              <a:off x="959" y="1094"/>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收集数据</a:t>
              </a:r>
            </a:p>
          </p:txBody>
        </p:sp>
        <p:sp>
          <p:nvSpPr>
            <p:cNvPr id="117769" name="Rectangle 66" descr="7"/>
            <p:cNvSpPr/>
            <p:nvPr/>
          </p:nvSpPr>
          <p:spPr>
            <a:xfrm>
              <a:off x="3702" y="1094"/>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a:t>
              </a:r>
            </a:p>
          </p:txBody>
        </p:sp>
        <p:sp>
          <p:nvSpPr>
            <p:cNvPr id="117770" name="Rectangle 65" descr="8"/>
            <p:cNvSpPr/>
            <p:nvPr/>
          </p:nvSpPr>
          <p:spPr>
            <a:xfrm>
              <a:off x="567" y="1320"/>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2</a:t>
              </a:r>
            </a:p>
          </p:txBody>
        </p:sp>
        <p:sp>
          <p:nvSpPr>
            <p:cNvPr id="117771" name="Rectangle 64" descr="9"/>
            <p:cNvSpPr/>
            <p:nvPr/>
          </p:nvSpPr>
          <p:spPr>
            <a:xfrm>
              <a:off x="959" y="1320"/>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可行性研究</a:t>
              </a:r>
            </a:p>
          </p:txBody>
        </p:sp>
        <p:sp>
          <p:nvSpPr>
            <p:cNvPr id="117772" name="Rectangle 63" descr="10"/>
            <p:cNvSpPr/>
            <p:nvPr/>
          </p:nvSpPr>
          <p:spPr>
            <a:xfrm>
              <a:off x="3702" y="1320"/>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a:t>
              </a:r>
            </a:p>
          </p:txBody>
        </p:sp>
        <p:sp>
          <p:nvSpPr>
            <p:cNvPr id="117773" name="Rectangle 62" descr="11"/>
            <p:cNvSpPr/>
            <p:nvPr/>
          </p:nvSpPr>
          <p:spPr>
            <a:xfrm>
              <a:off x="567" y="1546"/>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3</a:t>
              </a:r>
            </a:p>
          </p:txBody>
        </p:sp>
        <p:sp>
          <p:nvSpPr>
            <p:cNvPr id="117774" name="Rectangle 61" descr="12"/>
            <p:cNvSpPr/>
            <p:nvPr/>
          </p:nvSpPr>
          <p:spPr>
            <a:xfrm>
              <a:off x="959" y="1546"/>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准备问题界定报告</a:t>
              </a:r>
            </a:p>
          </p:txBody>
        </p:sp>
        <p:sp>
          <p:nvSpPr>
            <p:cNvPr id="117775" name="Rectangle 60" descr="13"/>
            <p:cNvSpPr/>
            <p:nvPr/>
          </p:nvSpPr>
          <p:spPr>
            <a:xfrm>
              <a:off x="3702" y="1546"/>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a:t>
              </a:r>
              <a:r>
                <a:rPr lang="zh-CN" altLang="en-US" sz="1400" dirty="0">
                  <a:solidFill>
                    <a:schemeClr val="tx1"/>
                  </a:solidFill>
                  <a:latin typeface="宋体" panose="02010600030101010101" pitchFamily="2" charset="-122"/>
                </a:rPr>
                <a:t>，</a:t>
              </a:r>
              <a:r>
                <a:rPr lang="en-US" altLang="zh-CN" sz="1400" dirty="0">
                  <a:solidFill>
                    <a:schemeClr val="tx1"/>
                  </a:solidFill>
                  <a:latin typeface="宋体" panose="02010600030101010101" pitchFamily="2" charset="-122"/>
                </a:rPr>
                <a:t>2</a:t>
              </a:r>
            </a:p>
          </p:txBody>
        </p:sp>
        <p:sp>
          <p:nvSpPr>
            <p:cNvPr id="117776" name="Rectangle 59" descr="14"/>
            <p:cNvSpPr/>
            <p:nvPr/>
          </p:nvSpPr>
          <p:spPr>
            <a:xfrm>
              <a:off x="567" y="1772"/>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4</a:t>
              </a:r>
            </a:p>
          </p:txBody>
        </p:sp>
        <p:sp>
          <p:nvSpPr>
            <p:cNvPr id="117777" name="Rectangle 58" descr="15"/>
            <p:cNvSpPr/>
            <p:nvPr/>
          </p:nvSpPr>
          <p:spPr>
            <a:xfrm>
              <a:off x="959" y="1772"/>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会晤用户</a:t>
              </a:r>
            </a:p>
          </p:txBody>
        </p:sp>
        <p:sp>
          <p:nvSpPr>
            <p:cNvPr id="117778" name="Rectangle 57" descr="16"/>
            <p:cNvSpPr/>
            <p:nvPr/>
          </p:nvSpPr>
          <p:spPr>
            <a:xfrm>
              <a:off x="3702" y="1772"/>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3</a:t>
              </a:r>
            </a:p>
          </p:txBody>
        </p:sp>
        <p:sp>
          <p:nvSpPr>
            <p:cNvPr id="117779" name="Rectangle 56" descr="17"/>
            <p:cNvSpPr/>
            <p:nvPr/>
          </p:nvSpPr>
          <p:spPr>
            <a:xfrm>
              <a:off x="567" y="1998"/>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5</a:t>
              </a:r>
            </a:p>
          </p:txBody>
        </p:sp>
        <p:sp>
          <p:nvSpPr>
            <p:cNvPr id="117780" name="Rectangle 55" descr="18"/>
            <p:cNvSpPr/>
            <p:nvPr/>
          </p:nvSpPr>
          <p:spPr>
            <a:xfrm>
              <a:off x="959" y="1998"/>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研究现有系统</a:t>
              </a:r>
            </a:p>
          </p:txBody>
        </p:sp>
        <p:sp>
          <p:nvSpPr>
            <p:cNvPr id="117781" name="Rectangle 54" descr="19"/>
            <p:cNvSpPr/>
            <p:nvPr/>
          </p:nvSpPr>
          <p:spPr>
            <a:xfrm>
              <a:off x="3702" y="1998"/>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3</a:t>
              </a:r>
            </a:p>
          </p:txBody>
        </p:sp>
        <p:sp>
          <p:nvSpPr>
            <p:cNvPr id="117782" name="Rectangle 53" descr="20"/>
            <p:cNvSpPr/>
            <p:nvPr/>
          </p:nvSpPr>
          <p:spPr>
            <a:xfrm>
              <a:off x="567" y="2224"/>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6</a:t>
              </a:r>
            </a:p>
          </p:txBody>
        </p:sp>
        <p:sp>
          <p:nvSpPr>
            <p:cNvPr id="117783" name="Rectangle 52" descr="21"/>
            <p:cNvSpPr/>
            <p:nvPr/>
          </p:nvSpPr>
          <p:spPr>
            <a:xfrm>
              <a:off x="959" y="2224"/>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明确用户需求</a:t>
              </a:r>
            </a:p>
          </p:txBody>
        </p:sp>
        <p:sp>
          <p:nvSpPr>
            <p:cNvPr id="117784" name="Rectangle 51" descr="22"/>
            <p:cNvSpPr/>
            <p:nvPr/>
          </p:nvSpPr>
          <p:spPr>
            <a:xfrm>
              <a:off x="3702" y="2224"/>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4</a:t>
              </a:r>
            </a:p>
          </p:txBody>
        </p:sp>
        <p:sp>
          <p:nvSpPr>
            <p:cNvPr id="117785" name="Rectangle 50" descr="23"/>
            <p:cNvSpPr/>
            <p:nvPr/>
          </p:nvSpPr>
          <p:spPr>
            <a:xfrm>
              <a:off x="567" y="2450"/>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7</a:t>
              </a:r>
            </a:p>
          </p:txBody>
        </p:sp>
        <p:sp>
          <p:nvSpPr>
            <p:cNvPr id="117786" name="Rectangle 49" descr="24"/>
            <p:cNvSpPr/>
            <p:nvPr/>
          </p:nvSpPr>
          <p:spPr>
            <a:xfrm>
              <a:off x="959" y="2450"/>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准备系统分析报告</a:t>
              </a:r>
            </a:p>
          </p:txBody>
        </p:sp>
        <p:sp>
          <p:nvSpPr>
            <p:cNvPr id="117787" name="Rectangle 48" descr="25"/>
            <p:cNvSpPr/>
            <p:nvPr/>
          </p:nvSpPr>
          <p:spPr>
            <a:xfrm>
              <a:off x="3702" y="2450"/>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5</a:t>
              </a:r>
              <a:r>
                <a:rPr lang="zh-CN" altLang="en-US" sz="1400" dirty="0">
                  <a:solidFill>
                    <a:schemeClr val="tx1"/>
                  </a:solidFill>
                  <a:latin typeface="宋体" panose="02010600030101010101" pitchFamily="2" charset="-122"/>
                </a:rPr>
                <a:t>，</a:t>
              </a:r>
              <a:r>
                <a:rPr lang="en-US" altLang="zh-CN" sz="1400" dirty="0">
                  <a:solidFill>
                    <a:schemeClr val="tx1"/>
                  </a:solidFill>
                  <a:latin typeface="宋体" panose="02010600030101010101" pitchFamily="2" charset="-122"/>
                </a:rPr>
                <a:t>6</a:t>
              </a:r>
            </a:p>
          </p:txBody>
        </p:sp>
        <p:sp>
          <p:nvSpPr>
            <p:cNvPr id="117788" name="Rectangle 47" descr="26"/>
            <p:cNvSpPr/>
            <p:nvPr/>
          </p:nvSpPr>
          <p:spPr>
            <a:xfrm>
              <a:off x="567" y="2676"/>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8</a:t>
              </a:r>
            </a:p>
          </p:txBody>
        </p:sp>
        <p:sp>
          <p:nvSpPr>
            <p:cNvPr id="117789" name="Rectangle 46" descr="27"/>
            <p:cNvSpPr/>
            <p:nvPr/>
          </p:nvSpPr>
          <p:spPr>
            <a:xfrm>
              <a:off x="959" y="2676"/>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数据输入输出</a:t>
              </a:r>
            </a:p>
          </p:txBody>
        </p:sp>
        <p:sp>
          <p:nvSpPr>
            <p:cNvPr id="117790" name="Rectangle 45" descr="28"/>
            <p:cNvSpPr/>
            <p:nvPr/>
          </p:nvSpPr>
          <p:spPr>
            <a:xfrm>
              <a:off x="3702" y="2676"/>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7</a:t>
              </a:r>
            </a:p>
          </p:txBody>
        </p:sp>
        <p:sp>
          <p:nvSpPr>
            <p:cNvPr id="117791" name="Rectangle 17" descr="29"/>
            <p:cNvSpPr/>
            <p:nvPr/>
          </p:nvSpPr>
          <p:spPr>
            <a:xfrm>
              <a:off x="567" y="2902"/>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Arial" panose="020B0604020202020204" pitchFamily="34" charset="0"/>
                </a:rPr>
                <a:t>…</a:t>
              </a:r>
              <a:endParaRPr lang="en-US" altLang="zh-CN" sz="1400" dirty="0">
                <a:solidFill>
                  <a:schemeClr val="tx1"/>
                </a:solidFill>
                <a:latin typeface="宋体" panose="02010600030101010101" pitchFamily="2" charset="-122"/>
              </a:endParaRPr>
            </a:p>
          </p:txBody>
        </p:sp>
        <p:sp>
          <p:nvSpPr>
            <p:cNvPr id="117792" name="Rectangle 16" descr="30"/>
            <p:cNvSpPr/>
            <p:nvPr/>
          </p:nvSpPr>
          <p:spPr>
            <a:xfrm>
              <a:off x="959" y="2902"/>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Arial" panose="020B0604020202020204" pitchFamily="34" charset="0"/>
                </a:rPr>
                <a:t>…</a:t>
              </a:r>
              <a:endParaRPr lang="en-US" altLang="zh-CN" sz="1400" dirty="0">
                <a:solidFill>
                  <a:schemeClr val="tx1"/>
                </a:solidFill>
                <a:latin typeface="宋体" panose="02010600030101010101" pitchFamily="2" charset="-122"/>
              </a:endParaRPr>
            </a:p>
          </p:txBody>
        </p:sp>
        <p:sp>
          <p:nvSpPr>
            <p:cNvPr id="117793" name="Rectangle 15" descr="31"/>
            <p:cNvSpPr/>
            <p:nvPr/>
          </p:nvSpPr>
          <p:spPr>
            <a:xfrm>
              <a:off x="3702" y="2902"/>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endParaRPr lang="zh-CN" altLang="zh-CN" sz="1400" dirty="0">
                <a:solidFill>
                  <a:schemeClr val="tx1"/>
                </a:solidFill>
                <a:latin typeface="宋体" panose="02010600030101010101" pitchFamily="2" charset="-122"/>
              </a:endParaRPr>
            </a:p>
          </p:txBody>
        </p:sp>
        <p:sp>
          <p:nvSpPr>
            <p:cNvPr id="117794" name="Rectangle 14" descr="32"/>
            <p:cNvSpPr/>
            <p:nvPr/>
          </p:nvSpPr>
          <p:spPr>
            <a:xfrm>
              <a:off x="567" y="3128"/>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19</a:t>
              </a:r>
            </a:p>
          </p:txBody>
        </p:sp>
        <p:sp>
          <p:nvSpPr>
            <p:cNvPr id="117795" name="Rectangle 13" descr="33"/>
            <p:cNvSpPr/>
            <p:nvPr/>
          </p:nvSpPr>
          <p:spPr>
            <a:xfrm>
              <a:off x="959" y="3128"/>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准备测试报告</a:t>
              </a:r>
            </a:p>
          </p:txBody>
        </p:sp>
        <p:sp>
          <p:nvSpPr>
            <p:cNvPr id="117796" name="Rectangle 12" descr="34"/>
            <p:cNvSpPr/>
            <p:nvPr/>
          </p:nvSpPr>
          <p:spPr>
            <a:xfrm>
              <a:off x="3702" y="3128"/>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16</a:t>
              </a:r>
              <a:r>
                <a:rPr lang="zh-CN" altLang="en-US" sz="1400" dirty="0">
                  <a:solidFill>
                    <a:schemeClr val="tx1"/>
                  </a:solidFill>
                  <a:latin typeface="宋体" panose="02010600030101010101" pitchFamily="2" charset="-122"/>
                </a:rPr>
                <a:t>，</a:t>
              </a:r>
              <a:r>
                <a:rPr lang="en-US" altLang="zh-CN" sz="1400" dirty="0">
                  <a:solidFill>
                    <a:schemeClr val="tx1"/>
                  </a:solidFill>
                  <a:latin typeface="宋体" panose="02010600030101010101" pitchFamily="2" charset="-122"/>
                </a:rPr>
                <a:t>17</a:t>
              </a:r>
              <a:r>
                <a:rPr lang="zh-CN" altLang="en-US" sz="1400" dirty="0">
                  <a:solidFill>
                    <a:schemeClr val="tx1"/>
                  </a:solidFill>
                  <a:latin typeface="宋体" panose="02010600030101010101" pitchFamily="2" charset="-122"/>
                </a:rPr>
                <a:t>，</a:t>
              </a:r>
              <a:r>
                <a:rPr lang="en-US" altLang="zh-CN" sz="1400" dirty="0">
                  <a:solidFill>
                    <a:schemeClr val="tx1"/>
                  </a:solidFill>
                  <a:latin typeface="宋体" panose="02010600030101010101" pitchFamily="2" charset="-122"/>
                </a:rPr>
                <a:t>18</a:t>
              </a:r>
            </a:p>
          </p:txBody>
        </p:sp>
        <p:sp>
          <p:nvSpPr>
            <p:cNvPr id="117797" name="Rectangle 11" descr="35"/>
            <p:cNvSpPr/>
            <p:nvPr/>
          </p:nvSpPr>
          <p:spPr>
            <a:xfrm>
              <a:off x="567" y="3354"/>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20</a:t>
              </a:r>
            </a:p>
          </p:txBody>
        </p:sp>
        <p:sp>
          <p:nvSpPr>
            <p:cNvPr id="117798" name="Rectangle 10" descr="36"/>
            <p:cNvSpPr/>
            <p:nvPr/>
          </p:nvSpPr>
          <p:spPr>
            <a:xfrm>
              <a:off x="959" y="3354"/>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培训</a:t>
              </a:r>
            </a:p>
          </p:txBody>
        </p:sp>
        <p:sp>
          <p:nvSpPr>
            <p:cNvPr id="117799" name="Rectangle 9" descr="37"/>
            <p:cNvSpPr/>
            <p:nvPr/>
          </p:nvSpPr>
          <p:spPr>
            <a:xfrm>
              <a:off x="3702" y="3354"/>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19</a:t>
              </a:r>
            </a:p>
          </p:txBody>
        </p:sp>
        <p:sp>
          <p:nvSpPr>
            <p:cNvPr id="117800" name="Rectangle 8" descr="38"/>
            <p:cNvSpPr/>
            <p:nvPr/>
          </p:nvSpPr>
          <p:spPr>
            <a:xfrm>
              <a:off x="567" y="3580"/>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21</a:t>
              </a:r>
            </a:p>
          </p:txBody>
        </p:sp>
        <p:sp>
          <p:nvSpPr>
            <p:cNvPr id="117801" name="Rectangle 7" descr="39"/>
            <p:cNvSpPr/>
            <p:nvPr/>
          </p:nvSpPr>
          <p:spPr>
            <a:xfrm>
              <a:off x="959" y="3580"/>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系统转换</a:t>
              </a:r>
            </a:p>
          </p:txBody>
        </p:sp>
        <p:sp>
          <p:nvSpPr>
            <p:cNvPr id="117802" name="Rectangle 6" descr="40"/>
            <p:cNvSpPr/>
            <p:nvPr/>
          </p:nvSpPr>
          <p:spPr>
            <a:xfrm>
              <a:off x="3702" y="3580"/>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19</a:t>
              </a:r>
            </a:p>
          </p:txBody>
        </p:sp>
        <p:sp>
          <p:nvSpPr>
            <p:cNvPr id="117803" name="Rectangle 5" descr="41"/>
            <p:cNvSpPr/>
            <p:nvPr/>
          </p:nvSpPr>
          <p:spPr>
            <a:xfrm>
              <a:off x="567" y="3806"/>
              <a:ext cx="392" cy="226"/>
            </a:xfrm>
            <a:prstGeom prst="rect">
              <a:avLst/>
            </a:prstGeom>
            <a:noFill/>
            <a:ln w="9525">
              <a:noFill/>
            </a:ln>
          </p:spPr>
          <p:txBody>
            <a:bodyPr/>
            <a:lstStyle/>
            <a:p>
              <a:pPr>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22</a:t>
              </a:r>
            </a:p>
          </p:txBody>
        </p:sp>
        <p:sp>
          <p:nvSpPr>
            <p:cNvPr id="117804" name="Rectangle 4" descr="42"/>
            <p:cNvSpPr/>
            <p:nvPr/>
          </p:nvSpPr>
          <p:spPr>
            <a:xfrm>
              <a:off x="959" y="3806"/>
              <a:ext cx="274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zh-CN" altLang="en-US" sz="1400" dirty="0">
                  <a:solidFill>
                    <a:schemeClr val="tx1"/>
                  </a:solidFill>
                  <a:latin typeface="宋体" panose="02010600030101010101" pitchFamily="2" charset="-122"/>
                </a:rPr>
                <a:t>装备实施报告</a:t>
              </a:r>
            </a:p>
          </p:txBody>
        </p:sp>
        <p:sp>
          <p:nvSpPr>
            <p:cNvPr id="117805" name="Rectangle 3" descr="43"/>
            <p:cNvSpPr/>
            <p:nvPr/>
          </p:nvSpPr>
          <p:spPr>
            <a:xfrm>
              <a:off x="3702" y="3806"/>
              <a:ext cx="1763" cy="226"/>
            </a:xfrm>
            <a:prstGeom prst="rect">
              <a:avLst/>
            </a:prstGeom>
            <a:noFill/>
            <a:ln w="9525">
              <a:noFill/>
            </a:ln>
          </p:spPr>
          <p:txBody>
            <a:bodyPr/>
            <a:lstStyle/>
            <a:p>
              <a:pPr algn="l">
                <a:lnSpc>
                  <a:spcPct val="110000"/>
                </a:lnSpc>
                <a:spcBef>
                  <a:spcPct val="10000"/>
                </a:spcBef>
                <a:buClr>
                  <a:schemeClr val="tx1"/>
                </a:buClr>
                <a:buFont typeface="Wingdings" panose="05000000000000000000" pitchFamily="2" charset="2"/>
              </a:pPr>
              <a:r>
                <a:rPr lang="en-US" altLang="zh-CN" sz="1400" dirty="0">
                  <a:solidFill>
                    <a:schemeClr val="tx1"/>
                  </a:solidFill>
                  <a:latin typeface="宋体" panose="02010600030101010101" pitchFamily="2" charset="-122"/>
                </a:rPr>
                <a:t>20</a:t>
              </a:r>
              <a:r>
                <a:rPr lang="zh-CN" altLang="en-US" sz="1400" dirty="0">
                  <a:solidFill>
                    <a:schemeClr val="tx1"/>
                  </a:solidFill>
                  <a:latin typeface="宋体" panose="02010600030101010101" pitchFamily="2" charset="-122"/>
                </a:rPr>
                <a:t>，</a:t>
              </a:r>
              <a:r>
                <a:rPr lang="en-US" altLang="zh-CN" sz="1400" dirty="0">
                  <a:solidFill>
                    <a:schemeClr val="tx1"/>
                  </a:solidFill>
                  <a:latin typeface="宋体" panose="02010600030101010101" pitchFamily="2" charset="-122"/>
                </a:rPr>
                <a:t>21</a:t>
              </a:r>
            </a:p>
          </p:txBody>
        </p:sp>
        <p:sp>
          <p:nvSpPr>
            <p:cNvPr id="117806" name="Line 71"/>
            <p:cNvSpPr/>
            <p:nvPr/>
          </p:nvSpPr>
          <p:spPr>
            <a:xfrm>
              <a:off x="567" y="787"/>
              <a:ext cx="4898" cy="0"/>
            </a:xfrm>
            <a:prstGeom prst="line">
              <a:avLst/>
            </a:prstGeom>
            <a:ln w="28575" cap="sq" cmpd="sng">
              <a:solidFill>
                <a:schemeClr val="tx1"/>
              </a:solidFill>
              <a:prstDash val="solid"/>
              <a:headEnd type="none" w="med" len="med"/>
              <a:tailEnd type="none" w="med" len="med"/>
            </a:ln>
          </p:spPr>
        </p:sp>
        <p:sp>
          <p:nvSpPr>
            <p:cNvPr id="117807" name="Line 72"/>
            <p:cNvSpPr/>
            <p:nvPr/>
          </p:nvSpPr>
          <p:spPr>
            <a:xfrm>
              <a:off x="567" y="1094"/>
              <a:ext cx="4898" cy="0"/>
            </a:xfrm>
            <a:prstGeom prst="line">
              <a:avLst/>
            </a:prstGeom>
            <a:ln w="12700" cap="flat" cmpd="sng">
              <a:solidFill>
                <a:schemeClr val="tx1"/>
              </a:solidFill>
              <a:prstDash val="solid"/>
              <a:headEnd type="none" w="med" len="med"/>
              <a:tailEnd type="none" w="med" len="med"/>
            </a:ln>
          </p:spPr>
        </p:sp>
        <p:sp>
          <p:nvSpPr>
            <p:cNvPr id="117808" name="Line 73"/>
            <p:cNvSpPr/>
            <p:nvPr/>
          </p:nvSpPr>
          <p:spPr>
            <a:xfrm>
              <a:off x="567" y="1320"/>
              <a:ext cx="4898" cy="0"/>
            </a:xfrm>
            <a:prstGeom prst="line">
              <a:avLst/>
            </a:prstGeom>
            <a:ln w="12700" cap="flat" cmpd="sng">
              <a:solidFill>
                <a:schemeClr val="tx1"/>
              </a:solidFill>
              <a:prstDash val="solid"/>
              <a:headEnd type="none" w="med" len="med"/>
              <a:tailEnd type="none" w="med" len="med"/>
            </a:ln>
          </p:spPr>
        </p:sp>
        <p:sp>
          <p:nvSpPr>
            <p:cNvPr id="117809" name="Line 74"/>
            <p:cNvSpPr/>
            <p:nvPr/>
          </p:nvSpPr>
          <p:spPr>
            <a:xfrm>
              <a:off x="567" y="1546"/>
              <a:ext cx="4898" cy="0"/>
            </a:xfrm>
            <a:prstGeom prst="line">
              <a:avLst/>
            </a:prstGeom>
            <a:ln w="12700" cap="flat" cmpd="sng">
              <a:solidFill>
                <a:schemeClr val="tx1"/>
              </a:solidFill>
              <a:prstDash val="solid"/>
              <a:headEnd type="none" w="med" len="med"/>
              <a:tailEnd type="none" w="med" len="med"/>
            </a:ln>
          </p:spPr>
        </p:sp>
        <p:sp>
          <p:nvSpPr>
            <p:cNvPr id="117810" name="Line 75"/>
            <p:cNvSpPr/>
            <p:nvPr/>
          </p:nvSpPr>
          <p:spPr>
            <a:xfrm>
              <a:off x="567" y="1772"/>
              <a:ext cx="4898" cy="0"/>
            </a:xfrm>
            <a:prstGeom prst="line">
              <a:avLst/>
            </a:prstGeom>
            <a:ln w="12700" cap="flat" cmpd="sng">
              <a:solidFill>
                <a:schemeClr val="tx1"/>
              </a:solidFill>
              <a:prstDash val="solid"/>
              <a:headEnd type="none" w="med" len="med"/>
              <a:tailEnd type="none" w="med" len="med"/>
            </a:ln>
          </p:spPr>
        </p:sp>
        <p:sp>
          <p:nvSpPr>
            <p:cNvPr id="117811" name="Line 76"/>
            <p:cNvSpPr/>
            <p:nvPr/>
          </p:nvSpPr>
          <p:spPr>
            <a:xfrm>
              <a:off x="567" y="1998"/>
              <a:ext cx="4898" cy="0"/>
            </a:xfrm>
            <a:prstGeom prst="line">
              <a:avLst/>
            </a:prstGeom>
            <a:ln w="12700" cap="flat" cmpd="sng">
              <a:solidFill>
                <a:schemeClr val="tx1"/>
              </a:solidFill>
              <a:prstDash val="solid"/>
              <a:headEnd type="none" w="med" len="med"/>
              <a:tailEnd type="none" w="med" len="med"/>
            </a:ln>
          </p:spPr>
        </p:sp>
        <p:sp>
          <p:nvSpPr>
            <p:cNvPr id="117812" name="Line 77"/>
            <p:cNvSpPr/>
            <p:nvPr/>
          </p:nvSpPr>
          <p:spPr>
            <a:xfrm>
              <a:off x="567" y="2224"/>
              <a:ext cx="4898" cy="0"/>
            </a:xfrm>
            <a:prstGeom prst="line">
              <a:avLst/>
            </a:prstGeom>
            <a:ln w="12700" cap="flat" cmpd="sng">
              <a:solidFill>
                <a:schemeClr val="tx1"/>
              </a:solidFill>
              <a:prstDash val="solid"/>
              <a:headEnd type="none" w="med" len="med"/>
              <a:tailEnd type="none" w="med" len="med"/>
            </a:ln>
          </p:spPr>
        </p:sp>
        <p:sp>
          <p:nvSpPr>
            <p:cNvPr id="117813" name="Line 78"/>
            <p:cNvSpPr/>
            <p:nvPr/>
          </p:nvSpPr>
          <p:spPr>
            <a:xfrm>
              <a:off x="567" y="2450"/>
              <a:ext cx="4898" cy="0"/>
            </a:xfrm>
            <a:prstGeom prst="line">
              <a:avLst/>
            </a:prstGeom>
            <a:ln w="12700" cap="flat" cmpd="sng">
              <a:solidFill>
                <a:schemeClr val="tx1"/>
              </a:solidFill>
              <a:prstDash val="solid"/>
              <a:headEnd type="none" w="med" len="med"/>
              <a:tailEnd type="none" w="med" len="med"/>
            </a:ln>
          </p:spPr>
        </p:sp>
        <p:sp>
          <p:nvSpPr>
            <p:cNvPr id="117814" name="Line 79"/>
            <p:cNvSpPr/>
            <p:nvPr/>
          </p:nvSpPr>
          <p:spPr>
            <a:xfrm>
              <a:off x="567" y="2676"/>
              <a:ext cx="4898" cy="0"/>
            </a:xfrm>
            <a:prstGeom prst="line">
              <a:avLst/>
            </a:prstGeom>
            <a:ln w="12700" cap="flat" cmpd="sng">
              <a:solidFill>
                <a:schemeClr val="tx1"/>
              </a:solidFill>
              <a:prstDash val="solid"/>
              <a:headEnd type="none" w="med" len="med"/>
              <a:tailEnd type="none" w="med" len="med"/>
            </a:ln>
          </p:spPr>
        </p:sp>
        <p:sp>
          <p:nvSpPr>
            <p:cNvPr id="117815" name="Line 80"/>
            <p:cNvSpPr/>
            <p:nvPr/>
          </p:nvSpPr>
          <p:spPr>
            <a:xfrm>
              <a:off x="567" y="2902"/>
              <a:ext cx="4898" cy="0"/>
            </a:xfrm>
            <a:prstGeom prst="line">
              <a:avLst/>
            </a:prstGeom>
            <a:ln w="12700" cap="flat" cmpd="sng">
              <a:solidFill>
                <a:schemeClr val="tx1"/>
              </a:solidFill>
              <a:prstDash val="solid"/>
              <a:headEnd type="none" w="med" len="med"/>
              <a:tailEnd type="none" w="med" len="med"/>
            </a:ln>
          </p:spPr>
        </p:sp>
        <p:sp>
          <p:nvSpPr>
            <p:cNvPr id="117816" name="Line 90"/>
            <p:cNvSpPr/>
            <p:nvPr/>
          </p:nvSpPr>
          <p:spPr>
            <a:xfrm>
              <a:off x="567" y="3128"/>
              <a:ext cx="4898" cy="0"/>
            </a:xfrm>
            <a:prstGeom prst="line">
              <a:avLst/>
            </a:prstGeom>
            <a:ln w="12700" cap="flat" cmpd="sng">
              <a:solidFill>
                <a:schemeClr val="tx1"/>
              </a:solidFill>
              <a:prstDash val="solid"/>
              <a:headEnd type="none" w="med" len="med"/>
              <a:tailEnd type="none" w="med" len="med"/>
            </a:ln>
          </p:spPr>
        </p:sp>
        <p:sp>
          <p:nvSpPr>
            <p:cNvPr id="117817" name="Line 91"/>
            <p:cNvSpPr/>
            <p:nvPr/>
          </p:nvSpPr>
          <p:spPr>
            <a:xfrm>
              <a:off x="567" y="3354"/>
              <a:ext cx="4898" cy="0"/>
            </a:xfrm>
            <a:prstGeom prst="line">
              <a:avLst/>
            </a:prstGeom>
            <a:ln w="12700" cap="flat" cmpd="sng">
              <a:solidFill>
                <a:schemeClr val="tx1"/>
              </a:solidFill>
              <a:prstDash val="solid"/>
              <a:headEnd type="none" w="med" len="med"/>
              <a:tailEnd type="none" w="med" len="med"/>
            </a:ln>
          </p:spPr>
        </p:sp>
        <p:sp>
          <p:nvSpPr>
            <p:cNvPr id="117818" name="Line 92"/>
            <p:cNvSpPr/>
            <p:nvPr/>
          </p:nvSpPr>
          <p:spPr>
            <a:xfrm>
              <a:off x="567" y="3580"/>
              <a:ext cx="4898" cy="0"/>
            </a:xfrm>
            <a:prstGeom prst="line">
              <a:avLst/>
            </a:prstGeom>
            <a:ln w="12700" cap="flat" cmpd="sng">
              <a:solidFill>
                <a:schemeClr val="tx1"/>
              </a:solidFill>
              <a:prstDash val="solid"/>
              <a:headEnd type="none" w="med" len="med"/>
              <a:tailEnd type="none" w="med" len="med"/>
            </a:ln>
          </p:spPr>
        </p:sp>
        <p:sp>
          <p:nvSpPr>
            <p:cNvPr id="117819" name="Line 93"/>
            <p:cNvSpPr/>
            <p:nvPr/>
          </p:nvSpPr>
          <p:spPr>
            <a:xfrm>
              <a:off x="567" y="3806"/>
              <a:ext cx="4898" cy="0"/>
            </a:xfrm>
            <a:prstGeom prst="line">
              <a:avLst/>
            </a:prstGeom>
            <a:ln w="12700" cap="flat" cmpd="sng">
              <a:solidFill>
                <a:schemeClr val="tx1"/>
              </a:solidFill>
              <a:prstDash val="solid"/>
              <a:headEnd type="none" w="med" len="med"/>
              <a:tailEnd type="none" w="med" len="med"/>
            </a:ln>
          </p:spPr>
        </p:sp>
        <p:sp>
          <p:nvSpPr>
            <p:cNvPr id="117820" name="Line 94"/>
            <p:cNvSpPr/>
            <p:nvPr/>
          </p:nvSpPr>
          <p:spPr>
            <a:xfrm>
              <a:off x="567" y="4032"/>
              <a:ext cx="4898" cy="0"/>
            </a:xfrm>
            <a:prstGeom prst="line">
              <a:avLst/>
            </a:prstGeom>
            <a:ln w="28575" cap="sq" cmpd="sng">
              <a:solidFill>
                <a:schemeClr val="tx1"/>
              </a:solidFill>
              <a:prstDash val="solid"/>
              <a:headEnd type="none" w="med" len="med"/>
              <a:tailEnd type="none" w="med" len="med"/>
            </a:ln>
          </p:spPr>
        </p:sp>
        <p:sp>
          <p:nvSpPr>
            <p:cNvPr id="117821" name="Line 95"/>
            <p:cNvSpPr/>
            <p:nvPr/>
          </p:nvSpPr>
          <p:spPr>
            <a:xfrm>
              <a:off x="567" y="787"/>
              <a:ext cx="0" cy="3245"/>
            </a:xfrm>
            <a:prstGeom prst="line">
              <a:avLst/>
            </a:prstGeom>
            <a:ln w="28575" cap="sq" cmpd="sng">
              <a:solidFill>
                <a:schemeClr val="tx1"/>
              </a:solidFill>
              <a:prstDash val="solid"/>
              <a:headEnd type="none" w="med" len="med"/>
              <a:tailEnd type="none" w="med" len="med"/>
            </a:ln>
          </p:spPr>
        </p:sp>
        <p:sp>
          <p:nvSpPr>
            <p:cNvPr id="117822" name="Line 96"/>
            <p:cNvSpPr/>
            <p:nvPr/>
          </p:nvSpPr>
          <p:spPr>
            <a:xfrm>
              <a:off x="3702" y="787"/>
              <a:ext cx="0" cy="3245"/>
            </a:xfrm>
            <a:prstGeom prst="line">
              <a:avLst/>
            </a:prstGeom>
            <a:ln w="12700" cap="flat" cmpd="sng">
              <a:solidFill>
                <a:schemeClr val="tx1"/>
              </a:solidFill>
              <a:prstDash val="solid"/>
              <a:headEnd type="none" w="med" len="med"/>
              <a:tailEnd type="none" w="med" len="med"/>
            </a:ln>
          </p:spPr>
        </p:sp>
        <p:sp>
          <p:nvSpPr>
            <p:cNvPr id="117823" name="Line 97"/>
            <p:cNvSpPr/>
            <p:nvPr/>
          </p:nvSpPr>
          <p:spPr>
            <a:xfrm>
              <a:off x="5465" y="787"/>
              <a:ext cx="0" cy="3245"/>
            </a:xfrm>
            <a:prstGeom prst="line">
              <a:avLst/>
            </a:prstGeom>
            <a:ln w="28575" cap="sq" cmpd="sng">
              <a:solidFill>
                <a:schemeClr val="tx1"/>
              </a:solidFill>
              <a:prstDash val="solid"/>
              <a:headEnd type="none" w="med" len="med"/>
              <a:tailEnd type="none" w="med" len="med"/>
            </a:ln>
          </p:spPr>
        </p:sp>
        <p:sp>
          <p:nvSpPr>
            <p:cNvPr id="117824" name="Line 98"/>
            <p:cNvSpPr/>
            <p:nvPr/>
          </p:nvSpPr>
          <p:spPr>
            <a:xfrm>
              <a:off x="959" y="1094"/>
              <a:ext cx="0" cy="2938"/>
            </a:xfrm>
            <a:prstGeom prst="line">
              <a:avLst/>
            </a:prstGeom>
            <a:ln w="12700" cap="flat" cmpd="sng">
              <a:solidFill>
                <a:schemeClr val="tx1"/>
              </a:solidFill>
              <a:prstDash val="solid"/>
              <a:headEnd type="none" w="med" len="med"/>
              <a:tailEnd type="none" w="med" len="med"/>
            </a:ln>
          </p:spPr>
        </p:sp>
      </p:grpSp>
      <p:sp>
        <p:nvSpPr>
          <p:cNvPr id="117763" name="Text Box 99"/>
          <p:cNvSpPr txBox="1"/>
          <p:nvPr/>
        </p:nvSpPr>
        <p:spPr>
          <a:xfrm>
            <a:off x="250825" y="1027113"/>
            <a:ext cx="8523288" cy="457200"/>
          </a:xfrm>
          <a:prstGeom prst="rect">
            <a:avLst/>
          </a:prstGeom>
          <a:noFill/>
          <a:ln w="9525">
            <a:noFill/>
          </a:ln>
        </p:spPr>
        <p:txBody>
          <a:bodyPr>
            <a:spAutoFit/>
          </a:bodyPr>
          <a:lstStyle/>
          <a:p>
            <a:pPr algn="l">
              <a:spcBef>
                <a:spcPct val="50000"/>
              </a:spcBef>
            </a:pPr>
            <a:r>
              <a:rPr lang="zh-CN" altLang="en-US" sz="2400" dirty="0">
                <a:solidFill>
                  <a:schemeClr val="accent2"/>
                </a:solidFill>
                <a:latin typeface="Arial" panose="020B0604020202020204" pitchFamily="34" charset="0"/>
                <a:ea typeface="黑体" panose="02010609060101010101" pitchFamily="49" charset="-122"/>
              </a:rPr>
              <a:t>制作活动和紧前事件序列表</a:t>
            </a:r>
          </a:p>
        </p:txBody>
      </p:sp>
      <p:sp>
        <p:nvSpPr>
          <p:cNvPr id="117764" name="Rectangle 110"/>
          <p:cNvSpPr>
            <a:spLocks noGrp="1"/>
          </p:cNvSpPr>
          <p:nvPr>
            <p:ph type="title" idx="4294967295"/>
          </p:nvPr>
        </p:nvSpPr>
        <p:spPr>
          <a:xfrm>
            <a:off x="0" y="33338"/>
            <a:ext cx="5246688" cy="554037"/>
          </a:xfrm>
        </p:spPr>
        <p:txBody>
          <a:bodyPr vert="horz" wrap="square" lIns="91440" tIns="45720" rIns="91440" bIns="45720" anchor="ctr"/>
          <a:lstStyle/>
          <a:p>
            <a:pPr eaLnBrk="1" hangingPunct="1"/>
            <a:r>
              <a:rPr lang="zh-CN" altLang="en-US" dirty="0"/>
              <a:t>项目活动排序方法与工具 </a:t>
            </a:r>
            <a:r>
              <a:rPr lang="en-US" altLang="zh-CN" sz="3200" dirty="0">
                <a:latin typeface="黑体" panose="02010609060101010101" pitchFamily="49" charset="-122"/>
              </a:rPr>
              <a:t>2</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p:nvPr/>
        </p:nvSpPr>
        <p:spPr>
          <a:xfrm>
            <a:off x="387350" y="750888"/>
            <a:ext cx="184150" cy="519112"/>
          </a:xfrm>
          <a:prstGeom prst="rect">
            <a:avLst/>
          </a:prstGeom>
          <a:noFill/>
          <a:ln w="9525">
            <a:noFill/>
          </a:ln>
        </p:spPr>
        <p:txBody>
          <a:bodyPr wrap="none">
            <a:spAutoFit/>
          </a:bodyPr>
          <a:lstStyle/>
          <a:p>
            <a:pPr algn="l"/>
            <a:endParaRPr lang="zh-CN" altLang="zh-CN" sz="2800" dirty="0">
              <a:solidFill>
                <a:schemeClr val="tx1"/>
              </a:solidFill>
              <a:latin typeface="Times New Roman" panose="02020603050405020304" pitchFamily="18" charset="0"/>
              <a:ea typeface="楷体_GB2312" pitchFamily="49" charset="-122"/>
            </a:endParaRPr>
          </a:p>
        </p:txBody>
      </p:sp>
      <p:sp>
        <p:nvSpPr>
          <p:cNvPr id="118787" name="Text Box 3"/>
          <p:cNvSpPr txBox="1"/>
          <p:nvPr/>
        </p:nvSpPr>
        <p:spPr>
          <a:xfrm>
            <a:off x="342900" y="1196975"/>
            <a:ext cx="8693150" cy="4473575"/>
          </a:xfrm>
          <a:prstGeom prst="rect">
            <a:avLst/>
          </a:prstGeom>
          <a:noFill/>
          <a:ln w="9525">
            <a:noFill/>
          </a:ln>
        </p:spPr>
        <p:txBody>
          <a:bodyPr>
            <a:spAutoFit/>
          </a:bodyPr>
          <a:lstStyle/>
          <a:p>
            <a:pPr algn="l">
              <a:lnSpc>
                <a:spcPct val="150000"/>
              </a:lnSpc>
            </a:pPr>
            <a:r>
              <a:rPr lang="en-US" altLang="zh-CN" sz="2400" b="0" dirty="0">
                <a:solidFill>
                  <a:schemeClr val="tx1"/>
                </a:solidFill>
                <a:latin typeface="宋体" panose="02010600030101010101" pitchFamily="2" charset="-122"/>
              </a:rPr>
              <a:t>1</a:t>
            </a:r>
            <a:r>
              <a:rPr lang="zh-CN" altLang="en-US" sz="2400" b="0" dirty="0">
                <a:solidFill>
                  <a:schemeClr val="tx1"/>
                </a:solidFill>
                <a:latin typeface="宋体" panose="02010600030101010101" pitchFamily="2" charset="-122"/>
              </a:rPr>
              <a:t>、估计的层次</a:t>
            </a:r>
          </a:p>
          <a:p>
            <a:pPr algn="l">
              <a:lnSpc>
                <a:spcPct val="150000"/>
              </a:lnSpc>
            </a:pPr>
            <a:r>
              <a:rPr lang="zh-CN" altLang="en-US" sz="2400" b="0" dirty="0">
                <a:solidFill>
                  <a:schemeClr val="tx1"/>
                </a:solidFill>
                <a:latin typeface="宋体" panose="02010600030101010101" pitchFamily="2" charset="-122"/>
              </a:rPr>
              <a:t>   （产品）系统级估计；（软件</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硬件</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结构）子系统级估计；</a:t>
            </a:r>
          </a:p>
          <a:p>
            <a:pPr algn="l">
              <a:lnSpc>
                <a:spcPct val="150000"/>
              </a:lnSpc>
            </a:pPr>
            <a:r>
              <a:rPr lang="zh-CN" altLang="en-US" sz="2400" b="0" dirty="0">
                <a:solidFill>
                  <a:schemeClr val="tx1"/>
                </a:solidFill>
                <a:latin typeface="宋体" panose="02010600030101010101" pitchFamily="2" charset="-122"/>
              </a:rPr>
              <a:t>   （模块）项目级估计；   活动级估计；   </a:t>
            </a:r>
          </a:p>
          <a:p>
            <a:pPr algn="l">
              <a:lnSpc>
                <a:spcPct val="150000"/>
              </a:lnSpc>
            </a:pPr>
            <a:r>
              <a:rPr lang="en-US" altLang="zh-CN" sz="2400" b="0" dirty="0">
                <a:solidFill>
                  <a:schemeClr val="tx1"/>
                </a:solidFill>
                <a:latin typeface="宋体" panose="02010600030101010101" pitchFamily="2" charset="-122"/>
              </a:rPr>
              <a:t>2</a:t>
            </a:r>
            <a:r>
              <a:rPr lang="zh-CN" altLang="en-US" sz="2400" b="0" dirty="0">
                <a:solidFill>
                  <a:schemeClr val="tx1"/>
                </a:solidFill>
                <a:latin typeface="宋体" panose="02010600030101010101" pitchFamily="2" charset="-122"/>
              </a:rPr>
              <a:t>、估计的对象</a:t>
            </a:r>
          </a:p>
          <a:p>
            <a:pPr algn="l">
              <a:lnSpc>
                <a:spcPct val="150000"/>
              </a:lnSpc>
            </a:pPr>
            <a:r>
              <a:rPr lang="zh-CN" altLang="en-US" sz="2400" b="0" dirty="0">
                <a:solidFill>
                  <a:schemeClr val="tx1"/>
                </a:solidFill>
                <a:latin typeface="宋体" panose="02010600030101010101" pitchFamily="2" charset="-122"/>
              </a:rPr>
              <a:t>    可分为三类：规模、工作量、工期</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进度</a:t>
            </a:r>
            <a:r>
              <a:rPr lang="en-US" altLang="zh-CN" sz="2400" b="0" dirty="0">
                <a:solidFill>
                  <a:schemeClr val="tx1"/>
                </a:solidFill>
                <a:latin typeface="宋体" panose="02010600030101010101" pitchFamily="2" charset="-122"/>
              </a:rPr>
              <a:t>)</a:t>
            </a:r>
          </a:p>
          <a:p>
            <a:pPr algn="l">
              <a:lnSpc>
                <a:spcPct val="150000"/>
              </a:lnSpc>
            </a:pPr>
            <a:r>
              <a:rPr lang="en-US" altLang="zh-CN" sz="2400" b="0" dirty="0">
                <a:solidFill>
                  <a:schemeClr val="tx1"/>
                </a:solidFill>
                <a:latin typeface="宋体" panose="02010600030101010101" pitchFamily="2" charset="-122"/>
              </a:rPr>
              <a:t>3</a:t>
            </a:r>
            <a:r>
              <a:rPr lang="zh-CN" altLang="en-US" sz="2400" b="0" dirty="0">
                <a:solidFill>
                  <a:schemeClr val="tx1"/>
                </a:solidFill>
                <a:latin typeface="宋体" panose="02010600030101010101" pitchFamily="2" charset="-122"/>
              </a:rPr>
              <a:t>、规模、工作量、工期</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进度</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的关系</a:t>
            </a:r>
          </a:p>
          <a:p>
            <a:pPr algn="l">
              <a:lnSpc>
                <a:spcPct val="150000"/>
              </a:lnSpc>
            </a:pPr>
            <a:r>
              <a:rPr lang="zh-CN" altLang="en-US" sz="2400" b="0" dirty="0">
                <a:solidFill>
                  <a:schemeClr val="tx1"/>
                </a:solidFill>
                <a:latin typeface="宋体" panose="02010600030101010101" pitchFamily="2" charset="-122"/>
              </a:rPr>
              <a:t>    工作量 ＝ 规模</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生产率</a:t>
            </a:r>
          </a:p>
          <a:p>
            <a:pPr algn="l">
              <a:lnSpc>
                <a:spcPct val="150000"/>
              </a:lnSpc>
            </a:pPr>
            <a:r>
              <a:rPr lang="zh-CN" altLang="en-US" sz="2400" b="0" dirty="0">
                <a:solidFill>
                  <a:schemeClr val="tx1"/>
                </a:solidFill>
                <a:latin typeface="宋体" panose="02010600030101010101" pitchFamily="2" charset="-122"/>
              </a:rPr>
              <a:t>    工期</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进度</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 工作量</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资源</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人数</a:t>
            </a:r>
            <a:r>
              <a:rPr lang="en-US" altLang="zh-CN" sz="2400" b="0" dirty="0">
                <a:solidFill>
                  <a:schemeClr val="tx1"/>
                </a:solidFill>
                <a:latin typeface="宋体" panose="02010600030101010101" pitchFamily="2" charset="-122"/>
              </a:rPr>
              <a:t>)</a:t>
            </a:r>
          </a:p>
        </p:txBody>
      </p:sp>
      <p:pic>
        <p:nvPicPr>
          <p:cNvPr id="118788" name="Picture 5"/>
          <p:cNvPicPr>
            <a:picLocks noChangeAspect="1"/>
          </p:cNvPicPr>
          <p:nvPr/>
        </p:nvPicPr>
        <p:blipFill>
          <a:blip r:embed="rId3"/>
          <a:stretch>
            <a:fillRect/>
          </a:stretch>
        </p:blipFill>
        <p:spPr>
          <a:xfrm>
            <a:off x="5795963" y="765175"/>
            <a:ext cx="2916237" cy="741363"/>
          </a:xfrm>
          <a:prstGeom prst="rect">
            <a:avLst/>
          </a:prstGeom>
          <a:solidFill>
            <a:srgbClr val="FFFFFF"/>
          </a:solidFill>
          <a:ln w="9525" cap="flat" cmpd="sng">
            <a:solidFill>
              <a:schemeClr val="tx1"/>
            </a:solidFill>
            <a:prstDash val="solid"/>
            <a:miter/>
            <a:headEnd type="none" w="med" len="med"/>
            <a:tailEnd type="none" w="med" len="med"/>
          </a:ln>
        </p:spPr>
      </p:pic>
      <p:sp>
        <p:nvSpPr>
          <p:cNvPr id="118789" name="Oval 6"/>
          <p:cNvSpPr/>
          <p:nvPr/>
        </p:nvSpPr>
        <p:spPr>
          <a:xfrm>
            <a:off x="6516688" y="1196975"/>
            <a:ext cx="668337" cy="319088"/>
          </a:xfrm>
          <a:prstGeom prst="ellipse">
            <a:avLst/>
          </a:prstGeom>
          <a:noFill/>
          <a:ln w="9525" cap="flat" cmpd="sng">
            <a:solidFill>
              <a:srgbClr val="FF0000"/>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18790" name="Rectangle 7"/>
          <p:cNvSpPr>
            <a:spLocks noGrp="1"/>
          </p:cNvSpPr>
          <p:nvPr>
            <p:ph type="title" idx="4294967295"/>
          </p:nvPr>
        </p:nvSpPr>
        <p:spPr>
          <a:xfrm>
            <a:off x="0" y="33338"/>
            <a:ext cx="5246688" cy="554037"/>
          </a:xfrm>
        </p:spPr>
        <p:txBody>
          <a:bodyPr vert="horz" wrap="square" lIns="91440" tIns="45720" rIns="91440" bIns="45720" anchor="ctr"/>
          <a:lstStyle/>
          <a:p>
            <a:pPr marL="304800" indent="-304800" eaLnBrk="1" hangingPunct="1"/>
            <a:r>
              <a:rPr lang="zh-CN" altLang="en-US" dirty="0"/>
              <a:t>活动工期估算的方法与工具</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
          <p:cNvSpPr txBox="1"/>
          <p:nvPr/>
        </p:nvSpPr>
        <p:spPr>
          <a:xfrm>
            <a:off x="457200" y="1143000"/>
            <a:ext cx="8158163" cy="3425825"/>
          </a:xfrm>
          <a:prstGeom prst="rect">
            <a:avLst/>
          </a:prstGeom>
          <a:noFill/>
          <a:ln w="9525">
            <a:noFill/>
          </a:ln>
        </p:spPr>
        <p:txBody>
          <a:bodyPr>
            <a:spAutoFit/>
          </a:bodyPr>
          <a:lstStyle/>
          <a:p>
            <a:pPr marL="482600" indent="-482600" algn="l">
              <a:lnSpc>
                <a:spcPct val="130000"/>
              </a:lnSpc>
              <a:buClr>
                <a:srgbClr val="FF0000"/>
              </a:buClr>
              <a:buFont typeface="Wingdings" panose="05000000000000000000" pitchFamily="2" charset="2"/>
              <a:buChar char="q"/>
            </a:pPr>
            <a:r>
              <a:rPr lang="zh-CN" altLang="en-US" sz="2800" dirty="0">
                <a:solidFill>
                  <a:schemeClr val="tx1"/>
                </a:solidFill>
                <a:latin typeface="宋体" panose="02010600030101010101" pitchFamily="2" charset="-122"/>
              </a:rPr>
              <a:t>自上而下：</a:t>
            </a:r>
            <a:r>
              <a:rPr lang="zh-CN" altLang="en-US" sz="2800" b="0" dirty="0">
                <a:solidFill>
                  <a:schemeClr val="tx1"/>
                </a:solidFill>
                <a:latin typeface="宋体" panose="02010600030101010101" pitchFamily="2" charset="-122"/>
              </a:rPr>
              <a:t>基于历史数据对项目或主要任务进行的较粗估计</a:t>
            </a:r>
          </a:p>
          <a:p>
            <a:pPr marL="482600" indent="-482600" algn="l">
              <a:lnSpc>
                <a:spcPct val="130000"/>
              </a:lnSpc>
              <a:buClr>
                <a:srgbClr val="FF0000"/>
              </a:buClr>
              <a:buFont typeface="Wingdings" panose="05000000000000000000" pitchFamily="2" charset="2"/>
              <a:buChar char="q"/>
            </a:pPr>
            <a:r>
              <a:rPr lang="zh-CN" altLang="en-US" sz="2800" dirty="0">
                <a:solidFill>
                  <a:schemeClr val="tx1"/>
                </a:solidFill>
                <a:latin typeface="宋体" panose="02010600030101010101" pitchFamily="2" charset="-122"/>
              </a:rPr>
              <a:t>自下而上：</a:t>
            </a:r>
            <a:r>
              <a:rPr lang="zh-CN" altLang="en-US" sz="2800" b="0" dirty="0">
                <a:solidFill>
                  <a:schemeClr val="tx1"/>
                </a:solidFill>
                <a:latin typeface="宋体" panose="02010600030101010101" pitchFamily="2" charset="-122"/>
              </a:rPr>
              <a:t>以底层工作任务的估计为基础，由下而上进行的非常详细的估计</a:t>
            </a:r>
          </a:p>
          <a:p>
            <a:pPr marL="673100" lvl="1" indent="0" algn="l" eaLnBrk="1" hangingPunct="1">
              <a:lnSpc>
                <a:spcPct val="130000"/>
              </a:lnSpc>
            </a:pPr>
            <a:endParaRPr lang="zh-CN" altLang="en-US" sz="2800" b="0" dirty="0">
              <a:solidFill>
                <a:schemeClr val="tx1"/>
              </a:solidFill>
              <a:latin typeface="宋体" panose="02010600030101010101" pitchFamily="2" charset="-122"/>
            </a:endParaRPr>
          </a:p>
          <a:p>
            <a:pPr marL="673100" lvl="1" indent="0" algn="l" eaLnBrk="1" hangingPunct="1">
              <a:lnSpc>
                <a:spcPct val="130000"/>
              </a:lnSpc>
            </a:pPr>
            <a:r>
              <a:rPr lang="zh-CN" altLang="en-US" sz="2800" b="0" dirty="0">
                <a:solidFill>
                  <a:schemeClr val="tx1"/>
                </a:solidFill>
                <a:latin typeface="宋体" panose="02010600030101010101" pitchFamily="2" charset="-122"/>
              </a:rPr>
              <a:t>	</a:t>
            </a:r>
          </a:p>
        </p:txBody>
      </p:sp>
      <p:sp>
        <p:nvSpPr>
          <p:cNvPr id="119811" name="Rectangle 5"/>
          <p:cNvSpPr>
            <a:spLocks noGrp="1"/>
          </p:cNvSpPr>
          <p:nvPr>
            <p:ph type="title" idx="4294967295"/>
          </p:nvPr>
        </p:nvSpPr>
        <p:spPr>
          <a:xfrm>
            <a:off x="0" y="33338"/>
            <a:ext cx="6877050" cy="554037"/>
          </a:xfrm>
        </p:spPr>
        <p:txBody>
          <a:bodyPr vert="horz" wrap="square" lIns="91440" tIns="45720" rIns="91440" bIns="45720" anchor="ctr"/>
          <a:lstStyle/>
          <a:p>
            <a:pPr marL="304800" indent="-304800" eaLnBrk="1" hangingPunct="1"/>
            <a:r>
              <a:rPr lang="zh-CN" altLang="en-US" sz="2400" dirty="0"/>
              <a:t>活动工期估算的方法与工具：</a:t>
            </a:r>
            <a:r>
              <a:rPr lang="zh-CN" altLang="en-US" dirty="0">
                <a:latin typeface="黑体" panose="02010609060101010101" pitchFamily="49" charset="-122"/>
              </a:rPr>
              <a:t>两种层次的估计</a:t>
            </a:r>
          </a:p>
        </p:txBody>
      </p:sp>
      <p:sp>
        <p:nvSpPr>
          <p:cNvPr id="119812" name="Rectangle 6"/>
          <p:cNvSpPr/>
          <p:nvPr/>
        </p:nvSpPr>
        <p:spPr>
          <a:xfrm>
            <a:off x="990600" y="4267200"/>
            <a:ext cx="4572000" cy="1443038"/>
          </a:xfrm>
          <a:prstGeom prst="rect">
            <a:avLst/>
          </a:prstGeom>
          <a:noFill/>
          <a:ln w="19050">
            <a:noFill/>
          </a:ln>
        </p:spPr>
        <p:txBody>
          <a:bodyPr>
            <a:spAutoFit/>
          </a:bodyPr>
          <a:lstStyle/>
          <a:p>
            <a:pPr algn="just">
              <a:lnSpc>
                <a:spcPct val="160000"/>
              </a:lnSpc>
              <a:spcBef>
                <a:spcPct val="50000"/>
              </a:spcBef>
            </a:pPr>
            <a:r>
              <a:rPr lang="zh-CN" altLang="en-US" sz="2400" b="0" dirty="0">
                <a:solidFill>
                  <a:schemeClr val="tx1"/>
                </a:solidFill>
                <a:latin typeface="宋体" panose="02010600030101010101" pitchFamily="2" charset="-122"/>
              </a:rPr>
              <a:t>常用的估计方法有：</a:t>
            </a:r>
          </a:p>
          <a:p>
            <a:pPr algn="just">
              <a:lnSpc>
                <a:spcPct val="160000"/>
              </a:lnSpc>
              <a:spcBef>
                <a:spcPct val="50000"/>
              </a:spcBef>
            </a:pPr>
            <a:r>
              <a:rPr lang="zh-CN" altLang="en-US" sz="2400" b="0" dirty="0">
                <a:solidFill>
                  <a:schemeClr val="tx1"/>
                </a:solidFill>
                <a:latin typeface="宋体" panose="02010600030101010101" pitchFamily="2" charset="-122"/>
              </a:rPr>
              <a:t>（类比</a:t>
            </a:r>
            <a:r>
              <a:rPr lang="en-US" altLang="zh-CN" sz="2400" b="0" dirty="0">
                <a:solidFill>
                  <a:schemeClr val="tx1"/>
                </a:solidFill>
                <a:latin typeface="宋体" panose="02010600030101010101" pitchFamily="2" charset="-122"/>
              </a:rPr>
              <a:t>/</a:t>
            </a:r>
            <a:r>
              <a:rPr lang="zh-CN" altLang="en-US" sz="2400" b="0" dirty="0">
                <a:solidFill>
                  <a:schemeClr val="tx1"/>
                </a:solidFill>
                <a:latin typeface="宋体" panose="02010600030101010101" pitchFamily="2" charset="-122"/>
              </a:rPr>
              <a:t>比较、专家判断、推测）</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Group 32"/>
          <p:cNvGrpSpPr/>
          <p:nvPr/>
        </p:nvGrpSpPr>
        <p:grpSpPr>
          <a:xfrm>
            <a:off x="666750" y="1397000"/>
            <a:ext cx="7940675" cy="4489450"/>
            <a:chOff x="420" y="880"/>
            <a:chExt cx="5002" cy="2828"/>
          </a:xfrm>
        </p:grpSpPr>
        <p:sp>
          <p:nvSpPr>
            <p:cNvPr id="120836" name="Rectangle 18" descr="2"/>
            <p:cNvSpPr/>
            <p:nvPr/>
          </p:nvSpPr>
          <p:spPr>
            <a:xfrm>
              <a:off x="420" y="880"/>
              <a:ext cx="650" cy="366"/>
            </a:xfrm>
            <a:prstGeom prst="rect">
              <a:avLst/>
            </a:prstGeom>
            <a:solidFill>
              <a:srgbClr val="66FFFF"/>
            </a:solid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步骤</a:t>
              </a:r>
            </a:p>
          </p:txBody>
        </p:sp>
        <p:sp>
          <p:nvSpPr>
            <p:cNvPr id="120837" name="Rectangle 17" descr="3"/>
            <p:cNvSpPr/>
            <p:nvPr/>
          </p:nvSpPr>
          <p:spPr>
            <a:xfrm>
              <a:off x="1070" y="880"/>
              <a:ext cx="4352" cy="366"/>
            </a:xfrm>
            <a:prstGeom prst="rect">
              <a:avLst/>
            </a:prstGeom>
            <a:solidFill>
              <a:srgbClr val="66FFFF"/>
            </a:solid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动作</a:t>
              </a:r>
            </a:p>
          </p:txBody>
        </p:sp>
        <p:sp>
          <p:nvSpPr>
            <p:cNvPr id="120838" name="Rectangle 16" descr="4"/>
            <p:cNvSpPr/>
            <p:nvPr/>
          </p:nvSpPr>
          <p:spPr>
            <a:xfrm>
              <a:off x="420" y="1246"/>
              <a:ext cx="650" cy="365"/>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1</a:t>
              </a:r>
            </a:p>
          </p:txBody>
        </p:sp>
        <p:sp>
          <p:nvSpPr>
            <p:cNvPr id="120839" name="Rectangle 15" descr="5"/>
            <p:cNvSpPr/>
            <p:nvPr/>
          </p:nvSpPr>
          <p:spPr>
            <a:xfrm>
              <a:off x="1070" y="1246"/>
              <a:ext cx="4352" cy="365"/>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协调人向各专家提供时间估计表格</a:t>
              </a:r>
            </a:p>
          </p:txBody>
        </p:sp>
        <p:sp>
          <p:nvSpPr>
            <p:cNvPr id="120840" name="Rectangle 14" descr="6"/>
            <p:cNvSpPr/>
            <p:nvPr/>
          </p:nvSpPr>
          <p:spPr>
            <a:xfrm>
              <a:off x="420" y="1611"/>
              <a:ext cx="650" cy="366"/>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2</a:t>
              </a:r>
            </a:p>
          </p:txBody>
        </p:sp>
        <p:sp>
          <p:nvSpPr>
            <p:cNvPr id="120841" name="Rectangle 13" descr="7"/>
            <p:cNvSpPr/>
            <p:nvPr/>
          </p:nvSpPr>
          <p:spPr>
            <a:xfrm>
              <a:off x="1070" y="1611"/>
              <a:ext cx="4352" cy="366"/>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协调人召集小组会，各专家讨论估计时间的相关因素</a:t>
              </a:r>
            </a:p>
          </p:txBody>
        </p:sp>
        <p:sp>
          <p:nvSpPr>
            <p:cNvPr id="120842" name="Rectangle 12" descr="8"/>
            <p:cNvSpPr/>
            <p:nvPr/>
          </p:nvSpPr>
          <p:spPr>
            <a:xfrm>
              <a:off x="420" y="1977"/>
              <a:ext cx="650" cy="366"/>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3</a:t>
              </a:r>
            </a:p>
          </p:txBody>
        </p:sp>
        <p:sp>
          <p:nvSpPr>
            <p:cNvPr id="120843" name="Rectangle 11" descr="9"/>
            <p:cNvSpPr/>
            <p:nvPr/>
          </p:nvSpPr>
          <p:spPr>
            <a:xfrm>
              <a:off x="1070" y="1977"/>
              <a:ext cx="4352" cy="366"/>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各专家单独填写表格</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匿名</a:t>
              </a:r>
              <a:r>
                <a:rPr lang="en-US" altLang="zh-CN" dirty="0">
                  <a:solidFill>
                    <a:schemeClr val="tx1"/>
                  </a:solidFill>
                  <a:latin typeface="宋体" panose="02010600030101010101" pitchFamily="2" charset="-122"/>
                </a:rPr>
                <a:t>)</a:t>
              </a:r>
            </a:p>
          </p:txBody>
        </p:sp>
        <p:sp>
          <p:nvSpPr>
            <p:cNvPr id="120844" name="Rectangle 10" descr="10"/>
            <p:cNvSpPr/>
            <p:nvPr/>
          </p:nvSpPr>
          <p:spPr>
            <a:xfrm>
              <a:off x="420" y="2343"/>
              <a:ext cx="650" cy="634"/>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4</a:t>
              </a:r>
            </a:p>
          </p:txBody>
        </p:sp>
        <p:sp>
          <p:nvSpPr>
            <p:cNvPr id="120845" name="Rectangle 9" descr="11"/>
            <p:cNvSpPr/>
            <p:nvPr/>
          </p:nvSpPr>
          <p:spPr>
            <a:xfrm>
              <a:off x="1070" y="2343"/>
              <a:ext cx="4352" cy="634"/>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协调人召集会议在互相不通报结果的情况下一同开会详细讨论评审要素，对整个评审的要素进行优化，达成统一的评估因素</a:t>
              </a:r>
            </a:p>
          </p:txBody>
        </p:sp>
        <p:sp>
          <p:nvSpPr>
            <p:cNvPr id="120846" name="Rectangle 8" descr="12"/>
            <p:cNvSpPr/>
            <p:nvPr/>
          </p:nvSpPr>
          <p:spPr>
            <a:xfrm>
              <a:off x="420" y="2977"/>
              <a:ext cx="650" cy="365"/>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5</a:t>
              </a:r>
            </a:p>
          </p:txBody>
        </p:sp>
        <p:sp>
          <p:nvSpPr>
            <p:cNvPr id="120847" name="Rectangle 7" descr="13"/>
            <p:cNvSpPr/>
            <p:nvPr/>
          </p:nvSpPr>
          <p:spPr>
            <a:xfrm>
              <a:off x="1070" y="2977"/>
              <a:ext cx="4352" cy="365"/>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各专家再次单独填写表格</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匿名</a:t>
              </a:r>
              <a:r>
                <a:rPr lang="en-US" altLang="zh-CN" dirty="0">
                  <a:solidFill>
                    <a:schemeClr val="tx1"/>
                  </a:solidFill>
                  <a:latin typeface="宋体" panose="02010600030101010101" pitchFamily="2" charset="-122"/>
                </a:rPr>
                <a:t>)</a:t>
              </a:r>
            </a:p>
          </p:txBody>
        </p:sp>
        <p:sp>
          <p:nvSpPr>
            <p:cNvPr id="120848" name="Rectangle 6" descr="14"/>
            <p:cNvSpPr/>
            <p:nvPr/>
          </p:nvSpPr>
          <p:spPr>
            <a:xfrm>
              <a:off x="420" y="3342"/>
              <a:ext cx="650" cy="366"/>
            </a:xfrm>
            <a:prstGeom prst="rect">
              <a:avLst/>
            </a:prstGeom>
            <a:noFill/>
            <a:ln w="9525">
              <a:noFill/>
            </a:ln>
          </p:spPr>
          <p:txBody>
            <a:bodyPr lIns="90000" tIns="46800" rIns="90000" bIns="46800" anchor="ctr"/>
            <a:lstStyle/>
            <a:p>
              <a:pPr>
                <a:lnSpc>
                  <a:spcPct val="150000"/>
                </a:lnSpc>
                <a:spcBef>
                  <a:spcPct val="20000"/>
                </a:spcBef>
                <a:buClr>
                  <a:schemeClr val="tx1"/>
                </a:buClr>
                <a:buFont typeface="Wingdings" panose="05000000000000000000" pitchFamily="2" charset="2"/>
              </a:pPr>
              <a:r>
                <a:rPr lang="en-US" altLang="zh-CN" dirty="0">
                  <a:solidFill>
                    <a:schemeClr val="tx1"/>
                  </a:solidFill>
                  <a:latin typeface="宋体" panose="02010600030101010101" pitchFamily="2" charset="-122"/>
                </a:rPr>
                <a:t>6</a:t>
              </a:r>
            </a:p>
          </p:txBody>
        </p:sp>
        <p:sp>
          <p:nvSpPr>
            <p:cNvPr id="120849" name="Rectangle 5" descr="15"/>
            <p:cNvSpPr/>
            <p:nvPr/>
          </p:nvSpPr>
          <p:spPr>
            <a:xfrm>
              <a:off x="1070" y="3342"/>
              <a:ext cx="4352" cy="366"/>
            </a:xfrm>
            <a:prstGeom prst="rect">
              <a:avLst/>
            </a:prstGeom>
            <a:noFill/>
            <a:ln w="9525">
              <a:noFill/>
            </a:ln>
          </p:spPr>
          <p:txBody>
            <a:bodyPr lIns="90000" tIns="46800" rIns="90000" bIns="46800" anchor="ctr"/>
            <a:lstStyle/>
            <a:p>
              <a:pPr algn="l">
                <a:lnSpc>
                  <a:spcPct val="150000"/>
                </a:lnSpc>
                <a:spcBef>
                  <a:spcPct val="20000"/>
                </a:spcBef>
                <a:buClr>
                  <a:schemeClr val="tx1"/>
                </a:buClr>
                <a:buFont typeface="Wingdings" panose="05000000000000000000" pitchFamily="2" charset="2"/>
              </a:pPr>
              <a:r>
                <a:rPr lang="zh-CN" altLang="en-US" dirty="0">
                  <a:solidFill>
                    <a:schemeClr val="tx1"/>
                  </a:solidFill>
                  <a:latin typeface="宋体" panose="02010600030101010101" pitchFamily="2" charset="-122"/>
                </a:rPr>
                <a:t>重复</a:t>
              </a:r>
              <a:r>
                <a:rPr lang="en-US" altLang="zh-CN" dirty="0">
                  <a:solidFill>
                    <a:schemeClr val="tx1"/>
                  </a:solidFill>
                  <a:latin typeface="宋体" panose="02010600030101010101" pitchFamily="2" charset="-122"/>
                </a:rPr>
                <a:t>3</a:t>
              </a:r>
              <a:r>
                <a:rPr lang="zh-CN" altLang="en-US"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5</a:t>
              </a:r>
              <a:r>
                <a:rPr lang="zh-CN" altLang="en-US" dirty="0">
                  <a:solidFill>
                    <a:schemeClr val="tx1"/>
                  </a:solidFill>
                  <a:latin typeface="宋体" panose="02010600030101010101" pitchFamily="2" charset="-122"/>
                </a:rPr>
                <a:t>，直至有一个趋于一致的结果</a:t>
              </a:r>
            </a:p>
          </p:txBody>
        </p:sp>
        <p:sp>
          <p:nvSpPr>
            <p:cNvPr id="120850" name="Line 19"/>
            <p:cNvSpPr/>
            <p:nvPr/>
          </p:nvSpPr>
          <p:spPr>
            <a:xfrm>
              <a:off x="420" y="880"/>
              <a:ext cx="5002" cy="0"/>
            </a:xfrm>
            <a:prstGeom prst="line">
              <a:avLst/>
            </a:prstGeom>
            <a:ln w="28575" cap="sq" cmpd="sng">
              <a:solidFill>
                <a:schemeClr val="tx1"/>
              </a:solidFill>
              <a:prstDash val="solid"/>
              <a:headEnd type="none" w="med" len="med"/>
              <a:tailEnd type="none" w="med" len="med"/>
            </a:ln>
          </p:spPr>
        </p:sp>
        <p:sp>
          <p:nvSpPr>
            <p:cNvPr id="120851" name="Line 20"/>
            <p:cNvSpPr/>
            <p:nvPr/>
          </p:nvSpPr>
          <p:spPr>
            <a:xfrm>
              <a:off x="420" y="1246"/>
              <a:ext cx="5002" cy="0"/>
            </a:xfrm>
            <a:prstGeom prst="line">
              <a:avLst/>
            </a:prstGeom>
            <a:ln w="12700" cap="flat" cmpd="sng">
              <a:solidFill>
                <a:schemeClr val="tx1"/>
              </a:solidFill>
              <a:prstDash val="solid"/>
              <a:headEnd type="none" w="med" len="med"/>
              <a:tailEnd type="none" w="med" len="med"/>
            </a:ln>
          </p:spPr>
        </p:sp>
        <p:sp>
          <p:nvSpPr>
            <p:cNvPr id="120852" name="Line 21"/>
            <p:cNvSpPr/>
            <p:nvPr/>
          </p:nvSpPr>
          <p:spPr>
            <a:xfrm>
              <a:off x="420" y="1611"/>
              <a:ext cx="5002" cy="0"/>
            </a:xfrm>
            <a:prstGeom prst="line">
              <a:avLst/>
            </a:prstGeom>
            <a:ln w="12700" cap="flat" cmpd="sng">
              <a:solidFill>
                <a:schemeClr val="tx1"/>
              </a:solidFill>
              <a:prstDash val="solid"/>
              <a:headEnd type="none" w="med" len="med"/>
              <a:tailEnd type="none" w="med" len="med"/>
            </a:ln>
          </p:spPr>
        </p:sp>
        <p:sp>
          <p:nvSpPr>
            <p:cNvPr id="120853" name="Line 22"/>
            <p:cNvSpPr/>
            <p:nvPr/>
          </p:nvSpPr>
          <p:spPr>
            <a:xfrm>
              <a:off x="420" y="1977"/>
              <a:ext cx="5002" cy="0"/>
            </a:xfrm>
            <a:prstGeom prst="line">
              <a:avLst/>
            </a:prstGeom>
            <a:ln w="12700" cap="flat" cmpd="sng">
              <a:solidFill>
                <a:schemeClr val="tx1"/>
              </a:solidFill>
              <a:prstDash val="solid"/>
              <a:headEnd type="none" w="med" len="med"/>
              <a:tailEnd type="none" w="med" len="med"/>
            </a:ln>
          </p:spPr>
        </p:sp>
        <p:sp>
          <p:nvSpPr>
            <p:cNvPr id="120854" name="Line 23"/>
            <p:cNvSpPr/>
            <p:nvPr/>
          </p:nvSpPr>
          <p:spPr>
            <a:xfrm>
              <a:off x="420" y="2343"/>
              <a:ext cx="5002" cy="0"/>
            </a:xfrm>
            <a:prstGeom prst="line">
              <a:avLst/>
            </a:prstGeom>
            <a:ln w="12700" cap="flat" cmpd="sng">
              <a:solidFill>
                <a:schemeClr val="tx1"/>
              </a:solidFill>
              <a:prstDash val="solid"/>
              <a:headEnd type="none" w="med" len="med"/>
              <a:tailEnd type="none" w="med" len="med"/>
            </a:ln>
          </p:spPr>
        </p:sp>
        <p:sp>
          <p:nvSpPr>
            <p:cNvPr id="120855" name="Line 24"/>
            <p:cNvSpPr/>
            <p:nvPr/>
          </p:nvSpPr>
          <p:spPr>
            <a:xfrm>
              <a:off x="420" y="2977"/>
              <a:ext cx="5002" cy="0"/>
            </a:xfrm>
            <a:prstGeom prst="line">
              <a:avLst/>
            </a:prstGeom>
            <a:ln w="12700" cap="flat" cmpd="sng">
              <a:solidFill>
                <a:schemeClr val="tx1"/>
              </a:solidFill>
              <a:prstDash val="solid"/>
              <a:headEnd type="none" w="med" len="med"/>
              <a:tailEnd type="none" w="med" len="med"/>
            </a:ln>
          </p:spPr>
        </p:sp>
        <p:sp>
          <p:nvSpPr>
            <p:cNvPr id="120856" name="Line 25"/>
            <p:cNvSpPr/>
            <p:nvPr/>
          </p:nvSpPr>
          <p:spPr>
            <a:xfrm>
              <a:off x="420" y="3342"/>
              <a:ext cx="5002" cy="0"/>
            </a:xfrm>
            <a:prstGeom prst="line">
              <a:avLst/>
            </a:prstGeom>
            <a:ln w="12700" cap="flat" cmpd="sng">
              <a:solidFill>
                <a:schemeClr val="tx1"/>
              </a:solidFill>
              <a:prstDash val="solid"/>
              <a:headEnd type="none" w="med" len="med"/>
              <a:tailEnd type="none" w="med" len="med"/>
            </a:ln>
          </p:spPr>
        </p:sp>
        <p:sp>
          <p:nvSpPr>
            <p:cNvPr id="120857" name="Line 26"/>
            <p:cNvSpPr/>
            <p:nvPr/>
          </p:nvSpPr>
          <p:spPr>
            <a:xfrm>
              <a:off x="420" y="3708"/>
              <a:ext cx="5002" cy="0"/>
            </a:xfrm>
            <a:prstGeom prst="line">
              <a:avLst/>
            </a:prstGeom>
            <a:ln w="28575" cap="sq" cmpd="sng">
              <a:solidFill>
                <a:schemeClr val="tx1"/>
              </a:solidFill>
              <a:prstDash val="solid"/>
              <a:headEnd type="none" w="med" len="med"/>
              <a:tailEnd type="none" w="med" len="med"/>
            </a:ln>
          </p:spPr>
        </p:sp>
        <p:sp>
          <p:nvSpPr>
            <p:cNvPr id="120858" name="Line 27"/>
            <p:cNvSpPr/>
            <p:nvPr/>
          </p:nvSpPr>
          <p:spPr>
            <a:xfrm>
              <a:off x="420" y="880"/>
              <a:ext cx="0" cy="2828"/>
            </a:xfrm>
            <a:prstGeom prst="line">
              <a:avLst/>
            </a:prstGeom>
            <a:ln w="28575" cap="sq" cmpd="sng">
              <a:solidFill>
                <a:schemeClr val="tx1"/>
              </a:solidFill>
              <a:prstDash val="solid"/>
              <a:headEnd type="none" w="med" len="med"/>
              <a:tailEnd type="none" w="med" len="med"/>
            </a:ln>
          </p:spPr>
        </p:sp>
        <p:sp>
          <p:nvSpPr>
            <p:cNvPr id="120859" name="Line 28"/>
            <p:cNvSpPr/>
            <p:nvPr/>
          </p:nvSpPr>
          <p:spPr>
            <a:xfrm>
              <a:off x="1070" y="880"/>
              <a:ext cx="0" cy="2828"/>
            </a:xfrm>
            <a:prstGeom prst="line">
              <a:avLst/>
            </a:prstGeom>
            <a:ln w="12700" cap="flat" cmpd="sng">
              <a:solidFill>
                <a:schemeClr val="tx1"/>
              </a:solidFill>
              <a:prstDash val="solid"/>
              <a:headEnd type="none" w="med" len="med"/>
              <a:tailEnd type="none" w="med" len="med"/>
            </a:ln>
          </p:spPr>
        </p:sp>
        <p:sp>
          <p:nvSpPr>
            <p:cNvPr id="120860" name="Line 29"/>
            <p:cNvSpPr/>
            <p:nvPr/>
          </p:nvSpPr>
          <p:spPr>
            <a:xfrm>
              <a:off x="5422" y="880"/>
              <a:ext cx="0" cy="2828"/>
            </a:xfrm>
            <a:prstGeom prst="line">
              <a:avLst/>
            </a:prstGeom>
            <a:ln w="28575" cap="sq" cmpd="sng">
              <a:solidFill>
                <a:schemeClr val="tx1"/>
              </a:solidFill>
              <a:prstDash val="solid"/>
              <a:headEnd type="none" w="med" len="med"/>
              <a:tailEnd type="none" w="med" len="med"/>
            </a:ln>
          </p:spPr>
        </p:sp>
      </p:grpSp>
      <p:sp>
        <p:nvSpPr>
          <p:cNvPr id="120835" name="Rectangle 30"/>
          <p:cNvSpPr>
            <a:spLocks noGrp="1"/>
          </p:cNvSpPr>
          <p:nvPr>
            <p:ph type="title" idx="4294967295"/>
          </p:nvPr>
        </p:nvSpPr>
        <p:spPr>
          <a:xfrm>
            <a:off x="0" y="25400"/>
            <a:ext cx="7380288" cy="425450"/>
          </a:xfrm>
        </p:spPr>
        <p:txBody>
          <a:bodyPr vert="horz" wrap="square" lIns="91440" tIns="45720" rIns="91440" bIns="45720" anchor="ctr"/>
          <a:lstStyle/>
          <a:p>
            <a:pPr marL="304800" indent="-304800" eaLnBrk="1" hangingPunct="1"/>
            <a:r>
              <a:rPr lang="zh-CN" altLang="en-US" dirty="0"/>
              <a:t>活动工期估算工具：</a:t>
            </a:r>
            <a:r>
              <a:rPr lang="en-US" altLang="zh-CN" dirty="0">
                <a:latin typeface="黑体" panose="02010609060101010101" pitchFamily="49" charset="-122"/>
              </a:rPr>
              <a:t>Delphi</a:t>
            </a:r>
            <a:r>
              <a:rPr lang="zh-CN" altLang="en-US" dirty="0">
                <a:latin typeface="黑体" panose="02010609060101010101" pitchFamily="49" charset="-122"/>
              </a:rPr>
              <a:t>专家估计法简介</a:t>
            </a:r>
          </a:p>
        </p:txBody>
      </p:sp>
    </p:spTree>
  </p:cSld>
  <p:clrMapOvr>
    <a:masterClrMapping/>
  </p:clrMapOvr>
</p:sld>
</file>

<file path=ppt/theme/theme1.xml><?xml version="1.0" encoding="utf-8"?>
<a:theme xmlns:a="http://schemas.openxmlformats.org/drawingml/2006/main" name="南信公司">
  <a:themeElements>
    <a:clrScheme name="南信公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南信公司">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rgbClr val="184184"/>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rgbClr val="184184"/>
            </a:solidFill>
            <a:effectLst/>
            <a:latin typeface="Times New Roman" panose="02020603050405020304" pitchFamily="18" charset="0"/>
            <a:ea typeface="宋体" panose="02010600030101010101" pitchFamily="2" charset="-122"/>
          </a:defRPr>
        </a:defPPr>
      </a:lstStyle>
    </a:lnDef>
  </a:objectDefaults>
  <a:extraClrSchemeLst>
    <a:extraClrScheme>
      <a:clrScheme name="南信公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南信公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南信公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南信公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南信公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南信公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南信公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南信公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南信公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南信公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南信公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南信公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南信公司</Template>
  <TotalTime>0</TotalTime>
  <Words>10420</Words>
  <Application>Microsoft Office PowerPoint</Application>
  <PresentationFormat>全屏显示(4:3)</PresentationFormat>
  <Paragraphs>2123</Paragraphs>
  <Slides>167</Slides>
  <Notes>125</Notes>
  <HiddenSlides>0</HiddenSlides>
  <MMClips>0</MMClips>
  <ScaleCrop>false</ScaleCrop>
  <HeadingPairs>
    <vt:vector size="10" baseType="variant">
      <vt:variant>
        <vt:lpstr>已用的字体</vt:lpstr>
      </vt:variant>
      <vt:variant>
        <vt:i4>11</vt:i4>
      </vt:variant>
      <vt:variant>
        <vt:lpstr>主题</vt:lpstr>
      </vt:variant>
      <vt:variant>
        <vt:i4>1</vt:i4>
      </vt:variant>
      <vt:variant>
        <vt:lpstr>链接</vt:lpstr>
      </vt:variant>
      <vt:variant>
        <vt:i4>1</vt:i4>
      </vt:variant>
      <vt:variant>
        <vt:lpstr>嵌入 OLE 服务器</vt:lpstr>
      </vt:variant>
      <vt:variant>
        <vt:i4>4</vt:i4>
      </vt:variant>
      <vt:variant>
        <vt:lpstr>幻灯片标题</vt:lpstr>
      </vt:variant>
      <vt:variant>
        <vt:i4>167</vt:i4>
      </vt:variant>
    </vt:vector>
  </HeadingPairs>
  <TitlesOfParts>
    <vt:vector size="184" baseType="lpstr">
      <vt:lpstr>Batang</vt:lpstr>
      <vt:lpstr>仿宋_GB2312</vt:lpstr>
      <vt:lpstr>黑体</vt:lpstr>
      <vt:lpstr>华文行楷</vt:lpstr>
      <vt:lpstr>华文细黑</vt:lpstr>
      <vt:lpstr>楷体_GB2312</vt:lpstr>
      <vt:lpstr>宋体</vt:lpstr>
      <vt:lpstr>微软雅黑</vt:lpstr>
      <vt:lpstr>Arial</vt:lpstr>
      <vt:lpstr>Times New Roman</vt:lpstr>
      <vt:lpstr>Wingdings</vt:lpstr>
      <vt:lpstr>南信公司</vt:lpstr>
      <vt:lpstr>file:///D:\Old_F\Mymaterial_RD\0 培训教材\02 研发项目管理\0606 好易通培训\参考模板\C05a STK_PocketCard.vsd</vt:lpstr>
      <vt:lpstr>Bitmap Image</vt:lpstr>
      <vt:lpstr>FLW3Drawing</vt:lpstr>
      <vt:lpstr>Visio.Drawing.11</vt:lpstr>
      <vt:lpstr>Visio.Drawing.6</vt:lpstr>
      <vt:lpstr>PowerPoint 演示文稿</vt:lpstr>
      <vt:lpstr>内容提要</vt:lpstr>
      <vt:lpstr>前言-项目管理历史</vt:lpstr>
      <vt:lpstr>项目概念</vt:lpstr>
      <vt:lpstr>项目的特征</vt:lpstr>
      <vt:lpstr>项目与运作</vt:lpstr>
      <vt:lpstr>项目管理</vt:lpstr>
      <vt:lpstr>约束三角形</vt:lpstr>
      <vt:lpstr>项目管理五大过程</vt:lpstr>
      <vt:lpstr>项目管理过程是重叠的</vt:lpstr>
      <vt:lpstr>项目管理九大知识领域</vt:lpstr>
      <vt:lpstr>九大知识领域和五个过程之间的关系</vt:lpstr>
      <vt:lpstr>产品管理VS项目管理</vt:lpstr>
      <vt:lpstr>项目成功和失败的主要因素 </vt:lpstr>
      <vt:lpstr>讨论：企业研发项目管理存在的问题</vt:lpstr>
      <vt:lpstr>内容提要</vt:lpstr>
      <vt:lpstr>项目组织形式</vt:lpstr>
      <vt:lpstr>职能型组织结构</vt:lpstr>
      <vt:lpstr>项目型组织结构</vt:lpstr>
      <vt:lpstr>矩阵型组织结构 </vt:lpstr>
      <vt:lpstr>矩阵型组织结构 </vt:lpstr>
      <vt:lpstr>矩阵结构的特点</vt:lpstr>
      <vt:lpstr>研发组织形式比较总结</vt:lpstr>
      <vt:lpstr>案例研讨-通用项目管理部门</vt:lpstr>
      <vt:lpstr>矩阵结构的产品开发团队（PDT）（举例）</vt:lpstr>
      <vt:lpstr>项目经理（LPDT)的角色及职责</vt:lpstr>
      <vt:lpstr>项目经理（LPDT)的角色及职责（续）</vt:lpstr>
      <vt:lpstr>项目经理技能构成</vt:lpstr>
      <vt:lpstr>如何培养项目经理</vt:lpstr>
      <vt:lpstr>项目核心干系人的职责</vt:lpstr>
      <vt:lpstr>项目核心干系人的职责（续）</vt:lpstr>
      <vt:lpstr>项目外围干系人的职责（续）</vt:lpstr>
      <vt:lpstr>职能部门(资源部门)经理的职责</vt:lpstr>
      <vt:lpstr>演练</vt:lpstr>
      <vt:lpstr>内容提要</vt:lpstr>
      <vt:lpstr>项目目标的制定（SMART原则）  </vt:lpstr>
      <vt:lpstr>如何描述项目目标</vt:lpstr>
      <vt:lpstr>案例：项目目标描述</vt:lpstr>
      <vt:lpstr>目标描述（续）</vt:lpstr>
      <vt:lpstr>案例：目标描述（续）</vt:lpstr>
      <vt:lpstr>PowerPoint 演示文稿</vt:lpstr>
      <vt:lpstr>演练</vt:lpstr>
      <vt:lpstr>内容提要</vt:lpstr>
      <vt:lpstr>基于市场需求的项目管理总体思路</vt:lpstr>
      <vt:lpstr>客户购买标准分析（$APPEALS）</vt:lpstr>
      <vt:lpstr>客户$APPEALS</vt:lpstr>
      <vt:lpstr>每个维度都包括了多个要素</vt:lpstr>
      <vt:lpstr>市场需求调研的步骤－－1、确定谁是你的客户？</vt:lpstr>
      <vt:lpstr>2、进行单个与群体的访谈</vt:lpstr>
      <vt:lpstr>3、客户需求和期望定义</vt:lpstr>
      <vt:lpstr>4、确认客户购买标准和需求的优先次序</vt:lpstr>
      <vt:lpstr>5、设定客户每个评判维度的重要性和权重</vt:lpstr>
      <vt:lpstr>6、与一到三个关键的竞争对手比较来评估你的交付</vt:lpstr>
      <vt:lpstr>客户$APPEALS客户评价差异比率样表</vt:lpstr>
      <vt:lpstr>7、分析差距了解什么对客户是最重要的、我们可以采取什么行动以满足客户的需求从而改善我们的竞争地位</vt:lpstr>
      <vt:lpstr> 定义市场需求是所有其他活动的基础</vt:lpstr>
      <vt:lpstr>1、了解市场需要从多方面收集原始客户数据</vt:lpstr>
      <vt:lpstr>多渠道收集客户的需求信息</vt:lpstr>
      <vt:lpstr>市场需求调研的方法</vt:lpstr>
      <vt:lpstr>2、解释客户原始数据能使团队更好地理解客户的整体需求</vt:lpstr>
      <vt:lpstr>案例：某公司市场需求新产品概念化的一个例子</vt:lpstr>
      <vt:lpstr>3、将客户需求分成主要的、次要的群组，团队在启动识别需求的过程中关注需求的分组</vt:lpstr>
      <vt:lpstr>将客户反应分组为主要与次要两类，需求表格就有了清晰的焦点</vt:lpstr>
      <vt:lpstr>4、通过对客户需求大组设置权重，团队设计了一个经确认的优先级蓝图</vt:lpstr>
      <vt:lpstr>5、通过整理需求， 团队能精炼客户需求</vt:lpstr>
      <vt:lpstr>通过整理需求， 团队能精炼出客户需求</vt:lpstr>
      <vt:lpstr>$APPEALS项目实施流程</vt:lpstr>
      <vt:lpstr>案例：$APPEALS分析的标准模板</vt:lpstr>
      <vt:lpstr>高质量需求的八个特性</vt:lpstr>
      <vt:lpstr>演练：</vt:lpstr>
      <vt:lpstr>内容提要</vt:lpstr>
      <vt:lpstr>产品开发流程的分层</vt:lpstr>
      <vt:lpstr>产品开发流程阶段划分</vt:lpstr>
      <vt:lpstr>产品开发流程与项目管理的关系</vt:lpstr>
      <vt:lpstr>产品开发流程与项目管理的活动对应</vt:lpstr>
      <vt:lpstr>流程与效率的矛盾如何克服 </vt:lpstr>
      <vt:lpstr>流程与效率的矛盾如何克服 </vt:lpstr>
      <vt:lpstr>内容提要</vt:lpstr>
      <vt:lpstr>项目计划管理的现状</vt:lpstr>
      <vt:lpstr>项目计划管理的常见问题</vt:lpstr>
      <vt:lpstr>计划的重要性</vt:lpstr>
      <vt:lpstr>计划的重要性——痛苦曲线</vt:lpstr>
      <vt:lpstr>项目业务计划书模板</vt:lpstr>
      <vt:lpstr>项目计划制定的过程和要素</vt:lpstr>
      <vt:lpstr>PowerPoint 演示文稿</vt:lpstr>
      <vt:lpstr>活动定义的方法与工具—WBS</vt:lpstr>
      <vt:lpstr>活动定义的方法与工具：WBS的分解方法</vt:lpstr>
      <vt:lpstr>活动定义的方法与工具：WBS示例一</vt:lpstr>
      <vt:lpstr>活动定义的方法与工具：WBS的分解标准</vt:lpstr>
      <vt:lpstr>活动定义的方法与工具： WBS示例二</vt:lpstr>
      <vt:lpstr>活动定义的方法与工具：推荐的WBS分解模式</vt:lpstr>
      <vt:lpstr>活动定义的方法与工具：制订责任矩阵</vt:lpstr>
      <vt:lpstr>活动定义的方法与工具：制订责任矩阵（2）</vt:lpstr>
      <vt:lpstr>项目活动排序方法与工具 1</vt:lpstr>
      <vt:lpstr>项目活动排序方法与工具 2</vt:lpstr>
      <vt:lpstr>项目活动排序方法与工具 2</vt:lpstr>
      <vt:lpstr>活动工期估算的方法与工具</vt:lpstr>
      <vt:lpstr>活动工期估算的方法与工具：两种层次的估计</vt:lpstr>
      <vt:lpstr>活动工期估算工具：Delphi专家估计法简介</vt:lpstr>
      <vt:lpstr>活动工期估算工具：三点估计法</vt:lpstr>
      <vt:lpstr>活动工期估算工具：形成活动工期列表</vt:lpstr>
      <vt:lpstr>进度计划制定方法与工具： PERT</vt:lpstr>
      <vt:lpstr>进度计划制定方法与工具： PERT图示例</vt:lpstr>
      <vt:lpstr>进度计划制定方法与工具： CPM(关键路径法)练习</vt:lpstr>
      <vt:lpstr>进度计划制定方法与工具：形成进度计划</vt:lpstr>
      <vt:lpstr>重申制定计划的时间</vt:lpstr>
      <vt:lpstr>几点经验分享</vt:lpstr>
      <vt:lpstr>演练 – 项目计划制定</vt:lpstr>
      <vt:lpstr>内容提要</vt:lpstr>
      <vt:lpstr>业界在计划控制过程中存在的问题(举例)</vt:lpstr>
      <vt:lpstr>为什么要进行计划控制？</vt:lpstr>
      <vt:lpstr>计划的分层实施与分层控制</vt:lpstr>
      <vt:lpstr>计划监控</vt:lpstr>
      <vt:lpstr>计划监控总揽图(举例)</vt:lpstr>
      <vt:lpstr>计划监控一览表（部分）</vt:lpstr>
      <vt:lpstr>计划控制的手段</vt:lpstr>
      <vt:lpstr>计划控制手段之一：项目报告</vt:lpstr>
      <vt:lpstr>计划控制手段之一：项目报告</vt:lpstr>
      <vt:lpstr>计划控制手段之二：项目会议</vt:lpstr>
      <vt:lpstr>会议内容与程序</vt:lpstr>
      <vt:lpstr>计划控制手段之三：计划变更控制管理</vt:lpstr>
      <vt:lpstr>计划控制手段之四：状态转移监控</vt:lpstr>
      <vt:lpstr>计划控制手段之五：决策评审和例外管理</vt:lpstr>
      <vt:lpstr>计划控制手段之六合同书</vt:lpstr>
      <vt:lpstr>合同书/任务书主要内容</vt:lpstr>
      <vt:lpstr>计划控制手段之七：计划测评</vt:lpstr>
      <vt:lpstr>计划控制手段之八：预警</vt:lpstr>
      <vt:lpstr>计划控制手段之非正规控制</vt:lpstr>
      <vt:lpstr>讨论</vt:lpstr>
      <vt:lpstr>内容提要</vt:lpstr>
      <vt:lpstr>技术评审 - 保证质量的重要手段</vt:lpstr>
      <vt:lpstr>研发流程中的技术评审（TR）</vt:lpstr>
      <vt:lpstr>有效的评审</vt:lpstr>
      <vt:lpstr>技术评审程序</vt:lpstr>
      <vt:lpstr>测试</vt:lpstr>
      <vt:lpstr>小结：如何在设计中构建质量</vt:lpstr>
      <vt:lpstr>关于成本的三个公式</vt:lpstr>
      <vt:lpstr>PowerPoint 演示文稿</vt:lpstr>
      <vt:lpstr>PowerPoint 演示文稿</vt:lpstr>
      <vt:lpstr>PowerPoint 演示文稿</vt:lpstr>
      <vt:lpstr>PowerPoint 演示文稿</vt:lpstr>
      <vt:lpstr>内容提要</vt:lpstr>
      <vt:lpstr>风险不可管理？</vt:lpstr>
      <vt:lpstr>风险概念</vt:lpstr>
      <vt:lpstr>风险及其影响</vt:lpstr>
      <vt:lpstr>风险管理4个步骤</vt:lpstr>
      <vt:lpstr>风险识别</vt:lpstr>
      <vt:lpstr>风险来源</vt:lpstr>
      <vt:lpstr>风险评估</vt:lpstr>
      <vt:lpstr>确定风险等级（定性）</vt:lpstr>
      <vt:lpstr>风险响应计划</vt:lpstr>
      <vt:lpstr>风险控制/监控</vt:lpstr>
      <vt:lpstr>风险管理职责</vt:lpstr>
      <vt:lpstr>风险管理跟踪表</vt:lpstr>
      <vt:lpstr>风险管理计划</vt:lpstr>
      <vt:lpstr>风险管理计划（续）</vt:lpstr>
      <vt:lpstr>内容提要</vt:lpstr>
      <vt:lpstr>管理流程及交付的审视</vt:lpstr>
      <vt:lpstr>如何得到上级的有力支持</vt:lpstr>
      <vt:lpstr>如何得到上级的有力支持</vt:lpstr>
      <vt:lpstr>协调不同部门</vt:lpstr>
      <vt:lpstr>协调不同部门 如何用非行政手段加强执行力</vt:lpstr>
      <vt:lpstr>协调不同部门 以KPI考核来促进价值传递：收集数据</vt:lpstr>
      <vt:lpstr>协调不同部门 以KPI考核来促进价值传递:设计绩效模型</vt:lpstr>
      <vt:lpstr>进行有效沟通的技巧</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z_yilin</dc:creator>
  <cp:lastModifiedBy>zhengxuefengbrave@163.com</cp:lastModifiedBy>
  <cp:revision>1200</cp:revision>
  <cp:lastPrinted>2005-11-16T00:29:00Z</cp:lastPrinted>
  <dcterms:created xsi:type="dcterms:W3CDTF">2020-04-17T02:05:00Z</dcterms:created>
  <dcterms:modified xsi:type="dcterms:W3CDTF">2020-05-05T02:31:31Z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