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embeddedFontLst>
    <p:embeddedFont>
      <p:font typeface="Perpetua Titling MT" panose="02020502060505020804" pitchFamily="18" charset="77"/>
      <p:regular r:id="rId5"/>
      <p:bold r:id="rId6"/>
    </p:embeddedFont>
  </p:embeddedFontLst>
  <p:custDataLst>
    <p:tags r:id="rId7"/>
  </p:custDataLst>
  <p:defaultTextStyle>
    <a:defPPr>
      <a:defRPr lang="en-US"/>
    </a:defPPr>
    <a:lvl1pPr algn="l" rtl="0" fontAlgn="base">
      <a:spcBef>
        <a:spcPct val="0"/>
      </a:spcBef>
      <a:spcAft>
        <a:spcPct val="0"/>
      </a:spcAft>
      <a:defRPr sz="2400" kern="1200">
        <a:solidFill>
          <a:schemeClr val="tx1"/>
        </a:solidFill>
        <a:latin typeface="Arial"/>
        <a:ea typeface="+mn-ea"/>
        <a:cs typeface="+mn-cs"/>
      </a:defRPr>
    </a:lvl1pPr>
    <a:lvl2pPr marL="457200" algn="l" rtl="0" fontAlgn="base">
      <a:spcBef>
        <a:spcPct val="0"/>
      </a:spcBef>
      <a:spcAft>
        <a:spcPct val="0"/>
      </a:spcAft>
      <a:defRPr sz="2400" kern="1200">
        <a:solidFill>
          <a:schemeClr val="tx1"/>
        </a:solidFill>
        <a:latin typeface="Arial"/>
        <a:ea typeface="+mn-ea"/>
        <a:cs typeface="+mn-cs"/>
      </a:defRPr>
    </a:lvl2pPr>
    <a:lvl3pPr marL="914400" algn="l" rtl="0" fontAlgn="base">
      <a:spcBef>
        <a:spcPct val="0"/>
      </a:spcBef>
      <a:spcAft>
        <a:spcPct val="0"/>
      </a:spcAft>
      <a:defRPr sz="2400" kern="1200">
        <a:solidFill>
          <a:schemeClr val="tx1"/>
        </a:solidFill>
        <a:latin typeface="Arial"/>
        <a:ea typeface="+mn-ea"/>
        <a:cs typeface="+mn-cs"/>
      </a:defRPr>
    </a:lvl3pPr>
    <a:lvl4pPr marL="1371600" algn="l" rtl="0" fontAlgn="base">
      <a:spcBef>
        <a:spcPct val="0"/>
      </a:spcBef>
      <a:spcAft>
        <a:spcPct val="0"/>
      </a:spcAft>
      <a:defRPr sz="2400" kern="1200">
        <a:solidFill>
          <a:schemeClr val="tx1"/>
        </a:solidFill>
        <a:latin typeface="Arial"/>
        <a:ea typeface="+mn-ea"/>
        <a:cs typeface="+mn-cs"/>
      </a:defRPr>
    </a:lvl4pPr>
    <a:lvl5pPr marL="1828800" algn="l" rtl="0" fontAlgn="base">
      <a:spcBef>
        <a:spcPct val="0"/>
      </a:spcBef>
      <a:spcAft>
        <a:spcPct val="0"/>
      </a:spcAft>
      <a:defRPr sz="2400" kern="120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a:ea typeface="+mn-ea"/>
        <a:cs typeface="+mn-cs"/>
      </a:defRPr>
    </a:lvl6pPr>
    <a:lvl7pPr marL="2743200" algn="l" defTabSz="914400" rtl="0" eaLnBrk="1" latinLnBrk="0" hangingPunct="1">
      <a:defRPr sz="2400" kern="1200">
        <a:solidFill>
          <a:schemeClr val="tx1"/>
        </a:solidFill>
        <a:latin typeface="Arial"/>
        <a:ea typeface="+mn-ea"/>
        <a:cs typeface="+mn-cs"/>
      </a:defRPr>
    </a:lvl7pPr>
    <a:lvl8pPr marL="3200400" algn="l" defTabSz="914400" rtl="0" eaLnBrk="1" latinLnBrk="0" hangingPunct="1">
      <a:defRPr sz="2400" kern="1200">
        <a:solidFill>
          <a:schemeClr val="tx1"/>
        </a:solidFill>
        <a:latin typeface="Arial"/>
        <a:ea typeface="+mn-ea"/>
        <a:cs typeface="+mn-cs"/>
      </a:defRPr>
    </a:lvl8pPr>
    <a:lvl9pPr marL="3657600" algn="l" defTabSz="914400" rtl="0" eaLnBrk="1" latinLnBrk="0" hangingPunct="1">
      <a:defRPr sz="24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9FF"/>
    <a:srgbClr val="4361FF"/>
    <a:srgbClr val="E1F5FE"/>
    <a:srgbClr val="96EFFF"/>
    <a:srgbClr val="00FAFF"/>
    <a:srgbClr val="CCF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varScale="1">
        <p:scale>
          <a:sx n="23" d="100"/>
          <a:sy n="23" d="100"/>
        </p:scale>
        <p:origin x="2664" y="32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smtClean="0">
                <a:latin typeface="Times New Roman"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smtClean="0">
                <a:latin typeface="Times New Roman" pitchFamily="18" charset="0"/>
              </a:defRPr>
            </a:lvl1pPr>
          </a:lstStyle>
          <a:p>
            <a:pPr>
              <a:defRPr/>
            </a:pPr>
            <a:fld id="{EC02ED74-EC1A-43B0-8CE6-8FA3CC97C4FE}" type="slidenum">
              <a:rPr lang="en-US"/>
              <a:pPr>
                <a:defRPr/>
              </a:pPr>
              <a:t>‹#›</a:t>
            </a:fld>
            <a:endParaRPr lang="en-US"/>
          </a:p>
        </p:txBody>
      </p:sp>
    </p:spTree>
    <p:extLst>
      <p:ext uri="{BB962C8B-B14F-4D97-AF65-F5344CB8AC3E}">
        <p14:creationId xmlns:p14="http://schemas.microsoft.com/office/powerpoint/2010/main" val="3389660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smtClean="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smtClean="0">
                <a:latin typeface="Times New Roman" pitchFamily="18"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smtClean="0">
                <a:latin typeface="Times New Roman" pitchFamily="18" charset="0"/>
              </a:defRPr>
            </a:lvl1pPr>
          </a:lstStyle>
          <a:p>
            <a:pPr>
              <a:defRPr/>
            </a:pPr>
            <a:fld id="{C7CF6B38-1910-403D-86DB-5721103B5613}" type="slidenum">
              <a:rPr lang="en-US"/>
              <a:pPr>
                <a:defRPr/>
              </a:pPr>
              <a:t>‹#›</a:t>
            </a:fld>
            <a:endParaRPr lang="en-US"/>
          </a:p>
        </p:txBody>
      </p:sp>
    </p:spTree>
    <p:extLst>
      <p:ext uri="{BB962C8B-B14F-4D97-AF65-F5344CB8AC3E}">
        <p14:creationId xmlns:p14="http://schemas.microsoft.com/office/powerpoint/2010/main" val="3090920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eaLnBrk="0" hangingPunct="0">
              <a:defRPr sz="2400">
                <a:solidFill>
                  <a:schemeClr val="tx1"/>
                </a:solidFill>
                <a:latin typeface="Arial"/>
              </a:defRPr>
            </a:lvl1pPr>
            <a:lvl2pPr marL="742950" indent="-285750" eaLnBrk="0" hangingPunct="0">
              <a:defRPr sz="2400">
                <a:solidFill>
                  <a:schemeClr val="tx1"/>
                </a:solidFill>
                <a:latin typeface="Arial"/>
              </a:defRPr>
            </a:lvl2pPr>
            <a:lvl3pPr marL="1143000" indent="-228600" eaLnBrk="0" hangingPunct="0">
              <a:defRPr sz="2400">
                <a:solidFill>
                  <a:schemeClr val="tx1"/>
                </a:solidFill>
                <a:latin typeface="Arial"/>
              </a:defRPr>
            </a:lvl3pPr>
            <a:lvl4pPr marL="1600200" indent="-228600" eaLnBrk="0" hangingPunct="0">
              <a:defRPr sz="2400">
                <a:solidFill>
                  <a:schemeClr val="tx1"/>
                </a:solidFill>
                <a:latin typeface="Arial"/>
              </a:defRPr>
            </a:lvl4pPr>
            <a:lvl5pPr marL="2057400" indent="-228600" eaLnBrk="0" hangingPunct="0">
              <a:defRPr sz="2400">
                <a:solidFill>
                  <a:schemeClr val="tx1"/>
                </a:solidFill>
                <a:latin typeface="Arial"/>
              </a:defRPr>
            </a:lvl5pPr>
            <a:lvl6pPr marL="2514600" indent="-228600" eaLnBrk="0" fontAlgn="base" hangingPunct="0">
              <a:spcBef>
                <a:spcPct val="0"/>
              </a:spcBef>
              <a:spcAft>
                <a:spcPct val="0"/>
              </a:spcAft>
              <a:defRPr sz="2400">
                <a:solidFill>
                  <a:schemeClr val="tx1"/>
                </a:solidFill>
                <a:latin typeface="Arial"/>
              </a:defRPr>
            </a:lvl6pPr>
            <a:lvl7pPr marL="2971800" indent="-228600" eaLnBrk="0" fontAlgn="base" hangingPunct="0">
              <a:spcBef>
                <a:spcPct val="0"/>
              </a:spcBef>
              <a:spcAft>
                <a:spcPct val="0"/>
              </a:spcAft>
              <a:defRPr sz="2400">
                <a:solidFill>
                  <a:schemeClr val="tx1"/>
                </a:solidFill>
                <a:latin typeface="Arial"/>
              </a:defRPr>
            </a:lvl7pPr>
            <a:lvl8pPr marL="3429000" indent="-228600" eaLnBrk="0" fontAlgn="base" hangingPunct="0">
              <a:spcBef>
                <a:spcPct val="0"/>
              </a:spcBef>
              <a:spcAft>
                <a:spcPct val="0"/>
              </a:spcAft>
              <a:defRPr sz="2400">
                <a:solidFill>
                  <a:schemeClr val="tx1"/>
                </a:solidFill>
                <a:latin typeface="Arial"/>
              </a:defRPr>
            </a:lvl8pPr>
            <a:lvl9pPr marL="3886200" indent="-228600" eaLnBrk="0" fontAlgn="base" hangingPunct="0">
              <a:spcBef>
                <a:spcPct val="0"/>
              </a:spcBef>
              <a:spcAft>
                <a:spcPct val="0"/>
              </a:spcAft>
              <a:defRPr sz="2400">
                <a:solidFill>
                  <a:schemeClr val="tx1"/>
                </a:solidFill>
                <a:latin typeface="Arial"/>
              </a:defRPr>
            </a:lvl9pPr>
          </a:lstStyle>
          <a:p>
            <a:pPr eaLnBrk="1" hangingPunct="1"/>
            <a:fld id="{49384D87-2BDB-41C8-8296-CE0549779443}" type="slidenum">
              <a:rPr lang="en-US" sz="1200">
                <a:latin typeface="Times New Roman" pitchFamily="18" charset="0"/>
              </a:rPr>
              <a:pPr eaLnBrk="1" hangingPunct="1"/>
              <a:t>1</a:t>
            </a:fld>
            <a:endParaRPr lang="en-US" sz="1200">
              <a:latin typeface="Times New Roman"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7E62EF42-2CF9-4575-BA1C-DFC7980ED1F3}" type="slidenum">
              <a:rPr lang="en-US"/>
              <a:pPr>
                <a:defRPr/>
              </a:pPr>
              <a:t>‹#›</a:t>
            </a:fld>
            <a:endParaRPr lang="en-US"/>
          </a:p>
        </p:txBody>
      </p:sp>
    </p:spTree>
    <p:extLst>
      <p:ext uri="{BB962C8B-B14F-4D97-AF65-F5344CB8AC3E}">
        <p14:creationId xmlns:p14="http://schemas.microsoft.com/office/powerpoint/2010/main" val="22810300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55928CD3-AC38-479F-8EE5-F2AB6EC28205}" type="slidenum">
              <a:rPr lang="en-US"/>
              <a:pPr>
                <a:defRPr/>
              </a:pPr>
              <a:t>‹#›</a:t>
            </a:fld>
            <a:endParaRPr lang="en-US"/>
          </a:p>
        </p:txBody>
      </p:sp>
    </p:spTree>
    <p:extLst>
      <p:ext uri="{BB962C8B-B14F-4D97-AF65-F5344CB8AC3E}">
        <p14:creationId xmlns:p14="http://schemas.microsoft.com/office/powerpoint/2010/main" val="34851856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2" y="2925763"/>
            <a:ext cx="9326562"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CDE6F18-E9BE-4904-904A-DD4AD0DF5783}" type="slidenum">
              <a:rPr lang="en-US"/>
              <a:pPr>
                <a:defRPr/>
              </a:pPr>
              <a:t>‹#›</a:t>
            </a:fld>
            <a:endParaRPr lang="en-US"/>
          </a:p>
        </p:txBody>
      </p:sp>
    </p:spTree>
    <p:extLst>
      <p:ext uri="{BB962C8B-B14F-4D97-AF65-F5344CB8AC3E}">
        <p14:creationId xmlns:p14="http://schemas.microsoft.com/office/powerpoint/2010/main" val="14715869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3ED0E3C-683C-4FA3-998D-F690B185579A}" type="slidenum">
              <a:rPr lang="en-US"/>
              <a:pPr>
                <a:defRPr/>
              </a:pPr>
              <a:t>‹#›</a:t>
            </a:fld>
            <a:endParaRPr lang="en-US"/>
          </a:p>
        </p:txBody>
      </p:sp>
    </p:spTree>
    <p:extLst>
      <p:ext uri="{BB962C8B-B14F-4D97-AF65-F5344CB8AC3E}">
        <p14:creationId xmlns:p14="http://schemas.microsoft.com/office/powerpoint/2010/main" val="16446015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2092565-B014-4E33-A739-B813DC86F1F6}" type="slidenum">
              <a:rPr lang="en-US"/>
              <a:pPr>
                <a:defRPr/>
              </a:pPr>
              <a:t>‹#›</a:t>
            </a:fld>
            <a:endParaRPr lang="en-US"/>
          </a:p>
        </p:txBody>
      </p:sp>
    </p:spTree>
    <p:extLst>
      <p:ext uri="{BB962C8B-B14F-4D97-AF65-F5344CB8AC3E}">
        <p14:creationId xmlns:p14="http://schemas.microsoft.com/office/powerpoint/2010/main" val="3685972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C0B1219-AD6E-43CA-B663-D639B7485748}" type="slidenum">
              <a:rPr lang="en-US"/>
              <a:pPr>
                <a:defRPr/>
              </a:pPr>
              <a:t>‹#›</a:t>
            </a:fld>
            <a:endParaRPr lang="en-US"/>
          </a:p>
        </p:txBody>
      </p:sp>
    </p:spTree>
    <p:extLst>
      <p:ext uri="{BB962C8B-B14F-4D97-AF65-F5344CB8AC3E}">
        <p14:creationId xmlns:p14="http://schemas.microsoft.com/office/powerpoint/2010/main" val="3973571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D71365AA-99D2-4352-9654-163657704084}" type="slidenum">
              <a:rPr lang="en-US"/>
              <a:pPr>
                <a:defRPr/>
              </a:pPr>
              <a:t>‹#›</a:t>
            </a:fld>
            <a:endParaRPr lang="en-US"/>
          </a:p>
        </p:txBody>
      </p:sp>
    </p:spTree>
    <p:extLst>
      <p:ext uri="{BB962C8B-B14F-4D97-AF65-F5344CB8AC3E}">
        <p14:creationId xmlns:p14="http://schemas.microsoft.com/office/powerpoint/2010/main" val="37471140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75F4F237-E49B-40A5-908B-98ADDCB23D4E}" type="slidenum">
              <a:rPr lang="en-US"/>
              <a:pPr>
                <a:defRPr/>
              </a:pPr>
              <a:t>‹#›</a:t>
            </a:fld>
            <a:endParaRPr lang="en-US"/>
          </a:p>
        </p:txBody>
      </p:sp>
    </p:spTree>
    <p:extLst>
      <p:ext uri="{BB962C8B-B14F-4D97-AF65-F5344CB8AC3E}">
        <p14:creationId xmlns:p14="http://schemas.microsoft.com/office/powerpoint/2010/main" val="821500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CB4C763C-8793-4BFE-9269-C64A94D07CEF}" type="slidenum">
              <a:rPr lang="en-US"/>
              <a:pPr>
                <a:defRPr/>
              </a:pPr>
              <a:t>‹#›</a:t>
            </a:fld>
            <a:endParaRPr lang="en-US"/>
          </a:p>
        </p:txBody>
      </p:sp>
    </p:spTree>
    <p:extLst>
      <p:ext uri="{BB962C8B-B14F-4D97-AF65-F5344CB8AC3E}">
        <p14:creationId xmlns:p14="http://schemas.microsoft.com/office/powerpoint/2010/main" val="19493421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62FA9AC-EC82-41AC-A195-0604F34703C7}" type="slidenum">
              <a:rPr lang="en-US"/>
              <a:pPr>
                <a:defRPr/>
              </a:pPr>
              <a:t>‹#›</a:t>
            </a:fld>
            <a:endParaRPr lang="en-US"/>
          </a:p>
        </p:txBody>
      </p:sp>
    </p:spTree>
    <p:extLst>
      <p:ext uri="{BB962C8B-B14F-4D97-AF65-F5344CB8AC3E}">
        <p14:creationId xmlns:p14="http://schemas.microsoft.com/office/powerpoint/2010/main" val="33435406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39E7367-F861-4469-8F1E-2B22E33313A3}" type="slidenum">
              <a:rPr lang="en-US"/>
              <a:pPr>
                <a:defRPr/>
              </a:pPr>
              <a:t>‹#›</a:t>
            </a:fld>
            <a:endParaRPr lang="en-US"/>
          </a:p>
        </p:txBody>
      </p:sp>
    </p:spTree>
    <p:extLst>
      <p:ext uri="{BB962C8B-B14F-4D97-AF65-F5344CB8AC3E}">
        <p14:creationId xmlns:p14="http://schemas.microsoft.com/office/powerpoint/2010/main" val="18946774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F66FF"/>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defTabSz="4389438">
              <a:defRPr sz="670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algn="ctr" defTabSz="4389438">
              <a:defRPr sz="670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anchor="t" anchorCtr="0" compatLnSpc="1">
            <a:prstTxWarp prst="textNoShape">
              <a:avLst/>
            </a:prstTxWarp>
          </a:bodyPr>
          <a:lstStyle>
            <a:defPPr>
              <a:defRPr kern="1200"/>
            </a:defPPr>
            <a:lvl1pPr algn="r" defTabSz="4389438">
              <a:defRPr sz="6700" smtClean="0">
                <a:latin typeface="+mn-lt"/>
              </a:defRPr>
            </a:lvl1pPr>
          </a:lstStyle>
          <a:p>
            <a:pPr>
              <a:defRPr/>
            </a:pPr>
            <a:fld id="{54CF7B4A-E791-47B4-A6B7-FBBEB347B70B}"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rationalrouge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fontAlgn="base">
        <a:spcBef>
          <a:spcPct val="0"/>
        </a:spcBef>
        <a:spcAft>
          <a:spcPct val="0"/>
        </a:spcAft>
        <a:defRPr sz="21100">
          <a:solidFill>
            <a:schemeClr val="tx2"/>
          </a:solidFill>
          <a:latin typeface="Times New Roman" pitchFamily="18" charset="0"/>
        </a:defRPr>
      </a:lvl6pPr>
      <a:lvl7pPr marL="914400" algn="ctr" defTabSz="4389438" rtl="0" fontAlgn="base">
        <a:spcBef>
          <a:spcPct val="0"/>
        </a:spcBef>
        <a:spcAft>
          <a:spcPct val="0"/>
        </a:spcAft>
        <a:defRPr sz="21100">
          <a:solidFill>
            <a:schemeClr val="tx2"/>
          </a:solidFill>
          <a:latin typeface="Times New Roman" pitchFamily="18" charset="0"/>
        </a:defRPr>
      </a:lvl7pPr>
      <a:lvl8pPr marL="1371600" algn="ctr" defTabSz="4389438" rtl="0" fontAlgn="base">
        <a:spcBef>
          <a:spcPct val="0"/>
        </a:spcBef>
        <a:spcAft>
          <a:spcPct val="0"/>
        </a:spcAft>
        <a:defRPr sz="21100">
          <a:solidFill>
            <a:schemeClr val="tx2"/>
          </a:solidFill>
          <a:latin typeface="Times New Roman" pitchFamily="18" charset="0"/>
        </a:defRPr>
      </a:lvl8pPr>
      <a:lvl9pPr marL="1828800" algn="ctr" defTabSz="4389438" rtl="0" fontAlgn="base">
        <a:spcBef>
          <a:spcPct val="0"/>
        </a:spcBef>
        <a:spcAft>
          <a:spcPct val="0"/>
        </a:spcAft>
        <a:defRPr sz="21100">
          <a:solidFill>
            <a:schemeClr val="tx2"/>
          </a:solidFill>
          <a:latin typeface="Times New Roman" pitchFamily="18" charset="0"/>
        </a:defRPr>
      </a:lvl9pPr>
    </p:titleStyle>
    <p:bodyStyle>
      <a:defPPr>
        <a:defRPr kern="1200"/>
      </a:defPPr>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1819D27-83C3-A001-1F7E-6BF8208F5DED}"/>
              </a:ext>
            </a:extLst>
          </p:cNvPr>
          <p:cNvSpPr/>
          <p:nvPr/>
        </p:nvSpPr>
        <p:spPr>
          <a:xfrm>
            <a:off x="12519836" y="521364"/>
            <a:ext cx="18821400" cy="3286289"/>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kern="1200" dirty="0">
                <a:solidFill>
                  <a:schemeClr val="bg1"/>
                </a:solidFill>
                <a:effectLst/>
                <a:latin typeface="Perpetua Titling MT" panose="02020502060505020804" pitchFamily="18" charset="77"/>
                <a:ea typeface="SimHei" panose="02010609060101010101" pitchFamily="49" charset="-122"/>
                <a:cs typeface="Times New Roman" panose="02020603050405020304" pitchFamily="18" charset="0"/>
              </a:rPr>
              <a:t>TAPS: A Novel Artificial Intelligence system for predicting Transarterial chemoembolization success on Hepatocellular Carcinoma</a:t>
            </a:r>
          </a:p>
        </p:txBody>
      </p:sp>
      <p:sp>
        <p:nvSpPr>
          <p:cNvPr id="6" name="Rounded Rectangle 5">
            <a:extLst>
              <a:ext uri="{FF2B5EF4-FFF2-40B4-BE49-F238E27FC236}">
                <a16:creationId xmlns:a16="http://schemas.microsoft.com/office/drawing/2014/main" id="{35556FA1-7619-D843-F351-AB161B98F077}"/>
              </a:ext>
            </a:extLst>
          </p:cNvPr>
          <p:cNvSpPr/>
          <p:nvPr/>
        </p:nvSpPr>
        <p:spPr>
          <a:xfrm>
            <a:off x="474445" y="518663"/>
            <a:ext cx="11073646"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introduction</a:t>
            </a:r>
          </a:p>
        </p:txBody>
      </p:sp>
      <p:sp>
        <p:nvSpPr>
          <p:cNvPr id="11" name="Rectangle 10">
            <a:extLst>
              <a:ext uri="{FF2B5EF4-FFF2-40B4-BE49-F238E27FC236}">
                <a16:creationId xmlns:a16="http://schemas.microsoft.com/office/drawing/2014/main" id="{2B098808-89E8-3D03-654D-E23C615316A7}"/>
              </a:ext>
            </a:extLst>
          </p:cNvPr>
          <p:cNvSpPr/>
          <p:nvPr/>
        </p:nvSpPr>
        <p:spPr>
          <a:xfrm>
            <a:off x="474445" y="2736727"/>
            <a:ext cx="11061972" cy="4058649"/>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Across the world, it is estimated that approximately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700,000 people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die of liver cancer every year. Hepatocellular carcinoma (HCC) accounts for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90% of all liver cancers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primarily diagnosed in its late stages and a 5-year-survival rate of only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 Transarterial chemoembolization (TACE) as the most common way to treat HCC, it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fails to treat a staggering 60% of patients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TACE failure not only increases chances of fatality with delayed appropriate action, but also instills financial and emotional burdens on individuals. To prevent unexpected TACE failure and ensure medical professionals can prescribe correct treatment plans to HCC patients, it is crucial to determine pre-procedure if TACE is the right treatment plan for an individual. TAPS can aid medical professionals in correctly prescribing TACE therapy by using Machine learning with clinical and imaging factors to predict procedural outcomes. The system utilizes a Logistic Regression model to correlate external factors with TACE success, and a Convolutional Neural network to assess multiphasic contrast-enhanced CT scans and determine TACE outcomes. Using both models, better insight is provided on what factors should be examined before TACE prescription and a prediction system for medical professionals is developed. With models accessible through the Cloud, this project aims to provide a novel, cheap, efficient, and accurate way to determine TACE procedural outcomes and help prevent HCC fatalities around the world.</a:t>
            </a:r>
          </a:p>
        </p:txBody>
      </p:sp>
      <p:sp>
        <p:nvSpPr>
          <p:cNvPr id="15" name="Rectangle 14">
            <a:extLst>
              <a:ext uri="{FF2B5EF4-FFF2-40B4-BE49-F238E27FC236}">
                <a16:creationId xmlns:a16="http://schemas.microsoft.com/office/drawing/2014/main" id="{08EA2943-173A-EF85-F1C4-5C2FD4846E2E}"/>
              </a:ext>
            </a:extLst>
          </p:cNvPr>
          <p:cNvSpPr/>
          <p:nvPr/>
        </p:nvSpPr>
        <p:spPr>
          <a:xfrm>
            <a:off x="474445" y="7850814"/>
            <a:ext cx="11061972" cy="213138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Logistic regression algorithms in Machine Learning can predict an output based on various input features. The logistic function is a sigmoid function falling between the values of 0 and 1. Since the outputs of logistic regressions are always binary (0 or 1), it is used to address classification problems. Using data analysis through Python, features with correlations to TACE outcomes were selected for the model: gender, smoking, alcohol consumption, age group, Diabetes, Hepatitis, and type of chemotherapy used during the procedure. In the case of this project, a logistic regression model is created to predict TACE therapy outcomes of success (1), or failure (0) based on these clinical features for patients.</a:t>
            </a:r>
          </a:p>
        </p:txBody>
      </p:sp>
      <p:sp>
        <p:nvSpPr>
          <p:cNvPr id="19" name="Rectangle 18">
            <a:extLst>
              <a:ext uri="{FF2B5EF4-FFF2-40B4-BE49-F238E27FC236}">
                <a16:creationId xmlns:a16="http://schemas.microsoft.com/office/drawing/2014/main" id="{F37C04CA-3423-B2D2-FC03-C92449E01199}"/>
              </a:ext>
            </a:extLst>
          </p:cNvPr>
          <p:cNvSpPr/>
          <p:nvPr/>
        </p:nvSpPr>
        <p:spPr>
          <a:xfrm>
            <a:off x="474444" y="10975442"/>
            <a:ext cx="11011753" cy="1894203"/>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Convolutional neural network (CNN) is an algorithm used for Computer vision. CNN takes input images, assigns weightage to various characteristics of an image, and can differentiate between them. CNNs are designed to function like the visual cortex of the human brain, connecting the weights between the characteristics in an image to output. This algorithm is used for classification problems. In the case of this project, a CNN was used to analyze training multiphasic pre-procedural CT imaging data with given classifications of success and failure to predict on unseen images.</a:t>
            </a:r>
          </a:p>
        </p:txBody>
      </p:sp>
      <p:sp>
        <p:nvSpPr>
          <p:cNvPr id="34" name="TextBox 33">
            <a:extLst>
              <a:ext uri="{FF2B5EF4-FFF2-40B4-BE49-F238E27FC236}">
                <a16:creationId xmlns:a16="http://schemas.microsoft.com/office/drawing/2014/main" id="{8752FEDF-F297-3ABA-7BF3-3C07DFF5C9A0}"/>
              </a:ext>
            </a:extLst>
          </p:cNvPr>
          <p:cNvSpPr txBox="1"/>
          <p:nvPr/>
        </p:nvSpPr>
        <p:spPr>
          <a:xfrm>
            <a:off x="4762821" y="14723206"/>
            <a:ext cx="2574166"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1: CNN flowchart</a:t>
            </a:r>
          </a:p>
        </p:txBody>
      </p:sp>
      <p:sp>
        <p:nvSpPr>
          <p:cNvPr id="35" name="Rounded Rectangle 34">
            <a:extLst>
              <a:ext uri="{FF2B5EF4-FFF2-40B4-BE49-F238E27FC236}">
                <a16:creationId xmlns:a16="http://schemas.microsoft.com/office/drawing/2014/main" id="{63D69346-CACE-1F05-72EA-96E78BF1E8C7}"/>
              </a:ext>
            </a:extLst>
          </p:cNvPr>
          <p:cNvSpPr/>
          <p:nvPr/>
        </p:nvSpPr>
        <p:spPr>
          <a:xfrm>
            <a:off x="441137" y="15223610"/>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Materials</a:t>
            </a:r>
          </a:p>
        </p:txBody>
      </p:sp>
      <p:sp>
        <p:nvSpPr>
          <p:cNvPr id="37" name="Rectangle 36">
            <a:extLst>
              <a:ext uri="{FF2B5EF4-FFF2-40B4-BE49-F238E27FC236}">
                <a16:creationId xmlns:a16="http://schemas.microsoft.com/office/drawing/2014/main" id="{FEEBC9AB-01F4-BCEF-1504-96FFC63B88B9}"/>
              </a:ext>
            </a:extLst>
          </p:cNvPr>
          <p:cNvSpPr/>
          <p:nvPr/>
        </p:nvSpPr>
        <p:spPr>
          <a:xfrm>
            <a:off x="474444" y="16018344"/>
            <a:ext cx="11000080" cy="262602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Ø"/>
            </a:pPr>
            <a:r>
              <a:rPr lang="en-US" sz="1800" b="1" dirty="0">
                <a:highlight>
                  <a:srgbClr val="7DA9FF"/>
                </a:highlight>
              </a:rPr>
              <a:t>Data:</a:t>
            </a:r>
            <a:r>
              <a:rPr lang="en-US" sz="1800" dirty="0">
                <a:solidFill>
                  <a:schemeClr val="tx1"/>
                </a:solidFill>
                <a:latin typeface="Times New Roman" panose="02020603050405020304" pitchFamily="18" charset="0"/>
                <a:cs typeface="Times New Roman" panose="02020603050405020304" pitchFamily="18" charset="0"/>
              </a:rPr>
              <a:t> “Multimodality annotated HCC cases with and without advanced imaging segmentation (HCC-TACE-Seg)” from the Cancer Imaging Archive (Open source)</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Coding environments:</a:t>
            </a: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Google </a:t>
            </a:r>
            <a:r>
              <a:rPr lang="en-US" sz="1800" b="0" i="0" dirty="0" err="1">
                <a:solidFill>
                  <a:schemeClr val="tx1"/>
                </a:solidFill>
                <a:effectLst/>
                <a:latin typeface="Times New Roman" panose="02020603050405020304" pitchFamily="18" charset="0"/>
                <a:cs typeface="Times New Roman" panose="02020603050405020304" pitchFamily="18" charset="0"/>
              </a:rPr>
              <a:t>Colaboratory</a:t>
            </a:r>
            <a:r>
              <a:rPr lang="en-US" sz="1800" b="0" i="0" dirty="0">
                <a:solidFill>
                  <a:schemeClr val="tx1"/>
                </a:solidFill>
                <a:effectLst/>
                <a:latin typeface="Times New Roman" panose="02020603050405020304" pitchFamily="18" charset="0"/>
                <a:cs typeface="Times New Roman" panose="02020603050405020304" pitchFamily="18" charset="0"/>
              </a:rPr>
              <a:t> and Visual Studio Code</a:t>
            </a:r>
          </a:p>
          <a:p>
            <a:pPr marL="285750" indent="-285750">
              <a:buFont typeface="Wingdings" pitchFamily="2" charset="2"/>
              <a:buChar char="Ø"/>
            </a:pP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Coding language:</a:t>
            </a:r>
            <a:r>
              <a:rPr lang="en-US" sz="1800" dirty="0">
                <a:solidFill>
                  <a:schemeClr val="tx1"/>
                </a:solidFill>
                <a:latin typeface="Times New Roman" panose="02020603050405020304" pitchFamily="18" charset="0"/>
                <a:cs typeface="Times New Roman" panose="02020603050405020304" pitchFamily="18" charset="0"/>
              </a:rPr>
              <a:t> Python (and associated libraries)</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Image Converter:</a:t>
            </a:r>
            <a:r>
              <a:rPr lang="en-US" sz="1800" i="0" dirty="0">
                <a:solidFill>
                  <a:schemeClr val="tx1"/>
                </a:solidFill>
                <a:effectLst/>
                <a:latin typeface="Times New Roman" panose="02020603050405020304" pitchFamily="18" charset="0"/>
                <a:cs typeface="Times New Roman" panose="02020603050405020304" pitchFamily="18" charset="0"/>
              </a:rPr>
              <a:t> DICOM Convertor </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Open-source Machine Learning </a:t>
            </a: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platform:</a:t>
            </a:r>
            <a:r>
              <a:rPr lang="en-US" sz="1800" dirty="0">
                <a:solidFill>
                  <a:schemeClr val="tx1"/>
                </a:solidFill>
                <a:latin typeface="Times New Roman" panose="02020603050405020304" pitchFamily="18" charset="0"/>
                <a:cs typeface="Times New Roman" panose="02020603050405020304" pitchFamily="18" charset="0"/>
              </a:rPr>
              <a:t> TensorFlow</a:t>
            </a:r>
          </a:p>
          <a:p>
            <a:pPr marL="285750" indent="-285750">
              <a:buFont typeface="Wingdings" pitchFamily="2" charset="2"/>
              <a:buChar char="Ø"/>
            </a:pP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Neural Network library:</a:t>
            </a:r>
            <a:r>
              <a:rPr lang="en-US" sz="1800" dirty="0">
                <a:solidFill>
                  <a:schemeClr val="tx1"/>
                </a:solidFill>
                <a:latin typeface="Times New Roman" panose="02020603050405020304" pitchFamily="18" charset="0"/>
                <a:cs typeface="Times New Roman" panose="02020603050405020304" pitchFamily="18" charset="0"/>
              </a:rPr>
              <a:t> Keras (in TensorFlow)</a:t>
            </a:r>
          </a:p>
          <a:p>
            <a:pPr marL="285750" indent="-285750">
              <a:buFont typeface="Wingdings" pitchFamily="2" charset="2"/>
              <a:buChar char="Ø"/>
            </a:pPr>
            <a:r>
              <a:rPr lang="en-US" sz="1800" b="1" i="0" dirty="0">
                <a:solidFill>
                  <a:schemeClr val="tx1"/>
                </a:solidFill>
                <a:effectLst/>
                <a:highlight>
                  <a:srgbClr val="7DA9FF"/>
                </a:highlight>
                <a:latin typeface="Times New Roman" panose="02020603050405020304" pitchFamily="18" charset="0"/>
                <a:cs typeface="Times New Roman" panose="02020603050405020304" pitchFamily="18" charset="0"/>
              </a:rPr>
              <a:t>CNN Architecture:</a:t>
            </a:r>
            <a:r>
              <a:rPr lang="en-US" sz="1800" i="0" dirty="0">
                <a:solidFill>
                  <a:schemeClr val="tx1"/>
                </a:solidFill>
                <a:effectLst/>
                <a:latin typeface="Times New Roman" panose="02020603050405020304" pitchFamily="18" charset="0"/>
                <a:cs typeface="Times New Roman" panose="02020603050405020304" pitchFamily="18" charset="0"/>
              </a:rPr>
              <a:t> ResNet-50</a:t>
            </a:r>
          </a:p>
          <a:p>
            <a:pPr marL="285750" indent="-285750">
              <a:buFont typeface="Wingdings" pitchFamily="2" charset="2"/>
              <a:buChar char="Ø"/>
            </a:pPr>
            <a:r>
              <a:rPr lang="en-US" sz="1800" b="1" dirty="0">
                <a:solidFill>
                  <a:schemeClr val="tx1"/>
                </a:solidFill>
                <a:highlight>
                  <a:srgbClr val="7DA9FF"/>
                </a:highlight>
                <a:latin typeface="Times New Roman" panose="02020603050405020304" pitchFamily="18" charset="0"/>
                <a:cs typeface="Times New Roman" panose="02020603050405020304" pitchFamily="18" charset="0"/>
              </a:rPr>
              <a:t>Cloud Computing platform (for website):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Amazon Web Services</a:t>
            </a:r>
          </a:p>
        </p:txBody>
      </p:sp>
      <p:sp>
        <p:nvSpPr>
          <p:cNvPr id="41" name="Rectangle 40">
            <a:extLst>
              <a:ext uri="{FF2B5EF4-FFF2-40B4-BE49-F238E27FC236}">
                <a16:creationId xmlns:a16="http://schemas.microsoft.com/office/drawing/2014/main" id="{3820E7DF-2417-AC7C-F127-505CBE931D7A}"/>
              </a:ext>
            </a:extLst>
          </p:cNvPr>
          <p:cNvSpPr/>
          <p:nvPr/>
        </p:nvSpPr>
        <p:spPr>
          <a:xfrm>
            <a:off x="474444" y="19647416"/>
            <a:ext cx="11029653" cy="87841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To create a relatively accurate, efficient, accessible, and affordable Artificial Intelligence system to assist health professionals globally in predicting Transarterial Chemoembolization therapy success for individual patients.</a:t>
            </a:r>
          </a:p>
        </p:txBody>
      </p:sp>
      <p:sp>
        <p:nvSpPr>
          <p:cNvPr id="62" name="Rounded Rectangle 61">
            <a:extLst>
              <a:ext uri="{FF2B5EF4-FFF2-40B4-BE49-F238E27FC236}">
                <a16:creationId xmlns:a16="http://schemas.microsoft.com/office/drawing/2014/main" id="{D6D865C6-DFC3-B2DF-0C6E-A7CCB32AC8A6}"/>
              </a:ext>
            </a:extLst>
          </p:cNvPr>
          <p:cNvSpPr/>
          <p:nvPr/>
        </p:nvSpPr>
        <p:spPr>
          <a:xfrm>
            <a:off x="474445" y="1924415"/>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background</a:t>
            </a:r>
          </a:p>
        </p:txBody>
      </p:sp>
      <p:sp>
        <p:nvSpPr>
          <p:cNvPr id="1033" name="Rounded Rectangle 1032">
            <a:extLst>
              <a:ext uri="{FF2B5EF4-FFF2-40B4-BE49-F238E27FC236}">
                <a16:creationId xmlns:a16="http://schemas.microsoft.com/office/drawing/2014/main" id="{B19CDB5A-05A4-2504-2E0B-B7A1540CD5B6}"/>
              </a:ext>
            </a:extLst>
          </p:cNvPr>
          <p:cNvSpPr/>
          <p:nvPr/>
        </p:nvSpPr>
        <p:spPr>
          <a:xfrm>
            <a:off x="431932" y="7043550"/>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Logistic regressions</a:t>
            </a:r>
          </a:p>
        </p:txBody>
      </p:sp>
      <p:sp>
        <p:nvSpPr>
          <p:cNvPr id="1041" name="Rounded Rectangle 1040">
            <a:extLst>
              <a:ext uri="{FF2B5EF4-FFF2-40B4-BE49-F238E27FC236}">
                <a16:creationId xmlns:a16="http://schemas.microsoft.com/office/drawing/2014/main" id="{66380DBD-8CA3-BCA2-8ED0-C2A98DEC4B6C}"/>
              </a:ext>
            </a:extLst>
          </p:cNvPr>
          <p:cNvSpPr/>
          <p:nvPr/>
        </p:nvSpPr>
        <p:spPr>
          <a:xfrm>
            <a:off x="410659" y="10186399"/>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Convolutional neural networks</a:t>
            </a:r>
          </a:p>
        </p:txBody>
      </p:sp>
      <p:sp>
        <p:nvSpPr>
          <p:cNvPr id="1042" name="Rounded Rectangle 1041">
            <a:extLst>
              <a:ext uri="{FF2B5EF4-FFF2-40B4-BE49-F238E27FC236}">
                <a16:creationId xmlns:a16="http://schemas.microsoft.com/office/drawing/2014/main" id="{7C46D801-4D62-2283-47DA-C55F38E04DFF}"/>
              </a:ext>
            </a:extLst>
          </p:cNvPr>
          <p:cNvSpPr/>
          <p:nvPr/>
        </p:nvSpPr>
        <p:spPr>
          <a:xfrm>
            <a:off x="462413" y="18796886"/>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Project goal</a:t>
            </a:r>
          </a:p>
        </p:txBody>
      </p:sp>
      <p:pic>
        <p:nvPicPr>
          <p:cNvPr id="1044" name="Picture 1043" descr="Waterfall chart&#10;&#10;Description automatically generated with low confidence">
            <a:extLst>
              <a:ext uri="{FF2B5EF4-FFF2-40B4-BE49-F238E27FC236}">
                <a16:creationId xmlns:a16="http://schemas.microsoft.com/office/drawing/2014/main" id="{88529D8B-29B8-0525-6906-988EF103C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99" y="13088665"/>
            <a:ext cx="9281765" cy="1701394"/>
          </a:xfrm>
          <a:prstGeom prst="rect">
            <a:avLst/>
          </a:prstGeom>
        </p:spPr>
      </p:pic>
      <p:sp>
        <p:nvSpPr>
          <p:cNvPr id="1045" name="Rounded Rectangle 1044">
            <a:extLst>
              <a:ext uri="{FF2B5EF4-FFF2-40B4-BE49-F238E27FC236}">
                <a16:creationId xmlns:a16="http://schemas.microsoft.com/office/drawing/2014/main" id="{59AED7AA-ABF0-CF28-37D5-D49757E7411E}"/>
              </a:ext>
            </a:extLst>
          </p:cNvPr>
          <p:cNvSpPr/>
          <p:nvPr/>
        </p:nvSpPr>
        <p:spPr>
          <a:xfrm>
            <a:off x="441137" y="20730025"/>
            <a:ext cx="11073646"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Logistic regression method</a:t>
            </a:r>
          </a:p>
        </p:txBody>
      </p:sp>
      <p:sp>
        <p:nvSpPr>
          <p:cNvPr id="1046" name="Rounded Rectangle 1045">
            <a:extLst>
              <a:ext uri="{FF2B5EF4-FFF2-40B4-BE49-F238E27FC236}">
                <a16:creationId xmlns:a16="http://schemas.microsoft.com/office/drawing/2014/main" id="{7AC1F2A2-3738-4A0B-4472-CAF353EED3A9}"/>
              </a:ext>
            </a:extLst>
          </p:cNvPr>
          <p:cNvSpPr/>
          <p:nvPr/>
        </p:nvSpPr>
        <p:spPr>
          <a:xfrm>
            <a:off x="462413" y="22091802"/>
            <a:ext cx="11073646"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1. Data wrangling</a:t>
            </a:r>
          </a:p>
        </p:txBody>
      </p:sp>
      <p:pic>
        <p:nvPicPr>
          <p:cNvPr id="1048" name="Picture 2">
            <a:extLst>
              <a:ext uri="{FF2B5EF4-FFF2-40B4-BE49-F238E27FC236}">
                <a16:creationId xmlns:a16="http://schemas.microsoft.com/office/drawing/2014/main" id="{A18C5F12-8F06-4A8E-C2A7-9FC51A4CB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216" y="23133721"/>
            <a:ext cx="3483245" cy="2471589"/>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CA069C9C-44B9-A5D0-3BB7-3F1CB6BDB2D6}"/>
              </a:ext>
            </a:extLst>
          </p:cNvPr>
          <p:cNvSpPr txBox="1"/>
          <p:nvPr/>
        </p:nvSpPr>
        <p:spPr>
          <a:xfrm>
            <a:off x="991930" y="25685187"/>
            <a:ext cx="2631874"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2: Sex vs. Outcome</a:t>
            </a:r>
          </a:p>
        </p:txBody>
      </p:sp>
      <p:pic>
        <p:nvPicPr>
          <p:cNvPr id="1050" name="Picture 4">
            <a:extLst>
              <a:ext uri="{FF2B5EF4-FFF2-40B4-BE49-F238E27FC236}">
                <a16:creationId xmlns:a16="http://schemas.microsoft.com/office/drawing/2014/main" id="{6C211578-D27C-6B90-E881-C90EC46D60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7657" y="23154712"/>
            <a:ext cx="3439178" cy="2440321"/>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a:extLst>
              <a:ext uri="{FF2B5EF4-FFF2-40B4-BE49-F238E27FC236}">
                <a16:creationId xmlns:a16="http://schemas.microsoft.com/office/drawing/2014/main" id="{749D9F84-A4ED-741C-5196-15394AE05A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681" y="23119267"/>
            <a:ext cx="3384830" cy="240175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8">
            <a:extLst>
              <a:ext uri="{FF2B5EF4-FFF2-40B4-BE49-F238E27FC236}">
                <a16:creationId xmlns:a16="http://schemas.microsoft.com/office/drawing/2014/main" id="{00FA27C7-2C3F-1817-2729-403880C49C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91" y="26333759"/>
            <a:ext cx="3510064" cy="2490619"/>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0">
            <a:extLst>
              <a:ext uri="{FF2B5EF4-FFF2-40B4-BE49-F238E27FC236}">
                <a16:creationId xmlns:a16="http://schemas.microsoft.com/office/drawing/2014/main" id="{0C093C25-68D1-999F-7950-5333414784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1383" y="26322187"/>
            <a:ext cx="3510064" cy="249061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2">
            <a:extLst>
              <a:ext uri="{FF2B5EF4-FFF2-40B4-BE49-F238E27FC236}">
                <a16:creationId xmlns:a16="http://schemas.microsoft.com/office/drawing/2014/main" id="{DD0093BE-BB14-AA7D-119E-7055D6FE5F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3674" y="26333759"/>
            <a:ext cx="3439180" cy="2440321"/>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14">
            <a:extLst>
              <a:ext uri="{FF2B5EF4-FFF2-40B4-BE49-F238E27FC236}">
                <a16:creationId xmlns:a16="http://schemas.microsoft.com/office/drawing/2014/main" id="{A83DE874-4E96-B95D-5F5B-2C50E7FF5A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217" y="29473606"/>
            <a:ext cx="3510064" cy="2490619"/>
          </a:xfrm>
          <a:prstGeom prst="rect">
            <a:avLst/>
          </a:prstGeom>
          <a:noFill/>
          <a:extLst>
            <a:ext uri="{909E8E84-426E-40DD-AFC4-6F175D3DCCD1}">
              <a14:hiddenFill xmlns:a14="http://schemas.microsoft.com/office/drawing/2010/main">
                <a:solidFill>
                  <a:srgbClr val="FFFFFF"/>
                </a:solidFill>
              </a14:hiddenFill>
            </a:ext>
          </a:extLst>
        </p:spPr>
      </p:pic>
      <p:sp>
        <p:nvSpPr>
          <p:cNvPr id="1056" name="TextBox 1055">
            <a:extLst>
              <a:ext uri="{FF2B5EF4-FFF2-40B4-BE49-F238E27FC236}">
                <a16:creationId xmlns:a16="http://schemas.microsoft.com/office/drawing/2014/main" id="{28EB46C2-DC40-805B-CE80-DC294B6D445A}"/>
              </a:ext>
            </a:extLst>
          </p:cNvPr>
          <p:cNvSpPr txBox="1"/>
          <p:nvPr/>
        </p:nvSpPr>
        <p:spPr>
          <a:xfrm>
            <a:off x="4471075" y="25679697"/>
            <a:ext cx="3157659"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3: Hepatitis vs. Outcome</a:t>
            </a:r>
          </a:p>
        </p:txBody>
      </p:sp>
      <p:sp>
        <p:nvSpPr>
          <p:cNvPr id="1057" name="TextBox 1056">
            <a:extLst>
              <a:ext uri="{FF2B5EF4-FFF2-40B4-BE49-F238E27FC236}">
                <a16:creationId xmlns:a16="http://schemas.microsoft.com/office/drawing/2014/main" id="{0315431D-63A0-475E-E026-039FC6F636DA}"/>
              </a:ext>
            </a:extLst>
          </p:cNvPr>
          <p:cNvSpPr txBox="1"/>
          <p:nvPr/>
        </p:nvSpPr>
        <p:spPr>
          <a:xfrm>
            <a:off x="8220362" y="25673540"/>
            <a:ext cx="3266728"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4: Age group vs. Outcome</a:t>
            </a:r>
          </a:p>
        </p:txBody>
      </p:sp>
      <p:sp>
        <p:nvSpPr>
          <p:cNvPr id="1058" name="TextBox 1057">
            <a:extLst>
              <a:ext uri="{FF2B5EF4-FFF2-40B4-BE49-F238E27FC236}">
                <a16:creationId xmlns:a16="http://schemas.microsoft.com/office/drawing/2014/main" id="{BEB379A8-C668-CD59-7038-4746859953C4}"/>
              </a:ext>
            </a:extLst>
          </p:cNvPr>
          <p:cNvSpPr txBox="1"/>
          <p:nvPr/>
        </p:nvSpPr>
        <p:spPr>
          <a:xfrm>
            <a:off x="760986" y="28880300"/>
            <a:ext cx="3106363"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5: Smoking vs. Outcome</a:t>
            </a:r>
          </a:p>
        </p:txBody>
      </p:sp>
      <p:sp>
        <p:nvSpPr>
          <p:cNvPr id="1059" name="TextBox 1058">
            <a:extLst>
              <a:ext uri="{FF2B5EF4-FFF2-40B4-BE49-F238E27FC236}">
                <a16:creationId xmlns:a16="http://schemas.microsoft.com/office/drawing/2014/main" id="{C37761D6-F462-3304-7725-A904C5C59536}"/>
              </a:ext>
            </a:extLst>
          </p:cNvPr>
          <p:cNvSpPr txBox="1"/>
          <p:nvPr/>
        </p:nvSpPr>
        <p:spPr>
          <a:xfrm>
            <a:off x="4608580" y="28837616"/>
            <a:ext cx="3025252"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6: Alcohol vs. Outcome</a:t>
            </a:r>
          </a:p>
        </p:txBody>
      </p:sp>
      <p:sp>
        <p:nvSpPr>
          <p:cNvPr id="1060" name="TextBox 1059">
            <a:extLst>
              <a:ext uri="{FF2B5EF4-FFF2-40B4-BE49-F238E27FC236}">
                <a16:creationId xmlns:a16="http://schemas.microsoft.com/office/drawing/2014/main" id="{C1CA10BB-87C8-2610-9EE1-C15FBEF165A5}"/>
              </a:ext>
            </a:extLst>
          </p:cNvPr>
          <p:cNvSpPr txBox="1"/>
          <p:nvPr/>
        </p:nvSpPr>
        <p:spPr>
          <a:xfrm>
            <a:off x="8220362" y="28741801"/>
            <a:ext cx="3504188"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7: Chemotherapy type vs. Outcome</a:t>
            </a:r>
          </a:p>
        </p:txBody>
      </p:sp>
      <p:sp>
        <p:nvSpPr>
          <p:cNvPr id="1061" name="TextBox 1060">
            <a:extLst>
              <a:ext uri="{FF2B5EF4-FFF2-40B4-BE49-F238E27FC236}">
                <a16:creationId xmlns:a16="http://schemas.microsoft.com/office/drawing/2014/main" id="{451C08DC-B988-78EE-3C0B-C659FFD6E84B}"/>
              </a:ext>
            </a:extLst>
          </p:cNvPr>
          <p:cNvSpPr txBox="1"/>
          <p:nvPr/>
        </p:nvSpPr>
        <p:spPr>
          <a:xfrm>
            <a:off x="760986" y="31964225"/>
            <a:ext cx="3132011"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Figure 8: Diabetes vs. Outcome</a:t>
            </a:r>
          </a:p>
        </p:txBody>
      </p:sp>
      <p:sp>
        <p:nvSpPr>
          <p:cNvPr id="1062" name="Rectangle 1061">
            <a:extLst>
              <a:ext uri="{FF2B5EF4-FFF2-40B4-BE49-F238E27FC236}">
                <a16:creationId xmlns:a16="http://schemas.microsoft.com/office/drawing/2014/main" id="{5701736D-7F97-19DE-CCD7-5ECB3082A2E1}"/>
              </a:ext>
            </a:extLst>
          </p:cNvPr>
          <p:cNvSpPr/>
          <p:nvPr/>
        </p:nvSpPr>
        <p:spPr>
          <a:xfrm>
            <a:off x="4471075" y="30347654"/>
            <a:ext cx="6730011" cy="646331"/>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i="0" dirty="0">
                <a:solidFill>
                  <a:schemeClr val="tx1"/>
                </a:solidFill>
                <a:effectLst/>
                <a:latin typeface="Times New Roman" panose="02020603050405020304" pitchFamily="18" charset="0"/>
                <a:cs typeface="Times New Roman" panose="02020603050405020304" pitchFamily="18" charset="0"/>
              </a:rPr>
              <a:t>Out of 56 factors, only factors showing </a:t>
            </a:r>
            <a:r>
              <a:rPr lang="en-US" sz="1800" dirty="0">
                <a:solidFill>
                  <a:schemeClr val="tx1"/>
                </a:solidFill>
                <a:latin typeface="Times New Roman" panose="02020603050405020304" pitchFamily="18" charset="0"/>
                <a:cs typeface="Times New Roman" panose="02020603050405020304" pitchFamily="18" charset="0"/>
              </a:rPr>
              <a:t>correlation with TACE outcomes were kept (non correlational data removed)</a:t>
            </a:r>
          </a:p>
        </p:txBody>
      </p:sp>
      <p:sp>
        <p:nvSpPr>
          <p:cNvPr id="1063" name="Rounded Rectangle 1062">
            <a:extLst>
              <a:ext uri="{FF2B5EF4-FFF2-40B4-BE49-F238E27FC236}">
                <a16:creationId xmlns:a16="http://schemas.microsoft.com/office/drawing/2014/main" id="{382A901B-3DC3-77A2-0266-230AF838BD70}"/>
              </a:ext>
            </a:extLst>
          </p:cNvPr>
          <p:cNvSpPr/>
          <p:nvPr/>
        </p:nvSpPr>
        <p:spPr>
          <a:xfrm>
            <a:off x="12527135" y="4028879"/>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2. Model building &amp; training</a:t>
            </a:r>
          </a:p>
        </p:txBody>
      </p:sp>
      <p:sp>
        <p:nvSpPr>
          <p:cNvPr id="1064" name="Rectangle 1063">
            <a:extLst>
              <a:ext uri="{FF2B5EF4-FFF2-40B4-BE49-F238E27FC236}">
                <a16:creationId xmlns:a16="http://schemas.microsoft.com/office/drawing/2014/main" id="{869E3997-836E-E18C-2B30-9F3C76F9B3F4}"/>
              </a:ext>
            </a:extLst>
          </p:cNvPr>
          <p:cNvSpPr/>
          <p:nvPr/>
        </p:nvSpPr>
        <p:spPr>
          <a:xfrm>
            <a:off x="12527134" y="4791050"/>
            <a:ext cx="8885065" cy="138553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The independent variables of the model were set as the clinical features and the dependent variable was set as the TACE outcome.</a:t>
            </a:r>
          </a:p>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70% of the data was taken for training</a:t>
            </a:r>
          </a:p>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 logistic regression function was created and trained with the training data </a:t>
            </a:r>
          </a:p>
        </p:txBody>
      </p:sp>
      <p:sp>
        <p:nvSpPr>
          <p:cNvPr id="1065" name="Rounded Rectangle 1064">
            <a:extLst>
              <a:ext uri="{FF2B5EF4-FFF2-40B4-BE49-F238E27FC236}">
                <a16:creationId xmlns:a16="http://schemas.microsoft.com/office/drawing/2014/main" id="{34A47307-5745-2654-3661-15808945C174}"/>
              </a:ext>
            </a:extLst>
          </p:cNvPr>
          <p:cNvSpPr/>
          <p:nvPr/>
        </p:nvSpPr>
        <p:spPr>
          <a:xfrm>
            <a:off x="12527134" y="6314622"/>
            <a:ext cx="8885065" cy="59772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Testing &amp; data analysis</a:t>
            </a:r>
          </a:p>
        </p:txBody>
      </p:sp>
      <p:sp>
        <p:nvSpPr>
          <p:cNvPr id="1069" name="TextBox 1068">
            <a:extLst>
              <a:ext uri="{FF2B5EF4-FFF2-40B4-BE49-F238E27FC236}">
                <a16:creationId xmlns:a16="http://schemas.microsoft.com/office/drawing/2014/main" id="{194F2A60-38BA-9914-9585-4DA75909FE64}"/>
              </a:ext>
            </a:extLst>
          </p:cNvPr>
          <p:cNvSpPr txBox="1"/>
          <p:nvPr/>
        </p:nvSpPr>
        <p:spPr>
          <a:xfrm>
            <a:off x="13853864" y="11935267"/>
            <a:ext cx="6418926"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9: Confusion Matrix for model testing (81% accuracy and 77% precision) using the remaining unseen dataset.</a:t>
            </a:r>
          </a:p>
        </p:txBody>
      </p:sp>
      <p:pic>
        <p:nvPicPr>
          <p:cNvPr id="1071" name="Picture 1070" descr="Chart&#10;&#10;Description automatically generated">
            <a:extLst>
              <a:ext uri="{FF2B5EF4-FFF2-40B4-BE49-F238E27FC236}">
                <a16:creationId xmlns:a16="http://schemas.microsoft.com/office/drawing/2014/main" id="{5826B228-3C0B-E538-40FC-B71E230641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96717" y="7142841"/>
            <a:ext cx="6733217" cy="4715038"/>
          </a:xfrm>
          <a:prstGeom prst="rect">
            <a:avLst/>
          </a:prstGeom>
        </p:spPr>
      </p:pic>
      <p:sp>
        <p:nvSpPr>
          <p:cNvPr id="1072" name="Rounded Rectangle 1071">
            <a:extLst>
              <a:ext uri="{FF2B5EF4-FFF2-40B4-BE49-F238E27FC236}">
                <a16:creationId xmlns:a16="http://schemas.microsoft.com/office/drawing/2014/main" id="{5F566B97-84F3-1F57-75D6-65A5B012C94C}"/>
              </a:ext>
            </a:extLst>
          </p:cNvPr>
          <p:cNvSpPr/>
          <p:nvPr/>
        </p:nvSpPr>
        <p:spPr>
          <a:xfrm>
            <a:off x="12462778" y="12756668"/>
            <a:ext cx="8949421"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Neural network method</a:t>
            </a:r>
          </a:p>
        </p:txBody>
      </p:sp>
      <p:sp>
        <p:nvSpPr>
          <p:cNvPr id="1073" name="Rounded Rectangle 1072">
            <a:extLst>
              <a:ext uri="{FF2B5EF4-FFF2-40B4-BE49-F238E27FC236}">
                <a16:creationId xmlns:a16="http://schemas.microsoft.com/office/drawing/2014/main" id="{75C6498E-0E59-5879-03DA-058657DD00FA}"/>
              </a:ext>
            </a:extLst>
          </p:cNvPr>
          <p:cNvSpPr/>
          <p:nvPr/>
        </p:nvSpPr>
        <p:spPr>
          <a:xfrm>
            <a:off x="12527134" y="14075230"/>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1. Image selection and preprocessing</a:t>
            </a:r>
          </a:p>
        </p:txBody>
      </p:sp>
      <p:sp>
        <p:nvSpPr>
          <p:cNvPr id="1074" name="Rectangle 1073">
            <a:extLst>
              <a:ext uri="{FF2B5EF4-FFF2-40B4-BE49-F238E27FC236}">
                <a16:creationId xmlns:a16="http://schemas.microsoft.com/office/drawing/2014/main" id="{26529634-2C55-895D-602A-8542EEB93F6E}"/>
              </a:ext>
            </a:extLst>
          </p:cNvPr>
          <p:cNvSpPr/>
          <p:nvPr/>
        </p:nvSpPr>
        <p:spPr>
          <a:xfrm>
            <a:off x="17826223" y="14882546"/>
            <a:ext cx="3585976" cy="342768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t>Only multi-phasic CT scan images were selected from the dataset (15,272 images) </a:t>
            </a:r>
          </a:p>
          <a:p>
            <a:pPr marL="342900" indent="-342900">
              <a:buFont typeface="+mj-lt"/>
              <a:buAutoNum type="arabicPeriod"/>
            </a:pPr>
            <a:r>
              <a:rPr lang="en-US" sz="1800" dirty="0"/>
              <a:t>The images were converted from DICOM to PNG</a:t>
            </a:r>
          </a:p>
          <a:p>
            <a:pPr marL="342900" indent="-342900">
              <a:buFont typeface="+mj-lt"/>
              <a:buAutoNum type="arabicPeriod"/>
            </a:pPr>
            <a:r>
              <a:rPr lang="en-US" sz="1800" dirty="0"/>
              <a:t>Images were then matched with clinical outcomes and randomly split into Training (70%), Testing (15%), and Validation (15%) sets</a:t>
            </a:r>
          </a:p>
          <a:p>
            <a:pPr marL="342900" indent="-342900">
              <a:buFont typeface="+mj-lt"/>
              <a:buAutoNum type="arabicPeriod"/>
            </a:pPr>
            <a:r>
              <a:rPr lang="en-US" sz="1800" dirty="0"/>
              <a:t>Images were preprocessed to 224x224 sizes and Zoom and shear ranges of [0.2,1.0]</a:t>
            </a:r>
          </a:p>
        </p:txBody>
      </p:sp>
      <p:pic>
        <p:nvPicPr>
          <p:cNvPr id="1078" name="Picture 1077" descr="A picture containing old, window, painted, several&#10;&#10;Description automatically generated">
            <a:extLst>
              <a:ext uri="{FF2B5EF4-FFF2-40B4-BE49-F238E27FC236}">
                <a16:creationId xmlns:a16="http://schemas.microsoft.com/office/drawing/2014/main" id="{B82C41BF-09D1-FC1E-58A1-4FBCF7B547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95263" y="14839549"/>
            <a:ext cx="5398755" cy="3843182"/>
          </a:xfrm>
          <a:prstGeom prst="rect">
            <a:avLst/>
          </a:prstGeom>
        </p:spPr>
      </p:pic>
      <p:sp>
        <p:nvSpPr>
          <p:cNvPr id="1079" name="TextBox 1078">
            <a:extLst>
              <a:ext uri="{FF2B5EF4-FFF2-40B4-BE49-F238E27FC236}">
                <a16:creationId xmlns:a16="http://schemas.microsoft.com/office/drawing/2014/main" id="{1E33294E-D484-A5DC-78D0-E6BC91A6FDB2}"/>
              </a:ext>
            </a:extLst>
          </p:cNvPr>
          <p:cNvSpPr txBox="1"/>
          <p:nvPr/>
        </p:nvSpPr>
        <p:spPr>
          <a:xfrm>
            <a:off x="12527134" y="18681538"/>
            <a:ext cx="5398754"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10: Zoom Range [0.2,1.0] image augmentation for a CT scan</a:t>
            </a:r>
          </a:p>
        </p:txBody>
      </p:sp>
      <p:sp>
        <p:nvSpPr>
          <p:cNvPr id="1080" name="Rounded Rectangle 1079">
            <a:extLst>
              <a:ext uri="{FF2B5EF4-FFF2-40B4-BE49-F238E27FC236}">
                <a16:creationId xmlns:a16="http://schemas.microsoft.com/office/drawing/2014/main" id="{5A274C83-96E3-FBF8-57E4-B80F2D4B7582}"/>
              </a:ext>
            </a:extLst>
          </p:cNvPr>
          <p:cNvSpPr/>
          <p:nvPr/>
        </p:nvSpPr>
        <p:spPr>
          <a:xfrm>
            <a:off x="12494955" y="19469928"/>
            <a:ext cx="8949421"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2. Model building</a:t>
            </a:r>
          </a:p>
        </p:txBody>
      </p:sp>
      <p:sp>
        <p:nvSpPr>
          <p:cNvPr id="1081" name="Rectangle 1080">
            <a:extLst>
              <a:ext uri="{FF2B5EF4-FFF2-40B4-BE49-F238E27FC236}">
                <a16:creationId xmlns:a16="http://schemas.microsoft.com/office/drawing/2014/main" id="{06F96435-E13B-135F-F083-58C5B21272A0}"/>
              </a:ext>
            </a:extLst>
          </p:cNvPr>
          <p:cNvSpPr/>
          <p:nvPr/>
        </p:nvSpPr>
        <p:spPr>
          <a:xfrm>
            <a:off x="12519836" y="26878223"/>
            <a:ext cx="8949421" cy="569934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800" dirty="0"/>
              <a:t>Using Keras’ sequential model, a new model was created</a:t>
            </a:r>
          </a:p>
          <a:p>
            <a:pPr marL="342900" indent="-342900">
              <a:buFont typeface="+mj-lt"/>
              <a:buAutoNum type="arabicPeriod"/>
            </a:pPr>
            <a:r>
              <a:rPr lang="en-US" sz="1800" dirty="0"/>
              <a:t>Resnet 50 CNN architecture was utilized:</a:t>
            </a:r>
          </a:p>
          <a:p>
            <a:pPr marL="742950" lvl="1" indent="-285750">
              <a:buFont typeface="Wingdings" pitchFamily="2" charset="2"/>
              <a:buChar char="Ø"/>
            </a:pPr>
            <a:r>
              <a:rPr lang="en-US" sz="1800" dirty="0"/>
              <a:t>The fully connected layer of the network was removed (Dense layers)</a:t>
            </a:r>
          </a:p>
          <a:p>
            <a:pPr marL="742950" lvl="1" indent="-285750">
              <a:buFont typeface="Wingdings" pitchFamily="2" charset="2"/>
              <a:buChar char="Ø"/>
            </a:pPr>
            <a:r>
              <a:rPr lang="en-US" sz="1800" dirty="0"/>
              <a:t>Default imagenet weights and ‘avg’ pooling is applied (global average pooling is applied to output of last convolutional block, so model output will a 2D tensor)</a:t>
            </a:r>
          </a:p>
          <a:p>
            <a:pPr marL="742950" lvl="1" indent="-285750">
              <a:buFont typeface="Wingdings" pitchFamily="2" charset="2"/>
              <a:buChar char="Ø"/>
            </a:pPr>
            <a:r>
              <a:rPr lang="en-US" sz="1800" dirty="0"/>
              <a:t>Classes were set to 2 (Success and Failure of TACE therapy)</a:t>
            </a:r>
          </a:p>
          <a:p>
            <a:pPr marL="342900" indent="-342900">
              <a:buFont typeface="+mj-lt"/>
              <a:buAutoNum type="arabicPeriod"/>
            </a:pPr>
            <a:r>
              <a:rPr lang="en-US" sz="1800" dirty="0"/>
              <a:t>The pretrained layers for the Resnet model were made untrainable to preserve the architecture’s weight</a:t>
            </a:r>
          </a:p>
          <a:p>
            <a:pPr marL="342900" indent="-342900">
              <a:buFont typeface="+mj-lt"/>
              <a:buAutoNum type="arabicPeriod"/>
            </a:pPr>
            <a:r>
              <a:rPr lang="en-US" sz="1800" dirty="0"/>
              <a:t>A Flatten layer was added to the model to make the multidimensional inputs, one-dimensional</a:t>
            </a:r>
          </a:p>
          <a:p>
            <a:pPr marL="342900" indent="-342900">
              <a:buFont typeface="+mj-lt"/>
              <a:buAutoNum type="arabicPeriod"/>
            </a:pPr>
            <a:r>
              <a:rPr lang="en-US" sz="1800" dirty="0"/>
              <a:t>2 original Dense layers were also added:</a:t>
            </a:r>
          </a:p>
          <a:p>
            <a:pPr marL="742950" lvl="1" indent="-285750">
              <a:buFont typeface="Wingdings" pitchFamily="2" charset="2"/>
              <a:buChar char="Ø"/>
            </a:pPr>
            <a:r>
              <a:rPr lang="en-US" sz="1800" dirty="0"/>
              <a:t>The first dense layer utilizes the default ReLu activation function which allows the model to learn faster and preform better</a:t>
            </a:r>
          </a:p>
          <a:p>
            <a:pPr marL="1200150" lvl="2" indent="-285750">
              <a:buFont typeface="Wingdings" pitchFamily="2" charset="2"/>
              <a:buChar char="Ø"/>
            </a:pPr>
            <a:r>
              <a:rPr lang="en-US" sz="1800" dirty="0"/>
              <a:t>On the first round, 128 neuron units were used in this layer </a:t>
            </a:r>
          </a:p>
          <a:p>
            <a:pPr marL="1200150" lvl="2" indent="-285750">
              <a:buFont typeface="Wingdings" pitchFamily="2" charset="2"/>
              <a:buChar char="Ø"/>
            </a:pPr>
            <a:r>
              <a:rPr lang="en-US" sz="1800" dirty="0"/>
              <a:t>After an initial test, the neurons were incrementally increased to 512 neuron units for deeper and more optimal learning</a:t>
            </a:r>
          </a:p>
          <a:p>
            <a:pPr marL="742950" lvl="1" indent="-285750">
              <a:buFont typeface="Wingdings" pitchFamily="2" charset="2"/>
              <a:buChar char="Ø"/>
            </a:pPr>
            <a:r>
              <a:rPr lang="en-US" sz="1800" dirty="0"/>
              <a:t>The second Dense layer (the output layer) utilizes a sigmoid activation function used in binary classification to give a Failure or Success output.</a:t>
            </a:r>
          </a:p>
          <a:p>
            <a:pPr marL="342900" indent="-342900">
              <a:buFont typeface="+mj-lt"/>
              <a:buAutoNum type="arabicPeriod"/>
            </a:pPr>
            <a:r>
              <a:rPr lang="en-US" sz="1800" dirty="0"/>
              <a:t>The model was compiled with ‘adam’ optimizer and binary cross entropy loss function (standard for binary classification models), set to measure accuracy</a:t>
            </a:r>
          </a:p>
        </p:txBody>
      </p:sp>
      <p:pic>
        <p:nvPicPr>
          <p:cNvPr id="1084" name="Picture 1083" descr="Diagram&#10;&#10;Description automatically generated">
            <a:extLst>
              <a:ext uri="{FF2B5EF4-FFF2-40B4-BE49-F238E27FC236}">
                <a16:creationId xmlns:a16="http://schemas.microsoft.com/office/drawing/2014/main" id="{75FB0FAC-9AB2-A1E5-80C7-3E3A2E4A3F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5340" y="20179194"/>
            <a:ext cx="5608650" cy="6512244"/>
          </a:xfrm>
          <a:prstGeom prst="rect">
            <a:avLst/>
          </a:prstGeom>
        </p:spPr>
      </p:pic>
      <p:sp>
        <p:nvSpPr>
          <p:cNvPr id="1085" name="TextBox 1084">
            <a:extLst>
              <a:ext uri="{FF2B5EF4-FFF2-40B4-BE49-F238E27FC236}">
                <a16:creationId xmlns:a16="http://schemas.microsoft.com/office/drawing/2014/main" id="{CFE6620C-0AC3-FDA4-360F-E4742539298B}"/>
              </a:ext>
            </a:extLst>
          </p:cNvPr>
          <p:cNvSpPr txBox="1"/>
          <p:nvPr/>
        </p:nvSpPr>
        <p:spPr>
          <a:xfrm>
            <a:off x="19020332" y="23298935"/>
            <a:ext cx="2598673"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11: Final model architecture</a:t>
            </a:r>
          </a:p>
        </p:txBody>
      </p:sp>
      <p:sp>
        <p:nvSpPr>
          <p:cNvPr id="1086" name="Rounded Rectangle 1085">
            <a:extLst>
              <a:ext uri="{FF2B5EF4-FFF2-40B4-BE49-F238E27FC236}">
                <a16:creationId xmlns:a16="http://schemas.microsoft.com/office/drawing/2014/main" id="{B1067319-F1A3-B979-240D-A5AD481A0010}"/>
              </a:ext>
            </a:extLst>
          </p:cNvPr>
          <p:cNvSpPr/>
          <p:nvPr/>
        </p:nvSpPr>
        <p:spPr>
          <a:xfrm>
            <a:off x="22463469" y="4028879"/>
            <a:ext cx="8885065"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3. Limiting overfitting</a:t>
            </a:r>
          </a:p>
        </p:txBody>
      </p:sp>
      <p:sp>
        <p:nvSpPr>
          <p:cNvPr id="1087" name="Rectangle 1086">
            <a:extLst>
              <a:ext uri="{FF2B5EF4-FFF2-40B4-BE49-F238E27FC236}">
                <a16:creationId xmlns:a16="http://schemas.microsoft.com/office/drawing/2014/main" id="{035F01F8-DCD7-EE8E-07AF-33C9460E6100}"/>
              </a:ext>
            </a:extLst>
          </p:cNvPr>
          <p:cNvSpPr/>
          <p:nvPr/>
        </p:nvSpPr>
        <p:spPr>
          <a:xfrm>
            <a:off x="22463469" y="4791050"/>
            <a:ext cx="8885065" cy="1241699"/>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t>Using Model Checkpoint and Early Stopping, overfitting of the model was prevented. Overfitting results in a clinically inaccurate model which is specialized only for the data presented in the training set. </a:t>
            </a:r>
          </a:p>
        </p:txBody>
      </p:sp>
      <p:sp>
        <p:nvSpPr>
          <p:cNvPr id="1088" name="Rounded Rectangle 1087">
            <a:extLst>
              <a:ext uri="{FF2B5EF4-FFF2-40B4-BE49-F238E27FC236}">
                <a16:creationId xmlns:a16="http://schemas.microsoft.com/office/drawing/2014/main" id="{676627B2-4F1E-FF8A-5663-92D4DBD660BA}"/>
              </a:ext>
            </a:extLst>
          </p:cNvPr>
          <p:cNvSpPr/>
          <p:nvPr/>
        </p:nvSpPr>
        <p:spPr>
          <a:xfrm>
            <a:off x="22463469" y="6148590"/>
            <a:ext cx="8891992" cy="57909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4. Model training</a:t>
            </a:r>
          </a:p>
        </p:txBody>
      </p:sp>
      <p:pic>
        <p:nvPicPr>
          <p:cNvPr id="1091" name="Picture 1090" descr="Chart, line chart&#10;&#10;Description automatically generated">
            <a:extLst>
              <a:ext uri="{FF2B5EF4-FFF2-40B4-BE49-F238E27FC236}">
                <a16:creationId xmlns:a16="http://schemas.microsoft.com/office/drawing/2014/main" id="{4FD4F822-DEE8-0F23-946C-320979F89AF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49134" y="6834791"/>
            <a:ext cx="4804815" cy="3460463"/>
          </a:xfrm>
          <a:prstGeom prst="rect">
            <a:avLst/>
          </a:prstGeom>
        </p:spPr>
      </p:pic>
      <p:pic>
        <p:nvPicPr>
          <p:cNvPr id="1093" name="Picture 1092" descr="Chart, line chart&#10;&#10;Description automatically generated">
            <a:extLst>
              <a:ext uri="{FF2B5EF4-FFF2-40B4-BE49-F238E27FC236}">
                <a16:creationId xmlns:a16="http://schemas.microsoft.com/office/drawing/2014/main" id="{DF42D910-BD0F-F1A9-452A-123DFF22FB5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533425" y="6834791"/>
            <a:ext cx="4879500" cy="3460461"/>
          </a:xfrm>
          <a:prstGeom prst="rect">
            <a:avLst/>
          </a:prstGeom>
        </p:spPr>
      </p:pic>
      <p:sp>
        <p:nvSpPr>
          <p:cNvPr id="1095" name="TextBox 1094">
            <a:extLst>
              <a:ext uri="{FF2B5EF4-FFF2-40B4-BE49-F238E27FC236}">
                <a16:creationId xmlns:a16="http://schemas.microsoft.com/office/drawing/2014/main" id="{EABD8963-D15A-9F11-9EBE-D08AD1EEE814}"/>
              </a:ext>
            </a:extLst>
          </p:cNvPr>
          <p:cNvSpPr txBox="1"/>
          <p:nvPr/>
        </p:nvSpPr>
        <p:spPr>
          <a:xfrm>
            <a:off x="27198131" y="10185013"/>
            <a:ext cx="4087713"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13: Model accuracy over epochs round 2</a:t>
            </a:r>
          </a:p>
        </p:txBody>
      </p:sp>
      <p:sp>
        <p:nvSpPr>
          <p:cNvPr id="1096" name="TextBox 1095">
            <a:extLst>
              <a:ext uri="{FF2B5EF4-FFF2-40B4-BE49-F238E27FC236}">
                <a16:creationId xmlns:a16="http://schemas.microsoft.com/office/drawing/2014/main" id="{DCA7E647-5295-10AA-340B-6D6F5A3B3798}"/>
              </a:ext>
            </a:extLst>
          </p:cNvPr>
          <p:cNvSpPr txBox="1"/>
          <p:nvPr/>
        </p:nvSpPr>
        <p:spPr>
          <a:xfrm>
            <a:off x="22542665" y="10183580"/>
            <a:ext cx="4064158" cy="646331"/>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12: Model accuracy over epochs round 1</a:t>
            </a:r>
          </a:p>
        </p:txBody>
      </p:sp>
      <p:pic>
        <p:nvPicPr>
          <p:cNvPr id="1098" name="Picture 1097" descr="Chart, line chart&#10;&#10;Description automatically generated">
            <a:extLst>
              <a:ext uri="{FF2B5EF4-FFF2-40B4-BE49-F238E27FC236}">
                <a16:creationId xmlns:a16="http://schemas.microsoft.com/office/drawing/2014/main" id="{7AC482F2-D525-B44D-7DA3-F3EEDA5EBD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969915" y="10719026"/>
            <a:ext cx="4804815" cy="3407496"/>
          </a:xfrm>
          <a:prstGeom prst="rect">
            <a:avLst/>
          </a:prstGeom>
        </p:spPr>
      </p:pic>
      <p:pic>
        <p:nvPicPr>
          <p:cNvPr id="1100" name="Picture 1099" descr="Chart, line chart&#10;&#10;Description automatically generated">
            <a:extLst>
              <a:ext uri="{FF2B5EF4-FFF2-40B4-BE49-F238E27FC236}">
                <a16:creationId xmlns:a16="http://schemas.microsoft.com/office/drawing/2014/main" id="{BACD4B1D-59C3-1A72-4B89-6163DD6FFCC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24436" y="10719026"/>
            <a:ext cx="4879498" cy="3460460"/>
          </a:xfrm>
          <a:prstGeom prst="rect">
            <a:avLst/>
          </a:prstGeom>
        </p:spPr>
      </p:pic>
      <p:sp>
        <p:nvSpPr>
          <p:cNvPr id="1101" name="TextBox 1100">
            <a:extLst>
              <a:ext uri="{FF2B5EF4-FFF2-40B4-BE49-F238E27FC236}">
                <a16:creationId xmlns:a16="http://schemas.microsoft.com/office/drawing/2014/main" id="{5709E491-8430-67FF-D8AB-2F611FCD83CF}"/>
              </a:ext>
            </a:extLst>
          </p:cNvPr>
          <p:cNvSpPr txBox="1"/>
          <p:nvPr/>
        </p:nvSpPr>
        <p:spPr>
          <a:xfrm>
            <a:off x="22497643" y="13999434"/>
            <a:ext cx="4534062"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14: Model loss over epochs round 1</a:t>
            </a:r>
          </a:p>
        </p:txBody>
      </p:sp>
      <p:sp>
        <p:nvSpPr>
          <p:cNvPr id="1102" name="TextBox 1101">
            <a:extLst>
              <a:ext uri="{FF2B5EF4-FFF2-40B4-BE49-F238E27FC236}">
                <a16:creationId xmlns:a16="http://schemas.microsoft.com/office/drawing/2014/main" id="{9944BC9F-CA18-C304-BBD3-9ED718D91942}"/>
              </a:ext>
            </a:extLst>
          </p:cNvPr>
          <p:cNvSpPr txBox="1"/>
          <p:nvPr/>
        </p:nvSpPr>
        <p:spPr>
          <a:xfrm>
            <a:off x="27275798" y="14026244"/>
            <a:ext cx="4534062"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15: Model loss over epochs round 2</a:t>
            </a:r>
          </a:p>
        </p:txBody>
      </p:sp>
      <p:sp>
        <p:nvSpPr>
          <p:cNvPr id="1104" name="Rounded Rectangle 1103">
            <a:extLst>
              <a:ext uri="{FF2B5EF4-FFF2-40B4-BE49-F238E27FC236}">
                <a16:creationId xmlns:a16="http://schemas.microsoft.com/office/drawing/2014/main" id="{F59F3CDD-3D54-CF29-6C03-37733FEEBF8B}"/>
              </a:ext>
            </a:extLst>
          </p:cNvPr>
          <p:cNvSpPr/>
          <p:nvPr/>
        </p:nvSpPr>
        <p:spPr>
          <a:xfrm>
            <a:off x="22457925" y="17096895"/>
            <a:ext cx="8883311" cy="56061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Testing</a:t>
            </a:r>
          </a:p>
        </p:txBody>
      </p:sp>
      <p:sp>
        <p:nvSpPr>
          <p:cNvPr id="1105" name="Rectangle 1104">
            <a:extLst>
              <a:ext uri="{FF2B5EF4-FFF2-40B4-BE49-F238E27FC236}">
                <a16:creationId xmlns:a16="http://schemas.microsoft.com/office/drawing/2014/main" id="{7AB2A655-57D2-1052-C986-09D9CBCA5477}"/>
              </a:ext>
            </a:extLst>
          </p:cNvPr>
          <p:cNvSpPr/>
          <p:nvPr/>
        </p:nvSpPr>
        <p:spPr>
          <a:xfrm>
            <a:off x="22455474" y="17822653"/>
            <a:ext cx="8883312" cy="1301398"/>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2300" dirty="0"/>
              <a:t>The model was tested using the testing data of unseen images and yielded an accuracy of </a:t>
            </a:r>
            <a:r>
              <a:rPr lang="en-US" sz="2300" b="1" dirty="0"/>
              <a:t>85.3339% </a:t>
            </a:r>
            <a:r>
              <a:rPr lang="en-US" sz="2300" dirty="0"/>
              <a:t>and </a:t>
            </a:r>
            <a:r>
              <a:rPr lang="en-US" sz="2300" b="1" dirty="0"/>
              <a:t>0.3153</a:t>
            </a:r>
            <a:r>
              <a:rPr lang="en-US" sz="2300" dirty="0"/>
              <a:t> loss when predicting TACE therapy outcomes. </a:t>
            </a:r>
          </a:p>
        </p:txBody>
      </p:sp>
      <p:sp>
        <p:nvSpPr>
          <p:cNvPr id="1106" name="Rounded Rectangle 1105">
            <a:extLst>
              <a:ext uri="{FF2B5EF4-FFF2-40B4-BE49-F238E27FC236}">
                <a16:creationId xmlns:a16="http://schemas.microsoft.com/office/drawing/2014/main" id="{F1A6BD13-1293-7D90-B8FD-86CF63C88026}"/>
              </a:ext>
            </a:extLst>
          </p:cNvPr>
          <p:cNvSpPr/>
          <p:nvPr/>
        </p:nvSpPr>
        <p:spPr>
          <a:xfrm>
            <a:off x="22463469" y="19406113"/>
            <a:ext cx="8875317" cy="55328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Predictions on the TAPS website</a:t>
            </a:r>
          </a:p>
        </p:txBody>
      </p:sp>
      <p:sp>
        <p:nvSpPr>
          <p:cNvPr id="1107" name="Rectangle 1106">
            <a:extLst>
              <a:ext uri="{FF2B5EF4-FFF2-40B4-BE49-F238E27FC236}">
                <a16:creationId xmlns:a16="http://schemas.microsoft.com/office/drawing/2014/main" id="{838ECF92-F157-EB24-182F-6C78E170F8B5}"/>
              </a:ext>
            </a:extLst>
          </p:cNvPr>
          <p:cNvSpPr/>
          <p:nvPr/>
        </p:nvSpPr>
        <p:spPr>
          <a:xfrm>
            <a:off x="22463469" y="20175221"/>
            <a:ext cx="8875317" cy="1164134"/>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t>Using Visual Studio code, the model was loaded to the TAPS website environment, and an unseen image for a patient with TACE success and for a patient with TACE failure were predicted using code designed and deployed to analyze the model’s predictions. Both images were accurately predicted by the model.</a:t>
            </a:r>
          </a:p>
        </p:txBody>
      </p:sp>
      <p:pic>
        <p:nvPicPr>
          <p:cNvPr id="1109" name="Picture 1108">
            <a:extLst>
              <a:ext uri="{FF2B5EF4-FFF2-40B4-BE49-F238E27FC236}">
                <a16:creationId xmlns:a16="http://schemas.microsoft.com/office/drawing/2014/main" id="{992DAA60-88A6-29FE-C1C6-05AF8D3A3F7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27413" y="21429603"/>
            <a:ext cx="7626476" cy="5390140"/>
          </a:xfrm>
          <a:prstGeom prst="rect">
            <a:avLst/>
          </a:prstGeom>
        </p:spPr>
      </p:pic>
      <p:pic>
        <p:nvPicPr>
          <p:cNvPr id="1111" name="Picture 1110" descr="A picture containing diagram&#10;&#10;Description automatically generated">
            <a:extLst>
              <a:ext uri="{FF2B5EF4-FFF2-40B4-BE49-F238E27FC236}">
                <a16:creationId xmlns:a16="http://schemas.microsoft.com/office/drawing/2014/main" id="{917B69AE-231A-D611-ADD0-D794865A6E0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463469" y="27171765"/>
            <a:ext cx="7626476" cy="5384523"/>
          </a:xfrm>
          <a:prstGeom prst="rect">
            <a:avLst/>
          </a:prstGeom>
        </p:spPr>
      </p:pic>
      <p:sp>
        <p:nvSpPr>
          <p:cNvPr id="1114" name="TextBox 1113">
            <a:extLst>
              <a:ext uri="{FF2B5EF4-FFF2-40B4-BE49-F238E27FC236}">
                <a16:creationId xmlns:a16="http://schemas.microsoft.com/office/drawing/2014/main" id="{58F5484D-3FD4-BDDC-5283-C997BF529C9E}"/>
              </a:ext>
            </a:extLst>
          </p:cNvPr>
          <p:cNvSpPr txBox="1"/>
          <p:nvPr/>
        </p:nvSpPr>
        <p:spPr>
          <a:xfrm>
            <a:off x="23500154" y="26666814"/>
            <a:ext cx="4392996"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16: TACE Success prediction</a:t>
            </a:r>
          </a:p>
        </p:txBody>
      </p:sp>
      <p:sp>
        <p:nvSpPr>
          <p:cNvPr id="1115" name="TextBox 1114">
            <a:extLst>
              <a:ext uri="{FF2B5EF4-FFF2-40B4-BE49-F238E27FC236}">
                <a16:creationId xmlns:a16="http://schemas.microsoft.com/office/drawing/2014/main" id="{52AA399D-9F36-9695-0C39-F780FE4BC092}"/>
              </a:ext>
            </a:extLst>
          </p:cNvPr>
          <p:cNvSpPr txBox="1"/>
          <p:nvPr/>
        </p:nvSpPr>
        <p:spPr>
          <a:xfrm>
            <a:off x="23500154" y="32392905"/>
            <a:ext cx="4392996" cy="369332"/>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Figure 17: TACE Failure prediction</a:t>
            </a:r>
          </a:p>
        </p:txBody>
      </p:sp>
      <p:sp>
        <p:nvSpPr>
          <p:cNvPr id="1117" name="Rounded Rectangle 1116">
            <a:extLst>
              <a:ext uri="{FF2B5EF4-FFF2-40B4-BE49-F238E27FC236}">
                <a16:creationId xmlns:a16="http://schemas.microsoft.com/office/drawing/2014/main" id="{DDA653A5-DAA7-7EFB-21B1-A75E81F0BE00}"/>
              </a:ext>
            </a:extLst>
          </p:cNvPr>
          <p:cNvSpPr/>
          <p:nvPr/>
        </p:nvSpPr>
        <p:spPr>
          <a:xfrm>
            <a:off x="32361738" y="518663"/>
            <a:ext cx="11055018"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discussions</a:t>
            </a:r>
          </a:p>
        </p:txBody>
      </p:sp>
      <p:sp>
        <p:nvSpPr>
          <p:cNvPr id="1118" name="Rounded Rectangle 1117">
            <a:extLst>
              <a:ext uri="{FF2B5EF4-FFF2-40B4-BE49-F238E27FC236}">
                <a16:creationId xmlns:a16="http://schemas.microsoft.com/office/drawing/2014/main" id="{7E55A8A2-05C7-B2F8-18F0-0D686A8E9609}"/>
              </a:ext>
            </a:extLst>
          </p:cNvPr>
          <p:cNvSpPr/>
          <p:nvPr/>
        </p:nvSpPr>
        <p:spPr>
          <a:xfrm>
            <a:off x="32361738" y="1924414"/>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Logistic regression impact</a:t>
            </a:r>
          </a:p>
        </p:txBody>
      </p:sp>
      <p:sp>
        <p:nvSpPr>
          <p:cNvPr id="1119" name="Rectangle 1118">
            <a:extLst>
              <a:ext uri="{FF2B5EF4-FFF2-40B4-BE49-F238E27FC236}">
                <a16:creationId xmlns:a16="http://schemas.microsoft.com/office/drawing/2014/main" id="{A5D957CF-F59B-08DA-8AA2-F6DAF732E9E8}"/>
              </a:ext>
            </a:extLst>
          </p:cNvPr>
          <p:cNvSpPr/>
          <p:nvPr/>
        </p:nvSpPr>
        <p:spPr>
          <a:xfrm>
            <a:off x="32367376" y="2762121"/>
            <a:ext cx="11043363" cy="173368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With the Logistic Regression model being able to predict TACE therapy outcomes with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81% accuracy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over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105 patients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it provides insight into what clinical features correlate with the TACE procedure. Sex, Hepatitis, age group, smoking status, alcohol status, Chemotherapy type, and Diabetes all show evidence to play a role in TACE outcomes through the model. Hence, the model shows that these factors must be examined and considered by medical professionals when deciding to prescribe TACE therapy. </a:t>
            </a:r>
          </a:p>
        </p:txBody>
      </p:sp>
      <p:sp>
        <p:nvSpPr>
          <p:cNvPr id="1120" name="Rounded Rectangle 1119">
            <a:extLst>
              <a:ext uri="{FF2B5EF4-FFF2-40B4-BE49-F238E27FC236}">
                <a16:creationId xmlns:a16="http://schemas.microsoft.com/office/drawing/2014/main" id="{D7237518-6B1A-8A8E-18E3-C8AC7D93DD34}"/>
              </a:ext>
            </a:extLst>
          </p:cNvPr>
          <p:cNvSpPr/>
          <p:nvPr/>
        </p:nvSpPr>
        <p:spPr>
          <a:xfrm>
            <a:off x="32355721" y="4765568"/>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Convolutional neural network impact</a:t>
            </a:r>
          </a:p>
        </p:txBody>
      </p:sp>
      <p:sp>
        <p:nvSpPr>
          <p:cNvPr id="1121" name="Rectangle 1120">
            <a:extLst>
              <a:ext uri="{FF2B5EF4-FFF2-40B4-BE49-F238E27FC236}">
                <a16:creationId xmlns:a16="http://schemas.microsoft.com/office/drawing/2014/main" id="{DAC30DFE-2538-EE0A-5CE8-5E7EB2538AB5}"/>
              </a:ext>
            </a:extLst>
          </p:cNvPr>
          <p:cNvSpPr/>
          <p:nvPr/>
        </p:nvSpPr>
        <p:spPr>
          <a:xfrm>
            <a:off x="32367376" y="5604914"/>
            <a:ext cx="11043363" cy="316737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Convolutional Neural Network can predict TACE therapy outcomes on unseen images with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85.3339% accuracy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 the model built using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15,272 CT scans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having minimal to no overfitting, it is suitable for use in a clinical setting. The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107.3 MB</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lightweight model can run on Python code processors available globally, netting a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cost of $0</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Utilizing optional external GPU hardware for mass batch image predicting and processing and a standard computer are the only potential costs of this novel Artificial intelligence system. This model provides high-accuracy predictions compared to the 40% accuracy of medical professionals when prescribing TACE therapy to patients today. In addition, predicting single CT scan images using the model takes only </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0.326 seconds</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without a GPU hardware accelerator. Available through the Cloud, the model will help medical professionals globally including those in developing and underdeveloped countries, with fairly accurate, cheap, and efficient predictions regarding TACE therapy outcomes for their patients.</a:t>
            </a:r>
          </a:p>
        </p:txBody>
      </p:sp>
      <p:sp>
        <p:nvSpPr>
          <p:cNvPr id="1122" name="Rounded Rectangle 1121">
            <a:extLst>
              <a:ext uri="{FF2B5EF4-FFF2-40B4-BE49-F238E27FC236}">
                <a16:creationId xmlns:a16="http://schemas.microsoft.com/office/drawing/2014/main" id="{1E7BC797-60B6-5EC0-F689-D153EAE2CA6A}"/>
              </a:ext>
            </a:extLst>
          </p:cNvPr>
          <p:cNvSpPr/>
          <p:nvPr/>
        </p:nvSpPr>
        <p:spPr>
          <a:xfrm>
            <a:off x="32317966" y="9036001"/>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limitations</a:t>
            </a:r>
          </a:p>
        </p:txBody>
      </p:sp>
      <p:sp>
        <p:nvSpPr>
          <p:cNvPr id="1123" name="Rectangle 1122">
            <a:extLst>
              <a:ext uri="{FF2B5EF4-FFF2-40B4-BE49-F238E27FC236}">
                <a16:creationId xmlns:a16="http://schemas.microsoft.com/office/drawing/2014/main" id="{0582F822-8F60-B467-73B3-4143E22B6709}"/>
              </a:ext>
            </a:extLst>
          </p:cNvPr>
          <p:cNvSpPr/>
          <p:nvPr/>
        </p:nvSpPr>
        <p:spPr>
          <a:xfrm>
            <a:off x="32367375" y="9881722"/>
            <a:ext cx="11043363" cy="3571914"/>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itchFamily="2" charset="2"/>
              <a:buChar char="Ø"/>
            </a:pP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Data Size (</a:t>
            </a: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L</a:t>
            </a: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ogistic Regression):</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Logistic Regression model was trained on only 105 data points; therefore, it is overgeneralized to the sample and cannot be used in a clinical setting for predicting TACE outcomes.</a:t>
            </a:r>
          </a:p>
          <a:p>
            <a:pPr marL="285750" indent="-285750">
              <a:buFont typeface="Wingdings" pitchFamily="2" charset="2"/>
              <a:buChar char="Ø"/>
            </a:pP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Data type (CNN):</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Convolutional Neural Network was only trained on multi-phasic contrast enhanced CT images of the liver, so CT scans lacking contrast and of other areas might fail to provide accurate predictions.</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Model execution (CNN):</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The current CNN model can only predict a single image at a time.</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Google Colaboratory GPU (CNN):</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On a free plan, Google Colab can only run GPU accelerated programs for 12 hours as a time.</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Internet access:</a:t>
            </a:r>
            <a:r>
              <a:rPr lang="en-US" sz="1800" b="1" dirty="0">
                <a:latin typeface="Times New Roman" panose="02020603050405020304" pitchFamily="18" charset="0"/>
                <a:ea typeface="SimSun" panose="02010600030101010101" pitchFamily="2" charset="-122"/>
                <a:cs typeface="Times New Roman" panose="02020603050405020304" pitchFamily="18" charset="0"/>
              </a:rPr>
              <a:t> </a:t>
            </a:r>
            <a:r>
              <a:rPr lang="en-US" sz="1800" dirty="0">
                <a:latin typeface="Times New Roman" panose="02020603050405020304" pitchFamily="18" charset="0"/>
                <a:ea typeface="SimSun" panose="02010600030101010101" pitchFamily="2" charset="-122"/>
                <a:cs typeface="Times New Roman" panose="02020603050405020304" pitchFamily="18" charset="0"/>
              </a:rPr>
              <a:t>to run any of these models, internet access is required.</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Accuracy:</a:t>
            </a:r>
            <a:r>
              <a:rPr lang="en-US" sz="1800" dirty="0">
                <a:latin typeface="Times New Roman" panose="02020603050405020304" pitchFamily="18" charset="0"/>
                <a:ea typeface="SimSun" panose="02010600030101010101" pitchFamily="2" charset="-122"/>
                <a:cs typeface="Times New Roman" panose="02020603050405020304" pitchFamily="18" charset="0"/>
              </a:rPr>
              <a:t> these models cannot guarantee TACE procedural outcomes, they can only predict with their respective accuracies.</a:t>
            </a:r>
          </a:p>
          <a:p>
            <a:pPr marL="285750" indent="-285750">
              <a:buFont typeface="Wingdings" pitchFamily="2" charset="2"/>
              <a:buChar char="Ø"/>
            </a:pPr>
            <a:r>
              <a:rPr lang="en-US" sz="1800" b="1" dirty="0">
                <a:highlight>
                  <a:srgbClr val="7DA9FF"/>
                </a:highlight>
                <a:latin typeface="Times New Roman" panose="02020603050405020304" pitchFamily="18" charset="0"/>
                <a:ea typeface="SimSun" panose="02010600030101010101" pitchFamily="2" charset="-122"/>
                <a:cs typeface="Times New Roman" panose="02020603050405020304" pitchFamily="18" charset="0"/>
              </a:rPr>
              <a:t>Time:</a:t>
            </a:r>
            <a:r>
              <a:rPr lang="en-US" sz="1800" dirty="0">
                <a:latin typeface="Times New Roman" panose="02020603050405020304" pitchFamily="18" charset="0"/>
                <a:ea typeface="SimSun" panose="02010600030101010101" pitchFamily="2" charset="-122"/>
                <a:cs typeface="Times New Roman" panose="02020603050405020304" pitchFamily="18" charset="0"/>
              </a:rPr>
              <a:t> the models were created in a limited timeframe of 2 months.</a:t>
            </a:r>
          </a:p>
          <a:p>
            <a:pPr marL="285750" indent="-285750">
              <a:buFont typeface="Wingdings" pitchFamily="2" charset="2"/>
              <a:buChar char="Ø"/>
            </a:pPr>
            <a:r>
              <a:rPr lang="en-US" sz="1800" b="1" kern="1200" dirty="0">
                <a:effectLst/>
                <a:highlight>
                  <a:srgbClr val="7DA9FF"/>
                </a:highlight>
                <a:latin typeface="Times New Roman" panose="02020603050405020304" pitchFamily="18" charset="0"/>
                <a:ea typeface="SimSun" panose="02010600030101010101" pitchFamily="2" charset="-122"/>
                <a:cs typeface="Times New Roman" panose="02020603050405020304" pitchFamily="18" charset="0"/>
              </a:rPr>
              <a:t>Cloud:</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Amazon Web Services can only run for limited requests and time on a free tier.</a:t>
            </a:r>
            <a:endPar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24" name="Rounded Rectangle 1123">
            <a:extLst>
              <a:ext uri="{FF2B5EF4-FFF2-40B4-BE49-F238E27FC236}">
                <a16:creationId xmlns:a16="http://schemas.microsoft.com/office/drawing/2014/main" id="{86766F54-3B5A-435C-BF8B-05F9A8C3F549}"/>
              </a:ext>
            </a:extLst>
          </p:cNvPr>
          <p:cNvSpPr/>
          <p:nvPr/>
        </p:nvSpPr>
        <p:spPr>
          <a:xfrm>
            <a:off x="32317966" y="13727904"/>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Perpetua Titling MT" panose="02020502060505020804" pitchFamily="18" charset="77"/>
              </a:rPr>
              <a:t>Future extensions</a:t>
            </a:r>
          </a:p>
        </p:txBody>
      </p:sp>
      <p:sp>
        <p:nvSpPr>
          <p:cNvPr id="1125" name="Rectangle 1124">
            <a:extLst>
              <a:ext uri="{FF2B5EF4-FFF2-40B4-BE49-F238E27FC236}">
                <a16:creationId xmlns:a16="http://schemas.microsoft.com/office/drawing/2014/main" id="{8BF646DA-108A-8E4A-6E05-76C58B2135D2}"/>
              </a:ext>
            </a:extLst>
          </p:cNvPr>
          <p:cNvSpPr/>
          <p:nvPr/>
        </p:nvSpPr>
        <p:spPr>
          <a:xfrm>
            <a:off x="32355341" y="14648503"/>
            <a:ext cx="11043363" cy="1444072"/>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In the future, the TAPS website can be transferred to a better Cloud system and modified for a more functional design. In addition</a:t>
            </a:r>
            <a:r>
              <a:rPr lang="en-US" sz="1800" dirty="0">
                <a:latin typeface="Times New Roman" panose="02020603050405020304" pitchFamily="18" charset="0"/>
                <a:ea typeface="SimSun" panose="02010600030101010101" pitchFamily="2" charset="-122"/>
                <a:cs typeface="Times New Roman" panose="02020603050405020304" pitchFamily="18" charset="0"/>
              </a:rPr>
              <a:t>, 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he model can be expanded to take in multiple CT scan images per patient and give a prediction considering all CT scans. The accuracy of the model can also be attempted to be improved further through hyperparameter optimization techniques like Grid Search. </a:t>
            </a:r>
          </a:p>
        </p:txBody>
      </p:sp>
      <p:sp>
        <p:nvSpPr>
          <p:cNvPr id="1126" name="Rounded Rectangle 1125">
            <a:extLst>
              <a:ext uri="{FF2B5EF4-FFF2-40B4-BE49-F238E27FC236}">
                <a16:creationId xmlns:a16="http://schemas.microsoft.com/office/drawing/2014/main" id="{E29BE798-68FA-C61A-9821-1055FDA71F72}"/>
              </a:ext>
            </a:extLst>
          </p:cNvPr>
          <p:cNvSpPr/>
          <p:nvPr/>
        </p:nvSpPr>
        <p:spPr>
          <a:xfrm>
            <a:off x="32317966" y="16356292"/>
            <a:ext cx="11055018" cy="64633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a:latin typeface="Perpetua Titling MT" panose="02020502060505020804" pitchFamily="18" charset="77"/>
              </a:rPr>
              <a:t>Github</a:t>
            </a:r>
            <a:r>
              <a:rPr lang="en-US" sz="3000" b="1" dirty="0">
                <a:latin typeface="Perpetua Titling MT" panose="02020502060505020804" pitchFamily="18" charset="77"/>
              </a:rPr>
              <a:t> repo CODE &amp; TAPS WEBSITE ACCESS</a:t>
            </a:r>
          </a:p>
        </p:txBody>
      </p:sp>
      <p:sp>
        <p:nvSpPr>
          <p:cNvPr id="1127" name="Rounded Rectangle 1126">
            <a:extLst>
              <a:ext uri="{FF2B5EF4-FFF2-40B4-BE49-F238E27FC236}">
                <a16:creationId xmlns:a16="http://schemas.microsoft.com/office/drawing/2014/main" id="{1503ECDE-0D4A-3894-B7C4-69299228AFBB}"/>
              </a:ext>
            </a:extLst>
          </p:cNvPr>
          <p:cNvSpPr/>
          <p:nvPr/>
        </p:nvSpPr>
        <p:spPr>
          <a:xfrm>
            <a:off x="32317966" y="22049617"/>
            <a:ext cx="11055018"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conclusion</a:t>
            </a:r>
          </a:p>
        </p:txBody>
      </p:sp>
      <p:sp>
        <p:nvSpPr>
          <p:cNvPr id="1128" name="Rectangle 1127">
            <a:extLst>
              <a:ext uri="{FF2B5EF4-FFF2-40B4-BE49-F238E27FC236}">
                <a16:creationId xmlns:a16="http://schemas.microsoft.com/office/drawing/2014/main" id="{F070379A-955E-BB59-F211-D1C11120F0FF}"/>
              </a:ext>
            </a:extLst>
          </p:cNvPr>
          <p:cNvSpPr/>
          <p:nvPr/>
        </p:nvSpPr>
        <p:spPr>
          <a:xfrm>
            <a:off x="32367375" y="23444891"/>
            <a:ext cx="11043363" cy="188909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ea typeface="SimSun" panose="02010600030101010101" pitchFamily="2" charset="-122"/>
                <a:cs typeface="Times New Roman" panose="02020603050405020304" pitchFamily="18" charset="0"/>
              </a:rPr>
              <a:t>In conclusion, the project’s goal was met, and an accurate, efficient, accessible, and affordable TAPS Artificial Intelligence system was created using a Logistic Regression and Convolutional Neural Network to help medical professionals when prescribing TACE therapy. While there are limitations and extensions to this system, the current premise advances current prediction accuracies and provides insights into what clinical factors must be considered. This system has the potential to help patients globally in preventing TACE failure and receiving correct treatment prescriptions, saving numerous lives.</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29" name="Rounded Rectangle 1128">
            <a:extLst>
              <a:ext uri="{FF2B5EF4-FFF2-40B4-BE49-F238E27FC236}">
                <a16:creationId xmlns:a16="http://schemas.microsoft.com/office/drawing/2014/main" id="{0D9EE559-F66C-71BD-4EFF-61C25D28A213}"/>
              </a:ext>
            </a:extLst>
          </p:cNvPr>
          <p:cNvSpPr/>
          <p:nvPr/>
        </p:nvSpPr>
        <p:spPr>
          <a:xfrm>
            <a:off x="32361738" y="25574266"/>
            <a:ext cx="11055018" cy="1157578"/>
          </a:xfrm>
          <a:prstGeom prst="roundRect">
            <a:avLst/>
          </a:prstGeom>
          <a:solidFill>
            <a:srgbClr val="7DA9FF"/>
          </a:solidFill>
          <a:ln>
            <a:solidFill>
              <a:srgbClr val="7D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Perpetua Titling MT" panose="02020502060505020804" pitchFamily="18" charset="77"/>
              </a:rPr>
              <a:t>Works cited</a:t>
            </a:r>
          </a:p>
        </p:txBody>
      </p:sp>
      <p:sp>
        <p:nvSpPr>
          <p:cNvPr id="1130" name="Rectangle 1129">
            <a:extLst>
              <a:ext uri="{FF2B5EF4-FFF2-40B4-BE49-F238E27FC236}">
                <a16:creationId xmlns:a16="http://schemas.microsoft.com/office/drawing/2014/main" id="{A615C8C3-644E-A974-7047-41F18FA15240}"/>
              </a:ext>
            </a:extLst>
          </p:cNvPr>
          <p:cNvSpPr/>
          <p:nvPr/>
        </p:nvSpPr>
        <p:spPr>
          <a:xfrm>
            <a:off x="32348746" y="26972124"/>
            <a:ext cx="11043363" cy="5285242"/>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marL="360045" marR="0" indent="-360045"/>
            <a:r>
              <a:rPr lang="en-US" sz="1800" i="1" dirty="0">
                <a:effectLst/>
                <a:latin typeface="Times New Roman" panose="02020603050405020304" pitchFamily="18" charset="0"/>
                <a:ea typeface="Times New Roman" panose="02020603050405020304" pitchFamily="18" charset="0"/>
              </a:rPr>
              <a:t>Key statistics about liver cancer</a:t>
            </a:r>
            <a:r>
              <a:rPr lang="en-US" sz="1800" dirty="0">
                <a:effectLst/>
                <a:latin typeface="Times New Roman" panose="02020603050405020304" pitchFamily="18" charset="0"/>
                <a:ea typeface="Times New Roman" panose="02020603050405020304" pitchFamily="18" charset="0"/>
              </a:rPr>
              <a:t>. American Cancer Society. (n.d.). Retrieved February 5, 2023, from https://</a:t>
            </a:r>
            <a:r>
              <a:rPr lang="en-US" sz="1800" dirty="0" err="1">
                <a:effectLst/>
                <a:latin typeface="Times New Roman" panose="02020603050405020304" pitchFamily="18" charset="0"/>
                <a:ea typeface="Times New Roman" panose="02020603050405020304" pitchFamily="18" charset="0"/>
              </a:rPr>
              <a:t>www.cancer.org</a:t>
            </a:r>
            <a:r>
              <a:rPr lang="en-US" sz="1800" dirty="0">
                <a:effectLst/>
                <a:latin typeface="Times New Roman" panose="02020603050405020304" pitchFamily="18" charset="0"/>
                <a:ea typeface="Times New Roman" panose="02020603050405020304" pitchFamily="18" charset="0"/>
              </a:rPr>
              <a:t>/cancer/liver-cancer/about/what-is-key-</a:t>
            </a:r>
            <a:r>
              <a:rPr lang="en-US" sz="1800" dirty="0" err="1">
                <a:effectLst/>
                <a:latin typeface="Times New Roman" panose="02020603050405020304" pitchFamily="18" charset="0"/>
                <a:ea typeface="Times New Roman" panose="02020603050405020304" pitchFamily="18" charset="0"/>
              </a:rPr>
              <a:t>statistics.html</a:t>
            </a:r>
            <a:r>
              <a:rPr lang="en-US" sz="1800" dirty="0">
                <a:effectLst/>
                <a:latin typeface="Times New Roman" panose="02020603050405020304" pitchFamily="18" charset="0"/>
                <a:ea typeface="Times New Roman" panose="02020603050405020304" pitchFamily="18" charset="0"/>
              </a:rPr>
              <a:t>#:~:text=More%20than%20800%2C000%20people%20are,Center%20for%20more%20key%20statistics. </a:t>
            </a:r>
          </a:p>
          <a:p>
            <a:pPr marL="360045" marR="0" indent="-360045"/>
            <a:r>
              <a:rPr lang="en-US" sz="1800" dirty="0" err="1">
                <a:effectLst/>
                <a:latin typeface="Times New Roman" panose="02020603050405020304" pitchFamily="18" charset="0"/>
                <a:ea typeface="Times New Roman" panose="02020603050405020304" pitchFamily="18" charset="0"/>
              </a:rPr>
              <a:t>Konz</a:t>
            </a:r>
            <a:r>
              <a:rPr lang="en-US" sz="1800" dirty="0">
                <a:effectLst/>
                <a:latin typeface="Times New Roman" panose="02020603050405020304" pitchFamily="18" charset="0"/>
                <a:ea typeface="Times New Roman" panose="02020603050405020304" pitchFamily="18" charset="0"/>
              </a:rPr>
              <a:t>, N. (2022, July 18). </a:t>
            </a:r>
            <a:r>
              <a:rPr lang="en-US" sz="1800" i="1" dirty="0">
                <a:effectLst/>
                <a:latin typeface="Times New Roman" panose="02020603050405020304" pitchFamily="18" charset="0"/>
                <a:ea typeface="Times New Roman" panose="02020603050405020304" pitchFamily="18" charset="0"/>
              </a:rPr>
              <a:t>Train a neural network to detect breast MRI tumors with </a:t>
            </a:r>
            <a:r>
              <a:rPr lang="en-US" sz="1800" i="1" dirty="0" err="1">
                <a:effectLst/>
                <a:latin typeface="Times New Roman" panose="02020603050405020304" pitchFamily="18" charset="0"/>
                <a:ea typeface="Times New Roman" panose="02020603050405020304" pitchFamily="18" charset="0"/>
              </a:rPr>
              <a:t>pytorch</a:t>
            </a:r>
            <a:r>
              <a:rPr lang="en-US" sz="1800" dirty="0">
                <a:effectLst/>
                <a:latin typeface="Times New Roman" panose="02020603050405020304" pitchFamily="18" charset="0"/>
                <a:ea typeface="Times New Roman" panose="02020603050405020304" pitchFamily="18" charset="0"/>
              </a:rPr>
              <a:t>. Medium. Retrieved December 20, 2022, from https://</a:t>
            </a:r>
            <a:r>
              <a:rPr lang="en-US" sz="1800" dirty="0" err="1">
                <a:effectLst/>
                <a:latin typeface="Times New Roman" panose="02020603050405020304" pitchFamily="18" charset="0"/>
                <a:ea typeface="Times New Roman" panose="02020603050405020304" pitchFamily="18" charset="0"/>
              </a:rPr>
              <a:t>towardsdatascience.com</a:t>
            </a:r>
            <a:r>
              <a:rPr lang="en-US" sz="1800" dirty="0">
                <a:effectLst/>
                <a:latin typeface="Times New Roman" panose="02020603050405020304" pitchFamily="18" charset="0"/>
                <a:ea typeface="Times New Roman" panose="02020603050405020304" pitchFamily="18" charset="0"/>
              </a:rPr>
              <a:t>/train-a-neural-network-to-detect-breast-mri-tumors-with-pytorch-250a02be7777. </a:t>
            </a:r>
          </a:p>
          <a:p>
            <a:pPr marL="360045" marR="0" indent="-360045"/>
            <a:r>
              <a:rPr lang="en-US" sz="1800" dirty="0">
                <a:effectLst/>
                <a:latin typeface="Times New Roman" panose="02020603050405020304" pitchFamily="18" charset="0"/>
                <a:ea typeface="Times New Roman" panose="02020603050405020304" pitchFamily="18" charset="0"/>
              </a:rPr>
              <a:t>Li, S. (2019, February 27). </a:t>
            </a:r>
            <a:r>
              <a:rPr lang="en-US" sz="1800" i="1" dirty="0">
                <a:effectLst/>
                <a:latin typeface="Times New Roman" panose="02020603050405020304" pitchFamily="18" charset="0"/>
                <a:ea typeface="Times New Roman" panose="02020603050405020304" pitchFamily="18" charset="0"/>
              </a:rPr>
              <a:t>Building a logistic regression in Python, step by step</a:t>
            </a:r>
            <a:r>
              <a:rPr lang="en-US" sz="1800" dirty="0">
                <a:effectLst/>
                <a:latin typeface="Times New Roman" panose="02020603050405020304" pitchFamily="18" charset="0"/>
                <a:ea typeface="Times New Roman" panose="02020603050405020304" pitchFamily="18" charset="0"/>
              </a:rPr>
              <a:t>. Medium. Retrieved December 20, 2022, from https://</a:t>
            </a:r>
            <a:r>
              <a:rPr lang="en-US" sz="1800" dirty="0" err="1">
                <a:effectLst/>
                <a:latin typeface="Times New Roman" panose="02020603050405020304" pitchFamily="18" charset="0"/>
                <a:ea typeface="Times New Roman" panose="02020603050405020304" pitchFamily="18" charset="0"/>
              </a:rPr>
              <a:t>towardsdatascience.com</a:t>
            </a:r>
            <a:r>
              <a:rPr lang="en-US" sz="1800" dirty="0">
                <a:effectLst/>
                <a:latin typeface="Times New Roman" panose="02020603050405020304" pitchFamily="18" charset="0"/>
                <a:ea typeface="Times New Roman" panose="02020603050405020304" pitchFamily="18" charset="0"/>
              </a:rPr>
              <a:t>/building-a-logistic-regression-in-python-step-by-step-becd4d56c9c8.</a:t>
            </a:r>
          </a:p>
          <a:p>
            <a:pPr marL="360045" marR="0" indent="-360045"/>
            <a:r>
              <a:rPr lang="en-US" sz="1800" dirty="0" err="1">
                <a:effectLst/>
                <a:latin typeface="Times New Roman" panose="02020603050405020304" pitchFamily="18" charset="0"/>
                <a:ea typeface="Times New Roman" panose="02020603050405020304" pitchFamily="18" charset="0"/>
              </a:rPr>
              <a:t>Llovet</a:t>
            </a:r>
            <a:r>
              <a:rPr lang="en-US" sz="1800" dirty="0">
                <a:effectLst/>
                <a:latin typeface="Times New Roman" panose="02020603050405020304" pitchFamily="18" charset="0"/>
                <a:ea typeface="Times New Roman" panose="02020603050405020304" pitchFamily="18" charset="0"/>
              </a:rPr>
              <a:t>, J. M., Kelley, R. K., Villanueva, A., </a:t>
            </a:r>
            <a:r>
              <a:rPr lang="en-US" sz="1800" dirty="0" err="1">
                <a:effectLst/>
                <a:latin typeface="Times New Roman" panose="02020603050405020304" pitchFamily="18" charset="0"/>
                <a:ea typeface="Times New Roman" panose="02020603050405020304" pitchFamily="18" charset="0"/>
              </a:rPr>
              <a:t>Singal</a:t>
            </a:r>
            <a:r>
              <a:rPr lang="en-US" sz="1800" dirty="0">
                <a:effectLst/>
                <a:latin typeface="Times New Roman" panose="02020603050405020304" pitchFamily="18" charset="0"/>
                <a:ea typeface="Times New Roman" panose="02020603050405020304" pitchFamily="18" charset="0"/>
              </a:rPr>
              <a:t>, A. G., </a:t>
            </a:r>
            <a:r>
              <a:rPr lang="en-US" sz="1800" dirty="0" err="1">
                <a:effectLst/>
                <a:latin typeface="Times New Roman" panose="02020603050405020304" pitchFamily="18" charset="0"/>
                <a:ea typeface="Times New Roman" panose="02020603050405020304" pitchFamily="18" charset="0"/>
              </a:rPr>
              <a:t>Pikarsky</a:t>
            </a:r>
            <a:r>
              <a:rPr lang="en-US" sz="1800" dirty="0">
                <a:effectLst/>
                <a:latin typeface="Times New Roman" panose="02020603050405020304" pitchFamily="18" charset="0"/>
                <a:ea typeface="Times New Roman" panose="02020603050405020304" pitchFamily="18" charset="0"/>
              </a:rPr>
              <a:t>, E., </a:t>
            </a:r>
            <a:r>
              <a:rPr lang="en-US" sz="1800" dirty="0" err="1">
                <a:effectLst/>
                <a:latin typeface="Times New Roman" panose="02020603050405020304" pitchFamily="18" charset="0"/>
                <a:ea typeface="Times New Roman" panose="02020603050405020304" pitchFamily="18" charset="0"/>
              </a:rPr>
              <a:t>Roayaie</a:t>
            </a:r>
            <a:r>
              <a:rPr lang="en-US" sz="1800" dirty="0">
                <a:effectLst/>
                <a:latin typeface="Times New Roman" panose="02020603050405020304" pitchFamily="18" charset="0"/>
                <a:ea typeface="Times New Roman" panose="02020603050405020304" pitchFamily="18" charset="0"/>
              </a:rPr>
              <a:t>, S., Lencioni, R., Koike, K., Zucman-Rossi, J., &amp; Finn, R. S. (2021, January 21). </a:t>
            </a:r>
            <a:r>
              <a:rPr lang="en-US" sz="1800" i="1" dirty="0">
                <a:effectLst/>
                <a:latin typeface="Times New Roman" panose="02020603050405020304" pitchFamily="18" charset="0"/>
                <a:ea typeface="Times New Roman" panose="02020603050405020304" pitchFamily="18" charset="0"/>
              </a:rPr>
              <a:t>Hepatocellular carcinoma</a:t>
            </a:r>
            <a:r>
              <a:rPr lang="en-US" sz="1800" dirty="0">
                <a:effectLst/>
                <a:latin typeface="Times New Roman" panose="02020603050405020304" pitchFamily="18" charset="0"/>
                <a:ea typeface="Times New Roman" panose="02020603050405020304" pitchFamily="18" charset="0"/>
              </a:rPr>
              <a:t>. Nature reviews Disease primers. Retrieved February 5, 2023, from https://</a:t>
            </a:r>
            <a:r>
              <a:rPr lang="en-US" sz="1800" dirty="0" err="1">
                <a:effectLst/>
                <a:latin typeface="Times New Roman" panose="02020603050405020304" pitchFamily="18" charset="0"/>
                <a:ea typeface="Times New Roman" panose="02020603050405020304" pitchFamily="18" charset="0"/>
              </a:rPr>
              <a:t>pubmed.ncbi.nlm.nih.gov</a:t>
            </a:r>
            <a:r>
              <a:rPr lang="en-US" sz="1800" dirty="0">
                <a:effectLst/>
                <a:latin typeface="Times New Roman" panose="02020603050405020304" pitchFamily="18" charset="0"/>
                <a:ea typeface="Times New Roman" panose="02020603050405020304" pitchFamily="18" charset="0"/>
              </a:rPr>
              <a:t>/33479224/ </a:t>
            </a:r>
          </a:p>
          <a:p>
            <a:pPr marL="360045" marR="0" indent="-360045"/>
            <a:r>
              <a:rPr lang="en-US" sz="1800" dirty="0">
                <a:effectLst/>
                <a:latin typeface="Times New Roman" panose="02020603050405020304" pitchFamily="18" charset="0"/>
                <a:ea typeface="Times New Roman" panose="02020603050405020304" pitchFamily="18" charset="0"/>
              </a:rPr>
              <a:t>Nolan, T. (2022). </a:t>
            </a:r>
            <a:r>
              <a:rPr lang="en-US" sz="1800" i="1" dirty="0">
                <a:effectLst/>
                <a:latin typeface="Times New Roman" panose="02020603050405020304" pitchFamily="18" charset="0"/>
                <a:ea typeface="Times New Roman" panose="02020603050405020304" pitchFamily="18" charset="0"/>
              </a:rPr>
              <a:t>Multimodality annotated HCC cases with and without advanced imaging segmentation (HCC-TACE-SEG)</a:t>
            </a:r>
            <a:r>
              <a:rPr lang="en-US" sz="1800" dirty="0">
                <a:effectLst/>
                <a:latin typeface="Times New Roman" panose="02020603050405020304" pitchFamily="18" charset="0"/>
                <a:ea typeface="Times New Roman" panose="02020603050405020304" pitchFamily="18" charset="0"/>
              </a:rPr>
              <a:t>. Multimodality annotated HCC cases with and without advanced imaging segmentation (HCC-TACE-Seg) - The Cancer Imaging Archive (TCIA) Public Access - Cancer Imaging Archive Wiki. Retrieved February 5, 2023, from https://</a:t>
            </a:r>
            <a:r>
              <a:rPr lang="en-US" sz="1800" dirty="0" err="1">
                <a:effectLst/>
                <a:latin typeface="Times New Roman" panose="02020603050405020304" pitchFamily="18" charset="0"/>
                <a:ea typeface="Times New Roman" panose="02020603050405020304" pitchFamily="18" charset="0"/>
              </a:rPr>
              <a:t>wiki.cancerimagingarchive.net</a:t>
            </a:r>
            <a:r>
              <a:rPr lang="en-US" sz="1800" dirty="0">
                <a:effectLst/>
                <a:latin typeface="Times New Roman" panose="02020603050405020304" pitchFamily="18" charset="0"/>
                <a:ea typeface="Times New Roman" panose="02020603050405020304" pitchFamily="18" charset="0"/>
              </a:rPr>
              <a:t>/pages/</a:t>
            </a:r>
            <a:r>
              <a:rPr lang="en-US" sz="1800" dirty="0" err="1">
                <a:effectLst/>
                <a:latin typeface="Times New Roman" panose="02020603050405020304" pitchFamily="18" charset="0"/>
                <a:ea typeface="Times New Roman" panose="02020603050405020304" pitchFamily="18" charset="0"/>
              </a:rPr>
              <a:t>viewpage.action?pageId</a:t>
            </a:r>
            <a:r>
              <a:rPr lang="en-US" sz="1800" dirty="0">
                <a:effectLst/>
                <a:latin typeface="Times New Roman" panose="02020603050405020304" pitchFamily="18" charset="0"/>
                <a:ea typeface="Times New Roman" panose="02020603050405020304" pitchFamily="18" charset="0"/>
              </a:rPr>
              <a:t>=70230229. </a:t>
            </a:r>
          </a:p>
        </p:txBody>
      </p:sp>
      <p:pic>
        <p:nvPicPr>
          <p:cNvPr id="1132" name="Picture 1131" descr="Qr code&#10;&#10;Description automatically generated">
            <a:extLst>
              <a:ext uri="{FF2B5EF4-FFF2-40B4-BE49-F238E27FC236}">
                <a16:creationId xmlns:a16="http://schemas.microsoft.com/office/drawing/2014/main" id="{BCFEDC3B-C043-BC65-3F50-C8BB02E9435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433245" y="17099822"/>
            <a:ext cx="3427688" cy="3427688"/>
          </a:xfrm>
          <a:prstGeom prst="rect">
            <a:avLst/>
          </a:prstGeom>
        </p:spPr>
      </p:pic>
      <p:sp>
        <p:nvSpPr>
          <p:cNvPr id="1133" name="TextBox 1132">
            <a:extLst>
              <a:ext uri="{FF2B5EF4-FFF2-40B4-BE49-F238E27FC236}">
                <a16:creationId xmlns:a16="http://schemas.microsoft.com/office/drawing/2014/main" id="{42749740-7791-A9F7-826A-50C8DEAFD1B1}"/>
              </a:ext>
            </a:extLst>
          </p:cNvPr>
          <p:cNvSpPr txBox="1"/>
          <p:nvPr/>
        </p:nvSpPr>
        <p:spPr>
          <a:xfrm>
            <a:off x="33223200" y="20412755"/>
            <a:ext cx="4392996" cy="1200329"/>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QR code to access GitHub repository for the project. Contains models and code for individual CT scan predictions. Scan for deeper look at the code and models.</a:t>
            </a:r>
          </a:p>
        </p:txBody>
      </p:sp>
      <p:sp>
        <p:nvSpPr>
          <p:cNvPr id="2" name="Rectangle 1">
            <a:extLst>
              <a:ext uri="{FF2B5EF4-FFF2-40B4-BE49-F238E27FC236}">
                <a16:creationId xmlns:a16="http://schemas.microsoft.com/office/drawing/2014/main" id="{E2158C36-CC96-0650-4F62-49E6C4DB8FAE}"/>
              </a:ext>
            </a:extLst>
          </p:cNvPr>
          <p:cNvSpPr/>
          <p:nvPr/>
        </p:nvSpPr>
        <p:spPr>
          <a:xfrm>
            <a:off x="27893150" y="23072980"/>
            <a:ext cx="2999740" cy="1883481"/>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chemeClr val="tx1"/>
                </a:solidFill>
                <a:latin typeface="Times New Roman" panose="02020603050405020304" pitchFamily="18" charset="0"/>
                <a:cs typeface="Times New Roman" panose="02020603050405020304" pitchFamily="18" charset="0"/>
              </a:rPr>
              <a:t>An unseen CT scan with known TACE success was fed to the website using the finished model. TAPS was able to correctly predict TACE Success for the patient. </a:t>
            </a:r>
          </a:p>
        </p:txBody>
      </p:sp>
      <p:sp>
        <p:nvSpPr>
          <p:cNvPr id="3" name="Rectangle 2">
            <a:extLst>
              <a:ext uri="{FF2B5EF4-FFF2-40B4-BE49-F238E27FC236}">
                <a16:creationId xmlns:a16="http://schemas.microsoft.com/office/drawing/2014/main" id="{1C56A77B-68DF-F09C-0168-F9898AD06D97}"/>
              </a:ext>
            </a:extLst>
          </p:cNvPr>
          <p:cNvSpPr/>
          <p:nvPr/>
        </p:nvSpPr>
        <p:spPr>
          <a:xfrm>
            <a:off x="27893150" y="29012364"/>
            <a:ext cx="2999740" cy="2124373"/>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chemeClr val="tx1"/>
                </a:solidFill>
                <a:latin typeface="Times New Roman" panose="02020603050405020304" pitchFamily="18" charset="0"/>
                <a:cs typeface="Times New Roman" panose="02020603050405020304" pitchFamily="18" charset="0"/>
              </a:rPr>
              <a:t>Similarly, an unseen CT scan with known TACE failure was fed to the TAPS website utilizing the model and it accurately predicted TACE failure for the patient based on the singular scan. </a:t>
            </a:r>
          </a:p>
        </p:txBody>
      </p:sp>
      <p:sp>
        <p:nvSpPr>
          <p:cNvPr id="4" name="Rounded Rectangle 3">
            <a:extLst>
              <a:ext uri="{FF2B5EF4-FFF2-40B4-BE49-F238E27FC236}">
                <a16:creationId xmlns:a16="http://schemas.microsoft.com/office/drawing/2014/main" id="{A1994110-579D-F6F0-B21B-1503904BA5D3}"/>
              </a:ext>
            </a:extLst>
          </p:cNvPr>
          <p:cNvSpPr/>
          <p:nvPr/>
        </p:nvSpPr>
        <p:spPr>
          <a:xfrm>
            <a:off x="34424759" y="32447639"/>
            <a:ext cx="6928593" cy="21729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Perpetua Titling MT" panose="02020502060505020804" pitchFamily="18" charset="77"/>
              </a:rPr>
              <a:t>All graphics were created by the student &amp; CT scans were public data</a:t>
            </a:r>
          </a:p>
        </p:txBody>
      </p:sp>
      <p:sp>
        <p:nvSpPr>
          <p:cNvPr id="8" name="Rectangle 7">
            <a:extLst>
              <a:ext uri="{FF2B5EF4-FFF2-40B4-BE49-F238E27FC236}">
                <a16:creationId xmlns:a16="http://schemas.microsoft.com/office/drawing/2014/main" id="{57A31405-6A78-C8A2-2A52-2C69CA344CB0}"/>
              </a:ext>
            </a:extLst>
          </p:cNvPr>
          <p:cNvSpPr/>
          <p:nvPr/>
        </p:nvSpPr>
        <p:spPr>
          <a:xfrm>
            <a:off x="22327413" y="14408585"/>
            <a:ext cx="9085512" cy="2482362"/>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pic>
        <p:nvPicPr>
          <p:cNvPr id="10" name="Picture 9" descr="Qr code&#10;&#10;Description automatically generated">
            <a:extLst>
              <a:ext uri="{FF2B5EF4-FFF2-40B4-BE49-F238E27FC236}">
                <a16:creationId xmlns:a16="http://schemas.microsoft.com/office/drawing/2014/main" id="{D65690A9-7498-0EA0-5686-200EADCA704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33400" y="17083042"/>
            <a:ext cx="3427687" cy="3427687"/>
          </a:xfrm>
          <a:prstGeom prst="rect">
            <a:avLst/>
          </a:prstGeom>
        </p:spPr>
      </p:pic>
      <p:sp>
        <p:nvSpPr>
          <p:cNvPr id="12" name="TextBox 11">
            <a:extLst>
              <a:ext uri="{FF2B5EF4-FFF2-40B4-BE49-F238E27FC236}">
                <a16:creationId xmlns:a16="http://schemas.microsoft.com/office/drawing/2014/main" id="{1D1E0C15-AB89-1D12-393E-F03535872BBA}"/>
              </a:ext>
            </a:extLst>
          </p:cNvPr>
          <p:cNvSpPr txBox="1"/>
          <p:nvPr/>
        </p:nvSpPr>
        <p:spPr>
          <a:xfrm>
            <a:off x="38023800" y="20416025"/>
            <a:ext cx="4968184" cy="1200329"/>
          </a:xfrm>
          <a:prstGeom prst="rect">
            <a:avLst/>
          </a:prstGeom>
          <a:noFill/>
        </p:spPr>
        <p:txBody>
          <a:bodyPr wrap="square" rtlCol="0">
            <a:spAutoFit/>
          </a:bodyPr>
          <a:lstStyle/>
          <a:p>
            <a:r>
              <a:rPr lang="en-US" sz="1800" i="1" dirty="0">
                <a:latin typeface="Times New Roman" panose="02020603050405020304" pitchFamily="18" charset="0"/>
                <a:cs typeface="Times New Roman" panose="02020603050405020304" pitchFamily="18" charset="0"/>
              </a:rPr>
              <a:t>QR code to access TAPS website (best used on a computer). Images to use on TAPS can be downloaded from the GitHub Repo.</a:t>
            </a:r>
          </a:p>
          <a:p>
            <a:r>
              <a:rPr lang="en-US" sz="1800" b="1" i="1" dirty="0">
                <a:latin typeface="Times New Roman" panose="02020603050405020304" pitchFamily="18" charset="0"/>
                <a:cs typeface="Times New Roman" panose="02020603050405020304" pitchFamily="18" charset="0"/>
              </a:rPr>
              <a:t>Website URL: http://taps-hcc.duckdns.org:8080/</a:t>
            </a:r>
          </a:p>
        </p:txBody>
      </p:sp>
      <p:pic>
        <p:nvPicPr>
          <p:cNvPr id="14" name="Picture 13" descr="Background pattern&#10;&#10;Description automatically generated with low confidence">
            <a:extLst>
              <a:ext uri="{FF2B5EF4-FFF2-40B4-BE49-F238E27FC236}">
                <a16:creationId xmlns:a16="http://schemas.microsoft.com/office/drawing/2014/main" id="{70B1A87B-D1C6-2355-3BFF-0C8C8B6CC2E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96476" y="14587888"/>
            <a:ext cx="8958985" cy="211823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rationalrouge|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12969</TotalTime>
  <Words>2333</Words>
  <Application>Microsoft Macintosh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Perpetua Titling MT</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Srivastava, Aruesha</cp:lastModifiedBy>
  <cp:revision>151</cp:revision>
  <dcterms:modified xsi:type="dcterms:W3CDTF">2023-04-02T03:36:52Z</dcterms:modified>
  <cp:category>templates for scientific poster</cp:category>
</cp:coreProperties>
</file>