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17"/>
  </p:notesMasterIdLst>
  <p:sldIdLst>
    <p:sldId id="315" r:id="rId2"/>
    <p:sldId id="263" r:id="rId3"/>
    <p:sldId id="299" r:id="rId4"/>
    <p:sldId id="300" r:id="rId5"/>
    <p:sldId id="259" r:id="rId6"/>
    <p:sldId id="301" r:id="rId7"/>
    <p:sldId id="302" r:id="rId8"/>
    <p:sldId id="303" r:id="rId9"/>
    <p:sldId id="304" r:id="rId10"/>
    <p:sldId id="309" r:id="rId11"/>
    <p:sldId id="276" r:id="rId12"/>
    <p:sldId id="310" r:id="rId13"/>
    <p:sldId id="311" r:id="rId14"/>
    <p:sldId id="313" r:id="rId15"/>
    <p:sldId id="31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44A6E"/>
    <a:srgbClr val="1F497D"/>
    <a:srgbClr val="95B3D7"/>
    <a:srgbClr val="5FA0CD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680"/>
  </p:normalViewPr>
  <p:slideViewPr>
    <p:cSldViewPr snapToGrid="0">
      <p:cViewPr varScale="1">
        <p:scale>
          <a:sx n="153" d="100"/>
          <a:sy n="153" d="100"/>
        </p:scale>
        <p:origin x="194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32FEB-C40B-495A-8D85-418AC027E26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E5B16-89DB-460D-82FF-67C2F450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9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3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45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42875" y="0"/>
            <a:ext cx="8543925" cy="6126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0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87363" y="2959100"/>
            <a:ext cx="4013200" cy="465138"/>
            <a:chOff x="2014" y="1864"/>
            <a:chExt cx="3005" cy="317"/>
          </a:xfrm>
        </p:grpSpPr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>
              <a:off x="2014" y="1864"/>
              <a:ext cx="2364" cy="317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4671" y="1864"/>
              <a:ext cx="150" cy="317"/>
            </a:xfrm>
            <a:prstGeom prst="rect">
              <a:avLst/>
            </a:prstGeom>
            <a:solidFill>
              <a:srgbClr val="9ABCDE">
                <a:alpha val="27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4855" y="1864"/>
              <a:ext cx="164" cy="317"/>
            </a:xfrm>
            <a:prstGeom prst="rect">
              <a:avLst/>
            </a:prstGeom>
            <a:solidFill>
              <a:srgbClr val="9ABCDE">
                <a:alpha val="2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4428" y="1864"/>
              <a:ext cx="206" cy="317"/>
            </a:xfrm>
            <a:prstGeom prst="rect">
              <a:avLst/>
            </a:prstGeom>
            <a:solidFill>
              <a:srgbClr val="9ABCDE">
                <a:alpha val="3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57313" y="4443413"/>
            <a:ext cx="7786687" cy="57150"/>
          </a:xfrm>
          <a:prstGeom prst="rect">
            <a:avLst/>
          </a:prstGeom>
          <a:solidFill>
            <a:srgbClr val="9ABCDE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lIns="91431" tIns="45715" rIns="91431" bIns="45715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4414" y="32861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5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/>
          <a:lstStyle>
            <a:lvl1pPr latinLnBrk="0">
              <a:defRPr sz="2400">
                <a:latin typeface="나눔고딕 ExtraBold" pitchFamily="50" charset="-127"/>
                <a:ea typeface="나눔고딕 ExtraBold" pitchFamily="50" charset="-127"/>
              </a:defRPr>
            </a:lvl1pPr>
            <a:lvl2pPr latinLnBrk="0">
              <a:defRPr sz="2000">
                <a:latin typeface="나눔고딕 ExtraBold" pitchFamily="50" charset="-127"/>
                <a:ea typeface="나눔고딕 ExtraBold" pitchFamily="50" charset="-127"/>
              </a:defRPr>
            </a:lvl2pPr>
            <a:lvl3pPr latinLnBrk="0">
              <a:defRPr sz="1800">
                <a:latin typeface="나눔고딕 ExtraBold" pitchFamily="50" charset="-127"/>
                <a:ea typeface="나눔고딕 ExtraBold" pitchFamily="50" charset="-127"/>
              </a:defRPr>
            </a:lvl3pPr>
            <a:lvl4pPr latinLnBrk="0">
              <a:defRPr sz="1600">
                <a:latin typeface="나눔고딕 ExtraBold" pitchFamily="50" charset="-127"/>
                <a:ea typeface="나눔고딕 ExtraBold" pitchFamily="50" charset="-127"/>
              </a:defRPr>
            </a:lvl4pPr>
            <a:lvl5pPr latinLnBrk="0">
              <a:defRPr sz="1400">
                <a:latin typeface="나눔고딕 ExtraBold" pitchFamily="50" charset="-127"/>
                <a:ea typeface="나눔고딕 ExtraBold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9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6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6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8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3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9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1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5" cstate="print"/>
          <a:srcRect l="3016" t="5763" r="188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/>
          <p:cNvGrpSpPr/>
          <p:nvPr/>
        </p:nvGrpSpPr>
        <p:grpSpPr>
          <a:xfrm>
            <a:off x="241996" y="0"/>
            <a:ext cx="8902004" cy="392867"/>
            <a:chOff x="241067" y="4763"/>
            <a:chExt cx="8902004" cy="392867"/>
          </a:xfrm>
          <a:effectLst>
            <a:outerShdw blurRad="50800" dist="38100" dir="5400000" algn="t" rotWithShape="0">
              <a:prstClr val="black">
                <a:alpha val="12000"/>
              </a:prstClr>
            </a:outerShdw>
          </a:effectLst>
        </p:grpSpPr>
        <p:sp>
          <p:nvSpPr>
            <p:cNvPr id="17" name="직사각형 11"/>
            <p:cNvSpPr/>
            <p:nvPr/>
          </p:nvSpPr>
          <p:spPr bwMode="auto">
            <a:xfrm>
              <a:off x="6516215" y="60697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5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971372" y="114360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41067" y="4763"/>
              <a:ext cx="8902004" cy="116632"/>
            </a:xfrm>
            <a:custGeom>
              <a:avLst/>
              <a:gdLst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0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197057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30810"/>
                <a:gd name="connsiteX1" fmla="*/ 8892480 w 8892480"/>
                <a:gd name="connsiteY1" fmla="*/ 0 h 130810"/>
                <a:gd name="connsiteX2" fmla="*/ 8892480 w 8892480"/>
                <a:gd name="connsiteY2" fmla="*/ 116632 h 130810"/>
                <a:gd name="connsiteX3" fmla="*/ 345976 w 8892480"/>
                <a:gd name="connsiteY3" fmla="*/ 130810 h 130810"/>
                <a:gd name="connsiteX4" fmla="*/ 0 w 8892480"/>
                <a:gd name="connsiteY4" fmla="*/ 0 h 130810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sec.pusan.ac.k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02142"/>
            <a:ext cx="7772400" cy="1470025"/>
          </a:xfrm>
        </p:spPr>
        <p:txBody>
          <a:bodyPr/>
          <a:lstStyle/>
          <a:p>
            <a:r>
              <a:rPr lang="ko-KR" altLang="en-US" dirty="0"/>
              <a:t>논리회로 설계 및 실험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41450" y="2584830"/>
            <a:ext cx="6400800" cy="585787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- </a:t>
            </a:r>
            <a:r>
              <a:rPr lang="en-US" altLang="ko-KR" smtClean="0">
                <a:solidFill>
                  <a:srgbClr val="C00000"/>
                </a:solidFill>
              </a:rPr>
              <a:t>3</a:t>
            </a:r>
            <a:r>
              <a:rPr lang="ko-KR" altLang="en-US" smtClean="0">
                <a:solidFill>
                  <a:srgbClr val="C00000"/>
                </a:solidFill>
              </a:rPr>
              <a:t>주차 </a:t>
            </a:r>
            <a:r>
              <a:rPr lang="en-US" altLang="ko-KR">
                <a:solidFill>
                  <a:srgbClr val="C00000"/>
                </a:solidFill>
              </a:rPr>
              <a:t>:</a:t>
            </a:r>
            <a:r>
              <a:rPr lang="ko-KR" altLang="en-US">
                <a:solidFill>
                  <a:srgbClr val="C00000"/>
                </a:solidFill>
              </a:rPr>
              <a:t> </a:t>
            </a:r>
            <a:r>
              <a:rPr lang="en-US" altLang="ko-KR" smtClean="0">
                <a:solidFill>
                  <a:srgbClr val="C00000"/>
                </a:solidFill>
              </a:rPr>
              <a:t>Encoder</a:t>
            </a:r>
            <a:r>
              <a:rPr lang="ko-KR" altLang="en-US" smtClean="0">
                <a:solidFill>
                  <a:srgbClr val="C00000"/>
                </a:solidFill>
              </a:rPr>
              <a:t>와 </a:t>
            </a:r>
            <a:r>
              <a:rPr lang="en-US" altLang="ko-KR" smtClean="0">
                <a:solidFill>
                  <a:srgbClr val="C00000"/>
                </a:solidFill>
              </a:rPr>
              <a:t>Decoder </a:t>
            </a:r>
            <a:r>
              <a:rPr lang="ko-KR" altLang="en-US" smtClean="0">
                <a:solidFill>
                  <a:srgbClr val="C00000"/>
                </a:solidFill>
              </a:rPr>
              <a:t>및 가산기 </a:t>
            </a:r>
            <a:r>
              <a:rPr lang="en-US" altLang="ko-KR" dirty="0">
                <a:solidFill>
                  <a:srgbClr val="C00000"/>
                </a:solidFill>
              </a:rPr>
              <a:t>- 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1D9E17A3-2632-4374-BA3D-7CCC70B94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5002593"/>
            <a:ext cx="8477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9pPr>
          </a:lstStyle>
          <a:p>
            <a:pPr algn="ctr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정보보호 및 사물지능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연구실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hlinkClick r:id="rId2"/>
              </a:rPr>
              <a:t>http://infosec.pusan.ac.kr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지능형융합보안대학원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: http://aisec.pusan.ac.kr</a:t>
            </a:r>
            <a:endParaRPr lang="ko-KR" alt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409249F-C4C5-49E9-AB65-7772D9B03AA0}"/>
              </a:ext>
            </a:extLst>
          </p:cNvPr>
          <p:cNvSpPr txBox="1">
            <a:spLocks/>
          </p:cNvSpPr>
          <p:nvPr/>
        </p:nvSpPr>
        <p:spPr>
          <a:xfrm>
            <a:off x="1441450" y="367272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담당 교수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 err="1">
                <a:solidFill>
                  <a:srgbClr val="0000CC"/>
                </a:solidFill>
              </a:rPr>
              <a:t>김호원</a:t>
            </a:r>
            <a:r>
              <a:rPr lang="ko-KR" altLang="en-US" sz="1600" dirty="0">
                <a:solidFill>
                  <a:srgbClr val="0000CC"/>
                </a:solidFill>
              </a:rPr>
              <a:t> 교수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조교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김요한 대학원생</a:t>
            </a:r>
            <a:r>
              <a:rPr lang="en-US" altLang="ko-KR" sz="1600" dirty="0">
                <a:solidFill>
                  <a:schemeClr val="tx1"/>
                </a:solidFill>
              </a:rPr>
              <a:t>(3</a:t>
            </a:r>
            <a:r>
              <a:rPr lang="ko-KR" altLang="en-US" sz="1600" dirty="0">
                <a:solidFill>
                  <a:schemeClr val="tx1"/>
                </a:solidFill>
              </a:rPr>
              <a:t>분반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월요일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</a:rPr>
              <a:t>홍윤영 대학원생</a:t>
            </a:r>
            <a:r>
              <a:rPr lang="en-US" altLang="ko-KR" sz="1600" dirty="0">
                <a:solidFill>
                  <a:schemeClr val="tx1"/>
                </a:solidFill>
              </a:rPr>
              <a:t>(4</a:t>
            </a:r>
            <a:r>
              <a:rPr lang="ko-KR" altLang="en-US" sz="1600" dirty="0">
                <a:solidFill>
                  <a:schemeClr val="tx1"/>
                </a:solidFill>
              </a:rPr>
              <a:t>분반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수요일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C849A-ED72-4576-8053-48D3665C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Symbol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3013" y="855460"/>
            <a:ext cx="719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Symbol</a:t>
            </a:r>
            <a:r>
              <a:rPr lang="ko-KR" altLang="en-US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만들 </a:t>
            </a:r>
            <a:r>
              <a:rPr lang="af-ZA" altLang="ko-KR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schematic </a:t>
            </a:r>
            <a:r>
              <a:rPr lang="ko-KR" altLang="en-US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 </a:t>
            </a:r>
            <a:endParaRPr lang="en-US" altLang="ko-KR" sz="140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arenR"/>
            </a:pPr>
            <a:r>
              <a:rPr lang="en-US" altLang="ko-KR" sz="140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Compile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E11DFA-B9AC-4B28-9E68-909775A83ACC}"/>
              </a:ext>
            </a:extLst>
          </p:cNvPr>
          <p:cNvGrpSpPr/>
          <p:nvPr/>
        </p:nvGrpSpPr>
        <p:grpSpPr>
          <a:xfrm>
            <a:off x="690384" y="1624421"/>
            <a:ext cx="7763232" cy="4685896"/>
            <a:chOff x="690384" y="1624421"/>
            <a:chExt cx="7763232" cy="46858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A24999-F44C-4732-8CE6-008166AFABF2}"/>
                </a:ext>
              </a:extLst>
            </p:cNvPr>
            <p:cNvSpPr txBox="1"/>
            <p:nvPr/>
          </p:nvSpPr>
          <p:spPr>
            <a:xfrm>
              <a:off x="1010898" y="6002540"/>
              <a:ext cx="71942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HalfAdder schematic</a:t>
              </a:r>
              <a:endPara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A13ACAF-EB38-4838-96E9-76B977287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384" y="1624421"/>
              <a:ext cx="7763232" cy="42427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325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Symbol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7747DC1-B8DE-4C4C-9B63-D5696BC0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75" y="1348268"/>
            <a:ext cx="4348729" cy="416146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CFE18EB-99EF-4334-AF73-1FC5739C2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004" y="1843729"/>
            <a:ext cx="4397413" cy="30582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6913E1-4029-47DC-BC7F-4D402987CA76}"/>
              </a:ext>
            </a:extLst>
          </p:cNvPr>
          <p:cNvSpPr txBox="1"/>
          <p:nvPr/>
        </p:nvSpPr>
        <p:spPr>
          <a:xfrm>
            <a:off x="1156758" y="5663563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r>
              <a:rPr kumimoji="1" lang="en-US" altLang="ko-KR">
                <a:solidFill>
                  <a:srgbClr val="FF0000"/>
                </a:solidFill>
              </a:rPr>
              <a:t>.</a:t>
            </a:r>
            <a:r>
              <a:rPr kumimoji="1" lang="ko-KR" altLang="en-US">
                <a:solidFill>
                  <a:srgbClr val="FF0000"/>
                </a:solidFill>
              </a:rPr>
              <a:t> 현재 파일 심볼 생성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928A48-6496-4B89-8862-16792318F278}"/>
              </a:ext>
            </a:extLst>
          </p:cNvPr>
          <p:cNvSpPr txBox="1"/>
          <p:nvPr/>
        </p:nvSpPr>
        <p:spPr>
          <a:xfrm>
            <a:off x="6043286" y="5028059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r>
              <a:rPr kumimoji="1" lang="en-US" altLang="ko-KR">
                <a:solidFill>
                  <a:srgbClr val="FF0000"/>
                </a:solidFill>
              </a:rPr>
              <a:t>.</a:t>
            </a:r>
            <a:r>
              <a:rPr kumimoji="1" lang="ko-KR" altLang="en-US">
                <a:solidFill>
                  <a:srgbClr val="FF0000"/>
                </a:solidFill>
              </a:rPr>
              <a:t> 심볼 저장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5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Symbol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6913E1-4029-47DC-BC7F-4D402987CA76}"/>
              </a:ext>
            </a:extLst>
          </p:cNvPr>
          <p:cNvSpPr txBox="1"/>
          <p:nvPr/>
        </p:nvSpPr>
        <p:spPr>
          <a:xfrm>
            <a:off x="637949" y="5631138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r>
              <a:rPr kumimoji="1" lang="en-US" altLang="ko-KR">
                <a:solidFill>
                  <a:srgbClr val="FF0000"/>
                </a:solidFill>
              </a:rPr>
              <a:t>.</a:t>
            </a:r>
            <a:r>
              <a:rPr kumimoji="1" lang="ko-KR" altLang="en-US">
                <a:solidFill>
                  <a:srgbClr val="FF0000"/>
                </a:solidFill>
              </a:rPr>
              <a:t> 새로운 </a:t>
            </a:r>
            <a:r>
              <a:rPr kumimoji="1" lang="en-US" altLang="ko-KR">
                <a:solidFill>
                  <a:srgbClr val="FF0000"/>
                </a:solidFill>
              </a:rPr>
              <a:t>Schematic File </a:t>
            </a:r>
            <a:r>
              <a:rPr kumimoji="1" lang="ko-KR" altLang="en-US">
                <a:solidFill>
                  <a:srgbClr val="FF0000"/>
                </a:solidFill>
              </a:rPr>
              <a:t>생성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928A48-6496-4B89-8862-16792318F278}"/>
              </a:ext>
            </a:extLst>
          </p:cNvPr>
          <p:cNvSpPr txBox="1"/>
          <p:nvPr/>
        </p:nvSpPr>
        <p:spPr>
          <a:xfrm>
            <a:off x="4739779" y="4820536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r>
              <a:rPr kumimoji="1" lang="en-US" altLang="ko-KR">
                <a:solidFill>
                  <a:srgbClr val="FF0000"/>
                </a:solidFill>
              </a:rPr>
              <a:t>.</a:t>
            </a:r>
            <a:r>
              <a:rPr kumimoji="1" lang="ko-KR" altLang="en-US">
                <a:solidFill>
                  <a:srgbClr val="FF0000"/>
                </a:solidFill>
              </a:rPr>
              <a:t> </a:t>
            </a:r>
            <a:r>
              <a:rPr kumimoji="1" lang="en-US" altLang="ko-KR">
                <a:solidFill>
                  <a:srgbClr val="FF0000"/>
                </a:solidFill>
              </a:rPr>
              <a:t>Project – halfadder </a:t>
            </a:r>
            <a:r>
              <a:rPr kumimoji="1" lang="ko-KR" altLang="en-US">
                <a:solidFill>
                  <a:srgbClr val="FF0000"/>
                </a:solidFill>
              </a:rPr>
              <a:t>확인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6951F7-51DE-4F4C-B0D1-6B0CECF01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91" y="1887166"/>
            <a:ext cx="1986796" cy="34017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3087B8-3779-42DE-AC61-EAFFC8E6D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569" y="1706493"/>
            <a:ext cx="5126494" cy="293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5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Symbol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0F4EBE0-B32A-45F8-9284-256C4E234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74" y="1594301"/>
            <a:ext cx="7033788" cy="38123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17E888-1BFA-4C82-96AA-FF6D67A55A34}"/>
              </a:ext>
            </a:extLst>
          </p:cNvPr>
          <p:cNvSpPr txBox="1"/>
          <p:nvPr/>
        </p:nvSpPr>
        <p:spPr>
          <a:xfrm>
            <a:off x="3543277" y="3867189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r>
              <a:rPr kumimoji="1" lang="en-US" altLang="ko-KR">
                <a:solidFill>
                  <a:srgbClr val="FF0000"/>
                </a:solidFill>
              </a:rPr>
              <a:t>.</a:t>
            </a:r>
            <a:r>
              <a:rPr kumimoji="1" lang="ko-KR" altLang="en-US">
                <a:solidFill>
                  <a:srgbClr val="FF0000"/>
                </a:solidFill>
              </a:rPr>
              <a:t> </a:t>
            </a:r>
            <a:r>
              <a:rPr kumimoji="1" lang="en-US" altLang="ko-KR">
                <a:solidFill>
                  <a:srgbClr val="FF0000"/>
                </a:solidFill>
              </a:rPr>
              <a:t>Symbol</a:t>
            </a:r>
            <a:r>
              <a:rPr kumimoji="1" lang="ko-KR" altLang="en-US">
                <a:solidFill>
                  <a:srgbClr val="FF0000"/>
                </a:solidFill>
              </a:rPr>
              <a:t>에 </a:t>
            </a:r>
            <a:r>
              <a:rPr kumimoji="1" lang="en-US" altLang="ko-KR">
                <a:solidFill>
                  <a:srgbClr val="FF0000"/>
                </a:solidFill>
              </a:rPr>
              <a:t>input, output port </a:t>
            </a:r>
            <a:r>
              <a:rPr kumimoji="1" lang="ko-KR" altLang="en-US">
                <a:solidFill>
                  <a:srgbClr val="FF0000"/>
                </a:solidFill>
              </a:rPr>
              <a:t>생성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3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Symbol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E908D6-5388-4081-9B08-82EED785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08" y="1177211"/>
            <a:ext cx="3211009" cy="46050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17E888-1BFA-4C82-96AA-FF6D67A55A34}"/>
              </a:ext>
            </a:extLst>
          </p:cNvPr>
          <p:cNvSpPr txBox="1"/>
          <p:nvPr/>
        </p:nvSpPr>
        <p:spPr>
          <a:xfrm>
            <a:off x="352828" y="305966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r>
              <a:rPr kumimoji="1" lang="en-US" altLang="ko-KR">
                <a:solidFill>
                  <a:srgbClr val="FF0000"/>
                </a:solidFill>
              </a:rPr>
              <a:t>.</a:t>
            </a:r>
            <a:r>
              <a:rPr kumimoji="1" lang="ko-KR" altLang="en-US">
                <a:solidFill>
                  <a:srgbClr val="FF0000"/>
                </a:solidFill>
              </a:rPr>
              <a:t> </a:t>
            </a:r>
            <a:r>
              <a:rPr kumimoji="1" lang="en-US" altLang="ko-KR">
                <a:solidFill>
                  <a:srgbClr val="FF0000"/>
                </a:solidFill>
              </a:rPr>
              <a:t>Files </a:t>
            </a:r>
            <a:r>
              <a:rPr kumimoji="1" lang="ko-KR" altLang="en-US">
                <a:solidFill>
                  <a:srgbClr val="FF0000"/>
                </a:solidFill>
              </a:rPr>
              <a:t>클릭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ED540D-B7E4-43C3-BC02-3AF921320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127" y="968638"/>
            <a:ext cx="3905795" cy="41820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3F5921-8B36-4AC4-8BEA-059F373C45B5}"/>
              </a:ext>
            </a:extLst>
          </p:cNvPr>
          <p:cNvSpPr txBox="1"/>
          <p:nvPr/>
        </p:nvSpPr>
        <p:spPr>
          <a:xfrm>
            <a:off x="3997797" y="2921168"/>
            <a:ext cx="600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>
                <a:solidFill>
                  <a:srgbClr val="FF0000"/>
                </a:solidFill>
              </a:rPr>
              <a:t>2. Top-Level </a:t>
            </a:r>
            <a:r>
              <a:rPr kumimoji="1" lang="ko-KR" altLang="en-US">
                <a:solidFill>
                  <a:srgbClr val="FF0000"/>
                </a:solidFill>
              </a:rPr>
              <a:t>선택 </a:t>
            </a:r>
            <a:r>
              <a:rPr kumimoji="1" lang="en-US" altLang="ko-KR">
                <a:solidFill>
                  <a:srgbClr val="FF0000"/>
                </a:solidFill>
              </a:rPr>
              <a:t>-&gt; </a:t>
            </a:r>
            <a:r>
              <a:rPr kumimoji="1" lang="ko-KR" altLang="en-US">
                <a:solidFill>
                  <a:srgbClr val="FF0000"/>
                </a:solidFill>
              </a:rPr>
              <a:t>이거 안하면 다른게 컴파일됨</a:t>
            </a:r>
            <a:endParaRPr kumimoji="1" lang="en-US" altLang="ko-KR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956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Symbol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CFFBFA-5C84-46B6-A9A3-B9A8C86EB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48" y="640871"/>
            <a:ext cx="2239500" cy="22448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37606E-B73B-482E-8DF0-C5543779D6B1}"/>
              </a:ext>
            </a:extLst>
          </p:cNvPr>
          <p:cNvSpPr txBox="1"/>
          <p:nvPr/>
        </p:nvSpPr>
        <p:spPr>
          <a:xfrm>
            <a:off x="3575926" y="114007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r>
              <a:rPr kumimoji="1" lang="en-US" altLang="ko-KR">
                <a:solidFill>
                  <a:srgbClr val="FF0000"/>
                </a:solidFill>
              </a:rPr>
              <a:t>.</a:t>
            </a:r>
            <a:r>
              <a:rPr kumimoji="1" lang="ko-KR" altLang="en-US">
                <a:solidFill>
                  <a:srgbClr val="FF0000"/>
                </a:solidFill>
              </a:rPr>
              <a:t> 컴파일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01F537-A65C-4117-8F6B-E16A42CD7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50" y="3324536"/>
            <a:ext cx="8378107" cy="27927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3F4D0A-422A-4DCC-A228-0441DA9022C8}"/>
              </a:ext>
            </a:extLst>
          </p:cNvPr>
          <p:cNvSpPr txBox="1"/>
          <p:nvPr/>
        </p:nvSpPr>
        <p:spPr>
          <a:xfrm>
            <a:off x="2783323" y="5008443"/>
            <a:ext cx="336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r>
              <a:rPr kumimoji="1" lang="en-US" altLang="ko-KR">
                <a:solidFill>
                  <a:srgbClr val="FF0000"/>
                </a:solidFill>
              </a:rPr>
              <a:t>.</a:t>
            </a:r>
            <a:r>
              <a:rPr kumimoji="1" lang="ko-KR" altLang="en-US">
                <a:solidFill>
                  <a:srgbClr val="FF0000"/>
                </a:solidFill>
              </a:rPr>
              <a:t> 똑같은 </a:t>
            </a:r>
            <a:r>
              <a:rPr kumimoji="1" lang="en-US" altLang="ko-KR">
                <a:solidFill>
                  <a:srgbClr val="FF0000"/>
                </a:solidFill>
              </a:rPr>
              <a:t>HalfAdder </a:t>
            </a:r>
            <a:r>
              <a:rPr kumimoji="1" lang="ko-KR" altLang="en-US">
                <a:solidFill>
                  <a:srgbClr val="FF0000"/>
                </a:solidFill>
              </a:rPr>
              <a:t>확인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9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목표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6775" y="1513232"/>
            <a:ext cx="7350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Encoder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Decoder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가산기에 대한 이해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반가산기와 전가산기를 이용하여 구조적 설계를 이해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하고 이를 활용한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HDL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모듈의 확장 실습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6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Encoder</a:t>
            </a:r>
            <a:r>
              <a:rPr lang="ko-KR" altLang="en-US" dirty="0"/>
              <a:t>와 </a:t>
            </a:r>
            <a:r>
              <a:rPr lang="en-US" altLang="ko-KR" dirty="0"/>
              <a:t>Decoder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66775" y="1513232"/>
            <a:ext cx="7042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어떤 정보의 형태나 형식을 부호화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(encoding)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하여 다른 형태나 형식으로 변환하는 장치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처리속도 향상이나 데이터 압축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또는 데이터의 손실 방지를 위해서도 사용됨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125" y="347278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Encoder</a:t>
            </a:r>
            <a:r>
              <a:rPr lang="ko-KR" altLang="en-US" dirty="0"/>
              <a:t>의 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6775" y="3968296"/>
            <a:ext cx="769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디지털 사진을 찍으면 실제로는 렌즈에 맺힌 상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(analog)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픽셀정보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(digital)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변환되어 저장됨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지난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 실험에서는 십진수 정보를 이진수 형태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(BCD code)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변환하는 변환기를 구현함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9125" y="232521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Decoder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6775" y="2866894"/>
            <a:ext cx="7218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Encoder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변환한 정보를 그에 대응하는 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원래의 정보로 복호화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(decoding)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하여 주는 장치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746357" y="4617699"/>
            <a:ext cx="1638497" cy="1615213"/>
            <a:chOff x="1290559" y="3857625"/>
            <a:chExt cx="2360642" cy="206911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969976" y="3857625"/>
              <a:ext cx="914400" cy="2057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0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Decimal</a:t>
              </a:r>
            </a:p>
            <a:p>
              <a:pPr algn="ctr"/>
              <a:r>
                <a:rPr lang="en-US" altLang="ko-KR" sz="10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to</a:t>
              </a:r>
            </a:p>
            <a:p>
              <a:pPr algn="ctr"/>
              <a:r>
                <a:rPr lang="en-US" altLang="ko-KR" sz="10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Binary</a:t>
              </a:r>
              <a:endPara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1611483" y="4030435"/>
              <a:ext cx="358493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611482" y="4248149"/>
              <a:ext cx="358493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611481" y="4465864"/>
              <a:ext cx="358493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611480" y="5728607"/>
              <a:ext cx="358493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665515" y="4572000"/>
              <a:ext cx="312245" cy="827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.</a:t>
              </a:r>
            </a:p>
            <a:p>
              <a:r>
                <a:rPr lang="en-US" altLang="ko-KR" sz="1200" dirty="0"/>
                <a:t>.</a:t>
              </a:r>
            </a:p>
            <a:p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884376" y="4033156"/>
              <a:ext cx="358493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884376" y="4248149"/>
              <a:ext cx="358493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884376" y="4465864"/>
              <a:ext cx="358493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884376" y="4672693"/>
              <a:ext cx="358493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298845" y="3873954"/>
              <a:ext cx="462364" cy="325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</a:t>
              </a:r>
              <a:r>
                <a:rPr lang="en-US" altLang="ko-KR" sz="105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</a:t>
              </a:r>
              <a:endParaRPr lang="ko-KR" altLang="en-US" sz="105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90559" y="4109588"/>
              <a:ext cx="462364" cy="325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</a:t>
              </a:r>
              <a:r>
                <a:rPr lang="en-US" altLang="ko-KR" sz="105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105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88836" y="3885376"/>
              <a:ext cx="462364" cy="325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</a:t>
              </a:r>
              <a:r>
                <a:rPr lang="en-US" altLang="ko-KR" sz="105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105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44592" y="5601465"/>
              <a:ext cx="462364" cy="325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</a:t>
              </a:r>
              <a:r>
                <a:rPr lang="en-US" altLang="ko-KR" sz="105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</a:t>
              </a:r>
              <a:endParaRPr lang="ko-KR" altLang="en-US" sz="105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97908" y="4324580"/>
              <a:ext cx="462364" cy="325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</a:t>
              </a:r>
              <a:r>
                <a:rPr lang="en-US" altLang="ko-KR" sz="105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10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88837" y="4109588"/>
              <a:ext cx="462364" cy="325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</a:t>
              </a:r>
              <a:r>
                <a:rPr lang="en-US" altLang="ko-KR" sz="105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10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88837" y="4324580"/>
              <a:ext cx="462364" cy="325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</a:t>
              </a:r>
              <a:r>
                <a:rPr lang="en-US" altLang="ko-KR" sz="105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105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88837" y="4548792"/>
              <a:ext cx="462364" cy="325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</a:t>
              </a:r>
              <a:r>
                <a:rPr lang="en-US" altLang="ko-KR" sz="105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</a:t>
              </a:r>
              <a:endParaRPr lang="ko-KR" altLang="en-US" sz="105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946257" y="6316195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Decimal-to-Binary</a:t>
            </a:r>
          </a:p>
          <a:p>
            <a:pPr algn="ct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변환기의 심벌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42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Simple Encoder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66775" y="1513232"/>
            <a:ext cx="4929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Simple Encoder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one-hot code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binary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정보로 변환함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이때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1400" baseline="300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입력에 있어서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출력이 나옴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19125" y="2325212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Priority Encoder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66775" y="2866894"/>
            <a:ext cx="6125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bits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MSB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부터 출발하여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아닌 첫 번째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bit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출력값이 됨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이때 해당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bit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아닌 다른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bit 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값들은 무시되며 압축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손실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일어남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541" y="3745418"/>
            <a:ext cx="1857634" cy="1867622"/>
          </a:xfrm>
          <a:prstGeom prst="rect">
            <a:avLst/>
          </a:prstGeom>
        </p:spPr>
      </p:pic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52" y="3761818"/>
            <a:ext cx="1906734" cy="18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6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가산기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가산기 </a:t>
            </a:r>
            <a:r>
              <a:rPr lang="en-US" altLang="ko-KR" dirty="0"/>
              <a:t>(Adder)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4283968" y="6556058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7CE730-840F-46C5-B375-B608F83D27B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6775" y="1513232"/>
            <a:ext cx="68723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덧셈 연산을 수행하는 논리회로</a:t>
            </a:r>
            <a:endParaRPr lang="en-US" altLang="ko-KR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자릿수 연산을 위해서는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Half adder, Full adder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등이 있음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멀티비트의 연산을 위해서는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Ripple carry adder, Carry look ahead adder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등이 있음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2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반가산기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반가산기 </a:t>
            </a:r>
            <a:r>
              <a:rPr lang="en-US" altLang="ko-KR" dirty="0"/>
              <a:t>(Half adder)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4283968" y="6556058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7CE730-840F-46C5-B375-B608F83D27B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6775" y="1513232"/>
            <a:ext cx="5421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자릿수 덧셈을 수행하고 합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(Sum)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자리올림수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(Carry)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출력</a:t>
            </a:r>
            <a:endParaRPr lang="en-US" altLang="ko-KR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Carry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 gate,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Sum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XOR gate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결과가 같음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042372" y="2604231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042372" y="3266559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042371" y="4093984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72107" y="3954126"/>
            <a:ext cx="1693720" cy="0"/>
          </a:xfrm>
          <a:prstGeom prst="line">
            <a:avLst/>
          </a:prstGeom>
          <a:ln w="28575">
            <a:solidFill>
              <a:srgbClr val="1F497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9125" y="3352684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3772" y="2719546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93008" y="339005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984" y="421713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58543" y="4880930"/>
            <a:ext cx="304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2044054" y="4790387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125401"/>
              </p:ext>
            </p:extLst>
          </p:nvPr>
        </p:nvGraphicFramePr>
        <p:xfrm>
          <a:off x="3417932" y="2953117"/>
          <a:ext cx="1395412" cy="220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 bwMode="auto">
          <a:xfrm>
            <a:off x="2043004" y="2604231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2043004" y="3266559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2043003" y="4093984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2044686" y="4790387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76251"/>
              </p:ext>
            </p:extLst>
          </p:nvPr>
        </p:nvGraphicFramePr>
        <p:xfrm>
          <a:off x="3417932" y="2953117"/>
          <a:ext cx="1395412" cy="220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2041739" y="2604231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041739" y="3266559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041738" y="4093984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043421" y="4790387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694028"/>
              </p:ext>
            </p:extLst>
          </p:nvPr>
        </p:nvGraphicFramePr>
        <p:xfrm>
          <a:off x="3417932" y="2953117"/>
          <a:ext cx="1395412" cy="220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2037113" y="2604231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037113" y="3266559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037112" y="4093984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038795" y="4790387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394860"/>
              </p:ext>
            </p:extLst>
          </p:nvPr>
        </p:nvGraphicFramePr>
        <p:xfrm>
          <a:off x="3417932" y="2955330"/>
          <a:ext cx="1395412" cy="220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7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2040817" y="2604231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040817" y="3266559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040816" y="4093984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2042499" y="4790387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74363"/>
              </p:ext>
            </p:extLst>
          </p:nvPr>
        </p:nvGraphicFramePr>
        <p:xfrm>
          <a:off x="3308892" y="2912771"/>
          <a:ext cx="1761484" cy="227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오른쪽 화살표 24"/>
          <p:cNvSpPr/>
          <p:nvPr/>
        </p:nvSpPr>
        <p:spPr bwMode="auto">
          <a:xfrm>
            <a:off x="5286375" y="3405469"/>
            <a:ext cx="514350" cy="93602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commons/thumb/1/14/Half-adder.svg/325px-Half-ad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24" y="3489555"/>
            <a:ext cx="2121819" cy="137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6494923" y="4892667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반가산기의 논리회로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24771" y="2643174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반가산기의 진리표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E4A08154-90E0-F048-B4A7-7A980B9C61B0}"/>
              </a:ext>
            </a:extLst>
          </p:cNvPr>
          <p:cNvCxnSpPr>
            <a:cxnSpLocks/>
          </p:cNvCxnSpPr>
          <p:nvPr/>
        </p:nvCxnSpPr>
        <p:spPr>
          <a:xfrm>
            <a:off x="4175566" y="2912771"/>
            <a:ext cx="0" cy="227592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36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25" grpId="0" animBg="1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전가산기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전가산기 </a:t>
            </a:r>
            <a:r>
              <a:rPr lang="en-US" altLang="ko-KR" dirty="0"/>
              <a:t>(Full adder)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4283968" y="6556058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7CE730-840F-46C5-B375-B608F83D27B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6775" y="1513232"/>
            <a:ext cx="6938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자릿수 덧셈을 수행할 때 이전 자리의 연산 결과로 받은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Carry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함께 연산하는 회로</a:t>
            </a:r>
            <a:endParaRPr lang="en-US" altLang="ko-KR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두 개의 반가산기와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</a:t>
            </a:r>
            <a:r>
              <a:rPr lang="en-US" altLang="ko-KR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 gate</a:t>
            </a: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구성할 수 있음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87667" y="4204944"/>
            <a:ext cx="1693720" cy="0"/>
          </a:xfrm>
          <a:prstGeom prst="line">
            <a:avLst/>
          </a:prstGeom>
          <a:ln w="28575">
            <a:solidFill>
              <a:srgbClr val="1F497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4685" y="3603502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37977" y="2983650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7212" y="365416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45189" y="4481234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7927" y="5172489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out0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2058564" y="2855049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2058564" y="3517377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2058563" y="4344802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2057298" y="5070234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057299" y="2855049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057299" y="3517377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057298" y="4344802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92949" y="2293254"/>
            <a:ext cx="478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in0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2065373" y="2199582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071138"/>
              </p:ext>
            </p:extLst>
          </p:nvPr>
        </p:nvGraphicFramePr>
        <p:xfrm>
          <a:off x="3201020" y="2356638"/>
          <a:ext cx="2484500" cy="30249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3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r>
                        <a:rPr lang="en-US" altLang="ko-KR" sz="1400" baseline="-25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</a:t>
                      </a:r>
                      <a:endParaRPr lang="ko-KR" altLang="en-US" sz="1400" baseline="-25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r>
                        <a:rPr lang="en-US" altLang="ko-KR" sz="1400" baseline="-25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out</a:t>
                      </a:r>
                      <a:endParaRPr lang="ko-KR" altLang="en-US" sz="1400" baseline="-25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962172" y="2983650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81408" y="3654160"/>
            <a:ext cx="365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69384" y="4481234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82123" y="5172489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out1</a:t>
            </a:r>
          </a:p>
        </p:txBody>
      </p:sp>
      <p:sp>
        <p:nvSpPr>
          <p:cNvPr id="71" name="직사각형 70"/>
          <p:cNvSpPr/>
          <p:nvPr/>
        </p:nvSpPr>
        <p:spPr bwMode="auto">
          <a:xfrm>
            <a:off x="1587509" y="2855049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587509" y="3517377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1587508" y="4344802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1586243" y="5070234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7143" y="2293254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en-US" altLang="ko-KR" sz="14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in1</a:t>
            </a:r>
          </a:p>
        </p:txBody>
      </p:sp>
      <p:sp>
        <p:nvSpPr>
          <p:cNvPr id="76" name="직사각형 75"/>
          <p:cNvSpPr/>
          <p:nvPr/>
        </p:nvSpPr>
        <p:spPr bwMode="auto">
          <a:xfrm>
            <a:off x="1594318" y="2199582"/>
            <a:ext cx="353291" cy="540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819275" y="2647950"/>
            <a:ext cx="371475" cy="2533650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s://upload.wikimedia.org/wikipedia/commons/thumb/a/a9/Full-adder.svg/550px-Full-ad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765" y="3002355"/>
            <a:ext cx="27241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3852404" y="2100892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전가산기의 진리표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764861" y="4735905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전가산기의 논리회로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60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42" grpId="0"/>
      <p:bldP spid="67" grpId="0"/>
      <p:bldP spid="68" grpId="0"/>
      <p:bldP spid="69" grpId="0"/>
      <p:bldP spid="70" grpId="0"/>
      <p:bldP spid="71" grpId="0" animBg="1"/>
      <p:bldP spid="72" grpId="0" animBg="1"/>
      <p:bldP spid="73" grpId="0" animBg="1"/>
      <p:bldP spid="74" grpId="0" animBg="1"/>
      <p:bldP spid="75" grpId="0"/>
      <p:bldP spid="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리플 캐리 가산기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리플 캐리 가산기 </a:t>
            </a:r>
            <a:r>
              <a:rPr lang="en-US" altLang="ko-KR" dirty="0"/>
              <a:t>(Ripple carry adder)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4283968" y="6556058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7CE730-840F-46C5-B375-B608F83D27B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6775" y="1513232"/>
            <a:ext cx="6979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복수의 전가산기를 이용하여 복수 비트의 덧셈 연산을 할 수 있는 가산기</a:t>
            </a:r>
            <a:endParaRPr lang="en-US" altLang="ko-KR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간단한 구조이지만 전가산기의 입력이 이전 전가산기의 출력이므로 전달 지연이 발생함</a:t>
            </a:r>
            <a:endParaRPr lang="en-US" altLang="ko-KR" sz="1400" dirty="0">
              <a:solidFill>
                <a:srgbClr val="0000C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074" name="Picture 2" descr="https://upload.wikimedia.org/wikipedia/commons/thumb/5/5d/4-bit_ripple_carry_adder.svg/505px-4-bit_ripple_carry_ad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610" y="2801937"/>
            <a:ext cx="48101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401923" y="4812105"/>
            <a:ext cx="19094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4bit Ripple carry adder</a:t>
            </a:r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구조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91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ko-KR"/>
              <a:t>Quartus</a:t>
            </a:r>
            <a:r>
              <a:rPr lang="ko-KR" altLang="en-US"/>
              <a:t>를 이용 </a:t>
            </a:r>
            <a:r>
              <a:rPr lang="en-US" altLang="ko-KR"/>
              <a:t>Symbol </a:t>
            </a:r>
            <a:r>
              <a:rPr lang="ko-KR" altLang="en-US"/>
              <a:t>생성</a:t>
            </a:r>
            <a:endParaRPr lang="en-US" altLang="ko-KR"/>
          </a:p>
          <a:p>
            <a:r>
              <a:rPr lang="ko-KR" altLang="en-US">
                <a:solidFill>
                  <a:srgbClr val="C00000"/>
                </a:solidFill>
              </a:rPr>
              <a:t>앞으로 만들 </a:t>
            </a:r>
            <a:r>
              <a:rPr lang="en-US" altLang="ko-KR">
                <a:solidFill>
                  <a:srgbClr val="C00000"/>
                </a:solidFill>
              </a:rPr>
              <a:t>Symbol </a:t>
            </a:r>
            <a:r>
              <a:rPr lang="ko-KR" altLang="en-US">
                <a:solidFill>
                  <a:srgbClr val="C00000"/>
                </a:solidFill>
              </a:rPr>
              <a:t>저장 필요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13110"/>
      </p:ext>
    </p:extLst>
  </p:cSld>
  <p:clrMapOvr>
    <a:masterClrMapping/>
  </p:clrMapOvr>
</p:sld>
</file>

<file path=ppt/theme/theme1.xml><?xml version="1.0" encoding="utf-8"?>
<a:theme xmlns:a="http://schemas.openxmlformats.org/drawingml/2006/main" name="IS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44A6E"/>
        </a:solidFill>
        <a:ln w="9525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000" b="1">
            <a:solidFill>
              <a:schemeClr val="bg1"/>
            </a:solidFill>
          </a:defRPr>
        </a:defPPr>
      </a:lstStyle>
    </a:spDef>
    <a:lnDef>
      <a:spPr>
        <a:ln w="50800">
          <a:solidFill>
            <a:schemeClr val="bg1">
              <a:lumMod val="75000"/>
            </a:schemeClr>
          </a:solidFill>
          <a:headEnd type="stealth"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SLab" id="{CD4F460D-337F-4754-B6E0-8F0EC29975E7}" vid="{CECC5B15-43F5-4D55-B562-F88F71953B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ISLab</Template>
  <TotalTime>4414</TotalTime>
  <Words>619</Words>
  <Application>Microsoft Office PowerPoint</Application>
  <PresentationFormat>화면 슬라이드 쇼(4:3)</PresentationFormat>
  <Paragraphs>253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Arial</vt:lpstr>
      <vt:lpstr>HY헤드라인M</vt:lpstr>
      <vt:lpstr>Times New Roman</vt:lpstr>
      <vt:lpstr>나눔고딕</vt:lpstr>
      <vt:lpstr>나눔고딕 ExtraBold</vt:lpstr>
      <vt:lpstr>나눔스퀘어 Bold</vt:lpstr>
      <vt:lpstr>맑은 고딕</vt:lpstr>
      <vt:lpstr>ISLab</vt:lpstr>
      <vt:lpstr>논리회로 설계 및 실험</vt:lpstr>
      <vt:lpstr>3주차 목표</vt:lpstr>
      <vt:lpstr>Encoder와 Decoder</vt:lpstr>
      <vt:lpstr>Encoder</vt:lpstr>
      <vt:lpstr>가산기</vt:lpstr>
      <vt:lpstr>반가산기</vt:lpstr>
      <vt:lpstr>전가산기</vt:lpstr>
      <vt:lpstr>리플 캐리 가산기</vt:lpstr>
      <vt:lpstr>실습</vt:lpstr>
      <vt:lpstr>Symbol</vt:lpstr>
      <vt:lpstr>Symbol</vt:lpstr>
      <vt:lpstr>Symbol</vt:lpstr>
      <vt:lpstr>Symbol</vt:lpstr>
      <vt:lpstr>Symbol</vt:lpstr>
      <vt:lpstr>Symbol</vt:lpstr>
    </vt:vector>
  </TitlesOfParts>
  <Company>ISLab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박종규</dc:creator>
  <cp:lastModifiedBy>USER</cp:lastModifiedBy>
  <cp:revision>164</cp:revision>
  <dcterms:created xsi:type="dcterms:W3CDTF">2016-08-30T03:10:54Z</dcterms:created>
  <dcterms:modified xsi:type="dcterms:W3CDTF">2022-09-16T09:56:33Z</dcterms:modified>
</cp:coreProperties>
</file>