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6"/>
  </p:notesMasterIdLst>
  <p:sldIdLst>
    <p:sldId id="256" r:id="rId2"/>
    <p:sldId id="258" r:id="rId3"/>
    <p:sldId id="315" r:id="rId4"/>
    <p:sldId id="324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23" r:id="rId15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7"/>
    </p:embeddedFont>
    <p:embeddedFont>
      <p:font typeface="HY헤드라인M" panose="02030600000101010101" pitchFamily="18" charset="-127"/>
      <p:regular r:id="rId18"/>
    </p:embeddedFont>
    <p:embeddedFont>
      <p:font typeface="나눔고딕 ExtraBold" panose="020D0904000000000000" pitchFamily="50" charset="-127"/>
      <p:bold r:id="rId19"/>
    </p:embeddedFont>
    <p:embeddedFont>
      <p:font typeface="나눔스퀘어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AFAFA"/>
    <a:srgbClr val="4B0EF8"/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9" autoAdjust="0"/>
  </p:normalViewPr>
  <p:slideViewPr>
    <p:cSldViewPr snapToGrid="0">
      <p:cViewPr varScale="1">
        <p:scale>
          <a:sx n="107" d="100"/>
          <a:sy n="107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A574-7D96-4C25-800F-D3D69AF7C0A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F0A1-F301-4F8B-BAE2-ECC29544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주차는 기본적인 논리식과 이를 구현한 논리회로에 대해 강의한 후에 실습을 진행하겠습니다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3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문제에서 논리식을 유도하여 논리회로로 구현하며</a:t>
            </a:r>
            <a:r>
              <a:rPr lang="en-US" altLang="ko-KR" dirty="0"/>
              <a:t>, </a:t>
            </a:r>
            <a:r>
              <a:rPr lang="ko-KR" altLang="en-US" dirty="0" err="1"/>
              <a:t>쿼터스를</a:t>
            </a:r>
            <a:r>
              <a:rPr lang="ko-KR" altLang="en-US" dirty="0"/>
              <a:t> 사용을 익숙하게 하는 것이 이번주의 목표입니다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3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논리회로란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논리회로를 설계하기 위한 방법과 툴은 다양합니다</a:t>
            </a:r>
            <a:endParaRPr lang="en-US" altLang="ko-KR" dirty="0"/>
          </a:p>
          <a:p>
            <a:r>
              <a:rPr lang="ko-KR" altLang="en-US" dirty="0"/>
              <a:t>이 과목에서는 그 중에서도 </a:t>
            </a:r>
            <a:r>
              <a:rPr lang="ko-KR" altLang="en-US" dirty="0" err="1"/>
              <a:t>쿼터스를</a:t>
            </a:r>
            <a:r>
              <a:rPr lang="ko-KR" altLang="en-US" dirty="0"/>
              <a:t> 사용하여 회로를 설계할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논리회로란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논리회로를 설계하기 위한 방법과 툴은 다양합니다</a:t>
            </a:r>
            <a:endParaRPr lang="en-US" altLang="ko-KR" dirty="0"/>
          </a:p>
          <a:p>
            <a:r>
              <a:rPr lang="ko-KR" altLang="en-US" dirty="0"/>
              <a:t>이 과목에서는 그 중에서도 </a:t>
            </a:r>
            <a:r>
              <a:rPr lang="ko-KR" altLang="en-US" dirty="0" err="1"/>
              <a:t>쿼터스를</a:t>
            </a:r>
            <a:r>
              <a:rPr lang="ko-KR" altLang="en-US" dirty="0"/>
              <a:t> 사용하여 회로를 설계할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8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실습은 </a:t>
            </a:r>
            <a:r>
              <a:rPr lang="en-US" altLang="ko-KR" dirty="0"/>
              <a:t>2</a:t>
            </a:r>
            <a:r>
              <a:rPr lang="ko-KR" altLang="en-US" dirty="0"/>
              <a:t>문제로 이루어져 있으며</a:t>
            </a:r>
            <a:r>
              <a:rPr lang="en-US" altLang="ko-KR" dirty="0"/>
              <a:t>,</a:t>
            </a:r>
            <a:r>
              <a:rPr lang="ko-KR" altLang="en-US" dirty="0"/>
              <a:t> 실습문제를 구현한 논리회로와 시뮬레이션을 진행한 후에 압축해서 </a:t>
            </a:r>
            <a:r>
              <a:rPr lang="en-US" altLang="ko-KR" dirty="0" err="1"/>
              <a:t>plato</a:t>
            </a:r>
            <a:r>
              <a:rPr lang="ko-KR" altLang="en-US" dirty="0"/>
              <a:t>에 업로드해주시면 됩니다</a:t>
            </a:r>
            <a:endParaRPr lang="en-US" altLang="ko-KR" dirty="0"/>
          </a:p>
          <a:p>
            <a:r>
              <a:rPr lang="ko-KR" altLang="en-US" dirty="0"/>
              <a:t>파일이름은 다음과 같이 </a:t>
            </a:r>
            <a:r>
              <a:rPr lang="en-US" altLang="ko-KR" dirty="0"/>
              <a:t>2</a:t>
            </a:r>
            <a:r>
              <a:rPr lang="ko-KR" altLang="en-US" dirty="0"/>
              <a:t>주차 실습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이름으로 해서 제출해주시면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F0A1-F301-4F8B-BAE2-ECC295443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6468E2-BFDC-41C9-A07A-12C713F6F6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D29A5DA-A90D-4444-8A4A-DAD3C360A2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89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34CA4F-F9AB-4972-B7B4-790C459DB8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3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07C9-A760-4D20-93BB-1323F8E4BDBB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E651-691A-4FFC-A79F-2ADF91DC1FE7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ec.pusan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논리회로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1450" y="2584830"/>
            <a:ext cx="6400800" cy="585787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- 4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Flip-Flop </a:t>
            </a:r>
            <a:r>
              <a:rPr lang="ko-KR" altLang="en-US" dirty="0">
                <a:solidFill>
                  <a:srgbClr val="C00000"/>
                </a:solidFill>
              </a:rPr>
              <a:t>및 </a:t>
            </a:r>
            <a:r>
              <a:rPr lang="en-US" altLang="ko-KR" dirty="0">
                <a:solidFill>
                  <a:srgbClr val="C00000"/>
                </a:solidFill>
              </a:rPr>
              <a:t>Register </a:t>
            </a:r>
            <a:r>
              <a:rPr lang="ko-KR" altLang="en-US" dirty="0">
                <a:solidFill>
                  <a:srgbClr val="C00000"/>
                </a:solidFill>
              </a:rPr>
              <a:t>이해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9E17A3-2632-4374-BA3D-7CCC70B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3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지능형융합보안대학원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http://aisec.pusan.ac.kr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09249F-C4C5-49E9-AB65-7772D9B03AA0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김요한 대학원생</a:t>
            </a:r>
            <a:r>
              <a:rPr lang="en-US" altLang="ko-KR" sz="1600" dirty="0">
                <a:solidFill>
                  <a:schemeClr val="tx1"/>
                </a:solidFill>
              </a:rPr>
              <a:t>(3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홍윤영 대학원생</a:t>
            </a:r>
            <a:r>
              <a:rPr lang="en-US" altLang="ko-KR" sz="1600" dirty="0">
                <a:solidFill>
                  <a:schemeClr val="tx1"/>
                </a:solidFill>
              </a:rPr>
              <a:t>(4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5CA74F-CC71-4BC9-8798-149322263004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68EFCD-3B9A-440E-85F2-D00BA0B397B2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A9E49-3E4C-41EB-BF50-6DE39551FCF5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E236C33-8116-43E0-ACF7-0AF1AA9B71D5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" name="오른쪽 화살표 4">
              <a:extLst>
                <a:ext uri="{FF2B5EF4-FFF2-40B4-BE49-F238E27FC236}">
                  <a16:creationId xmlns:a16="http://schemas.microsoft.com/office/drawing/2014/main" id="{60C7ECF3-3173-448E-AF8B-8E5638FDB21B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0B657C-2077-43E9-AA1D-A52835CB29F5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196E13-B0A3-4062-95F7-DF205C5A7ED1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BAE9A5-740E-4026-9295-DB88D4DB8A4B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BC9FD-52BA-4F7D-A91B-AAA42FD67448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27" name="오른쪽 화살표 16">
              <a:extLst>
                <a:ext uri="{FF2B5EF4-FFF2-40B4-BE49-F238E27FC236}">
                  <a16:creationId xmlns:a16="http://schemas.microsoft.com/office/drawing/2014/main" id="{00FFBB55-9C99-401C-AA53-485D977FD172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890193-75B5-4C27-AA35-5CFAD0CEA22B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B4F3C-2803-4A19-8B2B-704E882AD315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420952-65A5-49CA-A638-DD250053D66A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62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58BA13-C43D-45B7-A9CE-2CFE467F4C52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91891-B241-4CDE-86C2-5489E71E8AD9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E903C2-BDBA-432D-A540-7705B241E926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3E852F-C86E-4CB7-B159-0655DCFF8C16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0" name="오른쪽 화살표 4">
              <a:extLst>
                <a:ext uri="{FF2B5EF4-FFF2-40B4-BE49-F238E27FC236}">
                  <a16:creationId xmlns:a16="http://schemas.microsoft.com/office/drawing/2014/main" id="{A7524F8C-4CBA-4035-A2D9-10B9637980AA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CBAB3-419F-479F-A123-55A82EC0C1E8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EA9455-36DB-4D57-A97B-A1BE3F648C84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31BC27-D824-4A1C-832A-07D34E369103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18198D-34D0-4ED9-925B-33A87AA91865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5" name="오른쪽 화살표 16">
              <a:extLst>
                <a:ext uri="{FF2B5EF4-FFF2-40B4-BE49-F238E27FC236}">
                  <a16:creationId xmlns:a16="http://schemas.microsoft.com/office/drawing/2014/main" id="{55639A2E-BB6E-488C-B1C1-7239C2A52C3F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E6164C-FB27-4350-976F-5B612BFEC52E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756DFF-887D-49F4-B16E-94C62AB230AD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822EF7-F486-4B78-9F5F-AEF505EECDD1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74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B06F4A-7ECD-4099-BF31-13639E950137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9DF6DB-07D5-436F-A051-9F36AC196E8E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0B26F3-5106-44BF-8330-844F183EA0D3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3FFBE-0A77-4B09-BD34-1E09F6CB6CFE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0" name="오른쪽 화살표 4">
              <a:extLst>
                <a:ext uri="{FF2B5EF4-FFF2-40B4-BE49-F238E27FC236}">
                  <a16:creationId xmlns:a16="http://schemas.microsoft.com/office/drawing/2014/main" id="{73D028E0-0978-4A88-9944-EEAAAE8A8F16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36372-DB2D-4CA1-B662-0EE277D0AA3F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4D2FB0-E976-4B6D-AD7D-FFDF594247ED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AC749-2169-4C83-816D-44C88BD70D4B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B46C9-A185-47A1-A3BD-598EC0E65B69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5" name="오른쪽 화살표 16">
              <a:extLst>
                <a:ext uri="{FF2B5EF4-FFF2-40B4-BE49-F238E27FC236}">
                  <a16:creationId xmlns:a16="http://schemas.microsoft.com/office/drawing/2014/main" id="{6453B537-F58A-4BE9-AB0D-1BAF2176BC79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DD471F-C217-46E9-AB1E-A8C92F0503C3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F2A5AE-9972-4EB8-8EED-5B46F253C23D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03C9A0-66CB-4CB3-BF7F-0F11BEEBF08F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35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A0653A-C45C-47C2-BFDA-6E05D5B87177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0BE419-5F28-4A9E-9F47-0F8E8828376C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2F61D4-FD81-405A-81EA-0662B3633548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52840A-A6DC-4B47-BE62-17B843AD8798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0" name="오른쪽 화살표 4">
              <a:extLst>
                <a:ext uri="{FF2B5EF4-FFF2-40B4-BE49-F238E27FC236}">
                  <a16:creationId xmlns:a16="http://schemas.microsoft.com/office/drawing/2014/main" id="{1FE73B8D-6801-4C11-BD55-C597EFEAA5F4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E62752-3391-4297-9D30-09C654BC1691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8D25F-5B38-4874-A9BB-D7691DB5D95A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A8A8D7-D1D2-4909-A83D-CEBD88E40242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4868A0-8510-4CA4-93E6-718A5DEC6EAC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15" name="오른쪽 화살표 16">
              <a:extLst>
                <a:ext uri="{FF2B5EF4-FFF2-40B4-BE49-F238E27FC236}">
                  <a16:creationId xmlns:a16="http://schemas.microsoft.com/office/drawing/2014/main" id="{E4EA99CD-27FE-4F97-8886-3F429549BFD3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3831A-4532-4629-BFE5-5AFFC028550A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DC9F2E-F3B4-4B36-88D0-D369D4837870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192D1A-9C0E-4519-8DD6-C6BE6E3FC3E9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128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1410" y="2584830"/>
            <a:ext cx="7040880" cy="1328802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- 4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Flip-Flop </a:t>
            </a:r>
            <a:r>
              <a:rPr lang="ko-KR" altLang="en-US" dirty="0">
                <a:solidFill>
                  <a:srgbClr val="C00000"/>
                </a:solidFill>
              </a:rPr>
              <a:t>및 </a:t>
            </a:r>
            <a:r>
              <a:rPr lang="en-US" altLang="ko-KR" dirty="0">
                <a:solidFill>
                  <a:srgbClr val="C00000"/>
                </a:solidFill>
              </a:rPr>
              <a:t>Register </a:t>
            </a:r>
            <a:r>
              <a:rPr lang="ko-KR" altLang="en-US" dirty="0">
                <a:solidFill>
                  <a:srgbClr val="C00000"/>
                </a:solidFill>
              </a:rPr>
              <a:t>이해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07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821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목표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346941"/>
            <a:ext cx="4031873" cy="115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조합회로와 순차회로의 차이에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 이해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Flip-flop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동작과 상태에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 이해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이해와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1DCB5-06DD-4584-A90C-6E5D141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조합회로와 순차회로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조합회로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5180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입력이 출력을 결정하는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76B65-09FF-4CFC-9E02-6AED5B6AA0E6}"/>
              </a:ext>
            </a:extLst>
          </p:cNvPr>
          <p:cNvSpPr txBox="1"/>
          <p:nvPr/>
        </p:nvSpPr>
        <p:spPr>
          <a:xfrm>
            <a:off x="619125" y="33709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조합회로의 응용 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EC903-E5B4-4943-A3E6-DE932AE563DE}"/>
              </a:ext>
            </a:extLst>
          </p:cNvPr>
          <p:cNvSpPr txBox="1"/>
          <p:nvPr/>
        </p:nvSpPr>
        <p:spPr>
          <a:xfrm>
            <a:off x="866775" y="4009257"/>
            <a:ext cx="4834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누르고 있는 동안 전구에 불이 들어오는 회로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3EB225-05F1-49C3-AD41-670C3AD447FD}"/>
              </a:ext>
            </a:extLst>
          </p:cNvPr>
          <p:cNvCxnSpPr/>
          <p:nvPr/>
        </p:nvCxnSpPr>
        <p:spPr>
          <a:xfrm>
            <a:off x="3816145" y="4695034"/>
            <a:ext cx="15117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EB5999-8B79-4B23-8ECD-432B0A35F890}"/>
              </a:ext>
            </a:extLst>
          </p:cNvPr>
          <p:cNvCxnSpPr/>
          <p:nvPr/>
        </p:nvCxnSpPr>
        <p:spPr>
          <a:xfrm>
            <a:off x="3816145" y="4695034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9C4CAB-3C81-46D5-B3AC-5EE779D8BAA6}"/>
              </a:ext>
            </a:extLst>
          </p:cNvPr>
          <p:cNvCxnSpPr/>
          <p:nvPr/>
        </p:nvCxnSpPr>
        <p:spPr>
          <a:xfrm>
            <a:off x="5327855" y="4688911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8C0F8E-254F-476F-87AE-3E99F6BE595B}"/>
              </a:ext>
            </a:extLst>
          </p:cNvPr>
          <p:cNvCxnSpPr/>
          <p:nvPr/>
        </p:nvCxnSpPr>
        <p:spPr>
          <a:xfrm>
            <a:off x="3145704" y="5004750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EAFC9C-4C97-41CF-905A-1D6AD3BA0F70}"/>
              </a:ext>
            </a:extLst>
          </p:cNvPr>
          <p:cNvCxnSpPr/>
          <p:nvPr/>
        </p:nvCxnSpPr>
        <p:spPr>
          <a:xfrm>
            <a:off x="5327855" y="5004750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FF4F22-7518-4FA1-ADD2-1A1B9732956B}"/>
              </a:ext>
            </a:extLst>
          </p:cNvPr>
          <p:cNvCxnSpPr/>
          <p:nvPr/>
        </p:nvCxnSpPr>
        <p:spPr>
          <a:xfrm>
            <a:off x="3816145" y="5275137"/>
            <a:ext cx="15117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0A410D-0508-4D02-8ECF-14D6B3E3313D}"/>
              </a:ext>
            </a:extLst>
          </p:cNvPr>
          <p:cNvCxnSpPr/>
          <p:nvPr/>
        </p:nvCxnSpPr>
        <p:spPr>
          <a:xfrm>
            <a:off x="3816145" y="527513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B1FC9-9C47-4425-B49D-ECE57ACE57BF}"/>
              </a:ext>
            </a:extLst>
          </p:cNvPr>
          <p:cNvCxnSpPr/>
          <p:nvPr/>
        </p:nvCxnSpPr>
        <p:spPr>
          <a:xfrm>
            <a:off x="5327855" y="5269014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27B84F-4CF1-4D2F-BDC0-86CE0FF6AA89}"/>
              </a:ext>
            </a:extLst>
          </p:cNvPr>
          <p:cNvCxnSpPr/>
          <p:nvPr/>
        </p:nvCxnSpPr>
        <p:spPr>
          <a:xfrm>
            <a:off x="3145704" y="5584853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D4A5819-ADFA-43F8-9EA4-C01A7A3C4299}"/>
              </a:ext>
            </a:extLst>
          </p:cNvPr>
          <p:cNvCxnSpPr/>
          <p:nvPr/>
        </p:nvCxnSpPr>
        <p:spPr>
          <a:xfrm>
            <a:off x="5327855" y="5584853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BD3F6B-651F-42CB-9F3E-69707E7CF9ED}"/>
              </a:ext>
            </a:extLst>
          </p:cNvPr>
          <p:cNvSpPr txBox="1"/>
          <p:nvPr/>
        </p:nvSpPr>
        <p:spPr>
          <a:xfrm>
            <a:off x="2624407" y="48508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7B213-6B7A-4FF0-9DF7-7CF81814897B}"/>
              </a:ext>
            </a:extLst>
          </p:cNvPr>
          <p:cNvSpPr txBox="1"/>
          <p:nvPr/>
        </p:nvSpPr>
        <p:spPr>
          <a:xfrm>
            <a:off x="2444871" y="542387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62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조합회로와 순차회로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순차회로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51807"/>
            <a:ext cx="74606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이전의 상태를 기억하여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입력과 이전 상태의 조합으로 출력이 결정되는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상태의 </a:t>
            </a:r>
            <a:r>
              <a:rPr lang="ko-KR" altLang="en-US" sz="16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출력값이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현재 상태의 입력으로 들어오는 회로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76B65-09FF-4CFC-9E02-6AED5B6AA0E6}"/>
              </a:ext>
            </a:extLst>
          </p:cNvPr>
          <p:cNvSpPr txBox="1"/>
          <p:nvPr/>
        </p:nvSpPr>
        <p:spPr>
          <a:xfrm>
            <a:off x="619125" y="33709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조합회로의 응용 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EC903-E5B4-4943-A3E6-DE932AE563DE}"/>
              </a:ext>
            </a:extLst>
          </p:cNvPr>
          <p:cNvSpPr txBox="1"/>
          <p:nvPr/>
        </p:nvSpPr>
        <p:spPr>
          <a:xfrm>
            <a:off x="866775" y="4009257"/>
            <a:ext cx="493115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전구가 꺼진 상태에서 버튼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누르면 전구가 </a:t>
            </a:r>
            <a:r>
              <a:rPr lang="ko-KR" altLang="en-US" sz="16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켜짐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전구가 켜진 상태에서 버튼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누르면 전구가 꺼짐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49359A-0F5A-4AE5-8049-8BFB0EE24A22}"/>
              </a:ext>
            </a:extLst>
          </p:cNvPr>
          <p:cNvCxnSpPr/>
          <p:nvPr/>
        </p:nvCxnSpPr>
        <p:spPr>
          <a:xfrm>
            <a:off x="1296670" y="4799795"/>
            <a:ext cx="147460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F73D46-7DDD-480A-BD36-CEAACB8AC898}"/>
              </a:ext>
            </a:extLst>
          </p:cNvPr>
          <p:cNvCxnSpPr/>
          <p:nvPr/>
        </p:nvCxnSpPr>
        <p:spPr>
          <a:xfrm>
            <a:off x="3171401" y="4800233"/>
            <a:ext cx="663946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A651D11-7507-487A-B49B-9DA3A6F8B1BA}"/>
              </a:ext>
            </a:extLst>
          </p:cNvPr>
          <p:cNvCxnSpPr/>
          <p:nvPr/>
        </p:nvCxnSpPr>
        <p:spPr>
          <a:xfrm>
            <a:off x="4606143" y="4794023"/>
            <a:ext cx="1068529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583601-4CC2-4D88-BADE-5185F7A2A8AF}"/>
              </a:ext>
            </a:extLst>
          </p:cNvPr>
          <p:cNvCxnSpPr/>
          <p:nvPr/>
        </p:nvCxnSpPr>
        <p:spPr>
          <a:xfrm flipH="1" flipV="1">
            <a:off x="1997623" y="4799795"/>
            <a:ext cx="267324" cy="94981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EAE7F0-75E1-4F14-8035-FCBBDCA1F821}"/>
              </a:ext>
            </a:extLst>
          </p:cNvPr>
          <p:cNvCxnSpPr/>
          <p:nvPr/>
        </p:nvCxnSpPr>
        <p:spPr>
          <a:xfrm flipH="1" flipV="1">
            <a:off x="3528205" y="4805721"/>
            <a:ext cx="267324" cy="94981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0547A-835F-4A23-97A2-71B289CF685E}"/>
              </a:ext>
            </a:extLst>
          </p:cNvPr>
          <p:cNvCxnSpPr/>
          <p:nvPr/>
        </p:nvCxnSpPr>
        <p:spPr>
          <a:xfrm flipH="1" flipV="1">
            <a:off x="5076687" y="4831286"/>
            <a:ext cx="267324" cy="94981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E09AA1-08F4-4ED5-A8CC-5EEDDEA4C9DB}"/>
              </a:ext>
            </a:extLst>
          </p:cNvPr>
          <p:cNvSpPr txBox="1"/>
          <p:nvPr/>
        </p:nvSpPr>
        <p:spPr>
          <a:xfrm>
            <a:off x="1834534" y="5768757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상태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0671A-92E1-4987-B298-620FF3D17186}"/>
              </a:ext>
            </a:extLst>
          </p:cNvPr>
          <p:cNvSpPr txBox="1"/>
          <p:nvPr/>
        </p:nvSpPr>
        <p:spPr>
          <a:xfrm>
            <a:off x="3341718" y="5755535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입력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B361E-0763-4D1A-B638-416A63BF087F}"/>
              </a:ext>
            </a:extLst>
          </p:cNvPr>
          <p:cNvSpPr txBox="1"/>
          <p:nvPr/>
        </p:nvSpPr>
        <p:spPr>
          <a:xfrm>
            <a:off x="4661932" y="578110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현재상태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3F098A-1B81-44FB-8516-CED73764171C}"/>
              </a:ext>
            </a:extLst>
          </p:cNvPr>
          <p:cNvCxnSpPr/>
          <p:nvPr/>
        </p:nvCxnSpPr>
        <p:spPr>
          <a:xfrm>
            <a:off x="1296670" y="4406603"/>
            <a:ext cx="147460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E6F581-0CCA-42A7-BCB7-8D3A08250C40}"/>
              </a:ext>
            </a:extLst>
          </p:cNvPr>
          <p:cNvCxnSpPr/>
          <p:nvPr/>
        </p:nvCxnSpPr>
        <p:spPr>
          <a:xfrm>
            <a:off x="3171401" y="4407041"/>
            <a:ext cx="663946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13FA13-976E-436E-A468-9A31CC5DCF05}"/>
              </a:ext>
            </a:extLst>
          </p:cNvPr>
          <p:cNvCxnSpPr/>
          <p:nvPr/>
        </p:nvCxnSpPr>
        <p:spPr>
          <a:xfrm>
            <a:off x="4606143" y="4400831"/>
            <a:ext cx="1068529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535471-A61B-4E2D-B262-593D48625F49}"/>
              </a:ext>
            </a:extLst>
          </p:cNvPr>
          <p:cNvCxnSpPr/>
          <p:nvPr/>
        </p:nvCxnSpPr>
        <p:spPr>
          <a:xfrm>
            <a:off x="6079216" y="2696287"/>
            <a:ext cx="15117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1177F3-618E-495D-A07E-93A1C85A8810}"/>
              </a:ext>
            </a:extLst>
          </p:cNvPr>
          <p:cNvCxnSpPr/>
          <p:nvPr/>
        </p:nvCxnSpPr>
        <p:spPr>
          <a:xfrm>
            <a:off x="6079216" y="269628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00EDA1-2859-4CB1-AE9A-36F84FB2F8C7}"/>
              </a:ext>
            </a:extLst>
          </p:cNvPr>
          <p:cNvCxnSpPr/>
          <p:nvPr/>
        </p:nvCxnSpPr>
        <p:spPr>
          <a:xfrm>
            <a:off x="7590926" y="2690164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D7C3CC-41C2-444B-8EE0-6BA299C4DAC5}"/>
              </a:ext>
            </a:extLst>
          </p:cNvPr>
          <p:cNvCxnSpPr>
            <a:cxnSpLocks/>
          </p:cNvCxnSpPr>
          <p:nvPr/>
        </p:nvCxnSpPr>
        <p:spPr>
          <a:xfrm>
            <a:off x="5597435" y="3006003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4C74AE8-CDFA-4BEB-AAC3-4B55B0C6039B}"/>
              </a:ext>
            </a:extLst>
          </p:cNvPr>
          <p:cNvCxnSpPr/>
          <p:nvPr/>
        </p:nvCxnSpPr>
        <p:spPr>
          <a:xfrm>
            <a:off x="7590926" y="3006003"/>
            <a:ext cx="67044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CE132B-3339-4FA6-B843-67757023643C}"/>
              </a:ext>
            </a:extLst>
          </p:cNvPr>
          <p:cNvCxnSpPr/>
          <p:nvPr/>
        </p:nvCxnSpPr>
        <p:spPr>
          <a:xfrm>
            <a:off x="6079216" y="3276390"/>
            <a:ext cx="18866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D8529F6-E632-429F-9ECB-079BAE1C31F3}"/>
              </a:ext>
            </a:extLst>
          </p:cNvPr>
          <p:cNvCxnSpPr/>
          <p:nvPr/>
        </p:nvCxnSpPr>
        <p:spPr>
          <a:xfrm>
            <a:off x="6079216" y="3276390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6A863C-AB76-4620-A396-A94D3C72BA29}"/>
              </a:ext>
            </a:extLst>
          </p:cNvPr>
          <p:cNvCxnSpPr/>
          <p:nvPr/>
        </p:nvCxnSpPr>
        <p:spPr>
          <a:xfrm>
            <a:off x="7590926" y="327026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933BABE-F46D-415B-BAA9-FD7A0E2FE69B}"/>
              </a:ext>
            </a:extLst>
          </p:cNvPr>
          <p:cNvCxnSpPr>
            <a:cxnSpLocks/>
          </p:cNvCxnSpPr>
          <p:nvPr/>
        </p:nvCxnSpPr>
        <p:spPr>
          <a:xfrm>
            <a:off x="5597435" y="3586106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63BA77-7B9A-4E19-9CBC-295DE295EA94}"/>
              </a:ext>
            </a:extLst>
          </p:cNvPr>
          <p:cNvCxnSpPr>
            <a:cxnSpLocks/>
          </p:cNvCxnSpPr>
          <p:nvPr/>
        </p:nvCxnSpPr>
        <p:spPr>
          <a:xfrm>
            <a:off x="7779586" y="3586106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25CB59-F998-4152-8F87-5A4617E5C511}"/>
              </a:ext>
            </a:extLst>
          </p:cNvPr>
          <p:cNvSpPr txBox="1"/>
          <p:nvPr/>
        </p:nvSpPr>
        <p:spPr>
          <a:xfrm>
            <a:off x="4887478" y="285211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E5C86E-CD85-4144-8DE7-F460AB600878}"/>
              </a:ext>
            </a:extLst>
          </p:cNvPr>
          <p:cNvSpPr txBox="1"/>
          <p:nvPr/>
        </p:nvSpPr>
        <p:spPr>
          <a:xfrm>
            <a:off x="4707942" y="343249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15F8C44-D241-404D-9550-1DF471EC6CD2}"/>
              </a:ext>
            </a:extLst>
          </p:cNvPr>
          <p:cNvCxnSpPr/>
          <p:nvPr/>
        </p:nvCxnSpPr>
        <p:spPr>
          <a:xfrm>
            <a:off x="7590926" y="3270267"/>
            <a:ext cx="18866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AC813AD-2D6E-46C1-96FF-511515F9D5C9}"/>
              </a:ext>
            </a:extLst>
          </p:cNvPr>
          <p:cNvCxnSpPr/>
          <p:nvPr/>
        </p:nvCxnSpPr>
        <p:spPr>
          <a:xfrm>
            <a:off x="6267876" y="3273932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2BDDE6-A299-453B-944C-4AECF9418197}"/>
              </a:ext>
            </a:extLst>
          </p:cNvPr>
          <p:cNvCxnSpPr/>
          <p:nvPr/>
        </p:nvCxnSpPr>
        <p:spPr>
          <a:xfrm>
            <a:off x="7779586" y="3276390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11767A8-5A2A-48F5-B172-413D8120AABC}"/>
              </a:ext>
            </a:extLst>
          </p:cNvPr>
          <p:cNvCxnSpPr/>
          <p:nvPr/>
        </p:nvCxnSpPr>
        <p:spPr>
          <a:xfrm>
            <a:off x="6267876" y="3579983"/>
            <a:ext cx="132305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474090" y="4080985"/>
            <a:ext cx="612058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74090" y="4071153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591076" y="3872450"/>
            <a:ext cx="0" cy="2172529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38622" y="4390701"/>
            <a:ext cx="435468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045639" y="4380869"/>
            <a:ext cx="1770693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584703" y="4661088"/>
            <a:ext cx="31302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84703" y="465496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20773" y="465496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8622" y="4970804"/>
            <a:ext cx="5460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319163" y="4971085"/>
            <a:ext cx="4817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2593" y="422847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211" y="481719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220773" y="4654965"/>
            <a:ext cx="109839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97723" y="4658630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29439" y="4645937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897723" y="4964681"/>
            <a:ext cx="132305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086148" y="408098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2593" y="54059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086383" y="4390701"/>
            <a:ext cx="810926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897309" y="4071153"/>
            <a:ext cx="140110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897309" y="4071153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45639" y="4080985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591076" y="5256126"/>
            <a:ext cx="1629697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591076" y="5256126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38621" y="5565842"/>
            <a:ext cx="546081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231333" y="5256126"/>
            <a:ext cx="0" cy="309716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231333" y="5578983"/>
            <a:ext cx="1584999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231333" y="3872450"/>
            <a:ext cx="0" cy="2166406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27"/>
          <p:cNvGrpSpPr/>
          <p:nvPr/>
        </p:nvGrpSpPr>
        <p:grpSpPr>
          <a:xfrm>
            <a:off x="5652772" y="3357793"/>
            <a:ext cx="1623900" cy="1676411"/>
            <a:chOff x="617855" y="3292475"/>
            <a:chExt cx="3072130" cy="2465705"/>
          </a:xfrm>
        </p:grpSpPr>
        <p:pic>
          <p:nvPicPr>
            <p:cNvPr id="63" name="그림 1" descr="C:/Users/jjh08/AppData/Roaming/PolarisOffice/ETemp/8960_18088384/fImage2643245848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55" y="3292475"/>
              <a:ext cx="3072130" cy="2465705"/>
            </a:xfrm>
            <a:prstGeom prst="rect">
              <a:avLst/>
            </a:prstGeom>
            <a:noFill/>
          </p:spPr>
        </p:pic>
        <p:sp>
          <p:nvSpPr>
            <p:cNvPr id="64" name="도형 26"/>
            <p:cNvSpPr>
              <a:spLocks noGrp="1" noChangeArrowheads="1"/>
            </p:cNvSpPr>
            <p:nvPr/>
          </p:nvSpPr>
          <p:spPr>
            <a:xfrm>
              <a:off x="716280" y="5179060"/>
              <a:ext cx="408305" cy="522604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5" name="그룹 28"/>
          <p:cNvGrpSpPr/>
          <p:nvPr/>
        </p:nvGrpSpPr>
        <p:grpSpPr>
          <a:xfrm>
            <a:off x="7268320" y="3457431"/>
            <a:ext cx="1773995" cy="1553484"/>
            <a:chOff x="4809490" y="3135630"/>
            <a:chExt cx="2887345" cy="2696210"/>
          </a:xfrm>
        </p:grpSpPr>
        <p:pic>
          <p:nvPicPr>
            <p:cNvPr id="66" name="그림 1" descr="C:/Users/jjh08/AppData/Roaming/PolarisOffice/ETemp/8960_18088384/fImage2494246896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490" y="3135630"/>
              <a:ext cx="2887345" cy="2696210"/>
            </a:xfrm>
            <a:prstGeom prst="rect">
              <a:avLst/>
            </a:prstGeom>
            <a:noFill/>
          </p:spPr>
        </p:pic>
        <p:sp>
          <p:nvSpPr>
            <p:cNvPr id="67" name="도형 25"/>
            <p:cNvSpPr>
              <a:spLocks noGrp="1" noChangeArrowheads="1"/>
            </p:cNvSpPr>
            <p:nvPr/>
          </p:nvSpPr>
          <p:spPr>
            <a:xfrm>
              <a:off x="4902200" y="5252085"/>
              <a:ext cx="408305" cy="522604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4970465" y="5017801"/>
            <a:ext cx="4071850" cy="865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좌측 예시에서 보인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Flip-Flop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클럭의 상승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엣지가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발생한 순간의 입력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캡쳐하여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상승엣지가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발생할 때 까지 저장함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3443571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1bit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정보를 저장할 수 있는 회로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순차회로의 기본 요소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11C1E5-4EC0-4FF8-9D8C-FA38C0045584}"/>
              </a:ext>
            </a:extLst>
          </p:cNvPr>
          <p:cNvSpPr txBox="1"/>
          <p:nvPr/>
        </p:nvSpPr>
        <p:spPr>
          <a:xfrm>
            <a:off x="619125" y="3370944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 Flip-Flop</a:t>
            </a:r>
            <a:r>
              <a:rPr lang="ko-KR" altLang="en-US" dirty="0"/>
              <a:t>의 동작 예 </a:t>
            </a:r>
            <a:r>
              <a:rPr lang="en-US" altLang="ko-KR" dirty="0"/>
              <a:t>(with Positive edge)</a:t>
            </a:r>
          </a:p>
        </p:txBody>
      </p:sp>
    </p:spTree>
    <p:extLst>
      <p:ext uri="{BB962C8B-B14F-4D97-AF65-F5344CB8AC3E}">
        <p14:creationId xmlns:p14="http://schemas.microsoft.com/office/powerpoint/2010/main" val="12405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클럭 동기식 </a:t>
            </a:r>
            <a:r>
              <a:rPr lang="en-US" altLang="ko-KR" dirty="0"/>
              <a:t>Flip-Flop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006499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둘 이상의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하나의 입력 클럭으로 동시에 제어됨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클럭을 조절하여 특정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값을 저장하기 힘듦</a:t>
            </a:r>
          </a:p>
        </p:txBody>
      </p:sp>
      <p:pic>
        <p:nvPicPr>
          <p:cNvPr id="58" name="그림 57" descr="화면 캡처">
            <a:extLst>
              <a:ext uri="{FF2B5EF4-FFF2-40B4-BE49-F238E27FC236}">
                <a16:creationId xmlns:a16="http://schemas.microsoft.com/office/drawing/2014/main" id="{DD8926E2-0675-44B3-8819-C01898F8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00" y="2662340"/>
            <a:ext cx="6030167" cy="2753109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7F839CD9-D2DE-434C-ADAB-0CB86D232BE3}"/>
              </a:ext>
            </a:extLst>
          </p:cNvPr>
          <p:cNvSpPr/>
          <p:nvPr/>
        </p:nvSpPr>
        <p:spPr bwMode="auto">
          <a:xfrm>
            <a:off x="1330532" y="4439265"/>
            <a:ext cx="567290" cy="57518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3E9F94A-F25E-4767-87D9-63328F44075D}"/>
              </a:ext>
            </a:extLst>
          </p:cNvPr>
          <p:cNvCxnSpPr/>
          <p:nvPr/>
        </p:nvCxnSpPr>
        <p:spPr>
          <a:xfrm flipH="1" flipV="1">
            <a:off x="1795156" y="4943502"/>
            <a:ext cx="1415273" cy="111808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05B387-B3DF-46D5-A788-A6C80C33CC84}"/>
              </a:ext>
            </a:extLst>
          </p:cNvPr>
          <p:cNvSpPr txBox="1"/>
          <p:nvPr/>
        </p:nvSpPr>
        <p:spPr>
          <a:xfrm>
            <a:off x="3246343" y="5972481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클럭으로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제어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0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Flip-Flop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제어신호를 이용한 값의 저장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6615914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Mux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입력신호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이용하여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값을 저장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유지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하거나 초기화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현재 상태 유지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값으로 초기화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상태의 값이 현재 상태의 입력으로 </a:t>
            </a:r>
            <a:r>
              <a:rPr lang="ko-KR" altLang="en-US" sz="16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들어감</a:t>
            </a:r>
            <a:endParaRPr lang="ko-KR" altLang="en-US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1" descr="C:/Users/jjh08/AppData/Roaming/PolarisOffice/ETemp/8960_18088384/fImage3497373394.png">
            <a:extLst>
              <a:ext uri="{FF2B5EF4-FFF2-40B4-BE49-F238E27FC236}">
                <a16:creationId xmlns:a16="http://schemas.microsoft.com/office/drawing/2014/main" id="{02FCD69E-E504-4B47-951B-757B3E29F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312223"/>
            <a:ext cx="4434740" cy="2287166"/>
          </a:xfrm>
          <a:prstGeom prst="rect">
            <a:avLst/>
          </a:prstGeom>
          <a:noFill/>
        </p:spPr>
      </p:pic>
      <p:pic>
        <p:nvPicPr>
          <p:cNvPr id="11" name="그림 10" descr="화면 캡처">
            <a:extLst>
              <a:ext uri="{FF2B5EF4-FFF2-40B4-BE49-F238E27FC236}">
                <a16:creationId xmlns:a16="http://schemas.microsoft.com/office/drawing/2014/main" id="{9F78979E-8056-432A-81E5-5DE065BF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75" y="3684590"/>
            <a:ext cx="1514039" cy="1428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4D653-8F57-4F21-9CF6-B0E6E900DAAB}"/>
              </a:ext>
            </a:extLst>
          </p:cNvPr>
          <p:cNvSpPr txBox="1"/>
          <p:nvPr/>
        </p:nvSpPr>
        <p:spPr>
          <a:xfrm>
            <a:off x="1877725" y="5599389"/>
            <a:ext cx="241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제어신호가 있는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클럭동기식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8F25A-E8BC-4B92-95C2-0AA8B3458CA3}"/>
              </a:ext>
            </a:extLst>
          </p:cNvPr>
          <p:cNvSpPr txBox="1"/>
          <p:nvPr/>
        </p:nvSpPr>
        <p:spPr>
          <a:xfrm>
            <a:off x="5301515" y="513772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PNULib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제어신호가 있는</a:t>
            </a:r>
            <a:b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클럭동기식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F/F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심벌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77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6702028" cy="1157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이루어진 저장장치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시스템에서 기본적인 구성요소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저장된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이동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(Register Transfer)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시스템을 기술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BDFDF-D3B5-4485-A367-4887EAD877E0}"/>
              </a:ext>
            </a:extLst>
          </p:cNvPr>
          <p:cNvSpPr txBox="1"/>
          <p:nvPr/>
        </p:nvSpPr>
        <p:spPr>
          <a:xfrm>
            <a:off x="3795183" y="5810288"/>
            <a:ext cx="155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F/F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갖는 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Register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심벌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EE907-2D68-46BE-9DD3-DE9CE950CD79}"/>
              </a:ext>
            </a:extLst>
          </p:cNvPr>
          <p:cNvSpPr/>
          <p:nvPr/>
        </p:nvSpPr>
        <p:spPr bwMode="auto">
          <a:xfrm>
            <a:off x="3900948" y="3188842"/>
            <a:ext cx="1342103" cy="25219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DA0191-6110-4070-8E0A-F1B10DC0C796}"/>
              </a:ext>
            </a:extLst>
          </p:cNvPr>
          <p:cNvSpPr/>
          <p:nvPr/>
        </p:nvSpPr>
        <p:spPr bwMode="auto">
          <a:xfrm>
            <a:off x="4115425" y="3440043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6EC0F-37A9-4593-A323-24434A722FC6}"/>
              </a:ext>
            </a:extLst>
          </p:cNvPr>
          <p:cNvSpPr/>
          <p:nvPr/>
        </p:nvSpPr>
        <p:spPr bwMode="auto">
          <a:xfrm>
            <a:off x="4115425" y="3962035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2881C-ED5E-4880-B41B-4DAB98CA7869}"/>
              </a:ext>
            </a:extLst>
          </p:cNvPr>
          <p:cNvSpPr/>
          <p:nvPr/>
        </p:nvSpPr>
        <p:spPr bwMode="auto">
          <a:xfrm>
            <a:off x="4115425" y="4484027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827DF-E295-4A61-A1F6-48280BC3ED25}"/>
              </a:ext>
            </a:extLst>
          </p:cNvPr>
          <p:cNvSpPr/>
          <p:nvPr/>
        </p:nvSpPr>
        <p:spPr bwMode="auto">
          <a:xfrm>
            <a:off x="4115425" y="5006019"/>
            <a:ext cx="914400" cy="397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3B7901-8818-4446-BDCA-CCC7D65CA7EA}"/>
              </a:ext>
            </a:extLst>
          </p:cNvPr>
          <p:cNvCxnSpPr/>
          <p:nvPr/>
        </p:nvCxnSpPr>
        <p:spPr>
          <a:xfrm>
            <a:off x="3392128" y="3411025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EB760D-87FC-4D64-A20E-BC2EBEE483F8}"/>
              </a:ext>
            </a:extLst>
          </p:cNvPr>
          <p:cNvCxnSpPr/>
          <p:nvPr/>
        </p:nvCxnSpPr>
        <p:spPr>
          <a:xfrm>
            <a:off x="3392128" y="3638906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BE1EA6-84DD-4CF9-826E-E268789B45E2}"/>
              </a:ext>
            </a:extLst>
          </p:cNvPr>
          <p:cNvCxnSpPr/>
          <p:nvPr/>
        </p:nvCxnSpPr>
        <p:spPr>
          <a:xfrm>
            <a:off x="3392128" y="3843644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39594D-8DEA-4364-A020-D02AAD27C191}"/>
              </a:ext>
            </a:extLst>
          </p:cNvPr>
          <p:cNvCxnSpPr/>
          <p:nvPr/>
        </p:nvCxnSpPr>
        <p:spPr>
          <a:xfrm>
            <a:off x="3392128" y="4052341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62D7E1-1F16-40F9-B10F-4D204B720076}"/>
              </a:ext>
            </a:extLst>
          </p:cNvPr>
          <p:cNvCxnSpPr/>
          <p:nvPr/>
        </p:nvCxnSpPr>
        <p:spPr>
          <a:xfrm>
            <a:off x="3392128" y="5204882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632F5C-D1A0-4DCB-9E1E-9802922859FA}"/>
              </a:ext>
            </a:extLst>
          </p:cNvPr>
          <p:cNvCxnSpPr/>
          <p:nvPr/>
        </p:nvCxnSpPr>
        <p:spPr>
          <a:xfrm>
            <a:off x="3392128" y="5460605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AA0972-A4C9-4D59-9319-977EBCF105A2}"/>
              </a:ext>
            </a:extLst>
          </p:cNvPr>
          <p:cNvCxnSpPr/>
          <p:nvPr/>
        </p:nvCxnSpPr>
        <p:spPr>
          <a:xfrm>
            <a:off x="5243051" y="3411025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CC6312-60E8-448A-847E-C71611463A3A}"/>
              </a:ext>
            </a:extLst>
          </p:cNvPr>
          <p:cNvCxnSpPr/>
          <p:nvPr/>
        </p:nvCxnSpPr>
        <p:spPr>
          <a:xfrm>
            <a:off x="5243051" y="3609889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87999E7-BE57-4D9E-A3A3-DD2F7682D57F}"/>
              </a:ext>
            </a:extLst>
          </p:cNvPr>
          <p:cNvCxnSpPr/>
          <p:nvPr/>
        </p:nvCxnSpPr>
        <p:spPr>
          <a:xfrm>
            <a:off x="5243051" y="3813909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1DA4F9-3DC8-4BB0-9E85-B82EEC847198}"/>
              </a:ext>
            </a:extLst>
          </p:cNvPr>
          <p:cNvCxnSpPr/>
          <p:nvPr/>
        </p:nvCxnSpPr>
        <p:spPr>
          <a:xfrm>
            <a:off x="5243051" y="4052341"/>
            <a:ext cx="50882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51D094-0477-4C69-9856-A9FE788001C6}"/>
              </a:ext>
            </a:extLst>
          </p:cNvPr>
          <p:cNvSpPr txBox="1"/>
          <p:nvPr/>
        </p:nvSpPr>
        <p:spPr>
          <a:xfrm>
            <a:off x="3115438" y="3247741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CB49B-7FFA-4EDC-B29E-475F452B4B89}"/>
              </a:ext>
            </a:extLst>
          </p:cNvPr>
          <p:cNvSpPr txBox="1"/>
          <p:nvPr/>
        </p:nvSpPr>
        <p:spPr>
          <a:xfrm>
            <a:off x="3115438" y="349505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BF1ED-83EA-4E80-8F1E-96FB5A914DC8}"/>
              </a:ext>
            </a:extLst>
          </p:cNvPr>
          <p:cNvSpPr txBox="1"/>
          <p:nvPr/>
        </p:nvSpPr>
        <p:spPr>
          <a:xfrm>
            <a:off x="3115438" y="370265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E6D282-61F3-46F4-BD5D-28D6C0D97CAE}"/>
              </a:ext>
            </a:extLst>
          </p:cNvPr>
          <p:cNvSpPr txBox="1"/>
          <p:nvPr/>
        </p:nvSpPr>
        <p:spPr>
          <a:xfrm>
            <a:off x="3115438" y="391467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90E6E-CDDE-444F-8CA1-789C4EE24E71}"/>
              </a:ext>
            </a:extLst>
          </p:cNvPr>
          <p:cNvSpPr txBox="1"/>
          <p:nvPr/>
        </p:nvSpPr>
        <p:spPr>
          <a:xfrm>
            <a:off x="5701069" y="3282759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89FAC-D1CD-4F8C-8E14-B44D108232E1}"/>
              </a:ext>
            </a:extLst>
          </p:cNvPr>
          <p:cNvSpPr txBox="1"/>
          <p:nvPr/>
        </p:nvSpPr>
        <p:spPr>
          <a:xfrm>
            <a:off x="5701070" y="3479884"/>
            <a:ext cx="3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D457C-9625-4E3C-B6BB-06622084810C}"/>
              </a:ext>
            </a:extLst>
          </p:cNvPr>
          <p:cNvSpPr txBox="1"/>
          <p:nvPr/>
        </p:nvSpPr>
        <p:spPr>
          <a:xfrm>
            <a:off x="5699625" y="3677009"/>
            <a:ext cx="3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ABB61-EE28-42E8-A6FA-528D7CB2144B}"/>
              </a:ext>
            </a:extLst>
          </p:cNvPr>
          <p:cNvSpPr txBox="1"/>
          <p:nvPr/>
        </p:nvSpPr>
        <p:spPr>
          <a:xfrm>
            <a:off x="5701070" y="3914337"/>
            <a:ext cx="3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r>
              <a:rPr lang="en-US" altLang="ko-KR" sz="10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08A41-A6E8-42EC-8045-8320E827F700}"/>
              </a:ext>
            </a:extLst>
          </p:cNvPr>
          <p:cNvSpPr txBox="1"/>
          <p:nvPr/>
        </p:nvSpPr>
        <p:spPr>
          <a:xfrm>
            <a:off x="2923414" y="5081771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Clock</a:t>
            </a:r>
            <a:endParaRPr lang="en-US" altLang="ko-KR" sz="1000" baseline="-2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02CA42-F6DE-4B62-A4FD-445787D062D1}"/>
              </a:ext>
            </a:extLst>
          </p:cNvPr>
          <p:cNvSpPr txBox="1"/>
          <p:nvPr/>
        </p:nvSpPr>
        <p:spPr>
          <a:xfrm>
            <a:off x="2923414" y="532561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Reset</a:t>
            </a:r>
            <a:endParaRPr lang="en-US" altLang="ko-KR" sz="1000" baseline="-2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7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4899-37A1-4230-9CD7-AECFAB08582A}"/>
              </a:ext>
            </a:extLst>
          </p:cNvPr>
          <p:cNvSpPr txBox="1"/>
          <p:nvPr/>
        </p:nvSpPr>
        <p:spPr>
          <a:xfrm>
            <a:off x="619125" y="913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Register(1)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4786E-3238-4DEB-A390-FB3C8CE3CA15}"/>
              </a:ext>
            </a:extLst>
          </p:cNvPr>
          <p:cNvSpPr txBox="1"/>
          <p:nvPr/>
        </p:nvSpPr>
        <p:spPr>
          <a:xfrm>
            <a:off x="866775" y="1551807"/>
            <a:ext cx="5926622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저장되어 있는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특정 방향으로 이동시키는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04B3CB-44F1-4E6C-9C43-0D2214588151}"/>
              </a:ext>
            </a:extLst>
          </p:cNvPr>
          <p:cNvGrpSpPr/>
          <p:nvPr/>
        </p:nvGrpSpPr>
        <p:grpSpPr>
          <a:xfrm>
            <a:off x="1170099" y="2889000"/>
            <a:ext cx="6873029" cy="1080000"/>
            <a:chOff x="1170099" y="3063833"/>
            <a:chExt cx="6873029" cy="1080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0D0788-1FC2-4C07-B358-684D8D109E6E}"/>
                </a:ext>
              </a:extLst>
            </p:cNvPr>
            <p:cNvSpPr/>
            <p:nvPr/>
          </p:nvSpPr>
          <p:spPr bwMode="auto">
            <a:xfrm>
              <a:off x="292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altLang="ko-KR" sz="40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4C55D5-1BE9-4F9A-8F2F-892C28D7A054}"/>
                </a:ext>
              </a:extLst>
            </p:cNvPr>
            <p:cNvSpPr/>
            <p:nvPr/>
          </p:nvSpPr>
          <p:spPr bwMode="auto">
            <a:xfrm>
              <a:off x="400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7566E35-2DB9-4583-8517-520E2798A468}"/>
                </a:ext>
              </a:extLst>
            </p:cNvPr>
            <p:cNvSpPr/>
            <p:nvPr/>
          </p:nvSpPr>
          <p:spPr bwMode="auto">
            <a:xfrm>
              <a:off x="5082161" y="3063833"/>
              <a:ext cx="1080000" cy="108000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39" name="오른쪽 화살표 4">
              <a:extLst>
                <a:ext uri="{FF2B5EF4-FFF2-40B4-BE49-F238E27FC236}">
                  <a16:creationId xmlns:a16="http://schemas.microsoft.com/office/drawing/2014/main" id="{706E8E73-D55B-4BC0-BD1E-D6E5FA3EEA19}"/>
                </a:ext>
              </a:extLst>
            </p:cNvPr>
            <p:cNvSpPr/>
            <p:nvPr/>
          </p:nvSpPr>
          <p:spPr bwMode="auto">
            <a:xfrm>
              <a:off x="2250099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B848D-25C1-4BD5-88C6-67CC3359F9E2}"/>
                </a:ext>
              </a:extLst>
            </p:cNvPr>
            <p:cNvSpPr txBox="1"/>
            <p:nvPr/>
          </p:nvSpPr>
          <p:spPr>
            <a:xfrm>
              <a:off x="2922162" y="3247249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7F5563-EAE2-4DB6-A799-740FC67D97E7}"/>
                </a:ext>
              </a:extLst>
            </p:cNvPr>
            <p:cNvSpPr txBox="1"/>
            <p:nvPr/>
          </p:nvSpPr>
          <p:spPr>
            <a:xfrm>
              <a:off x="4001621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7E9F26-170F-4A79-A6E9-EF83F2B77AD6}"/>
                </a:ext>
              </a:extLst>
            </p:cNvPr>
            <p:cNvSpPr txBox="1"/>
            <p:nvPr/>
          </p:nvSpPr>
          <p:spPr>
            <a:xfrm>
              <a:off x="5082318" y="3244617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09A1471-BF83-434A-AE4E-265EC7948644}"/>
                </a:ext>
              </a:extLst>
            </p:cNvPr>
            <p:cNvSpPr txBox="1"/>
            <p:nvPr/>
          </p:nvSpPr>
          <p:spPr>
            <a:xfrm>
              <a:off x="1170099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44" name="오른쪽 화살표 16">
              <a:extLst>
                <a:ext uri="{FF2B5EF4-FFF2-40B4-BE49-F238E27FC236}">
                  <a16:creationId xmlns:a16="http://schemas.microsoft.com/office/drawing/2014/main" id="{A2C22787-ED02-443A-B9B4-9E5BF6938F37}"/>
                </a:ext>
              </a:extLst>
            </p:cNvPr>
            <p:cNvSpPr/>
            <p:nvPr/>
          </p:nvSpPr>
          <p:spPr bwMode="auto">
            <a:xfrm>
              <a:off x="6431401" y="3437906"/>
              <a:ext cx="469075" cy="326572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EF0974-BD69-41AF-A021-30046BC72AE2}"/>
                </a:ext>
              </a:extLst>
            </p:cNvPr>
            <p:cNvSpPr txBox="1"/>
            <p:nvPr/>
          </p:nvSpPr>
          <p:spPr>
            <a:xfrm>
              <a:off x="2184003" y="3085210"/>
              <a:ext cx="46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IN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C8AC60-3595-41AF-86F7-C16A82DD7C6D}"/>
                </a:ext>
              </a:extLst>
            </p:cNvPr>
            <p:cNvSpPr txBox="1"/>
            <p:nvPr/>
          </p:nvSpPr>
          <p:spPr>
            <a:xfrm>
              <a:off x="6272118" y="3085210"/>
              <a:ext cx="78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00600000101010101" pitchFamily="2" charset="-127"/>
                  <a:ea typeface="HY견고딕" panose="02000600000101010101" pitchFamily="2" charset="-127"/>
                </a:rPr>
                <a:t>OUT</a:t>
              </a:r>
              <a:endPara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25444C-48E8-43D1-A716-1594B0968241}"/>
                </a:ext>
              </a:extLst>
            </p:cNvPr>
            <p:cNvSpPr txBox="1"/>
            <p:nvPr/>
          </p:nvSpPr>
          <p:spPr>
            <a:xfrm>
              <a:off x="6963128" y="325055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0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4674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나눔스퀘어_ac ExtraBold" panose="020B0600000101010101" pitchFamily="50" charset="-127"/>
            <a:ea typeface="나눔스퀘어_ac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5200</TotalTime>
  <Words>600</Words>
  <Application>Microsoft Office PowerPoint</Application>
  <PresentationFormat>화면 슬라이드 쇼(4:3)</PresentationFormat>
  <Paragraphs>156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 ExtraBold</vt:lpstr>
      <vt:lpstr>Arial</vt:lpstr>
      <vt:lpstr>HY헤드라인M</vt:lpstr>
      <vt:lpstr>HY견고딕</vt:lpstr>
      <vt:lpstr>맑은 고딕</vt:lpstr>
      <vt:lpstr>Times New Roman</vt:lpstr>
      <vt:lpstr>나눔스퀘어 Bold</vt:lpstr>
      <vt:lpstr>ISLab</vt:lpstr>
      <vt:lpstr>논리회로 설계 및 실험</vt:lpstr>
      <vt:lpstr>2주차 목표</vt:lpstr>
      <vt:lpstr>조합회로와 순차회로</vt:lpstr>
      <vt:lpstr>조합회로와 순차회로</vt:lpstr>
      <vt:lpstr>Flip-Flop</vt:lpstr>
      <vt:lpstr>Flip-Flop</vt:lpstr>
      <vt:lpstr>Flip-Flop</vt:lpstr>
      <vt:lpstr>Register</vt:lpstr>
      <vt:lpstr>Register</vt:lpstr>
      <vt:lpstr>Register</vt:lpstr>
      <vt:lpstr>Register</vt:lpstr>
      <vt:lpstr>Register</vt:lpstr>
      <vt:lpstr>Register</vt:lpstr>
      <vt:lpstr>실습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김요한(Yohan)</cp:lastModifiedBy>
  <cp:revision>119</cp:revision>
  <dcterms:created xsi:type="dcterms:W3CDTF">2016-08-30T03:10:54Z</dcterms:created>
  <dcterms:modified xsi:type="dcterms:W3CDTF">2022-09-26T01:50:32Z</dcterms:modified>
</cp:coreProperties>
</file>