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13"/>
  </p:notesMasterIdLst>
  <p:sldIdLst>
    <p:sldId id="256" r:id="rId2"/>
    <p:sldId id="258" r:id="rId3"/>
    <p:sldId id="315" r:id="rId4"/>
    <p:sldId id="263" r:id="rId5"/>
    <p:sldId id="264" r:id="rId6"/>
    <p:sldId id="316" r:id="rId7"/>
    <p:sldId id="317" r:id="rId8"/>
    <p:sldId id="318" r:id="rId9"/>
    <p:sldId id="319" r:id="rId10"/>
    <p:sldId id="320" r:id="rId11"/>
    <p:sldId id="321" r:id="rId1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HY헤드라인M" panose="02030600000101010101" pitchFamily="18" charset="-127"/>
      <p:regular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_ac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AFAFA"/>
    <a:srgbClr val="4B0EF8"/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A574-7D96-4C25-800F-D3D69AF7C0A9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F0A1-F301-4F8B-BAE2-ECC29544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6468E2-BFDC-41C9-A07A-12C713F6F6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D29A5DA-A90D-4444-8A4A-DAD3C360A2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89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34CA4F-F9AB-4972-B7B4-790C459DB8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3" y="6503867"/>
            <a:ext cx="1476027" cy="2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07C9-A760-4D20-93BB-1323F8E4BDBB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E651-691A-4FFC-A79F-2ADF91DC1FE7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논리회로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1450" y="2584830"/>
            <a:ext cx="6400800" cy="585787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- 2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</a:t>
            </a:r>
            <a:r>
              <a:rPr lang="ko-KR" altLang="en-US" dirty="0">
                <a:solidFill>
                  <a:srgbClr val="C00000"/>
                </a:solidFill>
              </a:rPr>
              <a:t> 기본적인 논리식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9E17A3-2632-4374-BA3D-7CCC70B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지능형융합보안대학원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http://aisec.pusan.ac.kr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09249F-C4C5-49E9-AB65-7772D9B03AA0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김요한 대학원생</a:t>
            </a:r>
            <a:r>
              <a:rPr lang="en-US" altLang="ko-KR" sz="1600" dirty="0">
                <a:solidFill>
                  <a:schemeClr val="tx1"/>
                </a:solidFill>
              </a:rPr>
              <a:t>(3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홍윤영 대학원생</a:t>
            </a:r>
            <a:r>
              <a:rPr lang="en-US" altLang="ko-KR" sz="1600" dirty="0">
                <a:solidFill>
                  <a:schemeClr val="tx1"/>
                </a:solidFill>
              </a:rPr>
              <a:t>(4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CD099-67BE-4B6E-92A3-C0D43FA022B5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 Array</a:t>
            </a:r>
            <a:r>
              <a:rPr lang="ko-KR" altLang="en-US" dirty="0"/>
              <a:t> 형식의 설계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9A2956-4FFE-434D-9637-7318931FBB22}"/>
                  </a:ext>
                </a:extLst>
              </p:cNvPr>
              <p:cNvSpPr txBox="1"/>
              <p:nvPr/>
            </p:nvSpPr>
            <p:spPr>
              <a:xfrm>
                <a:off x="866775" y="1641551"/>
                <a:ext cx="2171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9A2956-4FFE-434D-9637-7318931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" y="1641551"/>
                <a:ext cx="2171299" cy="276999"/>
              </a:xfrm>
              <a:prstGeom prst="rect">
                <a:avLst/>
              </a:prstGeom>
              <a:blipFill>
                <a:blip r:embed="rId2"/>
                <a:stretch>
                  <a:fillRect l="-1404" r="-646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71D4C-7FF2-4E83-A644-9BE31765261E}"/>
                  </a:ext>
                </a:extLst>
              </p:cNvPr>
              <p:cNvSpPr txBox="1"/>
              <p:nvPr/>
            </p:nvSpPr>
            <p:spPr>
              <a:xfrm>
                <a:off x="866774" y="1976763"/>
                <a:ext cx="1473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71D4C-7FF2-4E83-A644-9BE31765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1976763"/>
                <a:ext cx="1473609" cy="276999"/>
              </a:xfrm>
              <a:prstGeom prst="rect">
                <a:avLst/>
              </a:prstGeom>
              <a:blipFill>
                <a:blip r:embed="rId3"/>
                <a:stretch>
                  <a:fillRect l="-2479" r="-247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3EE98E-4CA8-4B26-A101-44D1B650B009}"/>
              </a:ext>
            </a:extLst>
          </p:cNvPr>
          <p:cNvSpPr txBox="1"/>
          <p:nvPr/>
        </p:nvSpPr>
        <p:spPr>
          <a:xfrm>
            <a:off x="866775" y="2364819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Slide11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같이 회로도가 복잡해질수록 상단의 설계 방식은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디버깅이 어려움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Logic Array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유사한 하단의 설계 방식을 권함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883EE-50A2-4A8D-8BE4-5A637583FBDB}"/>
              </a:ext>
            </a:extLst>
          </p:cNvPr>
          <p:cNvSpPr txBox="1"/>
          <p:nvPr/>
        </p:nvSpPr>
        <p:spPr>
          <a:xfrm>
            <a:off x="5408328" y="3290500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Fig1.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기본적인 설계 드로잉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810CD-C5C7-4968-97FF-D7E2CB48F181}"/>
              </a:ext>
            </a:extLst>
          </p:cNvPr>
          <p:cNvSpPr txBox="1"/>
          <p:nvPr/>
        </p:nvSpPr>
        <p:spPr>
          <a:xfrm>
            <a:off x="5408328" y="5147973"/>
            <a:ext cx="3187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Fig2.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입력 포트의 배선을 순서대로 정리한 드로잉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33BD5E-9575-4F4A-B05D-9CFDAE63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934551"/>
            <a:ext cx="4246506" cy="10823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7C2DC3-3A09-49A5-96D5-7AB13DEA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183966"/>
            <a:ext cx="4925523" cy="220501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200822-08EF-4D8E-BD9A-E206051A925D}"/>
              </a:ext>
            </a:extLst>
          </p:cNvPr>
          <p:cNvCxnSpPr/>
          <p:nvPr/>
        </p:nvCxnSpPr>
        <p:spPr>
          <a:xfrm>
            <a:off x="105507" y="4088422"/>
            <a:ext cx="8840666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8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89898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256bit </a:t>
            </a:r>
            <a:r>
              <a:rPr lang="ko-KR" altLang="en-US" dirty="0"/>
              <a:t>메모리의 일부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9" name="Picture 2" descr="https://scontent.xx.fbcdn.net/t31.0-8/12109830_723061184491390_6728453751011573770_o.jpg">
            <a:extLst>
              <a:ext uri="{FF2B5EF4-FFF2-40B4-BE49-F238E27FC236}">
                <a16:creationId xmlns:a16="http://schemas.microsoft.com/office/drawing/2014/main" id="{293EA589-C894-44EF-94F1-8C8BA572F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t="8051"/>
          <a:stretch/>
        </p:blipFill>
        <p:spPr bwMode="auto">
          <a:xfrm>
            <a:off x="958268" y="1613505"/>
            <a:ext cx="7384767" cy="41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821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목표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346941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문제에서 논리식을 유도해내고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논리회로로 구현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 설계를 위한 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Quartus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사용법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1DCB5-06DD-4584-A90C-6E5D141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논리 회로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1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논리회로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51807"/>
            <a:ext cx="6527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주어진 입력에 대해 논리 연산을 수행하여 원하는 결과를 출력하는 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Boolean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식을 논리 게이트를 사용하여 물리적으로 구현한 전자회로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76B65-09FF-4CFC-9E02-6AED5B6AA0E6}"/>
              </a:ext>
            </a:extLst>
          </p:cNvPr>
          <p:cNvSpPr txBox="1"/>
          <p:nvPr/>
        </p:nvSpPr>
        <p:spPr>
          <a:xfrm>
            <a:off x="619125" y="337094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논리회로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EC903-E5B4-4943-A3E6-DE932AE563DE}"/>
              </a:ext>
            </a:extLst>
          </p:cNvPr>
          <p:cNvSpPr txBox="1"/>
          <p:nvPr/>
        </p:nvSpPr>
        <p:spPr>
          <a:xfrm>
            <a:off x="866775" y="4009257"/>
            <a:ext cx="6678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방법 및 설계 툴이 다양함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 설계 및 실험 과목에서는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Quartus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 회로를 설계함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Quartus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898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Quartus </a:t>
            </a:r>
            <a:r>
              <a:rPr lang="ko-KR" altLang="en-US" dirty="0"/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775" y="1537293"/>
            <a:ext cx="5028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설계 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논리회로의 설계와 시뮬레이션 기능을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가진 소프트웨어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F992E-59B9-4656-B31D-AABD214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0BAEB-7D95-49F5-8F8A-C56A39FB1D78}"/>
              </a:ext>
            </a:extLst>
          </p:cNvPr>
          <p:cNvSpPr txBox="1"/>
          <p:nvPr/>
        </p:nvSpPr>
        <p:spPr>
          <a:xfrm>
            <a:off x="619125" y="3356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Quartus </a:t>
            </a:r>
            <a:r>
              <a:rPr lang="ko-KR" altLang="en-US" dirty="0"/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50CDF-0D2A-4A73-8006-BC9E9DF7DB27}"/>
              </a:ext>
            </a:extLst>
          </p:cNvPr>
          <p:cNvSpPr txBox="1"/>
          <p:nvPr/>
        </p:nvSpPr>
        <p:spPr>
          <a:xfrm>
            <a:off x="619125" y="4428636"/>
            <a:ext cx="203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설계 프로젝트 관리</a:t>
            </a:r>
            <a:endParaRPr lang="en-US" altLang="ko-KR" sz="1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B0107-7061-4074-A354-95C025CB0958}"/>
              </a:ext>
            </a:extLst>
          </p:cNvPr>
          <p:cNvSpPr txBox="1"/>
          <p:nvPr/>
        </p:nvSpPr>
        <p:spPr>
          <a:xfrm>
            <a:off x="4932040" y="4071685"/>
            <a:ext cx="365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심벌들을 사용해 회로를 작성</a:t>
            </a:r>
            <a:endParaRPr lang="en-US" altLang="ko-KR" sz="12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A136B5-6212-40FE-BB25-5B8665CE6AFB}"/>
              </a:ext>
            </a:extLst>
          </p:cNvPr>
          <p:cNvSpPr/>
          <p:nvPr/>
        </p:nvSpPr>
        <p:spPr bwMode="auto">
          <a:xfrm>
            <a:off x="619125" y="4018938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Quartus</a:t>
            </a:r>
            <a:endParaRPr lang="ko-KR" altLang="en-US" sz="1600" b="1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D7BAC-137D-48E4-86F2-A5495450A474}"/>
              </a:ext>
            </a:extLst>
          </p:cNvPr>
          <p:cNvSpPr/>
          <p:nvPr/>
        </p:nvSpPr>
        <p:spPr bwMode="auto">
          <a:xfrm>
            <a:off x="3141340" y="4018938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디자인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08E64-84F7-448A-8F12-0F49976ECDC7}"/>
              </a:ext>
            </a:extLst>
          </p:cNvPr>
          <p:cNvSpPr/>
          <p:nvPr/>
        </p:nvSpPr>
        <p:spPr bwMode="auto">
          <a:xfrm>
            <a:off x="3141340" y="4559441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시뮬레이션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8E47EA-BFD4-4319-B0CB-0ADBA92CD28F}"/>
              </a:ext>
            </a:extLst>
          </p:cNvPr>
          <p:cNvSpPr/>
          <p:nvPr/>
        </p:nvSpPr>
        <p:spPr bwMode="auto">
          <a:xfrm>
            <a:off x="3141340" y="5124246"/>
            <a:ext cx="1790700" cy="38249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Verilog </a:t>
            </a:r>
            <a:r>
              <a:rPr lang="ko-KR" altLang="en-US" sz="16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 변환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D5DD2-1F00-4F48-A9D7-29AC949334A1}"/>
              </a:ext>
            </a:extLst>
          </p:cNvPr>
          <p:cNvSpPr txBox="1"/>
          <p:nvPr/>
        </p:nvSpPr>
        <p:spPr>
          <a:xfrm>
            <a:off x="4941192" y="4616503"/>
            <a:ext cx="341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Model sim</a:t>
            </a:r>
            <a:r>
              <a:rPr lang="ko-KR" altLang="en-US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이용한 입력파형 편집 및 파형 분석</a:t>
            </a:r>
            <a:endParaRPr lang="en-US" altLang="ko-KR" sz="12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257C1-58FA-4466-8A94-2D3A361B21EA}"/>
              </a:ext>
            </a:extLst>
          </p:cNvPr>
          <p:cNvSpPr txBox="1"/>
          <p:nvPr/>
        </p:nvSpPr>
        <p:spPr>
          <a:xfrm>
            <a:off x="4941191" y="5152691"/>
            <a:ext cx="38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.V </a:t>
            </a:r>
            <a:r>
              <a:rPr lang="ko-KR" altLang="en-US" sz="12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파일로 변환</a:t>
            </a:r>
            <a:endParaRPr lang="en-US" altLang="ko-KR" sz="12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302B35-A6CB-4198-8818-B8833E76B46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409825" y="4210186"/>
            <a:ext cx="731515" cy="0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8272A3-E0D9-4A0F-891F-1E49660CD22F}"/>
              </a:ext>
            </a:extLst>
          </p:cNvPr>
          <p:cNvCxnSpPr/>
          <p:nvPr/>
        </p:nvCxnSpPr>
        <p:spPr>
          <a:xfrm>
            <a:off x="2775582" y="4750688"/>
            <a:ext cx="365758" cy="0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7E4052-EE42-41FC-A624-EFF8855276B4}"/>
              </a:ext>
            </a:extLst>
          </p:cNvPr>
          <p:cNvCxnSpPr/>
          <p:nvPr/>
        </p:nvCxnSpPr>
        <p:spPr>
          <a:xfrm>
            <a:off x="2766430" y="5307822"/>
            <a:ext cx="365758" cy="0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B46D93-29E6-45F6-A04E-D32CDB93A9A2}"/>
              </a:ext>
            </a:extLst>
          </p:cNvPr>
          <p:cNvCxnSpPr>
            <a:cxnSpLocks/>
          </p:cNvCxnSpPr>
          <p:nvPr/>
        </p:nvCxnSpPr>
        <p:spPr>
          <a:xfrm>
            <a:off x="2766430" y="4237390"/>
            <a:ext cx="0" cy="1102151"/>
          </a:xfrm>
          <a:prstGeom prst="line">
            <a:avLst/>
          </a:prstGeom>
          <a:ln w="50800">
            <a:solidFill>
              <a:srgbClr val="95B3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논리식과 논리회로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02D25EA-CDC3-4CD0-8D4E-3CA2942D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57" y="3558245"/>
            <a:ext cx="3845949" cy="1451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003D95-4D3D-4082-9277-9B1D74BEB852}"/>
                  </a:ext>
                </a:extLst>
              </p:cNvPr>
              <p:cNvSpPr txBox="1"/>
              <p:nvPr/>
            </p:nvSpPr>
            <p:spPr>
              <a:xfrm>
                <a:off x="856034" y="1789700"/>
                <a:ext cx="2103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003D95-4D3D-4082-9277-9B1D74BE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4" y="1789700"/>
                <a:ext cx="2103588" cy="276999"/>
              </a:xfrm>
              <a:prstGeom prst="rect">
                <a:avLst/>
              </a:prstGeom>
              <a:blipFill>
                <a:blip r:embed="rId3"/>
                <a:stretch>
                  <a:fillRect l="-1445" t="-2222" r="-664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523627-2F1C-49A6-8B79-9A830EFDFBED}"/>
              </a:ext>
            </a:extLst>
          </p:cNvPr>
          <p:cNvSpPr/>
          <p:nvPr/>
        </p:nvSpPr>
        <p:spPr bwMode="auto">
          <a:xfrm>
            <a:off x="1030606" y="2743913"/>
            <a:ext cx="1758438" cy="2265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t"/>
          <a:lstStyle/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    Y     Z          F</a:t>
            </a:r>
          </a:p>
          <a:p>
            <a:pPr algn="ctr"/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0     0     0          0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0     0     1          1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0     1     0          0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0     1     1          0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1     0     0          1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1     0     1          1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1     1     0          1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1     1     1          1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BDC013-F50A-4A98-9FB9-DE40ED2F379F}"/>
                  </a:ext>
                </a:extLst>
              </p:cNvPr>
              <p:cNvSpPr txBox="1"/>
              <p:nvPr/>
            </p:nvSpPr>
            <p:spPr>
              <a:xfrm>
                <a:off x="895852" y="5086478"/>
                <a:ext cx="20239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진리표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BDC013-F50A-4A98-9FB9-DE40ED2F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52" y="5086478"/>
                <a:ext cx="2023952" cy="184666"/>
              </a:xfrm>
              <a:prstGeom prst="rect">
                <a:avLst/>
              </a:prstGeom>
              <a:blipFill>
                <a:blip r:embed="rId4"/>
                <a:stretch>
                  <a:fillRect l="-2711" t="-25806" r="-4217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9958E0-06F0-4B79-A893-B9F5D897D252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959622" y="1928200"/>
            <a:ext cx="187200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FF1A90-D186-49D4-854E-A7C632DB25F7}"/>
              </a:ext>
            </a:extLst>
          </p:cNvPr>
          <p:cNvSpPr txBox="1"/>
          <p:nvPr/>
        </p:nvSpPr>
        <p:spPr>
          <a:xfrm>
            <a:off x="3033850" y="204675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  </a:t>
            </a:r>
            <a:r>
              <a:rPr lang="ko-KR" altLang="en-US" sz="12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합항은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게이트  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</a:p>
          <a:p>
            <a:pPr algn="ctr"/>
            <a:r>
              <a:rPr lang="ko-KR" altLang="en-US" sz="12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곱항은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게이트</a:t>
            </a:r>
            <a:endParaRPr lang="en-US" altLang="ko-KR" sz="1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보수는 </a:t>
            </a:r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 </a:t>
            </a:r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게이트</a:t>
            </a:r>
          </a:p>
        </p:txBody>
      </p:sp>
      <p:sp>
        <p:nvSpPr>
          <p:cNvPr id="41" name="모서리가 둥근 직사각형 24">
            <a:extLst>
              <a:ext uri="{FF2B5EF4-FFF2-40B4-BE49-F238E27FC236}">
                <a16:creationId xmlns:a16="http://schemas.microsoft.com/office/drawing/2014/main" id="{CD22EAFA-8826-473C-9783-BC144722BEE2}"/>
              </a:ext>
            </a:extLst>
          </p:cNvPr>
          <p:cNvSpPr/>
          <p:nvPr/>
        </p:nvSpPr>
        <p:spPr bwMode="auto">
          <a:xfrm>
            <a:off x="1066508" y="3438725"/>
            <a:ext cx="1659194" cy="21385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24402B-4F5C-41E0-9B73-5995F1507D9D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2725702" y="3545651"/>
            <a:ext cx="4285414" cy="992772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E8CEBB-4D3A-4EFC-A80C-B6ED23162EA9}"/>
                  </a:ext>
                </a:extLst>
              </p:cNvPr>
              <p:cNvSpPr txBox="1"/>
              <p:nvPr/>
            </p:nvSpPr>
            <p:spPr>
              <a:xfrm>
                <a:off x="5259644" y="2588654"/>
                <a:ext cx="32919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Quaturs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설계한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의 회로도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E8CEBB-4D3A-4EFC-A80C-B6ED2316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44" y="2588654"/>
                <a:ext cx="3291927" cy="184666"/>
              </a:xfrm>
              <a:prstGeom prst="rect">
                <a:avLst/>
              </a:prstGeom>
              <a:blipFill>
                <a:blip r:embed="rId5"/>
                <a:stretch>
                  <a:fillRect l="-2778" t="-26667" r="-240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48EEEC-04C1-4DAF-BE10-0B022D9786BB}"/>
                  </a:ext>
                </a:extLst>
              </p:cNvPr>
              <p:cNvSpPr txBox="1"/>
              <p:nvPr/>
            </p:nvSpPr>
            <p:spPr>
              <a:xfrm>
                <a:off x="5024804" y="5080826"/>
                <a:ext cx="37616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Flowrian </a:t>
                </a: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툴로 </a:t>
                </a:r>
                <a:r>
                  <a:rPr lang="ko-KR" altLang="en-US" sz="1200" b="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시뮬레이션한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의 파형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48EEEC-04C1-4DAF-BE10-0B022D97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04" y="5080826"/>
                <a:ext cx="3761607" cy="184666"/>
              </a:xfrm>
              <a:prstGeom prst="rect">
                <a:avLst/>
              </a:prstGeom>
              <a:blipFill>
                <a:blip r:embed="rId6"/>
                <a:stretch>
                  <a:fillRect l="-2107" t="-25806" r="-2269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82B67AAE-5A30-4A1C-BBAF-BF53F24B3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628" y="1342486"/>
            <a:ext cx="4131799" cy="117142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477B4F-A13C-4A42-94D6-47230E00BBBC}"/>
              </a:ext>
            </a:extLst>
          </p:cNvPr>
          <p:cNvSpPr/>
          <p:nvPr/>
        </p:nvSpPr>
        <p:spPr bwMode="auto">
          <a:xfrm>
            <a:off x="7011116" y="4070580"/>
            <a:ext cx="418875" cy="93568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논리식과 논리회로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5BE709-BB9D-4979-B54E-357B2F75E4B2}"/>
                  </a:ext>
                </a:extLst>
              </p:cNvPr>
              <p:cNvSpPr txBox="1"/>
              <p:nvPr/>
            </p:nvSpPr>
            <p:spPr>
              <a:xfrm>
                <a:off x="856034" y="1789700"/>
                <a:ext cx="2171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5BE709-BB9D-4979-B54E-357B2F75E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4" y="1789700"/>
                <a:ext cx="2171299" cy="276999"/>
              </a:xfrm>
              <a:prstGeom prst="rect">
                <a:avLst/>
              </a:prstGeom>
              <a:blipFill>
                <a:blip r:embed="rId2"/>
                <a:stretch>
                  <a:fillRect l="-1401" t="-2222" r="-616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953A96-18A3-4C75-851F-A8572840C7E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27333" y="1928200"/>
            <a:ext cx="180429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D6752D-83ED-47FD-9D85-BA824EB7E387}"/>
              </a:ext>
            </a:extLst>
          </p:cNvPr>
          <p:cNvSpPr txBox="1"/>
          <p:nvPr/>
        </p:nvSpPr>
        <p:spPr>
          <a:xfrm>
            <a:off x="2938663" y="2046758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  두 개 이상의 논리식도   “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동시에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A5397A-AAA8-468D-962B-87EDEB836C90}"/>
                  </a:ext>
                </a:extLst>
              </p:cNvPr>
              <p:cNvSpPr txBox="1"/>
              <p:nvPr/>
            </p:nvSpPr>
            <p:spPr>
              <a:xfrm>
                <a:off x="856034" y="2180656"/>
                <a:ext cx="1473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A5397A-AAA8-468D-962B-87EDEB836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4" y="2180656"/>
                <a:ext cx="1473609" cy="276999"/>
              </a:xfrm>
              <a:prstGeom prst="rect">
                <a:avLst/>
              </a:prstGeom>
              <a:blipFill>
                <a:blip r:embed="rId3"/>
                <a:stretch>
                  <a:fillRect l="-2479" r="-247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6621BA0-AAEE-40A7-AD07-410E7986F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03" y="3356430"/>
            <a:ext cx="3743325" cy="1962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9EA320-D803-4615-B386-211088542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315969"/>
            <a:ext cx="3627054" cy="12244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94ACD-1A21-46B9-8B86-D6B30DC31C57}"/>
              </a:ext>
            </a:extLst>
          </p:cNvPr>
          <p:cNvSpPr/>
          <p:nvPr/>
        </p:nvSpPr>
        <p:spPr bwMode="auto">
          <a:xfrm>
            <a:off x="866775" y="3053482"/>
            <a:ext cx="2296754" cy="2265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t"/>
          <a:lstStyle/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    Y     Z          F</a:t>
            </a:r>
            <a:r>
              <a:rPr lang="en-US" altLang="ko-KR" sz="1400" b="1" baseline="-2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F</a:t>
            </a:r>
            <a:r>
              <a:rPr lang="en-US" altLang="ko-KR" sz="1400" b="1" baseline="-25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</a:p>
          <a:p>
            <a:pPr algn="ctr"/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0     0     0         0       0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0     0     1         1       0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0     1     0         0       0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0     1     1         0       0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1     0     0         1       0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1     0     1         1       0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1     1     0         1       1</a:t>
            </a:r>
          </a:p>
          <a:p>
            <a:pPr algn="ctr"/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1     1     1         1       1</a:t>
            </a: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90D79F-8810-4CDB-9D91-2672A18685C2}"/>
                  </a:ext>
                </a:extLst>
              </p:cNvPr>
              <p:cNvSpPr txBox="1"/>
              <p:nvPr/>
            </p:nvSpPr>
            <p:spPr>
              <a:xfrm>
                <a:off x="1196177" y="5420750"/>
                <a:ext cx="16379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두 논리식의 진리표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90D79F-8810-4CDB-9D91-2672A186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77" y="5420750"/>
                <a:ext cx="1637949" cy="184666"/>
              </a:xfrm>
              <a:prstGeom prst="rect">
                <a:avLst/>
              </a:prstGeom>
              <a:blipFill>
                <a:blip r:embed="rId6"/>
                <a:stretch>
                  <a:fillRect l="-3346" t="-25806" r="-5576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C5F03-3E32-44B0-98D6-DE3347C9F43D}"/>
                  </a:ext>
                </a:extLst>
              </p:cNvPr>
              <p:cNvSpPr txBox="1"/>
              <p:nvPr/>
            </p:nvSpPr>
            <p:spPr>
              <a:xfrm>
                <a:off x="5331878" y="2647493"/>
                <a:ext cx="28273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Quartus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설계한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두 논리식의회로도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C5F03-3E32-44B0-98D6-DE3347C9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78" y="2647493"/>
                <a:ext cx="2827377" cy="184666"/>
              </a:xfrm>
              <a:prstGeom prst="rect">
                <a:avLst/>
              </a:prstGeom>
              <a:blipFill>
                <a:blip r:embed="rId7"/>
                <a:stretch>
                  <a:fillRect l="-3456" t="-25806" r="-3240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BE5A6A-78DB-4A07-9825-D2F1051B42DC}"/>
                  </a:ext>
                </a:extLst>
              </p:cNvPr>
              <p:cNvSpPr txBox="1"/>
              <p:nvPr/>
            </p:nvSpPr>
            <p:spPr>
              <a:xfrm>
                <a:off x="5187606" y="5420750"/>
                <a:ext cx="31159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Quartus</a:t>
                </a: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시뮬레이션한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두 </a:t>
                </a:r>
                <a:r>
                  <a:rPr lang="ko-KR" altLang="en-US" sz="12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논리식의파형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BE5A6A-78DB-4A07-9825-D2F1051B4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06" y="5420750"/>
                <a:ext cx="3115918" cy="184666"/>
              </a:xfrm>
              <a:prstGeom prst="rect">
                <a:avLst/>
              </a:prstGeom>
              <a:blipFill>
                <a:blip r:embed="rId8"/>
                <a:stretch>
                  <a:fillRect l="-3131" t="-25806" r="-2740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9C508C8-9D8B-40E1-8C2A-AA8B634288CE}"/>
              </a:ext>
            </a:extLst>
          </p:cNvPr>
          <p:cNvSpPr/>
          <p:nvPr/>
        </p:nvSpPr>
        <p:spPr bwMode="auto">
          <a:xfrm>
            <a:off x="953314" y="5024214"/>
            <a:ext cx="2123674" cy="21385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CD3E58-6960-4D1D-8CFF-71C45DF966A3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3076988" y="4558243"/>
            <a:ext cx="4067008" cy="572897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8A99810-4358-4E93-909A-12392C9E649B}"/>
              </a:ext>
            </a:extLst>
          </p:cNvPr>
          <p:cNvSpPr/>
          <p:nvPr/>
        </p:nvSpPr>
        <p:spPr bwMode="auto">
          <a:xfrm>
            <a:off x="7143996" y="3878421"/>
            <a:ext cx="464281" cy="135964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8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카르노맵</a:t>
            </a:r>
            <a:r>
              <a:rPr lang="en-US" altLang="ko-KR" dirty="0"/>
              <a:t>(Karnaugh map, K-map)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9D284-9AFA-4D09-B4DA-FFEF204A5763}"/>
              </a:ext>
            </a:extLst>
          </p:cNvPr>
          <p:cNvSpPr txBox="1"/>
          <p:nvPr/>
        </p:nvSpPr>
        <p:spPr>
          <a:xfrm>
            <a:off x="866775" y="1537293"/>
            <a:ext cx="589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적은 개수의 변수에 한해 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논리식의 함수를 유도해내는 방법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 하나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1A1B-8B2F-4206-A549-3BFC65F655C6}"/>
              </a:ext>
            </a:extLst>
          </p:cNvPr>
          <p:cNvSpPr txBox="1"/>
          <p:nvPr/>
        </p:nvSpPr>
        <p:spPr>
          <a:xfrm>
            <a:off x="856034" y="3423457"/>
            <a:ext cx="38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카르노맵</a:t>
            </a:r>
            <a:r>
              <a:rPr lang="ko-KR" altLang="en-US" dirty="0"/>
              <a:t> 응용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5D144-60A2-4306-9593-77C897ADE678}"/>
              </a:ext>
            </a:extLst>
          </p:cNvPr>
          <p:cNvSpPr txBox="1"/>
          <p:nvPr/>
        </p:nvSpPr>
        <p:spPr>
          <a:xfrm>
            <a:off x="866775" y="3987596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 문제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비교하여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A&gt;B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LED1, A=B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LED2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켜지는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1bit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비교기 설계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15F813D-F503-4511-9EBF-890F2C71534A}"/>
              </a:ext>
            </a:extLst>
          </p:cNvPr>
          <p:cNvGrpSpPr/>
          <p:nvPr/>
        </p:nvGrpSpPr>
        <p:grpSpPr>
          <a:xfrm>
            <a:off x="1394854" y="1901959"/>
            <a:ext cx="1204266" cy="1237745"/>
            <a:chOff x="855052" y="2076448"/>
            <a:chExt cx="1204266" cy="12377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144F70-E994-4338-B652-2AB1CA0A08EC}"/>
                </a:ext>
              </a:extLst>
            </p:cNvPr>
            <p:cNvSpPr/>
            <p:nvPr/>
          </p:nvSpPr>
          <p:spPr bwMode="auto">
            <a:xfrm>
              <a:off x="1203009" y="2445674"/>
              <a:ext cx="582563" cy="513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3C86864-FF9B-49A3-ADB1-9952E2916108}"/>
                </a:ext>
              </a:extLst>
            </p:cNvPr>
            <p:cNvCxnSpPr/>
            <p:nvPr/>
          </p:nvCxnSpPr>
          <p:spPr>
            <a:xfrm flipH="1" flipV="1">
              <a:off x="981785" y="2224450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77BE58-426C-46D6-AB40-EB4930AE3180}"/>
                </a:ext>
              </a:extLst>
            </p:cNvPr>
            <p:cNvSpPr txBox="1"/>
            <p:nvPr/>
          </p:nvSpPr>
          <p:spPr>
            <a:xfrm>
              <a:off x="855052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CD85C-5039-47D9-8DAE-B0BCEF583A8F}"/>
                </a:ext>
              </a:extLst>
            </p:cNvPr>
            <p:cNvSpPr txBox="1"/>
            <p:nvPr/>
          </p:nvSpPr>
          <p:spPr>
            <a:xfrm>
              <a:off x="995118" y="2076448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0     1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EFA270-DEC7-444C-84B9-AC40EEFB4862}"/>
                </a:ext>
              </a:extLst>
            </p:cNvPr>
            <p:cNvCxnSpPr>
              <a:stCxn id="9" idx="1"/>
              <a:endCxn id="9" idx="3"/>
            </p:cNvCxnSpPr>
            <p:nvPr/>
          </p:nvCxnSpPr>
          <p:spPr>
            <a:xfrm>
              <a:off x="1203009" y="2702539"/>
              <a:ext cx="582563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A6AE506-B368-42D9-87FB-9F2CF238474A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1494291" y="2445674"/>
              <a:ext cx="0" cy="51373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29D9C4-0CC4-4988-8051-EE0F3F393140}"/>
                </a:ext>
              </a:extLst>
            </p:cNvPr>
            <p:cNvSpPr txBox="1"/>
            <p:nvPr/>
          </p:nvSpPr>
          <p:spPr>
            <a:xfrm>
              <a:off x="941704" y="3037194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r>
                <a:rPr lang="ko-KR" altLang="en-US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변수 카르노맵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4A1121-B7A6-49BF-A9F0-BB888C64773D}"/>
              </a:ext>
            </a:extLst>
          </p:cNvPr>
          <p:cNvGrpSpPr/>
          <p:nvPr/>
        </p:nvGrpSpPr>
        <p:grpSpPr>
          <a:xfrm>
            <a:off x="6517693" y="1901959"/>
            <a:ext cx="1764938" cy="1777913"/>
            <a:chOff x="5339046" y="2076448"/>
            <a:chExt cx="1764938" cy="17779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6DE7D-0E1F-48A4-A61D-07E1CD90C6EC}"/>
                </a:ext>
              </a:extLst>
            </p:cNvPr>
            <p:cNvSpPr txBox="1"/>
            <p:nvPr/>
          </p:nvSpPr>
          <p:spPr>
            <a:xfrm>
              <a:off x="5948617" y="3577362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r>
                <a:rPr lang="ko-KR" altLang="en-US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변수 카르노맵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A146870-8468-4376-A037-C56FA9A644EC}"/>
                </a:ext>
              </a:extLst>
            </p:cNvPr>
            <p:cNvGrpSpPr/>
            <p:nvPr/>
          </p:nvGrpSpPr>
          <p:grpSpPr>
            <a:xfrm>
              <a:off x="5886129" y="2448864"/>
              <a:ext cx="1165126" cy="1024270"/>
              <a:chOff x="5431367" y="2269045"/>
              <a:chExt cx="1165126" cy="1024270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812D2193-3A08-4ADC-974A-1E36FF68E927}"/>
                  </a:ext>
                </a:extLst>
              </p:cNvPr>
              <p:cNvGrpSpPr/>
              <p:nvPr/>
            </p:nvGrpSpPr>
            <p:grpSpPr>
              <a:xfrm>
                <a:off x="5431367" y="2269045"/>
                <a:ext cx="1165126" cy="513730"/>
                <a:chOff x="3281396" y="2448232"/>
                <a:chExt cx="1165126" cy="51373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884799B-504F-43B5-BC5B-2FB3C4AC605F}"/>
                    </a:ext>
                  </a:extLst>
                </p:cNvPr>
                <p:cNvCxnSpPr>
                  <a:stCxn id="45" idx="1"/>
                  <a:endCxn id="45" idx="3"/>
                </p:cNvCxnSpPr>
                <p:nvPr/>
              </p:nvCxnSpPr>
              <p:spPr>
                <a:xfrm>
                  <a:off x="3281396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BD48ED1-0768-4C7B-8D62-03A8BC8A0CFC}"/>
                    </a:ext>
                  </a:extLst>
                </p:cNvPr>
                <p:cNvCxnSpPr>
                  <a:stCxn id="45" idx="0"/>
                  <a:endCxn id="45" idx="2"/>
                </p:cNvCxnSpPr>
                <p:nvPr/>
              </p:nvCxnSpPr>
              <p:spPr>
                <a:xfrm>
                  <a:off x="3572678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93D042BF-09BC-418C-B222-B62CBCDBEF7E}"/>
                    </a:ext>
                  </a:extLst>
                </p:cNvPr>
                <p:cNvGrpSpPr/>
                <p:nvPr/>
              </p:nvGrpSpPr>
              <p:grpSpPr>
                <a:xfrm>
                  <a:off x="3281396" y="2448232"/>
                  <a:ext cx="1165126" cy="513730"/>
                  <a:chOff x="3281396" y="2448232"/>
                  <a:chExt cx="1165126" cy="513730"/>
                </a:xfrm>
              </p:grpSpPr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28441DCE-8FD1-4B0C-B177-55B968A5BC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1396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27D7E5D2-1B3F-4906-A030-92603D16D7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3959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20757F2-3A08-4862-8BE5-7FB1C77E3805}"/>
                    </a:ext>
                  </a:extLst>
                </p:cNvPr>
                <p:cNvCxnSpPr>
                  <a:stCxn id="46" idx="1"/>
                  <a:endCxn id="46" idx="3"/>
                </p:cNvCxnSpPr>
                <p:nvPr/>
              </p:nvCxnSpPr>
              <p:spPr>
                <a:xfrm>
                  <a:off x="3863959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C2A60EE4-38A5-4DAD-825E-29E07985CE07}"/>
                    </a:ext>
                  </a:extLst>
                </p:cNvPr>
                <p:cNvCxnSpPr>
                  <a:stCxn id="46" idx="0"/>
                  <a:endCxn id="46" idx="2"/>
                </p:cNvCxnSpPr>
                <p:nvPr/>
              </p:nvCxnSpPr>
              <p:spPr>
                <a:xfrm>
                  <a:off x="4155241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2CD62F-15BF-4C61-A249-7E316F2EA160}"/>
                  </a:ext>
                </a:extLst>
              </p:cNvPr>
              <p:cNvGrpSpPr/>
              <p:nvPr/>
            </p:nvGrpSpPr>
            <p:grpSpPr>
              <a:xfrm>
                <a:off x="5431367" y="2779585"/>
                <a:ext cx="1165126" cy="513730"/>
                <a:chOff x="3281396" y="2448232"/>
                <a:chExt cx="1165126" cy="513730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9D751F8-585B-4D76-B563-9C1BA1B2A4D1}"/>
                    </a:ext>
                  </a:extLst>
                </p:cNvPr>
                <p:cNvCxnSpPr>
                  <a:stCxn id="38" idx="1"/>
                  <a:endCxn id="38" idx="3"/>
                </p:cNvCxnSpPr>
                <p:nvPr/>
              </p:nvCxnSpPr>
              <p:spPr>
                <a:xfrm>
                  <a:off x="3281396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BEA5F840-DBF1-49BB-BA0C-94931817A11F}"/>
                    </a:ext>
                  </a:extLst>
                </p:cNvPr>
                <p:cNvCxnSpPr>
                  <a:stCxn id="38" idx="0"/>
                  <a:endCxn id="38" idx="2"/>
                </p:cNvCxnSpPr>
                <p:nvPr/>
              </p:nvCxnSpPr>
              <p:spPr>
                <a:xfrm>
                  <a:off x="3572678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D633F89-3AB5-49EC-972E-9B8DF76234C9}"/>
                    </a:ext>
                  </a:extLst>
                </p:cNvPr>
                <p:cNvGrpSpPr/>
                <p:nvPr/>
              </p:nvGrpSpPr>
              <p:grpSpPr>
                <a:xfrm>
                  <a:off x="3281396" y="2448232"/>
                  <a:ext cx="1165126" cy="513730"/>
                  <a:chOff x="3281396" y="2448232"/>
                  <a:chExt cx="1165126" cy="513730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68A0F4B2-591A-4AE2-A981-BAF992F28B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1396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187EF607-D66E-4CE0-8A3B-330DAE6261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63959" y="2448232"/>
                    <a:ext cx="582563" cy="51373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rtlCol="0" anchor="ctr"/>
                  <a:lstStyle/>
                  <a:p>
                    <a:pPr algn="ctr"/>
                    <a:endParaRPr lang="ko-KR" altLang="en-US" sz="1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864B0488-7F3B-4D13-A41A-9C85C0E4D8B3}"/>
                    </a:ext>
                  </a:extLst>
                </p:cNvPr>
                <p:cNvCxnSpPr>
                  <a:stCxn id="39" idx="1"/>
                  <a:endCxn id="39" idx="3"/>
                </p:cNvCxnSpPr>
                <p:nvPr/>
              </p:nvCxnSpPr>
              <p:spPr>
                <a:xfrm>
                  <a:off x="3863959" y="2705097"/>
                  <a:ext cx="58256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56EF95B2-7053-45B2-97AC-6D0B5125E8FD}"/>
                    </a:ext>
                  </a:extLst>
                </p:cNvPr>
                <p:cNvCxnSpPr>
                  <a:stCxn id="39" idx="0"/>
                  <a:endCxn id="39" idx="2"/>
                </p:cNvCxnSpPr>
                <p:nvPr/>
              </p:nvCxnSpPr>
              <p:spPr>
                <a:xfrm>
                  <a:off x="4155241" y="2448232"/>
                  <a:ext cx="0" cy="513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190F5EA-1438-43F5-A2CC-9C2825B22E6E}"/>
                </a:ext>
              </a:extLst>
            </p:cNvPr>
            <p:cNvCxnSpPr/>
            <p:nvPr/>
          </p:nvCxnSpPr>
          <p:spPr>
            <a:xfrm flipH="1" flipV="1">
              <a:off x="5664906" y="2230975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BC3DEA-0C1A-45BF-80D5-7B1C8DE06D54}"/>
                </a:ext>
              </a:extLst>
            </p:cNvPr>
            <p:cNvSpPr txBox="1"/>
            <p:nvPr/>
          </p:nvSpPr>
          <p:spPr>
            <a:xfrm>
              <a:off x="5339046" y="2147964"/>
              <a:ext cx="567584" cy="134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 X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00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01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11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10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42DEB7-6962-4D33-92F2-E23E94A7AFFE}"/>
                </a:ext>
              </a:extLst>
            </p:cNvPr>
            <p:cNvSpPr txBox="1"/>
            <p:nvPr/>
          </p:nvSpPr>
          <p:spPr>
            <a:xfrm>
              <a:off x="5668976" y="2076448"/>
              <a:ext cx="1435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 Z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00    01    11    10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4DF273B-AD81-46C9-B109-BE8468756984}"/>
              </a:ext>
            </a:extLst>
          </p:cNvPr>
          <p:cNvGrpSpPr/>
          <p:nvPr/>
        </p:nvGrpSpPr>
        <p:grpSpPr>
          <a:xfrm>
            <a:off x="3897347" y="1901959"/>
            <a:ext cx="1583767" cy="1239729"/>
            <a:chOff x="3058914" y="2076448"/>
            <a:chExt cx="1583767" cy="12397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1E3348-F88F-40B6-B6E5-1033743074DD}"/>
                </a:ext>
              </a:extLst>
            </p:cNvPr>
            <p:cNvSpPr txBox="1"/>
            <p:nvPr/>
          </p:nvSpPr>
          <p:spPr>
            <a:xfrm>
              <a:off x="3436594" y="3039178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r>
                <a:rPr lang="ko-KR" altLang="en-US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변수 카르노맵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412FCA7-3203-4C52-B7A8-F53DACDCB159}"/>
                </a:ext>
              </a:extLst>
            </p:cNvPr>
            <p:cNvGrpSpPr/>
            <p:nvPr/>
          </p:nvGrpSpPr>
          <p:grpSpPr>
            <a:xfrm>
              <a:off x="3424561" y="2454574"/>
              <a:ext cx="1165126" cy="513730"/>
              <a:chOff x="3281396" y="2448232"/>
              <a:chExt cx="1165126" cy="513730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0ED8AE5-7372-4250-B7BA-B0E20264D856}"/>
                  </a:ext>
                </a:extLst>
              </p:cNvPr>
              <p:cNvCxnSpPr>
                <a:stCxn id="26" idx="1"/>
                <a:endCxn id="26" idx="3"/>
              </p:cNvCxnSpPr>
              <p:nvPr/>
            </p:nvCxnSpPr>
            <p:spPr>
              <a:xfrm>
                <a:off x="3281396" y="2705097"/>
                <a:ext cx="58256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3764D55-1158-4769-90FF-45F3A9F81CF4}"/>
                  </a:ext>
                </a:extLst>
              </p:cNvPr>
              <p:cNvCxnSpPr>
                <a:stCxn id="26" idx="0"/>
                <a:endCxn id="26" idx="2"/>
              </p:cNvCxnSpPr>
              <p:nvPr/>
            </p:nvCxnSpPr>
            <p:spPr>
              <a:xfrm>
                <a:off x="3572678" y="2448232"/>
                <a:ext cx="0" cy="51373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82BAEAA-3173-414A-A4B2-223BD1410BED}"/>
                  </a:ext>
                </a:extLst>
              </p:cNvPr>
              <p:cNvGrpSpPr/>
              <p:nvPr/>
            </p:nvGrpSpPr>
            <p:grpSpPr>
              <a:xfrm>
                <a:off x="3281396" y="2448232"/>
                <a:ext cx="1165126" cy="513730"/>
                <a:chOff x="3281396" y="2448232"/>
                <a:chExt cx="1165126" cy="51373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A060BFC-98C2-4F28-BBD8-238AF903EFE3}"/>
                    </a:ext>
                  </a:extLst>
                </p:cNvPr>
                <p:cNvSpPr/>
                <p:nvPr/>
              </p:nvSpPr>
              <p:spPr bwMode="auto">
                <a:xfrm>
                  <a:off x="3281396" y="2448232"/>
                  <a:ext cx="582563" cy="5137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ko-KR" altLang="en-US" sz="1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6CBE916C-5751-47AC-B701-5C37698DDA2A}"/>
                    </a:ext>
                  </a:extLst>
                </p:cNvPr>
                <p:cNvSpPr/>
                <p:nvPr/>
              </p:nvSpPr>
              <p:spPr bwMode="auto">
                <a:xfrm>
                  <a:off x="3863959" y="2448232"/>
                  <a:ext cx="582563" cy="51373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ko-KR" altLang="en-US" sz="1000" b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095BFAC-D1F7-4225-AE7E-DAA7EBB8FE5F}"/>
                  </a:ext>
                </a:extLst>
              </p:cNvPr>
              <p:cNvCxnSpPr>
                <a:stCxn id="27" idx="1"/>
                <a:endCxn id="27" idx="3"/>
              </p:cNvCxnSpPr>
              <p:nvPr/>
            </p:nvCxnSpPr>
            <p:spPr>
              <a:xfrm>
                <a:off x="3863959" y="2705097"/>
                <a:ext cx="582563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2760FF-4B65-4037-B33C-6B6B447DD72F}"/>
                  </a:ext>
                </a:extLst>
              </p:cNvPr>
              <p:cNvCxnSpPr>
                <a:stCxn id="27" idx="0"/>
                <a:endCxn id="27" idx="2"/>
              </p:cNvCxnSpPr>
              <p:nvPr/>
            </p:nvCxnSpPr>
            <p:spPr>
              <a:xfrm>
                <a:off x="4155241" y="2448232"/>
                <a:ext cx="0" cy="51373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2A536A-0E39-4633-8419-C7B390A035EA}"/>
                </a:ext>
              </a:extLst>
            </p:cNvPr>
            <p:cNvSpPr txBox="1"/>
            <p:nvPr/>
          </p:nvSpPr>
          <p:spPr>
            <a:xfrm>
              <a:off x="3058914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EDAF3A-1072-4EDE-B64B-6C36833A5C1F}"/>
                </a:ext>
              </a:extLst>
            </p:cNvPr>
            <p:cNvSpPr txBox="1"/>
            <p:nvPr/>
          </p:nvSpPr>
          <p:spPr>
            <a:xfrm>
              <a:off x="3207673" y="2076448"/>
              <a:ext cx="1435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 Z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00    01    11    10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2D37329-10C2-442F-AF71-0340AEAEB4D0}"/>
                </a:ext>
              </a:extLst>
            </p:cNvPr>
            <p:cNvCxnSpPr/>
            <p:nvPr/>
          </p:nvCxnSpPr>
          <p:spPr>
            <a:xfrm flipH="1" flipV="1">
              <a:off x="3206097" y="2230013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8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논리회로 및 설계</a:t>
            </a:r>
            <a:r>
              <a:rPr lang="en-US" altLang="ko-KR" dirty="0"/>
              <a:t>(2-1)</a:t>
            </a:r>
            <a:r>
              <a:rPr lang="ko-KR" altLang="en-US" dirty="0"/>
              <a:t> 리뷰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문제 접근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9D3D4-A710-44F3-8916-A0D06E497594}"/>
              </a:ext>
            </a:extLst>
          </p:cNvPr>
          <p:cNvSpPr txBox="1"/>
          <p:nvPr/>
        </p:nvSpPr>
        <p:spPr>
          <a:xfrm>
            <a:off x="866775" y="1537293"/>
            <a:ext cx="3235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A, B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LED1, LED2, LED3</a:t>
            </a:r>
          </a:p>
          <a:p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A&gt;B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이고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A=B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A, 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27C9E3-897A-40D3-869B-6397A660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7" y="4455641"/>
            <a:ext cx="3572611" cy="9421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4ED19-3B9E-413E-B6B2-A8D67E11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97" y="4453606"/>
            <a:ext cx="4510454" cy="144392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A754D62-96CE-4318-844F-FF05A86B5142}"/>
              </a:ext>
            </a:extLst>
          </p:cNvPr>
          <p:cNvGrpSpPr/>
          <p:nvPr/>
        </p:nvGrpSpPr>
        <p:grpSpPr>
          <a:xfrm>
            <a:off x="1762452" y="3216708"/>
            <a:ext cx="930520" cy="882956"/>
            <a:chOff x="855052" y="2076448"/>
            <a:chExt cx="930520" cy="8829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67F28B-9CE9-492E-8828-F3FBE7AE5C90}"/>
                </a:ext>
              </a:extLst>
            </p:cNvPr>
            <p:cNvSpPr/>
            <p:nvPr/>
          </p:nvSpPr>
          <p:spPr bwMode="auto">
            <a:xfrm>
              <a:off x="1203009" y="2445674"/>
              <a:ext cx="582563" cy="513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5FF8A15-981D-4476-A322-5ACD74A62A7D}"/>
                </a:ext>
              </a:extLst>
            </p:cNvPr>
            <p:cNvCxnSpPr/>
            <p:nvPr/>
          </p:nvCxnSpPr>
          <p:spPr>
            <a:xfrm flipH="1" flipV="1">
              <a:off x="981785" y="2224450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16EF3B-731E-46C3-BC32-C3E321B8835D}"/>
                </a:ext>
              </a:extLst>
            </p:cNvPr>
            <p:cNvSpPr txBox="1"/>
            <p:nvPr/>
          </p:nvSpPr>
          <p:spPr>
            <a:xfrm>
              <a:off x="855052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62FEEA-8C3C-4ECE-BE60-3F6B77CEB0F2}"/>
                </a:ext>
              </a:extLst>
            </p:cNvPr>
            <p:cNvSpPr txBox="1"/>
            <p:nvPr/>
          </p:nvSpPr>
          <p:spPr>
            <a:xfrm>
              <a:off x="995118" y="2076448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0     1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9D32D05-FB7A-49EB-BF51-B3D3F25F50EC}"/>
                </a:ext>
              </a:extLst>
            </p:cNvPr>
            <p:cNvCxnSpPr>
              <a:stCxn id="10" idx="1"/>
              <a:endCxn id="10" idx="3"/>
            </p:cNvCxnSpPr>
            <p:nvPr/>
          </p:nvCxnSpPr>
          <p:spPr>
            <a:xfrm>
              <a:off x="1203009" y="2702539"/>
              <a:ext cx="582563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826D5B4-684F-45A5-A08C-9E954F1AF562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1494291" y="2445674"/>
              <a:ext cx="0" cy="51373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947744-8946-434B-9CDA-C1335AFA1E17}"/>
                </a:ext>
              </a:extLst>
            </p:cNvPr>
            <p:cNvSpPr txBox="1"/>
            <p:nvPr/>
          </p:nvSpPr>
          <p:spPr>
            <a:xfrm>
              <a:off x="1229568" y="2709996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8E06A6-AF06-43A1-9EB4-C5EB15C1BCF2}"/>
              </a:ext>
            </a:extLst>
          </p:cNvPr>
          <p:cNvGrpSpPr/>
          <p:nvPr/>
        </p:nvGrpSpPr>
        <p:grpSpPr>
          <a:xfrm>
            <a:off x="6122964" y="3216708"/>
            <a:ext cx="930520" cy="887894"/>
            <a:chOff x="855052" y="2076448"/>
            <a:chExt cx="930520" cy="8878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592895-20BA-415D-AA23-ED4435B2C436}"/>
                </a:ext>
              </a:extLst>
            </p:cNvPr>
            <p:cNvSpPr/>
            <p:nvPr/>
          </p:nvSpPr>
          <p:spPr bwMode="auto">
            <a:xfrm>
              <a:off x="1203009" y="2445674"/>
              <a:ext cx="582563" cy="5137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19B5B70-27EE-4D8B-8B2C-1267012D95E0}"/>
                </a:ext>
              </a:extLst>
            </p:cNvPr>
            <p:cNvCxnSpPr/>
            <p:nvPr/>
          </p:nvCxnSpPr>
          <p:spPr>
            <a:xfrm flipH="1" flipV="1">
              <a:off x="981785" y="2224450"/>
              <a:ext cx="221224" cy="22122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EBB8D4-1F1A-4712-9781-A830A6FE7827}"/>
                </a:ext>
              </a:extLst>
            </p:cNvPr>
            <p:cNvSpPr txBox="1"/>
            <p:nvPr/>
          </p:nvSpPr>
          <p:spPr>
            <a:xfrm>
              <a:off x="855052" y="2182996"/>
              <a:ext cx="367408" cy="7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3774BE-7B8D-4BD7-AABE-6EFA09FBD1AF}"/>
                </a:ext>
              </a:extLst>
            </p:cNvPr>
            <p:cNvSpPr txBox="1"/>
            <p:nvPr/>
          </p:nvSpPr>
          <p:spPr>
            <a:xfrm>
              <a:off x="995118" y="2076448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</a:p>
            <a:p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0     1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9A80C1B-E278-4263-A02D-08494BDBA472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1203009" y="2702539"/>
              <a:ext cx="582563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86E6977-77BE-419E-9BA0-EDE88040E8DC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1494291" y="2445674"/>
              <a:ext cx="0" cy="51373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02F473-74CD-4CF9-BD31-DE2926EA0C7F}"/>
                </a:ext>
              </a:extLst>
            </p:cNvPr>
            <p:cNvSpPr txBox="1"/>
            <p:nvPr/>
          </p:nvSpPr>
          <p:spPr>
            <a:xfrm>
              <a:off x="1241336" y="2437275"/>
              <a:ext cx="543739" cy="527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 1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9CB35E-0CE8-4E89-AAA1-B81CD1C593C9}"/>
              </a:ext>
            </a:extLst>
          </p:cNvPr>
          <p:cNvSpPr/>
          <p:nvPr/>
        </p:nvSpPr>
        <p:spPr>
          <a:xfrm>
            <a:off x="1630504" y="3055539"/>
            <a:ext cx="401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0E57C-1E72-40E0-97CB-ACA34DCD97B3}"/>
              </a:ext>
            </a:extLst>
          </p:cNvPr>
          <p:cNvSpPr/>
          <p:nvPr/>
        </p:nvSpPr>
        <p:spPr>
          <a:xfrm>
            <a:off x="5948229" y="3054056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653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5B6F2C3-8B8D-4D75-BE89-DB700140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76" y="4663667"/>
            <a:ext cx="2603655" cy="102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862B1-AE77-4773-AE3F-72E190D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9EED-172A-44A0-9641-37B4DE11CEFC}"/>
              </a:ext>
            </a:extLst>
          </p:cNvPr>
          <p:cNvSpPr txBox="1"/>
          <p:nvPr/>
        </p:nvSpPr>
        <p:spPr>
          <a:xfrm>
            <a:off x="856034" y="973154"/>
            <a:ext cx="32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회로 설계의 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9D3D4-A710-44F3-8916-A0D06E497594}"/>
              </a:ext>
            </a:extLst>
          </p:cNvPr>
          <p:cNvSpPr txBox="1"/>
          <p:nvPr/>
        </p:nvSpPr>
        <p:spPr>
          <a:xfrm>
            <a:off x="866775" y="1537293"/>
            <a:ext cx="4951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예시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A, B</a:t>
            </a:r>
          </a:p>
          <a:p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LED1</a:t>
            </a:r>
          </a:p>
          <a:p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누르거나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누르면 </a:t>
            </a:r>
            <a:r>
              <a:rPr lang="en-US" altLang="ko-KR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</a:t>
            </a:r>
            <a:r>
              <a:rPr lang="ko-KR" altLang="en-US" sz="16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켜지는 회로</a:t>
            </a:r>
            <a:endParaRPr lang="en-US" altLang="ko-KR" sz="16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E89BA-EFDF-4EE6-A8D8-3DDAA47F6905}"/>
              </a:ext>
            </a:extLst>
          </p:cNvPr>
          <p:cNvSpPr txBox="1"/>
          <p:nvPr/>
        </p:nvSpPr>
        <p:spPr>
          <a:xfrm>
            <a:off x="1584224" y="3855774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Fig1.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개의 입력이 하나의 출력에 연결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D7C778-B54C-45C2-A7B0-1A4BAB7AC12E}"/>
              </a:ext>
            </a:extLst>
          </p:cNvPr>
          <p:cNvSpPr txBox="1"/>
          <p:nvPr/>
        </p:nvSpPr>
        <p:spPr>
          <a:xfrm>
            <a:off x="4861522" y="3855774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Fig2.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개의 입력을 논리 게이트로 연결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3B9588-5994-4776-823A-19F5C7BE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92" y="2856925"/>
            <a:ext cx="2555776" cy="88564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89758F6-0593-4430-8BE9-07B96C18F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90" y="2871584"/>
            <a:ext cx="2366958" cy="835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A81713-817B-417B-B50A-2DBDD4114B96}"/>
              </a:ext>
            </a:extLst>
          </p:cNvPr>
          <p:cNvSpPr txBox="1"/>
          <p:nvPr/>
        </p:nvSpPr>
        <p:spPr>
          <a:xfrm>
            <a:off x="866775" y="4220972"/>
            <a:ext cx="7855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LED1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출력이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 알 수 없으므로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(don’t care)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출력하여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설계 의도와 다름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Fig2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두 개의 입력을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게이트로 연결하여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 동작함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Fig3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같이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입력에 둘 이상의 출력은 정상 동작함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5E5A4C-44D8-4F53-BED0-AA2F7B7E424B}"/>
              </a:ext>
            </a:extLst>
          </p:cNvPr>
          <p:cNvSpPr txBox="1"/>
          <p:nvPr/>
        </p:nvSpPr>
        <p:spPr>
          <a:xfrm>
            <a:off x="3311078" y="5687467"/>
            <a:ext cx="252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Fig3.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하나의 입력에 두 개 이상의 출력</a:t>
            </a:r>
          </a:p>
        </p:txBody>
      </p:sp>
    </p:spTree>
    <p:extLst>
      <p:ext uri="{BB962C8B-B14F-4D97-AF65-F5344CB8AC3E}">
        <p14:creationId xmlns:p14="http://schemas.microsoft.com/office/powerpoint/2010/main" val="3159664320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나눔스퀘어_ac ExtraBold" panose="020B0600000101010101" pitchFamily="50" charset="-127"/>
            <a:ea typeface="나눔스퀘어_ac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3571</TotalTime>
  <Words>688</Words>
  <Application>Microsoft Office PowerPoint</Application>
  <PresentationFormat>화면 슬라이드 쇼(4:3)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나눔고딕 ExtraBold</vt:lpstr>
      <vt:lpstr>HY헤드라인M</vt:lpstr>
      <vt:lpstr>나눔스퀘어 Bold</vt:lpstr>
      <vt:lpstr>나눔스퀘어_ac ExtraBold</vt:lpstr>
      <vt:lpstr>나눔고딕</vt:lpstr>
      <vt:lpstr>맑은 고딕</vt:lpstr>
      <vt:lpstr>Arial</vt:lpstr>
      <vt:lpstr>Cambria Math</vt:lpstr>
      <vt:lpstr>ISLab</vt:lpstr>
      <vt:lpstr>논리회로 설계 및 실험</vt:lpstr>
      <vt:lpstr>2주차 목표</vt:lpstr>
      <vt:lpstr>디지털 논리 회로 설계</vt:lpstr>
      <vt:lpstr>Quartus</vt:lpstr>
      <vt:lpstr>논리회로 및 설계(2-1) 리뷰</vt:lpstr>
      <vt:lpstr>논리회로 및 설계(2-1) 리뷰</vt:lpstr>
      <vt:lpstr>논리회로 및 설계(2-1) 리뷰</vt:lpstr>
      <vt:lpstr>논리회로 및 설계(2-1) 리뷰</vt:lpstr>
      <vt:lpstr>참고</vt:lpstr>
      <vt:lpstr>참고</vt:lpstr>
      <vt:lpstr>참고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Kim Yohan</cp:lastModifiedBy>
  <cp:revision>93</cp:revision>
  <dcterms:created xsi:type="dcterms:W3CDTF">2016-08-30T03:10:54Z</dcterms:created>
  <dcterms:modified xsi:type="dcterms:W3CDTF">2022-09-09T13:34:05Z</dcterms:modified>
</cp:coreProperties>
</file>