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9" r:id="rId2"/>
    <p:sldId id="2038" r:id="rId3"/>
    <p:sldId id="2076" r:id="rId4"/>
    <p:sldId id="2059" r:id="rId5"/>
    <p:sldId id="2061" r:id="rId6"/>
    <p:sldId id="2075" r:id="rId7"/>
    <p:sldId id="260" r:id="rId8"/>
    <p:sldId id="270" r:id="rId9"/>
    <p:sldId id="2068" r:id="rId10"/>
    <p:sldId id="2069" r:id="rId11"/>
    <p:sldId id="2081" r:id="rId12"/>
    <p:sldId id="2067" r:id="rId13"/>
    <p:sldId id="2070" r:id="rId14"/>
    <p:sldId id="2073" r:id="rId15"/>
    <p:sldId id="2077" r:id="rId16"/>
    <p:sldId id="2078" r:id="rId17"/>
    <p:sldId id="2079" r:id="rId18"/>
    <p:sldId id="2074" r:id="rId19"/>
    <p:sldId id="2080" r:id="rId20"/>
    <p:sldId id="267" r:id="rId21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23"/>
    </p:embeddedFont>
    <p:embeddedFont>
      <p:font typeface="나눔스퀘어라운드 ExtraBold" panose="020B0600000101010101" pitchFamily="50" charset="-127"/>
      <p:bold r:id="rId24"/>
    </p:embeddedFont>
    <p:embeddedFont>
      <p:font typeface="나눔스퀘어라운드 Regular" panose="020B06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B4BF"/>
    <a:srgbClr val="D9D9D9"/>
    <a:srgbClr val="53D698"/>
    <a:srgbClr val="646464"/>
    <a:srgbClr val="C1C1C1"/>
    <a:srgbClr val="FFB800"/>
    <a:srgbClr val="FF99FF"/>
    <a:srgbClr val="008000"/>
    <a:srgbClr val="70AD47"/>
    <a:srgbClr val="94B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FA7A8-958B-43BD-823E-6474AD65A082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4F895-DEAC-41DA-8537-3F4B71202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111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7942-2049-4EA4-85D1-BE57030E8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644DB-37C6-4EA6-BA51-1E12C7612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462D2-2F47-47B5-BF0E-06182EF4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4C63-A272-4F4C-9044-02C0A7BD372B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A6EB6-387E-44D8-8B70-7BCCE186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25176-506C-4529-8D3A-EFD61B25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BD94-2174-4769-B587-0D444C9B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2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7B349-AF6C-4483-82E3-769EB542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698337-409F-41AA-90AB-DEF9CDA42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C9F6C-1ACB-499B-B0DD-2A37A84B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A08A-9D7F-47A1-ABA4-DB3B1C0C88DF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F95BA-7E82-453F-BD6E-78D1014D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B4439-3DD9-41A2-8360-E76E3276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BD94-2174-4769-B587-0D444C9B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2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059AF-8A68-4731-8E00-8677C8459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9493E-483C-49A2-9548-93E14AD8E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B300D-2353-46DF-8CC5-0BEF4E9A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B96F-B8F8-43D4-9EB0-EC9AC3D255E7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E2A52-A2E4-4E16-B4A9-DC60DA29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9C7D1-5C25-4F2A-9178-993045AE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BD94-2174-4769-B587-0D444C9B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0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8960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C2BD2-4D28-4134-9F81-0FD799BB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58C3E-C275-4C20-9DE3-5CCD7E8F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5EB2A-3661-4C5F-A376-DB6A8951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325D5-994E-43F5-90BB-405F66D6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0174BD94-2174-4769-B587-0D444C9BF74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0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F5205-1BDD-4B8D-9352-3AC03043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E4A2E-DDEC-478A-8D67-99A60F79D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31E92-BAEF-4B8E-98B8-17D30AFF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CC6A-5996-4BF7-86F9-DFEB48B832D1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DB64F-CD57-48FF-BD0A-8D5649E3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1BEE8-CC81-4639-BACC-73991A60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BD94-2174-4769-B587-0D444C9B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8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838D7-B270-4B04-8E40-BEC6A38C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797D8-B3CD-4E99-874E-43305299B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F5537B-2144-4E44-81CE-CB652EEFB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2CDD0-578E-4090-8DD0-6113B855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8CA8-F489-41E4-B5C5-EEB021BD6909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EDC4E-6DC7-472C-8066-646097C1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60236-E53E-4F71-9F54-0A211F1E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BD94-2174-4769-B587-0D444C9B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4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25933-FD3F-4A41-A9F8-C1C75962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7E5D-D047-486B-B2E6-BE28CF43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D8B39-9C3B-4EB6-8432-09E46DF65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195C83-E5A3-4F63-A926-6DA6B516E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FD5BC6-60DB-42DF-A84E-DF2B34A51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C86D22-CB85-4B02-B61E-9D8D4526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C5E9-728E-4733-ACF7-213875173B8F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51DB44-9181-438C-87AB-1DBBDC0D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77C97F-BED8-4EE2-955D-E4D6C8F4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BD94-2174-4769-B587-0D444C9B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1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EB2D7-F6D8-4A92-8288-710B89C1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ACCC96-ED53-4BC3-BE0E-D50A32A4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D9F9A-D714-41FC-A8C3-D028ACC46114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E1320A-8A8C-44CE-98FF-0B523BC0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296FD6-A86A-4FBE-ADCF-D689A46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BD94-2174-4769-B587-0D444C9B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3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9867B4-1C3D-4CBC-B15F-FDA35681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D24D-6B8F-4982-BCB7-44B56F5BA06A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C9AA5-C9C0-49CA-A7F0-2EA86730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24BF7-5722-4477-A39D-C162CDAB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BD94-2174-4769-B587-0D444C9B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7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79788-1BF8-4B5C-B543-ED00928C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C6D8E-5972-46FE-AFE7-72DE7FDBA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A3DF83-582F-4FBD-AAAE-F43922C42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C960E-C878-4821-8AD3-D34B04C5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964-4269-42A3-AA95-101E7AA47AAF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1FE39D-FD59-4C12-A046-BC3B8E5E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D2E9F0-C4E7-4480-93DC-70E9B190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BD94-2174-4769-B587-0D444C9B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9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45EA3-9C39-412E-9EEE-A6D475BD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EB8D61-051F-45DC-985A-FB12077D3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372E3F-A48E-4B33-B682-6D779856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D012D-A2DF-4721-AAC8-B8D2E212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E99C-22C4-4FD2-A027-95BA9BA185A2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9B770-BC57-4A4A-92A4-92A6B005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3DC77A-DCDC-4DE7-AC2F-0D7739B7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BD94-2174-4769-B587-0D444C9B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5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1CFD1D-2403-4E6D-905A-9F771B42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7928C-F156-47F8-A550-2830A3A7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A8761-3833-489D-B889-FF56FD684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8F2C-E820-4A7C-BCC8-D479884DB05F}" type="datetime1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64D3A-E706-4F28-A226-FC29FF627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FA8D5-2891-4641-AF12-DE121362A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BD94-2174-4769-B587-0D444C9BF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6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FF5173-FE77-45BF-82EC-294ED90E67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AF6C29-7D51-4FF4-B8B7-EDCB4F05F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"/>
          <a:stretch/>
        </p:blipFill>
        <p:spPr>
          <a:xfrm>
            <a:off x="0" y="0"/>
            <a:ext cx="775446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296DFE-1358-4B55-9B74-C89585F0FA9E}"/>
              </a:ext>
            </a:extLst>
          </p:cNvPr>
          <p:cNvSpPr txBox="1"/>
          <p:nvPr/>
        </p:nvSpPr>
        <p:spPr>
          <a:xfrm>
            <a:off x="10886835" y="5956727"/>
            <a:ext cx="130516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201646104 </a:t>
            </a:r>
            <a:r>
              <a:rPr lang="ko-KR" altLang="en-US" sz="1050" dirty="0"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기태욱</a:t>
            </a:r>
            <a:endParaRPr lang="en-US" altLang="ko-KR" sz="1050" dirty="0">
              <a:solidFill>
                <a:srgbClr val="00206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050" dirty="0"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201624459 </a:t>
            </a:r>
            <a:r>
              <a:rPr lang="ko-KR" altLang="en-US" sz="1050" dirty="0"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김태경</a:t>
            </a:r>
            <a:endParaRPr lang="en-US" altLang="ko-KR" sz="1050" dirty="0">
              <a:solidFill>
                <a:srgbClr val="00206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050" dirty="0"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201811112 </a:t>
            </a:r>
            <a:r>
              <a:rPr lang="ko-KR" altLang="en-US" sz="1050" dirty="0" err="1"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박남영</a:t>
            </a:r>
            <a:endParaRPr lang="en-US" altLang="ko-KR" sz="1050" dirty="0">
              <a:solidFill>
                <a:srgbClr val="00206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CAF8AF-C5B0-4CD4-8DF1-040BA3BA7883}"/>
              </a:ext>
            </a:extLst>
          </p:cNvPr>
          <p:cNvSpPr txBox="1"/>
          <p:nvPr/>
        </p:nvSpPr>
        <p:spPr>
          <a:xfrm>
            <a:off x="6615953" y="634282"/>
            <a:ext cx="5408289" cy="2109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altLang="ko-KR" sz="6000" spc="1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Upgrade Dino </a:t>
            </a:r>
            <a:r>
              <a:rPr lang="en-US" altLang="ko-KR" sz="4800" spc="1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Game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D584C5-D372-4A16-9470-A63858C02C37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AF730B-E28C-42DF-B60E-10B3B7005528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2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E555CB-FF09-4167-9B18-51D9E0873BD4}"/>
              </a:ext>
            </a:extLst>
          </p:cNvPr>
          <p:cNvSpPr/>
          <p:nvPr/>
        </p:nvSpPr>
        <p:spPr>
          <a:xfrm>
            <a:off x="1384758" y="3789232"/>
            <a:ext cx="10380127" cy="2720019"/>
          </a:xfrm>
          <a:prstGeom prst="rect">
            <a:avLst/>
          </a:prstGeom>
          <a:solidFill>
            <a:srgbClr val="A8B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75F06F-F4F2-4D34-8FEB-B73B88975877}"/>
              </a:ext>
            </a:extLst>
          </p:cNvPr>
          <p:cNvSpPr/>
          <p:nvPr/>
        </p:nvSpPr>
        <p:spPr>
          <a:xfrm>
            <a:off x="1377374" y="1106889"/>
            <a:ext cx="2776315" cy="1709959"/>
          </a:xfrm>
          <a:prstGeom prst="rect">
            <a:avLst/>
          </a:prstGeom>
          <a:solidFill>
            <a:srgbClr val="A8B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5EDE66-B694-49F0-82D1-E1E3791C1036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77577A-EF56-4431-B1CE-3F46426617E6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D508C3-79B2-410C-9D92-0B89F19357DD}"/>
              </a:ext>
            </a:extLst>
          </p:cNvPr>
          <p:cNvSpPr txBox="1"/>
          <p:nvPr/>
        </p:nvSpPr>
        <p:spPr>
          <a:xfrm>
            <a:off x="622215" y="351110"/>
            <a:ext cx="256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Game</a:t>
            </a:r>
          </a:p>
        </p:txBody>
      </p:sp>
      <p:pic>
        <p:nvPicPr>
          <p:cNvPr id="4" name="그림 3" descr="텍스트, 검은색, 스크린샷이(가) 표시된 사진&#10;&#10;자동 생성된 설명">
            <a:extLst>
              <a:ext uri="{FF2B5EF4-FFF2-40B4-BE49-F238E27FC236}">
                <a16:creationId xmlns:a16="http://schemas.microsoft.com/office/drawing/2014/main" id="{F8E5E3BA-F3B8-4F3E-A909-D42023203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5" y="1106890"/>
            <a:ext cx="965026" cy="54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C45BFC-2548-4F7A-AC5A-7F91C68F3AFB}"/>
              </a:ext>
            </a:extLst>
          </p:cNvPr>
          <p:cNvSpPr txBox="1"/>
          <p:nvPr/>
        </p:nvSpPr>
        <p:spPr>
          <a:xfrm>
            <a:off x="1638698" y="1045014"/>
            <a:ext cx="2514991" cy="166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Update : Week 1, 2</a:t>
            </a:r>
          </a:p>
          <a:p>
            <a:pPr>
              <a:lnSpc>
                <a:spcPct val="20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목표 설정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 기능 협의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구조 개발 및 조정</a:t>
            </a:r>
            <a:endParaRPr lang="en-US" altLang="ko-KR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EDEC8-D8E7-4E4A-BD72-59502FD40AE0}"/>
              </a:ext>
            </a:extLst>
          </p:cNvPr>
          <p:cNvSpPr txBox="1"/>
          <p:nvPr/>
        </p:nvSpPr>
        <p:spPr>
          <a:xfrm>
            <a:off x="4404624" y="935885"/>
            <a:ext cx="4194012" cy="188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 구조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업데이트 내역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클래스를 이용한 임의 캐릭터 생성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완료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메인 함수에서의 캐릭터 임의 조정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완료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시작화면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종료화면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콘솔 창 생성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</a:t>
            </a: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완료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19B47FA-0C59-4053-97B9-1387125D8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98" y="5046871"/>
            <a:ext cx="2880164" cy="1049132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32CA0FF-365D-40D5-814B-043F720FA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20" y="5037906"/>
            <a:ext cx="3467400" cy="1280701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836EBEA2-29CE-4D4C-8321-42DA34EEB6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3"/>
          <a:stretch/>
        </p:blipFill>
        <p:spPr>
          <a:xfrm>
            <a:off x="9182985" y="5244094"/>
            <a:ext cx="1498220" cy="10745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C712B3-4FEA-4758-8383-F13A3BA155C9}"/>
              </a:ext>
            </a:extLst>
          </p:cNvPr>
          <p:cNvSpPr txBox="1"/>
          <p:nvPr/>
        </p:nvSpPr>
        <p:spPr>
          <a:xfrm>
            <a:off x="1544883" y="3817390"/>
            <a:ext cx="4194012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[Check Point :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기본 셋팅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3CBE02-7E05-46D2-95F9-88A97300A183}"/>
              </a:ext>
            </a:extLst>
          </p:cNvPr>
          <p:cNvSpPr txBox="1"/>
          <p:nvPr/>
        </p:nvSpPr>
        <p:spPr>
          <a:xfrm>
            <a:off x="1638698" y="4672153"/>
            <a:ext cx="3085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콘솔 창의 크기와 제목을 지정하는 함수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4AD64F-D95B-49CD-B6E2-3FAE6E146F24}"/>
              </a:ext>
            </a:extLst>
          </p:cNvPr>
          <p:cNvSpPr txBox="1"/>
          <p:nvPr/>
        </p:nvSpPr>
        <p:spPr>
          <a:xfrm>
            <a:off x="4920019" y="4672153"/>
            <a:ext cx="301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커서의 위치를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x, y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이동하는 함수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CC8CD5-66D9-4044-A897-D42A05CAE151}"/>
              </a:ext>
            </a:extLst>
          </p:cNvPr>
          <p:cNvSpPr txBox="1"/>
          <p:nvPr/>
        </p:nvSpPr>
        <p:spPr>
          <a:xfrm>
            <a:off x="9058358" y="4672153"/>
            <a:ext cx="292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키보드의 입력을 받고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입력된 키의 값을 반환하는 함수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36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77577A-EF56-4431-B1CE-3F46426617E6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D508C3-79B2-410C-9D92-0B89F19357DD}"/>
              </a:ext>
            </a:extLst>
          </p:cNvPr>
          <p:cNvSpPr txBox="1"/>
          <p:nvPr/>
        </p:nvSpPr>
        <p:spPr>
          <a:xfrm>
            <a:off x="622215" y="351110"/>
            <a:ext cx="256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Game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40F2D50-2582-43B5-AA32-98565A9DA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275" y="1106889"/>
            <a:ext cx="3667637" cy="29341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2B67D87-023A-4E6E-BBD1-25E1E0035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5" y="1106889"/>
            <a:ext cx="606409" cy="540000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8614B88-4F5E-4CDA-8451-11B66DA33A13}"/>
              </a:ext>
            </a:extLst>
          </p:cNvPr>
          <p:cNvCxnSpPr>
            <a:cxnSpLocks/>
          </p:cNvCxnSpPr>
          <p:nvPr/>
        </p:nvCxnSpPr>
        <p:spPr>
          <a:xfrm>
            <a:off x="1377374" y="1106889"/>
            <a:ext cx="3368901" cy="9845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816C002-D98E-46CC-BDE7-5186B8B5265E}"/>
              </a:ext>
            </a:extLst>
          </p:cNvPr>
          <p:cNvCxnSpPr>
            <a:cxnSpLocks/>
          </p:cNvCxnSpPr>
          <p:nvPr/>
        </p:nvCxnSpPr>
        <p:spPr>
          <a:xfrm flipH="1" flipV="1">
            <a:off x="1377375" y="1775012"/>
            <a:ext cx="3368900" cy="952055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9DB1FD-7564-4C7C-B0D6-71EAB467BE1D}"/>
              </a:ext>
            </a:extLst>
          </p:cNvPr>
          <p:cNvCxnSpPr>
            <a:cxnSpLocks/>
          </p:cNvCxnSpPr>
          <p:nvPr/>
        </p:nvCxnSpPr>
        <p:spPr>
          <a:xfrm flipH="1">
            <a:off x="1377374" y="3594847"/>
            <a:ext cx="3368901" cy="617155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CAA5BC-07C2-4EAD-97DE-E4FE82ADFDBF}"/>
              </a:ext>
            </a:extLst>
          </p:cNvPr>
          <p:cNvCxnSpPr>
            <a:cxnSpLocks/>
          </p:cNvCxnSpPr>
          <p:nvPr/>
        </p:nvCxnSpPr>
        <p:spPr>
          <a:xfrm flipH="1">
            <a:off x="1377374" y="4040998"/>
            <a:ext cx="3368901" cy="2478113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78605B-B4A6-4686-ACF1-B281E28BDDCB}"/>
              </a:ext>
            </a:extLst>
          </p:cNvPr>
          <p:cNvSpPr/>
          <p:nvPr/>
        </p:nvSpPr>
        <p:spPr>
          <a:xfrm>
            <a:off x="8413913" y="1123421"/>
            <a:ext cx="1698276" cy="651591"/>
          </a:xfrm>
          <a:prstGeom prst="rect">
            <a:avLst/>
          </a:prstGeom>
          <a:solidFill>
            <a:srgbClr val="A8B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0453F9-271E-427D-A50E-A6E3075F7DB9}"/>
              </a:ext>
            </a:extLst>
          </p:cNvPr>
          <p:cNvSpPr txBox="1"/>
          <p:nvPr/>
        </p:nvSpPr>
        <p:spPr>
          <a:xfrm>
            <a:off x="8634222" y="1252331"/>
            <a:ext cx="125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Structure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9D5D81-7318-4FB2-8E03-48920FA857E1}"/>
              </a:ext>
            </a:extLst>
          </p:cNvPr>
          <p:cNvSpPr txBox="1"/>
          <p:nvPr/>
        </p:nvSpPr>
        <p:spPr>
          <a:xfrm>
            <a:off x="2708685" y="1113832"/>
            <a:ext cx="203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화면 구성 </a:t>
            </a:r>
            <a:r>
              <a:rPr lang="en-US" altLang="ko-KR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컨트롤 함수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A8C463-5251-4BE6-958D-4D48854169C8}"/>
              </a:ext>
            </a:extLst>
          </p:cNvPr>
          <p:cNvSpPr txBox="1"/>
          <p:nvPr/>
        </p:nvSpPr>
        <p:spPr>
          <a:xfrm>
            <a:off x="1400554" y="2104697"/>
            <a:ext cx="203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캐릭터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객체 클래스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16B803-EF74-4511-A5EE-B558E75FFFD2}"/>
              </a:ext>
            </a:extLst>
          </p:cNvPr>
          <p:cNvSpPr txBox="1"/>
          <p:nvPr/>
        </p:nvSpPr>
        <p:spPr>
          <a:xfrm>
            <a:off x="1351824" y="4558849"/>
            <a:ext cx="203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 함수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solidFill>
                  <a:srgbClr val="00206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객체의 동작 조절</a:t>
            </a:r>
            <a:endParaRPr lang="en-US" altLang="ko-KR" dirty="0">
              <a:solidFill>
                <a:srgbClr val="00206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3869F1-18DB-45D4-8E79-904D595A63DB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28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5EDE66-B694-49F0-82D1-E1E3791C1036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77577A-EF56-4431-B1CE-3F46426617E6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D508C3-79B2-410C-9D92-0B89F19357DD}"/>
              </a:ext>
            </a:extLst>
          </p:cNvPr>
          <p:cNvSpPr txBox="1"/>
          <p:nvPr/>
        </p:nvSpPr>
        <p:spPr>
          <a:xfrm>
            <a:off x="622215" y="351110"/>
            <a:ext cx="256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Game</a:t>
            </a:r>
          </a:p>
        </p:txBody>
      </p:sp>
      <p:pic>
        <p:nvPicPr>
          <p:cNvPr id="3" name="그림 2" descr="텍스트, 검은색, 스크린샷이(가) 표시된 사진&#10;&#10;자동 생성된 설명">
            <a:extLst>
              <a:ext uri="{FF2B5EF4-FFF2-40B4-BE49-F238E27FC236}">
                <a16:creationId xmlns:a16="http://schemas.microsoft.com/office/drawing/2014/main" id="{F75CC21A-0E60-48A1-9FF4-DD7445520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1" y="1106890"/>
            <a:ext cx="860333" cy="5400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11733C-B3CB-4A53-A86C-9A97A4CC0780}"/>
              </a:ext>
            </a:extLst>
          </p:cNvPr>
          <p:cNvSpPr/>
          <p:nvPr/>
        </p:nvSpPr>
        <p:spPr>
          <a:xfrm>
            <a:off x="1377374" y="1106889"/>
            <a:ext cx="2776315" cy="1709960"/>
          </a:xfrm>
          <a:prstGeom prst="rect">
            <a:avLst/>
          </a:prstGeom>
          <a:solidFill>
            <a:srgbClr val="A8B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17238-0324-41B4-A970-1A03C8AF15E0}"/>
              </a:ext>
            </a:extLst>
          </p:cNvPr>
          <p:cNvSpPr txBox="1"/>
          <p:nvPr/>
        </p:nvSpPr>
        <p:spPr>
          <a:xfrm>
            <a:off x="1638698" y="1045014"/>
            <a:ext cx="2514991" cy="145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Update : Week 3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각자의 캐릭터 개발</a:t>
            </a:r>
            <a:endParaRPr lang="en-US" altLang="ko-KR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193DA-824A-4BCC-9E06-30D5467BF449}"/>
              </a:ext>
            </a:extLst>
          </p:cNvPr>
          <p:cNvSpPr txBox="1"/>
          <p:nvPr/>
        </p:nvSpPr>
        <p:spPr>
          <a:xfrm>
            <a:off x="4404624" y="935885"/>
            <a:ext cx="4194012" cy="188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캐릭터 개발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업데이트 내역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공룡 캐릭터 생성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완료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소닉 캐릭터 생성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완료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마리오</a:t>
            </a: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캐릭터 생성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완료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1AAEF1-DB08-4EE7-B63C-E13790FA4CB6}"/>
              </a:ext>
            </a:extLst>
          </p:cNvPr>
          <p:cNvSpPr/>
          <p:nvPr/>
        </p:nvSpPr>
        <p:spPr>
          <a:xfrm>
            <a:off x="1384758" y="3789232"/>
            <a:ext cx="10380127" cy="2720019"/>
          </a:xfrm>
          <a:prstGeom prst="rect">
            <a:avLst/>
          </a:prstGeom>
          <a:solidFill>
            <a:srgbClr val="A8B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E3E92-765C-4483-8860-C5695D6D4A90}"/>
              </a:ext>
            </a:extLst>
          </p:cNvPr>
          <p:cNvSpPr txBox="1"/>
          <p:nvPr/>
        </p:nvSpPr>
        <p:spPr>
          <a:xfrm>
            <a:off x="1544883" y="3817390"/>
            <a:ext cx="4194012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[Check Point :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객체의 메서드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E5198F-543C-46F6-8F14-6283E1E59950}"/>
              </a:ext>
            </a:extLst>
          </p:cNvPr>
          <p:cNvSpPr txBox="1"/>
          <p:nvPr/>
        </p:nvSpPr>
        <p:spPr>
          <a:xfrm>
            <a:off x="1638698" y="4394245"/>
            <a:ext cx="3085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캐릭터를 그리는 메서드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EA6A8-9DD6-4897-A4EE-2DF03C6E7414}"/>
              </a:ext>
            </a:extLst>
          </p:cNvPr>
          <p:cNvSpPr txBox="1"/>
          <p:nvPr/>
        </p:nvSpPr>
        <p:spPr>
          <a:xfrm>
            <a:off x="4920019" y="4394245"/>
            <a:ext cx="301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내 물체를 그리는 메서드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20D39C-C266-4F38-B717-2FF0B24F26D2}"/>
              </a:ext>
            </a:extLst>
          </p:cNvPr>
          <p:cNvSpPr txBox="1"/>
          <p:nvPr/>
        </p:nvSpPr>
        <p:spPr>
          <a:xfrm>
            <a:off x="9058358" y="4394245"/>
            <a:ext cx="2927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캐릭터와 물체의 충돌처리 메서드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832BF79-36C2-4279-8261-417E6EE531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5"/>
          <a:stretch/>
        </p:blipFill>
        <p:spPr>
          <a:xfrm>
            <a:off x="1766566" y="4702022"/>
            <a:ext cx="1326283" cy="16200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DB07CE7-03BF-4C98-97E2-BBC70824B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49" y="4702022"/>
            <a:ext cx="2053769" cy="1620000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6F54A968-A52D-468C-BA13-FAF9F09CCC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35"/>
          <a:stretch/>
        </p:blipFill>
        <p:spPr>
          <a:xfrm>
            <a:off x="5117869" y="4702021"/>
            <a:ext cx="194366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4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5EDE66-B694-49F0-82D1-E1E3791C1036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77577A-EF56-4431-B1CE-3F46426617E6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D508C3-79B2-410C-9D92-0B89F19357DD}"/>
              </a:ext>
            </a:extLst>
          </p:cNvPr>
          <p:cNvSpPr txBox="1"/>
          <p:nvPr/>
        </p:nvSpPr>
        <p:spPr>
          <a:xfrm>
            <a:off x="622215" y="351110"/>
            <a:ext cx="256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Game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B275EB-B7E7-4996-B14D-CBCC4F555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5" y="1106889"/>
            <a:ext cx="606409" cy="54000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E78B7A-6A8C-48B1-A1FA-87E5137AE481}"/>
              </a:ext>
            </a:extLst>
          </p:cNvPr>
          <p:cNvSpPr/>
          <p:nvPr/>
        </p:nvSpPr>
        <p:spPr>
          <a:xfrm>
            <a:off x="1377374" y="1106889"/>
            <a:ext cx="2776315" cy="1709960"/>
          </a:xfrm>
          <a:prstGeom prst="rect">
            <a:avLst/>
          </a:prstGeom>
          <a:solidFill>
            <a:srgbClr val="A8B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7D0AC-077E-4392-BA01-20A2E05769FA}"/>
              </a:ext>
            </a:extLst>
          </p:cNvPr>
          <p:cNvSpPr txBox="1"/>
          <p:nvPr/>
        </p:nvSpPr>
        <p:spPr>
          <a:xfrm>
            <a:off x="1638698" y="1045014"/>
            <a:ext cx="2514991" cy="145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Update : Week 4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난이도 패치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 종합</a:t>
            </a:r>
            <a:endParaRPr lang="en-US" altLang="ko-KR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FC07A0-2E70-4C1A-A74A-6C0A9867ADD6}"/>
              </a:ext>
            </a:extLst>
          </p:cNvPr>
          <p:cNvSpPr txBox="1"/>
          <p:nvPr/>
        </p:nvSpPr>
        <p:spPr>
          <a:xfrm>
            <a:off x="4404624" y="935885"/>
            <a:ext cx="4194012" cy="188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난이도 패치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업데이트 내역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공룡 캐릭터 난이도 설정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완료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소닉 캐릭터 난이도 설정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완료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마리오</a:t>
            </a: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캐릭터 난이도 설정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완료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CC6988-3F59-42EC-AA2E-97716B86CBE1}"/>
              </a:ext>
            </a:extLst>
          </p:cNvPr>
          <p:cNvSpPr/>
          <p:nvPr/>
        </p:nvSpPr>
        <p:spPr>
          <a:xfrm>
            <a:off x="1384758" y="3789232"/>
            <a:ext cx="10380127" cy="2720019"/>
          </a:xfrm>
          <a:prstGeom prst="rect">
            <a:avLst/>
          </a:prstGeom>
          <a:solidFill>
            <a:srgbClr val="A8B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53B0D-0E5E-40B6-95E7-E8708310833E}"/>
              </a:ext>
            </a:extLst>
          </p:cNvPr>
          <p:cNvSpPr txBox="1"/>
          <p:nvPr/>
        </p:nvSpPr>
        <p:spPr>
          <a:xfrm>
            <a:off x="1544883" y="3817390"/>
            <a:ext cx="4194012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[Check Point :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메인 함수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77B33D-F0A6-4C8B-B4E2-B32674C6FE88}"/>
              </a:ext>
            </a:extLst>
          </p:cNvPr>
          <p:cNvSpPr txBox="1"/>
          <p:nvPr/>
        </p:nvSpPr>
        <p:spPr>
          <a:xfrm>
            <a:off x="1638698" y="4394245"/>
            <a:ext cx="3085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제어문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캐릭터 선택 및 시작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실패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2CF5E4-3475-4E21-8687-CAA3A4939CFE}"/>
              </a:ext>
            </a:extLst>
          </p:cNvPr>
          <p:cNvSpPr txBox="1"/>
          <p:nvPr/>
        </p:nvSpPr>
        <p:spPr>
          <a:xfrm>
            <a:off x="6677102" y="4232875"/>
            <a:ext cx="301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제어문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내 객체 생성 및 난이도 조절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217CE61-B2C0-47A1-99CF-55A0AF75CE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96"/>
          <a:stretch/>
        </p:blipFill>
        <p:spPr>
          <a:xfrm>
            <a:off x="1695313" y="4774403"/>
            <a:ext cx="2520000" cy="587130"/>
          </a:xfrm>
          <a:prstGeom prst="rect">
            <a:avLst/>
          </a:prstGeom>
        </p:spPr>
      </p:pic>
      <p:pic>
        <p:nvPicPr>
          <p:cNvPr id="7" name="그림 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8A066250-22F3-4748-8806-86019C13A9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9" b="-5903"/>
          <a:stretch/>
        </p:blipFill>
        <p:spPr>
          <a:xfrm>
            <a:off x="1695313" y="5478285"/>
            <a:ext cx="2520000" cy="347972"/>
          </a:xfrm>
          <a:prstGeom prst="rect">
            <a:avLst/>
          </a:prstGeom>
        </p:spPr>
      </p:pic>
      <p:pic>
        <p:nvPicPr>
          <p:cNvPr id="25" name="그림 2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1C4F104-C9F2-4896-A4B6-49DF95F95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88" y="5940367"/>
            <a:ext cx="2520000" cy="331580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156829A6-DD3C-47C4-8049-728D874A29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39"/>
          <a:stretch/>
        </p:blipFill>
        <p:spPr>
          <a:xfrm>
            <a:off x="6773660" y="4578285"/>
            <a:ext cx="1870948" cy="1800000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A5BEB3F5-B081-4B25-918D-73718226B0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89"/>
          <a:stretch/>
        </p:blipFill>
        <p:spPr>
          <a:xfrm>
            <a:off x="8801083" y="4578285"/>
            <a:ext cx="142362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4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5EDE66-B694-49F0-82D1-E1E3791C1036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77577A-EF56-4431-B1CE-3F46426617E6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D508C3-79B2-410C-9D92-0B89F19357DD}"/>
              </a:ext>
            </a:extLst>
          </p:cNvPr>
          <p:cNvSpPr txBox="1"/>
          <p:nvPr/>
        </p:nvSpPr>
        <p:spPr>
          <a:xfrm>
            <a:off x="622215" y="351110"/>
            <a:ext cx="256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Game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B275EB-B7E7-4996-B14D-CBCC4F555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5" y="1106889"/>
            <a:ext cx="606409" cy="54000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E78B7A-6A8C-48B1-A1FA-87E5137AE481}"/>
              </a:ext>
            </a:extLst>
          </p:cNvPr>
          <p:cNvSpPr/>
          <p:nvPr/>
        </p:nvSpPr>
        <p:spPr>
          <a:xfrm>
            <a:off x="1377374" y="1106889"/>
            <a:ext cx="2776315" cy="1709960"/>
          </a:xfrm>
          <a:prstGeom prst="rect">
            <a:avLst/>
          </a:prstGeom>
          <a:solidFill>
            <a:srgbClr val="A8B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7D0AC-077E-4392-BA01-20A2E05769FA}"/>
              </a:ext>
            </a:extLst>
          </p:cNvPr>
          <p:cNvSpPr txBox="1"/>
          <p:nvPr/>
        </p:nvSpPr>
        <p:spPr>
          <a:xfrm>
            <a:off x="1638698" y="1045014"/>
            <a:ext cx="2514991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Update : Issue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FC07A0-2E70-4C1A-A74A-6C0A9867ADD6}"/>
              </a:ext>
            </a:extLst>
          </p:cNvPr>
          <p:cNvSpPr txBox="1"/>
          <p:nvPr/>
        </p:nvSpPr>
        <p:spPr>
          <a:xfrm>
            <a:off x="4404624" y="980710"/>
            <a:ext cx="4194012" cy="145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이슈체크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업데이트 내역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충돌 함수 이슈 발생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장애물 출현 빈도수 이슈 발생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CC6988-3F59-42EC-AA2E-97716B86CBE1}"/>
              </a:ext>
            </a:extLst>
          </p:cNvPr>
          <p:cNvSpPr/>
          <p:nvPr/>
        </p:nvSpPr>
        <p:spPr>
          <a:xfrm>
            <a:off x="1377374" y="2816849"/>
            <a:ext cx="10387511" cy="3692403"/>
          </a:xfrm>
          <a:prstGeom prst="rect">
            <a:avLst/>
          </a:prstGeom>
          <a:solidFill>
            <a:srgbClr val="A8B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53B0D-0E5E-40B6-95E7-E8708310833E}"/>
              </a:ext>
            </a:extLst>
          </p:cNvPr>
          <p:cNvSpPr txBox="1"/>
          <p:nvPr/>
        </p:nvSpPr>
        <p:spPr>
          <a:xfrm>
            <a:off x="1544883" y="2445787"/>
            <a:ext cx="4194012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[Issue Check]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77B33D-F0A6-4C8B-B4E2-B32674C6FE88}"/>
              </a:ext>
            </a:extLst>
          </p:cNvPr>
          <p:cNvSpPr txBox="1"/>
          <p:nvPr/>
        </p:nvSpPr>
        <p:spPr>
          <a:xfrm>
            <a:off x="1638698" y="3022642"/>
            <a:ext cx="3085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충돌 범위 시각화</a:t>
            </a:r>
            <a:endParaRPr lang="en-US" altLang="ko-KR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2CF5E4-3475-4E21-8687-CAA3A4939CFE}"/>
              </a:ext>
            </a:extLst>
          </p:cNvPr>
          <p:cNvSpPr txBox="1"/>
          <p:nvPr/>
        </p:nvSpPr>
        <p:spPr>
          <a:xfrm>
            <a:off x="7125340" y="3022642"/>
            <a:ext cx="301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장애물 출현 빈도수 조정</a:t>
            </a:r>
            <a:endParaRPr lang="en-US" altLang="ko-KR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72D88E-22D5-4A2C-97AA-79CADA2A4C79}"/>
              </a:ext>
            </a:extLst>
          </p:cNvPr>
          <p:cNvSpPr txBox="1"/>
          <p:nvPr/>
        </p:nvSpPr>
        <p:spPr>
          <a:xfrm>
            <a:off x="1638697" y="3373693"/>
            <a:ext cx="4932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충돌 메서드에서 캐릭터와 물체가 충돌하는 범위가 너무 크거나 작아서 예상치 못한 상황에 게임이 종료되어버리는 문제 발생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/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좌표값을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실시간으로 출력시켜 충돌 범위 시각화 및 조정 가능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DEF49-E3D3-4610-B30A-7E1EE16DD431}"/>
              </a:ext>
            </a:extLst>
          </p:cNvPr>
          <p:cNvSpPr txBox="1"/>
          <p:nvPr/>
        </p:nvSpPr>
        <p:spPr>
          <a:xfrm>
            <a:off x="7125339" y="3373693"/>
            <a:ext cx="46395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장애물들이 캐릭터에 다가오는 순간이 겹쳐 어떠한 경우의 수에도 회피할 수 없는 상황이 발생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 장애물이 일정거리 이상 가까워지면 하나를 </a:t>
            </a:r>
            <a:r>
              <a:rPr lang="ko-KR" altLang="en-US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빨라지게하여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해당 문제 해결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0E4E1AE-4167-4355-A202-6A37374585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3"/>
          <a:stretch/>
        </p:blipFill>
        <p:spPr>
          <a:xfrm>
            <a:off x="7125339" y="4624624"/>
            <a:ext cx="4061812" cy="176837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F281213-35C6-48F7-A2EB-D53177985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15" y="4624624"/>
            <a:ext cx="4587638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4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7532C8-CF65-4650-B43C-C16815FE0D38}"/>
              </a:ext>
            </a:extLst>
          </p:cNvPr>
          <p:cNvSpPr/>
          <p:nvPr/>
        </p:nvSpPr>
        <p:spPr>
          <a:xfrm>
            <a:off x="228600" y="1675473"/>
            <a:ext cx="3173505" cy="1947096"/>
          </a:xfrm>
          <a:prstGeom prst="rect">
            <a:avLst/>
          </a:prstGeom>
          <a:solidFill>
            <a:srgbClr val="00206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5B73DD-5F9D-4173-BF4C-2DFEBFD27BFE}"/>
              </a:ext>
            </a:extLst>
          </p:cNvPr>
          <p:cNvSpPr/>
          <p:nvPr/>
        </p:nvSpPr>
        <p:spPr>
          <a:xfrm>
            <a:off x="8807434" y="4180239"/>
            <a:ext cx="3075847" cy="1893376"/>
          </a:xfrm>
          <a:prstGeom prst="rect">
            <a:avLst/>
          </a:prstGeom>
          <a:solidFill>
            <a:srgbClr val="0070C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EA4011-BEBC-474C-A1AE-18ABD7D92BFA}"/>
              </a:ext>
            </a:extLst>
          </p:cNvPr>
          <p:cNvSpPr/>
          <p:nvPr/>
        </p:nvSpPr>
        <p:spPr>
          <a:xfrm>
            <a:off x="3491040" y="1675473"/>
            <a:ext cx="3173505" cy="1947096"/>
          </a:xfrm>
          <a:prstGeom prst="rect">
            <a:avLst/>
          </a:prstGeom>
          <a:solidFill>
            <a:srgbClr val="00206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5EDE66-B694-49F0-82D1-E1E3791C1036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77577A-EF56-4431-B1CE-3F46426617E6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D508C3-79B2-410C-9D92-0B89F19357DD}"/>
              </a:ext>
            </a:extLst>
          </p:cNvPr>
          <p:cNvSpPr txBox="1"/>
          <p:nvPr/>
        </p:nvSpPr>
        <p:spPr>
          <a:xfrm>
            <a:off x="622215" y="351110"/>
            <a:ext cx="256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Game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34DD8A9-ADAF-4BE8-A83D-422D03962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8" r="9142"/>
          <a:stretch/>
        </p:blipFill>
        <p:spPr>
          <a:xfrm>
            <a:off x="299605" y="1740202"/>
            <a:ext cx="3048710" cy="18176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B74F8D-005C-4AA0-B0E4-3B317779C4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16"/>
          <a:stretch/>
        </p:blipFill>
        <p:spPr>
          <a:xfrm>
            <a:off x="3577738" y="1758132"/>
            <a:ext cx="2977447" cy="1781779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38BE8B7-C598-4ED9-B96E-A711A8A18E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9" r="12083" b="12445"/>
          <a:stretch/>
        </p:blipFill>
        <p:spPr>
          <a:xfrm>
            <a:off x="8861157" y="4238620"/>
            <a:ext cx="2977448" cy="1781779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3B058C1D-0F10-4485-8687-FAF282F1904D}"/>
              </a:ext>
            </a:extLst>
          </p:cNvPr>
          <p:cNvSpPr txBox="1">
            <a:spLocks/>
          </p:cNvSpPr>
          <p:nvPr/>
        </p:nvSpPr>
        <p:spPr>
          <a:xfrm>
            <a:off x="177011" y="1317105"/>
            <a:ext cx="3457575" cy="3996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Dino 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Easy_mode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  <a:alpha val="20000"/>
                  </a:prstClr>
                </a:solidFill>
              </a:ln>
              <a:solidFill>
                <a:srgbClr val="00206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1873D90B-37FA-4C50-9B92-EED93786B581}"/>
              </a:ext>
            </a:extLst>
          </p:cNvPr>
          <p:cNvSpPr txBox="1">
            <a:spLocks/>
          </p:cNvSpPr>
          <p:nvPr/>
        </p:nvSpPr>
        <p:spPr>
          <a:xfrm>
            <a:off x="10581157" y="6164551"/>
            <a:ext cx="1302124" cy="3996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게임종료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  <a:alpha val="20000"/>
                  </a:prstClr>
                </a:solidFill>
              </a:ln>
              <a:solidFill>
                <a:srgbClr val="00206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1C4C2A-0403-4B7E-A731-DF5D02D925D8}"/>
              </a:ext>
            </a:extLst>
          </p:cNvPr>
          <p:cNvSpPr txBox="1"/>
          <p:nvPr/>
        </p:nvSpPr>
        <p:spPr>
          <a:xfrm>
            <a:off x="228599" y="3838904"/>
            <a:ext cx="7938247" cy="231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공룡게임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난이도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쉬움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시작화면에서 키보드 숫자 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 를 선택하면 공룡게임 시작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돌 장애물과 나무 장애물이 각각의 다른 속도와 빈도수로 공룡을 향해 접근한다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Z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키를 누르면 점프를 하게 되는데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장애물을 </a:t>
            </a:r>
            <a:r>
              <a:rPr lang="ko-KR" altLang="en-US" sz="1400" dirty="0" err="1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피할시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스코어가 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1400" dirty="0" err="1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점씩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오르지만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부딪히면 게임이 종료된다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충돌범위를 여유롭게 설정하여 회피율이 높으며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높은 수준의 컨트롤 능력이 요구되지 않는다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28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23A170-4E21-4B54-B361-CD2AFD16F4BB}"/>
              </a:ext>
            </a:extLst>
          </p:cNvPr>
          <p:cNvSpPr/>
          <p:nvPr/>
        </p:nvSpPr>
        <p:spPr>
          <a:xfrm>
            <a:off x="3491040" y="1675473"/>
            <a:ext cx="3173505" cy="1947096"/>
          </a:xfrm>
          <a:prstGeom prst="rect">
            <a:avLst/>
          </a:prstGeom>
          <a:solidFill>
            <a:srgbClr val="00206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5EDE66-B694-49F0-82D1-E1E3791C1036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77577A-EF56-4431-B1CE-3F46426617E6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D508C3-79B2-410C-9D92-0B89F19357DD}"/>
              </a:ext>
            </a:extLst>
          </p:cNvPr>
          <p:cNvSpPr txBox="1"/>
          <p:nvPr/>
        </p:nvSpPr>
        <p:spPr>
          <a:xfrm>
            <a:off x="622215" y="351110"/>
            <a:ext cx="256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Game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9C6E96D-116C-49A9-843F-134EB247F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16"/>
          <a:stretch/>
        </p:blipFill>
        <p:spPr>
          <a:xfrm>
            <a:off x="3589068" y="1769070"/>
            <a:ext cx="2977447" cy="178177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BBD300-3EC9-4DAB-AFA2-0E658657FBA0}"/>
              </a:ext>
            </a:extLst>
          </p:cNvPr>
          <p:cNvSpPr/>
          <p:nvPr/>
        </p:nvSpPr>
        <p:spPr>
          <a:xfrm>
            <a:off x="228600" y="1675473"/>
            <a:ext cx="3173505" cy="1947096"/>
          </a:xfrm>
          <a:prstGeom prst="rect">
            <a:avLst/>
          </a:prstGeom>
          <a:solidFill>
            <a:srgbClr val="00206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9BDE7DF4-0AE7-4743-9E69-7D24EF38F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8" r="9142"/>
          <a:stretch/>
        </p:blipFill>
        <p:spPr>
          <a:xfrm>
            <a:off x="299605" y="1740202"/>
            <a:ext cx="3048710" cy="1817639"/>
          </a:xfrm>
          <a:prstGeom prst="rect">
            <a:avLst/>
          </a:prstGeom>
        </p:spPr>
      </p:pic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2940485F-9366-40E4-B961-215DFD5C397B}"/>
              </a:ext>
            </a:extLst>
          </p:cNvPr>
          <p:cNvSpPr txBox="1">
            <a:spLocks/>
          </p:cNvSpPr>
          <p:nvPr/>
        </p:nvSpPr>
        <p:spPr>
          <a:xfrm>
            <a:off x="177011" y="1317105"/>
            <a:ext cx="3457575" cy="3996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Sonic 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Normal_mode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  <a:alpha val="20000"/>
                  </a:prstClr>
                </a:solidFill>
              </a:ln>
              <a:solidFill>
                <a:srgbClr val="00206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DEAF13-8058-460B-A591-494702EA0A77}"/>
              </a:ext>
            </a:extLst>
          </p:cNvPr>
          <p:cNvSpPr txBox="1"/>
          <p:nvPr/>
        </p:nvSpPr>
        <p:spPr>
          <a:xfrm>
            <a:off x="228599" y="3838904"/>
            <a:ext cx="8260977" cy="274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소닉게임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난이도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보통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시작화면에서 키보드 숫자 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 를 선택하면 </a:t>
            </a:r>
            <a:r>
              <a:rPr lang="ko-KR" altLang="en-US" sz="1400" dirty="0" err="1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소닉게임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시작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상단에는 점수를 얻을 수 있는 링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하단에는 장애물이 각기 다른 속도와 빈도수로 접근한다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Z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키를 누르면 점프를 하게 되는데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장애물을 피할 시 스코어가 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 씩 오르고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링과 접촉하게 되면 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점이 오른다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충돌범위를 딱 맞게 설정하여 회피하는데 어느정도 수준의 컨트롤 능력이 요구된다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링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요소의 추가로 스코어 기록을 늘릴 수 있지만 반대로 링과 </a:t>
            </a:r>
            <a:r>
              <a:rPr lang="ko-KR" altLang="en-US" sz="1400" dirty="0" err="1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접촉하려다가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장애물과 충돌하는 것을 주의해야한다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9CDDF1-2991-4A6A-BDE6-B7734BACE10D}"/>
              </a:ext>
            </a:extLst>
          </p:cNvPr>
          <p:cNvSpPr/>
          <p:nvPr/>
        </p:nvSpPr>
        <p:spPr>
          <a:xfrm>
            <a:off x="8807434" y="4180239"/>
            <a:ext cx="3075847" cy="1893376"/>
          </a:xfrm>
          <a:prstGeom prst="rect">
            <a:avLst/>
          </a:prstGeom>
          <a:solidFill>
            <a:srgbClr val="0070C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2FF7804-39C6-470F-A0CC-5429168306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9" r="12083" b="12445"/>
          <a:stretch/>
        </p:blipFill>
        <p:spPr>
          <a:xfrm>
            <a:off x="8861157" y="4238620"/>
            <a:ext cx="2977448" cy="1781779"/>
          </a:xfrm>
          <a:prstGeom prst="rect">
            <a:avLst/>
          </a:prstGeom>
        </p:spPr>
      </p:pic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EAE32881-9996-48BC-A6C7-8FB0E2132875}"/>
              </a:ext>
            </a:extLst>
          </p:cNvPr>
          <p:cNvSpPr txBox="1">
            <a:spLocks/>
          </p:cNvSpPr>
          <p:nvPr/>
        </p:nvSpPr>
        <p:spPr>
          <a:xfrm>
            <a:off x="10581157" y="6164551"/>
            <a:ext cx="1302124" cy="3996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게임종료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  <a:alpha val="20000"/>
                  </a:prstClr>
                </a:solidFill>
              </a:ln>
              <a:solidFill>
                <a:srgbClr val="00206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82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9E0CFC-2277-442E-A3D8-CE8933DC6BF4}"/>
              </a:ext>
            </a:extLst>
          </p:cNvPr>
          <p:cNvSpPr/>
          <p:nvPr/>
        </p:nvSpPr>
        <p:spPr>
          <a:xfrm>
            <a:off x="3491040" y="1675473"/>
            <a:ext cx="3173505" cy="1947096"/>
          </a:xfrm>
          <a:prstGeom prst="rect">
            <a:avLst/>
          </a:prstGeom>
          <a:solidFill>
            <a:srgbClr val="00206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5EDE66-B694-49F0-82D1-E1E3791C1036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77577A-EF56-4431-B1CE-3F46426617E6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D508C3-79B2-410C-9D92-0B89F19357DD}"/>
              </a:ext>
            </a:extLst>
          </p:cNvPr>
          <p:cNvSpPr txBox="1"/>
          <p:nvPr/>
        </p:nvSpPr>
        <p:spPr>
          <a:xfrm>
            <a:off x="622215" y="351110"/>
            <a:ext cx="256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Game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97DD9FB-57F8-4514-905B-B91906A81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68" y="1758131"/>
            <a:ext cx="2977447" cy="178177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85D203-2455-448E-B29E-700AA5761FE4}"/>
              </a:ext>
            </a:extLst>
          </p:cNvPr>
          <p:cNvSpPr/>
          <p:nvPr/>
        </p:nvSpPr>
        <p:spPr>
          <a:xfrm>
            <a:off x="228600" y="1675473"/>
            <a:ext cx="3173505" cy="1947096"/>
          </a:xfrm>
          <a:prstGeom prst="rect">
            <a:avLst/>
          </a:prstGeom>
          <a:solidFill>
            <a:srgbClr val="00206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87224280-A5A8-4541-A447-A10D5C3E04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8" r="9142"/>
          <a:stretch/>
        </p:blipFill>
        <p:spPr>
          <a:xfrm>
            <a:off x="299605" y="1740202"/>
            <a:ext cx="3048710" cy="1817639"/>
          </a:xfrm>
          <a:prstGeom prst="rect">
            <a:avLst/>
          </a:prstGeom>
        </p:spPr>
      </p:pic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8F0BDF9D-29AF-498F-BC37-F84A6810D465}"/>
              </a:ext>
            </a:extLst>
          </p:cNvPr>
          <p:cNvSpPr txBox="1">
            <a:spLocks/>
          </p:cNvSpPr>
          <p:nvPr/>
        </p:nvSpPr>
        <p:spPr>
          <a:xfrm>
            <a:off x="177011" y="1317105"/>
            <a:ext cx="3457575" cy="3996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Mario 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Hard_mode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  <a:alpha val="20000"/>
                  </a:prstClr>
                </a:solidFill>
              </a:ln>
              <a:solidFill>
                <a:srgbClr val="00206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638A3C-AE16-4BAA-A455-3495AE498B77}"/>
              </a:ext>
            </a:extLst>
          </p:cNvPr>
          <p:cNvSpPr/>
          <p:nvPr/>
        </p:nvSpPr>
        <p:spPr>
          <a:xfrm>
            <a:off x="8807434" y="4180239"/>
            <a:ext cx="3075847" cy="1893376"/>
          </a:xfrm>
          <a:prstGeom prst="rect">
            <a:avLst/>
          </a:prstGeom>
          <a:solidFill>
            <a:srgbClr val="0070C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EE8FDA74-3B4D-493A-B62D-F49DB2C67D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9" r="12083" b="12445"/>
          <a:stretch/>
        </p:blipFill>
        <p:spPr>
          <a:xfrm>
            <a:off x="8861157" y="4238620"/>
            <a:ext cx="2977448" cy="1781779"/>
          </a:xfrm>
          <a:prstGeom prst="rect">
            <a:avLst/>
          </a:prstGeom>
        </p:spPr>
      </p:pic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24ECFA1C-3C75-4A8E-A490-3598E3B7AC03}"/>
              </a:ext>
            </a:extLst>
          </p:cNvPr>
          <p:cNvSpPr txBox="1">
            <a:spLocks/>
          </p:cNvSpPr>
          <p:nvPr/>
        </p:nvSpPr>
        <p:spPr>
          <a:xfrm>
            <a:off x="10581157" y="6164551"/>
            <a:ext cx="1302124" cy="3996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게임종료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  <a:alpha val="20000"/>
                  </a:prstClr>
                </a:solidFill>
              </a:ln>
              <a:solidFill>
                <a:srgbClr val="00206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CEE9D2-13BB-45C2-9B13-87BD6FA12D38}"/>
              </a:ext>
            </a:extLst>
          </p:cNvPr>
          <p:cNvSpPr txBox="1"/>
          <p:nvPr/>
        </p:nvSpPr>
        <p:spPr>
          <a:xfrm>
            <a:off x="228599" y="3838904"/>
            <a:ext cx="8260977" cy="274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</a:t>
            </a:r>
            <a:r>
              <a:rPr lang="ko-KR" altLang="en-US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마리오게임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–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난이도 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어려움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시작화면에서 키보드 숫자 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 를 선택하면 </a:t>
            </a:r>
            <a:r>
              <a:rPr lang="ko-KR" altLang="en-US" sz="1400" dirty="0" err="1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마리오게임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시작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화면 상단에는 바형태의 장애물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하단에는 독버섯이 각기 다른 속도와 빈도수로 접근한다</a:t>
            </a:r>
            <a:endParaRPr lang="en-US" altLang="ko-KR" sz="14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Z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키를 누르면 점프를 하게 되는데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장애물을 피할 시 스코어가 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점 씩 오른다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앞선 두 게임들과 달리 두개의 장애물이 상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하단 에서 출몰하기 때문에 높은 수준의 컨트롤 능력이 요구된다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하지만 두장애물이 동시에 겹쳐 출몰하는 상황은 방지하여서 사용자의 실력에 따라 계속 게임을 </a:t>
            </a:r>
            <a:r>
              <a:rPr lang="ko-KR" altLang="en-US" sz="1400" dirty="0" err="1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이어나갈</a:t>
            </a:r>
            <a:r>
              <a:rPr lang="ko-KR" altLang="en-US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수 있다</a:t>
            </a:r>
            <a:r>
              <a:rPr lang="en-US" altLang="ko-KR" sz="14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89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CAF8AF-C5B0-4CD4-8DF1-040BA3BA7883}"/>
              </a:ext>
            </a:extLst>
          </p:cNvPr>
          <p:cNvSpPr txBox="1"/>
          <p:nvPr/>
        </p:nvSpPr>
        <p:spPr>
          <a:xfrm>
            <a:off x="-17928" y="616353"/>
            <a:ext cx="4419600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altLang="ko-KR" sz="6000" spc="1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Epilogue</a:t>
            </a:r>
            <a:endParaRPr lang="en-US" altLang="ko-KR" sz="4800" spc="1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D584C5-D372-4A16-9470-A63858C02C37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AF730B-E28C-42DF-B60E-10B3B7005528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C5B9E1-E4B4-4C19-91D5-2E5D22743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83" y="2620444"/>
            <a:ext cx="4691951" cy="38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47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5EDE66-B694-49F0-82D1-E1E3791C1036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77577A-EF56-4431-B1CE-3F46426617E6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D508C3-79B2-410C-9D92-0B89F19357DD}"/>
              </a:ext>
            </a:extLst>
          </p:cNvPr>
          <p:cNvSpPr txBox="1"/>
          <p:nvPr/>
        </p:nvSpPr>
        <p:spPr>
          <a:xfrm>
            <a:off x="622215" y="351110"/>
            <a:ext cx="256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Epilogue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93BD9639-EEDC-4BB2-8E03-3CB4C61571FA}"/>
              </a:ext>
            </a:extLst>
          </p:cNvPr>
          <p:cNvSpPr/>
          <p:nvPr/>
        </p:nvSpPr>
        <p:spPr>
          <a:xfrm>
            <a:off x="3464092" y="3195249"/>
            <a:ext cx="378064" cy="700994"/>
          </a:xfrm>
          <a:prstGeom prst="chevron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3F81B982-C9C0-496E-A68E-EE35CFE1A2FE}"/>
              </a:ext>
            </a:extLst>
          </p:cNvPr>
          <p:cNvSpPr/>
          <p:nvPr/>
        </p:nvSpPr>
        <p:spPr>
          <a:xfrm>
            <a:off x="7616280" y="3195249"/>
            <a:ext cx="378064" cy="700994"/>
          </a:xfrm>
          <a:prstGeom prst="chevron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A6421-F1C3-4765-9639-225CAC8657A8}"/>
              </a:ext>
            </a:extLst>
          </p:cNvPr>
          <p:cNvSpPr txBox="1"/>
          <p:nvPr/>
        </p:nvSpPr>
        <p:spPr>
          <a:xfrm>
            <a:off x="4224743" y="2882263"/>
            <a:ext cx="3132383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지속적인 업데이트와 업그레이드로 게임을 개발하는 과정속에서 계속해서 발전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공룡 </a:t>
            </a:r>
            <a:r>
              <a:rPr lang="en-US" altLang="ko-KR" sz="1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-&gt; </a:t>
            </a:r>
            <a:r>
              <a:rPr lang="ko-KR" altLang="en-US" sz="1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소닉 </a:t>
            </a:r>
            <a:r>
              <a:rPr lang="en-US" altLang="ko-KR" sz="1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-&gt; </a:t>
            </a:r>
            <a:r>
              <a:rPr lang="ko-KR" altLang="en-US" sz="1400" dirty="0" err="1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마리오</a:t>
            </a:r>
            <a:r>
              <a:rPr lang="en-US" altLang="ko-KR" sz="1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-&gt; </a:t>
            </a:r>
            <a:r>
              <a:rPr lang="ko-KR" altLang="en-US" sz="1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난이도</a:t>
            </a:r>
            <a:endParaRPr lang="en-US" altLang="ko-KR" sz="1400" dirty="0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6881FF-0CD6-43D2-9F8F-8E95CF8C8C47}"/>
              </a:ext>
            </a:extLst>
          </p:cNvPr>
          <p:cNvSpPr txBox="1"/>
          <p:nvPr/>
        </p:nvSpPr>
        <p:spPr>
          <a:xfrm>
            <a:off x="1285605" y="2109140"/>
            <a:ext cx="8590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기획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7E9BC-AD2D-4457-9953-BDE817A2CB1A}"/>
              </a:ext>
            </a:extLst>
          </p:cNvPr>
          <p:cNvSpPr txBox="1"/>
          <p:nvPr/>
        </p:nvSpPr>
        <p:spPr>
          <a:xfrm>
            <a:off x="5406565" y="2145000"/>
            <a:ext cx="8590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과정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DFA51-7861-4A73-B74F-C1CD5D87DA5D}"/>
              </a:ext>
            </a:extLst>
          </p:cNvPr>
          <p:cNvSpPr txBox="1"/>
          <p:nvPr/>
        </p:nvSpPr>
        <p:spPr>
          <a:xfrm>
            <a:off x="9697666" y="2153965"/>
            <a:ext cx="85901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CAF1DC-8E16-4E72-B633-6E710C2945CC}"/>
              </a:ext>
            </a:extLst>
          </p:cNvPr>
          <p:cNvSpPr txBox="1"/>
          <p:nvPr/>
        </p:nvSpPr>
        <p:spPr>
          <a:xfrm>
            <a:off x="308367" y="2707215"/>
            <a:ext cx="2801854" cy="16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주변의 가깝고 친근한 프로그램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즐거운 경험과 이미지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C++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특성인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객체를 이용한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 추가와 수정에서 자유로운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미니게임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공룡게임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기획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1959A1-E712-411D-A1EB-86C87F439181}"/>
              </a:ext>
            </a:extLst>
          </p:cNvPr>
          <p:cNvSpPr txBox="1"/>
          <p:nvPr/>
        </p:nvSpPr>
        <p:spPr>
          <a:xfrm>
            <a:off x="8346142" y="2882263"/>
            <a:ext cx="3617700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초기 공룡게임의 컨셉과 업그레이드된 캐릭터들</a:t>
            </a:r>
            <a:endParaRPr lang="en-US" altLang="ko-KR" sz="1400" dirty="0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프로젝트를 진행하면서 향상된 실력</a:t>
            </a:r>
            <a:endParaRPr lang="en-US" altLang="ko-KR" sz="1400" dirty="0">
              <a:solidFill>
                <a:srgbClr val="00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Upgrade Dino</a:t>
            </a:r>
          </a:p>
        </p:txBody>
      </p:sp>
    </p:spTree>
    <p:extLst>
      <p:ext uri="{BB962C8B-B14F-4D97-AF65-F5344CB8AC3E}">
        <p14:creationId xmlns:p14="http://schemas.microsoft.com/office/powerpoint/2010/main" val="51050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E91CA275-AA33-4AA6-90A6-EC6C6CB4BC5A}"/>
              </a:ext>
            </a:extLst>
          </p:cNvPr>
          <p:cNvSpPr txBox="1"/>
          <p:nvPr/>
        </p:nvSpPr>
        <p:spPr>
          <a:xfrm>
            <a:off x="2376705" y="1569647"/>
            <a:ext cx="552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DDF14D-3314-40CE-B2CD-539D7651E275}"/>
              </a:ext>
            </a:extLst>
          </p:cNvPr>
          <p:cNvSpPr txBox="1"/>
          <p:nvPr/>
        </p:nvSpPr>
        <p:spPr>
          <a:xfrm>
            <a:off x="2376705" y="2750223"/>
            <a:ext cx="552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5C7EC3-455C-4BC3-BC3C-8179C2645E6E}"/>
              </a:ext>
            </a:extLst>
          </p:cNvPr>
          <p:cNvSpPr txBox="1"/>
          <p:nvPr/>
        </p:nvSpPr>
        <p:spPr>
          <a:xfrm>
            <a:off x="2376705" y="4062520"/>
            <a:ext cx="552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00206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5D9708-37FF-4CB1-A7A6-07DF83783489}"/>
              </a:ext>
            </a:extLst>
          </p:cNvPr>
          <p:cNvSpPr txBox="1"/>
          <p:nvPr/>
        </p:nvSpPr>
        <p:spPr>
          <a:xfrm>
            <a:off x="2929155" y="288122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Game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2A27AA-A5F9-4297-9B5C-A018DEDA4C60}"/>
              </a:ext>
            </a:extLst>
          </p:cNvPr>
          <p:cNvSpPr txBox="1"/>
          <p:nvPr/>
        </p:nvSpPr>
        <p:spPr>
          <a:xfrm>
            <a:off x="2929155" y="4190305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Epilogue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908F97-ABC5-44DF-A28A-84D95809C75D}"/>
              </a:ext>
            </a:extLst>
          </p:cNvPr>
          <p:cNvSpPr txBox="1"/>
          <p:nvPr/>
        </p:nvSpPr>
        <p:spPr>
          <a:xfrm>
            <a:off x="2929155" y="1703873"/>
            <a:ext cx="892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Intro</a:t>
            </a: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FE03E1-7A12-4259-B1EF-F3DC6B39E120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6C552D-CF18-4F4B-BF96-9D02192271C2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2200BC-4A8E-4C52-8AF8-CFE68A6FB2DF}"/>
              </a:ext>
            </a:extLst>
          </p:cNvPr>
          <p:cNvSpPr txBox="1"/>
          <p:nvPr/>
        </p:nvSpPr>
        <p:spPr>
          <a:xfrm>
            <a:off x="471000" y="324761"/>
            <a:ext cx="190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목차</a:t>
            </a:r>
            <a:endParaRPr lang="en-US" altLang="ko-KR" sz="36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645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9353738-1DE3-4D65-BD40-3989FDF24556}"/>
              </a:ext>
            </a:extLst>
          </p:cNvPr>
          <p:cNvSpPr txBox="1"/>
          <p:nvPr/>
        </p:nvSpPr>
        <p:spPr>
          <a:xfrm>
            <a:off x="3348037" y="3013501"/>
            <a:ext cx="5495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002060"/>
                </a:solidFill>
              </a:rPr>
              <a:t>감사합니다</a:t>
            </a:r>
            <a:endParaRPr lang="en-US" altLang="ko-KR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8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CAF8AF-C5B0-4CD4-8DF1-040BA3BA7883}"/>
              </a:ext>
            </a:extLst>
          </p:cNvPr>
          <p:cNvSpPr txBox="1"/>
          <p:nvPr/>
        </p:nvSpPr>
        <p:spPr>
          <a:xfrm>
            <a:off x="251011" y="589459"/>
            <a:ext cx="3290047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altLang="ko-KR" sz="6000" spc="1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Intro</a:t>
            </a:r>
            <a:endParaRPr lang="en-US" altLang="ko-KR" sz="4800" spc="1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D584C5-D372-4A16-9470-A63858C02C37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AF730B-E28C-42DF-B60E-10B3B7005528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C5B9E1-E4B4-4C19-91D5-2E5D22743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83" y="2620444"/>
            <a:ext cx="4691951" cy="38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3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773AD8-66E6-47F2-8B4F-61B9A6430AB4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E68AE3-AF44-4353-9C19-6461AF35BB79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ECC9FE6-1A48-44BE-8A5A-FFCF479C62D2}"/>
              </a:ext>
            </a:extLst>
          </p:cNvPr>
          <p:cNvSpPr/>
          <p:nvPr/>
        </p:nvSpPr>
        <p:spPr>
          <a:xfrm>
            <a:off x="844215" y="1984205"/>
            <a:ext cx="1876511" cy="187651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DED111-F57B-4B12-B2E1-47E7C820B777}"/>
              </a:ext>
            </a:extLst>
          </p:cNvPr>
          <p:cNvSpPr txBox="1"/>
          <p:nvPr/>
        </p:nvSpPr>
        <p:spPr>
          <a:xfrm>
            <a:off x="622983" y="2456531"/>
            <a:ext cx="2318975" cy="93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직관적인</a:t>
            </a:r>
            <a:endParaRPr lang="en-US" altLang="ko-KR" b="1" kern="0" spc="0" dirty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구현 가능</a:t>
            </a:r>
            <a:endParaRPr lang="en-US" altLang="ko-KR" b="1" kern="0" spc="0" dirty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4C73C41-F535-41F3-8529-88E10F384DAD}"/>
              </a:ext>
            </a:extLst>
          </p:cNvPr>
          <p:cNvSpPr/>
          <p:nvPr/>
        </p:nvSpPr>
        <p:spPr>
          <a:xfrm>
            <a:off x="844215" y="3853440"/>
            <a:ext cx="1876511" cy="187651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A308C2-41B8-4805-9D02-016B0FFF7A48}"/>
              </a:ext>
            </a:extLst>
          </p:cNvPr>
          <p:cNvSpPr txBox="1"/>
          <p:nvPr/>
        </p:nvSpPr>
        <p:spPr>
          <a:xfrm>
            <a:off x="622983" y="4325766"/>
            <a:ext cx="2318975" cy="93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발전하는</a:t>
            </a:r>
            <a:endParaRPr lang="en-US" altLang="ko-KR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과정</a:t>
            </a:r>
            <a:endParaRPr lang="en-US" altLang="ko-KR" b="1" kern="0" spc="0" dirty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9EC7CC1-A1C3-4779-8D29-AC8D4DDA431B}"/>
              </a:ext>
            </a:extLst>
          </p:cNvPr>
          <p:cNvSpPr/>
          <p:nvPr/>
        </p:nvSpPr>
        <p:spPr>
          <a:xfrm>
            <a:off x="2704072" y="3853440"/>
            <a:ext cx="1876511" cy="187651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1B527E-D3F3-445D-93DB-22C3397E1C12}"/>
              </a:ext>
            </a:extLst>
          </p:cNvPr>
          <p:cNvSpPr txBox="1"/>
          <p:nvPr/>
        </p:nvSpPr>
        <p:spPr>
          <a:xfrm>
            <a:off x="2473875" y="4350004"/>
            <a:ext cx="231897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C++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특징 고려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A61E502-0FAA-4C8B-9437-1B7DA824AC26}"/>
              </a:ext>
            </a:extLst>
          </p:cNvPr>
          <p:cNvSpPr/>
          <p:nvPr/>
        </p:nvSpPr>
        <p:spPr>
          <a:xfrm>
            <a:off x="2704072" y="1984205"/>
            <a:ext cx="1876511" cy="1876511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FB913B-198B-475C-BB25-150243B0E3F9}"/>
              </a:ext>
            </a:extLst>
          </p:cNvPr>
          <p:cNvSpPr txBox="1"/>
          <p:nvPr/>
        </p:nvSpPr>
        <p:spPr>
          <a:xfrm>
            <a:off x="2473875" y="2456531"/>
            <a:ext cx="2318975" cy="93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배운 지식의</a:t>
            </a:r>
            <a:endParaRPr lang="en-US" altLang="ko-KR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</a:t>
            </a:r>
            <a:endParaRPr lang="en-US" altLang="ko-KR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D9EC417-601F-49AE-AFAE-09BD1AEB52AD}"/>
              </a:ext>
            </a:extLst>
          </p:cNvPr>
          <p:cNvSpPr txBox="1">
            <a:spLocks/>
          </p:cNvSpPr>
          <p:nvPr/>
        </p:nvSpPr>
        <p:spPr>
          <a:xfrm>
            <a:off x="7277440" y="1348646"/>
            <a:ext cx="3457575" cy="3996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목표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  <a:alpha val="20000"/>
                  </a:prstClr>
                </a:solidFill>
              </a:ln>
              <a:solidFill>
                <a:srgbClr val="00206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D2A63B90-80A2-452E-8271-B7F6D5230E68}"/>
              </a:ext>
            </a:extLst>
          </p:cNvPr>
          <p:cNvSpPr txBox="1">
            <a:spLocks/>
          </p:cNvSpPr>
          <p:nvPr/>
        </p:nvSpPr>
        <p:spPr>
          <a:xfrm>
            <a:off x="6939018" y="2516461"/>
            <a:ext cx="4817974" cy="254115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fontAlgn="base" latinLnBrk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시각적인 것 보다는 기능적인 게임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indent="0" fontAlgn="base" latinLnBrk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수정과 갱신이 용이한 게임</a:t>
            </a:r>
            <a:endParaRPr lang="en-US" altLang="ko-KR" sz="1800" kern="0" dirty="0">
              <a:solidFill>
                <a:srgbClr val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indent="0" fontAlgn="base" latinLnBrk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배운 내용을 활용하는 게임</a:t>
            </a:r>
            <a:endParaRPr lang="en-US" altLang="ko-KR" sz="1800" kern="0" dirty="0">
              <a:solidFill>
                <a:srgbClr val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3" name="화살표: 갈매기형 수장 62">
            <a:extLst>
              <a:ext uri="{FF2B5EF4-FFF2-40B4-BE49-F238E27FC236}">
                <a16:creationId xmlns:a16="http://schemas.microsoft.com/office/drawing/2014/main" id="{94BA39E9-4BF9-4402-BAD7-B6B612AC8B67}"/>
              </a:ext>
            </a:extLst>
          </p:cNvPr>
          <p:cNvSpPr/>
          <p:nvPr/>
        </p:nvSpPr>
        <p:spPr>
          <a:xfrm>
            <a:off x="5968189" y="3312988"/>
            <a:ext cx="562708" cy="1043354"/>
          </a:xfrm>
          <a:prstGeom prst="chevron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73BCF5E6-72FB-41B5-9A64-DEC783134DE1}"/>
              </a:ext>
            </a:extLst>
          </p:cNvPr>
          <p:cNvSpPr txBox="1">
            <a:spLocks/>
          </p:cNvSpPr>
          <p:nvPr/>
        </p:nvSpPr>
        <p:spPr>
          <a:xfrm>
            <a:off x="622215" y="1348646"/>
            <a:ext cx="3457575" cy="3996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배경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  <a:alpha val="20000"/>
                  </a:prstClr>
                </a:solidFill>
              </a:ln>
              <a:solidFill>
                <a:srgbClr val="00206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71B4A6-F712-491E-B15B-42B968C4B2C0}"/>
              </a:ext>
            </a:extLst>
          </p:cNvPr>
          <p:cNvSpPr txBox="1"/>
          <p:nvPr/>
        </p:nvSpPr>
        <p:spPr>
          <a:xfrm>
            <a:off x="622215" y="351110"/>
            <a:ext cx="256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Intro</a:t>
            </a:r>
          </a:p>
        </p:txBody>
      </p:sp>
    </p:spTree>
    <p:extLst>
      <p:ext uri="{BB962C8B-B14F-4D97-AF65-F5344CB8AC3E}">
        <p14:creationId xmlns:p14="http://schemas.microsoft.com/office/powerpoint/2010/main" val="342278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타원 51">
            <a:extLst>
              <a:ext uri="{FF2B5EF4-FFF2-40B4-BE49-F238E27FC236}">
                <a16:creationId xmlns:a16="http://schemas.microsoft.com/office/drawing/2014/main" id="{E5F500A7-390B-4540-8E7F-DC025A54EF85}"/>
              </a:ext>
            </a:extLst>
          </p:cNvPr>
          <p:cNvSpPr/>
          <p:nvPr/>
        </p:nvSpPr>
        <p:spPr>
          <a:xfrm>
            <a:off x="7220619" y="1761361"/>
            <a:ext cx="4058092" cy="4058092"/>
          </a:xfrm>
          <a:prstGeom prst="ellipse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2A9E868-E866-4419-B80A-A4F724A5BEDB}"/>
              </a:ext>
            </a:extLst>
          </p:cNvPr>
          <p:cNvSpPr/>
          <p:nvPr/>
        </p:nvSpPr>
        <p:spPr>
          <a:xfrm>
            <a:off x="7610158" y="2544499"/>
            <a:ext cx="3279015" cy="3279015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C27D848-7F6D-4949-BEC2-8F113D84893D}"/>
              </a:ext>
            </a:extLst>
          </p:cNvPr>
          <p:cNvSpPr/>
          <p:nvPr/>
        </p:nvSpPr>
        <p:spPr>
          <a:xfrm>
            <a:off x="8311410" y="3909402"/>
            <a:ext cx="1876511" cy="1876511"/>
          </a:xfrm>
          <a:prstGeom prst="ellipse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935E97-2BB9-47C2-B8B0-563032E40530}"/>
              </a:ext>
            </a:extLst>
          </p:cNvPr>
          <p:cNvSpPr txBox="1"/>
          <p:nvPr/>
        </p:nvSpPr>
        <p:spPr>
          <a:xfrm>
            <a:off x="622215" y="1923040"/>
            <a:ext cx="5915236" cy="3178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c++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공부와 활용을 동시에 이룰 수 있는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객체를 이용한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 추가와 수정에서 자유로운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발생하는 이슈의 문제해결이 용이한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원활한 협업과 분담을 할 수 있는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highlight>
                  <a:srgbClr val="0000FF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Upgrade Dino 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0000FF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게임을 개발</a:t>
            </a:r>
            <a:endParaRPr lang="en-US" altLang="ko-KR" sz="2400" dirty="0">
              <a:solidFill>
                <a:schemeClr val="bg1"/>
              </a:solidFill>
              <a:highlight>
                <a:srgbClr val="0000FF"/>
              </a:highligh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9269D9-1B78-442A-B9A7-2DE655A39A54}"/>
              </a:ext>
            </a:extLst>
          </p:cNvPr>
          <p:cNvSpPr txBox="1"/>
          <p:nvPr/>
        </p:nvSpPr>
        <p:spPr>
          <a:xfrm>
            <a:off x="9169398" y="524751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C++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41E978-DB5E-466E-A4D9-6637E6838632}"/>
              </a:ext>
            </a:extLst>
          </p:cNvPr>
          <p:cNvSpPr txBox="1"/>
          <p:nvPr/>
        </p:nvSpPr>
        <p:spPr>
          <a:xfrm>
            <a:off x="8460117" y="47721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1F696B-D603-4DED-ACBF-F08774BE4C47}"/>
              </a:ext>
            </a:extLst>
          </p:cNvPr>
          <p:cNvSpPr txBox="1"/>
          <p:nvPr/>
        </p:nvSpPr>
        <p:spPr>
          <a:xfrm>
            <a:off x="9294983" y="434785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객체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F2C9FF-D914-4916-89DE-DC87783DFBCD}"/>
              </a:ext>
            </a:extLst>
          </p:cNvPr>
          <p:cNvSpPr txBox="1"/>
          <p:nvPr/>
        </p:nvSpPr>
        <p:spPr>
          <a:xfrm>
            <a:off x="7845747" y="3502952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라이브러리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71910C-C5B2-4E12-B44A-CBDBB2065FFC}"/>
              </a:ext>
            </a:extLst>
          </p:cNvPr>
          <p:cNvSpPr txBox="1"/>
          <p:nvPr/>
        </p:nvSpPr>
        <p:spPr>
          <a:xfrm>
            <a:off x="10187921" y="254087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963C1F-7711-4A01-A954-CFD5D2723274}"/>
              </a:ext>
            </a:extLst>
          </p:cNvPr>
          <p:cNvSpPr txBox="1"/>
          <p:nvPr/>
        </p:nvSpPr>
        <p:spPr>
          <a:xfrm>
            <a:off x="8675227" y="192304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2CB61F-2054-4088-8135-2228F57AAE0F}"/>
              </a:ext>
            </a:extLst>
          </p:cNvPr>
          <p:cNvSpPr txBox="1"/>
          <p:nvPr/>
        </p:nvSpPr>
        <p:spPr>
          <a:xfrm>
            <a:off x="7720553" y="251369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A69737-092C-4BF4-9448-4EB606C8E157}"/>
              </a:ext>
            </a:extLst>
          </p:cNvPr>
          <p:cNvSpPr txBox="1"/>
          <p:nvPr/>
        </p:nvSpPr>
        <p:spPr>
          <a:xfrm>
            <a:off x="9296138" y="298328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18F324-7D24-4D84-A0BA-C572629D5319}"/>
              </a:ext>
            </a:extLst>
          </p:cNvPr>
          <p:cNvSpPr txBox="1"/>
          <p:nvPr/>
        </p:nvSpPr>
        <p:spPr>
          <a:xfrm>
            <a:off x="10126851" y="3954043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F64864-2847-485E-9D31-30AF2204E231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6A196-50EA-4FCD-93D7-D18703C05D10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2B4298-D6E7-4D2F-B441-110402630F99}"/>
              </a:ext>
            </a:extLst>
          </p:cNvPr>
          <p:cNvSpPr txBox="1"/>
          <p:nvPr/>
        </p:nvSpPr>
        <p:spPr>
          <a:xfrm>
            <a:off x="622215" y="351110"/>
            <a:ext cx="256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Intro</a:t>
            </a:r>
          </a:p>
        </p:txBody>
      </p:sp>
    </p:spTree>
    <p:extLst>
      <p:ext uri="{BB962C8B-B14F-4D97-AF65-F5344CB8AC3E}">
        <p14:creationId xmlns:p14="http://schemas.microsoft.com/office/powerpoint/2010/main" val="277233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CAF8AF-C5B0-4CD4-8DF1-040BA3BA7883}"/>
              </a:ext>
            </a:extLst>
          </p:cNvPr>
          <p:cNvSpPr txBox="1"/>
          <p:nvPr/>
        </p:nvSpPr>
        <p:spPr>
          <a:xfrm>
            <a:off x="251011" y="589459"/>
            <a:ext cx="3290047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altLang="ko-KR" sz="6000" spc="1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en-US" altLang="ko-KR" sz="6000" spc="10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en-US" altLang="ko-KR" sz="6000" spc="100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Game</a:t>
            </a:r>
            <a:endParaRPr lang="en-US" altLang="ko-KR" sz="4800" spc="100" dirty="0">
              <a:solidFill>
                <a:srgbClr val="00206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D584C5-D372-4A16-9470-A63858C02C37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AF730B-E28C-42DF-B60E-10B3B7005528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C5B9E1-E4B4-4C19-91D5-2E5D22743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83" y="2620444"/>
            <a:ext cx="4691951" cy="38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6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F9935E97-2BB9-47C2-B8B0-563032E40530}"/>
              </a:ext>
            </a:extLst>
          </p:cNvPr>
          <p:cNvSpPr txBox="1"/>
          <p:nvPr/>
        </p:nvSpPr>
        <p:spPr>
          <a:xfrm>
            <a:off x="1122172" y="2186101"/>
            <a:ext cx="5915236" cy="292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콘솔창에서 실행되는 게임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시각적 효과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(SFML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라이브러리 사용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보다는 </a:t>
            </a:r>
            <a:r>
              <a:rPr lang="en-US" altLang="ko-KR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c++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공부와 활용에 중점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협업과 분담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공통개발영역과 개인개발영역을 분리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 해결과 발전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매주 개발 목표를 설정 후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주마다 업데이트 </a:t>
            </a:r>
            <a:r>
              <a:rPr lang="ko-KR" altLang="en-US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해나감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773AD8-66E6-47F2-8B4F-61B9A6430AB4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E68AE3-AF44-4353-9C19-6461AF35BB79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DC7F6-219E-4CCC-A251-824D58B43807}"/>
              </a:ext>
            </a:extLst>
          </p:cNvPr>
          <p:cNvSpPr txBox="1"/>
          <p:nvPr/>
        </p:nvSpPr>
        <p:spPr>
          <a:xfrm>
            <a:off x="622215" y="351110"/>
            <a:ext cx="256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Game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7D9BA09-4558-43DB-96C7-37703748367F}"/>
              </a:ext>
            </a:extLst>
          </p:cNvPr>
          <p:cNvSpPr txBox="1">
            <a:spLocks/>
          </p:cNvSpPr>
          <p:nvPr/>
        </p:nvSpPr>
        <p:spPr>
          <a:xfrm>
            <a:off x="622215" y="1348646"/>
            <a:ext cx="3457575" cy="3996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키워드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  <a:alpha val="20000"/>
                  </a:prstClr>
                </a:solidFill>
              </a:ln>
              <a:solidFill>
                <a:srgbClr val="00206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081475-96BA-43BB-B56A-B13B0277B5D4}"/>
              </a:ext>
            </a:extLst>
          </p:cNvPr>
          <p:cNvSpPr/>
          <p:nvPr/>
        </p:nvSpPr>
        <p:spPr>
          <a:xfrm rot="3032136">
            <a:off x="7731351" y="1855420"/>
            <a:ext cx="3326964" cy="3326964"/>
          </a:xfrm>
          <a:prstGeom prst="rect">
            <a:avLst/>
          </a:prstGeom>
          <a:noFill/>
          <a:ln>
            <a:solidFill>
              <a:schemeClr val="bg2">
                <a:lumMod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CE99CC-544A-4E25-B467-D26B9FA30DAB}"/>
              </a:ext>
            </a:extLst>
          </p:cNvPr>
          <p:cNvSpPr/>
          <p:nvPr/>
        </p:nvSpPr>
        <p:spPr>
          <a:xfrm rot="1844765">
            <a:off x="7792804" y="1855420"/>
            <a:ext cx="3326964" cy="3326964"/>
          </a:xfrm>
          <a:prstGeom prst="rect">
            <a:avLst/>
          </a:prstGeom>
          <a:solidFill>
            <a:schemeClr val="bg2">
              <a:lumMod val="5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</a:endParaRPr>
          </a:p>
        </p:txBody>
      </p:sp>
      <p:pic>
        <p:nvPicPr>
          <p:cNvPr id="3" name="그래픽 2" descr="엄지척 기호 단색으로 채워진">
            <a:extLst>
              <a:ext uri="{FF2B5EF4-FFF2-40B4-BE49-F238E27FC236}">
                <a16:creationId xmlns:a16="http://schemas.microsoft.com/office/drawing/2014/main" id="{0DA03B8C-C6C6-4264-85D8-6CBFA6318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3703" y="3711178"/>
            <a:ext cx="914400" cy="914400"/>
          </a:xfrm>
          <a:prstGeom prst="rect">
            <a:avLst/>
          </a:prstGeom>
        </p:spPr>
      </p:pic>
      <p:pic>
        <p:nvPicPr>
          <p:cNvPr id="6" name="그래픽 5" descr="전송 단색으로 채워진">
            <a:extLst>
              <a:ext uri="{FF2B5EF4-FFF2-40B4-BE49-F238E27FC236}">
                <a16:creationId xmlns:a16="http://schemas.microsoft.com/office/drawing/2014/main" id="{832C7BE9-3892-49EE-8B43-C2D47C773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8097" y="3168633"/>
            <a:ext cx="914400" cy="914400"/>
          </a:xfrm>
          <a:prstGeom prst="rect">
            <a:avLst/>
          </a:prstGeom>
        </p:spPr>
      </p:pic>
      <p:pic>
        <p:nvPicPr>
          <p:cNvPr id="12" name="그래픽 11" descr="브라우저 창 단색으로 채워진">
            <a:extLst>
              <a:ext uri="{FF2B5EF4-FFF2-40B4-BE49-F238E27FC236}">
                <a16:creationId xmlns:a16="http://schemas.microsoft.com/office/drawing/2014/main" id="{19B7E774-6AA7-41CC-BAA3-91F5C5644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23263" y="21916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7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5EDE66-B694-49F0-82D1-E1E3791C1036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순서도 윤곽선">
            <a:extLst>
              <a:ext uri="{FF2B5EF4-FFF2-40B4-BE49-F238E27FC236}">
                <a16:creationId xmlns:a16="http://schemas.microsoft.com/office/drawing/2014/main" id="{660DD81A-5652-4BF7-B77D-755C7380F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412" y="2273399"/>
            <a:ext cx="1286949" cy="128694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1DF59FE-E2D1-42AA-85EF-20BD4F4948BD}"/>
              </a:ext>
            </a:extLst>
          </p:cNvPr>
          <p:cNvSpPr txBox="1"/>
          <p:nvPr/>
        </p:nvSpPr>
        <p:spPr>
          <a:xfrm>
            <a:off x="4833750" y="3589791"/>
            <a:ext cx="2293191" cy="7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00206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Week</a:t>
            </a:r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분업 </a:t>
            </a:r>
            <a:r>
              <a:rPr lang="en-US" altLang="ko-KR" sz="1400" b="0" i="0" dirty="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b="0" i="0" dirty="0"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각자 캐릭터 개발</a:t>
            </a:r>
            <a:endParaRPr lang="en-US" altLang="ko-KR" sz="1400" b="0" i="0" dirty="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4" name="화살표: 갈매기형 수장 53">
            <a:extLst>
              <a:ext uri="{FF2B5EF4-FFF2-40B4-BE49-F238E27FC236}">
                <a16:creationId xmlns:a16="http://schemas.microsoft.com/office/drawing/2014/main" id="{016D7CC1-269D-4F96-8BE5-CDBA7A5D0A7B}"/>
              </a:ext>
            </a:extLst>
          </p:cNvPr>
          <p:cNvSpPr/>
          <p:nvPr/>
        </p:nvSpPr>
        <p:spPr>
          <a:xfrm>
            <a:off x="3662421" y="3180018"/>
            <a:ext cx="562708" cy="1043354"/>
          </a:xfrm>
          <a:prstGeom prst="chevron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2DFCC-4B7E-4DBA-8CC6-3FF3EC3AF31F}"/>
              </a:ext>
            </a:extLst>
          </p:cNvPr>
          <p:cNvSpPr txBox="1"/>
          <p:nvPr/>
        </p:nvSpPr>
        <p:spPr>
          <a:xfrm>
            <a:off x="706368" y="3589791"/>
            <a:ext cx="2514991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206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1, 2 Week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목표 설정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 기능 협의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구조 개발 및 조정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0" name="화살표: 갈매기형 수장 59">
            <a:extLst>
              <a:ext uri="{FF2B5EF4-FFF2-40B4-BE49-F238E27FC236}">
                <a16:creationId xmlns:a16="http://schemas.microsoft.com/office/drawing/2014/main" id="{71338E3E-B883-445E-A749-7C1B38E9A949}"/>
              </a:ext>
            </a:extLst>
          </p:cNvPr>
          <p:cNvSpPr/>
          <p:nvPr/>
        </p:nvSpPr>
        <p:spPr>
          <a:xfrm>
            <a:off x="7983063" y="3180018"/>
            <a:ext cx="562708" cy="1043354"/>
          </a:xfrm>
          <a:prstGeom prst="chevron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C3F213-40B7-497F-8535-131531C4C876}"/>
              </a:ext>
            </a:extLst>
          </p:cNvPr>
          <p:cNvSpPr txBox="1"/>
          <p:nvPr/>
        </p:nvSpPr>
        <p:spPr>
          <a:xfrm>
            <a:off x="8917390" y="3589791"/>
            <a:ext cx="2763623" cy="112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002060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 Week</a:t>
            </a:r>
          </a:p>
          <a:p>
            <a:pPr>
              <a:lnSpc>
                <a:spcPct val="150000"/>
              </a:lnSpc>
            </a:pPr>
            <a:r>
              <a:rPr lang="ko-KR" altLang="en-US" sz="1400" b="0" i="0" dirty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코드 분석 및 문제해결</a:t>
            </a:r>
            <a:endParaRPr lang="en-US" altLang="ko-KR" sz="1400" b="0" i="0" dirty="0"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i="0" dirty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코드 종합 </a:t>
            </a:r>
            <a:r>
              <a:rPr lang="en-US" altLang="ko-KR" sz="1400" b="1" i="0" dirty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-&gt; </a:t>
            </a:r>
            <a:r>
              <a:rPr lang="ko-KR" altLang="en-US" sz="1400" b="1" i="0" dirty="0"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최종완성</a:t>
            </a:r>
            <a:endParaRPr lang="en-US" altLang="ko-KR" sz="1400" b="1" i="0" dirty="0"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9" name="그래픽 38" descr="선반 위의 책 단색으로 채워진">
            <a:extLst>
              <a:ext uri="{FF2B5EF4-FFF2-40B4-BE49-F238E27FC236}">
                <a16:creationId xmlns:a16="http://schemas.microsoft.com/office/drawing/2014/main" id="{2C740A1D-EBD1-49D9-84C4-4A76C0635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5714" y="2459673"/>
            <a:ext cx="914400" cy="914400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4876EDB8-5707-4D06-A9C8-6282EEF2F597}"/>
              </a:ext>
            </a:extLst>
          </p:cNvPr>
          <p:cNvGrpSpPr/>
          <p:nvPr/>
        </p:nvGrpSpPr>
        <p:grpSpPr>
          <a:xfrm>
            <a:off x="917613" y="2565535"/>
            <a:ext cx="1189773" cy="702675"/>
            <a:chOff x="6769975" y="2309998"/>
            <a:chExt cx="2007213" cy="1185453"/>
          </a:xfrm>
          <a:solidFill>
            <a:srgbClr val="53D698"/>
          </a:solidFill>
        </p:grpSpPr>
        <p:pic>
          <p:nvPicPr>
            <p:cNvPr id="49" name="그래픽 48" descr="남자 단색으로 채워진">
              <a:extLst>
                <a:ext uri="{FF2B5EF4-FFF2-40B4-BE49-F238E27FC236}">
                  <a16:creationId xmlns:a16="http://schemas.microsoft.com/office/drawing/2014/main" id="{D0F9BC67-AD37-4992-AC1A-55918B55B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82443" y="2313175"/>
              <a:ext cx="1182276" cy="1182276"/>
            </a:xfrm>
            <a:prstGeom prst="rect">
              <a:avLst/>
            </a:prstGeom>
          </p:spPr>
        </p:pic>
        <p:pic>
          <p:nvPicPr>
            <p:cNvPr id="50" name="그래픽 49" descr="남자 단색으로 채워진">
              <a:extLst>
                <a:ext uri="{FF2B5EF4-FFF2-40B4-BE49-F238E27FC236}">
                  <a16:creationId xmlns:a16="http://schemas.microsoft.com/office/drawing/2014/main" id="{6DBA56E4-7BD1-4CE8-BD1F-FE3D968E0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94912" y="2313175"/>
              <a:ext cx="1182276" cy="1182276"/>
            </a:xfrm>
            <a:prstGeom prst="rect">
              <a:avLst/>
            </a:prstGeom>
          </p:spPr>
        </p:pic>
        <p:pic>
          <p:nvPicPr>
            <p:cNvPr id="51" name="그래픽 50" descr="남자 단색으로 채워진">
              <a:extLst>
                <a:ext uri="{FF2B5EF4-FFF2-40B4-BE49-F238E27FC236}">
                  <a16:creationId xmlns:a16="http://schemas.microsoft.com/office/drawing/2014/main" id="{DC548642-79C7-48B7-BB0E-7077A2CC9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69975" y="2309998"/>
              <a:ext cx="1182276" cy="1182276"/>
            </a:xfrm>
            <a:prstGeom prst="rect">
              <a:avLst/>
            </a:prstGeom>
          </p:spPr>
        </p:pic>
      </p:grpSp>
      <p:pic>
        <p:nvPicPr>
          <p:cNvPr id="10" name="그래픽 9" descr="CMD 터미널 단색으로 채워진">
            <a:extLst>
              <a:ext uri="{FF2B5EF4-FFF2-40B4-BE49-F238E27FC236}">
                <a16:creationId xmlns:a16="http://schemas.microsoft.com/office/drawing/2014/main" id="{6EFD4475-C0E5-42D2-BC1E-C7E4A8050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2637" y="2459673"/>
            <a:ext cx="914400" cy="9144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77577A-EF56-4431-B1CE-3F46426617E6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D508C3-79B2-410C-9D92-0B89F19357DD}"/>
              </a:ext>
            </a:extLst>
          </p:cNvPr>
          <p:cNvSpPr txBox="1"/>
          <p:nvPr/>
        </p:nvSpPr>
        <p:spPr>
          <a:xfrm>
            <a:off x="622215" y="351110"/>
            <a:ext cx="256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Game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75713F1-1079-4722-84CC-13FE09DBACC9}"/>
              </a:ext>
            </a:extLst>
          </p:cNvPr>
          <p:cNvGrpSpPr/>
          <p:nvPr/>
        </p:nvGrpSpPr>
        <p:grpSpPr>
          <a:xfrm>
            <a:off x="9261676" y="2563652"/>
            <a:ext cx="1189773" cy="702675"/>
            <a:chOff x="6769975" y="2309998"/>
            <a:chExt cx="2007213" cy="1185453"/>
          </a:xfrm>
          <a:solidFill>
            <a:srgbClr val="53D698"/>
          </a:solidFill>
        </p:grpSpPr>
        <p:pic>
          <p:nvPicPr>
            <p:cNvPr id="64" name="그래픽 63" descr="남자 단색으로 채워진">
              <a:extLst>
                <a:ext uri="{FF2B5EF4-FFF2-40B4-BE49-F238E27FC236}">
                  <a16:creationId xmlns:a16="http://schemas.microsoft.com/office/drawing/2014/main" id="{1FE89C79-4486-4A48-B4C6-2CA1B395B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82443" y="2313175"/>
              <a:ext cx="1182276" cy="1182276"/>
            </a:xfrm>
            <a:prstGeom prst="rect">
              <a:avLst/>
            </a:prstGeom>
          </p:spPr>
        </p:pic>
        <p:pic>
          <p:nvPicPr>
            <p:cNvPr id="65" name="그래픽 64" descr="남자 단색으로 채워진">
              <a:extLst>
                <a:ext uri="{FF2B5EF4-FFF2-40B4-BE49-F238E27FC236}">
                  <a16:creationId xmlns:a16="http://schemas.microsoft.com/office/drawing/2014/main" id="{E77818C9-5248-4410-B2D2-C839FD4CD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94912" y="2313175"/>
              <a:ext cx="1182276" cy="1182276"/>
            </a:xfrm>
            <a:prstGeom prst="rect">
              <a:avLst/>
            </a:prstGeom>
          </p:spPr>
        </p:pic>
        <p:pic>
          <p:nvPicPr>
            <p:cNvPr id="66" name="그래픽 65" descr="남자 단색으로 채워진">
              <a:extLst>
                <a:ext uri="{FF2B5EF4-FFF2-40B4-BE49-F238E27FC236}">
                  <a16:creationId xmlns:a16="http://schemas.microsoft.com/office/drawing/2014/main" id="{470C7593-3066-46A2-B2E3-832B36D3D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69975" y="2309998"/>
              <a:ext cx="1182276" cy="1182276"/>
            </a:xfrm>
            <a:prstGeom prst="rect">
              <a:avLst/>
            </a:prstGeom>
          </p:spPr>
        </p:pic>
      </p:grpSp>
      <p:pic>
        <p:nvPicPr>
          <p:cNvPr id="67" name="그래픽 66" descr="남자 단색으로 채워진">
            <a:extLst>
              <a:ext uri="{FF2B5EF4-FFF2-40B4-BE49-F238E27FC236}">
                <a16:creationId xmlns:a16="http://schemas.microsoft.com/office/drawing/2014/main" id="{1133634B-BE96-4D96-86BB-18CF3B5C0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7337" y="2563652"/>
            <a:ext cx="700793" cy="700792"/>
          </a:xfrm>
          <a:prstGeom prst="rect">
            <a:avLst/>
          </a:prstGeom>
        </p:spPr>
      </p:pic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5F39BA13-E500-45AB-A727-E1C6E758A36B}"/>
              </a:ext>
            </a:extLst>
          </p:cNvPr>
          <p:cNvSpPr txBox="1">
            <a:spLocks/>
          </p:cNvSpPr>
          <p:nvPr/>
        </p:nvSpPr>
        <p:spPr>
          <a:xfrm>
            <a:off x="622215" y="1348646"/>
            <a:ext cx="3457575" cy="3996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개발과정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  <a:alpha val="20000"/>
                  </a:prstClr>
                </a:solidFill>
              </a:ln>
              <a:solidFill>
                <a:srgbClr val="00206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28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5B73DD-5F9D-4173-BF4C-2DFEBFD27BFE}"/>
              </a:ext>
            </a:extLst>
          </p:cNvPr>
          <p:cNvSpPr/>
          <p:nvPr/>
        </p:nvSpPr>
        <p:spPr>
          <a:xfrm>
            <a:off x="8807434" y="3732004"/>
            <a:ext cx="3075847" cy="1893376"/>
          </a:xfrm>
          <a:prstGeom prst="rect">
            <a:avLst/>
          </a:prstGeom>
          <a:solidFill>
            <a:srgbClr val="0070C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6E4EAA-7D2E-4F54-80E9-1ADF0C488578}"/>
              </a:ext>
            </a:extLst>
          </p:cNvPr>
          <p:cNvSpPr/>
          <p:nvPr/>
        </p:nvSpPr>
        <p:spPr>
          <a:xfrm>
            <a:off x="228600" y="1691591"/>
            <a:ext cx="5177257" cy="3927088"/>
          </a:xfrm>
          <a:prstGeom prst="rect">
            <a:avLst/>
          </a:prstGeom>
          <a:solidFill>
            <a:srgbClr val="0070C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2AE23E-51AB-45A1-A5D0-FA3B33CAFD02}"/>
              </a:ext>
            </a:extLst>
          </p:cNvPr>
          <p:cNvSpPr/>
          <p:nvPr/>
        </p:nvSpPr>
        <p:spPr>
          <a:xfrm>
            <a:off x="5531224" y="3641067"/>
            <a:ext cx="3189512" cy="1977611"/>
          </a:xfrm>
          <a:prstGeom prst="rect">
            <a:avLst/>
          </a:prstGeom>
          <a:solidFill>
            <a:srgbClr val="00206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EA4011-BEBC-474C-A1AE-18ABD7D92BFA}"/>
              </a:ext>
            </a:extLst>
          </p:cNvPr>
          <p:cNvSpPr/>
          <p:nvPr/>
        </p:nvSpPr>
        <p:spPr>
          <a:xfrm>
            <a:off x="5531224" y="1693972"/>
            <a:ext cx="6355976" cy="1947096"/>
          </a:xfrm>
          <a:prstGeom prst="rect">
            <a:avLst/>
          </a:prstGeom>
          <a:solidFill>
            <a:srgbClr val="002060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5EDE66-B694-49F0-82D1-E1E3791C1036}"/>
              </a:ext>
            </a:extLst>
          </p:cNvPr>
          <p:cNvSpPr/>
          <p:nvPr/>
        </p:nvSpPr>
        <p:spPr>
          <a:xfrm flipV="1">
            <a:off x="7361113" y="6658886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777577A-EF56-4431-B1CE-3F46426617E6}"/>
              </a:ext>
            </a:extLst>
          </p:cNvPr>
          <p:cNvSpPr/>
          <p:nvPr/>
        </p:nvSpPr>
        <p:spPr>
          <a:xfrm flipV="1">
            <a:off x="0" y="134261"/>
            <a:ext cx="48387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D508C3-79B2-410C-9D92-0B89F19357DD}"/>
              </a:ext>
            </a:extLst>
          </p:cNvPr>
          <p:cNvSpPr txBox="1"/>
          <p:nvPr/>
        </p:nvSpPr>
        <p:spPr>
          <a:xfrm>
            <a:off x="622215" y="351110"/>
            <a:ext cx="256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Game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34DD8A9-ADAF-4BE8-A83D-422D03962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8" r="9142"/>
          <a:stretch/>
        </p:blipFill>
        <p:spPr>
          <a:xfrm>
            <a:off x="308720" y="1786339"/>
            <a:ext cx="5011271" cy="37509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B74F8D-005C-4AA0-B0E4-3B317779C4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16"/>
          <a:stretch/>
        </p:blipFill>
        <p:spPr>
          <a:xfrm>
            <a:off x="5617922" y="1784909"/>
            <a:ext cx="2977447" cy="178177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9C6E96D-116C-49A9-843F-134EB247F9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16"/>
          <a:stretch/>
        </p:blipFill>
        <p:spPr>
          <a:xfrm>
            <a:off x="8846244" y="1784908"/>
            <a:ext cx="2977447" cy="178177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97DD9FB-57F8-4514-905B-B91906A81C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22" y="3756984"/>
            <a:ext cx="2977447" cy="1781779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38BE8B7-C598-4ED9-B96E-A711A8A18E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9" r="12083" b="12445"/>
          <a:stretch/>
        </p:blipFill>
        <p:spPr>
          <a:xfrm>
            <a:off x="8861157" y="3790385"/>
            <a:ext cx="2977448" cy="1781779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69794C2-C1F5-40D4-832E-56CEA0516A96}"/>
              </a:ext>
            </a:extLst>
          </p:cNvPr>
          <p:cNvSpPr txBox="1">
            <a:spLocks/>
          </p:cNvSpPr>
          <p:nvPr/>
        </p:nvSpPr>
        <p:spPr>
          <a:xfrm>
            <a:off x="228600" y="1329743"/>
            <a:ext cx="3457575" cy="3996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시작화면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  <a:alpha val="20000"/>
                  </a:prstClr>
                </a:solidFill>
              </a:ln>
              <a:solidFill>
                <a:srgbClr val="00206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3B058C1D-0F10-4485-8687-FAF282F1904D}"/>
              </a:ext>
            </a:extLst>
          </p:cNvPr>
          <p:cNvSpPr txBox="1">
            <a:spLocks/>
          </p:cNvSpPr>
          <p:nvPr/>
        </p:nvSpPr>
        <p:spPr>
          <a:xfrm>
            <a:off x="5531224" y="1301419"/>
            <a:ext cx="3457575" cy="3996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게임화면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  <a:alpha val="20000"/>
                  </a:prstClr>
                </a:solidFill>
              </a:ln>
              <a:solidFill>
                <a:srgbClr val="00206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1873D90B-37FA-4C50-9B92-EED93786B581}"/>
              </a:ext>
            </a:extLst>
          </p:cNvPr>
          <p:cNvSpPr txBox="1">
            <a:spLocks/>
          </p:cNvSpPr>
          <p:nvPr/>
        </p:nvSpPr>
        <p:spPr>
          <a:xfrm>
            <a:off x="10581157" y="5716316"/>
            <a:ext cx="1302124" cy="3996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solidFill>
                    <a:prstClr val="black">
                      <a:lumMod val="50000"/>
                      <a:lumOff val="50000"/>
                      <a:alpha val="20000"/>
                    </a:prstClr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게임종료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prstClr val="black">
                    <a:lumMod val="50000"/>
                    <a:lumOff val="50000"/>
                    <a:alpha val="20000"/>
                  </a:prstClr>
                </a:solidFill>
              </a:ln>
              <a:solidFill>
                <a:srgbClr val="00206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1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784</Words>
  <Application>Microsoft Office PowerPoint</Application>
  <PresentationFormat>와이드스크린</PresentationFormat>
  <Paragraphs>170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나눔스퀘어라운드 ExtraBold</vt:lpstr>
      <vt:lpstr>Roboto Regular</vt:lpstr>
      <vt:lpstr>KoPubWorld돋움체_Pro Medium</vt:lpstr>
      <vt:lpstr>나눔스퀘어라운드 Bold</vt:lpstr>
      <vt:lpstr>Arial</vt:lpstr>
      <vt:lpstr>맑은 고딕</vt:lpstr>
      <vt:lpstr>나눔스퀘어라운드 Regular</vt:lpstr>
      <vt:lpstr>나눔스퀘어라운드OTF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 태욱</dc:creator>
  <cp:lastModifiedBy>기태욱</cp:lastModifiedBy>
  <cp:revision>318</cp:revision>
  <dcterms:created xsi:type="dcterms:W3CDTF">2021-03-10T11:11:50Z</dcterms:created>
  <dcterms:modified xsi:type="dcterms:W3CDTF">2021-05-30T17:08:12Z</dcterms:modified>
</cp:coreProperties>
</file>