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B420D6D-B2A0-4C63-A274-77EFEE7E9086}">
          <p14:sldIdLst>
            <p14:sldId id="256"/>
          </p14:sldIdLst>
        </p14:section>
        <p14:section name="Раздел оглавления" id="{59C999AD-D011-4F1B-9127-F1DF06C49A0E}">
          <p14:sldIdLst>
            <p14:sldId id="272"/>
          </p14:sldIdLst>
        </p14:section>
        <p14:section name="Введение" id="{3FD17D86-D548-4E26-A738-95FC42F8B4B7}">
          <p14:sldIdLst>
            <p14:sldId id="257"/>
          </p14:sldIdLst>
        </p14:section>
        <p14:section name="Цели курса" id="{21F95D06-3353-4C3F-833D-877C547DA8FB}">
          <p14:sldIdLst>
            <p14:sldId id="258"/>
          </p14:sldIdLst>
        </p14:section>
        <p14:section name="Цели курса" id="{9129FC69-5C4B-43CF-91A2-9920B7F705AF}">
          <p14:sldIdLst>
            <p14:sldId id="259"/>
          </p14:sldIdLst>
        </p14:section>
        <p14:section name="Задачи курса" id="{EC448DEC-01B1-4CFB-93C4-13BEF640C109}">
          <p14:sldIdLst>
            <p14:sldId id="260"/>
          </p14:sldIdLst>
        </p14:section>
        <p14:section name="Тема 1. Введение" id="{615982D9-362C-4437-B17D-39AA05795FB8}">
          <p14:sldIdLst>
            <p14:sldId id="261"/>
          </p14:sldIdLst>
        </p14:section>
        <p14:section name="Тема 2. Синтаксис С#" id="{A7C5F702-ABC5-436F-8588-BB79308FD5BD}">
          <p14:sldIdLst>
            <p14:sldId id="262"/>
          </p14:sldIdLst>
        </p14:section>
        <p14:section name="Тема 3. Ссылочные типы и типы-значения " id="{548A1B67-592E-47F9-A2CD-0F0F0A3FD72F}">
          <p14:sldIdLst>
            <p14:sldId id="263"/>
          </p14:sldIdLst>
        </p14:section>
        <p14:section name="Тема 4. Массивы, коллекции " id="{0BF3D479-3C0F-4922-ABCA-D01A6580DEDB}">
          <p14:sldIdLst>
            <p14:sldId id="264"/>
          </p14:sldIdLst>
        </p14:section>
        <p14:section name="Тема 5. Элементы ООП " id="{B1465C6F-4BD0-49D4-8C1F-0A1038C59363}">
          <p14:sldIdLst>
            <p14:sldId id="265"/>
          </p14:sldIdLst>
        </p14:section>
        <p14:section name="Тема 6. Приведение типов, перегрузка операторов" id="{C4566568-F5D9-4BC6-9EB7-27CA8501097B}">
          <p14:sldIdLst>
            <p14:sldId id="266"/>
          </p14:sldIdLst>
        </p14:section>
        <p14:section name="Тема 7. Прочие особенности языка " id="{21F80F07-9E42-4DE4-98C8-1910652DB484}">
          <p14:sldIdLst>
            <p14:sldId id="267"/>
          </p14:sldIdLst>
        </p14:section>
        <p14:section name="Тема 8. Сборка мусора " id="{86DBE5A0-747B-4586-893C-52ADA54D26EF}">
          <p14:sldIdLst>
            <p14:sldId id="268"/>
          </p14:sldIdLst>
        </p14:section>
        <p14:section name="Тема 9. Многопоточность " id="{C91037AE-A8BA-4947-BA24-9A053218A32E}">
          <p14:sldIdLst>
            <p14:sldId id="269"/>
          </p14:sldIdLst>
        </p14:section>
        <p14:section name="Тема 10. Шаблонные типы " id="{FE289711-0D92-4B14-8AB1-86678B9AC68E}">
          <p14:sldIdLst>
            <p14:sldId id="270"/>
          </p14:sldIdLst>
        </p14:section>
        <p14:section name="Вывод" id="{9FF73D3B-ECC4-4291-B09E-55014252C6B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DD5A-1ABF-4805-BC3E-C533C6C92D02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2D3BF-2FFB-4185-90EC-372C8AE0BE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EA762-8A62-4592-8EF4-C3EA0563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658C31-C34A-4974-927F-4A49ECF5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35BF1-FB61-4796-8D89-163A36B8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FF20-D4F2-40A4-B981-9E15A6B893FC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1BC32-574C-4632-A86E-B85F434C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E16EB-6042-41D5-942A-77C9B6AE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0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1BDC5-68B6-43C2-8BC4-84229118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3D3A4-A852-413D-AAF6-35A64B031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C4F33-30E3-4B40-9505-8A9E067C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BFFA-A91F-4EC4-AECE-00EF9D23969B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7ED14-AE2B-4214-8047-21F98573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8CC5C-A5F2-4ADA-B36C-D9450DAB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AF72A5-B3F6-459B-A73F-BCC752D2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530976-9668-43C0-AFB0-1393F7BD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7D710-C101-40E6-8C52-D2A35276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CF73-B391-4C57-87B2-E1EDC8AB275D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DD475-5247-4AAD-BFCA-ABED9E1C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2B267-1E78-4F14-9582-4D454B9E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01FA7-D049-4694-84A7-58501674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A3C83-8803-42C9-8AA6-6964EF2C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A317B-919E-46E3-9292-D8D2A9F5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DA9-36E4-411B-9A34-5F5908706B07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B66E5-D323-4D43-92BE-12DF825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9D70D-66F4-4AF2-8942-3FBB1ABB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81C51-88BE-4006-9487-1EFB56F3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0AC4F-D665-4AD0-8F32-1FE27F28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50797-C9BA-4E3A-BCBA-24010FAA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D85B-EE2E-457C-B57A-875557958701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AE1C0-86A3-4CAE-A88B-E097BB0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5D9F2-403C-40E9-8B6F-A997F547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BC5A7-932F-4587-85E5-20931551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C314C-52EF-4CC2-8119-92C35435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B0EC46-5153-43A4-9A19-5CA02B74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62098-6F48-49BA-B20C-47E7018E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78D-D657-4C50-B90C-1E99C77807FB}" type="datetime1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CCBFE2-43A1-442C-B9FD-4841598A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1B135-729E-4896-866B-796A6B1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DC22C-70EB-47E3-B77E-3BD0071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3E6C6-0A38-497A-AAF7-643DCB60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2EC6A3-ABE1-4CFA-ABC6-F4DE0B08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04778C-3C44-4019-B2C1-75E0FB81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CEC5E9-F4FB-43F1-8E40-A9DED368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C5F291-3F7E-45A9-9073-5DB583C4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6AEA-6F9C-49DD-8FB0-DC19AB6BDB21}" type="datetime1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D813D3-DBE3-455F-802B-9F66727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C82727-FD3E-48BC-A920-6FC697EF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217FE-F963-48B8-9BBC-BFA07622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6C2B6D-58AA-4A94-9480-C1AD5C9C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4E79-468B-4896-B1C7-DB6093AF2FAB}" type="datetime1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8B4F40-5568-42BB-8CE1-4FAAC5F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5611FC-ECA3-47AF-9072-09D212B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D446BD-C2B4-46CC-8BEC-25E0AE35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A4BE-5FB8-4812-AC63-14969837F5C2}" type="datetime1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B3F77-7856-4DD9-B9DC-7969BF0E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FB546-4192-4599-B99C-ECAC1FA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112E-26B2-467D-AF4D-5E1904CB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A4BFD-6B2A-42E3-A6C6-A8654A7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8A9389-AF13-4D5A-ABED-2851445F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DC3C-4919-41C3-9264-E04E29D9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7556-0448-469F-9DF7-26D8337211BA}" type="datetime1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D79389-7DA1-4932-97CA-1BF5D41E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B07DC4-FFE5-432D-9E2B-0C81CF1A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3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46FF-B213-4ED6-B5B8-08609007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DCB8CA-872F-438B-BEDC-4978DECA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39004-538C-4D76-9183-ACB5CFC8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97F23B-D923-4CA6-9696-C27E2909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725A-5597-4DE2-80C5-1591686883DA}" type="datetime1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36ED1-A1F5-4298-949A-4739C1D6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DBE56-9B27-44E8-86B8-FACC5DED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4BE2A-7E99-4521-BFD8-40FA8B11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45EB7-6DCF-492F-8633-22285A28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ABE2C-BC90-4BB7-A222-5EDAB8C3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A55F-BEEA-4F18-9170-16DCF11E16E2}" type="datetime1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CDB83-74BF-4730-BF5D-2A6458653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E6CBD-A03E-42E4-9B2A-7863B7B33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00A2-8C48-4FF7-8979-A2266823B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4.xml"/><Relationship Id="rId26" Type="http://schemas.openxmlformats.org/officeDocument/2006/relationships/slide" Target="slide12.xml"/><Relationship Id="rId3" Type="http://schemas.openxmlformats.org/officeDocument/2006/relationships/image" Target="../media/image2.png"/><Relationship Id="rId21" Type="http://schemas.openxmlformats.org/officeDocument/2006/relationships/slide" Target="slide7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slide" Target="slide1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6.xml"/><Relationship Id="rId29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10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9.xml"/><Relationship Id="rId28" Type="http://schemas.openxmlformats.org/officeDocument/2006/relationships/slide" Target="slide14.xml"/><Relationship Id="rId10" Type="http://schemas.openxmlformats.org/officeDocument/2006/relationships/image" Target="../media/image9.png"/><Relationship Id="rId19" Type="http://schemas.openxmlformats.org/officeDocument/2006/relationships/slide" Target="slide5.xml"/><Relationship Id="rId31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8.xml"/><Relationship Id="rId27" Type="http://schemas.openxmlformats.org/officeDocument/2006/relationships/slide" Target="slide13.xml"/><Relationship Id="rId30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3FBE3-0DF0-4C35-9DBC-460ADD9D0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Лекционный </a:t>
            </a:r>
            <a:r>
              <a:rPr lang="ru-RU" sz="5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курс: </a:t>
            </a:r>
            <a:r>
              <a:rPr lang="ru-RU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 в C# и платформу .NET</a:t>
            </a:r>
            <a:endParaRPr lang="ru-RU" sz="19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70C55B-1337-400C-9583-0BBCA9EBA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7440" y="5679440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ПРИ-177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 Д.В.</a:t>
            </a:r>
          </a:p>
        </p:txBody>
      </p:sp>
    </p:spTree>
    <p:extLst>
      <p:ext uri="{BB962C8B-B14F-4D97-AF65-F5344CB8AC3E}">
        <p14:creationId xmlns:p14="http://schemas.microsoft.com/office/powerpoint/2010/main" val="389338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689E0-2CA1-4D06-BF29-71BD8E40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4. Массивы, коллекции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C3BA1-AD8D-4DB5-9A48-4728DECC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Массивы, ключевое слово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Перечисления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E2AFC-6B22-4A63-A1E5-00A3F36C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7AE79-D4F2-49F6-8683-2546B377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5. Элементы ООП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1D01E-FB4C-41C9-85AF-CF357510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Наследование. Интерфейсы, абстрактные классы. Ключевые слова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abstract, virtual, sealed, override, new.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F51F13-83BC-4700-A6C6-794F4E51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3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1EB7-BCC8-4C4F-9EB2-148644F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6. Приведение типов, перегрузка операторов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9B251-6D7D-4F5B-99F6-5F0DAE3F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операторов. Арифметические операторы и индексеры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Ключевое слово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object.GetEnumerator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Операторы приведения типов, ключевые слова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F078E9-8D2F-4EE7-8025-13075167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99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7DCA8-85AC-4CCA-A250-98D62BDF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7. Прочие особенности языка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D589F-1334-46DB-ABA7-06A80B3F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Делегаты. Частичные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типы и методы. Ключевое слово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интерфейс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IDisposable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8A1615-EEF3-4969-8D17-D058BF31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4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0BCAA-0DAC-4304-BABA-3911003B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8. Сборка мусора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6CD6D-8899-4E80-AB89-26500D62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garbage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.NET. Поколения.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Финализаторы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object.Finalize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549E17-32D4-4D3E-8A15-72C07187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3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2C51-27FE-4402-A84D-FA5C27E5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9. Многопоточность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C87F3-EA16-40F1-9384-20BE64E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Примитивы синхронизации в стандартной библиотеке. Ключевое слово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Асинхронные делегаты.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D327BC-8987-413B-A22A-B5694B0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2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26F67-AD9C-4790-BB25-86C21A4B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10. Шаблонные типы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03304-4329-467C-9FA7-5C9849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Шаблонные типы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Ключевые слова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Пространство имен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Часто используемые структуры данных.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D8BBA9-EB54-4C87-83A4-AC85B01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2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0C428-512C-4126-BA3D-A15245FC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82430-5F82-4F02-AEAF-D7844299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освоения дисциплины студент должен: </a:t>
            </a:r>
          </a:p>
          <a:p>
            <a:pPr marL="0" indent="0" algn="just">
              <a:buNone/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Знать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Преимущества и недостатки JIT-компилируемых языков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Основные синтаксические особенности C#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Принципы работы CLR и отличия CLR от других виртуальных машин </a:t>
            </a:r>
          </a:p>
          <a:p>
            <a:pPr marL="0" indent="0" algn="just">
              <a:buNone/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Уметь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Разрабатывать и поддерживать проекты на основе C# </a:t>
            </a:r>
          </a:p>
          <a:p>
            <a:pPr marL="0" indent="0" algn="just">
              <a:buNone/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Владеть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Средствами ООП в C#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Средствами разработки и рефакторинга кода на C# </a:t>
            </a:r>
          </a:p>
          <a:p>
            <a:pPr marL="0" indent="0" algn="just">
              <a:buNone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Общепринятыми 	подходами 	к 	разработке 	коммерческих 	проектов 	с использованием C#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52212-EF9B-4F54-8F1A-94F3D1DE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4D7A2-3136-4468-AD68-C17CA6E0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B2CE13F-4BB6-4FE1-8638-F83B218B02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2237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3FD17D86-D548-4E26-A738-95FC42F8B4B7}">
                    <psuz:zmPr id="{ED3E2294-B81F-4152-AA3F-6862539FE7A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1F95D06-3353-4C3F-833D-877C547DA8FB}">
                    <psuz:zmPr id="{339BC619-4227-4C09-8600-0E9663A6F71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129FC69-5C4B-43CF-91A2-9920B7F705AF}">
                    <psuz:zmPr id="{A5F2443F-62A8-4935-BD02-FFB11063982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448DEC-01B1-4CFB-93C4-13BEF640C109}">
                    <psuz:zmPr id="{BB3B1A98-4876-4FF2-BFB4-9792F30AC3C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15982D9-362C-4437-B17D-39AA05795FB8}">
                    <psuz:zmPr id="{C80742DD-C96E-40BD-99D1-A470718332E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C5F702-ABC5-436F-8588-BB79308FD5BD}">
                    <psuz:zmPr id="{24B74B8C-B336-435E-A139-84893BB107D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8A1B67-592E-47F9-A2CD-0F0F0A3FD72F}">
                    <psuz:zmPr id="{4C426629-6A55-44D5-9F75-A74537BFC3C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F3D479-3C0F-4922-ABCA-D01A6580DEDB}">
                    <psuz:zmPr id="{826497FE-08F3-4CC6-933C-F40F9E69847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1465C6F-4BD0-49D4-8C1F-0A1038C59363}">
                    <psuz:zmPr id="{070E6816-FC65-4E51-9D98-A048D7A6CE1C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4566568-F5D9-4BC6-9EB7-27CA8501097B}">
                    <psuz:zmPr id="{5E747A22-E82C-4181-AA14-B63AAC48C51F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1F80F07-9E42-4DE4-98C8-1910652DB484}">
                    <psuz:zmPr id="{8B6EB4B3-B879-4617-B629-D803D6691E1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6DBE5A0-747B-4586-893C-52ADA54D26EF}">
                    <psuz:zmPr id="{DC8506E0-AB7F-4AEB-AEC6-D9981A9E715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91037AE-A8BA-4947-BA24-9A053218A32E}">
                    <psuz:zmPr id="{FB7E726D-4E6C-4C93-B77D-D8DB1BE7CA8E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E289711-0D92-4B14-8AB1-86678B9AC68E}">
                    <psuz:zmPr id="{BBC1F65C-898D-4DB5-86D0-910307D1572B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FF73D3B-ECC4-4291-B09E-55014252C6B2}">
                    <psuz:zmPr id="{2D26E635-F141-400F-9984-5A77D2215612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B2CE13F-4BB6-4FE1-8638-F83B218B02B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7" name="Рисунок 7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Рисунок 20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Рисунок 21">
                  <a:hlinkClick r:id="rId3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77172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73FE2-1BC1-4DFD-94A8-FB1FCCDA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8DB12-E37D-4AFF-92F5-76611AB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CD753-7433-441A-ADDC-D9F0BD35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презентации будут рассмотрены темы, которые изучаются в данном лекционном курсе, поставлены задачи и цели курса.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EF1CD2-335D-497D-B84E-B5CD4CFB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4AE56-BE4A-4658-8F4D-75B47410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D753C-4777-4EE2-8984-C0792FA2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635" indent="0" algn="just">
              <a:spcAft>
                <a:spcPts val="1225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курса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«Введение в C# и платформу .NET» является подготовка специалистов по разработке крупных программных систем с помощью платформы .NET и языка C#. </a:t>
            </a:r>
          </a:p>
          <a:p>
            <a:pPr marR="635" indent="0" algn="just">
              <a:spcAft>
                <a:spcPts val="132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цель в полной мере отвечает основной цели программы бакалавриата, а именно подготовке выпускников к решению следующих профессиональных задач: </a:t>
            </a:r>
          </a:p>
          <a:p>
            <a:pPr marL="989013" marR="635" indent="-457200" algn="just" fontAlgn="base">
              <a:lnSpc>
                <a:spcPct val="112000"/>
              </a:lnSpc>
              <a:spcAft>
                <a:spcPts val="340"/>
              </a:spcAft>
              <a:buClr>
                <a:srgbClr val="000000"/>
              </a:buClr>
              <a:buSzPts val="1200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Проектирование программных и аппаратных средств (систем, устройств, деталей, программ, баз данных и т.п.) в соответствии с техническим заданием с использованием средств автоматизации проектирования.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96CCCF-7BC6-47CF-8C7C-448E54B0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8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511F8-4AB5-4ABB-B4A4-4054D9CA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7BB89-D7C7-4875-87A4-662528F4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635" algn="just" fontAlgn="base">
              <a:lnSpc>
                <a:spcPct val="112000"/>
              </a:lnSpc>
              <a:spcAft>
                <a:spcPts val="335"/>
              </a:spcAft>
              <a:buClr>
                <a:srgbClr val="000000"/>
              </a:buClr>
              <a:buSzPts val="1200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Применение современных инструментальных средств при разработке программного обеспечения. </a:t>
            </a:r>
          </a:p>
          <a:p>
            <a:pPr marR="635" algn="just" fontAlgn="base">
              <a:lnSpc>
                <a:spcPct val="112000"/>
              </a:lnSpc>
              <a:spcAft>
                <a:spcPts val="325"/>
              </a:spcAft>
              <a:buClr>
                <a:srgbClr val="000000"/>
              </a:buClr>
              <a:buSzPts val="1200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Применение </a:t>
            </a:r>
            <a:r>
              <a:rPr lang="ru-RU" sz="2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Web</a:t>
            </a: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-технологий при реализации удаленного доступа в системах клиент/сервер и распределенных вычислений. </a:t>
            </a:r>
          </a:p>
          <a:p>
            <a:pPr marR="635" algn="just" fontAlgn="base">
              <a:lnSpc>
                <a:spcPct val="112000"/>
              </a:lnSpc>
              <a:spcAft>
                <a:spcPts val="320"/>
              </a:spcAft>
              <a:buClr>
                <a:srgbClr val="000000"/>
              </a:buClr>
              <a:buSzPts val="1200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Использование стандартов и типовых методов контроля и оценки качества программной продукции. </a:t>
            </a:r>
          </a:p>
          <a:p>
            <a:pPr marR="635" algn="just" fontAlgn="base">
              <a:lnSpc>
                <a:spcPct val="112000"/>
              </a:lnSpc>
              <a:spcAft>
                <a:spcPts val="130"/>
              </a:spcAft>
              <a:buClr>
                <a:srgbClr val="000000"/>
              </a:buClr>
              <a:buSzPts val="1200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Освоение и применение современных программно-методических комплексов исследования и автоматизированного проектирования объектов профессиональной деятельности.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511482-9530-4978-9443-ED22A99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2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AB5ED-FACF-4266-A0CA-BDA1233C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9C314-D6C3-4995-9A73-BAA9BFDA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635" lvl="0" indent="-342900"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Ознакомление студентов с языком C# и платформой .NET </a:t>
            </a:r>
          </a:p>
          <a:p>
            <a:pPr marL="342900" marR="635" lvl="0" indent="-342900" algn="just" fontAlgn="base">
              <a:lnSpc>
                <a:spcPct val="112000"/>
              </a:lnSpc>
              <a:spcAft>
                <a:spcPts val="31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Изложение общепринятых практик разработки программного обеспечения с помощью языка C# </a:t>
            </a:r>
          </a:p>
          <a:p>
            <a:pPr marL="342900" marR="635" lvl="0" indent="-342900" algn="just" fontAlgn="base">
              <a:lnSpc>
                <a:spcPct val="112000"/>
              </a:lnSpc>
              <a:spcAft>
                <a:spcPts val="241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ru-RU" sz="2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Сравнение C# с другими языками программирования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0BEFBE-082F-4B5F-94D9-BC81CF20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3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02477-729B-42D2-B40C-6C5D37B6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 1. 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F362C-5C4B-4B40-93B4-C27FEFD0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Введение. История языка, отличительные особенности, применение в индустрии. Основные языковые конструкции. Пример кросс-платформенного исполняемого файла и его примерный формат. Связка CLR, CIL, CTS и CLS. Сборка программ на C#: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использование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csc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коммандной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строки,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47DAB8-0F37-462B-9E30-207EC502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4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48A1-DB88-46A4-B474-143AEF1C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2. Синтаксис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902D4-EBD2-4F95-9A5E-7AF4AFDE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Синтаксис языка. Пространства имен (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namespaces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Классы и методы, модификаторы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static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7459FD-1441-4B74-93E3-E505247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26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D38D-B276-4248-BFAF-F2DA76D0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Ссылочные типы и типы-значения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C8855-BE26-4A7A-A4BF-05327098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Ссылочные типы (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типы-значения (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Ссылочная семантика. Оператор == и метод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object.Equals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 Передача параметров в функцию. Ключевые слова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Класс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99D2A2-88C1-401A-BAD6-C40421B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0A2-8C48-4FF7-8979-A2266823B4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50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616</Words>
  <Application>Microsoft Office PowerPoint</Application>
  <PresentationFormat>Широкоэкранный</PresentationFormat>
  <Paragraphs>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Лекционный курс: Введение в C# и платформу .NET</vt:lpstr>
      <vt:lpstr>Оглавление</vt:lpstr>
      <vt:lpstr>Введение</vt:lpstr>
      <vt:lpstr>Цели курса</vt:lpstr>
      <vt:lpstr>Цели курса</vt:lpstr>
      <vt:lpstr>Задачи курса</vt:lpstr>
      <vt:lpstr>Тема 1. Введение</vt:lpstr>
      <vt:lpstr>Тема 2. Синтаксис С#</vt:lpstr>
      <vt:lpstr>Тема 3. Ссылочные типы и типы-значения </vt:lpstr>
      <vt:lpstr>Тема 4. Массивы, коллекции </vt:lpstr>
      <vt:lpstr>Тема 5. Элементы ООП </vt:lpstr>
      <vt:lpstr>Тема 6. Приведение типов, перегрузка операторов</vt:lpstr>
      <vt:lpstr>Тема 7. Прочие особенности языка </vt:lpstr>
      <vt:lpstr>Тема 8. Сборка мусора </vt:lpstr>
      <vt:lpstr>Тема 9. Многопоточность </vt:lpstr>
      <vt:lpstr>Тема 10. Шаблонные типы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Лекционный курс: Введение в C# и платформу .NET</dc:title>
  <dc:creator>Dmitry</dc:creator>
  <cp:lastModifiedBy>Dmitry</cp:lastModifiedBy>
  <cp:revision>4</cp:revision>
  <dcterms:created xsi:type="dcterms:W3CDTF">2020-10-18T16:37:48Z</dcterms:created>
  <dcterms:modified xsi:type="dcterms:W3CDTF">2020-11-08T10:09:20Z</dcterms:modified>
</cp:coreProperties>
</file>