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7351B-709F-4F9A-8E26-5F0B78B4F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E75F96-FEBD-42B9-9D34-78ED257BA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8B13F-65E5-44EE-B7F2-216EACAC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04E2A-21AB-428A-ABE8-C0997D2C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89B682-A6D6-404D-BDBC-175EC6A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6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2209F-6C87-464A-A9EB-53EAF9F7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21F2FE-7E07-4AF3-982B-E9C08C698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C1765-8B30-4586-8910-18D1A00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97FC0-7E9E-485B-9F4E-B0A7F6EB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48DD9F-39B5-4741-AD0A-D7BC48CD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4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FAE938-2A0E-4EEE-9DD1-C48C7BF99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583AE1-CDE3-4543-9292-ABEEB0BB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D30F5-D7EF-4A38-B32F-A028ABDC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6A1980-F1FF-4E3C-A1D4-0508964B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01A7B-4307-414C-89A8-8F4ABA41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A9789-126F-4469-9CEA-8031687D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11153-4B30-46C0-8D60-67C48C7B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F6F16-67B0-407D-B87F-6A9567B8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654325-4C42-438C-9FF8-41B1353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66F855-5197-41F6-8DB6-D81956B3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16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48FAC-B049-42B2-BD36-A690BD6F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7E0E7-C9B6-4D05-B6FA-678D5BB4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24CF20-6B19-422B-A632-966661C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525F96-E236-474E-9451-E7149AAD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1AEC8-B814-42F3-B9DE-F6F80926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3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AD256-4AB7-41D7-A93C-C9299F77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BAE4A-D330-4BE2-9417-DD9D7E90D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4FF322-0CF8-4ED7-A382-B66530BD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6FDD2D-DD8C-43CE-8152-6AE4D87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962-D675-42B1-A9C0-72F8FFBA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7C210-7C8B-4AF2-B5C9-CC2B93A4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5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D72D-33EB-412F-BFB5-694A9FCB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9597D-EDC4-4CA1-92BF-3212BCC7B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E81FFF-93FD-452C-9FF0-3BF473A09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7B86AB-D9B6-4154-8E2A-92EE6326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30269C-1102-4482-9CF1-C07803601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B1FC7B-31CF-4CC4-8364-955C3893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3DB0C7-3621-40F7-906D-FF9A52B8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C5AB1E-2C67-4CED-AF06-B608D6D9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8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E1FFE-C05B-4CD5-978A-00F59085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D488F9-521F-4ADD-946F-D4C0865E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00DB9E-B902-4B16-A8F4-D583905F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D28D5-580F-491B-9317-17EBC1A1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8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235FF6-22AA-41C9-81BF-980B843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BFF3B8-3F7F-44F0-9D59-4D94CE6E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B4F8A2-E776-419C-BF93-02AD0E36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3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A21EA-06C3-4FE3-9BD2-E45FE314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D6E56-2AD9-4602-A212-30D62F16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30BA89-3504-4432-BC46-592253F0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8BA4D1-8508-43C5-810E-D41E97A4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29CBC8-7E3C-415D-88E0-6298380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3B5A9-2D6E-48FA-81AA-011641E3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6802A-55DA-49BA-B734-6401E0DD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E99B9C-FAEF-4A2A-923E-5F8419477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5FE791-9E0E-455D-8D88-EC4E7D17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228B89-DA97-4D0C-BBA9-1E4C3A4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F4E90-033E-49AB-8729-F5F9F08C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8460DC-A069-49C5-A5A1-4F70219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0BDC-E949-48FB-AC24-D19AD71F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3FB9A8-DA65-4B40-9DFC-1C7EF8D8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94D54-596D-456B-B06C-E760B3DD4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DCC8-3F1D-4CDD-ABA2-B5C5D6411887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0B895-29F8-4B4B-BB56-D1BB08D0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657EC-6013-4066-97C2-D4D27692F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6352-702C-4D6D-952A-74903F50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7900F9-7C76-4615-9663-2221C6A58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B1B9D-FDD9-41B6-8B3C-469250A0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Неявная типизация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581B5-6466-4E7C-8A24-45D303E8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  <a:cs typeface="Courier New" panose="02070309020205020404" pitchFamily="49" charset="0"/>
              </a:rPr>
              <a:t>В C# есть возможность неявной типизации – когда компилятор самостоятельно пытается определить тип объявленной и инициированной переменной. Делается это с помощью ключевого слова </a:t>
            </a:r>
            <a:r>
              <a:rPr lang="ru-RU" dirty="0" err="1">
                <a:latin typeface="+mj-lt"/>
                <a:cs typeface="Courier New" panose="02070309020205020404" pitchFamily="49" charset="0"/>
              </a:rPr>
              <a:t>var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, в объявлении заменяющего тип. При этом инициировать переменную неким значением обязательно, ведь именно по этому значению компилятор будет судить о типе переменной. Выглядит это так: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627063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lucky = ‘k’; 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Будет выбран тип переменной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0" indent="627063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fin = 23.91352342132m; 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Будет выбран тип переменной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decimal,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благодаря суффиксу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3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6EE3F-A159-4DA0-9FFA-773A3FB7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Динамические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DF33-8117-429F-A2BD-3AF09F32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latin typeface="+mj-lt"/>
              </a:rPr>
              <a:t>В C# есть особый тип, предоставляющий некоторые возможности динамической типизации. Он объявляется ключевым словом </a:t>
            </a:r>
            <a:r>
              <a:rPr lang="ru-RU" dirty="0" err="1">
                <a:latin typeface="+mj-lt"/>
              </a:rPr>
              <a:t>dynamic</a:t>
            </a:r>
            <a:r>
              <a:rPr lang="ru-RU" dirty="0">
                <a:latin typeface="+mj-lt"/>
              </a:rPr>
              <a:t>. По сути, этот тип все же является статическим, но он обходит проверку компилятора. После компиляции он превращается в </a:t>
            </a:r>
            <a:r>
              <a:rPr lang="ru-RU" dirty="0" err="1">
                <a:latin typeface="+mj-lt"/>
              </a:rPr>
              <a:t>object</a:t>
            </a:r>
            <a:r>
              <a:rPr lang="ru-RU" dirty="0">
                <a:latin typeface="+mj-lt"/>
              </a:rPr>
              <a:t>. И дальше все просто: если вы правильно использовали динамический тип и дальнейший ход программы с использованием такой переменной правильно работает с любым ее значением, то вы сэкономили некоторое время исполнения и написали грациозный код, который реагирует сразу на несколько типов принимаемых значений. Если же вы допустили ошибку, то узнаете о ней уже в ходе исполнения программы, так как сами запретили компилятору распознать ее.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dynamic value = 'a';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5F24A-A26F-4B9D-92AA-6A5AD021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j-lt"/>
              </a:rPr>
              <a:t>татическ</a:t>
            </a:r>
            <a:r>
              <a:rPr lang="ru-RU" dirty="0" err="1">
                <a:solidFill>
                  <a:srgbClr val="000000"/>
                </a:solidFill>
              </a:rPr>
              <a:t>ая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 типизация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C6188-D71E-488A-A89C-57DD7E0B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C# – язык программирования со статической типизацией. То есть каждая переменная перед использованием должна быть объявлена и ей должен быть присвоен тип хранящихся в ней данных, который закрепляется за этой переменной на протяжении ее существования в программе.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26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41C3C-86B9-492B-833A-6E0F8646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объявления и инициализации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043CD-E70C-4C89-B5F3-2AC95C7E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</a:rPr>
              <a:t>Переменные объявляются в следующей форме:</a:t>
            </a:r>
          </a:p>
          <a:p>
            <a:pPr marL="0" indent="900113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YS Text Fallback"/>
              </a:rPr>
              <a:t>type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YS Text Fallback"/>
              </a:rPr>
              <a:t>variable_name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YS Text Fallback"/>
              </a:rPr>
              <a:t>; // type – </a:t>
            </a:r>
            <a:r>
              <a:rPr lang="ru-RU" sz="2000" b="0" dirty="0">
                <a:solidFill>
                  <a:srgbClr val="000000"/>
                </a:solidFill>
                <a:effectLst/>
                <a:latin typeface="YS Text Fallback"/>
              </a:rPr>
              <a:t>тип данных,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YS Text Fallback"/>
              </a:rPr>
              <a:t>variable_name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YS Text Fallback"/>
              </a:rPr>
              <a:t> – </a:t>
            </a:r>
            <a:r>
              <a:rPr lang="ru-RU" sz="2000" b="0" dirty="0">
                <a:solidFill>
                  <a:srgbClr val="000000"/>
                </a:solidFill>
                <a:effectLst/>
                <a:latin typeface="YS Text Fallback"/>
              </a:rPr>
              <a:t>имя переменной</a:t>
            </a:r>
            <a:endParaRPr lang="en-US" sz="2000" b="0" dirty="0">
              <a:solidFill>
                <a:srgbClr val="000000"/>
              </a:solidFill>
              <a:effectLst/>
              <a:latin typeface="YS Text Fallback"/>
            </a:endParaRPr>
          </a:p>
          <a:p>
            <a:r>
              <a:rPr lang="ru-RU" dirty="0">
                <a:latin typeface="+mj-lt"/>
              </a:rPr>
              <a:t>При объявлении переменной за ней закрепляется тип и выделяется соответствующая область памяти.</a:t>
            </a:r>
          </a:p>
          <a:p>
            <a:r>
              <a:rPr lang="ru-RU" dirty="0">
                <a:latin typeface="+mj-lt"/>
              </a:rPr>
              <a:t>Имя переменной должно соответствовать следующим правилам:</a:t>
            </a:r>
          </a:p>
          <a:p>
            <a:r>
              <a:rPr lang="ru-RU" dirty="0">
                <a:latin typeface="+mj-lt"/>
              </a:rPr>
              <a:t>Нельзя использовать зарезервированные слова языка C# в качестве имени;</a:t>
            </a:r>
          </a:p>
          <a:p>
            <a:r>
              <a:rPr lang="ru-RU" dirty="0">
                <a:latin typeface="+mj-lt"/>
              </a:rPr>
              <a:t>Имя может состоять из цифр, латинских букв и символа подчеркивания, но нельзя использовать цифру в качестве первого символа;</a:t>
            </a:r>
          </a:p>
          <a:p>
            <a:r>
              <a:rPr lang="ru-RU" dirty="0">
                <a:latin typeface="+mj-lt"/>
              </a:rPr>
              <a:t>Максимальная длина имени 255 символов;</a:t>
            </a:r>
          </a:p>
          <a:p>
            <a:r>
              <a:rPr lang="ru-RU" dirty="0">
                <a:latin typeface="+mj-lt"/>
              </a:rPr>
              <a:t>Для дальнейшего использования переменную также нужно инициализировать – придать ей начальное значение.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0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C7A94-A054-4291-B690-87AEB7AD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объявления и инициализации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7431E-DD21-4C29-AACF-14F73674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+mj-lt"/>
              </a:rPr>
              <a:t>Инициаоизацию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 можно сразу сделать в строке объявления при помощи оператора присваивания (=). При инициализации можно использовать не только константы, но и любые вычислительные выражения на основе объектов и операторов C#.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Примеры объявления и инициализации:</a:t>
            </a:r>
          </a:p>
          <a:p>
            <a:pPr marL="0" indent="53181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pi = 3.1416; 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Объявление с инициализацией;</a:t>
            </a:r>
          </a:p>
          <a:p>
            <a:pPr marL="0" indent="53181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53181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531813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Отложенная инициализация;</a:t>
            </a:r>
          </a:p>
        </p:txBody>
      </p:sp>
    </p:spTree>
    <p:extLst>
      <p:ext uri="{BB962C8B-B14F-4D97-AF65-F5344CB8AC3E}">
        <p14:creationId xmlns:p14="http://schemas.microsoft.com/office/powerpoint/2010/main" val="270882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F555-826D-49A9-A328-945B29F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6A29A-5D59-4734-9418-A8CD5B6C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 соответствии с особенностями использования разных областей памяти (стек и куча) и дальнейшего взаимодействия переменных, типы данных разделяют на типы значений (</a:t>
            </a:r>
            <a:r>
              <a:rPr lang="ru-RU" dirty="0" err="1">
                <a:latin typeface="+mj-lt"/>
              </a:rPr>
              <a:t>value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type</a:t>
            </a:r>
            <a:r>
              <a:rPr lang="ru-RU" dirty="0">
                <a:latin typeface="+mj-lt"/>
              </a:rPr>
              <a:t>) и ссылочные типы (</a:t>
            </a:r>
            <a:r>
              <a:rPr lang="ru-RU" dirty="0" err="1">
                <a:latin typeface="+mj-lt"/>
              </a:rPr>
              <a:t>reference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type</a:t>
            </a:r>
            <a:r>
              <a:rPr lang="ru-RU" dirty="0">
                <a:latin typeface="+mj-lt"/>
              </a:rPr>
              <a:t>). В таблице указаны встроенные типы в C# (см. следующий слайд).</a:t>
            </a:r>
          </a:p>
        </p:txBody>
      </p:sp>
    </p:spTree>
    <p:extLst>
      <p:ext uri="{BB962C8B-B14F-4D97-AF65-F5344CB8AC3E}">
        <p14:creationId xmlns:p14="http://schemas.microsoft.com/office/powerpoint/2010/main" val="25505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CD4E8-7C42-4FDD-96B1-FF532DCB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Встроенные</a:t>
            </a:r>
            <a:br>
              <a:rPr lang="ru-RU" dirty="0"/>
            </a:br>
            <a:r>
              <a:rPr lang="ru-RU" dirty="0"/>
              <a:t>типы</a:t>
            </a:r>
            <a:br>
              <a:rPr lang="ru-RU" dirty="0"/>
            </a:br>
            <a:r>
              <a:rPr lang="ru-RU" dirty="0"/>
              <a:t>значений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3DD79C-948B-45D8-939E-F7A0AC5D9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103" y="346142"/>
            <a:ext cx="7246960" cy="6146733"/>
          </a:xfrm>
        </p:spPr>
      </p:pic>
    </p:spTree>
    <p:extLst>
      <p:ext uri="{BB962C8B-B14F-4D97-AF65-F5344CB8AC3E}">
        <p14:creationId xmlns:p14="http://schemas.microsoft.com/office/powerpoint/2010/main" val="41790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1F8D0-88C8-4013-A54E-4282371E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Встроенные ссылочные типы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5938AF-686A-4D6E-8F09-FD011552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03" y="2467753"/>
            <a:ext cx="11848394" cy="3400784"/>
          </a:xfrm>
        </p:spPr>
      </p:pic>
    </p:spTree>
    <p:extLst>
      <p:ext uri="{BB962C8B-B14F-4D97-AF65-F5344CB8AC3E}">
        <p14:creationId xmlns:p14="http://schemas.microsoft.com/office/powerpoint/2010/main" val="180170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8C6A-0399-4855-B600-A9E5C382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3D887-B4A8-4002-9FE6-7215719F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+mj-lt"/>
              </a:rPr>
              <a:t>Структура (</a:t>
            </a:r>
            <a:r>
              <a:rPr lang="ru-RU" dirty="0" err="1">
                <a:latin typeface="+mj-lt"/>
              </a:rPr>
              <a:t>struct</a:t>
            </a:r>
            <a:r>
              <a:rPr lang="ru-RU" dirty="0">
                <a:latin typeface="+mj-lt"/>
              </a:rPr>
              <a:t>) – тип, в котором можно хранить некоторое количество разнотипных переменных (полей), а также методы, операторы, свойства, конструкторы и прочее, присущее классу C#. Их различие в том, что </a:t>
            </a:r>
            <a:r>
              <a:rPr lang="ru-RU" dirty="0" err="1">
                <a:latin typeface="+mj-lt"/>
              </a:rPr>
              <a:t>struct</a:t>
            </a:r>
            <a:r>
              <a:rPr lang="ru-RU" dirty="0">
                <a:latin typeface="+mj-lt"/>
              </a:rPr>
              <a:t> – это знаковый тип, а </a:t>
            </a:r>
            <a:r>
              <a:rPr lang="ru-RU" dirty="0" err="1">
                <a:latin typeface="+mj-lt"/>
              </a:rPr>
              <a:t>class</a:t>
            </a:r>
            <a:r>
              <a:rPr lang="ru-RU" dirty="0">
                <a:latin typeface="+mj-lt"/>
              </a:rPr>
              <a:t> – ссылочный. Подробнее их различия описаны в отдельном разделе.</a:t>
            </a:r>
          </a:p>
          <a:p>
            <a:r>
              <a:rPr lang="ru-RU" dirty="0">
                <a:latin typeface="+mj-lt"/>
              </a:rPr>
              <a:t>Пример структуры с полями: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struct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Bycicle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name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byte gears = 18;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float price = 99.99;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6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FB86-7B92-4266-BDCF-A6D6AFAC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Перечисление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DE79D-6486-4FCB-97F7-5526CD1F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Перечисления объявляются ключевым словом </a:t>
            </a:r>
            <a:r>
              <a:rPr lang="ru-RU" dirty="0" err="1">
                <a:latin typeface="+mj-lt"/>
              </a:rPr>
              <a:t>enum</a:t>
            </a:r>
            <a:r>
              <a:rPr lang="ru-RU" dirty="0">
                <a:latin typeface="+mj-lt"/>
              </a:rPr>
              <a:t>. Это набор именованных констант любого целочисленного типа, кроме </a:t>
            </a:r>
            <a:r>
              <a:rPr lang="ru-RU" dirty="0" err="1">
                <a:latin typeface="+mj-lt"/>
              </a:rPr>
              <a:t>char</a:t>
            </a:r>
            <a:r>
              <a:rPr lang="ru-RU" dirty="0">
                <a:latin typeface="+mj-lt"/>
              </a:rPr>
              <a:t>. Например: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CountdownFromThree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byte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{Zero, One, Two = 2, Three};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20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602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YS Text Fallback</vt:lpstr>
      <vt:lpstr>Тема Office</vt:lpstr>
      <vt:lpstr>Типы данных C#</vt:lpstr>
      <vt:lpstr>Cтатическая типизация</vt:lpstr>
      <vt:lpstr>Правила объявления и инициализации переменных</vt:lpstr>
      <vt:lpstr>Правила объявления и инициализации переменных</vt:lpstr>
      <vt:lpstr>Типы данных</vt:lpstr>
      <vt:lpstr>Встроенные типы значений</vt:lpstr>
      <vt:lpstr>Встроенные ссылочные типы</vt:lpstr>
      <vt:lpstr>Структура</vt:lpstr>
      <vt:lpstr>Перечисление</vt:lpstr>
      <vt:lpstr>Неявная типизация</vt:lpstr>
      <vt:lpstr>Динамические переменные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C#</dc:title>
  <dc:creator>Dmitry</dc:creator>
  <cp:lastModifiedBy>Dmitry</cp:lastModifiedBy>
  <cp:revision>3</cp:revision>
  <dcterms:created xsi:type="dcterms:W3CDTF">2020-11-22T10:33:22Z</dcterms:created>
  <dcterms:modified xsi:type="dcterms:W3CDTF">2020-11-22T10:52:17Z</dcterms:modified>
</cp:coreProperties>
</file>