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4" r:id="rId10"/>
    <p:sldId id="265" r:id="rId11"/>
    <p:sldId id="266" r:id="rId12"/>
    <p:sldId id="267" r:id="rId13"/>
    <p:sldId id="269" r:id="rId14"/>
    <p:sldId id="272" r:id="rId15"/>
    <p:sldId id="268" r:id="rId16"/>
    <p:sldId id="271" r:id="rId17"/>
    <p:sldId id="270" r:id="rId18"/>
    <p:sldId id="273" r:id="rId19"/>
    <p:sldId id="274" r:id="rId20"/>
    <p:sldId id="276" r:id="rId21"/>
    <p:sldId id="275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3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82F8A-9D54-47A8-BFC8-55359E627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D48B8C-52F1-430B-A59E-F8ABAF4CA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CE1915-4574-474D-A956-F073DE7F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5F08-8A94-4371-85FC-6D2CC78E7ED1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E021AF-7202-4ED5-9C8E-8879C919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EEB158-4510-426D-A124-D2521F82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EDD6-627C-4C30-92B4-6A4F695E0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95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E5EBAE-35E8-42E9-9753-380D0D28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EFE7E3-6A92-4DBE-B508-99451AE67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915639-C512-4277-8B42-CB739B24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5F08-8A94-4371-85FC-6D2CC78E7ED1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417C74-30E7-4B32-A2B0-CBE82851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FAA00B-D145-4765-B008-0AC1F668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EDD6-627C-4C30-92B4-6A4F695E0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52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7C05B0B-D520-4F99-97A1-46FFDE98A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AAE9631-9C34-4519-82EE-73592940C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DB0D47-E58D-4D61-94F9-4C42BA715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5F08-8A94-4371-85FC-6D2CC78E7ED1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1935DE-5035-4817-ABC9-050189F4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9C0545-BD65-4BBA-9413-22EAD729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EDD6-627C-4C30-92B4-6A4F695E0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6F1963-7A5B-499B-BF67-A9EF8B7F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C591BA-4488-468C-B209-95C35C5C3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07CC2C-05B8-4551-836A-1FCD298F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5F08-8A94-4371-85FC-6D2CC78E7ED1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1BD0CD-074D-4E5C-8121-7D9236986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57C963-A7DA-4BCA-9FB5-1BFAB6E9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EDD6-627C-4C30-92B4-6A4F695E0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59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AC929-ABAA-4D0D-B284-D12E295C4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6A1A18-0FBB-4A44-B86B-D27A7D972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850480-5451-4774-8C4B-67B43193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5F08-8A94-4371-85FC-6D2CC78E7ED1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E5119C-76F5-4253-BC42-F2D76623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280899-519D-4A62-9697-B06FBCCE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EDD6-627C-4C30-92B4-6A4F695E0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28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023AE-EB32-4B00-8AD9-43EC6148E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4E256D-D0A2-4D56-9C24-725A10011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E21FE0-C4B1-43D4-9850-17BBA79E0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9E1E17-0ED0-4D04-94CA-792F7679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5F08-8A94-4371-85FC-6D2CC78E7ED1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A73F1B-253F-41C5-80D7-A37FC5CB4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798B3A-39CE-47EB-8CA0-9032CF0F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EDD6-627C-4C30-92B4-6A4F695E0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48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4B6BE-8A9B-49FD-A060-2795CAEB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09E9A2-DCF8-4898-B57D-8A4739619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456A9A-1AFE-4199-9C76-9C134DED2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9555ABF-3DC2-4E36-B079-B8CE15F5C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AF9C145-15F1-4B8A-B543-0DC8DCB0B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7D5D293-0772-4579-A035-6652C7BF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5F08-8A94-4371-85FC-6D2CC78E7ED1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7255DDB-005E-4E97-BFFC-B8B421950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B3767BE-CDA1-4FC9-AD2E-57438E21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EDD6-627C-4C30-92B4-6A4F695E0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76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B85BDE-9131-492E-9A6E-53197AA1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CD97055-CFEE-4ED4-9A0D-0AF877C5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5F08-8A94-4371-85FC-6D2CC78E7ED1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4EB336A-3D5B-46BA-BF05-79DF927AE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02737B2-31C7-4688-8F83-4AA88D86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EDD6-627C-4C30-92B4-6A4F695E0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40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140AB57-0E8E-421C-82A4-668BCA1D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5F08-8A94-4371-85FC-6D2CC78E7ED1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9133696-4DDA-477A-843D-B351DDC0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50930C-8441-4A83-9C70-242BEC4F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EDD6-627C-4C30-92B4-6A4F695E0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8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884389-9DD1-4B9B-8F07-F5601EB7B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838687-E78B-4F24-ADC1-C7589B7CD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6C822E-9DBB-40C1-8539-FD5BBF79B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B2E632-0BC9-4B7F-BBB9-8254E891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5F08-8A94-4371-85FC-6D2CC78E7ED1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D1A448-A93C-468C-8527-2FA6D07E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032A5E-B970-4184-A3A8-BDE100029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EDD6-627C-4C30-92B4-6A4F695E0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51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1EE4DA-6A03-4B26-A8FA-D74408FF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CEBD00-E860-4C0A-9F32-1F235233F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7C3210-AC84-49AC-A4B9-1DD84B340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505B5C-A536-45CD-83A9-C5B22A7C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5F08-8A94-4371-85FC-6D2CC78E7ED1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D556DF-03B5-4EAF-A04E-8BB0B21A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AEC45E-DBDA-4211-8F87-0A90FB6A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EDD6-627C-4C30-92B4-6A4F695E0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29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CEE2F-E9E4-48CD-BC6A-ECF8E1055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B02C3D-1502-45AD-B4EA-50D62883E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5F82BC-A8A6-4093-BB49-981B26899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B5F08-8A94-4371-85FC-6D2CC78E7ED1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F075AE-BC8D-4767-967A-55AE5A5D6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7ED48F-A5D4-4BB5-BDC6-7BCBA3778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CEDD6-627C-4C30-92B4-6A4F695E0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6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4297A-CB90-4F55-9124-12A70FF8F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науки и высшего образования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ВлГУ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 и радиоэлектроники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систем и программной инженерии</a:t>
            </a:r>
            <a:endParaRPr lang="ru-RU" sz="18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0B2846D-7935-4138-8A5C-BD75AD610D7A}"/>
              </a:ext>
            </a:extLst>
          </p:cNvPr>
          <p:cNvSpPr txBox="1">
            <a:spLocks/>
          </p:cNvSpPr>
          <p:nvPr/>
        </p:nvSpPr>
        <p:spPr>
          <a:xfrm>
            <a:off x="0" y="4470401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91465">
              <a:lnSpc>
                <a:spcPct val="150000"/>
              </a:lnSpc>
              <a:spcBef>
                <a:spcPts val="1200"/>
              </a:spcBef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графического приложения на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с использованием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91465">
              <a:lnSpc>
                <a:spcPct val="150000"/>
              </a:lnSpc>
              <a:spcBef>
                <a:spcPts val="1200"/>
              </a:spcBef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«Питомник»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9B86F0AA-7878-4E6E-8EAF-47479B4469B5}"/>
              </a:ext>
            </a:extLst>
          </p:cNvPr>
          <p:cNvSpPr txBox="1">
            <a:spLocks/>
          </p:cNvSpPr>
          <p:nvPr/>
        </p:nvSpPr>
        <p:spPr>
          <a:xfrm>
            <a:off x="1750553" y="5866344"/>
            <a:ext cx="1044144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Выполнили: ст. гр. ПРИ-117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Подолец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А.А.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Марчёнок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В.В. Емельянов Д.В.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Принял: зав. каф.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Жигалов И. 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0722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E3D721-B986-4B9D-B777-7C8EFF61C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531813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ПРОДЕЛАННОЙ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26C400-E817-4958-86C9-94EA1DED4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79388" marR="258445" indent="35242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 время выполнения курсового проекта было разработано три сцены:</a:t>
            </a:r>
          </a:p>
          <a:p>
            <a:pPr marL="179388" marR="258445" lvl="0" indent="352425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Двухмерная сцена с прогулкой овец, выгулом овцы и отрисовкой фрактала;</a:t>
            </a:r>
          </a:p>
          <a:p>
            <a:pPr marL="179388" marR="258445" lvl="0" indent="352425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Трехмерная сцена с вращением овцы и работой частиц;</a:t>
            </a:r>
          </a:p>
          <a:p>
            <a:pPr marL="179388" marR="258445" lvl="0" indent="352425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Трехмерная сцена аквариума.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5970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2BC16E-09CE-4F2F-94B1-0CD4D59B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ПРОДЕЛАННОЙ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B09B01-8E6C-47FC-87DE-30FA54C44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9388" marR="258445" indent="452438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Двухмерная сцена включает в себя простые объекты: точки (голова и тела). Цветы выполнены с помощью фрактала “Кривая дракона”.</a:t>
            </a:r>
          </a:p>
          <a:p>
            <a:pPr marL="179388" marR="258445" indent="452438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Трехмерная сцена вращения овцы выполнена при помощи экспорта моделей из 3Ds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 наложением текстур. Овца выполнена с помощью сложного примитива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Scatter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9388" marR="258445" indent="452438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трехмерной сцене с аквариумом используются примитивы, реализованные средствами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6628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EB614-E173-4B8A-A8A2-516CF869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59" y="38996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ПРОДЕЛАННОЙ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21B2874-AAC9-4D09-8B02-80D6EAEA3C4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370" y="278112"/>
            <a:ext cx="7546571" cy="63017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9269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52E596-F2AF-4A3E-8616-6AD740D9FC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34" y="230188"/>
            <a:ext cx="7662282" cy="63976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08F5E23-BCA0-4ED1-9598-0E6137BDEB26}"/>
              </a:ext>
            </a:extLst>
          </p:cNvPr>
          <p:cNvSpPr txBox="1">
            <a:spLocks/>
          </p:cNvSpPr>
          <p:nvPr/>
        </p:nvSpPr>
        <p:spPr>
          <a:xfrm>
            <a:off x="239684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ПРОДЕЛАННОЙ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</a:p>
        </p:txBody>
      </p:sp>
    </p:spTree>
    <p:extLst>
      <p:ext uri="{BB962C8B-B14F-4D97-AF65-F5344CB8AC3E}">
        <p14:creationId xmlns:p14="http://schemas.microsoft.com/office/powerpoint/2010/main" val="3790921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56E202-ECDA-4E14-9E28-BBA07536C2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650" y="301978"/>
            <a:ext cx="7504851" cy="625404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F1F6089-9C44-48DD-8B97-405841C257BB}"/>
              </a:ext>
            </a:extLst>
          </p:cNvPr>
          <p:cNvSpPr txBox="1">
            <a:spLocks/>
          </p:cNvSpPr>
          <p:nvPr/>
        </p:nvSpPr>
        <p:spPr>
          <a:xfrm>
            <a:off x="239684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ПРОДЕЛАННОЙ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</a:p>
        </p:txBody>
      </p:sp>
    </p:spTree>
    <p:extLst>
      <p:ext uri="{BB962C8B-B14F-4D97-AF65-F5344CB8AC3E}">
        <p14:creationId xmlns:p14="http://schemas.microsoft.com/office/powerpoint/2010/main" val="1849713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1F4588-C897-4920-92EF-D634BBBE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4B5F212-6066-424E-905B-4E3ABFCC8E43}"/>
              </a:ext>
            </a:extLst>
          </p:cNvPr>
          <p:cNvSpPr txBox="1">
            <a:spLocks/>
          </p:cNvSpPr>
          <p:nvPr/>
        </p:nvSpPr>
        <p:spPr>
          <a:xfrm>
            <a:off x="239684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ПРОДЕЛАННОЙ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2EBB67B-07A3-4885-9F19-8A0125E126B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598" y="365125"/>
            <a:ext cx="7264715" cy="60664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86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D76828-0962-44E4-A712-B151CF4CAC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876" y="242450"/>
            <a:ext cx="7627447" cy="63730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B29199E-AECD-4F83-8A26-F6ED830CB4D6}"/>
              </a:ext>
            </a:extLst>
          </p:cNvPr>
          <p:cNvSpPr txBox="1">
            <a:spLocks/>
          </p:cNvSpPr>
          <p:nvPr/>
        </p:nvSpPr>
        <p:spPr>
          <a:xfrm>
            <a:off x="239684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ПРОДЕЛАННОЙ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</a:p>
        </p:txBody>
      </p:sp>
    </p:spTree>
    <p:extLst>
      <p:ext uri="{BB962C8B-B14F-4D97-AF65-F5344CB8AC3E}">
        <p14:creationId xmlns:p14="http://schemas.microsoft.com/office/powerpoint/2010/main" val="1042458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DE44B5-E2A5-4792-9DA9-E93A5810D4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719" y="303905"/>
            <a:ext cx="7573377" cy="63239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64CA256-CA3E-43C8-833F-C6F52DCB79E7}"/>
              </a:ext>
            </a:extLst>
          </p:cNvPr>
          <p:cNvSpPr txBox="1">
            <a:spLocks/>
          </p:cNvSpPr>
          <p:nvPr/>
        </p:nvSpPr>
        <p:spPr>
          <a:xfrm>
            <a:off x="239684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ПРОДЕЛАННОЙ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</a:p>
        </p:txBody>
      </p:sp>
    </p:spTree>
    <p:extLst>
      <p:ext uri="{BB962C8B-B14F-4D97-AF65-F5344CB8AC3E}">
        <p14:creationId xmlns:p14="http://schemas.microsoft.com/office/powerpoint/2010/main" val="2860319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F0821E-D370-4705-A162-B5909E5E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ГАНТА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D602E9-D0CE-4A6A-8A24-7A5A4D41A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722672-BD46-4955-BD9E-84AE7D8203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671935"/>
            <a:ext cx="10563751" cy="232935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35C3AE-C227-4C8F-BB68-6AC844B0AD1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90049" y="4036202"/>
            <a:ext cx="10563751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03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317BC9-3176-4BE0-82FC-6A5DC3B6E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0" kern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E0BA85-EE38-467D-B63E-A3CC8581A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971" y="1379913"/>
            <a:ext cx="11272058" cy="5112962"/>
          </a:xfrm>
        </p:spPr>
        <p:txBody>
          <a:bodyPr>
            <a:normAutofit lnSpcReduction="10000"/>
          </a:bodyPr>
          <a:lstStyle/>
          <a:p>
            <a:pPr marL="179388" marR="258445" indent="352425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выполнения курсового проекта было разработано графическое приложение на тему «Питомник», который демонстрирует процессы жизнедеятельности животных в питомнике. Данная программа разрабатывается в виде приложения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Windows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Forms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Приложение разработано в учебных целях.</a:t>
            </a:r>
          </a:p>
          <a:p>
            <a:pPr marL="179388" marR="258445" indent="352425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выполнения курсового проекта были улучшены навыки командной работы.</a:t>
            </a:r>
          </a:p>
          <a:p>
            <a:pPr marL="179388" marR="258445" indent="352425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процессе разработки были освоены новые инструменты разработки, дополнен стек изученных технологий, повышено владение языком программирования C#, в частности его фреймворком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OpenGL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901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CEDBB2-543F-4E94-B563-220C15C1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7870C1-F0DC-4F64-8AE7-7F741627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11" y="1825625"/>
            <a:ext cx="11421687" cy="4351338"/>
          </a:xfrm>
        </p:spPr>
        <p:txBody>
          <a:bodyPr>
            <a:normAutofit fontScale="92500" lnSpcReduction="20000"/>
          </a:bodyPr>
          <a:lstStyle/>
          <a:p>
            <a:pPr marL="82550" marR="168275" indent="449263" algn="just">
              <a:lnSpc>
                <a:spcPct val="160000"/>
              </a:lnSpc>
              <a:spcAft>
                <a:spcPts val="0"/>
              </a:spcAft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Курсовой проект был выполнен в команде, для достижения более эффективной работы были распределены зоны ответственности.</a:t>
            </a:r>
          </a:p>
          <a:p>
            <a:pPr marL="82550" marR="168275" indent="449263" algn="just">
              <a:lnSpc>
                <a:spcPct val="160000"/>
              </a:lnSpc>
              <a:spcAft>
                <a:spcPts val="0"/>
              </a:spcAft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Предметом курсового проекта является разработка программы, формирующей данную графическую сцену с интерактивным управлением ею. Для этого используются возможности C# и </a:t>
            </a:r>
            <a:r>
              <a:rPr lang="ru-RU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OpenGL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 созданию графических приложений, формированию простых графических объектов из примитивов, применению геометрических преобразований, использованию цветов, анимации сцены и управлению сценой.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3061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D1771A-2189-4A27-9F57-D4E7C363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4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СПИСОК ИСПОЛЬЗОВАННЫХ ИСТОЧНИКОВ</a:t>
            </a:r>
            <a:br>
              <a:rPr lang="ru-RU" sz="4400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9915E1-FAE6-4A5B-80B0-61F72A881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48640"/>
            <a:ext cx="11920451" cy="6035040"/>
          </a:xfrm>
        </p:spPr>
        <p:txBody>
          <a:bodyPr>
            <a:noAutofit/>
          </a:bodyPr>
          <a:lstStyle/>
          <a:p>
            <a:pPr marL="342900" marR="254000" lvl="0" indent="-342900" algn="just" fontAlgn="base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Жигалов И.Е. Компьютерная графика: Курс лекций/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Владим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гос. ун-т. Владимир, 2004. 124 с. ISBN 5-89368-459-1.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54000" lvl="0" indent="-342900" algn="just" fontAlgn="base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Жигалов И.Е., Новиков И.А. Программирование двухмерной компьютерной графики. Учебное пособие./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Владим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гос. ун-т. Владимир, 2015. 120 с. ISBN 978-5-9984-0610-2.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54000" lvl="0" indent="-342900" algn="just" fontAlgn="base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Жигалов И. Е., Новиков И.А. Программирование трехмерной компьютерной графики : учеб. пособие /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Владим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гос. ун-т им. А. Г. и Н. Г. Столетовых. ‒Владимир: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Изд-воВлГУ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2016. ‒92 с. ISBN 978-5-9984-0685-0.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54000" lvl="0" indent="-342900" algn="just" fontAlgn="base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Жигалов И.Е., Новиков И.А. Программирование компьютерной графики. Учебное пособие./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Владим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гос. ун-т. Владимир, 2014. 96 с. ISBN 978-5-9984- 0437-5.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54000" lvl="0" indent="-342900" algn="just" fontAlgn="base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Тарасов И.А. Основы программирования в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OрenGL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- М.: Телеком, 2000.- 188 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54000" lvl="0" indent="-342900" algn="just" fontAlgn="base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Тихомиров Ю. Программирование трехмерной графики.- СПб. BHV, 1998. - 320 с.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54000" lvl="0" indent="-342900" algn="just" fontAlgn="base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Порев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В.Н. Компьютерная графика.–СПб.: БХВ-Петербург, 2002.- 432 с.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9974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7627B-8448-4058-880A-13A4FE49E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170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СПАСИБО ЗА ВНИМАНИЕ!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425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C6438C-610C-4752-88C5-4EB17A21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AA01BA-6D16-4CE8-BB6B-3EC463B4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82563" indent="349250" algn="just">
              <a:lnSpc>
                <a:spcPct val="150000"/>
              </a:lnSpc>
              <a:buNone/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Основная цель выполнения курсового проекта по дисциплине "Программирование компьютерной графики" состоит в освоении средств разработки приложений в среде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Microsoft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Studio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C# с использованием графической библиотеки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OpenGL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(в частности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Tao Framework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9331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6720C-FBA2-49C1-9C8B-E4611ECC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D4911B-90DD-4497-B459-1378D085F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531813">
              <a:lnSpc>
                <a:spcPct val="150000"/>
              </a:lnSpc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Основной задачей проекта является разработка графического приложения по предметной области «Питомник», которое формирует заданную двухмерную и трехмерную графическую сцену с интерактивным управлением. При разработке должны использоваться возможности C# и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OpenGL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 созданию графических приложений, формированию простых графических объектов из примитивов, применению геометрических преобразований, использованию цветов и текстур, анимации сцены и управлению сценой.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31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DEC27-51DC-4F1F-BCD2-22CABF13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НАЗНАЧЕНИЕ И ЦЕЛЬ РАЗРАБОТКИ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8A9A34-96EB-40B9-8681-5928702DC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531813" algn="just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Разрабатываемое графическое приложение моделирует процессы жизнедеятельности животных в питомнике: движение овец, движение рыб, а также животных можно полить водой. </a:t>
            </a:r>
          </a:p>
        </p:txBody>
      </p:sp>
    </p:spTree>
    <p:extLst>
      <p:ext uri="{BB962C8B-B14F-4D97-AF65-F5344CB8AC3E}">
        <p14:creationId xmlns:p14="http://schemas.microsoft.com/office/powerpoint/2010/main" val="698882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6C567D-943C-4A11-9825-C0FD12E9F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530029-BB24-4E3A-8186-742E1D615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26" y="868680"/>
            <a:ext cx="11720945" cy="5120639"/>
          </a:xfrm>
        </p:spPr>
        <p:txBody>
          <a:bodyPr>
            <a:noAutofit/>
          </a:bodyPr>
          <a:lstStyle/>
          <a:p>
            <a:pPr marL="0" marR="168275" indent="531813" algn="just">
              <a:lnSpc>
                <a:spcPct val="170000"/>
              </a:lnSpc>
              <a:spcAft>
                <a:spcPts val="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Программа должна обеспечивать возможность выполнения перечисленных ниже функций:</a:t>
            </a:r>
          </a:p>
          <a:p>
            <a:pPr marL="0" marR="168275" lvl="0" indent="531813" algn="just">
              <a:lnSpc>
                <a:spcPct val="17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визуализация движения животных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68275" lvl="0" indent="531813" algn="just">
              <a:lnSpc>
                <a:spcPct val="17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управление животным с помощью клавиш клавиатуры;</a:t>
            </a:r>
          </a:p>
          <a:p>
            <a:pPr marL="0" marR="168275" lvl="0" indent="531813" algn="just">
              <a:lnSpc>
                <a:spcPct val="17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визуализация фона питомника фона питомника в виде фрактала;</a:t>
            </a:r>
          </a:p>
          <a:p>
            <a:pPr marL="0" marR="168275" lvl="0" indent="531813" algn="just">
              <a:lnSpc>
                <a:spcPct val="17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визуализация фона в виде картинки\спрайта;</a:t>
            </a:r>
          </a:p>
          <a:p>
            <a:pPr marL="0" marR="168275" lvl="0" indent="531813" algn="just">
              <a:lnSpc>
                <a:spcPct val="17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визуализация животных в 3D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68275" lvl="0" indent="531813" algn="just">
              <a:lnSpc>
                <a:spcPct val="17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изменение масштаба при просмотре визуализации животных в 3D.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00939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FCC53-19BA-41F2-B399-EDB428327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878" y="0"/>
            <a:ext cx="10816244" cy="1325563"/>
          </a:xfrm>
        </p:spPr>
        <p:txBody>
          <a:bodyPr/>
          <a:lstStyle/>
          <a:p>
            <a:pPr indent="531813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6F0CFE-1DF2-437D-AA6F-0DA1EB23E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1026"/>
            <a:ext cx="12192000" cy="5926973"/>
          </a:xfrm>
        </p:spPr>
        <p:txBody>
          <a:bodyPr>
            <a:normAutofit lnSpcReduction="10000"/>
          </a:bodyPr>
          <a:lstStyle/>
          <a:p>
            <a:pPr marL="179388" marR="168275" indent="352425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Требования к реализации: код программы на языке C#.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качестве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Microsoft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Studio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2019. Графическая библиотека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OpenGL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179388" marR="168275" indent="352425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Требования к производительности: визуализация сцен в приложении должна происходить без зависаний. </a:t>
            </a:r>
          </a:p>
          <a:p>
            <a:pPr marL="179388" marR="168275" indent="352425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Требования к интерфейсу: пользовательский интерфейс должен быть доступным и понятным.</a:t>
            </a:r>
          </a:p>
          <a:p>
            <a:pPr marL="179388" marR="168275" indent="352425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Требования к установке: разрабатываемое приложение не должно требовать установки на компьютер, достаточно запустить .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файл.</a:t>
            </a:r>
          </a:p>
          <a:p>
            <a:pPr marL="179388" marR="168275" indent="352425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Требования к составу и параметрам технических средств: в состав технических средств должен входить персональный компьютер.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1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D9D6E-9646-47F2-A447-9B183E2B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ИНСТРУМЕНТЫ РАЗРАБОТКИ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ABEAB1-FF81-4558-85B6-E1285E7B0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303213" algn="just"/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Studio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2019 (C#) – интегрированная среда разработки программного обеспечения.</a:t>
            </a:r>
          </a:p>
          <a:p>
            <a:pPr indent="303213" algn="just"/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OpenGL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— это спецификация, включающая в себя несколько сотен функций. Она определяет независимый от языка программирования кросс платформенный программный интерфейс, с помощью которого программист может создавать приложения, использующие двухмерную и трехмерную компьютерную графику.</a:t>
            </a:r>
          </a:p>
          <a:p>
            <a:pPr indent="303213" algn="just"/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Autodesk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3dsMax (ранее 3DStudio MAX) — профессиональное программное обеспечение для 3D-моделирования, анимации и визуализации при создании игр и проектировании.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857933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E901C7-CBD8-4BE6-AFFF-582B5E13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07" y="29865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СЦЕНАРИЙ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25E6D79-2B90-4DDD-8A9F-8598AC5F40B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041" y="-235792"/>
            <a:ext cx="5531666" cy="7582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14190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927</Words>
  <Application>Microsoft Office PowerPoint</Application>
  <PresentationFormat>Широкоэкранный</PresentationFormat>
  <Paragraphs>62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Times New Roman</vt:lpstr>
      <vt:lpstr>Тема Office</vt:lpstr>
      <vt:lpstr>Министерство науки и высшего образования Российской Федерации Федеральное государственное бюджетное образовательное учреждение науки и высшего образования «Владимирский государственный университет имени Александра Григорьевича и Николая Григорьевича Столетовых» (ВлГУ)   Институт информационных технологий и радиоэлектроники Кафедра информационных систем и программной инженерии</vt:lpstr>
      <vt:lpstr>ВВЕДЕНИЕ</vt:lpstr>
      <vt:lpstr>ЦЕЛЬ</vt:lpstr>
      <vt:lpstr>ЗАДАЧИ</vt:lpstr>
      <vt:lpstr>НАЗНАЧЕНИЕ И ЦЕЛЬ РАЗРАБОТКИ</vt:lpstr>
      <vt:lpstr>ФУНКЦИОНАЛЬНЫЕ ТРЕБОВАНИЯ</vt:lpstr>
      <vt:lpstr>НЕФУНКЦИОНАЛЬНЫЕ ТРЕБОВАНИЯ</vt:lpstr>
      <vt:lpstr>ИНСТРУМЕНТЫ РАЗРАБОТКИ</vt:lpstr>
      <vt:lpstr>СЦЕНАРИЙ РАБОТЫ  ПРИЛОЖЕНИЯ</vt:lpstr>
      <vt:lpstr>ОПИСАНИЕ ПРОДЕЛАННОЙ РАБОТЫ</vt:lpstr>
      <vt:lpstr>ОПИСАНИЕ ПРОДЕЛАННОЙ РАБОТЫ</vt:lpstr>
      <vt:lpstr>СКРИНШОТЫ  ПРОДЕЛАННОЙ 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ДИАГРАММА ГАНТА</vt:lpstr>
      <vt:lpstr>ЗАКЛЮЧЕНИЕ</vt:lpstr>
      <vt:lpstr>СПИСОК ИСПОЛЬЗОВАННЫХ ИСТОЧНИКОВ 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Федеральное государственное бюджетное образовательное учреждение науки и высшего образования «Владимирский государственный университет имени Александра Григорьевича и Николая Григорьевича Столетовых» (ВлГУ)   Институт информационных технологий и радиоэлектроники Кафедра информационных систем и программной инженерии</dc:title>
  <dc:creator>Dmitry</dc:creator>
  <cp:lastModifiedBy>Dmitry</cp:lastModifiedBy>
  <cp:revision>5</cp:revision>
  <dcterms:created xsi:type="dcterms:W3CDTF">2021-03-31T17:21:54Z</dcterms:created>
  <dcterms:modified xsi:type="dcterms:W3CDTF">2021-03-31T19:06:49Z</dcterms:modified>
</cp:coreProperties>
</file>