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3CCA5-1AF0-46BE-9AD3-036BAF74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81A504-759C-41B8-9507-790F87B7E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37C0-16A4-4334-9C55-1F749B45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5904C-D0D1-4508-A5EF-177D3CF0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54DDA-C09A-4B90-B12A-15B91D3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F850D-DCE6-48C3-91EC-870044F6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83CF3D-B994-4EBA-8DEB-01385A95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3D739-3712-44C4-B2A6-7BBA5226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F6037-0F8E-4BC2-99EC-3C6AB3BC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300D4-2429-4F6B-A728-7578A1D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6895F5-4949-405A-9242-B2EE5F48B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39AAC4-05EB-4183-800C-41E8B730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CAD6E-4A30-46F6-A9D0-ACEA40C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00251-1170-475A-B57A-525B8FEA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B4E7C-7E8E-4036-A633-EAF0BA92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1F5FF-2D51-4092-9A33-4B732093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1365D-8879-40E3-9383-FCBBE51D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AC922-4863-417C-93B8-6CECA468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EE85E-B272-47A3-96CF-3998D3BA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3A2C5-6FB9-4628-9657-FF4BB109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38412-E8DC-4FE4-9703-8DBBECE5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4019E9-AD49-48EF-98C9-36CD85B4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68889-78A7-462C-BF7F-93930C7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51BE9-6795-4C72-86FD-66EEA9A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81B28-3426-42B6-B676-40CCD982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98A35-A8DC-4C53-936B-4C727164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F32F8-A630-457C-BC7E-92CADC98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D60E75-906F-4523-BFB7-49A9370B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107AB-1FC1-4D74-AA64-5CFFF73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F1542-5C44-4A67-BD9D-50602054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9EC16-3F86-4708-9B73-5DDAA111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2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46D77-A8BE-4DF8-9599-63CC90CF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A16391-269F-4DDE-AA02-2B2062DC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A59662-CE02-4C8E-A797-72353B2F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8C37C7-B754-4195-86ED-6E3AC453A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739D1F-5DFF-411A-AADE-68DDF81E5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331731-04B5-42D9-930D-6805887D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A7C447-C5EA-43DC-9B5E-50ED25A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DC6345-B159-4BEE-92EE-1960C8A4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7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B2FAE-95D6-48E5-8CFB-EAB5C00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7EDA3-E828-42D2-BD09-1809F889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647FA-ABF1-45ED-BCE8-A74B880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15100B-B503-488A-82A4-FC1A5FC7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DF6329-2119-4EAD-8267-1CFF01C2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845B4F-862E-4775-9738-5FE236C0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4FF04F-4E79-4DB7-B8AA-1BAA6D70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A8C66-DBBE-413D-98F0-6D4AE9FF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B8AA4-1DF3-43F7-91EE-6F5ACC019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18702E-6716-4145-B738-E30C01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AD8B6-0EC0-4980-98FC-6758633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EAA665-790F-468C-BBAF-F8C13265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5677-65CE-41F9-874D-AF6DDE6B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7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9CD9-8947-41F6-9C38-D22B9CEB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3CED94-B65E-4F68-8415-9A081321D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719B7-5385-4DEC-89A6-AAEBCA231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B9895-601A-44B1-BAA3-660119E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A51B8F-F2C1-449B-826D-6573271A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B07863-3444-46EA-BB0D-0027E81F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16D1F-B825-46AD-B038-94140344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F2EA8-BD0C-46E3-9C55-1D6C9172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AD3CE-B262-46EA-AF83-E3B28797E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2E36-ECB7-4587-80AC-801580BB523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D6B9F-4411-461A-B28B-CB561AF4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832C3-3156-4774-88C7-21CF1D3E5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66B9-127C-431D-B7A0-AD70BB9C9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6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095F6-DBF9-4FB0-B036-F2C7A842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2428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высокопроизводительного отказоустойчивого API для многопоточной передачи данных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B9947F-FAC4-4D27-ABA8-B129B8677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3367" y="5866345"/>
            <a:ext cx="9144000" cy="1655762"/>
          </a:xfrm>
        </p:spPr>
        <p:txBody>
          <a:bodyPr/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Емельянов Д.В.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В.В., доц. каф. ИСПИ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FA3B1-8BB2-4475-AD02-C7A5657091C1}"/>
              </a:ext>
            </a:extLst>
          </p:cNvPr>
          <p:cNvSpPr txBox="1"/>
          <p:nvPr/>
        </p:nvSpPr>
        <p:spPr>
          <a:xfrm>
            <a:off x="316173" y="163774"/>
            <a:ext cx="115596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радиоэлектроники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943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703A-42A1-40FA-B37B-2BB50EE0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0C47E-7276-4390-A447-82002DA3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531813" algn="just">
              <a:lnSpc>
                <a:spcPct val="150000"/>
              </a:lnSpc>
              <a:buNone/>
            </a:pPr>
            <a:r>
              <a:rPr lang="en-US" sz="3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D2C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D2C сделан упор на удобстве пользования и низком пороге входа в мир масштабируемых приложений для разработчика. Весь фокус сосредоточен на исходниках приложения и сервисах, необходимых для его запуска. Да, под капотом он тоже используем </a:t>
            </a:r>
            <a:r>
              <a:rPr lang="ru-RU" sz="3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контейнеры, и далеко не тривиальную оркестровку в виде </a:t>
            </a:r>
            <a:r>
              <a:rPr lang="ru-RU" sz="3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ru-RU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«управляющего», однако от пользователя эта кухня спрятана и подана в виде достаточно понятного интерфейса, выраженного в простых действиях.</a:t>
            </a:r>
            <a:endParaRPr lang="en-US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3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DC4BA-F28B-4E62-8880-5CD5A693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6788C-7F2D-4B9B-9EE6-D69F81CA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1813" indent="0" algn="just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будет происходит по следующим критериям:</a:t>
            </a:r>
          </a:p>
          <a:p>
            <a:pPr marL="531813" lvl="1" indent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Удовлетворяет полностью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lvl="1" indent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Удовлетворяет частично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lvl="1" indent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 Не удовлетворяет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3C4D814-6716-4EBC-8784-BE0A6521F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11871"/>
              </p:ext>
            </p:extLst>
          </p:nvPr>
        </p:nvGraphicFramePr>
        <p:xfrm>
          <a:off x="1281372" y="4372824"/>
          <a:ext cx="9926815" cy="2281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5363">
                  <a:extLst>
                    <a:ext uri="{9D8B030D-6E8A-4147-A177-3AD203B41FA5}">
                      <a16:colId xmlns:a16="http://schemas.microsoft.com/office/drawing/2014/main" val="1128009520"/>
                    </a:ext>
                  </a:extLst>
                </a:gridCol>
                <a:gridCol w="1985363">
                  <a:extLst>
                    <a:ext uri="{9D8B030D-6E8A-4147-A177-3AD203B41FA5}">
                      <a16:colId xmlns:a16="http://schemas.microsoft.com/office/drawing/2014/main" val="805316261"/>
                    </a:ext>
                  </a:extLst>
                </a:gridCol>
                <a:gridCol w="1985363">
                  <a:extLst>
                    <a:ext uri="{9D8B030D-6E8A-4147-A177-3AD203B41FA5}">
                      <a16:colId xmlns:a16="http://schemas.microsoft.com/office/drawing/2014/main" val="251028571"/>
                    </a:ext>
                  </a:extLst>
                </a:gridCol>
                <a:gridCol w="1985363">
                  <a:extLst>
                    <a:ext uri="{9D8B030D-6E8A-4147-A177-3AD203B41FA5}">
                      <a16:colId xmlns:a16="http://schemas.microsoft.com/office/drawing/2014/main" val="2056168560"/>
                    </a:ext>
                  </a:extLst>
                </a:gridCol>
                <a:gridCol w="1985363">
                  <a:extLst>
                    <a:ext uri="{9D8B030D-6E8A-4147-A177-3AD203B41FA5}">
                      <a16:colId xmlns:a16="http://schemas.microsoft.com/office/drawing/2014/main" val="1373018352"/>
                    </a:ext>
                  </a:extLst>
                </a:gridCol>
              </a:tblGrid>
              <a:tr h="929011">
                <a:tc>
                  <a:txBody>
                    <a:bodyPr/>
                    <a:lstStyle/>
                    <a:p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Kubernetes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swarm mode</a:t>
                      </a:r>
                      <a:r>
                        <a:rPr lang="ru-RU" sz="2400" b="1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Rancher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D2C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21208"/>
                  </a:ext>
                </a:extLst>
              </a:tr>
              <a:tr h="856332">
                <a:tc>
                  <a:txBody>
                    <a:bodyPr/>
                    <a:lstStyle/>
                    <a:p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Порог вхождения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24585"/>
                  </a:ext>
                </a:extLst>
              </a:tr>
              <a:tr h="496129">
                <a:tc>
                  <a:txBody>
                    <a:bodyPr/>
                    <a:lstStyle/>
                    <a:p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7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F6BB4-E5E6-4657-9BFF-AB39B787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168F9-5FE7-47F3-97A9-B0D34C6A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931F78E-3ED1-4C88-8441-AEA68944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16661"/>
              </p:ext>
            </p:extLst>
          </p:nvPr>
        </p:nvGraphicFramePr>
        <p:xfrm>
          <a:off x="942467" y="1615832"/>
          <a:ext cx="10307065" cy="4449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1413">
                  <a:extLst>
                    <a:ext uri="{9D8B030D-6E8A-4147-A177-3AD203B41FA5}">
                      <a16:colId xmlns:a16="http://schemas.microsoft.com/office/drawing/2014/main" val="1128009520"/>
                    </a:ext>
                  </a:extLst>
                </a:gridCol>
                <a:gridCol w="2061413">
                  <a:extLst>
                    <a:ext uri="{9D8B030D-6E8A-4147-A177-3AD203B41FA5}">
                      <a16:colId xmlns:a16="http://schemas.microsoft.com/office/drawing/2014/main" val="805316261"/>
                    </a:ext>
                  </a:extLst>
                </a:gridCol>
                <a:gridCol w="2061413">
                  <a:extLst>
                    <a:ext uri="{9D8B030D-6E8A-4147-A177-3AD203B41FA5}">
                      <a16:colId xmlns:a16="http://schemas.microsoft.com/office/drawing/2014/main" val="251028571"/>
                    </a:ext>
                  </a:extLst>
                </a:gridCol>
                <a:gridCol w="2061413">
                  <a:extLst>
                    <a:ext uri="{9D8B030D-6E8A-4147-A177-3AD203B41FA5}">
                      <a16:colId xmlns:a16="http://schemas.microsoft.com/office/drawing/2014/main" val="2056168560"/>
                    </a:ext>
                  </a:extLst>
                </a:gridCol>
                <a:gridCol w="2061413">
                  <a:extLst>
                    <a:ext uri="{9D8B030D-6E8A-4147-A177-3AD203B41FA5}">
                      <a16:colId xmlns:a16="http://schemas.microsoft.com/office/drawing/2014/main" val="1373018352"/>
                    </a:ext>
                  </a:extLst>
                </a:gridCol>
              </a:tblGrid>
              <a:tr h="1510393">
                <a:tc>
                  <a:txBody>
                    <a:bodyPr/>
                    <a:lstStyle/>
                    <a:p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Kubernetes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swarm mode</a:t>
                      </a:r>
                      <a:r>
                        <a:rPr lang="ru-RU" sz="2400" b="1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Rancher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D2C</a:t>
                      </a:r>
                      <a:endParaRPr lang="ru-RU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21208"/>
                  </a:ext>
                </a:extLst>
              </a:tr>
              <a:tr h="1147011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необходимого функционала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24585"/>
                  </a:ext>
                </a:extLst>
              </a:tr>
              <a:tr h="875069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Мониторинг приложений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77921"/>
                  </a:ext>
                </a:extLst>
              </a:tr>
              <a:tr h="875069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7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0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D112F-3BAF-4564-A2CE-80F3968F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0EDEB-3921-4662-936C-EA558918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Выбранная система развертывания имеет более богатый функционал в сравнении с аналогами, поэтому это будет отличным решением для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4A84-A115-406B-9B64-ED6ABCC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РАЗВЕРТЫВАНИЯ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950C67-CEC8-459E-B6A1-536CC4229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81" y="1690688"/>
            <a:ext cx="8642837" cy="3847339"/>
          </a:xfrm>
        </p:spPr>
      </p:pic>
    </p:spTree>
    <p:extLst>
      <p:ext uri="{BB962C8B-B14F-4D97-AF65-F5344CB8AC3E}">
        <p14:creationId xmlns:p14="http://schemas.microsoft.com/office/powerpoint/2010/main" val="389788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3AD2F-A7FA-4F62-8A6B-B6241C8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4B287-0686-47A7-9801-6DC991C0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34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Д.В., Озерова М.И. Знакомство с распределенной системой обмена сообщениями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Д.В. Емельянов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«Решение». -  Березники, 2020г. – С. 176.</a:t>
            </a:r>
          </a:p>
          <a:p>
            <a:pPr marL="0" indent="5334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Официальная документация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[Электронный ресурс] Режим доступа: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https://kubernetes.io/ru/docs/home/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7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5C72-3CB6-4DD4-A2E1-6FDA350B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205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FA7D-1284-4D51-B0E4-5579CF2C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AB4AC-8351-4A0B-8F3A-8B95ABE5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33400" algn="just">
              <a:lnSpc>
                <a:spcPct val="150000"/>
              </a:lnSpc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отказоустойчивость является одним из показателей качества работы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Полностью обезопасить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 сбоев невозможно. Однако свести количество ошибок к минимуму и обеспечить бесперебойный доступ к нему — вполне реально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533400" algn="just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 оценивается большим количеством одновременных запросом к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3400" algn="just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этого планируется добиться в данной работе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5288C-AEC3-4D0E-A745-BD504106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C0F9C-A644-4685-A15D-EEDF2D33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обеспечивает:</a:t>
            </a:r>
          </a:p>
          <a:p>
            <a:pPr marL="685800" indent="-153988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Отказоустойчивость</a:t>
            </a:r>
          </a:p>
          <a:p>
            <a:pPr marL="685800" indent="-153988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Высокую производительность</a:t>
            </a:r>
          </a:p>
          <a:p>
            <a:pPr marL="685800" indent="-153988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горизонтального масштабирования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5783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14B18-BC25-4137-846F-856C2043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2EA6E-D7A3-4274-B4DF-A9DA797F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0850">
              <a:lnSpc>
                <a:spcPct val="15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поставлены следующие задачи: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3213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для которой разрабатывается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3213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средств развертывания веб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сервисов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303213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pPr indent="303213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pPr indent="303213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окружения и развертывание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pPr indent="303213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 и отказоустойчивости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303213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0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09494-D54A-490A-BA67-78A687F5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520EF-8B91-4AC0-B2BE-121E7A80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3213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и платформа разработки: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(.net5);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3213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развертки приложений: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Kubernetes;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3213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3213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 с помощью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7249A-B255-44DD-AB37-50FDDF3C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8FB4B-A907-4797-9E85-4B9F0177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будет предоставлены аналоги и сравнительный анализ средств развертывания, так как в основном за счет них достигаются поставленные цели.</a:t>
            </a:r>
          </a:p>
        </p:txBody>
      </p:sp>
    </p:spTree>
    <p:extLst>
      <p:ext uri="{BB962C8B-B14F-4D97-AF65-F5344CB8AC3E}">
        <p14:creationId xmlns:p14="http://schemas.microsoft.com/office/powerpoint/2010/main" val="301605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D3A23-9DA4-48EA-A81A-1E730EDE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FAD42-BEBB-47B3-A284-2F3F20F9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450850" algn="just">
              <a:lnSpc>
                <a:spcPct val="250000"/>
              </a:lnSpc>
              <a:buNone/>
              <a:tabLst>
                <a:tab pos="531813" algn="l"/>
              </a:tabLst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сказано в официальной документации, это система для автоматизации процесса развертывания, масштабирования и управления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контейнеризированными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приложениями с открытым кодом.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скорее фреймворк, который помогает построить отказоустойчивую и масштабируемую платформу управления контейнерами.</a:t>
            </a:r>
          </a:p>
        </p:txBody>
      </p:sp>
    </p:spTree>
    <p:extLst>
      <p:ext uri="{BB962C8B-B14F-4D97-AF65-F5344CB8AC3E}">
        <p14:creationId xmlns:p14="http://schemas.microsoft.com/office/powerpoint/2010/main" val="40208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CA822-8D9C-43AF-BD44-82B5B442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4E2BF-D607-40F7-8F55-095B898B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531813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mode</a:t>
            </a:r>
            <a:r>
              <a:rPr lang="ru-RU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абстракция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стирающая границы между разными машинами. Тот же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но работающий в кластере. Несколько контейнеров-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воркеров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объединяются в сервис, обслуживает который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менеджер.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менеджер размещает контейнеры с приложением на свободный хостах и принимает команды на управление кластером. Также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как балансировщик нагрузки между несколькими «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воркерами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равномерно распределяя запросы, приходящие с любой из сторон кластера.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0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56851-9E78-4E48-BE76-E6672736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890C2-BADA-4E7C-B91A-4223E84E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531813" algn="just">
              <a:lnSpc>
                <a:spcPct val="150000"/>
              </a:lnSpc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своеобразный шажок к удобству и простоте освоения благодаря добротному веб-интерфейсу.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облегчит управление сложными средами. Он может как управлять контейнерами сам, так и управлять другими планировщиками. Например, если потребуются функции, которых нет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поверх него запустить те же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Они там ставятся буквально в пару кликов мыши, что сильно приятнее, чем ставить их вручную.</a:t>
            </a:r>
          </a:p>
        </p:txBody>
      </p:sp>
    </p:spTree>
    <p:extLst>
      <p:ext uri="{BB962C8B-B14F-4D97-AF65-F5344CB8AC3E}">
        <p14:creationId xmlns:p14="http://schemas.microsoft.com/office/powerpoint/2010/main" val="2055786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686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Разработка высокопроизводительного отказоустойчивого API для многопоточной передачи данных  </vt:lpstr>
      <vt:lpstr>ВВЕДЕНИЕ</vt:lpstr>
      <vt:lpstr>ЦЕЛЬ</vt:lpstr>
      <vt:lpstr>Задачи</vt:lpstr>
      <vt:lpstr>Технологический стек</vt:lpstr>
      <vt:lpstr>АНАЛОГИ</vt:lpstr>
      <vt:lpstr>АНАЛОГИ</vt:lpstr>
      <vt:lpstr>АНАЛОГИ</vt:lpstr>
      <vt:lpstr>АНАЛОГИ</vt:lpstr>
      <vt:lpstr>АНАЛОГИ</vt:lpstr>
      <vt:lpstr>СРАВНИТЕЛЬНЫЙ АНАЛИЗ</vt:lpstr>
      <vt:lpstr>СРАВНИТЕЛЬНЫЙ АНАЛИЗ</vt:lpstr>
      <vt:lpstr>СРАВНИТЕЛЬНЫЙ АНАЛИЗ</vt:lpstr>
      <vt:lpstr>СХЕМА РАЗВЕРТЫВАНИЯ</vt:lpstr>
      <vt:lpstr>ИСПОЛЬЗОВАННЫЕ 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высокопроизводительного отказоустойчивого API для многопоточной передачи данных  </dc:title>
  <dc:creator>Dmitry</dc:creator>
  <cp:lastModifiedBy>Dmitry</cp:lastModifiedBy>
  <cp:revision>10</cp:revision>
  <dcterms:created xsi:type="dcterms:W3CDTF">2021-03-24T15:56:30Z</dcterms:created>
  <dcterms:modified xsi:type="dcterms:W3CDTF">2021-03-24T20:07:19Z</dcterms:modified>
</cp:coreProperties>
</file>