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6" r:id="rId2"/>
    <p:sldId id="269" r:id="rId3"/>
    <p:sldId id="270" r:id="rId4"/>
    <p:sldId id="273" r:id="rId5"/>
    <p:sldId id="274" r:id="rId6"/>
    <p:sldId id="271" r:id="rId7"/>
    <p:sldId id="275" r:id="rId8"/>
    <p:sldId id="272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F66A1-69B0-4231-8122-445DBCEF87A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5399-06BD-44C6-AC1D-A7983655C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3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5399-06BD-44C6-AC1D-A7983655CC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0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5399-06BD-44C6-AC1D-A7983655CC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75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72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6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53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8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0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7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7F65-B9CA-4797-A7BF-DB583B9C5F7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472CBA-37D4-49C6-905B-34E4CBFDD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67253"/>
            <a:ext cx="10134600" cy="46863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cs typeface="Times New Roman" panose="02020603050405020304" pitchFamily="18" charset="0"/>
              </a:rPr>
              <a:t/>
            </a:r>
            <a:br>
              <a:rPr lang="ru-RU" sz="3600" dirty="0">
                <a:cs typeface="Times New Roman" panose="02020603050405020304" pitchFamily="18" charset="0"/>
              </a:rPr>
            </a:br>
            <a:r>
              <a:rPr lang="ru-RU" sz="3600" dirty="0">
                <a:cs typeface="Times New Roman" panose="02020603050405020304" pitchFamily="18" charset="0"/>
              </a:rPr>
              <a:t> </a:t>
            </a:r>
            <a:br>
              <a:rPr lang="ru-RU" sz="3600" dirty="0">
                <a:cs typeface="Times New Roman" panose="02020603050405020304" pitchFamily="18" charset="0"/>
              </a:rPr>
            </a:br>
            <a:r>
              <a:rPr lang="ru-RU" sz="2900" dirty="0" smtClean="0">
                <a:cs typeface="Times New Roman" panose="02020603050405020304" pitchFamily="18" charset="0"/>
              </a:rPr>
              <a:t>Доклад по теме: </a:t>
            </a:r>
            <a:br>
              <a:rPr lang="ru-RU" sz="2900" dirty="0" smtClean="0">
                <a:cs typeface="Times New Roman" panose="02020603050405020304" pitchFamily="18" charset="0"/>
              </a:rPr>
            </a:br>
            <a:r>
              <a:rPr lang="ru-RU" sz="2900" dirty="0" smtClean="0"/>
              <a:t>Моделирование </a:t>
            </a:r>
            <a:r>
              <a:rPr lang="ru-RU" sz="2900" dirty="0"/>
              <a:t>информационных процессов в нотации </a:t>
            </a:r>
            <a:r>
              <a:rPr lang="en-US" sz="2900" dirty="0" err="1"/>
              <a:t>BPMN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>
                <a:cs typeface="Times New Roman" panose="02020603050405020304" pitchFamily="18" charset="0"/>
              </a:rPr>
              <a:t> </a:t>
            </a:r>
            <a:r>
              <a:rPr lang="ru-RU" sz="3000" dirty="0">
                <a:cs typeface="Times New Roman" panose="02020603050405020304" pitchFamily="18" charset="0"/>
              </a:rPr>
              <a:t/>
            </a:r>
            <a:br>
              <a:rPr lang="ru-RU" sz="3000" dirty="0">
                <a:cs typeface="Times New Roman" panose="02020603050405020304" pitchFamily="18" charset="0"/>
              </a:rPr>
            </a:br>
            <a:r>
              <a:rPr lang="ru-RU" sz="3000" dirty="0">
                <a:cs typeface="Times New Roman" panose="02020603050405020304" pitchFamily="18" charset="0"/>
              </a:rPr>
              <a:t> </a:t>
            </a:r>
            <a:br>
              <a:rPr lang="ru-RU" sz="3000" dirty="0">
                <a:cs typeface="Times New Roman" panose="02020603050405020304" pitchFamily="18" charset="0"/>
              </a:rPr>
            </a:br>
            <a:r>
              <a:rPr lang="ru-RU" sz="3000" dirty="0">
                <a:cs typeface="Times New Roman" panose="02020603050405020304" pitchFamily="18" charset="0"/>
              </a:rPr>
              <a:t> </a:t>
            </a:r>
            <a:br>
              <a:rPr lang="ru-RU" sz="3000" dirty="0">
                <a:cs typeface="Times New Roman" panose="02020603050405020304" pitchFamily="18" charset="0"/>
              </a:rPr>
            </a:br>
            <a:r>
              <a:rPr lang="ru-RU" sz="3000" dirty="0">
                <a:cs typeface="Times New Roman" panose="02020603050405020304" pitchFamily="18" charset="0"/>
              </a:rPr>
              <a:t> </a:t>
            </a:r>
            <a:br>
              <a:rPr lang="ru-RU" sz="3000" dirty="0">
                <a:cs typeface="Times New Roman" panose="02020603050405020304" pitchFamily="18" charset="0"/>
              </a:rPr>
            </a:br>
            <a:r>
              <a:rPr lang="ru-RU" sz="3000" dirty="0"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cs typeface="Times New Roman" panose="02020603050405020304" pitchFamily="18" charset="0"/>
              </a:rPr>
              <a:t>								</a:t>
            </a:r>
            <a:r>
              <a:rPr lang="ru-RU" sz="3000" dirty="0" smtClean="0">
                <a:cs typeface="Times New Roman" panose="02020603050405020304" pitchFamily="18" charset="0"/>
              </a:rPr>
              <a:t>Выполнил</a:t>
            </a:r>
            <a:r>
              <a:rPr lang="ru-RU" sz="3000" dirty="0">
                <a:cs typeface="Times New Roman" panose="02020603050405020304" pitchFamily="18" charset="0"/>
              </a:rPr>
              <a:t>:	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cs typeface="Times New Roman" panose="02020603050405020304" pitchFamily="18" charset="0"/>
              </a:rPr>
              <a:t>											 </a:t>
            </a:r>
            <a:r>
              <a:rPr lang="ru-RU" sz="3000" dirty="0" smtClean="0">
                <a:cs typeface="Times New Roman" panose="02020603050405020304" pitchFamily="18" charset="0"/>
              </a:rPr>
              <a:t>студент </a:t>
            </a:r>
            <a:r>
              <a:rPr lang="ru-RU" sz="3000" dirty="0">
                <a:cs typeface="Times New Roman" panose="02020603050405020304" pitchFamily="18" charset="0"/>
              </a:rPr>
              <a:t>гр. ПРИ-120</a:t>
            </a:r>
            <a:br>
              <a:rPr lang="ru-RU" sz="3000" dirty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										</a:t>
            </a:r>
            <a:r>
              <a:rPr lang="ru-RU" sz="3000" dirty="0" smtClean="0">
                <a:cs typeface="Times New Roman" panose="02020603050405020304" pitchFamily="18" charset="0"/>
              </a:rPr>
              <a:t>Парахин </a:t>
            </a:r>
            <a:r>
              <a:rPr lang="ru-RU" sz="3000" dirty="0" err="1">
                <a:cs typeface="Times New Roman" panose="02020603050405020304" pitchFamily="18" charset="0"/>
              </a:rPr>
              <a:t>К.В</a:t>
            </a:r>
            <a:r>
              <a:rPr lang="ru-RU" sz="3000" dirty="0">
                <a:cs typeface="Times New Roman" panose="02020603050405020304" pitchFamily="18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70748" y="4292187"/>
            <a:ext cx="8915399" cy="112628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8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7227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Предметная область «Магазин компьютерной техники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577" y="1668614"/>
            <a:ext cx="7861072" cy="3777622"/>
          </a:xfrm>
        </p:spPr>
        <p:txBody>
          <a:bodyPr/>
          <a:lstStyle/>
          <a:p>
            <a:r>
              <a:rPr lang="ru-RU" dirty="0"/>
              <a:t>Основные сведения о действиях компании:</a:t>
            </a:r>
          </a:p>
          <a:p>
            <a:r>
              <a:rPr lang="ru-RU" dirty="0"/>
              <a:t>-компания осуществляет закупку телефонов по некоторым ценам у производителей</a:t>
            </a:r>
          </a:p>
          <a:p>
            <a:r>
              <a:rPr lang="ru-RU" dirty="0"/>
              <a:t>-осуществляет доставку и распространение телефонов в конечные филиалы (магазины розничной сети)</a:t>
            </a:r>
          </a:p>
          <a:p>
            <a:r>
              <a:rPr lang="ru-RU" dirty="0"/>
              <a:t>-компания проводит анализ рынка, выделяет наиболее популярные и востребованные товары </a:t>
            </a:r>
          </a:p>
          <a:p>
            <a:r>
              <a:rPr lang="ru-RU" dirty="0"/>
              <a:t>-компания продает свои модели телефонов клиентам посредствам их привлечения (рекламой в интернете, проведением грамотной </a:t>
            </a:r>
            <a:r>
              <a:rPr lang="ru-RU" dirty="0" err="1"/>
              <a:t>скидочной</a:t>
            </a:r>
            <a:r>
              <a:rPr lang="ru-RU" dirty="0"/>
              <a:t> политики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1026" name="Picture 2" descr="Магазин компьютерной техники, компьютерный магазин, ул. Сущёвский Вал, 5,  стр. 1А, Москва — Яндекс Кар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923" y="2056339"/>
            <a:ext cx="4002897" cy="300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3252" y="10159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sz="2900" dirty="0" smtClean="0"/>
              <a:t>Данная предметная область включает в себя ряд информационных процессов, например, таких как: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 </a:t>
            </a:r>
            <a:br>
              <a:rPr lang="ru-RU" sz="2900" dirty="0"/>
            </a:br>
            <a:r>
              <a:rPr lang="ru-RU" sz="2900" dirty="0"/>
              <a:t>- Управление маркетингом</a:t>
            </a:r>
            <a:br>
              <a:rPr lang="ru-RU" sz="2900" dirty="0"/>
            </a:br>
            <a:r>
              <a:rPr lang="ru-RU" sz="2900" dirty="0"/>
              <a:t> </a:t>
            </a:r>
            <a:br>
              <a:rPr lang="ru-RU" sz="2900" dirty="0"/>
            </a:br>
            <a:r>
              <a:rPr lang="ru-RU" sz="2900" dirty="0"/>
              <a:t>- Сервисное обслуживание</a:t>
            </a:r>
            <a:br>
              <a:rPr lang="ru-RU" sz="2900" dirty="0"/>
            </a:br>
            <a:r>
              <a:rPr lang="ru-RU" sz="2900" dirty="0"/>
              <a:t> </a:t>
            </a:r>
            <a:br>
              <a:rPr lang="ru-RU" sz="2900" dirty="0"/>
            </a:br>
            <a:r>
              <a:rPr lang="ru-RU" sz="2900" dirty="0"/>
              <a:t>- Рекламное обеспечение</a:t>
            </a:r>
            <a:br>
              <a:rPr lang="ru-RU" sz="2900" dirty="0"/>
            </a:br>
            <a:r>
              <a:rPr lang="ru-RU" sz="2900" dirty="0"/>
              <a:t> </a:t>
            </a:r>
            <a:br>
              <a:rPr lang="ru-RU" sz="2900" dirty="0"/>
            </a:br>
            <a:r>
              <a:rPr lang="ru-RU" sz="2900" dirty="0"/>
              <a:t>- Подбор персонала для кадрового состава</a:t>
            </a:r>
            <a:br>
              <a:rPr lang="ru-RU" sz="2900" dirty="0"/>
            </a:br>
            <a:r>
              <a:rPr lang="ru-RU" sz="2900" dirty="0"/>
              <a:t> </a:t>
            </a:r>
            <a:br>
              <a:rPr lang="ru-RU" sz="2900" dirty="0"/>
            </a:br>
            <a:r>
              <a:rPr lang="ru-RU" sz="2900" dirty="0"/>
              <a:t>- Поставка дополнительной продукции со складов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173" y="1382485"/>
            <a:ext cx="3333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7747" y="-75062"/>
            <a:ext cx="1004906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600" dirty="0"/>
              <a:t>Управление маркетингом (процедура создания заказа)</a:t>
            </a:r>
            <a:br>
              <a:rPr lang="ru-RU" sz="2600" dirty="0"/>
            </a:br>
            <a:r>
              <a:rPr lang="ru-RU" sz="2600" dirty="0"/>
              <a:t> </a:t>
            </a:r>
            <a:br>
              <a:rPr lang="ru-RU" sz="2600" dirty="0"/>
            </a:br>
            <a:r>
              <a:rPr lang="ru-RU" sz="2200" dirty="0"/>
              <a:t>Действующие лица</a:t>
            </a:r>
            <a:r>
              <a:rPr lang="ru-RU" sz="2200" dirty="0" smtClean="0"/>
              <a:t>: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- Клиент</a:t>
            </a:r>
            <a:br>
              <a:rPr lang="ru-RU" sz="2200" dirty="0"/>
            </a:br>
            <a:r>
              <a:rPr lang="ru-RU" sz="2200" dirty="0"/>
              <a:t>- </a:t>
            </a:r>
            <a:r>
              <a:rPr lang="ru-RU" sz="2200" dirty="0" smtClean="0"/>
              <a:t>Менеджер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83771" y="2109787"/>
            <a:ext cx="11094098" cy="42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7747" y="-75062"/>
            <a:ext cx="11324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600" dirty="0"/>
              <a:t>Сервисное обслуживание</a:t>
            </a:r>
          </a:p>
          <a:p>
            <a:r>
              <a:rPr lang="ru-RU" sz="2600" dirty="0"/>
              <a:t> </a:t>
            </a:r>
          </a:p>
          <a:p>
            <a:r>
              <a:rPr lang="ru-RU" sz="2200" dirty="0"/>
              <a:t>Действующие лица</a:t>
            </a:r>
            <a:r>
              <a:rPr lang="ru-RU" sz="2200" dirty="0" smtClean="0"/>
              <a:t>:</a:t>
            </a:r>
            <a:endParaRPr lang="ru-RU" sz="2200" dirty="0"/>
          </a:p>
          <a:p>
            <a:r>
              <a:rPr lang="ru-RU" sz="2200" dirty="0"/>
              <a:t>- Клиент</a:t>
            </a:r>
          </a:p>
          <a:p>
            <a:r>
              <a:rPr lang="ru-RU" sz="2200" dirty="0"/>
              <a:t>- Менеджмент (сервисное управление и планирование)</a:t>
            </a:r>
          </a:p>
          <a:p>
            <a:r>
              <a:rPr lang="ru-RU" sz="2200" dirty="0"/>
              <a:t>- Сервисный персонал </a:t>
            </a:r>
            <a:r>
              <a:rPr lang="ru-RU" sz="2200" dirty="0" smtClean="0"/>
              <a:t>(</a:t>
            </a:r>
            <a:r>
              <a:rPr lang="ru-RU" sz="2200" dirty="0" smtClean="0"/>
              <a:t>рабочие кадры</a:t>
            </a:r>
            <a:r>
              <a:rPr lang="ru-RU" sz="2200" dirty="0" smtClean="0"/>
              <a:t>)</a:t>
            </a:r>
            <a:endParaRPr lang="ru-RU" sz="2200" dirty="0"/>
          </a:p>
          <a:p>
            <a:pPr lvl="0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4482" y="2052735"/>
            <a:ext cx="10972800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737" y="0"/>
            <a:ext cx="11430985" cy="1280890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Подбор персонала для кадрового состава магазина компьютерной техники (на разные занимаемые должности</a:t>
            </a:r>
            <a:r>
              <a:rPr lang="ru-RU" sz="2900" dirty="0" smtClean="0"/>
              <a:t>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Действующие лица</a:t>
            </a:r>
            <a:r>
              <a:rPr lang="ru-RU" sz="2400" dirty="0" smtClean="0"/>
              <a:t>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- </a:t>
            </a:r>
            <a:r>
              <a:rPr lang="ru-RU" sz="2400" dirty="0"/>
              <a:t>Кадровый персонал (отдел кадра магазина)</a:t>
            </a:r>
            <a:br>
              <a:rPr lang="ru-RU" sz="2400" dirty="0"/>
            </a:br>
            <a:r>
              <a:rPr lang="ru-RU" sz="2400" dirty="0"/>
              <a:t>- Менеджмент отдела </a:t>
            </a:r>
            <a:r>
              <a:rPr lang="ru-RU" sz="2400" dirty="0" smtClean="0"/>
              <a:t>кадров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- Соискатели</a:t>
            </a:r>
            <a:br>
              <a:rPr lang="ru-RU" sz="24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24948" y="2133600"/>
            <a:ext cx="9927770" cy="50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33" y="-94348"/>
            <a:ext cx="11430985" cy="1280890"/>
          </a:xfrm>
        </p:spPr>
        <p:txBody>
          <a:bodyPr>
            <a:normAutofit fontScale="90000"/>
          </a:bodyPr>
          <a:lstStyle/>
          <a:p>
            <a:pPr lvl="0"/>
            <a:r>
              <a:rPr lang="ru-RU" sz="2900" dirty="0" smtClean="0"/>
              <a:t>Поставка дополнительной продукции со складов</a:t>
            </a:r>
            <a:br>
              <a:rPr lang="ru-RU" sz="2900" dirty="0" smtClean="0"/>
            </a:br>
            <a:r>
              <a:rPr lang="ru-RU" dirty="0"/>
              <a:t> </a:t>
            </a:r>
            <a:br>
              <a:rPr lang="ru-RU" dirty="0"/>
            </a:br>
            <a:r>
              <a:rPr lang="ru-RU" sz="2400" dirty="0"/>
              <a:t>Действующие лица </a:t>
            </a:r>
            <a:r>
              <a:rPr lang="ru-RU" sz="2400" dirty="0" smtClean="0"/>
              <a:t>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- </a:t>
            </a:r>
            <a:r>
              <a:rPr lang="ru-RU" sz="2400" dirty="0" smtClean="0"/>
              <a:t>Менеджеры магазина</a:t>
            </a:r>
            <a:br>
              <a:rPr lang="ru-RU" sz="2400" dirty="0" smtClean="0"/>
            </a:br>
            <a:r>
              <a:rPr lang="ru-RU" sz="2400" dirty="0"/>
              <a:t>	</a:t>
            </a:r>
            <a:r>
              <a:rPr lang="ru-RU" sz="2400" dirty="0" smtClean="0"/>
              <a:t>- Менеджер по логистике</a:t>
            </a:r>
            <a:br>
              <a:rPr lang="ru-RU" sz="2400" dirty="0" smtClean="0"/>
            </a:br>
            <a:r>
              <a:rPr lang="ru-RU" sz="2400" dirty="0"/>
              <a:t>	</a:t>
            </a:r>
            <a:r>
              <a:rPr lang="ru-RU" sz="2400" dirty="0" smtClean="0"/>
              <a:t>- Менеджер по закупкам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- Служба доставки</a:t>
            </a:r>
            <a:br>
              <a:rPr lang="ru-RU" sz="24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486" y="2612571"/>
            <a:ext cx="8080310" cy="41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019" y="0"/>
            <a:ext cx="8911687" cy="1280890"/>
          </a:xfrm>
        </p:spPr>
        <p:txBody>
          <a:bodyPr>
            <a:noAutofit/>
          </a:bodyPr>
          <a:lstStyle/>
          <a:p>
            <a:pPr lvl="0"/>
            <a:r>
              <a:rPr lang="ru-RU" sz="2600" dirty="0"/>
              <a:t>Рекламное обеспечение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Действующие лица</a:t>
            </a:r>
            <a:r>
              <a:rPr lang="ru-RU" sz="2200" dirty="0" smtClean="0"/>
              <a:t>: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- Менеджер</a:t>
            </a:r>
            <a:br>
              <a:rPr lang="ru-RU" sz="2200" dirty="0"/>
            </a:br>
            <a:r>
              <a:rPr lang="ru-RU" sz="2200" dirty="0"/>
              <a:t>- Промоутер</a:t>
            </a:r>
            <a:br>
              <a:rPr lang="ru-RU" sz="2200" dirty="0"/>
            </a:br>
            <a:r>
              <a:rPr lang="ru-RU" sz="2200" dirty="0"/>
              <a:t>- Обратная сторона (клиенты магазина и потенциальные клиенты)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0604" y="2444619"/>
            <a:ext cx="761378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122</Words>
  <Application>Microsoft Office PowerPoint</Application>
  <PresentationFormat>Широкоэкранный</PresentationFormat>
  <Paragraphs>22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Легкий дым</vt:lpstr>
      <vt:lpstr>   Доклад по теме:  Моделирование информационных процессов в нотации BPMN                  Выполнил:               студент гр. ПРИ-120           Парахин К.В. </vt:lpstr>
      <vt:lpstr>Предметная область «Магазин компьютерной техники»  </vt:lpstr>
      <vt:lpstr>Данная предметная область включает в себя ряд информационных процессов, например, таких как:   - Управление маркетингом   - Сервисное обслуживание   - Рекламное обеспечение   - Подбор персонала для кадрового состава   - Поставка дополнительной продукции со складов </vt:lpstr>
      <vt:lpstr>Презентация PowerPoint</vt:lpstr>
      <vt:lpstr>Презентация PowerPoint</vt:lpstr>
      <vt:lpstr>Подбор персонала для кадрового состава магазина компьютерной техники (на разные занимаемые должности) Действующие лица: - Кадровый персонал (отдел кадра магазина) - Менеджмент отдела кадров - Соискатели  </vt:lpstr>
      <vt:lpstr>Поставка дополнительной продукции со складов   Действующие лица : - Менеджеры магазина  - Менеджер по логистике  - Менеджер по закупкам - Служба доставки  </vt:lpstr>
      <vt:lpstr>Рекламное обеспечение   Действующие лица: - Менеджер - Промоутер - Обратная сторона (клиенты магазина и потенциальные клиенты) </vt:lpstr>
      <vt:lpstr>Спасибо за внимание 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Разработка структуры базы данных для информационной системы «Магазин сотовых телефонов»          Выполнил: студент гр. ПРИ-120 Парахин К.В.</dc:title>
  <dc:creator>Tigeroff</dc:creator>
  <cp:lastModifiedBy>Tigeroff</cp:lastModifiedBy>
  <cp:revision>18</cp:revision>
  <dcterms:created xsi:type="dcterms:W3CDTF">2022-05-10T11:42:52Z</dcterms:created>
  <dcterms:modified xsi:type="dcterms:W3CDTF">2022-11-30T16:42:08Z</dcterms:modified>
</cp:coreProperties>
</file>