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69" r:id="rId4"/>
    <p:sldId id="257" r:id="rId5"/>
    <p:sldId id="258" r:id="rId6"/>
    <p:sldId id="268" r:id="rId7"/>
    <p:sldId id="270" r:id="rId8"/>
    <p:sldId id="272" r:id="rId9"/>
    <p:sldId id="271" r:id="rId10"/>
    <p:sldId id="274" r:id="rId11"/>
    <p:sldId id="273" r:id="rId12"/>
    <p:sldId id="261" r:id="rId13"/>
    <p:sldId id="265" r:id="rId14"/>
    <p:sldId id="26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710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11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1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5FAF-06F1-457C-8B2F-3C7B1945E89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9A6699-A608-4C46-9672-BAB2D2C1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tadviser.ru/index.php/OSS/BSS" TargetMode="External"/><Relationship Id="rId7" Type="http://schemas.openxmlformats.org/officeDocument/2006/relationships/hyperlink" Target="https://www.projectmate.ru/expert/2022/sistema-kpi-dlja-juridicheskogo-biznesa-kakie-metriki-vybrat-i-kak-vnedrit-ih-v-biznes-processy-firmy/" TargetMode="External"/><Relationship Id="rId2" Type="http://schemas.openxmlformats.org/officeDocument/2006/relationships/hyperlink" Target="https://www.tadviser.ru/index.php/%D0%91%D0%B8%D0%BB%D0%BB%D0%B8%D0%BD%D0%B3%D0%BE%D0%B2%D1%8B%D0%B5_%D1%81%D0%B8%D1%81%D1%82%D0%B5%D0%BC%D1%8B#:~:text=billing%20%E2%80%94%20%D1%81%D0%BE%D1%81%D1%82%D0%B0%D0%B2%D0%BB%D0%B5%D0%BD%D0%B8%D0%B5%20%D1%81%D1%87%D1%91%D1%82%D0%B0)%20%E2%80%94%20%D0%B2,%D0%A1%D0%B8%D1%81%D1%82%D0%B5%D0%BC%D0%B0%20%D0%A0%D0%B0%D1%81%D1%87%D1%91%D1%82%D0%BE%D0%B2%C2%BB%20(%D0%90%D0%A1%D0%A0).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-net.io/etapyi-vnedreniya-billinga/" TargetMode="External"/><Relationship Id="rId5" Type="http://schemas.openxmlformats.org/officeDocument/2006/relationships/hyperlink" Target="https://www.tadviser.ru/index.php/%D0%9A%D0%BE%D0%BC%D0%BF%D0%B0%D0%BD%D0%B8%D1%8F:%D0%A1%D1%82%D0%B5%D0%BA_%D0%A1%D0%BE%D1%84%D1%82_%28Onyma%29" TargetMode="External"/><Relationship Id="rId4" Type="http://schemas.openxmlformats.org/officeDocument/2006/relationships/hyperlink" Target="https://www.unisender.com/ru/glossary/business-intelligence/#anchor-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65348"/>
            <a:ext cx="10565261" cy="2262781"/>
          </a:xfrm>
        </p:spPr>
        <p:txBody>
          <a:bodyPr/>
          <a:lstStyle/>
          <a:p>
            <a:pPr algn="ctr"/>
            <a:r>
              <a:rPr lang="ru-RU" dirty="0" smtClean="0"/>
              <a:t>Биллинг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биллинговые системы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5351" y="3607043"/>
            <a:ext cx="8915399" cy="1646198"/>
          </a:xfrm>
        </p:spPr>
        <p:txBody>
          <a:bodyPr>
            <a:noAutofit/>
          </a:bodyPr>
          <a:lstStyle/>
          <a:p>
            <a:pPr algn="ctr"/>
            <a:r>
              <a:rPr lang="ru-RU" sz="2600" dirty="0" smtClean="0"/>
              <a:t>Презентацию подготовили:</a:t>
            </a:r>
          </a:p>
          <a:p>
            <a:pPr algn="ctr">
              <a:lnSpc>
                <a:spcPct val="160000"/>
              </a:lnSpc>
            </a:pPr>
            <a:r>
              <a:rPr lang="ru-RU" sz="2600" dirty="0"/>
              <a:t>с</a:t>
            </a:r>
            <a:r>
              <a:rPr lang="ru-RU" sz="2600" dirty="0" smtClean="0"/>
              <a:t>тудент группы ПРИ-120 Парахин </a:t>
            </a:r>
            <a:r>
              <a:rPr lang="ru-RU" sz="2600" dirty="0" smtClean="0"/>
              <a:t>Кирилл</a:t>
            </a:r>
          </a:p>
          <a:p>
            <a:pPr algn="ctr">
              <a:lnSpc>
                <a:spcPct val="160000"/>
              </a:lnSpc>
            </a:pPr>
            <a:r>
              <a:rPr lang="ru-RU" sz="2600" dirty="0" smtClean="0"/>
              <a:t> </a:t>
            </a:r>
            <a:r>
              <a:rPr lang="ru-RU" sz="2600" dirty="0" smtClean="0"/>
              <a:t>и студент группы ИСТ-220 Кузнецов Андрей.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41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923" y="160338"/>
            <a:ext cx="9381066" cy="1320800"/>
          </a:xfrm>
        </p:spPr>
        <p:txBody>
          <a:bodyPr/>
          <a:lstStyle/>
          <a:p>
            <a:r>
              <a:rPr lang="ru-RU" dirty="0" smtClean="0"/>
              <a:t>Примеры крупных</a:t>
            </a:r>
            <a:r>
              <a:rPr lang="en-US" dirty="0" smtClean="0"/>
              <a:t> </a:t>
            </a:r>
            <a:r>
              <a:rPr lang="ru-RU" dirty="0" smtClean="0"/>
              <a:t>мировых  биллинговых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923" y="1416725"/>
            <a:ext cx="9040244" cy="3880773"/>
          </a:xfrm>
        </p:spPr>
        <p:txBody>
          <a:bodyPr>
            <a:normAutofit/>
          </a:bodyPr>
          <a:lstStyle/>
          <a:p>
            <a:r>
              <a:rPr lang="ru-RU" sz="2000" dirty="0"/>
              <a:t>Сегодня мировой телекоммуникационный рынок биллинговых систем насчитывает свыше 80 производителей ПО, а количество предлагаемых ими продуктов для различных сетей связи уже приближается к 200. </a:t>
            </a:r>
            <a:endParaRPr lang="en-US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первую пятерку основных поставщиков входят компании </a:t>
            </a:r>
            <a:r>
              <a:rPr lang="en-US" sz="2000" dirty="0"/>
              <a:t>Amdocs (</a:t>
            </a:r>
            <a:r>
              <a:rPr lang="ru-RU" sz="2000" dirty="0"/>
              <a:t>системы </a:t>
            </a:r>
            <a:r>
              <a:rPr lang="en-US" sz="2000" dirty="0"/>
              <a:t>Ensemble </a:t>
            </a:r>
            <a:r>
              <a:rPr lang="ru-RU" sz="2000" dirty="0"/>
              <a:t>и </a:t>
            </a:r>
            <a:r>
              <a:rPr lang="en-US" sz="2000" dirty="0" err="1"/>
              <a:t>Intercarrier</a:t>
            </a:r>
            <a:r>
              <a:rPr lang="en-US" sz="2000" dirty="0"/>
              <a:t> Settlement System — ISS), Billing Concepts (Modular Business Applications — MBA), CSG Systems (</a:t>
            </a:r>
            <a:r>
              <a:rPr lang="en-US" sz="2000" dirty="0" err="1"/>
              <a:t>BillConnect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BillConnect</a:t>
            </a:r>
            <a:r>
              <a:rPr lang="en-US" sz="2000" dirty="0"/>
              <a:t> Express), Kenan Systems (Arbor) </a:t>
            </a:r>
            <a:r>
              <a:rPr lang="ru-RU" sz="2000" dirty="0"/>
              <a:t>и </a:t>
            </a:r>
            <a:r>
              <a:rPr lang="en-US" sz="2000" dirty="0" err="1"/>
              <a:t>Sallive</a:t>
            </a:r>
            <a:r>
              <a:rPr lang="en-US" sz="2000" dirty="0"/>
              <a:t> Systems (Convergent Billing Platform — CBP </a:t>
            </a:r>
            <a:r>
              <a:rPr lang="ru-RU" sz="2000" dirty="0"/>
              <a:t>и </a:t>
            </a:r>
            <a:r>
              <a:rPr lang="en-US" sz="2000" dirty="0"/>
              <a:t>Care).</a:t>
            </a:r>
            <a:endParaRPr lang="ru-RU" sz="2000" dirty="0"/>
          </a:p>
        </p:txBody>
      </p:sp>
      <p:pic>
        <p:nvPicPr>
          <p:cNvPr id="6148" name="Picture 4" descr="BillConnect – Less paperwork, securely sending statements to the patient's  inbox | Dental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98" y="4209981"/>
            <a:ext cx="2749839" cy="23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BILLING AND ACCOUNTING - Ensem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265561" y="4601706"/>
            <a:ext cx="2974536" cy="17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85651"/>
            <a:ext cx="8596668" cy="1320800"/>
          </a:xfrm>
        </p:spPr>
        <p:txBody>
          <a:bodyPr/>
          <a:lstStyle/>
          <a:p>
            <a:r>
              <a:rPr lang="ru-RU" dirty="0" smtClean="0"/>
              <a:t>Алгоритм внедрения биллинговой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392" y="1620982"/>
            <a:ext cx="9090121" cy="5320145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/>
              <a:t>Получение технических требований</a:t>
            </a:r>
            <a:r>
              <a:rPr lang="ru-RU" sz="2200" dirty="0"/>
              <a:t>. Заказчик выставляет функциональные требования для системы.</a:t>
            </a:r>
          </a:p>
          <a:p>
            <a:r>
              <a:rPr lang="ru-RU" sz="2200" b="1" dirty="0" smtClean="0"/>
              <a:t>Подписание </a:t>
            </a:r>
            <a:r>
              <a:rPr lang="ru-RU" sz="2200" b="1" dirty="0"/>
              <a:t>договора для разработки технического задания</a:t>
            </a:r>
            <a:r>
              <a:rPr lang="ru-RU" sz="2200" dirty="0"/>
              <a:t>. Создание и подписание договора на составление ТЗ</a:t>
            </a:r>
            <a:r>
              <a:rPr lang="ru-RU" sz="2200" dirty="0" smtClean="0"/>
              <a:t>.</a:t>
            </a:r>
          </a:p>
          <a:p>
            <a:r>
              <a:rPr lang="ru-RU" sz="2200" b="1" dirty="0"/>
              <a:t>Разработка технического задания</a:t>
            </a:r>
            <a:r>
              <a:rPr lang="ru-RU" sz="2200" dirty="0"/>
              <a:t>. </a:t>
            </a:r>
            <a:endParaRPr lang="en-US" sz="2200" dirty="0" smtClean="0"/>
          </a:p>
          <a:p>
            <a:r>
              <a:rPr lang="ru-RU" sz="2200" b="1" dirty="0" smtClean="0"/>
              <a:t>Подписание </a:t>
            </a:r>
            <a:r>
              <a:rPr lang="ru-RU" sz="2200" b="1" dirty="0"/>
              <a:t>договора</a:t>
            </a:r>
            <a:r>
              <a:rPr lang="ru-RU" sz="2200" dirty="0"/>
              <a:t>. Создание и подписание договора на </a:t>
            </a:r>
            <a:r>
              <a:rPr lang="ru-RU" sz="2200" dirty="0" smtClean="0"/>
              <a:t>разработку</a:t>
            </a:r>
            <a:endParaRPr lang="en-US" sz="2200" dirty="0" smtClean="0"/>
          </a:p>
          <a:p>
            <a:r>
              <a:rPr lang="ru-RU" sz="2200" b="1" dirty="0" smtClean="0"/>
              <a:t>Разработка </a:t>
            </a:r>
            <a:r>
              <a:rPr lang="ru-RU" sz="2200" b="1" dirty="0"/>
              <a:t>и кастомизация проекта</a:t>
            </a:r>
            <a:r>
              <a:rPr lang="ru-RU" sz="2200" dirty="0"/>
              <a:t>. Непосредственная разработка самого решения и проведение пуско-наладочных работ</a:t>
            </a:r>
            <a:r>
              <a:rPr lang="ru-RU" sz="2200" dirty="0" smtClean="0"/>
              <a:t>.</a:t>
            </a:r>
          </a:p>
          <a:p>
            <a:r>
              <a:rPr lang="ru-RU" sz="2200" b="1" dirty="0"/>
              <a:t>Опытная эксплуатация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b="1" dirty="0"/>
              <a:t>Миграция данных</a:t>
            </a:r>
            <a:r>
              <a:rPr lang="ru-RU" sz="2200" dirty="0" smtClean="0"/>
              <a:t>.</a:t>
            </a:r>
          </a:p>
          <a:p>
            <a:r>
              <a:rPr lang="ru-RU" sz="2200" b="1" dirty="0"/>
              <a:t>Обучение сотрудников</a:t>
            </a:r>
            <a:r>
              <a:rPr lang="ru-RU" sz="2200" dirty="0" smtClean="0"/>
              <a:t>.</a:t>
            </a:r>
          </a:p>
          <a:p>
            <a:r>
              <a:rPr lang="ru-RU" sz="2200" b="1" dirty="0"/>
              <a:t>Подготовка к вводу в промышленную эксплуатацию</a:t>
            </a:r>
            <a:r>
              <a:rPr lang="ru-RU" sz="2200" dirty="0"/>
              <a:t>. Проведение всех </a:t>
            </a:r>
            <a:r>
              <a:rPr lang="ru-RU" sz="2200" dirty="0" smtClean="0"/>
              <a:t>работ </a:t>
            </a:r>
            <a:r>
              <a:rPr lang="ru-RU" sz="2200" dirty="0"/>
              <a:t>по размещению, подключению, настройке аппаратной </a:t>
            </a:r>
            <a:r>
              <a:rPr lang="ru-RU" sz="2200" dirty="0" smtClean="0"/>
              <a:t>части</a:t>
            </a:r>
          </a:p>
          <a:p>
            <a:r>
              <a:rPr lang="ru-RU" sz="2200" b="1" dirty="0"/>
              <a:t>Техническое обслуживание</a:t>
            </a:r>
            <a:r>
              <a:rPr lang="ru-RU" sz="2200" dirty="0"/>
              <a:t>. Технические сопровождение системы с возможностью разработок/доработок различных модулей.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007" y="-1200794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Ключевые требования к биллингу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9797" y="1368825"/>
            <a:ext cx="8915399" cy="1702692"/>
          </a:xfrm>
        </p:spPr>
        <p:txBody>
          <a:bodyPr>
            <a:noAutofit/>
          </a:bodyPr>
          <a:lstStyle/>
          <a:p>
            <a:pPr marL="342900" indent="-342900" algn="just">
              <a:buFontTx/>
              <a:buChar char="-"/>
            </a:pPr>
            <a:r>
              <a:rPr lang="ru-RU" sz="2200" dirty="0" smtClean="0"/>
              <a:t>Надежность </a:t>
            </a:r>
            <a:r>
              <a:rPr lang="ru-RU" sz="2200" dirty="0"/>
              <a:t>и </a:t>
            </a:r>
            <a:r>
              <a:rPr lang="ru-RU" sz="2200" dirty="0" smtClean="0"/>
              <a:t>безопасность</a:t>
            </a:r>
            <a:endParaRPr lang="ru-RU" sz="2200" dirty="0"/>
          </a:p>
          <a:p>
            <a:pPr marL="342900" indent="-342900" algn="just">
              <a:buFontTx/>
              <a:buChar char="-"/>
            </a:pPr>
            <a:r>
              <a:rPr lang="ru-RU" sz="2200" dirty="0" smtClean="0"/>
              <a:t>Гибкость </a:t>
            </a:r>
            <a:r>
              <a:rPr lang="ru-RU" sz="2200" dirty="0"/>
              <a:t>и </a:t>
            </a:r>
            <a:r>
              <a:rPr lang="ru-RU" sz="2200" dirty="0" smtClean="0"/>
              <a:t>масштабируемость</a:t>
            </a:r>
            <a:endParaRPr lang="ru-RU" sz="2200" dirty="0"/>
          </a:p>
          <a:p>
            <a:pPr marL="342900" indent="-342900" algn="just">
              <a:buFontTx/>
              <a:buChar char="-"/>
            </a:pPr>
            <a:r>
              <a:rPr lang="ru-RU" sz="2200" dirty="0" smtClean="0"/>
              <a:t>Автоматизация процессов</a:t>
            </a:r>
          </a:p>
          <a:p>
            <a:pPr marL="342900" indent="-342900" algn="just">
              <a:buFontTx/>
              <a:buChar char="-"/>
            </a:pPr>
            <a:r>
              <a:rPr lang="ru-RU" sz="2200" dirty="0" smtClean="0"/>
              <a:t>Возможность интеграции с другими системами</a:t>
            </a:r>
            <a:endParaRPr lang="en-US" sz="2200" dirty="0"/>
          </a:p>
        </p:txBody>
      </p:sp>
      <p:sp>
        <p:nvSpPr>
          <p:cNvPr id="4" name="AutoShape 2" descr="Рекуррентный биллинг • Core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Рекуррентный биллинг • Corefy"/>
          <p:cNvSpPr>
            <a:spLocks noChangeAspect="1" noChangeArrowheads="1"/>
          </p:cNvSpPr>
          <p:nvPr/>
        </p:nvSpPr>
        <p:spPr bwMode="auto">
          <a:xfrm>
            <a:off x="4148455" y="45383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2" y="3599534"/>
            <a:ext cx="5670925" cy="28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3204" y="-1283921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Как измерить эффективность биллинга?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2544" y="1135019"/>
            <a:ext cx="6949443" cy="1126283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2200" dirty="0" smtClean="0"/>
              <a:t>KPI (</a:t>
            </a:r>
            <a:r>
              <a:rPr lang="ru-RU" sz="2200" dirty="0" smtClean="0"/>
              <a:t>Ключевые </a:t>
            </a:r>
            <a:r>
              <a:rPr lang="ru-RU" sz="2200" dirty="0"/>
              <a:t>показатели </a:t>
            </a:r>
            <a:r>
              <a:rPr lang="ru-RU" sz="2200" dirty="0" smtClean="0"/>
              <a:t>производительности и эффективности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r>
              <a:rPr lang="ru-RU" sz="2200" dirty="0"/>
              <a:t>— это числовые показатели деятельности, которые помогают измерить степень достижения целей или оптимальности процесса, а именно: результативность и </a:t>
            </a:r>
            <a:r>
              <a:rPr lang="ru-RU" sz="2200" dirty="0" smtClean="0"/>
              <a:t>эффективность</a:t>
            </a:r>
            <a:endParaRPr lang="en-US" sz="2200" dirty="0" smtClean="0"/>
          </a:p>
          <a:p>
            <a:pPr marL="342900" indent="-342900" algn="l">
              <a:buFontTx/>
              <a:buChar char="-"/>
            </a:pPr>
            <a:endParaRPr lang="ru-RU" sz="2200" dirty="0"/>
          </a:p>
          <a:p>
            <a:pPr marL="800100" lvl="1" indent="-342900" algn="l">
              <a:buFontTx/>
              <a:buChar char="-"/>
            </a:pPr>
            <a:r>
              <a:rPr lang="ru-RU" sz="2200" dirty="0" smtClean="0"/>
              <a:t>Анализ </a:t>
            </a:r>
            <a:r>
              <a:rPr lang="ru-RU" sz="2200" dirty="0"/>
              <a:t>данных и выявление </a:t>
            </a:r>
            <a:r>
              <a:rPr lang="ru-RU" sz="2200" dirty="0" smtClean="0"/>
              <a:t>проблем</a:t>
            </a:r>
            <a:endParaRPr lang="ru-RU" sz="2200" dirty="0"/>
          </a:p>
          <a:p>
            <a:pPr marL="800100" lvl="1" indent="-342900" algn="l">
              <a:buFontTx/>
              <a:buChar char="-"/>
            </a:pPr>
            <a:r>
              <a:rPr lang="ru-RU" sz="2200" dirty="0" smtClean="0"/>
              <a:t>Внедрение </a:t>
            </a:r>
            <a:r>
              <a:rPr lang="ru-RU" sz="2200" dirty="0"/>
              <a:t>улучшений и оптимизация </a:t>
            </a:r>
            <a:r>
              <a:rPr lang="ru-RU" sz="2200" dirty="0" smtClean="0"/>
              <a:t>процессов</a:t>
            </a:r>
          </a:p>
          <a:p>
            <a:pPr marL="800100" lvl="1" indent="-342900" algn="l">
              <a:buFontTx/>
              <a:buChar char="-"/>
            </a:pPr>
            <a:r>
              <a:rPr lang="ru-RU" sz="2200" dirty="0" smtClean="0"/>
              <a:t>Использование различных метрик, таких </a:t>
            </a:r>
            <a:r>
              <a:rPr lang="ru-RU" sz="2200" dirty="0"/>
              <a:t>как время обработки счетов, процент неоплаченных счетов или уровень удовлетворенности клиентов</a:t>
            </a:r>
            <a:r>
              <a:rPr lang="ru-RU" sz="2200" dirty="0" smtClean="0"/>
              <a:t>.</a:t>
            </a:r>
          </a:p>
          <a:p>
            <a:pPr marL="342900" indent="-342900" algn="l">
              <a:buFontTx/>
              <a:buChar char="-"/>
            </a:pPr>
            <a:endParaRPr lang="ru-RU" sz="2400" dirty="0"/>
          </a:p>
        </p:txBody>
      </p:sp>
      <p:pic>
        <p:nvPicPr>
          <p:cNvPr id="7170" name="Picture 2" descr="KPI программиста и разработчика, насколько они эффективны и стоит ли их  вводить – BGSta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87" y="1698161"/>
            <a:ext cx="3979432" cy="397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0375" y="-1454925"/>
            <a:ext cx="8915399" cy="2262781"/>
          </a:xfrm>
        </p:spPr>
        <p:txBody>
          <a:bodyPr>
            <a:normAutofit/>
          </a:bodyPr>
          <a:lstStyle/>
          <a:p>
            <a:r>
              <a:rPr lang="ru-RU" sz="3400" dirty="0"/>
              <a:t>Преимущества и недостатки биллинга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394" y="1223958"/>
            <a:ext cx="4821381" cy="1126283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/>
              <a:t>Преимущества: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 smtClean="0"/>
              <a:t>Автоматизация процессов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 smtClean="0"/>
              <a:t>Увеличение эффективности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 smtClean="0"/>
              <a:t>Улучшение качества обслуживания </a:t>
            </a:r>
            <a:r>
              <a:rPr lang="ru-RU" sz="2200" dirty="0" smtClean="0"/>
              <a:t>клиентов</a:t>
            </a:r>
            <a:endParaRPr lang="en-US" sz="2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dirty="0"/>
          </a:p>
          <a:p>
            <a:pPr algn="l"/>
            <a:r>
              <a:rPr lang="ru-RU" sz="2200" dirty="0" smtClean="0"/>
              <a:t>Недостатки: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 smtClean="0"/>
              <a:t>Высокие затраты на внедрение и обслуживание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 smtClean="0"/>
              <a:t>Риски связанные с безопасностью данных</a:t>
            </a:r>
            <a:r>
              <a:rPr lang="ru-RU" sz="2400" dirty="0"/>
              <a:t/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4" name="AutoShape 2" descr="Billing Cycle: What is it, Types, Duration and How does it work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844" y="1666360"/>
            <a:ext cx="5278581" cy="3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1540" y="-113139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Заключение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785" y="1636751"/>
            <a:ext cx="4253350" cy="1126283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/>
              <a:t>	Биллинг - это важный процесс для любой компании, который может помочь увеличить эффективность работы и улучшить качество обслуживания клиентов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algn="l"/>
            <a:r>
              <a:rPr lang="ru-RU" sz="2200" dirty="0" smtClean="0"/>
              <a:t> </a:t>
            </a:r>
            <a:endParaRPr lang="en-US" sz="2200" dirty="0" smtClean="0"/>
          </a:p>
          <a:p>
            <a:pPr algn="l"/>
            <a:r>
              <a:rPr lang="ru-RU" sz="2200" dirty="0" smtClean="0"/>
              <a:t>При </a:t>
            </a:r>
            <a:r>
              <a:rPr lang="ru-RU" sz="2200" dirty="0" smtClean="0"/>
              <a:t>выборе биллинговой системы следует обращать внимание на ее надежность, безопасность, гибкость и масштабируемость</a:t>
            </a:r>
            <a:r>
              <a:rPr lang="ru-RU" sz="2400" dirty="0" smtClean="0"/>
              <a:t>.</a:t>
            </a:r>
            <a:endParaRPr lang="en-US" sz="2400" dirty="0"/>
          </a:p>
        </p:txBody>
      </p:sp>
      <p:pic>
        <p:nvPicPr>
          <p:cNvPr id="8194" name="Picture 2" descr="automated billing for Sale,Up To OFF 61%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31" y="1902758"/>
            <a:ext cx="5478840" cy="37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6084" y="-113139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Список источников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4040" y="1628438"/>
            <a:ext cx="8915399" cy="501343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hlinkClick r:id="rId2"/>
              </a:rPr>
              <a:t>Биллинговые системы (</a:t>
            </a:r>
            <a:r>
              <a:rPr lang="en-US" sz="2600" dirty="0" smtClean="0">
                <a:solidFill>
                  <a:schemeClr val="tx1"/>
                </a:solidFill>
                <a:hlinkClick r:id="rId2"/>
              </a:rPr>
              <a:t>TADVISER)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600" dirty="0" smtClean="0">
                <a:solidFill>
                  <a:schemeClr val="tx1"/>
                </a:solidFill>
                <a:hlinkClick r:id="rId3"/>
              </a:rPr>
              <a:t>OSS </a:t>
            </a:r>
            <a:r>
              <a:rPr lang="ru-RU" sz="2600" dirty="0" smtClean="0">
                <a:solidFill>
                  <a:schemeClr val="tx1"/>
                </a:solidFill>
                <a:hlinkClick r:id="rId3"/>
              </a:rPr>
              <a:t>и 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BSS </a:t>
            </a:r>
            <a:r>
              <a:rPr lang="ru-RU" sz="2600" dirty="0" smtClean="0">
                <a:solidFill>
                  <a:schemeClr val="tx1"/>
                </a:solidFill>
                <a:hlinkClick r:id="rId3"/>
              </a:rPr>
              <a:t>системы (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TADVISER)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600" dirty="0" smtClean="0">
                <a:solidFill>
                  <a:schemeClr val="tx1"/>
                </a:solidFill>
                <a:hlinkClick r:id="rId4"/>
              </a:rPr>
              <a:t>BI-</a:t>
            </a:r>
            <a:r>
              <a:rPr lang="ru-RU" sz="2600" dirty="0" smtClean="0">
                <a:solidFill>
                  <a:schemeClr val="tx1"/>
                </a:solidFill>
                <a:hlinkClick r:id="rId4"/>
              </a:rPr>
              <a:t>системы (</a:t>
            </a:r>
            <a:r>
              <a:rPr lang="en-US" sz="2600" dirty="0" err="1" smtClean="0">
                <a:solidFill>
                  <a:schemeClr val="tx1"/>
                </a:solidFill>
                <a:hlinkClick r:id="rId4"/>
              </a:rPr>
              <a:t>Unisender</a:t>
            </a:r>
            <a:r>
              <a:rPr lang="en-US" sz="2600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hlinkClick r:id="rId4"/>
              </a:rPr>
              <a:t>– Словарь маркетолога)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hlinkClick r:id="rId5"/>
              </a:rPr>
              <a:t>Компания СТЕК СОФТ (</a:t>
            </a:r>
            <a:r>
              <a:rPr lang="en-US" sz="2600" dirty="0" smtClean="0">
                <a:solidFill>
                  <a:schemeClr val="tx1"/>
                </a:solidFill>
                <a:hlinkClick r:id="rId5"/>
              </a:rPr>
              <a:t>TADVISER)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hlinkClick r:id="rId6"/>
              </a:rPr>
              <a:t>Этапы внедрения биллинга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hlinkClick r:id="rId7"/>
              </a:rPr>
              <a:t>Система показателей </a:t>
            </a:r>
            <a:r>
              <a:rPr lang="en-US" sz="2600" dirty="0" smtClean="0">
                <a:solidFill>
                  <a:schemeClr val="tx1"/>
                </a:solidFill>
                <a:hlinkClick r:id="rId7"/>
              </a:rPr>
              <a:t>KPI</a:t>
            </a:r>
            <a:r>
              <a:rPr lang="ru-RU" sz="2600" dirty="0" smtClean="0">
                <a:solidFill>
                  <a:schemeClr val="tx1"/>
                </a:solidFill>
                <a:hlinkClick r:id="rId7"/>
              </a:rPr>
              <a:t> и оценки биллинга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2027" y="5076545"/>
            <a:ext cx="1783512" cy="13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55567" y="-1348893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Биллинг. Определение.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2386" y="1477030"/>
            <a:ext cx="5916291" cy="1126283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/>
              <a:t>Понятие биллинга, </a:t>
            </a:r>
            <a:r>
              <a:rPr lang="ru-RU" sz="2200" dirty="0"/>
              <a:t>использующееся для деятельности по обработке данных коммерческого учёта электроэнергии и коммунальных услуг и обеспечению взаиморасчётов с потребителями </a:t>
            </a:r>
            <a:r>
              <a:rPr lang="ru-RU" sz="2200" dirty="0" err="1" smtClean="0"/>
              <a:t>энергосбытовыми</a:t>
            </a:r>
            <a:r>
              <a:rPr lang="ru-RU" sz="2200" dirty="0" smtClean="0"/>
              <a:t> </a:t>
            </a:r>
            <a:r>
              <a:rPr lang="ru-RU" sz="2200" dirty="0"/>
              <a:t>организациями, предприятиями ЖКХ, расчётными центрами. </a:t>
            </a:r>
            <a:endParaRPr lang="ru-RU" sz="2200" dirty="0" smtClean="0"/>
          </a:p>
          <a:p>
            <a:pPr algn="l"/>
            <a:r>
              <a:rPr lang="ru-RU" sz="2200" dirty="0" smtClean="0"/>
              <a:t>Он </a:t>
            </a:r>
            <a:r>
              <a:rPr lang="ru-RU" sz="2200" dirty="0"/>
              <a:t>включает в себя определение стоимости товаров или услуг, формирование счетов, отслеживание платежей и учет задолженностей.</a:t>
            </a:r>
            <a:endParaRPr lang="en-US" sz="2200" dirty="0"/>
          </a:p>
        </p:txBody>
      </p:sp>
      <p:pic>
        <p:nvPicPr>
          <p:cNvPr id="1026" name="Picture 2" descr="Forward - Биллинг для операторов связ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9" y="2603313"/>
            <a:ext cx="5977413" cy="276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207" y="3103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Разные контексты использования биллинга</a:t>
            </a:r>
            <a:br>
              <a:rPr lang="ru-RU" dirty="0" smtClean="0"/>
            </a:br>
            <a:r>
              <a:rPr lang="ru-RU" dirty="0" smtClean="0"/>
              <a:t>Биллинг - процессинг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207" y="1930400"/>
            <a:ext cx="8596668" cy="4522844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Биллинг </a:t>
            </a:r>
            <a:r>
              <a:rPr lang="ru-RU" sz="2000" dirty="0"/>
              <a:t>(англ. </a:t>
            </a:r>
            <a:r>
              <a:rPr lang="ru-RU" sz="2000" dirty="0" err="1"/>
              <a:t>billing</a:t>
            </a:r>
            <a:r>
              <a:rPr lang="ru-RU" sz="2000" dirty="0"/>
              <a:t> — составление счёта) — в некоторых видах бизнеса, в частности в телекоммуникациях — автоматизированная система учёта предоставленных услуг, их тарификации и выставления счетов для оплаты. В телекоммуникации </a:t>
            </a:r>
            <a:r>
              <a:rPr lang="ru-RU" sz="2000" dirty="0" err="1"/>
              <a:t>биллинг</a:t>
            </a:r>
            <a:r>
              <a:rPr lang="ru-RU" sz="2000" dirty="0"/>
              <a:t> официально именуется «Автоматизированная Система Расчётов» (АСР</a:t>
            </a:r>
            <a:r>
              <a:rPr lang="ru-RU" sz="2000" dirty="0" smtClean="0"/>
              <a:t>).</a:t>
            </a:r>
          </a:p>
          <a:p>
            <a:r>
              <a:rPr lang="ru-RU" sz="2000" dirty="0"/>
              <a:t>Также </a:t>
            </a:r>
            <a:r>
              <a:rPr lang="ru-RU" sz="2000" dirty="0" err="1"/>
              <a:t>биллингом</a:t>
            </a:r>
            <a:r>
              <a:rPr lang="ru-RU" sz="2000" dirty="0"/>
              <a:t> называют системы учёта и оплаты интернет трафика, часто совмещённые с техническими средствами, автоматически ограничивающими доступ к услуге при нулевом балансе счёта и позволяющие выдать детализацию потраченного трафика в случае использования лимитируемого тарифа.</a:t>
            </a:r>
            <a:endParaRPr lang="ru-RU" sz="2000" dirty="0" smtClean="0"/>
          </a:p>
          <a:p>
            <a:r>
              <a:rPr lang="ru-RU" sz="2000" b="1" dirty="0"/>
              <a:t>Биллинг (процессинг) – это </a:t>
            </a:r>
            <a:r>
              <a:rPr lang="ru-RU" sz="2000" dirty="0"/>
              <a:t>программно-аппаратный комплекс, осуществляющий учет стоимости оказанных услуг на основе объема этих услуг и распределения затрат по пользователям платежной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1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6506" y="-1400300"/>
            <a:ext cx="8915399" cy="2262781"/>
          </a:xfrm>
        </p:spPr>
        <p:txBody>
          <a:bodyPr>
            <a:normAutofit/>
          </a:bodyPr>
          <a:lstStyle/>
          <a:p>
            <a:r>
              <a:rPr lang="ru-RU" sz="3400" dirty="0"/>
              <a:t>Основные функции биллинга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138" y="1203566"/>
            <a:ext cx="8915399" cy="2312292"/>
          </a:xfrm>
        </p:spPr>
        <p:txBody>
          <a:bodyPr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Расчет </a:t>
            </a:r>
            <a:r>
              <a:rPr lang="ru-RU" sz="2200" dirty="0"/>
              <a:t>стоимости: определение стоимости товаров или услуг на основе различных параметров, таких как количество, продолжительность использования или тарифные планы</a:t>
            </a:r>
            <a:r>
              <a:rPr lang="ru-RU" sz="2200" dirty="0" smtClean="0"/>
              <a:t>.</a:t>
            </a:r>
            <a:endParaRPr lang="ru-RU" sz="2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Формирование </a:t>
            </a:r>
            <a:r>
              <a:rPr lang="ru-RU" sz="2200" dirty="0"/>
              <a:t>счетов: создание счетов для клиентов, включая информацию о стоимости, детализацию использования и другую необходимую </a:t>
            </a:r>
            <a:r>
              <a:rPr lang="ru-RU" sz="2200" dirty="0" smtClean="0"/>
              <a:t>информацию.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Управление </a:t>
            </a:r>
            <a:r>
              <a:rPr lang="ru-RU" sz="2200" dirty="0"/>
              <a:t>платежами: отслеживание платежей от клиентов и обработка различных методов оплаты, таких как кредитные карты, электронные платежи и банковские переводы</a:t>
            </a:r>
            <a:r>
              <a:rPr lang="ru-RU" sz="2200" dirty="0" smtClean="0"/>
              <a:t>.</a:t>
            </a:r>
            <a:endParaRPr lang="ru-RU" sz="2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Учет </a:t>
            </a:r>
            <a:r>
              <a:rPr lang="ru-RU" sz="2200" dirty="0"/>
              <a:t>задолженностей: отслеживание задолженностей клиентов и отправка напоминаний о неоплаченных счетах.</a:t>
            </a:r>
            <a:endParaRPr lang="en-US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933" y="4438834"/>
            <a:ext cx="2261648" cy="23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59218" y="-1391987"/>
            <a:ext cx="8915399" cy="2262781"/>
          </a:xfrm>
        </p:spPr>
        <p:txBody>
          <a:bodyPr>
            <a:normAutofit/>
          </a:bodyPr>
          <a:lstStyle/>
          <a:p>
            <a:r>
              <a:rPr lang="ru-RU" sz="3600" dirty="0"/>
              <a:t>Типы биллинга</a:t>
            </a:r>
            <a:endParaRPr lang="en-US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5207" y="1474263"/>
            <a:ext cx="9168326" cy="112628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200" dirty="0" err="1"/>
              <a:t>Предоплатный</a:t>
            </a:r>
            <a:r>
              <a:rPr lang="ru-RU" sz="2200" dirty="0"/>
              <a:t> </a:t>
            </a:r>
            <a:r>
              <a:rPr lang="ru-RU" sz="2200" dirty="0" err="1"/>
              <a:t>биллинг</a:t>
            </a:r>
            <a:r>
              <a:rPr lang="ru-RU" sz="2200" dirty="0"/>
              <a:t>: клиенты пополняют счет заранее и средства снимаются в соответствии с </a:t>
            </a:r>
            <a:r>
              <a:rPr lang="ru-RU" sz="2200" dirty="0" smtClean="0"/>
              <a:t>использованием товаров </a:t>
            </a:r>
            <a:r>
              <a:rPr lang="ru-RU" sz="2200" dirty="0"/>
              <a:t>или услуг</a:t>
            </a:r>
            <a:r>
              <a:rPr lang="ru-RU" sz="2200" dirty="0" smtClean="0"/>
              <a:t>.</a:t>
            </a:r>
            <a:endParaRPr lang="ru-RU" sz="2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200" dirty="0" err="1" smtClean="0"/>
              <a:t>Постоплатный</a:t>
            </a:r>
            <a:r>
              <a:rPr lang="ru-RU" sz="2200" dirty="0" smtClean="0"/>
              <a:t> </a:t>
            </a:r>
            <a:r>
              <a:rPr lang="ru-RU" sz="2200" dirty="0" err="1"/>
              <a:t>биллинг</a:t>
            </a:r>
            <a:r>
              <a:rPr lang="ru-RU" sz="2200" dirty="0"/>
              <a:t>: клиенты получают счет после использования товаров или услуг и должны оплатить его в определенный срок</a:t>
            </a:r>
            <a:r>
              <a:rPr lang="ru-RU" sz="2200" dirty="0" smtClean="0"/>
              <a:t>.</a:t>
            </a:r>
            <a:endParaRPr lang="ru-RU" sz="2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200" dirty="0" smtClean="0"/>
              <a:t>Подписочный </a:t>
            </a:r>
            <a:r>
              <a:rPr lang="ru-RU" sz="2200" dirty="0" err="1"/>
              <a:t>биллинг</a:t>
            </a:r>
            <a:r>
              <a:rPr lang="ru-RU" sz="2200" dirty="0"/>
              <a:t>: клиенты платят регулярные платежи за доступ к определенным услугам или контенту на определенный период времени</a:t>
            </a:r>
            <a:r>
              <a:rPr lang="ru-RU" sz="2200" dirty="0" smtClean="0"/>
              <a:t>.</a:t>
            </a:r>
            <a:endParaRPr lang="ru-RU" sz="2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200" dirty="0" smtClean="0"/>
              <a:t>Мобильный </a:t>
            </a:r>
            <a:r>
              <a:rPr lang="ru-RU" sz="2200" dirty="0" err="1"/>
              <a:t>биллинг</a:t>
            </a:r>
            <a:r>
              <a:rPr lang="ru-RU" sz="2200" dirty="0"/>
              <a:t>: оплата товаров или услуг с помощью мобильных устройств, таких как мобильные телефоны или планшеты.</a:t>
            </a:r>
          </a:p>
        </p:txBody>
      </p:sp>
    </p:spTree>
    <p:extLst>
      <p:ext uri="{BB962C8B-B14F-4D97-AF65-F5344CB8AC3E}">
        <p14:creationId xmlns:p14="http://schemas.microsoft.com/office/powerpoint/2010/main" val="37620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18654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биллинговых систем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647" y="4550330"/>
            <a:ext cx="7016981" cy="1941909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150785" y="1076312"/>
            <a:ext cx="9849426" cy="1126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телекоммуникации </a:t>
            </a:r>
            <a:r>
              <a:rPr lang="ru-RU" sz="2000" dirty="0" err="1"/>
              <a:t>биллинг</a:t>
            </a:r>
            <a:r>
              <a:rPr lang="ru-RU" sz="2000" dirty="0"/>
              <a:t> официально именуется «Автоматизированная Система Расчётов» (АСР</a:t>
            </a:r>
            <a:r>
              <a:rPr lang="ru-RU" sz="20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интернет-коммерции </a:t>
            </a:r>
            <a:r>
              <a:rPr lang="ru-RU" sz="2000" dirty="0" err="1"/>
              <a:t>биллинг</a:t>
            </a:r>
            <a:r>
              <a:rPr lang="ru-RU" sz="2000" dirty="0"/>
              <a:t> - услуга по приему оплаты счетов, как правило, по пластиковым картам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Компания, предоставляющая услуги биллинга (автоматизированной системы формирования, выставления счетов к оплате и приема платежей) и взимающая с этого определенный процент, которая так же, как и платежная система, берет на себя функцию транспорта транзакции до банка-</a:t>
            </a:r>
            <a:r>
              <a:rPr lang="ru-RU" sz="2000" dirty="0" err="1"/>
              <a:t>эквайера</a:t>
            </a:r>
            <a:r>
              <a:rPr lang="ru-RU" sz="2000" dirty="0"/>
              <a:t>, но при этом выполняет еще ряд функций: мониторинг и управление рисками, организацию доступа к детальной статистике по транзакциям и т.п.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433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197" y="160712"/>
            <a:ext cx="10474035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Operations </a:t>
            </a:r>
            <a:r>
              <a:rPr lang="en-US" b="1" dirty="0"/>
              <a:t>/ Business Support </a:t>
            </a:r>
            <a:r>
              <a:rPr lang="en-US" b="1" dirty="0" smtClean="0"/>
              <a:t>Systems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94701" y="839080"/>
            <a:ext cx="10037772" cy="441477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Иначе эти системы именуются как системы управления и</a:t>
            </a:r>
            <a:br>
              <a:rPr lang="ru-RU" dirty="0"/>
            </a:br>
            <a:r>
              <a:rPr lang="ru-RU" dirty="0"/>
              <a:t>эксплуатационной поддержки для операторов </a:t>
            </a:r>
            <a:r>
              <a:rPr lang="ru-RU" dirty="0" smtClean="0"/>
              <a:t>связи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целом OSS/BSS-решения предназначены для комплексной автоматизации операционной деятельности телекоммуникационных компаний в рамках бизнес-процессов, услуг и функций управления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Выделяют два типа систем:</a:t>
            </a:r>
          </a:p>
          <a:p>
            <a:pPr lvl="1"/>
            <a:r>
              <a:rPr lang="en-US" sz="1800" dirty="0" smtClean="0"/>
              <a:t>OSS </a:t>
            </a:r>
            <a:r>
              <a:rPr lang="ru-RU" sz="1800" dirty="0" smtClean="0"/>
              <a:t>(</a:t>
            </a:r>
            <a:r>
              <a:rPr lang="ru-RU" sz="1800" dirty="0" err="1"/>
              <a:t>Operation</a:t>
            </a:r>
            <a:r>
              <a:rPr lang="ru-RU" sz="1800" dirty="0"/>
              <a:t> </a:t>
            </a:r>
            <a:r>
              <a:rPr lang="ru-RU" sz="1800" dirty="0" err="1"/>
              <a:t>Support</a:t>
            </a:r>
            <a:r>
              <a:rPr lang="ru-RU" sz="1800" dirty="0"/>
              <a:t> </a:t>
            </a:r>
            <a:r>
              <a:rPr lang="ru-RU" sz="1800" dirty="0" err="1"/>
              <a:t>System</a:t>
            </a:r>
            <a:r>
              <a:rPr lang="ru-RU" sz="1800" dirty="0"/>
              <a:t>) – системы, отвечающие за взаимодействие с телекоммуникационной средой: сетями электросвязи, коммутационным оборудованием, </a:t>
            </a:r>
            <a:r>
              <a:rPr lang="ru-RU" sz="1800" dirty="0" smtClean="0"/>
              <a:t>АТС,</a:t>
            </a:r>
            <a:r>
              <a:rPr lang="en-US" sz="1800" dirty="0" smtClean="0"/>
              <a:t> </a:t>
            </a:r>
            <a:r>
              <a:rPr lang="ru-RU" sz="1800" dirty="0" smtClean="0"/>
              <a:t>предназначенные </a:t>
            </a:r>
            <a:r>
              <a:rPr lang="ru-RU" sz="1800" dirty="0"/>
              <a:t>для поддержки эксплуатации телекоммуникационных систем предприятия связи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lvl="1"/>
            <a:r>
              <a:rPr lang="en-US" sz="1800" dirty="0" smtClean="0"/>
              <a:t>BSS </a:t>
            </a:r>
            <a:r>
              <a:rPr lang="ru-RU" sz="1800" dirty="0"/>
              <a:t>(</a:t>
            </a:r>
            <a:r>
              <a:rPr lang="ru-RU" sz="1800" dirty="0" err="1"/>
              <a:t>Business</a:t>
            </a:r>
            <a:r>
              <a:rPr lang="ru-RU" sz="1800" dirty="0"/>
              <a:t> </a:t>
            </a:r>
            <a:r>
              <a:rPr lang="ru-RU" sz="1800" dirty="0" err="1"/>
              <a:t>Support</a:t>
            </a:r>
            <a:r>
              <a:rPr lang="ru-RU" sz="1800" dirty="0"/>
              <a:t> </a:t>
            </a:r>
            <a:r>
              <a:rPr lang="ru-RU" sz="1800" dirty="0" err="1"/>
              <a:t>System</a:t>
            </a:r>
            <a:r>
              <a:rPr lang="ru-RU" sz="1800" dirty="0"/>
              <a:t>) – системы, обеспечивающие поддержку деловых процессов телекоммуникационных операторов, прежде всего – так или иначе замкнутых на взаимодействие с абонентами.</a:t>
            </a:r>
            <a:endParaRPr lang="ru-RU" sz="1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4971226"/>
            <a:ext cx="6875625" cy="16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338" y="209752"/>
            <a:ext cx="8596668" cy="1320800"/>
          </a:xfrm>
        </p:spPr>
        <p:txBody>
          <a:bodyPr/>
          <a:lstStyle/>
          <a:p>
            <a:r>
              <a:rPr lang="en-US" b="1" dirty="0"/>
              <a:t>Business Intelligence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824" y="1015162"/>
            <a:ext cx="5548591" cy="3880773"/>
          </a:xfrm>
        </p:spPr>
        <p:txBody>
          <a:bodyPr>
            <a:noAutofit/>
          </a:bodyPr>
          <a:lstStyle/>
          <a:p>
            <a:r>
              <a:rPr lang="ru-RU" sz="2000" b="1" dirty="0"/>
              <a:t>BI-система </a:t>
            </a:r>
            <a:r>
              <a:rPr lang="ru-RU" sz="2000" dirty="0"/>
              <a:t>— набор инструментов и программ для бизнеса, которые собирают данные из разных источников, обрабатывают их и представляют в наглядном виде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Система собирает и обрабатывает большие массивы данных из разных источников, а затем показывает на одном экране в виде наглядных таблиц, графиков и схем. Это помогает увидеть проблемы и тенденции в бизнесе. Такие находки становятся основой для бизнес-решений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BI-системы подходят крупным и средним по размеру организациям, где нужно анализировать большой объем данных из разных источников.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04" y="1842884"/>
            <a:ext cx="5491450" cy="34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69" y="227215"/>
            <a:ext cx="8596668" cy="11277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одного из подрядчиков биллинговых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80" y="1711701"/>
            <a:ext cx="8596668" cy="3880773"/>
          </a:xfrm>
        </p:spPr>
        <p:txBody>
          <a:bodyPr/>
          <a:lstStyle/>
          <a:p>
            <a:r>
              <a:rPr lang="ru-RU" sz="2000" b="1" dirty="0"/>
              <a:t>Стек </a:t>
            </a:r>
            <a:r>
              <a:rPr lang="ru-RU" sz="2000" b="1" dirty="0" smtClean="0"/>
              <a:t>Софт (торговая </a:t>
            </a:r>
            <a:r>
              <a:rPr lang="ru-RU" sz="2000" b="1" dirty="0"/>
              <a:t>марка </a:t>
            </a:r>
            <a:r>
              <a:rPr lang="ru-RU" sz="2000" b="1" dirty="0" err="1" smtClean="0"/>
              <a:t>Onyma</a:t>
            </a:r>
            <a:r>
              <a:rPr lang="ru-RU" sz="2000" b="1" dirty="0" smtClean="0"/>
              <a:t>)</a:t>
            </a:r>
          </a:p>
          <a:p>
            <a:r>
              <a:rPr lang="ru-RU" sz="2000" dirty="0"/>
              <a:t>ЗАО "Стек Софт" - производитель программного обеспечения, представленного на рынке под торговой маркой </a:t>
            </a:r>
            <a:r>
              <a:rPr lang="ru-RU" sz="2000" dirty="0" err="1"/>
              <a:t>Onyma</a:t>
            </a:r>
            <a:r>
              <a:rPr lang="ru-RU" sz="2000" dirty="0"/>
              <a:t>. Компания образована в июне 2001 года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Миссией компании Стек Софт является создание и развитие линейки программных решений, обеспечивающих управление телекоммуникационной инфраструктурой и процессом предоставления сервисов</a:t>
            </a:r>
            <a:r>
              <a:rPr lang="ru-RU" sz="2000" dirty="0" smtClean="0"/>
              <a:t>.</a:t>
            </a:r>
          </a:p>
          <a:p>
            <a:endParaRPr lang="ru-RU" b="1" dirty="0"/>
          </a:p>
          <a:p>
            <a:endParaRPr lang="ru-RU" dirty="0"/>
          </a:p>
        </p:txBody>
      </p:sp>
      <p:pic>
        <p:nvPicPr>
          <p:cNvPr id="4098" name="Picture 2" descr="Стек Софтторговая марка Ony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68" y="1078254"/>
            <a:ext cx="1135437" cy="10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" y="4688379"/>
            <a:ext cx="8451043" cy="15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85</TotalTime>
  <Words>842</Words>
  <Application>Microsoft Office PowerPoint</Application>
  <PresentationFormat>Широкоэкранный</PresentationFormat>
  <Paragraphs>84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Биллинг  и биллинговые системы</vt:lpstr>
      <vt:lpstr>Биллинг. Определение.</vt:lpstr>
      <vt:lpstr>Разные контексты использования биллинга Биллинг - процессинг</vt:lpstr>
      <vt:lpstr>Основные функции биллинга</vt:lpstr>
      <vt:lpstr>Типы биллинга</vt:lpstr>
      <vt:lpstr>Использование биллинговых систем </vt:lpstr>
      <vt:lpstr>Operations / Business Support Systems </vt:lpstr>
      <vt:lpstr>Business Intelligence</vt:lpstr>
      <vt:lpstr>Анализ одного из подрядчиков биллинговых систем</vt:lpstr>
      <vt:lpstr>Примеры крупных мировых  биллинговых систем</vt:lpstr>
      <vt:lpstr>Алгоритм внедрения биллинговой системы</vt:lpstr>
      <vt:lpstr>Ключевые требования к биллингу</vt:lpstr>
      <vt:lpstr>Как измерить эффективность биллинга?</vt:lpstr>
      <vt:lpstr>Преимущества и недостатки биллинга</vt:lpstr>
      <vt:lpstr>Заключение</vt:lpstr>
      <vt:lpstr>Список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Parakhin</dc:creator>
  <cp:lastModifiedBy>Кирилл</cp:lastModifiedBy>
  <cp:revision>13</cp:revision>
  <dcterms:created xsi:type="dcterms:W3CDTF">2023-10-04T10:00:25Z</dcterms:created>
  <dcterms:modified xsi:type="dcterms:W3CDTF">2023-11-06T11:54:35Z</dcterms:modified>
</cp:coreProperties>
</file>