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5" r:id="rId4"/>
    <p:sldId id="278" r:id="rId5"/>
    <p:sldId id="276" r:id="rId6"/>
    <p:sldId id="267" r:id="rId7"/>
    <p:sldId id="286" r:id="rId8"/>
    <p:sldId id="277" r:id="rId9"/>
    <p:sldId id="288" r:id="rId10"/>
    <p:sldId id="289" r:id="rId11"/>
    <p:sldId id="268" r:id="rId12"/>
    <p:sldId id="290" r:id="rId13"/>
    <p:sldId id="270" r:id="rId14"/>
    <p:sldId id="271" r:id="rId15"/>
    <p:sldId id="292" r:id="rId16"/>
    <p:sldId id="291" r:id="rId17"/>
    <p:sldId id="293" r:id="rId18"/>
    <p:sldId id="294" r:id="rId19"/>
    <p:sldId id="295" r:id="rId20"/>
    <p:sldId id="274" r:id="rId21"/>
    <p:sldId id="272" r:id="rId22"/>
    <p:sldId id="296" r:id="rId23"/>
    <p:sldId id="265" r:id="rId24"/>
    <p:sldId id="26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99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9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1719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695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5210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102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188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96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89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37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86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76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88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49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25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56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25B80-0EC7-419D-82EA-845F041FDB47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60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native.dev/docs/getting-starte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57597" y="2817772"/>
            <a:ext cx="7766936" cy="1646302"/>
          </a:xfrm>
        </p:spPr>
        <p:txBody>
          <a:bodyPr/>
          <a:lstStyle/>
          <a:p>
            <a:pPr algn="ctr"/>
            <a:r>
              <a:rPr lang="ru-RU" sz="2800" dirty="0" smtClean="0">
                <a:cs typeface="Times New Roman" panose="02020603050405020304" pitchFamily="18" charset="0"/>
              </a:rPr>
              <a:t>Курсовой проект </a:t>
            </a:r>
            <a:br>
              <a:rPr lang="ru-RU" sz="2800" dirty="0" smtClean="0">
                <a:cs typeface="Times New Roman" panose="02020603050405020304" pitchFamily="18" charset="0"/>
              </a:rPr>
            </a:br>
            <a:r>
              <a:rPr lang="ru-RU" sz="2800" dirty="0" smtClean="0">
                <a:cs typeface="Times New Roman" panose="02020603050405020304" pitchFamily="18" charset="0"/>
              </a:rPr>
              <a:t>по дисциплине </a:t>
            </a:r>
            <a:r>
              <a:rPr lang="ru-RU" sz="2800" dirty="0" smtClean="0">
                <a:cs typeface="Times New Roman" panose="02020603050405020304" pitchFamily="18" charset="0"/>
              </a:rPr>
              <a:t>«Технологии разработки мобильных приложений»</a:t>
            </a:r>
            <a:r>
              <a:rPr lang="ru-RU" sz="2800" dirty="0" smtClean="0"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cs typeface="Times New Roman" panose="02020603050405020304" pitchFamily="18" charset="0"/>
              </a:rPr>
            </a:br>
            <a:r>
              <a:rPr lang="ru-RU" sz="2800" dirty="0" smtClean="0">
                <a:cs typeface="Times New Roman" panose="02020603050405020304" pitchFamily="18" charset="0"/>
              </a:rPr>
              <a:t>по теме:</a:t>
            </a:r>
            <a:br>
              <a:rPr lang="ru-RU" sz="2800" dirty="0" smtClean="0">
                <a:cs typeface="Times New Roman" panose="02020603050405020304" pitchFamily="18" charset="0"/>
              </a:rPr>
            </a:br>
            <a:r>
              <a:rPr lang="ru-RU" sz="2800" dirty="0" smtClean="0">
                <a:cs typeface="Times New Roman" panose="02020603050405020304" pitchFamily="18" charset="0"/>
              </a:rPr>
              <a:t> </a:t>
            </a:r>
            <a:r>
              <a:rPr lang="ru-RU" sz="2400" dirty="0" smtClean="0"/>
              <a:t>Разработк</a:t>
            </a:r>
            <a:r>
              <a:rPr lang="ru-RU" sz="2400" dirty="0" smtClean="0"/>
              <a:t>а прототипа мобильного приложения</a:t>
            </a:r>
            <a:br>
              <a:rPr lang="ru-RU" sz="2400" dirty="0" smtClean="0"/>
            </a:br>
            <a:r>
              <a:rPr lang="ru-RU" sz="2400" dirty="0" smtClean="0"/>
              <a:t>«Многозадачный календарь»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26348" y="4890578"/>
            <a:ext cx="2387990" cy="1096899"/>
          </a:xfrm>
        </p:spPr>
        <p:txBody>
          <a:bodyPr>
            <a:noAutofit/>
          </a:bodyPr>
          <a:lstStyle/>
          <a:p>
            <a:r>
              <a:rPr lang="ru-RU" sz="2200" dirty="0" smtClean="0"/>
              <a:t>Выполнил: студент группы ПРИ-120 </a:t>
            </a:r>
            <a:r>
              <a:rPr lang="ru-RU" sz="2200" dirty="0" err="1" smtClean="0"/>
              <a:t>Парахин</a:t>
            </a:r>
            <a:r>
              <a:rPr lang="ru-RU" sz="2200" dirty="0" smtClean="0"/>
              <a:t> Кирилл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9787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592015"/>
            <a:ext cx="7912751" cy="1320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Спецификация </a:t>
            </a:r>
            <a:r>
              <a:rPr lang="en-US" sz="2600" dirty="0" smtClean="0"/>
              <a:t>API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8888" y="1563511"/>
            <a:ext cx="8899929" cy="4538030"/>
          </a:xfrm>
        </p:spPr>
        <p:txBody>
          <a:bodyPr>
            <a:normAutofit/>
          </a:bodyPr>
          <a:lstStyle/>
          <a:p>
            <a:pPr lvl="1"/>
            <a:endParaRPr lang="ru-RU" dirty="0" smtClean="0"/>
          </a:p>
          <a:p>
            <a:pPr marL="457200" lvl="1" indent="0">
              <a:buNone/>
            </a:pPr>
            <a:endParaRPr lang="ru-RU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831802"/>
              </p:ext>
            </p:extLst>
          </p:nvPr>
        </p:nvGraphicFramePr>
        <p:xfrm>
          <a:off x="3694185" y="3142211"/>
          <a:ext cx="5654632" cy="3627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2905">
                  <a:extLst>
                    <a:ext uri="{9D8B030D-6E8A-4147-A177-3AD203B41FA5}">
                      <a16:colId xmlns:a16="http://schemas.microsoft.com/office/drawing/2014/main" val="517932678"/>
                    </a:ext>
                  </a:extLst>
                </a:gridCol>
                <a:gridCol w="4291727">
                  <a:extLst>
                    <a:ext uri="{9D8B030D-6E8A-4147-A177-3AD203B41FA5}">
                      <a16:colId xmlns:a16="http://schemas.microsoft.com/office/drawing/2014/main" val="2523417211"/>
                    </a:ext>
                  </a:extLst>
                </a:gridCol>
              </a:tblGrid>
              <a:tr h="194400">
                <a:tc gridSpan="2">
                  <a:txBody>
                    <a:bodyPr/>
                    <a:lstStyle/>
                    <a:p>
                      <a:pPr marL="17145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Авторизация пользователя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267525"/>
                  </a:ext>
                </a:extLst>
              </a:tr>
              <a:tr h="194400">
                <a:tc>
                  <a:txBody>
                    <a:bodyPr/>
                    <a:lstStyle/>
                    <a:p>
                      <a:pPr marL="17145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Метод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URL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9771510"/>
                  </a:ext>
                </a:extLst>
              </a:tr>
              <a:tr h="194400">
                <a:tc>
                  <a:txBody>
                    <a:bodyPr/>
                    <a:lstStyle/>
                    <a:p>
                      <a:pPr marL="17145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POST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/</a:t>
                      </a:r>
                      <a:r>
                        <a:rPr lang="en-US" sz="1400">
                          <a:effectLst/>
                        </a:rPr>
                        <a:t>users/login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8639557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 marL="17145">
                        <a:spcAft>
                          <a:spcPts val="0"/>
                        </a:spcAft>
                        <a:tabLst>
                          <a:tab pos="36195" algn="l"/>
                        </a:tabLst>
                      </a:pPr>
                      <a:r>
                        <a:rPr lang="en-US" sz="1400">
                          <a:effectLst/>
                        </a:rPr>
                        <a:t>	</a:t>
                      </a:r>
                      <a:r>
                        <a:rPr lang="ru-RU" sz="1400">
                          <a:effectLst/>
                        </a:rPr>
                        <a:t>Аутентификация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 требуется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1135947"/>
                  </a:ext>
                </a:extLst>
              </a:tr>
              <a:tr h="194400">
                <a:tc gridSpan="2">
                  <a:txBody>
                    <a:bodyPr/>
                    <a:lstStyle/>
                    <a:p>
                      <a:pPr marL="17145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Тело запроса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01846"/>
                  </a:ext>
                </a:extLst>
              </a:tr>
              <a:tr h="777600">
                <a:tc gridSpan="2">
                  <a:txBody>
                    <a:bodyPr/>
                    <a:lstStyle/>
                    <a:p>
                      <a:pPr marL="17145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{</a:t>
                      </a:r>
                      <a:endParaRPr lang="ru-RU" sz="1200" dirty="0">
                        <a:effectLst/>
                      </a:endParaRPr>
                    </a:p>
                    <a:p>
                      <a:pPr marL="17145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"email": "</a:t>
                      </a:r>
                      <a:r>
                        <a:rPr lang="en-US" sz="1400" dirty="0" err="1">
                          <a:effectLst/>
                        </a:rPr>
                        <a:t>parahinvaleri5@gmail.com</a:t>
                      </a:r>
                      <a:r>
                        <a:rPr lang="en-US" sz="1400" dirty="0">
                          <a:effectLst/>
                        </a:rPr>
                        <a:t>",</a:t>
                      </a:r>
                      <a:endParaRPr lang="ru-RU" sz="1200" dirty="0">
                        <a:effectLst/>
                      </a:endParaRPr>
                    </a:p>
                    <a:p>
                      <a:pPr marL="17145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"password": "</a:t>
                      </a:r>
                      <a:r>
                        <a:rPr lang="en-US" sz="1400" dirty="0" err="1">
                          <a:effectLst/>
                        </a:rPr>
                        <a:t>tigeroff2002</a:t>
                      </a:r>
                      <a:r>
                        <a:rPr lang="en-US" sz="1400" dirty="0">
                          <a:effectLst/>
                        </a:rPr>
                        <a:t>"</a:t>
                      </a:r>
                      <a:endParaRPr lang="ru-RU" sz="1200" dirty="0">
                        <a:effectLst/>
                      </a:endParaRPr>
                    </a:p>
                    <a:p>
                      <a:pPr marL="17145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}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42864"/>
                  </a:ext>
                </a:extLst>
              </a:tr>
              <a:tr h="194400">
                <a:tc gridSpan="2">
                  <a:txBody>
                    <a:bodyPr/>
                    <a:lstStyle/>
                    <a:p>
                      <a:pPr marL="17145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Ответ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616493"/>
                  </a:ext>
                </a:extLst>
              </a:tr>
              <a:tr h="194400">
                <a:tc>
                  <a:txBody>
                    <a:bodyPr/>
                    <a:lstStyle/>
                    <a:p>
                      <a:pPr marL="17145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Статус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Тело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8789442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marL="17145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200 ОК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{</a:t>
                      </a:r>
                      <a:endParaRPr lang="ru-RU" sz="1200" dirty="0">
                        <a:effectLst/>
                      </a:endParaRPr>
                    </a:p>
                    <a:p>
                      <a:pPr marL="17145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"result": true,</a:t>
                      </a:r>
                      <a:endParaRPr lang="ru-RU" sz="1200" dirty="0">
                        <a:effectLst/>
                      </a:endParaRPr>
                    </a:p>
                    <a:p>
                      <a:pPr marL="17145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"</a:t>
                      </a:r>
                      <a:r>
                        <a:rPr lang="en-US" sz="1400" dirty="0" err="1">
                          <a:effectLst/>
                        </a:rPr>
                        <a:t>out_info</a:t>
                      </a:r>
                      <a:r>
                        <a:rPr lang="en-US" sz="1400" dirty="0">
                          <a:effectLst/>
                        </a:rPr>
                        <a:t>": "Login existed user </a:t>
                      </a:r>
                      <a:r>
                        <a:rPr lang="en-US" sz="1400" dirty="0" err="1">
                          <a:effectLst/>
                        </a:rPr>
                        <a:t>Tigeroff1</a:t>
                      </a:r>
                      <a:r>
                        <a:rPr lang="en-US" sz="1400" dirty="0">
                          <a:effectLst/>
                        </a:rPr>
                        <a:t> with new </a:t>
                      </a:r>
                      <a:r>
                        <a:rPr lang="en-US" sz="1400" dirty="0" err="1">
                          <a:effectLst/>
                        </a:rPr>
                        <a:t>auth</a:t>
                      </a:r>
                      <a:r>
                        <a:rPr lang="en-US" sz="1400" dirty="0">
                          <a:effectLst/>
                        </a:rPr>
                        <a:t> token 2112168000"</a:t>
                      </a:r>
                      <a:endParaRPr lang="ru-RU" sz="1200" dirty="0">
                        <a:effectLst/>
                      </a:endParaRPr>
                    </a:p>
                    <a:p>
                      <a:pPr marL="17145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}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5778564"/>
                  </a:ext>
                </a:extLst>
              </a:tr>
            </a:tbl>
          </a:graphicData>
        </a:graphic>
      </p:graphicFrame>
      <p:sp>
        <p:nvSpPr>
          <p:cNvPr id="7" name="Объект 2"/>
          <p:cNvSpPr txBox="1">
            <a:spLocks/>
          </p:cNvSpPr>
          <p:nvPr/>
        </p:nvSpPr>
        <p:spPr>
          <a:xfrm>
            <a:off x="182881" y="1316900"/>
            <a:ext cx="9335192" cy="218275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340" marR="259080" algn="just">
              <a:lnSpc>
                <a:spcPct val="150000"/>
              </a:lnSpc>
              <a:spcBef>
                <a:spcPts val="1200"/>
              </a:spcBef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Все запросы, содержащие тело – должны иметь заголовок </a:t>
            </a:r>
            <a:r>
              <a:rPr lang="ru-RU" sz="2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вида:</a:t>
            </a:r>
            <a:r>
              <a:rPr lang="ru-RU" sz="2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Content</a:t>
            </a:r>
            <a:r>
              <a:rPr lang="ru-RU" sz="2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2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type</a:t>
            </a:r>
            <a:r>
              <a:rPr lang="ru-RU" sz="2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Application</a:t>
            </a:r>
            <a:r>
              <a:rPr lang="ru-RU" sz="2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26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json</a:t>
            </a:r>
            <a:endParaRPr lang="ru-RU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340" marR="259080" algn="just">
              <a:lnSpc>
                <a:spcPct val="15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ошибке авторизации возвращается ошибка 401 и текстом «</a:t>
            </a:r>
            <a:r>
              <a:rPr lang="ru-RU" sz="26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Unauthorized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».</a:t>
            </a:r>
          </a:p>
          <a:p>
            <a:pPr marL="180340" marR="259080" algn="just">
              <a:lnSpc>
                <a:spcPct val="15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ошибке доступа возвращается ошибка со статусом 403 «</a:t>
            </a:r>
            <a:r>
              <a:rPr lang="ru-RU" sz="26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Forbidden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</a:p>
          <a:p>
            <a:pPr marL="180340" marR="259080" algn="just">
              <a:lnSpc>
                <a:spcPct val="15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ошибке исполнения запроса, связанной с данными из тела, возвращается ответ со статусом 500 –«</a:t>
            </a:r>
            <a:r>
              <a:rPr lang="en-US" sz="2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Internal Server Error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». </a:t>
            </a:r>
          </a:p>
          <a:p>
            <a:pPr lvl="1"/>
            <a:endParaRPr lang="ru-RU" dirty="0" smtClean="0"/>
          </a:p>
          <a:p>
            <a:pPr marL="457200" lvl="1" indent="0">
              <a:buFont typeface="Wingdings 3" charset="2"/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0482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5734" y="0"/>
            <a:ext cx="11675542" cy="13208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Интерфейс </a:t>
            </a:r>
            <a:r>
              <a:rPr lang="ru-RU" sz="2400" dirty="0" err="1" smtClean="0"/>
              <a:t>виджетов</a:t>
            </a:r>
            <a:r>
              <a:rPr lang="ru-RU" sz="2400" dirty="0" smtClean="0"/>
              <a:t> для неавторизованного </a:t>
            </a:r>
            <a:r>
              <a:rPr lang="ru-RU" sz="2400" dirty="0" smtClean="0"/>
              <a:t>пользователя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535083" y="1138497"/>
            <a:ext cx="3061855" cy="490286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6493131" y="1138497"/>
            <a:ext cx="3008316" cy="485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5734" y="0"/>
            <a:ext cx="11675542" cy="13208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Интерфейс </a:t>
            </a:r>
            <a:r>
              <a:rPr lang="ru-RU" sz="2400" dirty="0" err="1" smtClean="0"/>
              <a:t>виджетов</a:t>
            </a:r>
            <a:r>
              <a:rPr lang="ru-RU" sz="2400" dirty="0" smtClean="0"/>
              <a:t> для входа в систему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1272276" y="1320800"/>
            <a:ext cx="3449353" cy="4815724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6019639" y="1404851"/>
            <a:ext cx="3382056" cy="435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8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7673" y="0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Главная страница и профиль пользователя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61597" y="1606231"/>
            <a:ext cx="2818130" cy="455993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5918662" y="1454725"/>
            <a:ext cx="3118108" cy="471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4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120" y="62780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Функционал по </a:t>
            </a:r>
            <a:r>
              <a:rPr lang="ru-RU" sz="2400" dirty="0" smtClean="0"/>
              <a:t>созданию событий </a:t>
            </a:r>
            <a:r>
              <a:rPr lang="ru-RU" sz="2400" dirty="0" smtClean="0"/>
              <a:t>в календаре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984184" y="573578"/>
            <a:ext cx="3526270" cy="5406390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282519" y="680896"/>
            <a:ext cx="2522960" cy="3367402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4"/>
          <a:stretch>
            <a:fillRect/>
          </a:stretch>
        </p:blipFill>
        <p:spPr>
          <a:xfrm>
            <a:off x="7977332" y="2296336"/>
            <a:ext cx="2593340" cy="411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5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120" y="62780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Функционал по работе с </a:t>
            </a:r>
            <a:r>
              <a:rPr lang="ru-RU" sz="2400" dirty="0" smtClean="0"/>
              <a:t>событиями в календаре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979142"/>
            <a:ext cx="3506470" cy="506222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5719156" y="723180"/>
            <a:ext cx="3089632" cy="2592503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5369602" y="3602241"/>
            <a:ext cx="3674745" cy="309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5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120" y="62780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Функционал по работе с </a:t>
            </a:r>
            <a:r>
              <a:rPr lang="ru-RU" sz="2400" dirty="0" smtClean="0"/>
              <a:t>группами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4779819" y="839585"/>
            <a:ext cx="3108960" cy="4721630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8445731" y="1113905"/>
            <a:ext cx="2701636" cy="4239491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4"/>
          <a:stretch>
            <a:fillRect/>
          </a:stretch>
        </p:blipFill>
        <p:spPr>
          <a:xfrm>
            <a:off x="531641" y="1113904"/>
            <a:ext cx="3328170" cy="448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120" y="62780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Функционал по работе с </a:t>
            </a:r>
            <a:r>
              <a:rPr lang="ru-RU" sz="2400" dirty="0" smtClean="0"/>
              <a:t>задачами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550855" y="1094510"/>
            <a:ext cx="3395902" cy="503301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4510453" y="1094509"/>
            <a:ext cx="2729931" cy="4200697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7851468" y="1212619"/>
            <a:ext cx="2896888" cy="434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120" y="62780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Функционал по работе с </a:t>
            </a:r>
            <a:r>
              <a:rPr lang="ru-RU" sz="2400" dirty="0" smtClean="0"/>
              <a:t>отчетами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5945014" y="833351"/>
            <a:ext cx="3909695" cy="5440680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677334" y="948690"/>
            <a:ext cx="3534266" cy="521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46244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Развертывание приложения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90512" y="1090352"/>
            <a:ext cx="5719590" cy="2883131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6238982" y="3199101"/>
            <a:ext cx="5806160" cy="353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7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592015"/>
            <a:ext cx="7912751" cy="1320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Необходимость календаря для пользователей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8888" y="1563511"/>
            <a:ext cx="8899929" cy="4538030"/>
          </a:xfrm>
        </p:spPr>
        <p:txBody>
          <a:bodyPr>
            <a:normAutofit fontScale="92500"/>
          </a:bodyPr>
          <a:lstStyle/>
          <a:p>
            <a:r>
              <a:rPr lang="ru-RU" dirty="0"/>
              <a:t>Ведение своего личного, а также рабочего календаря является очень актуальной задачей для школьников, студентов, рабочих специалистов и остальных групп людей. Жизнь каждого из этих людей каждый день состоит из множества занятий, встреч, поездок и большого «груза» самостоятельной работы. </a:t>
            </a:r>
          </a:p>
          <a:p>
            <a:r>
              <a:rPr lang="ru-RU" dirty="0"/>
              <a:t>Чтобы упростить жизнь современным людям, нужно дать им возможность учета своей активности и занятости, а именно: вести свои занятия, планировать мероприятия и события, а также задачи и самостоятельную работу, которые требуется выполнить в определенный срок. Особенно удобно это будет сделать в виде мобильного приложения, причем вход в свою учетную запись можно совершать не только с одного устройства, а с любого, которое окажется под рукой. </a:t>
            </a:r>
          </a:p>
          <a:p>
            <a:r>
              <a:rPr lang="ru-RU" dirty="0"/>
              <a:t>Кроме того, оно сможет подсказать о начале мероприятий, чтобы пользователи не забывали на них присутствовать, в «дружелюбной» форме напоминать о выполнении задач и поставленных целей, а также формировать отчеты о занятости отдельного пользователя и достигнутых им результатов деятельности в различных сферах активностей.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7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7387" y="302696"/>
            <a:ext cx="8596668" cy="1320800"/>
          </a:xfrm>
        </p:spPr>
        <p:txBody>
          <a:bodyPr>
            <a:normAutofit/>
          </a:bodyPr>
          <a:lstStyle/>
          <a:p>
            <a:r>
              <a:rPr lang="ru-RU" sz="2600" dirty="0" err="1" smtClean="0"/>
              <a:t>Репозитории</a:t>
            </a:r>
            <a:r>
              <a:rPr lang="ru-RU" sz="2600" dirty="0" smtClean="0"/>
              <a:t> проектов </a:t>
            </a:r>
            <a:r>
              <a:rPr lang="ru-RU" sz="2600" dirty="0" smtClean="0"/>
              <a:t>на сайте </a:t>
            </a:r>
            <a:r>
              <a:rPr lang="en-US" sz="2600" dirty="0" err="1" smtClean="0"/>
              <a:t>Github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2342" y="900242"/>
            <a:ext cx="5749694" cy="3231183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5902036" y="3404596"/>
            <a:ext cx="6174105" cy="336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9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46244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Разработка логотипа приложения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335270" y="1253144"/>
            <a:ext cx="5160645" cy="46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0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46244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Выкладывание в магазине приложений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646" y="787673"/>
            <a:ext cx="4993855" cy="587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6995" y="90854"/>
            <a:ext cx="8596668" cy="1320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Список источников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3556" y="571898"/>
            <a:ext cx="9366901" cy="5271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 </a:t>
            </a:r>
            <a:endParaRPr lang="ru-RU" dirty="0"/>
          </a:p>
          <a:p>
            <a:r>
              <a:rPr lang="ru-RU" b="1" dirty="0"/>
              <a:t> </a:t>
            </a:r>
            <a:r>
              <a:rPr lang="ru-RU" dirty="0"/>
              <a:t>1.  </a:t>
            </a:r>
            <a:r>
              <a:rPr lang="ru-RU" u="sng" dirty="0"/>
              <a:t>Официальная документация </a:t>
            </a:r>
            <a:r>
              <a:rPr lang="en-US" u="sng" dirty="0"/>
              <a:t>Android Studio</a:t>
            </a:r>
            <a:r>
              <a:rPr lang="ru-RU" u="sng" dirty="0"/>
              <a:t>. [Электронный ресурс] </a:t>
            </a:r>
            <a:r>
              <a:rPr lang="ru-RU" u="sng" dirty="0" err="1"/>
              <a:t>URL</a:t>
            </a:r>
            <a:r>
              <a:rPr lang="ru-RU" u="sng" dirty="0"/>
              <a:t>: </a:t>
            </a:r>
            <a:r>
              <a:rPr lang="ru-RU" u="sng" dirty="0" err="1"/>
              <a:t>https</a:t>
            </a:r>
            <a:r>
              <a:rPr lang="ru-RU" u="sng" dirty="0"/>
              <a:t>://</a:t>
            </a:r>
            <a:r>
              <a:rPr lang="ru-RU" u="sng" dirty="0" err="1"/>
              <a:t>developer.android.com</a:t>
            </a:r>
            <a:r>
              <a:rPr lang="ru-RU" u="sng" dirty="0"/>
              <a:t>/</a:t>
            </a:r>
            <a:r>
              <a:rPr lang="ru-RU" u="sng" dirty="0" err="1"/>
              <a:t>guide</a:t>
            </a:r>
            <a:endParaRPr lang="ru-RU" dirty="0"/>
          </a:p>
          <a:p>
            <a:r>
              <a:rPr lang="ru-RU" dirty="0"/>
              <a:t>2. </a:t>
            </a:r>
            <a:r>
              <a:rPr lang="ru-RU" u="sng" dirty="0"/>
              <a:t>Официальная документация </a:t>
            </a:r>
            <a:r>
              <a:rPr lang="en-US" u="sng" dirty="0"/>
              <a:t>React Native</a:t>
            </a:r>
            <a:r>
              <a:rPr lang="ru-RU" u="sng" dirty="0"/>
              <a:t>. [Электронный ресурс] </a:t>
            </a:r>
            <a:r>
              <a:rPr lang="ru-RU" u="sng" dirty="0" err="1"/>
              <a:t>URL</a:t>
            </a:r>
            <a:r>
              <a:rPr lang="ru-RU" u="sng" dirty="0"/>
              <a:t>:</a:t>
            </a:r>
            <a:r>
              <a:rPr lang="ru-RU" dirty="0"/>
              <a:t> </a:t>
            </a:r>
            <a:r>
              <a:rPr lang="ru-RU" u="sng" dirty="0" err="1">
                <a:hlinkClick r:id="rId2"/>
              </a:rPr>
              <a:t>https</a:t>
            </a:r>
            <a:r>
              <a:rPr lang="ru-RU" u="sng" dirty="0">
                <a:hlinkClick r:id="rId2"/>
              </a:rPr>
              <a:t>://</a:t>
            </a:r>
            <a:r>
              <a:rPr lang="ru-RU" u="sng" dirty="0" err="1">
                <a:hlinkClick r:id="rId2"/>
              </a:rPr>
              <a:t>reactnative.dev</a:t>
            </a:r>
            <a:r>
              <a:rPr lang="ru-RU" u="sng" dirty="0">
                <a:hlinkClick r:id="rId2"/>
              </a:rPr>
              <a:t>/</a:t>
            </a:r>
            <a:r>
              <a:rPr lang="ru-RU" u="sng" dirty="0" err="1">
                <a:hlinkClick r:id="rId2"/>
              </a:rPr>
              <a:t>docs</a:t>
            </a:r>
            <a:r>
              <a:rPr lang="ru-RU" u="sng" dirty="0">
                <a:hlinkClick r:id="rId2"/>
              </a:rPr>
              <a:t>/</a:t>
            </a:r>
            <a:r>
              <a:rPr lang="ru-RU" u="sng" dirty="0" err="1">
                <a:hlinkClick r:id="rId2"/>
              </a:rPr>
              <a:t>getting-started</a:t>
            </a:r>
            <a:endParaRPr lang="ru-RU" dirty="0"/>
          </a:p>
          <a:p>
            <a:r>
              <a:rPr lang="ru-RU" dirty="0"/>
              <a:t>3. </a:t>
            </a:r>
            <a:r>
              <a:rPr lang="ru-RU" u="sng" dirty="0" err="1"/>
              <a:t>Гриффитс</a:t>
            </a:r>
            <a:r>
              <a:rPr lang="ru-RU" u="sng" dirty="0"/>
              <a:t>, Д. </a:t>
            </a:r>
            <a:r>
              <a:rPr lang="ru-RU" u="sng" dirty="0" err="1"/>
              <a:t>Head</a:t>
            </a:r>
            <a:r>
              <a:rPr lang="ru-RU" u="sng" dirty="0"/>
              <a:t> </a:t>
            </a:r>
            <a:r>
              <a:rPr lang="ru-RU" u="sng" dirty="0" err="1"/>
              <a:t>First</a:t>
            </a:r>
            <a:r>
              <a:rPr lang="ru-RU" u="sng" dirty="0"/>
              <a:t>. Программирование для </a:t>
            </a:r>
            <a:r>
              <a:rPr lang="ru-RU" u="sng" dirty="0" err="1"/>
              <a:t>Android</a:t>
            </a:r>
            <a:r>
              <a:rPr lang="ru-RU" u="sng" dirty="0"/>
              <a:t> /Д. </a:t>
            </a:r>
            <a:r>
              <a:rPr lang="ru-RU" u="sng" dirty="0" err="1"/>
              <a:t>Гриффитс</a:t>
            </a:r>
            <a:r>
              <a:rPr lang="ru-RU" u="sng" dirty="0"/>
              <a:t>. – СПб.: Питер, 2016. – 704 с.</a:t>
            </a:r>
            <a:endParaRPr lang="ru-RU" dirty="0"/>
          </a:p>
          <a:p>
            <a:r>
              <a:rPr lang="ru-RU" dirty="0"/>
              <a:t>4. </a:t>
            </a:r>
            <a:r>
              <a:rPr lang="ru-RU" u="sng" dirty="0" err="1"/>
              <a:t>Нативная</a:t>
            </a:r>
            <a:r>
              <a:rPr lang="ru-RU" u="sng" dirty="0"/>
              <a:t> разработка мобильных приложений [Электронный ресурс] / Льюис Ш., </a:t>
            </a:r>
            <a:r>
              <a:rPr lang="ru-RU" u="sng" dirty="0" err="1"/>
              <a:t>Данн</a:t>
            </a:r>
            <a:r>
              <a:rPr lang="ru-RU" u="sng" dirty="0"/>
              <a:t> М., пер. с англ. </a:t>
            </a:r>
            <a:r>
              <a:rPr lang="ru-RU" u="sng" dirty="0" err="1"/>
              <a:t>А.Н</a:t>
            </a:r>
            <a:r>
              <a:rPr lang="ru-RU" u="sng" dirty="0"/>
              <a:t>. Киселева. - М. : </a:t>
            </a:r>
            <a:r>
              <a:rPr lang="ru-RU" u="sng" dirty="0" err="1"/>
              <a:t>ДМК</a:t>
            </a:r>
            <a:r>
              <a:rPr lang="ru-RU" u="sng" dirty="0"/>
              <a:t> Пресс, 2020. </a:t>
            </a:r>
            <a:endParaRPr lang="ru-RU" dirty="0"/>
          </a:p>
          <a:p>
            <a:r>
              <a:rPr lang="ru-RU" dirty="0"/>
              <a:t>5. </a:t>
            </a:r>
            <a:r>
              <a:rPr lang="ru-RU" u="sng" dirty="0"/>
              <a:t>Разработка мобильных приложений в среде </a:t>
            </a:r>
            <a:r>
              <a:rPr lang="ru-RU" u="sng" dirty="0" err="1"/>
              <a:t>Android</a:t>
            </a:r>
            <a:r>
              <a:rPr lang="ru-RU" u="sng" dirty="0"/>
              <a:t> </a:t>
            </a:r>
            <a:r>
              <a:rPr lang="ru-RU" u="sng" dirty="0" err="1"/>
              <a:t>Studio</a:t>
            </a:r>
            <a:r>
              <a:rPr lang="ru-RU" u="sng" dirty="0"/>
              <a:t> : учебное пособие [Электронный ресурс] / Л. В. </a:t>
            </a:r>
            <a:r>
              <a:rPr lang="ru-RU" u="sng" dirty="0" err="1"/>
              <a:t>Пирская</a:t>
            </a:r>
            <a:r>
              <a:rPr lang="ru-RU" u="sng" dirty="0"/>
              <a:t>. – Ростов н/Д : ЮФУ, 2019</a:t>
            </a:r>
            <a:endParaRPr lang="ru-RU" dirty="0"/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63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329" y="446089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4" name="Picture 4" descr="Check Mark Symbol PNG Transparent Images Free Download | Vector Files |  Png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256" y="1951427"/>
            <a:ext cx="2575249" cy="257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59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592015"/>
            <a:ext cx="7912751" cy="1320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Сравнительной обзор аналогов</a:t>
            </a:r>
            <a:endParaRPr lang="ru-RU" sz="26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283246"/>
              </p:ext>
            </p:extLst>
          </p:nvPr>
        </p:nvGraphicFramePr>
        <p:xfrm>
          <a:off x="449263" y="1563688"/>
          <a:ext cx="8899525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905">
                  <a:extLst>
                    <a:ext uri="{9D8B030D-6E8A-4147-A177-3AD203B41FA5}">
                      <a16:colId xmlns:a16="http://schemas.microsoft.com/office/drawing/2014/main" val="3717637693"/>
                    </a:ext>
                  </a:extLst>
                </a:gridCol>
                <a:gridCol w="1779905">
                  <a:extLst>
                    <a:ext uri="{9D8B030D-6E8A-4147-A177-3AD203B41FA5}">
                      <a16:colId xmlns:a16="http://schemas.microsoft.com/office/drawing/2014/main" val="2009972385"/>
                    </a:ext>
                  </a:extLst>
                </a:gridCol>
                <a:gridCol w="1779905">
                  <a:extLst>
                    <a:ext uri="{9D8B030D-6E8A-4147-A177-3AD203B41FA5}">
                      <a16:colId xmlns:a16="http://schemas.microsoft.com/office/drawing/2014/main" val="4008750510"/>
                    </a:ext>
                  </a:extLst>
                </a:gridCol>
                <a:gridCol w="1779905">
                  <a:extLst>
                    <a:ext uri="{9D8B030D-6E8A-4147-A177-3AD203B41FA5}">
                      <a16:colId xmlns:a16="http://schemas.microsoft.com/office/drawing/2014/main" val="372055650"/>
                    </a:ext>
                  </a:extLst>
                </a:gridCol>
                <a:gridCol w="1779905">
                  <a:extLst>
                    <a:ext uri="{9D8B030D-6E8A-4147-A177-3AD203B41FA5}">
                      <a16:colId xmlns:a16="http://schemas.microsoft.com/office/drawing/2014/main" val="3072186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Критерии</a:t>
                      </a:r>
                      <a:r>
                        <a:rPr lang="en-US" baseline="0" dirty="0" smtClean="0"/>
                        <a:t> / </a:t>
                      </a:r>
                      <a:r>
                        <a:rPr lang="ru-RU" baseline="0" dirty="0" smtClean="0"/>
                        <a:t>Сервисы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Google - </a:t>
                      </a:r>
                      <a:r>
                        <a:rPr lang="ru-RU" dirty="0" smtClean="0"/>
                        <a:t>календарь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Teamup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TimeBlocks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Календарь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Microsoft Outlook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630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Дизайн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573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Удобство</a:t>
                      </a:r>
                      <a:r>
                        <a:rPr lang="ru-RU" baseline="0" dirty="0" smtClean="0"/>
                        <a:t> использования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71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Функциональность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400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Динамичность работы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23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Интеграция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647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Средняя оценка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4.6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4.8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605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48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/>
              <a:t>Описание категорий пользователей системы и прецедентов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2520" y="1794829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Система не включает в себя явное разделение пользователей по ролям, то есть все пользователи после регистрации получают статус обычного пользователя, по умолчанию.</a:t>
            </a:r>
          </a:p>
          <a:p>
            <a:r>
              <a:rPr lang="ru-RU" dirty="0"/>
              <a:t>Регистрация не требует подтверждения отдельными ответственными лицами (все делается автоматически).</a:t>
            </a:r>
          </a:p>
          <a:p>
            <a:r>
              <a:rPr lang="ru-RU" dirty="0" err="1"/>
              <a:t>Модерация</a:t>
            </a:r>
            <a:r>
              <a:rPr lang="ru-RU" dirty="0"/>
              <a:t> в календаре тоже никакая не планируется проводиться, поэтому отдельно роль модератора в рамках системы не выделяется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r>
              <a:rPr lang="ru-RU" dirty="0"/>
              <a:t>Но пользователи могут создавать группы (в рамках рабочего или учебных процессов) – в данных группах может быть назначен свой собственный администратор, который имеет возможности назначать задачи другим пользователям, а также планировать мероприятия, выбирая и удаляя с него участников. </a:t>
            </a:r>
          </a:p>
          <a:p>
            <a:r>
              <a:rPr lang="ru-RU" dirty="0"/>
              <a:t>Обычно, администратор всегда присутствует в рамках учебной группы (лектор) или рабочей деловой группы (менеджер проекта).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46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6658" y="187569"/>
            <a:ext cx="8596668" cy="1320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Диаграмма прецедентов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20982" y="1328218"/>
            <a:ext cx="7151572" cy="456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5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5449" y="249115"/>
            <a:ext cx="8596668" cy="1320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Диаграмма классов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46909" y="1147358"/>
            <a:ext cx="7673195" cy="478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5449" y="249115"/>
            <a:ext cx="8596668" cy="1320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Схема алгоритма авторизации пользователя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545449" y="909515"/>
            <a:ext cx="5237480" cy="537210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5864901" y="1406929"/>
            <a:ext cx="4956810" cy="470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Диаграмма развертывания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52501" y="1556326"/>
            <a:ext cx="5366847" cy="47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8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592015"/>
            <a:ext cx="7912751" cy="1320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Описание инструментов разработки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8888" y="1563511"/>
            <a:ext cx="8899929" cy="453803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качестве платформы для разработки серверной части приложения был выбран </a:t>
            </a:r>
            <a:r>
              <a:rPr lang="en-US" dirty="0"/>
              <a:t>ASP</a:t>
            </a:r>
            <a:r>
              <a:rPr lang="ru-RU" dirty="0"/>
              <a:t>.</a:t>
            </a:r>
            <a:r>
              <a:rPr lang="en-US" dirty="0"/>
              <a:t>NET Core</a:t>
            </a:r>
            <a:r>
              <a:rPr lang="ru-RU" dirty="0"/>
              <a:t> </a:t>
            </a:r>
            <a:r>
              <a:rPr lang="ru-RU" dirty="0" err="1"/>
              <a:t>благодоря</a:t>
            </a:r>
            <a:r>
              <a:rPr lang="ru-RU" dirty="0"/>
              <a:t> его </a:t>
            </a:r>
            <a:r>
              <a:rPr lang="ru-RU" dirty="0" err="1"/>
              <a:t>высокопроизводительности</a:t>
            </a:r>
            <a:r>
              <a:rPr lang="ru-RU" dirty="0"/>
              <a:t> и кроссплатформенности</a:t>
            </a:r>
            <a:r>
              <a:rPr lang="ru-RU" dirty="0" smtClean="0"/>
              <a:t>.</a:t>
            </a:r>
          </a:p>
          <a:p>
            <a:r>
              <a:rPr lang="ru-RU" dirty="0"/>
              <a:t>Клиентская часть приложения была разработана с использованием </a:t>
            </a:r>
            <a:r>
              <a:rPr lang="ru-RU" dirty="0" err="1"/>
              <a:t>фреймворка</a:t>
            </a:r>
            <a:r>
              <a:rPr lang="ru-RU" dirty="0"/>
              <a:t> </a:t>
            </a:r>
            <a:r>
              <a:rPr lang="en-US" dirty="0"/>
              <a:t>Flutter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В качестве СУБД была выбрана </a:t>
            </a:r>
            <a:r>
              <a:rPr lang="en-US" dirty="0" smtClean="0"/>
              <a:t>PostgreSQL</a:t>
            </a:r>
            <a:endParaRPr lang="ru-RU" dirty="0" smtClean="0"/>
          </a:p>
          <a:p>
            <a:r>
              <a:rPr lang="ru-RU" dirty="0"/>
              <a:t>Аутентификация была использована на основе </a:t>
            </a:r>
            <a:r>
              <a:rPr lang="en-US" dirty="0"/>
              <a:t>Identity </a:t>
            </a:r>
            <a:r>
              <a:rPr lang="ru-RU" dirty="0"/>
              <a:t>от </a:t>
            </a:r>
            <a:r>
              <a:rPr lang="en-US" dirty="0"/>
              <a:t>ASP</a:t>
            </a:r>
            <a:r>
              <a:rPr lang="ru-RU" dirty="0"/>
              <a:t>.</a:t>
            </a:r>
            <a:r>
              <a:rPr lang="en-US" dirty="0"/>
              <a:t>NET </a:t>
            </a:r>
            <a:r>
              <a:rPr lang="en-US" dirty="0" smtClean="0"/>
              <a:t>Core</a:t>
            </a:r>
            <a:endParaRPr lang="ru-RU" dirty="0" smtClean="0"/>
          </a:p>
          <a:p>
            <a:r>
              <a:rPr lang="ru-RU" dirty="0" smtClean="0"/>
              <a:t>Используемые библиотеки:</a:t>
            </a:r>
          </a:p>
          <a:p>
            <a:pPr lvl="1"/>
            <a:r>
              <a:rPr lang="ru-RU" dirty="0" err="1" smtClean="0"/>
              <a:t>Newtonsoft.Json</a:t>
            </a:r>
            <a:r>
              <a:rPr lang="ru-RU" dirty="0" smtClean="0"/>
              <a:t> </a:t>
            </a:r>
            <a:r>
              <a:rPr lang="ru-RU" dirty="0"/>
              <a:t>– библиотека для </a:t>
            </a:r>
            <a:r>
              <a:rPr lang="ru-RU" dirty="0" err="1"/>
              <a:t>сериализации</a:t>
            </a:r>
            <a:r>
              <a:rPr lang="ru-RU" dirty="0"/>
              <a:t> и </a:t>
            </a:r>
            <a:r>
              <a:rPr lang="ru-RU" dirty="0" err="1"/>
              <a:t>десериализации</a:t>
            </a:r>
            <a:r>
              <a:rPr lang="ru-RU" dirty="0"/>
              <a:t> объект в </a:t>
            </a:r>
            <a:r>
              <a:rPr lang="en-US" dirty="0" err="1"/>
              <a:t>JSON</a:t>
            </a:r>
            <a:r>
              <a:rPr lang="ru-RU" dirty="0"/>
              <a:t>.</a:t>
            </a:r>
            <a:endParaRPr lang="ru-RU" b="1" dirty="0"/>
          </a:p>
          <a:p>
            <a:pPr lvl="1"/>
            <a:r>
              <a:rPr lang="en-US" dirty="0" err="1"/>
              <a:t>Serilog</a:t>
            </a:r>
            <a:r>
              <a:rPr lang="en-US" dirty="0"/>
              <a:t> </a:t>
            </a:r>
            <a:r>
              <a:rPr lang="ru-RU" dirty="0"/>
              <a:t>– сторонняя библиотека для </a:t>
            </a:r>
            <a:r>
              <a:rPr lang="ru-RU" dirty="0" err="1"/>
              <a:t>логгирования</a:t>
            </a:r>
            <a:r>
              <a:rPr lang="ru-RU" dirty="0"/>
              <a:t> приложения (как в консоли, так и в </a:t>
            </a:r>
            <a:r>
              <a:rPr lang="en-US" dirty="0"/>
              <a:t>Google Cloud</a:t>
            </a:r>
            <a:r>
              <a:rPr lang="ru-RU" dirty="0"/>
              <a:t>)</a:t>
            </a:r>
            <a:endParaRPr lang="ru-RU" b="1" dirty="0"/>
          </a:p>
          <a:p>
            <a:pPr lvl="1"/>
            <a:r>
              <a:rPr lang="en-US" dirty="0"/>
              <a:t>Entity Framework Core</a:t>
            </a:r>
            <a:r>
              <a:rPr lang="ru-RU" dirty="0"/>
              <a:t> - современный модуль сопоставления "объект — база данных" для .</a:t>
            </a:r>
            <a:r>
              <a:rPr lang="en-US" dirty="0"/>
              <a:t>NET</a:t>
            </a:r>
            <a:r>
              <a:rPr lang="ru-RU" dirty="0" smtClean="0"/>
              <a:t>.</a:t>
            </a:r>
            <a:endParaRPr lang="ru-RU" b="1" dirty="0"/>
          </a:p>
          <a:p>
            <a:pPr lvl="1"/>
            <a:r>
              <a:rPr lang="en-US" dirty="0" err="1" smtClean="0"/>
              <a:t>xUnit</a:t>
            </a:r>
            <a:r>
              <a:rPr lang="ru-RU" dirty="0" smtClean="0"/>
              <a:t> – инструментарий для проведения модульного тестирования </a:t>
            </a:r>
            <a:endParaRPr lang="ru-RU" dirty="0"/>
          </a:p>
          <a:p>
            <a:pPr lvl="1"/>
            <a:endParaRPr lang="ru-RU" dirty="0" smtClean="0"/>
          </a:p>
          <a:p>
            <a:pPr marL="457200" lvl="1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6514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</TotalTime>
  <Words>810</Words>
  <Application>Microsoft Office PowerPoint</Application>
  <PresentationFormat>Широкоэкранный</PresentationFormat>
  <Paragraphs>109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Times New Roman</vt:lpstr>
      <vt:lpstr>Trebuchet MS</vt:lpstr>
      <vt:lpstr>Wingdings 3</vt:lpstr>
      <vt:lpstr>Аспект</vt:lpstr>
      <vt:lpstr>Курсовой проект  по дисциплине «Технологии разработки мобильных приложений» по теме:  Разработка прототипа мобильного приложения «Многозадачный календарь»</vt:lpstr>
      <vt:lpstr>Необходимость календаря для пользователей</vt:lpstr>
      <vt:lpstr>Сравнительной обзор аналогов</vt:lpstr>
      <vt:lpstr>Описание категорий пользователей системы и прецедентов</vt:lpstr>
      <vt:lpstr>Диаграмма прецедентов</vt:lpstr>
      <vt:lpstr>Диаграмма классов</vt:lpstr>
      <vt:lpstr>Схема алгоритма авторизации пользователя</vt:lpstr>
      <vt:lpstr>Диаграмма развертывания</vt:lpstr>
      <vt:lpstr>Описание инструментов разработки</vt:lpstr>
      <vt:lpstr>Спецификация API</vt:lpstr>
      <vt:lpstr>Интерфейс виджетов для неавторизованного пользователя</vt:lpstr>
      <vt:lpstr>Интерфейс виджетов для входа в систему</vt:lpstr>
      <vt:lpstr>Главная страница и профиль пользователя</vt:lpstr>
      <vt:lpstr>Функционал по созданию событий в календаре</vt:lpstr>
      <vt:lpstr>Функционал по работе с событиями в календаре</vt:lpstr>
      <vt:lpstr>Функционал по работе с группами</vt:lpstr>
      <vt:lpstr>Функционал по работе с задачами</vt:lpstr>
      <vt:lpstr>Функционал по работе с отчетами</vt:lpstr>
      <vt:lpstr>Развертывание приложения</vt:lpstr>
      <vt:lpstr>Репозитории проектов на сайте Github</vt:lpstr>
      <vt:lpstr>Разработка логотипа приложения</vt:lpstr>
      <vt:lpstr>Выкладывание в магазине приложений</vt:lpstr>
      <vt:lpstr>Список источников</vt:lpstr>
      <vt:lpstr>Спасибо за внимание!</vt:lpstr>
    </vt:vector>
  </TitlesOfParts>
  <Company>ВлГУ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теме: «Информационная система по организации предоставления и выполнения бытовых услуг»</dc:title>
  <dc:creator>stu-pri120</dc:creator>
  <cp:lastModifiedBy>Tigeroff</cp:lastModifiedBy>
  <cp:revision>35</cp:revision>
  <dcterms:created xsi:type="dcterms:W3CDTF">2023-05-03T07:43:15Z</dcterms:created>
  <dcterms:modified xsi:type="dcterms:W3CDTF">2023-12-14T09:41:07Z</dcterms:modified>
</cp:coreProperties>
</file>