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7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5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902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45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636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94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76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2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4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5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8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9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9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5FAF-06F1-457C-8B2F-3C7B1945E8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88618" y="398416"/>
            <a:ext cx="8915399" cy="2262781"/>
          </a:xfrm>
        </p:spPr>
        <p:txBody>
          <a:bodyPr/>
          <a:lstStyle/>
          <a:p>
            <a:r>
              <a:rPr lang="ru-RU" dirty="0" err="1" smtClean="0"/>
              <a:t>Биллинг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49578" y="3793310"/>
            <a:ext cx="8915399" cy="112628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Презентацию подготовил:</a:t>
            </a:r>
          </a:p>
          <a:p>
            <a:r>
              <a:rPr lang="ru-RU" sz="2400" dirty="0"/>
              <a:t>с</a:t>
            </a:r>
            <a:r>
              <a:rPr lang="ru-RU" sz="2400" dirty="0" smtClean="0"/>
              <a:t>тудент группы ПРИ-120 </a:t>
            </a:r>
            <a:r>
              <a:rPr lang="ru-RU" sz="2400" dirty="0" err="1" smtClean="0"/>
              <a:t>Парахин</a:t>
            </a:r>
            <a:r>
              <a:rPr lang="ru-RU" sz="2400" dirty="0" smtClean="0"/>
              <a:t> Кирилл.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4125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0607" y="145868"/>
            <a:ext cx="8915399" cy="2262781"/>
          </a:xfrm>
        </p:spPr>
        <p:txBody>
          <a:bodyPr>
            <a:normAutofit/>
          </a:bodyPr>
          <a:lstStyle/>
          <a:p>
            <a:r>
              <a:rPr lang="ru-RU" sz="3600" dirty="0"/>
              <a:t>Как измерить эффективность </a:t>
            </a:r>
            <a:r>
              <a:rPr lang="ru-RU" sz="3600" dirty="0" err="1"/>
              <a:t>биллинга</a:t>
            </a:r>
            <a:r>
              <a:rPr lang="ru-RU" sz="3600" dirty="0"/>
              <a:t>?</a:t>
            </a:r>
            <a:endParaRPr lang="en-US" sz="3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1567" y="3166293"/>
            <a:ext cx="8915399" cy="1126283"/>
          </a:xfrm>
        </p:spPr>
        <p:txBody>
          <a:bodyPr>
            <a:noAutofit/>
          </a:bodyPr>
          <a:lstStyle/>
          <a:p>
            <a:r>
              <a:rPr lang="ru-RU" sz="2400" dirty="0"/>
              <a:t>- Ключевые показатели производительности (KPI)</a:t>
            </a:r>
            <a:br>
              <a:rPr lang="ru-RU" sz="2400" dirty="0"/>
            </a:br>
            <a:r>
              <a:rPr lang="ru-RU" sz="2400" dirty="0"/>
              <a:t>- Анализ данных и выявление проблем</a:t>
            </a:r>
            <a:br>
              <a:rPr lang="ru-RU" sz="2400" dirty="0"/>
            </a:br>
            <a:r>
              <a:rPr lang="ru-RU" sz="2400" dirty="0"/>
              <a:t>- Внедрение улучшений и оптимизация процессов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3209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6435" y="-724990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Заключение</a:t>
            </a:r>
            <a:endParaRPr lang="en-US" sz="3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1567" y="3166293"/>
            <a:ext cx="8915399" cy="1126283"/>
          </a:xfrm>
        </p:spPr>
        <p:txBody>
          <a:bodyPr>
            <a:noAutofit/>
          </a:bodyPr>
          <a:lstStyle/>
          <a:p>
            <a:r>
              <a:rPr lang="ru-RU" sz="2400" dirty="0" smtClean="0"/>
              <a:t>	</a:t>
            </a:r>
            <a:r>
              <a:rPr lang="ru-RU" sz="2400" dirty="0" err="1" smtClean="0"/>
              <a:t>Биллинг</a:t>
            </a:r>
            <a:r>
              <a:rPr lang="ru-RU" sz="2400" dirty="0" smtClean="0"/>
              <a:t> - это важный процесс для любой компании, который может помочь увеличить эффективность работы и улучшить качество обслуживания клиентов. При выборе </a:t>
            </a:r>
            <a:r>
              <a:rPr lang="ru-RU" sz="2400" dirty="0" err="1" smtClean="0"/>
              <a:t>биллинговой</a:t>
            </a:r>
            <a:r>
              <a:rPr lang="ru-RU" sz="2400" dirty="0" smtClean="0"/>
              <a:t> системы следует обращать внимание на ее надежность, безопасность, гибкость и масштабируемость.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824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0607" y="145868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Список источников</a:t>
            </a:r>
            <a:endParaRPr lang="en-US" sz="3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1567" y="3166293"/>
            <a:ext cx="8915399" cy="1126283"/>
          </a:xfrm>
        </p:spPr>
        <p:txBody>
          <a:bodyPr>
            <a:noAutofit/>
          </a:bodyPr>
          <a:lstStyle/>
          <a:p>
            <a:r>
              <a:rPr lang="ru-RU" sz="2400" dirty="0" smtClean="0"/>
              <a:t>1.</a:t>
            </a:r>
            <a:r>
              <a:rPr lang="en-US" sz="2400" dirty="0" smtClean="0"/>
              <a:t>"Billing </a:t>
            </a:r>
            <a:r>
              <a:rPr lang="en-US" sz="2400" dirty="0"/>
              <a:t>and Revenue Management Market - Global Forecast to 2022</a:t>
            </a:r>
            <a:r>
              <a:rPr lang="en-US" sz="2400" dirty="0" smtClean="0"/>
              <a:t>"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2. "</a:t>
            </a:r>
            <a:r>
              <a:rPr lang="en-US" sz="2400" dirty="0"/>
              <a:t>The Ultimate Guide to Subscription Billing</a:t>
            </a:r>
            <a:r>
              <a:rPr lang="en-US" sz="2400" dirty="0" smtClean="0"/>
              <a:t>"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3. "</a:t>
            </a:r>
            <a:r>
              <a:rPr lang="en-US" sz="2400" dirty="0"/>
              <a:t>The Definitive Guide to Billing and Invoicing </a:t>
            </a:r>
            <a:r>
              <a:rPr lang="en-US" sz="2400" dirty="0" smtClean="0"/>
              <a:t>Software</a:t>
            </a:r>
            <a:endParaRPr lang="ru-RU" sz="2400" dirty="0" smtClean="0"/>
          </a:p>
          <a:p>
            <a:r>
              <a:rPr lang="ru-RU" sz="2400" dirty="0" smtClean="0"/>
              <a:t>4</a:t>
            </a:r>
            <a:r>
              <a:rPr lang="ru-RU" sz="2400" dirty="0"/>
              <a:t>. "</a:t>
            </a:r>
            <a:r>
              <a:rPr lang="en-US" sz="2400" dirty="0"/>
              <a:t>The Benefits of Automated Billing for Small </a:t>
            </a:r>
            <a:r>
              <a:rPr lang="en-US" sz="2400" dirty="0" smtClean="0"/>
              <a:t>Businesses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5. "5 </a:t>
            </a:r>
            <a:r>
              <a:rPr lang="en-US" sz="2400" dirty="0"/>
              <a:t>Common Billing Mistakes and How to Avoid Them</a:t>
            </a:r>
            <a:r>
              <a:rPr lang="en-US" sz="2400" dirty="0" smtClean="0"/>
              <a:t>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479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22859" y="-141515"/>
            <a:ext cx="8915399" cy="2262781"/>
          </a:xfrm>
        </p:spPr>
        <p:txBody>
          <a:bodyPr>
            <a:normAutofit/>
          </a:bodyPr>
          <a:lstStyle/>
          <a:p>
            <a:r>
              <a:rPr lang="ru-RU" sz="3400" dirty="0" err="1" smtClean="0"/>
              <a:t>Биллинг</a:t>
            </a:r>
            <a:r>
              <a:rPr lang="ru-RU" sz="3400" dirty="0" smtClean="0"/>
              <a:t>. Определение.</a:t>
            </a:r>
            <a:endParaRPr lang="en-US" sz="3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31270" y="2861494"/>
            <a:ext cx="8915399" cy="1126283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Понятие </a:t>
            </a:r>
            <a:r>
              <a:rPr lang="ru-RU" sz="2400" dirty="0" err="1" smtClean="0"/>
              <a:t>биллинга</a:t>
            </a:r>
            <a:r>
              <a:rPr lang="ru-RU" sz="2400" dirty="0" smtClean="0"/>
              <a:t>, </a:t>
            </a:r>
            <a:r>
              <a:rPr lang="ru-RU" sz="2400" dirty="0"/>
              <a:t>использующееся для деятельности по обработке данных коммерческого учёта электроэнергии и коммунальных услуг и обеспечению взаиморасчётов с потребителями </a:t>
            </a:r>
            <a:r>
              <a:rPr lang="ru-RU" sz="2400" dirty="0" err="1" smtClean="0"/>
              <a:t>энерго</a:t>
            </a:r>
            <a:r>
              <a:rPr lang="ru-RU" sz="2400" dirty="0" smtClean="0"/>
              <a:t>-сбытовыми </a:t>
            </a:r>
            <a:r>
              <a:rPr lang="ru-RU" sz="2400" dirty="0"/>
              <a:t>организациями, предприятиями ЖКХ, расчётными центрами.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676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0607" y="145868"/>
            <a:ext cx="8915399" cy="2262781"/>
          </a:xfrm>
        </p:spPr>
        <p:txBody>
          <a:bodyPr>
            <a:normAutofit/>
          </a:bodyPr>
          <a:lstStyle/>
          <a:p>
            <a:r>
              <a:rPr lang="ru-RU" sz="3400" dirty="0"/>
              <a:t>Основные функции </a:t>
            </a:r>
            <a:r>
              <a:rPr lang="ru-RU" sz="3400" dirty="0" err="1"/>
              <a:t>биллинга</a:t>
            </a:r>
            <a:endParaRPr lang="en-US" sz="3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1567" y="3166293"/>
            <a:ext cx="8915399" cy="1126283"/>
          </a:xfrm>
        </p:spPr>
        <p:txBody>
          <a:bodyPr>
            <a:noAutofit/>
          </a:bodyPr>
          <a:lstStyle/>
          <a:p>
            <a:r>
              <a:rPr lang="ru-RU" sz="2400" dirty="0"/>
              <a:t>- Определение тарифов</a:t>
            </a:r>
            <a:br>
              <a:rPr lang="ru-RU" sz="2400" dirty="0"/>
            </a:br>
            <a:r>
              <a:rPr lang="ru-RU" sz="2400" dirty="0"/>
              <a:t>- Расчет счетов</a:t>
            </a:r>
            <a:br>
              <a:rPr lang="ru-RU" sz="2400" dirty="0"/>
            </a:br>
            <a:r>
              <a:rPr lang="ru-RU" sz="2400" dirty="0"/>
              <a:t>- Управление платежами</a:t>
            </a:r>
            <a:br>
              <a:rPr lang="ru-RU" sz="2400" dirty="0"/>
            </a:br>
            <a:r>
              <a:rPr lang="ru-RU" sz="2400" dirty="0"/>
              <a:t>- Анализ данных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33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0607" y="145868"/>
            <a:ext cx="8915399" cy="2262781"/>
          </a:xfrm>
        </p:spPr>
        <p:txBody>
          <a:bodyPr>
            <a:normAutofit/>
          </a:bodyPr>
          <a:lstStyle/>
          <a:p>
            <a:r>
              <a:rPr lang="ru-RU" sz="3600" dirty="0"/>
              <a:t>Типы </a:t>
            </a:r>
            <a:r>
              <a:rPr lang="ru-RU" sz="3600" dirty="0" err="1"/>
              <a:t>биллинга</a:t>
            </a:r>
            <a:endParaRPr lang="en-US" sz="3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1567" y="3166293"/>
            <a:ext cx="8915399" cy="1126283"/>
          </a:xfrm>
        </p:spPr>
        <p:txBody>
          <a:bodyPr>
            <a:noAutofit/>
          </a:bodyPr>
          <a:lstStyle/>
          <a:p>
            <a:r>
              <a:rPr lang="ru-RU" sz="2400" dirty="0"/>
              <a:t>- Определение тарифов</a:t>
            </a:r>
            <a:br>
              <a:rPr lang="ru-RU" sz="2400" dirty="0"/>
            </a:br>
            <a:r>
              <a:rPr lang="ru-RU" sz="2400" dirty="0"/>
              <a:t>- Расчет счетов</a:t>
            </a:r>
            <a:br>
              <a:rPr lang="ru-RU" sz="2400" dirty="0"/>
            </a:br>
            <a:r>
              <a:rPr lang="ru-RU" sz="2400" dirty="0"/>
              <a:t>- Управление платежами</a:t>
            </a:r>
            <a:br>
              <a:rPr lang="ru-RU" sz="2400" dirty="0"/>
            </a:br>
            <a:r>
              <a:rPr lang="ru-RU" sz="2400" dirty="0"/>
              <a:t>- Анализ данных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207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4253" y="-141514"/>
            <a:ext cx="8915399" cy="2262781"/>
          </a:xfrm>
        </p:spPr>
        <p:txBody>
          <a:bodyPr>
            <a:normAutofit/>
          </a:bodyPr>
          <a:lstStyle/>
          <a:p>
            <a:r>
              <a:rPr lang="ru-RU" sz="3400" dirty="0"/>
              <a:t>Преимущества и недостатки </a:t>
            </a:r>
            <a:r>
              <a:rPr lang="ru-RU" sz="3400" dirty="0" err="1"/>
              <a:t>биллинга</a:t>
            </a:r>
            <a:endParaRPr lang="en-US" sz="3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1567" y="3166293"/>
            <a:ext cx="8915399" cy="1126283"/>
          </a:xfrm>
        </p:spPr>
        <p:txBody>
          <a:bodyPr>
            <a:noAutofit/>
          </a:bodyPr>
          <a:lstStyle/>
          <a:p>
            <a:r>
              <a:rPr lang="ru-RU" sz="2400" dirty="0"/>
              <a:t>- Преимущества:</a:t>
            </a:r>
            <a:br>
              <a:rPr lang="ru-RU" sz="2400" dirty="0"/>
            </a:br>
            <a:r>
              <a:rPr lang="ru-RU" sz="2400" dirty="0"/>
              <a:t>   - Автоматизация процессов</a:t>
            </a:r>
            <a:br>
              <a:rPr lang="ru-RU" sz="2400" dirty="0"/>
            </a:br>
            <a:r>
              <a:rPr lang="ru-RU" sz="2400" dirty="0"/>
              <a:t>   - Увеличение эффективности работы</a:t>
            </a:r>
            <a:br>
              <a:rPr lang="ru-RU" sz="2400" dirty="0"/>
            </a:br>
            <a:r>
              <a:rPr lang="ru-RU" sz="2400" dirty="0"/>
              <a:t>   - Улучшение качества обслуживания клиентов</a:t>
            </a:r>
            <a:br>
              <a:rPr lang="ru-RU" sz="2400" dirty="0"/>
            </a:br>
            <a:r>
              <a:rPr lang="ru-RU" sz="2400" dirty="0"/>
              <a:t>- Недостатки:</a:t>
            </a:r>
            <a:br>
              <a:rPr lang="ru-RU" sz="2400" dirty="0"/>
            </a:br>
            <a:r>
              <a:rPr lang="ru-RU" sz="2400" dirty="0"/>
              <a:t>   - Высокие затраты на внедрение и обслуживание</a:t>
            </a:r>
            <a:br>
              <a:rPr lang="ru-RU" sz="2400" dirty="0"/>
            </a:br>
            <a:r>
              <a:rPr lang="ru-RU" sz="2400" dirty="0"/>
              <a:t>   - Риски связанные с безопасностью данных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183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0607" y="145868"/>
            <a:ext cx="8915399" cy="2262781"/>
          </a:xfrm>
        </p:spPr>
        <p:txBody>
          <a:bodyPr>
            <a:normAutofit/>
          </a:bodyPr>
          <a:lstStyle/>
          <a:p>
            <a:r>
              <a:rPr lang="ru-RU" sz="3600" dirty="0"/>
              <a:t>Ключевые требования к </a:t>
            </a:r>
            <a:r>
              <a:rPr lang="ru-RU" sz="3600" dirty="0" err="1"/>
              <a:t>биллингу</a:t>
            </a:r>
            <a:endParaRPr lang="en-US" sz="3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1567" y="3166293"/>
            <a:ext cx="8915399" cy="1126283"/>
          </a:xfrm>
        </p:spPr>
        <p:txBody>
          <a:bodyPr>
            <a:noAutofit/>
          </a:bodyPr>
          <a:lstStyle/>
          <a:p>
            <a:r>
              <a:rPr lang="ru-RU" sz="2400" dirty="0"/>
              <a:t>- Надежность и безопасность</a:t>
            </a:r>
            <a:br>
              <a:rPr lang="ru-RU" sz="2400" dirty="0"/>
            </a:br>
            <a:r>
              <a:rPr lang="ru-RU" sz="2400" dirty="0"/>
              <a:t>- Гибкость и масштабируемость</a:t>
            </a:r>
            <a:br>
              <a:rPr lang="ru-RU" sz="2400" dirty="0"/>
            </a:br>
            <a:r>
              <a:rPr lang="ru-RU" sz="2400" dirty="0"/>
              <a:t>- Автоматизация процессов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80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0607" y="145868"/>
            <a:ext cx="8915399" cy="2262781"/>
          </a:xfrm>
        </p:spPr>
        <p:txBody>
          <a:bodyPr>
            <a:normAutofit/>
          </a:bodyPr>
          <a:lstStyle/>
          <a:p>
            <a:r>
              <a:rPr lang="ru-RU" sz="3600" dirty="0"/>
              <a:t>Примеры популярных </a:t>
            </a:r>
            <a:r>
              <a:rPr lang="ru-RU" sz="3600" dirty="0" err="1"/>
              <a:t>биллинговых</a:t>
            </a:r>
            <a:r>
              <a:rPr lang="ru-RU" sz="3600" dirty="0"/>
              <a:t> систем</a:t>
            </a:r>
            <a:endParaRPr lang="en-US" sz="3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1567" y="3166293"/>
            <a:ext cx="8915399" cy="1126283"/>
          </a:xfrm>
        </p:spPr>
        <p:txBody>
          <a:bodyPr>
            <a:noAutofit/>
          </a:bodyPr>
          <a:lstStyle/>
          <a:p>
            <a:r>
              <a:rPr lang="en-US" sz="2400" dirty="0"/>
              <a:t>- </a:t>
            </a:r>
            <a:r>
              <a:rPr lang="en-US" sz="2400" dirty="0" err="1"/>
              <a:t>Zuora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- Stripe</a:t>
            </a:r>
            <a:br>
              <a:rPr lang="en-US" sz="2400" dirty="0"/>
            </a:br>
            <a:r>
              <a:rPr lang="en-US" sz="2400" dirty="0"/>
              <a:t>- Salesforce Billing</a:t>
            </a:r>
            <a:br>
              <a:rPr lang="en-US" sz="2400" dirty="0"/>
            </a:br>
            <a:r>
              <a:rPr lang="en-US" sz="2400" dirty="0"/>
              <a:t>- Oracle Billing and Revenue Management</a:t>
            </a:r>
          </a:p>
        </p:txBody>
      </p:sp>
    </p:spTree>
    <p:extLst>
      <p:ext uri="{BB962C8B-B14F-4D97-AF65-F5344CB8AC3E}">
        <p14:creationId xmlns:p14="http://schemas.microsoft.com/office/powerpoint/2010/main" val="16253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0607" y="145868"/>
            <a:ext cx="8915399" cy="2262781"/>
          </a:xfrm>
        </p:spPr>
        <p:txBody>
          <a:bodyPr>
            <a:normAutofit/>
          </a:bodyPr>
          <a:lstStyle/>
          <a:p>
            <a:r>
              <a:rPr lang="ru-RU" sz="3600" dirty="0"/>
              <a:t>Как выбрать </a:t>
            </a:r>
            <a:r>
              <a:rPr lang="ru-RU" sz="3600" dirty="0" err="1"/>
              <a:t>биллинговую</a:t>
            </a:r>
            <a:r>
              <a:rPr lang="ru-RU" sz="3600" dirty="0"/>
              <a:t> систему?</a:t>
            </a:r>
            <a:endParaRPr lang="en-US" sz="3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1567" y="3166293"/>
            <a:ext cx="8915399" cy="1126283"/>
          </a:xfrm>
        </p:spPr>
        <p:txBody>
          <a:bodyPr>
            <a:noAutofit/>
          </a:bodyPr>
          <a:lstStyle/>
          <a:p>
            <a:r>
              <a:rPr lang="ru-RU" sz="2400" dirty="0"/>
              <a:t>- Оценка потребностей компании</a:t>
            </a:r>
            <a:br>
              <a:rPr lang="ru-RU" sz="2400" dirty="0"/>
            </a:br>
            <a:r>
              <a:rPr lang="ru-RU" sz="2400" dirty="0"/>
              <a:t>- Сравнение функциональности и стоимости</a:t>
            </a:r>
            <a:br>
              <a:rPr lang="ru-RU" sz="2400" dirty="0"/>
            </a:br>
            <a:r>
              <a:rPr lang="ru-RU" sz="2400" dirty="0"/>
              <a:t>- Проверка надежности и безопасности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242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0607" y="145868"/>
            <a:ext cx="8915399" cy="2262781"/>
          </a:xfrm>
        </p:spPr>
        <p:txBody>
          <a:bodyPr>
            <a:normAutofit/>
          </a:bodyPr>
          <a:lstStyle/>
          <a:p>
            <a:r>
              <a:rPr lang="ru-RU" sz="3600" dirty="0"/>
              <a:t>Как внедрить </a:t>
            </a:r>
            <a:r>
              <a:rPr lang="ru-RU" sz="3600" dirty="0" err="1"/>
              <a:t>биллинговую</a:t>
            </a:r>
            <a:r>
              <a:rPr lang="ru-RU" sz="3600" dirty="0"/>
              <a:t> систему?</a:t>
            </a:r>
            <a:endParaRPr lang="en-US" sz="3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1567" y="3166293"/>
            <a:ext cx="8915399" cy="1126283"/>
          </a:xfrm>
        </p:spPr>
        <p:txBody>
          <a:bodyPr>
            <a:noAutofit/>
          </a:bodyPr>
          <a:lstStyle/>
          <a:p>
            <a:r>
              <a:rPr lang="ru-RU" sz="2400" dirty="0"/>
              <a:t>- Подготовка к внедрению</a:t>
            </a:r>
            <a:br>
              <a:rPr lang="ru-RU" sz="2400" dirty="0"/>
            </a:br>
            <a:r>
              <a:rPr lang="ru-RU" sz="2400" dirty="0"/>
              <a:t>- Выбор поставщика и планирование проекта</a:t>
            </a:r>
            <a:br>
              <a:rPr lang="ru-RU" sz="2400" dirty="0"/>
            </a:br>
            <a:r>
              <a:rPr lang="ru-RU" sz="2400" dirty="0"/>
              <a:t>- Обучение персонала и запуск системы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2334833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122</Words>
  <Application>Microsoft Office PowerPoint</Application>
  <PresentationFormat>Широкоэкранный</PresentationFormat>
  <Paragraphs>26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Легкий дым</vt:lpstr>
      <vt:lpstr>Биллинг</vt:lpstr>
      <vt:lpstr>Биллинг. Определение.</vt:lpstr>
      <vt:lpstr>Основные функции биллинга</vt:lpstr>
      <vt:lpstr>Типы биллинга</vt:lpstr>
      <vt:lpstr>Преимущества и недостатки биллинга</vt:lpstr>
      <vt:lpstr>Ключевые требования к биллингу</vt:lpstr>
      <vt:lpstr>Примеры популярных биллинговых систем</vt:lpstr>
      <vt:lpstr>Как выбрать биллинговую систему?</vt:lpstr>
      <vt:lpstr>Как внедрить биллинговую систему?</vt:lpstr>
      <vt:lpstr>Как измерить эффективность биллинга?</vt:lpstr>
      <vt:lpstr>Заключение</vt:lpstr>
      <vt:lpstr>Список источников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Parakhin</dc:creator>
  <cp:lastModifiedBy>Kirill Parakhin</cp:lastModifiedBy>
  <cp:revision>3</cp:revision>
  <dcterms:created xsi:type="dcterms:W3CDTF">2023-10-04T10:00:25Z</dcterms:created>
  <dcterms:modified xsi:type="dcterms:W3CDTF">2023-10-14T10:10:37Z</dcterms:modified>
</cp:coreProperties>
</file>