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4"/>
  </p:notesMasterIdLst>
  <p:sldIdLst>
    <p:sldId id="256" r:id="rId2"/>
    <p:sldId id="259" r:id="rId3"/>
    <p:sldId id="258" r:id="rId4"/>
    <p:sldId id="261" r:id="rId5"/>
    <p:sldId id="263" r:id="rId6"/>
    <p:sldId id="264" r:id="rId7"/>
    <p:sldId id="262" r:id="rId8"/>
    <p:sldId id="266" r:id="rId9"/>
    <p:sldId id="265" r:id="rId10"/>
    <p:sldId id="260" r:id="rId11"/>
    <p:sldId id="267" r:id="rId12"/>
    <p:sldId id="268"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F66A1-69B0-4231-8122-445DBCEF87A9}" type="datetimeFigureOut">
              <a:rPr lang="ru-RU" smtClean="0"/>
              <a:t>14.11.2022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45399-06BD-44C6-AC1D-A7983655CC39}" type="slidenum">
              <a:rPr lang="ru-RU" smtClean="0"/>
              <a:t>‹#›</a:t>
            </a:fld>
            <a:endParaRPr lang="ru-RU"/>
          </a:p>
        </p:txBody>
      </p:sp>
    </p:spTree>
    <p:extLst>
      <p:ext uri="{BB962C8B-B14F-4D97-AF65-F5344CB8AC3E}">
        <p14:creationId xmlns:p14="http://schemas.microsoft.com/office/powerpoint/2010/main" val="415333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D2467F65-B9CA-4797-A7BF-DB583B9C5F79}" type="datetimeFigureOut">
              <a:rPr lang="ru-RU" smtClean="0"/>
              <a:t>14.11.2022</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163819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467F65-B9CA-4797-A7BF-DB583B9C5F79}" type="datetimeFigureOut">
              <a:rPr lang="ru-RU" smtClean="0"/>
              <a:t>14.11.2022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89897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467F65-B9CA-4797-A7BF-DB583B9C5F79}" type="datetimeFigureOut">
              <a:rPr lang="ru-RU" smtClean="0"/>
              <a:t>14.11.2022</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472CBA-37D4-49C6-905B-34E4CBFDDC6B}"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515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D2467F65-B9CA-4797-A7BF-DB583B9C5F79}" type="datetimeFigureOut">
              <a:rPr lang="ru-RU" smtClean="0"/>
              <a:t>14.11.2022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183611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D2467F65-B9CA-4797-A7BF-DB583B9C5F79}" type="datetimeFigureOut">
              <a:rPr lang="ru-RU" smtClean="0"/>
              <a:t>14.11.2022</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472CBA-37D4-49C6-905B-34E4CBFDDC6B}"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1723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D2467F65-B9CA-4797-A7BF-DB583B9C5F79}" type="datetimeFigureOut">
              <a:rPr lang="ru-RU" smtClean="0"/>
              <a:t>14.11.2022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3251169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2467F65-B9CA-4797-A7BF-DB583B9C5F79}" type="datetimeFigureOut">
              <a:rPr lang="ru-RU" smtClean="0"/>
              <a:t>14.11.2022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3897853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2467F65-B9CA-4797-A7BF-DB583B9C5F79}" type="datetimeFigureOut">
              <a:rPr lang="ru-RU" smtClean="0"/>
              <a:t>14.11.2022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78339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2467F65-B9CA-4797-A7BF-DB583B9C5F79}" type="datetimeFigureOut">
              <a:rPr lang="ru-RU" smtClean="0"/>
              <a:t>14.11.2022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232653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467F65-B9CA-4797-A7BF-DB583B9C5F79}" type="datetimeFigureOut">
              <a:rPr lang="ru-RU" smtClean="0"/>
              <a:t>14.11.2022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414808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2467F65-B9CA-4797-A7BF-DB583B9C5F79}" type="datetimeFigureOut">
              <a:rPr lang="ru-RU" smtClean="0"/>
              <a:t>14.11.2022</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177070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2467F65-B9CA-4797-A7BF-DB583B9C5F79}" type="datetimeFigureOut">
              <a:rPr lang="ru-RU" smtClean="0"/>
              <a:t>14.11.2022</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3560570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2467F65-B9CA-4797-A7BF-DB583B9C5F79}" type="datetimeFigureOut">
              <a:rPr lang="ru-RU" smtClean="0"/>
              <a:t>14.11.2022</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298100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67F65-B9CA-4797-A7BF-DB583B9C5F79}" type="datetimeFigureOut">
              <a:rPr lang="ru-RU" smtClean="0"/>
              <a:t>14.11.2022</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296263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2467F65-B9CA-4797-A7BF-DB583B9C5F79}" type="datetimeFigureOut">
              <a:rPr lang="ru-RU" smtClean="0"/>
              <a:t>14.11.2022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3816775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2467F65-B9CA-4797-A7BF-DB583B9C5F79}" type="datetimeFigureOut">
              <a:rPr lang="ru-RU" smtClean="0"/>
              <a:t>14.11.2022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472CBA-37D4-49C6-905B-34E4CBFDDC6B}" type="slidenum">
              <a:rPr lang="ru-RU" smtClean="0"/>
              <a:t>‹#›</a:t>
            </a:fld>
            <a:endParaRPr lang="ru-RU"/>
          </a:p>
        </p:txBody>
      </p:sp>
    </p:spTree>
    <p:extLst>
      <p:ext uri="{BB962C8B-B14F-4D97-AF65-F5344CB8AC3E}">
        <p14:creationId xmlns:p14="http://schemas.microsoft.com/office/powerpoint/2010/main" val="216818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2467F65-B9CA-4797-A7BF-DB583B9C5F79}" type="datetimeFigureOut">
              <a:rPr lang="ru-RU" smtClean="0"/>
              <a:t>14.11.2022</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472CBA-37D4-49C6-905B-34E4CBFDDC6B}" type="slidenum">
              <a:rPr lang="ru-RU" smtClean="0"/>
              <a:t>‹#›</a:t>
            </a:fld>
            <a:endParaRPr lang="ru-RU"/>
          </a:p>
        </p:txBody>
      </p:sp>
    </p:spTree>
    <p:extLst>
      <p:ext uri="{BB962C8B-B14F-4D97-AF65-F5344CB8AC3E}">
        <p14:creationId xmlns:p14="http://schemas.microsoft.com/office/powerpoint/2010/main" val="16470305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767253"/>
            <a:ext cx="10134600" cy="4686301"/>
          </a:xfrm>
        </p:spPr>
        <p:txBody>
          <a:bodyPr>
            <a:normAutofit fontScale="90000"/>
          </a:bodyPr>
          <a:lstStyle/>
          <a:p>
            <a:pPr algn="ctr"/>
            <a:r>
              <a:rPr lang="ru-RU" sz="3600" b="1" dirty="0" smtClean="0">
                <a:cs typeface="Times New Roman" panose="02020603050405020304" pitchFamily="18" charset="0"/>
              </a:rPr>
              <a:t>Сканер</a:t>
            </a:r>
            <a:r>
              <a:rPr lang="ru-RU" sz="3600" dirty="0">
                <a:cs typeface="Times New Roman" panose="02020603050405020304" pitchFamily="18" charset="0"/>
              </a:rPr>
              <a:t/>
            </a:r>
            <a:br>
              <a:rPr lang="ru-RU" sz="3600" dirty="0">
                <a:cs typeface="Times New Roman" panose="02020603050405020304" pitchFamily="18" charset="0"/>
              </a:rPr>
            </a:br>
            <a:r>
              <a:rPr lang="ru-RU" sz="3600" dirty="0">
                <a:cs typeface="Times New Roman" panose="02020603050405020304" pitchFamily="18" charset="0"/>
              </a:rPr>
              <a:t> </a:t>
            </a:r>
            <a:br>
              <a:rPr lang="ru-RU" sz="3600" dirty="0">
                <a:cs typeface="Times New Roman" panose="02020603050405020304" pitchFamily="18" charset="0"/>
              </a:rPr>
            </a:br>
            <a:r>
              <a:rPr lang="ru-RU" sz="3600" dirty="0" smtClean="0">
                <a:cs typeface="Times New Roman" panose="02020603050405020304" pitchFamily="18" charset="0"/>
              </a:rPr>
              <a:t>Доклад по теме: Аппаратные средства графических систем</a:t>
            </a:r>
            <a:r>
              <a:rPr lang="ru-RU" sz="3600" dirty="0">
                <a:cs typeface="Times New Roman" panose="02020603050405020304" pitchFamily="18" charset="0"/>
              </a:rPr>
              <a:t/>
            </a:r>
            <a:br>
              <a:rPr lang="ru-RU" sz="3600" dirty="0">
                <a:cs typeface="Times New Roman" panose="02020603050405020304" pitchFamily="18" charset="0"/>
              </a:rPr>
            </a:br>
            <a:r>
              <a:rPr lang="ru-RU" sz="3600" dirty="0">
                <a:cs typeface="Times New Roman" panose="02020603050405020304" pitchFamily="18" charset="0"/>
              </a:rPr>
              <a:t> </a:t>
            </a:r>
            <a:r>
              <a:rPr lang="ru-RU" sz="3000" dirty="0">
                <a:cs typeface="Times New Roman" panose="02020603050405020304" pitchFamily="18" charset="0"/>
              </a:rPr>
              <a:t/>
            </a:r>
            <a:br>
              <a:rPr lang="ru-RU" sz="3000" dirty="0">
                <a:cs typeface="Times New Roman" panose="02020603050405020304" pitchFamily="18" charset="0"/>
              </a:rPr>
            </a:br>
            <a:r>
              <a:rPr lang="ru-RU" sz="3000" dirty="0">
                <a:cs typeface="Times New Roman" panose="02020603050405020304" pitchFamily="18" charset="0"/>
              </a:rPr>
              <a:t> </a:t>
            </a:r>
            <a:br>
              <a:rPr lang="ru-RU" sz="3000" dirty="0">
                <a:cs typeface="Times New Roman" panose="02020603050405020304" pitchFamily="18" charset="0"/>
              </a:rPr>
            </a:br>
            <a:r>
              <a:rPr lang="ru-RU" sz="3000" dirty="0">
                <a:cs typeface="Times New Roman" panose="02020603050405020304" pitchFamily="18" charset="0"/>
              </a:rPr>
              <a:t> </a:t>
            </a:r>
            <a:br>
              <a:rPr lang="ru-RU" sz="3000" dirty="0">
                <a:cs typeface="Times New Roman" panose="02020603050405020304" pitchFamily="18" charset="0"/>
              </a:rPr>
            </a:br>
            <a:r>
              <a:rPr lang="ru-RU" sz="3000" dirty="0">
                <a:cs typeface="Times New Roman" panose="02020603050405020304" pitchFamily="18" charset="0"/>
              </a:rPr>
              <a:t> </a:t>
            </a:r>
            <a:br>
              <a:rPr lang="ru-RU" sz="3000" dirty="0">
                <a:cs typeface="Times New Roman" panose="02020603050405020304" pitchFamily="18" charset="0"/>
              </a:rPr>
            </a:br>
            <a:r>
              <a:rPr lang="ru-RU" sz="3000" dirty="0">
                <a:cs typeface="Times New Roman" panose="02020603050405020304" pitchFamily="18" charset="0"/>
              </a:rPr>
              <a:t>	</a:t>
            </a:r>
            <a:r>
              <a:rPr lang="en-US" sz="3000" dirty="0" smtClean="0">
                <a:cs typeface="Times New Roman" panose="02020603050405020304" pitchFamily="18" charset="0"/>
              </a:rPr>
              <a:t>								</a:t>
            </a:r>
            <a:r>
              <a:rPr lang="ru-RU" sz="3000" dirty="0" smtClean="0">
                <a:cs typeface="Times New Roman" panose="02020603050405020304" pitchFamily="18" charset="0"/>
              </a:rPr>
              <a:t>Выполнил</a:t>
            </a:r>
            <a:r>
              <a:rPr lang="ru-RU" sz="3000" dirty="0">
                <a:cs typeface="Times New Roman" panose="02020603050405020304" pitchFamily="18" charset="0"/>
              </a:rPr>
              <a:t>:	</a:t>
            </a:r>
            <a:r>
              <a:rPr lang="en-US" sz="3000" dirty="0" smtClean="0">
                <a:cs typeface="Times New Roman" panose="02020603050405020304" pitchFamily="18" charset="0"/>
              </a:rPr>
              <a:t/>
            </a:r>
            <a:br>
              <a:rPr lang="en-US" sz="3000" dirty="0" smtClean="0">
                <a:cs typeface="Times New Roman" panose="02020603050405020304" pitchFamily="18" charset="0"/>
              </a:rPr>
            </a:br>
            <a:r>
              <a:rPr lang="en-US" sz="3000" dirty="0">
                <a:cs typeface="Times New Roman" panose="02020603050405020304" pitchFamily="18" charset="0"/>
              </a:rPr>
              <a:t>	</a:t>
            </a:r>
            <a:r>
              <a:rPr lang="en-US" sz="3000" dirty="0" smtClean="0">
                <a:cs typeface="Times New Roman" panose="02020603050405020304" pitchFamily="18" charset="0"/>
              </a:rPr>
              <a:t>											 </a:t>
            </a:r>
            <a:r>
              <a:rPr lang="ru-RU" sz="3000" dirty="0" smtClean="0">
                <a:cs typeface="Times New Roman" panose="02020603050405020304" pitchFamily="18" charset="0"/>
              </a:rPr>
              <a:t>студент </a:t>
            </a:r>
            <a:r>
              <a:rPr lang="ru-RU" sz="3000" dirty="0">
                <a:cs typeface="Times New Roman" panose="02020603050405020304" pitchFamily="18" charset="0"/>
              </a:rPr>
              <a:t>гр. ПРИ-120</a:t>
            </a:r>
            <a:br>
              <a:rPr lang="ru-RU" sz="3000" dirty="0">
                <a:cs typeface="Times New Roman" panose="02020603050405020304" pitchFamily="18" charset="0"/>
              </a:rPr>
            </a:br>
            <a:r>
              <a:rPr lang="en-US" sz="3000" dirty="0" smtClean="0">
                <a:cs typeface="Times New Roman" panose="02020603050405020304" pitchFamily="18" charset="0"/>
              </a:rPr>
              <a:t>										</a:t>
            </a:r>
            <a:r>
              <a:rPr lang="ru-RU" sz="3000" dirty="0" smtClean="0">
                <a:cs typeface="Times New Roman" panose="02020603050405020304" pitchFamily="18" charset="0"/>
              </a:rPr>
              <a:t>Парахин </a:t>
            </a:r>
            <a:r>
              <a:rPr lang="ru-RU" sz="3000" dirty="0" err="1">
                <a:cs typeface="Times New Roman" panose="02020603050405020304" pitchFamily="18" charset="0"/>
              </a:rPr>
              <a:t>К.В</a:t>
            </a:r>
            <a:r>
              <a:rPr lang="ru-RU" sz="3000" dirty="0">
                <a:cs typeface="Times New Roman" panose="02020603050405020304" pitchFamily="18" charset="0"/>
              </a:rPr>
              <a:t>.</a:t>
            </a:r>
            <a:r>
              <a:rPr lang="ru-RU" dirty="0"/>
              <a:t/>
            </a:r>
            <a:br>
              <a:rPr lang="ru-RU" dirty="0"/>
            </a:br>
            <a:endParaRPr lang="ru-RU" dirty="0"/>
          </a:p>
        </p:txBody>
      </p:sp>
      <p:sp>
        <p:nvSpPr>
          <p:cNvPr id="3" name="Подзаголовок 2"/>
          <p:cNvSpPr>
            <a:spLocks noGrp="1"/>
          </p:cNvSpPr>
          <p:nvPr>
            <p:ph type="subTitle" idx="1"/>
          </p:nvPr>
        </p:nvSpPr>
        <p:spPr>
          <a:xfrm>
            <a:off x="6470748" y="4292187"/>
            <a:ext cx="8915399" cy="1126283"/>
          </a:xfrm>
        </p:spPr>
        <p:txBody>
          <a:bodyPr/>
          <a:lstStyle/>
          <a:p>
            <a:endParaRPr lang="ru-RU" dirty="0"/>
          </a:p>
        </p:txBody>
      </p:sp>
    </p:spTree>
    <p:extLst>
      <p:ext uri="{BB962C8B-B14F-4D97-AF65-F5344CB8AC3E}">
        <p14:creationId xmlns:p14="http://schemas.microsoft.com/office/powerpoint/2010/main" val="4066812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76808" y="3381091"/>
            <a:ext cx="11915192" cy="2262781"/>
          </a:xfrm>
        </p:spPr>
        <p:txBody>
          <a:bodyPr>
            <a:noAutofit/>
          </a:bodyPr>
          <a:lstStyle/>
          <a:p>
            <a:r>
              <a:rPr lang="ru-RU" sz="2400" dirty="0" smtClean="0"/>
              <a:t>Процесс </a:t>
            </a:r>
            <a:r>
              <a:rPr lang="ru-RU" sz="2400" dirty="0"/>
              <a:t>сканирования изображения</a:t>
            </a:r>
            <a:br>
              <a:rPr lang="ru-RU" sz="2400" dirty="0"/>
            </a:br>
            <a:r>
              <a:rPr lang="ru-RU" sz="2400" dirty="0"/>
              <a:t/>
            </a:r>
            <a:br>
              <a:rPr lang="ru-RU" sz="2400" dirty="0"/>
            </a:br>
            <a:r>
              <a:rPr lang="ru-RU" sz="2400" dirty="0" smtClean="0"/>
              <a:t>Процесс </a:t>
            </a:r>
            <a:r>
              <a:rPr lang="ru-RU" sz="2400" dirty="0"/>
              <a:t>сканирования изображения можно описать следующим образом. Лампа подсветки освещает поверхность оригинала. Лучи света проходят сквозь полупрозрачное отклоняющее зеркало, отражаются от поверхности оригинала, возвращаются, отклоняются рабочей поверхностью полупрозрачного зеркала и, фокусируясь </a:t>
            </a:r>
            <a:r>
              <a:rPr lang="ru-RU" sz="2400" dirty="0" err="1"/>
              <a:t>микрообъективом</a:t>
            </a:r>
            <a:r>
              <a:rPr lang="ru-RU" sz="2400" dirty="0"/>
              <a:t>, попадают на светочувствительную поверхность полупроводникового элемента. </a:t>
            </a:r>
            <a:r>
              <a:rPr lang="ru-RU" sz="2400" dirty="0" smtClean="0"/>
              <a:t/>
            </a:r>
            <a:br>
              <a:rPr lang="ru-RU" sz="2400" dirty="0" smtClean="0"/>
            </a:br>
            <a:r>
              <a:rPr lang="ru-RU" sz="2400" dirty="0"/>
              <a:t/>
            </a:r>
            <a:br>
              <a:rPr lang="ru-RU" sz="2400" dirty="0"/>
            </a:br>
            <a:r>
              <a:rPr lang="ru-RU" sz="2400" dirty="0" smtClean="0"/>
              <a:t>На </a:t>
            </a:r>
            <a:r>
              <a:rPr lang="ru-RU" sz="2400" dirty="0"/>
              <a:t>поверхности элемента накапливается электрический заряд, величина которого зависит от яркости засветки. Эти сигналы переменной величины усиливаются и передаются в </a:t>
            </a:r>
            <a:r>
              <a:rPr lang="ru-RU" sz="2400" dirty="0" err="1"/>
              <a:t>аналого</a:t>
            </a:r>
            <a:r>
              <a:rPr lang="ru-RU" sz="2400" dirty="0"/>
              <a:t> - цифровой преобразователь, где на их основе формируется цифровой код - последовательность логических нулей и единиц. </a:t>
            </a:r>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1136781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3068" y="2864726"/>
            <a:ext cx="11812555" cy="895511"/>
          </a:xfrm>
        </p:spPr>
        <p:txBody>
          <a:bodyPr>
            <a:noAutofit/>
          </a:bodyPr>
          <a:lstStyle/>
          <a:p>
            <a:r>
              <a:rPr lang="ru-RU" sz="2400" dirty="0" smtClean="0"/>
              <a:t>Процесс </a:t>
            </a:r>
            <a:r>
              <a:rPr lang="ru-RU" sz="2400" dirty="0"/>
              <a:t>сканирования </a:t>
            </a:r>
            <a:r>
              <a:rPr lang="ru-RU" sz="2400" dirty="0" smtClean="0"/>
              <a:t>изображения</a:t>
            </a:r>
            <a:br>
              <a:rPr lang="ru-RU" sz="2400" dirty="0" smtClean="0"/>
            </a:br>
            <a:r>
              <a:rPr lang="ru-RU" sz="2400" dirty="0"/>
              <a:t/>
            </a:r>
            <a:br>
              <a:rPr lang="ru-RU" sz="2400" dirty="0"/>
            </a:br>
            <a:r>
              <a:rPr lang="ru-RU" sz="2400" dirty="0"/>
              <a:t>Затем компьютерная программа - драйвер согласно цифровым данным восстанавливает изображение, идентичное изображению на поверхности оригинала. Сканирование производится построчно - за один цикл линейка светочувствительных элементов считывает изображение с узкого линейного участка поверхности оригинала. </a:t>
            </a:r>
            <a:r>
              <a:rPr lang="ru-RU" sz="2400" dirty="0"/>
              <a:t> Для считывания изображения с соседнего участка транспортный механизм, приводимый в действие шаговым электродвигателем, смещает линейку на небольшое расстояние, и процесс сканирования повторяется. </a:t>
            </a:r>
            <a:endParaRPr lang="ru-RU" sz="2400" dirty="0"/>
          </a:p>
        </p:txBody>
      </p:sp>
      <p:sp>
        <p:nvSpPr>
          <p:cNvPr id="3" name="Подзаголовок 2"/>
          <p:cNvSpPr>
            <a:spLocks noGrp="1"/>
          </p:cNvSpPr>
          <p:nvPr>
            <p:ph type="subTitle"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4099143" y="3749263"/>
            <a:ext cx="3900404" cy="3108737"/>
          </a:xfrm>
          <a:prstGeom prst="rect">
            <a:avLst/>
          </a:prstGeom>
        </p:spPr>
      </p:pic>
    </p:spTree>
    <p:extLst>
      <p:ext uri="{BB962C8B-B14F-4D97-AF65-F5344CB8AC3E}">
        <p14:creationId xmlns:p14="http://schemas.microsoft.com/office/powerpoint/2010/main" val="376305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Спасибо за внимание</a:t>
            </a:r>
            <a:r>
              <a:rPr lang="en-US" dirty="0" smtClean="0"/>
              <a:t> </a:t>
            </a:r>
            <a:r>
              <a:rPr lang="en-US" dirty="0" smtClean="0">
                <a:sym typeface="Wingdings" panose="05000000000000000000" pitchFamily="2" charset="2"/>
              </a:rPr>
              <a:t></a:t>
            </a:r>
            <a:endParaRPr lang="ru-RU" dirty="0"/>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2395150" y="2133600"/>
            <a:ext cx="6935168" cy="3667637"/>
          </a:xfrm>
          <a:prstGeom prst="rect">
            <a:avLst/>
          </a:prstGeom>
        </p:spPr>
      </p:pic>
    </p:spTree>
    <p:extLst>
      <p:ext uri="{BB962C8B-B14F-4D97-AF65-F5344CB8AC3E}">
        <p14:creationId xmlns:p14="http://schemas.microsoft.com/office/powerpoint/2010/main" val="44587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74439" y="288147"/>
            <a:ext cx="8915399" cy="2262781"/>
          </a:xfrm>
        </p:spPr>
        <p:txBody>
          <a:bodyPr>
            <a:normAutofit/>
          </a:bodyPr>
          <a:lstStyle/>
          <a:p>
            <a:r>
              <a:rPr lang="ru-RU" sz="2400" dirty="0"/>
              <a:t>Сканер - это электронно-механическое устройство, предназначенное для перевода графической информации различного характера в компьютерный (цифровой) вид для последующего ее редактирования или для вывода ее на печать.</a:t>
            </a:r>
          </a:p>
        </p:txBody>
      </p:sp>
      <p:sp>
        <p:nvSpPr>
          <p:cNvPr id="3" name="Подзаголовок 2"/>
          <p:cNvSpPr>
            <a:spLocks noGrp="1"/>
          </p:cNvSpPr>
          <p:nvPr>
            <p:ph type="subTitle" idx="1"/>
          </p:nvPr>
        </p:nvSpPr>
        <p:spPr/>
        <p:txBody>
          <a:bodyPr/>
          <a:lstStyle/>
          <a:p>
            <a:endParaRPr lang="ru-RU"/>
          </a:p>
        </p:txBody>
      </p:sp>
      <p:pic>
        <p:nvPicPr>
          <p:cNvPr id="4" name="Picture 2" descr="Epson Perfection V850 Pro Сканер Черный | Techin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9037" y="2843560"/>
            <a:ext cx="3352734" cy="3352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77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68694" y="4082143"/>
            <a:ext cx="11523306" cy="2262781"/>
          </a:xfrm>
        </p:spPr>
        <p:txBody>
          <a:bodyPr>
            <a:noAutofit/>
          </a:bodyPr>
          <a:lstStyle/>
          <a:p>
            <a:r>
              <a:rPr lang="ru-RU" sz="2400" dirty="0" smtClean="0"/>
              <a:t>История появления сканеров</a:t>
            </a:r>
            <a:r>
              <a:rPr lang="ru-RU" sz="2400" dirty="0" smtClean="0"/>
              <a:t/>
            </a:r>
            <a:br>
              <a:rPr lang="ru-RU" sz="2400" dirty="0" smtClean="0"/>
            </a:br>
            <a:r>
              <a:rPr lang="ru-RU" sz="2400" dirty="0"/>
              <a:t/>
            </a:r>
            <a:br>
              <a:rPr lang="ru-RU" sz="2400" dirty="0"/>
            </a:br>
            <a:r>
              <a:rPr lang="ru-RU" sz="2400" dirty="0" smtClean="0"/>
              <a:t>В </a:t>
            </a:r>
            <a:r>
              <a:rPr lang="ru-RU" sz="2400" dirty="0"/>
              <a:t>1857 году флорентийский аббат Джованни </a:t>
            </a:r>
            <a:r>
              <a:rPr lang="ru-RU" sz="2400" dirty="0" err="1"/>
              <a:t>Казелли</a:t>
            </a:r>
            <a:r>
              <a:rPr lang="ru-RU" sz="2400" dirty="0"/>
              <a:t> изобрёл прибор для передачи изображения на расстояние, названный впоследствии </a:t>
            </a:r>
            <a:r>
              <a:rPr lang="ru-RU" sz="2400" dirty="0" err="1"/>
              <a:t>пантелеграф</a:t>
            </a:r>
            <a:r>
              <a:rPr lang="ru-RU" sz="2400" dirty="0"/>
              <a:t>. Передаваемая картинка наносилась на барабан токопроводящими чернилами и считывалась с помощью иглы. В 1902 году, немецким физиком Артуром Корном была запатентована технология фотоэлектрического сканирования, получившая впоследствии название телефакс. Передаваемое изображение закреплялось на прозрачном вращающемся барабане, луч света от лампы, перемещающейся вдоль оси барабана, проходил сквозь оригинал и через расположенные на оси барабана призму и объектив попадал на селеновый фотоприёмник. Рассмотрим принцип действия планшетных сканеров, как наиболее распространенных моделей. Сканируемый объект кладется на стекло планшета сканируемой поверхностью </a:t>
            </a:r>
            <a:r>
              <a:rPr lang="ru-RU" sz="2400" dirty="0" smtClean="0"/>
              <a:t>вниз.</a:t>
            </a:r>
            <a:endParaRPr lang="ru-RU" sz="2400"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359920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2514" y="222894"/>
            <a:ext cx="11737909" cy="1280890"/>
          </a:xfrm>
        </p:spPr>
        <p:txBody>
          <a:bodyPr>
            <a:noAutofit/>
          </a:bodyPr>
          <a:lstStyle/>
          <a:p>
            <a:r>
              <a:rPr lang="ru-RU" sz="2400" dirty="0" smtClean="0">
                <a:latin typeface="+mn-lt"/>
                <a:cs typeface="Times New Roman" panose="02020603050405020304" pitchFamily="18" charset="0"/>
              </a:rPr>
              <a:t>Виды сканеров:</a:t>
            </a:r>
            <a:br>
              <a:rPr lang="ru-RU" sz="2400" dirty="0" smtClean="0">
                <a:latin typeface="+mn-lt"/>
                <a:cs typeface="Times New Roman" panose="02020603050405020304" pitchFamily="18" charset="0"/>
              </a:rPr>
            </a:br>
            <a:r>
              <a:rPr lang="ru-RU" sz="2400" dirty="0" smtClean="0">
                <a:latin typeface="+mn-lt"/>
                <a:cs typeface="Times New Roman" panose="02020603050405020304" pitchFamily="18" charset="0"/>
              </a:rPr>
              <a:t/>
            </a:r>
            <a:br>
              <a:rPr lang="ru-RU" sz="2400" dirty="0" smtClean="0">
                <a:latin typeface="+mn-lt"/>
                <a:cs typeface="Times New Roman" panose="02020603050405020304" pitchFamily="18" charset="0"/>
              </a:rPr>
            </a:br>
            <a:r>
              <a:rPr lang="ru-RU" sz="2400" dirty="0" smtClean="0">
                <a:latin typeface="+mn-lt"/>
                <a:cs typeface="Times New Roman" panose="02020603050405020304" pitchFamily="18" charset="0"/>
              </a:rPr>
              <a:t/>
            </a:r>
            <a:br>
              <a:rPr lang="ru-RU" sz="2400" dirty="0" smtClean="0">
                <a:latin typeface="+mn-lt"/>
                <a:cs typeface="Times New Roman" panose="02020603050405020304" pitchFamily="18" charset="0"/>
              </a:rPr>
            </a:br>
            <a:r>
              <a:rPr lang="ru-RU" sz="2400" dirty="0" smtClean="0">
                <a:latin typeface="+mn-lt"/>
                <a:cs typeface="Times New Roman" panose="02020603050405020304" pitchFamily="18" charset="0"/>
              </a:rPr>
              <a:t>-</a:t>
            </a:r>
            <a:r>
              <a:rPr lang="en-US" sz="2400" dirty="0" smtClean="0">
                <a:latin typeface="+mn-lt"/>
                <a:cs typeface="Times New Roman" panose="02020603050405020304" pitchFamily="18" charset="0"/>
              </a:rPr>
              <a:t> </a:t>
            </a:r>
            <a:r>
              <a:rPr lang="ru-RU" sz="2400" dirty="0" smtClean="0">
                <a:latin typeface="+mn-lt"/>
                <a:cs typeface="Times New Roman" panose="02020603050405020304" pitchFamily="18" charset="0"/>
              </a:rPr>
              <a:t>Планшетные </a:t>
            </a:r>
            <a:r>
              <a:rPr lang="ru-RU" sz="2400" dirty="0">
                <a:latin typeface="+mn-lt"/>
                <a:cs typeface="Times New Roman" panose="02020603050405020304" pitchFamily="18" charset="0"/>
              </a:rPr>
              <a:t>— наиболее распространённый вид сканеров, поскольку обеспечивает максимальное удобство для пользователя — высокое качество и приемлемую скорость сканирования. Представляет собой планшет, внутри которого под прозрачным стеклом расположен механизм сканирования</a:t>
            </a:r>
            <a:r>
              <a:rPr lang="ru-RU" sz="2400" dirty="0" smtClean="0">
                <a:latin typeface="+mn-lt"/>
                <a:cs typeface="Times New Roman" panose="02020603050405020304" pitchFamily="18" charset="0"/>
              </a:rPr>
              <a:t>.</a:t>
            </a:r>
            <a:br>
              <a:rPr lang="ru-RU" sz="2400" dirty="0" smtClean="0">
                <a:latin typeface="+mn-lt"/>
                <a:cs typeface="Times New Roman" panose="02020603050405020304" pitchFamily="18" charset="0"/>
              </a:rPr>
            </a:br>
            <a:r>
              <a:rPr lang="ru-RU" sz="2400" dirty="0">
                <a:latin typeface="+mn-lt"/>
                <a:cs typeface="Times New Roman" panose="02020603050405020304" pitchFamily="18" charset="0"/>
              </a:rPr>
              <a:t/>
            </a:r>
            <a:br>
              <a:rPr lang="ru-RU" sz="2400" dirty="0">
                <a:latin typeface="+mn-lt"/>
                <a:cs typeface="Times New Roman" panose="02020603050405020304" pitchFamily="18" charset="0"/>
              </a:rPr>
            </a:br>
            <a:r>
              <a:rPr lang="en-US" sz="2400" dirty="0" smtClean="0">
                <a:latin typeface="+mn-lt"/>
                <a:cs typeface="Times New Roman" panose="02020603050405020304" pitchFamily="18" charset="0"/>
              </a:rPr>
              <a:t/>
            </a:r>
            <a:br>
              <a:rPr lang="en-US" sz="2400" dirty="0" smtClean="0">
                <a:latin typeface="+mn-lt"/>
                <a:cs typeface="Times New Roman" panose="02020603050405020304" pitchFamily="18" charset="0"/>
              </a:rPr>
            </a:br>
            <a:endParaRPr lang="ru-RU" sz="2400" dirty="0">
              <a:latin typeface="+mn-lt"/>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4862560" y="3012553"/>
            <a:ext cx="3908215" cy="3602288"/>
          </a:xfrm>
          <a:prstGeom prst="rect">
            <a:avLst/>
          </a:prstGeom>
        </p:spPr>
      </p:pic>
    </p:spTree>
    <p:extLst>
      <p:ext uri="{BB962C8B-B14F-4D97-AF65-F5344CB8AC3E}">
        <p14:creationId xmlns:p14="http://schemas.microsoft.com/office/powerpoint/2010/main" val="147561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2514" y="222894"/>
            <a:ext cx="11737909" cy="1280890"/>
          </a:xfrm>
        </p:spPr>
        <p:txBody>
          <a:bodyPr>
            <a:noAutofit/>
          </a:bodyPr>
          <a:lstStyle/>
          <a:p>
            <a:r>
              <a:rPr lang="ru-RU" sz="2400" dirty="0" smtClean="0">
                <a:latin typeface="+mn-lt"/>
                <a:cs typeface="Times New Roman" panose="02020603050405020304" pitchFamily="18" charset="0"/>
              </a:rPr>
              <a:t>Виды сканеров:</a:t>
            </a:r>
            <a:br>
              <a:rPr lang="ru-RU" sz="2400" dirty="0" smtClean="0">
                <a:latin typeface="+mn-lt"/>
                <a:cs typeface="Times New Roman" panose="02020603050405020304" pitchFamily="18" charset="0"/>
              </a:rPr>
            </a:br>
            <a:r>
              <a:rPr lang="ru-RU" sz="2400" dirty="0" smtClean="0">
                <a:latin typeface="+mn-lt"/>
                <a:cs typeface="Times New Roman" panose="02020603050405020304" pitchFamily="18" charset="0"/>
              </a:rPr>
              <a:t/>
            </a:r>
            <a:br>
              <a:rPr lang="ru-RU" sz="2400" dirty="0" smtClean="0">
                <a:latin typeface="+mn-lt"/>
                <a:cs typeface="Times New Roman" panose="02020603050405020304" pitchFamily="18" charset="0"/>
              </a:rPr>
            </a:br>
            <a:r>
              <a:rPr lang="ru-RU" sz="2400" dirty="0" smtClean="0">
                <a:latin typeface="+mn-lt"/>
                <a:cs typeface="Times New Roman" panose="02020603050405020304" pitchFamily="18" charset="0"/>
              </a:rPr>
              <a:t/>
            </a:r>
            <a:br>
              <a:rPr lang="ru-RU" sz="2400" dirty="0" smtClean="0">
                <a:latin typeface="+mn-lt"/>
                <a:cs typeface="Times New Roman" panose="02020603050405020304" pitchFamily="18" charset="0"/>
              </a:rPr>
            </a:br>
            <a:r>
              <a:rPr lang="en-US" sz="2400" dirty="0">
                <a:cs typeface="Times New Roman" panose="02020603050405020304" pitchFamily="18" charset="0"/>
              </a:rPr>
              <a:t>- </a:t>
            </a:r>
            <a:r>
              <a:rPr lang="ru-RU" sz="2400" dirty="0">
                <a:cs typeface="Times New Roman" panose="02020603050405020304" pitchFamily="18" charset="0"/>
              </a:rPr>
              <a:t>Ручные — в них отсутствует двигатель, следовательно, объект приходится сканировать пользователю вручную, единственным его плюсом является дешевизна и мобильность, при этом он имеет массу недостатков — низкое разрешение, малую скорость работы, узкая полоса сканирования, возможны перекосы изображения, поскольку пользователю будет трудно перемещать сканер с постоянной скоростью.</a:t>
            </a:r>
            <a:r>
              <a:rPr lang="en-US" sz="2400" dirty="0">
                <a:cs typeface="Times New Roman" panose="02020603050405020304" pitchFamily="18" charset="0"/>
              </a:rPr>
              <a:t/>
            </a:r>
            <a:br>
              <a:rPr lang="en-US" sz="2400" dirty="0">
                <a:cs typeface="Times New Roman" panose="02020603050405020304" pitchFamily="18" charset="0"/>
              </a:rPr>
            </a:br>
            <a:r>
              <a:rPr lang="ru-RU" sz="2400" dirty="0" smtClean="0">
                <a:latin typeface="+mn-lt"/>
                <a:cs typeface="Times New Roman" panose="02020603050405020304" pitchFamily="18" charset="0"/>
              </a:rPr>
              <a:t/>
            </a:r>
            <a:br>
              <a:rPr lang="ru-RU" sz="2400" dirty="0" smtClean="0">
                <a:latin typeface="+mn-lt"/>
                <a:cs typeface="Times New Roman" panose="02020603050405020304" pitchFamily="18" charset="0"/>
              </a:rPr>
            </a:br>
            <a:r>
              <a:rPr lang="ru-RU" sz="2400" dirty="0">
                <a:latin typeface="+mn-lt"/>
                <a:cs typeface="Times New Roman" panose="02020603050405020304" pitchFamily="18" charset="0"/>
              </a:rPr>
              <a:t/>
            </a:r>
            <a:br>
              <a:rPr lang="ru-RU" sz="2400" dirty="0">
                <a:latin typeface="+mn-lt"/>
                <a:cs typeface="Times New Roman" panose="02020603050405020304" pitchFamily="18" charset="0"/>
              </a:rPr>
            </a:br>
            <a:r>
              <a:rPr lang="en-US" sz="2400" dirty="0" smtClean="0">
                <a:latin typeface="+mn-lt"/>
                <a:cs typeface="Times New Roman" panose="02020603050405020304" pitchFamily="18" charset="0"/>
              </a:rPr>
              <a:t/>
            </a:r>
            <a:br>
              <a:rPr lang="en-US" sz="2400" dirty="0" smtClean="0">
                <a:latin typeface="+mn-lt"/>
                <a:cs typeface="Times New Roman" panose="02020603050405020304" pitchFamily="18" charset="0"/>
              </a:rPr>
            </a:br>
            <a:endParaRPr lang="ru-RU" sz="2400" dirty="0">
              <a:latin typeface="+mn-lt"/>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867733" y="3965510"/>
            <a:ext cx="5332781" cy="2542783"/>
          </a:xfrm>
          <a:prstGeom prst="rect">
            <a:avLst/>
          </a:prstGeom>
        </p:spPr>
      </p:pic>
      <p:pic>
        <p:nvPicPr>
          <p:cNvPr id="6" name="Рисунок 5"/>
          <p:cNvPicPr>
            <a:picLocks noChangeAspect="1"/>
          </p:cNvPicPr>
          <p:nvPr/>
        </p:nvPicPr>
        <p:blipFill>
          <a:blip r:embed="rId3"/>
          <a:stretch>
            <a:fillRect/>
          </a:stretch>
        </p:blipFill>
        <p:spPr>
          <a:xfrm>
            <a:off x="8024326" y="3706811"/>
            <a:ext cx="2767377" cy="2918600"/>
          </a:xfrm>
          <a:prstGeom prst="rect">
            <a:avLst/>
          </a:prstGeom>
        </p:spPr>
      </p:pic>
    </p:spTree>
    <p:extLst>
      <p:ext uri="{BB962C8B-B14F-4D97-AF65-F5344CB8AC3E}">
        <p14:creationId xmlns:p14="http://schemas.microsoft.com/office/powerpoint/2010/main" val="278411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2514" y="222894"/>
            <a:ext cx="11737909" cy="1280890"/>
          </a:xfrm>
        </p:spPr>
        <p:txBody>
          <a:bodyPr>
            <a:noAutofit/>
          </a:bodyPr>
          <a:lstStyle/>
          <a:p>
            <a:r>
              <a:rPr lang="ru-RU" sz="2400" dirty="0" smtClean="0">
                <a:latin typeface="+mn-lt"/>
                <a:cs typeface="Times New Roman" panose="02020603050405020304" pitchFamily="18" charset="0"/>
              </a:rPr>
              <a:t>Виды сканеров:</a:t>
            </a:r>
            <a:br>
              <a:rPr lang="ru-RU" sz="2400" dirty="0" smtClean="0">
                <a:latin typeface="+mn-lt"/>
                <a:cs typeface="Times New Roman" panose="02020603050405020304" pitchFamily="18" charset="0"/>
              </a:rPr>
            </a:br>
            <a:r>
              <a:rPr lang="ru-RU" sz="2400" dirty="0" smtClean="0">
                <a:latin typeface="+mn-lt"/>
                <a:cs typeface="Times New Roman" panose="02020603050405020304" pitchFamily="18" charset="0"/>
              </a:rPr>
              <a:t/>
            </a:r>
            <a:br>
              <a:rPr lang="ru-RU" sz="2400" dirty="0" smtClean="0">
                <a:latin typeface="+mn-lt"/>
                <a:cs typeface="Times New Roman" panose="02020603050405020304" pitchFamily="18" charset="0"/>
              </a:rPr>
            </a:br>
            <a:r>
              <a:rPr lang="ru-RU" sz="2400" dirty="0" smtClean="0">
                <a:latin typeface="+mn-lt"/>
                <a:cs typeface="Times New Roman" panose="02020603050405020304" pitchFamily="18" charset="0"/>
              </a:rPr>
              <a:t/>
            </a:r>
            <a:br>
              <a:rPr lang="ru-RU" sz="2400" dirty="0" smtClean="0">
                <a:latin typeface="+mn-lt"/>
                <a:cs typeface="Times New Roman" panose="02020603050405020304" pitchFamily="18" charset="0"/>
              </a:rPr>
            </a:br>
            <a:r>
              <a:rPr lang="en-US" sz="2400" dirty="0">
                <a:cs typeface="Times New Roman" panose="02020603050405020304" pitchFamily="18" charset="0"/>
              </a:rPr>
              <a:t>- </a:t>
            </a:r>
            <a:r>
              <a:rPr lang="ru-RU" sz="2400" dirty="0" smtClean="0">
                <a:cs typeface="Times New Roman" panose="02020603050405020304" pitchFamily="18" charset="0"/>
              </a:rPr>
              <a:t>Листопротяжные (или просто протяжные) </a:t>
            </a:r>
            <a:r>
              <a:rPr lang="ru-RU" sz="2400" dirty="0">
                <a:cs typeface="Times New Roman" panose="02020603050405020304" pitchFamily="18" charset="0"/>
              </a:rPr>
              <a:t>— </a:t>
            </a:r>
            <a:r>
              <a:rPr lang="ru-RU" sz="2400" dirty="0" smtClean="0">
                <a:cs typeface="Times New Roman" panose="02020603050405020304" pitchFamily="18" charset="0"/>
              </a:rPr>
              <a:t>в таких сканерах происходит следующий алгоритм: лист </a:t>
            </a:r>
            <a:r>
              <a:rPr lang="ru-RU" sz="2400" dirty="0">
                <a:cs typeface="Times New Roman" panose="02020603050405020304" pitchFamily="18" charset="0"/>
              </a:rPr>
              <a:t>бумаги вставляется в щель и протягивается по направляющим роликам внутри сканера мимо лампы. </a:t>
            </a:r>
            <a:br>
              <a:rPr lang="ru-RU" sz="2400" dirty="0">
                <a:cs typeface="Times New Roman" panose="02020603050405020304" pitchFamily="18" charset="0"/>
              </a:rPr>
            </a:br>
            <a:r>
              <a:rPr lang="ru-RU" sz="2400" dirty="0">
                <a:cs typeface="Times New Roman" panose="02020603050405020304" pitchFamily="18" charset="0"/>
              </a:rPr>
              <a:t>Многие модели имеют устройство автоматической подачи, что позволяет быстро сканировать большое количество документов.</a:t>
            </a:r>
            <a:r>
              <a:rPr lang="en-US" sz="2400" dirty="0">
                <a:cs typeface="Times New Roman" panose="02020603050405020304" pitchFamily="18" charset="0"/>
              </a:rPr>
              <a:t/>
            </a:r>
            <a:br>
              <a:rPr lang="en-US" sz="2400" dirty="0">
                <a:cs typeface="Times New Roman" panose="02020603050405020304" pitchFamily="18" charset="0"/>
              </a:rPr>
            </a:br>
            <a:r>
              <a:rPr lang="ru-RU" sz="2400" dirty="0" smtClean="0">
                <a:latin typeface="+mn-lt"/>
                <a:cs typeface="Times New Roman" panose="02020603050405020304" pitchFamily="18" charset="0"/>
              </a:rPr>
              <a:t/>
            </a:r>
            <a:br>
              <a:rPr lang="ru-RU" sz="2400" dirty="0" smtClean="0">
                <a:latin typeface="+mn-lt"/>
                <a:cs typeface="Times New Roman" panose="02020603050405020304" pitchFamily="18" charset="0"/>
              </a:rPr>
            </a:br>
            <a:r>
              <a:rPr lang="ru-RU" sz="2400" dirty="0">
                <a:latin typeface="+mn-lt"/>
                <a:cs typeface="Times New Roman" panose="02020603050405020304" pitchFamily="18" charset="0"/>
              </a:rPr>
              <a:t/>
            </a:r>
            <a:br>
              <a:rPr lang="ru-RU" sz="2400" dirty="0">
                <a:latin typeface="+mn-lt"/>
                <a:cs typeface="Times New Roman" panose="02020603050405020304" pitchFamily="18" charset="0"/>
              </a:rPr>
            </a:br>
            <a:r>
              <a:rPr lang="en-US" sz="2400" dirty="0" smtClean="0">
                <a:latin typeface="+mn-lt"/>
                <a:cs typeface="Times New Roman" panose="02020603050405020304" pitchFamily="18" charset="0"/>
              </a:rPr>
              <a:t/>
            </a:r>
            <a:br>
              <a:rPr lang="en-US" sz="2400" dirty="0" smtClean="0">
                <a:latin typeface="+mn-lt"/>
                <a:cs typeface="Times New Roman" panose="02020603050405020304" pitchFamily="18" charset="0"/>
              </a:rPr>
            </a:br>
            <a:endParaRPr lang="ru-RU" sz="2400" dirty="0">
              <a:latin typeface="+mn-lt"/>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1996750" y="3521100"/>
            <a:ext cx="2998033" cy="2582516"/>
          </a:xfrm>
          <a:prstGeom prst="rect">
            <a:avLst/>
          </a:prstGeom>
        </p:spPr>
      </p:pic>
      <p:pic>
        <p:nvPicPr>
          <p:cNvPr id="6" name="Рисунок 5"/>
          <p:cNvPicPr>
            <a:picLocks noChangeAspect="1"/>
          </p:cNvPicPr>
          <p:nvPr/>
        </p:nvPicPr>
        <p:blipFill>
          <a:blip r:embed="rId3"/>
          <a:stretch>
            <a:fillRect/>
          </a:stretch>
        </p:blipFill>
        <p:spPr>
          <a:xfrm>
            <a:off x="6829705" y="3678216"/>
            <a:ext cx="3549366" cy="2425400"/>
          </a:xfrm>
          <a:prstGeom prst="rect">
            <a:avLst/>
          </a:prstGeom>
        </p:spPr>
      </p:pic>
    </p:spTree>
    <p:extLst>
      <p:ext uri="{BB962C8B-B14F-4D97-AF65-F5344CB8AC3E}">
        <p14:creationId xmlns:p14="http://schemas.microsoft.com/office/powerpoint/2010/main" val="500193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9086" y="-104650"/>
            <a:ext cx="10888824" cy="1280890"/>
          </a:xfrm>
        </p:spPr>
        <p:txBody>
          <a:bodyPr>
            <a:normAutofit fontScale="90000"/>
          </a:bodyPr>
          <a:lstStyle/>
          <a:p>
            <a:r>
              <a:rPr lang="ru-RU" sz="2400" dirty="0" smtClean="0">
                <a:latin typeface="+mn-lt"/>
                <a:cs typeface="Times New Roman" panose="02020603050405020304" pitchFamily="18" charset="0"/>
              </a:rPr>
              <a:t>Виды сканеров:</a:t>
            </a:r>
            <a:br>
              <a:rPr lang="ru-RU" sz="2400" dirty="0" smtClean="0">
                <a:latin typeface="+mn-lt"/>
                <a:cs typeface="Times New Roman" panose="02020603050405020304" pitchFamily="18" charset="0"/>
              </a:rPr>
            </a:br>
            <a:r>
              <a:rPr lang="ru-RU" sz="2400" dirty="0">
                <a:latin typeface="+mn-lt"/>
                <a:cs typeface="Times New Roman" panose="02020603050405020304" pitchFamily="18" charset="0"/>
              </a:rPr>
              <a:t/>
            </a:r>
            <a:br>
              <a:rPr lang="ru-RU" sz="2400" dirty="0">
                <a:latin typeface="+mn-lt"/>
                <a:cs typeface="Times New Roman" panose="02020603050405020304" pitchFamily="18" charset="0"/>
              </a:rPr>
            </a:br>
            <a:r>
              <a:rPr lang="ru-RU" sz="2700" dirty="0" smtClean="0">
                <a:latin typeface="+mn-lt"/>
                <a:cs typeface="Times New Roman" panose="02020603050405020304" pitchFamily="18" charset="0"/>
              </a:rPr>
              <a:t>- Планетарные (книжные) </a:t>
            </a:r>
            <a:r>
              <a:rPr lang="ru-RU" sz="2700" dirty="0">
                <a:latin typeface="+mn-lt"/>
                <a:cs typeface="Times New Roman" panose="02020603050405020304" pitchFamily="18" charset="0"/>
              </a:rPr>
              <a:t>сканеры — </a:t>
            </a:r>
            <a:r>
              <a:rPr lang="ru-RU" sz="2700" dirty="0" smtClean="0">
                <a:latin typeface="+mn-lt"/>
                <a:cs typeface="Times New Roman" panose="02020603050405020304" pitchFamily="18" charset="0"/>
              </a:rPr>
              <a:t>сканеры, которые применяются </a:t>
            </a:r>
            <a:r>
              <a:rPr lang="ru-RU" sz="2700" dirty="0">
                <a:latin typeface="+mn-lt"/>
                <a:cs typeface="Times New Roman" panose="02020603050405020304" pitchFamily="18" charset="0"/>
              </a:rPr>
              <a:t>для сканирования книг или легко повреждающихся документов</a:t>
            </a:r>
            <a:r>
              <a:rPr lang="ru-RU" sz="2700" dirty="0" smtClean="0">
                <a:latin typeface="+mn-lt"/>
                <a:cs typeface="Times New Roman" panose="02020603050405020304" pitchFamily="18" charset="0"/>
              </a:rPr>
              <a:t>.</a:t>
            </a:r>
            <a:br>
              <a:rPr lang="ru-RU" sz="2700" dirty="0" smtClean="0">
                <a:latin typeface="+mn-lt"/>
                <a:cs typeface="Times New Roman" panose="02020603050405020304" pitchFamily="18" charset="0"/>
              </a:rPr>
            </a:br>
            <a:r>
              <a:rPr lang="ru-RU" sz="2700" dirty="0" smtClean="0">
                <a:latin typeface="+mn-lt"/>
                <a:cs typeface="Times New Roman" panose="02020603050405020304" pitchFamily="18" charset="0"/>
              </a:rPr>
              <a:t/>
            </a:r>
            <a:br>
              <a:rPr lang="ru-RU" sz="2700" dirty="0" smtClean="0">
                <a:latin typeface="+mn-lt"/>
                <a:cs typeface="Times New Roman" panose="02020603050405020304" pitchFamily="18" charset="0"/>
              </a:rPr>
            </a:br>
            <a:r>
              <a:rPr lang="ru-RU" sz="2700" dirty="0">
                <a:latin typeface="+mn-lt"/>
                <a:cs typeface="Times New Roman" panose="02020603050405020304" pitchFamily="18" charset="0"/>
              </a:rPr>
              <a:t/>
            </a:r>
            <a:br>
              <a:rPr lang="ru-RU" sz="2700" dirty="0">
                <a:latin typeface="+mn-lt"/>
                <a:cs typeface="Times New Roman" panose="02020603050405020304" pitchFamily="18" charset="0"/>
              </a:rPr>
            </a:br>
            <a:r>
              <a:rPr lang="ru-RU" sz="2700" dirty="0" smtClean="0">
                <a:latin typeface="+mn-lt"/>
                <a:cs typeface="Times New Roman" panose="02020603050405020304" pitchFamily="18" charset="0"/>
              </a:rPr>
              <a:t/>
            </a:r>
            <a:br>
              <a:rPr lang="ru-RU" sz="2700" dirty="0" smtClean="0">
                <a:latin typeface="+mn-lt"/>
                <a:cs typeface="Times New Roman" panose="02020603050405020304" pitchFamily="18" charset="0"/>
              </a:rPr>
            </a:br>
            <a:r>
              <a:rPr lang="ru-RU" sz="2700" dirty="0">
                <a:latin typeface="+mn-lt"/>
                <a:cs typeface="Times New Roman" panose="02020603050405020304" pitchFamily="18" charset="0"/>
              </a:rPr>
              <a:t/>
            </a:r>
            <a:br>
              <a:rPr lang="ru-RU" sz="2700" dirty="0">
                <a:latin typeface="+mn-lt"/>
                <a:cs typeface="Times New Roman" panose="02020603050405020304" pitchFamily="18" charset="0"/>
              </a:rPr>
            </a:br>
            <a:r>
              <a:rPr lang="ru-RU" sz="2700" dirty="0">
                <a:latin typeface="+mn-lt"/>
                <a:cs typeface="Times New Roman" panose="02020603050405020304" pitchFamily="18" charset="0"/>
              </a:rPr>
              <a:t/>
            </a:r>
            <a:br>
              <a:rPr lang="ru-RU" sz="2700" dirty="0">
                <a:latin typeface="+mn-lt"/>
                <a:cs typeface="Times New Roman" panose="02020603050405020304" pitchFamily="18" charset="0"/>
              </a:rPr>
            </a:br>
            <a:r>
              <a:rPr lang="ru-RU" sz="2700" dirty="0" smtClean="0">
                <a:latin typeface="+mn-lt"/>
                <a:cs typeface="Times New Roman" panose="02020603050405020304" pitchFamily="18" charset="0"/>
              </a:rPr>
              <a:t/>
            </a:r>
            <a:br>
              <a:rPr lang="ru-RU" sz="2700" dirty="0" smtClean="0">
                <a:latin typeface="+mn-lt"/>
                <a:cs typeface="Times New Roman" panose="02020603050405020304" pitchFamily="18" charset="0"/>
              </a:rPr>
            </a:br>
            <a:r>
              <a:rPr lang="ru-RU" sz="2700" dirty="0" smtClean="0">
                <a:latin typeface="+mn-lt"/>
                <a:cs typeface="Times New Roman" panose="02020603050405020304" pitchFamily="18" charset="0"/>
              </a:rPr>
              <a:t>- </a:t>
            </a:r>
            <a:r>
              <a:rPr lang="ru-RU" sz="2700" dirty="0">
                <a:latin typeface="+mn-lt"/>
                <a:cs typeface="Times New Roman" panose="02020603050405020304" pitchFamily="18" charset="0"/>
              </a:rPr>
              <a:t>Барабанные сканеры — </a:t>
            </a:r>
            <a:r>
              <a:rPr lang="ru-RU" sz="2700" dirty="0" smtClean="0">
                <a:latin typeface="+mn-lt"/>
                <a:cs typeface="Times New Roman" panose="02020603050405020304" pitchFamily="18" charset="0"/>
              </a:rPr>
              <a:t>сканеры, которые применяются </a:t>
            </a:r>
            <a:r>
              <a:rPr lang="ru-RU" sz="2700" dirty="0">
                <a:latin typeface="+mn-lt"/>
                <a:cs typeface="Times New Roman" panose="02020603050405020304" pitchFamily="18" charset="0"/>
              </a:rPr>
              <a:t>в полиграфии, имеют большое разрешение (около 10 тысяч точек на дюйм</a:t>
            </a:r>
            <a:r>
              <a:rPr lang="ru-RU" sz="2700" dirty="0" smtClean="0">
                <a:latin typeface="+mn-lt"/>
                <a:cs typeface="Times New Roman" panose="02020603050405020304" pitchFamily="18" charset="0"/>
              </a:rPr>
              <a:t>).</a:t>
            </a:r>
            <a:br>
              <a:rPr lang="ru-RU" sz="2700" dirty="0" smtClean="0">
                <a:latin typeface="+mn-lt"/>
                <a:cs typeface="Times New Roman" panose="02020603050405020304" pitchFamily="18" charset="0"/>
              </a:rPr>
            </a:br>
            <a:endParaRPr lang="ru-RU" sz="2700" dirty="0">
              <a:latin typeface="+mn-lt"/>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4623487" y="1328020"/>
            <a:ext cx="2719679" cy="2422649"/>
          </a:xfrm>
          <a:prstGeom prst="rect">
            <a:avLst/>
          </a:prstGeom>
        </p:spPr>
      </p:pic>
      <p:pic>
        <p:nvPicPr>
          <p:cNvPr id="6" name="Рисунок 5"/>
          <p:cNvPicPr>
            <a:picLocks noChangeAspect="1"/>
          </p:cNvPicPr>
          <p:nvPr/>
        </p:nvPicPr>
        <p:blipFill>
          <a:blip r:embed="rId3"/>
          <a:stretch>
            <a:fillRect/>
          </a:stretch>
        </p:blipFill>
        <p:spPr>
          <a:xfrm>
            <a:off x="4786311" y="4770310"/>
            <a:ext cx="2556855" cy="1973789"/>
          </a:xfrm>
          <a:prstGeom prst="rect">
            <a:avLst/>
          </a:prstGeom>
        </p:spPr>
      </p:pic>
    </p:spTree>
    <p:extLst>
      <p:ext uri="{BB962C8B-B14F-4D97-AF65-F5344CB8AC3E}">
        <p14:creationId xmlns:p14="http://schemas.microsoft.com/office/powerpoint/2010/main" val="208318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9918" y="-104650"/>
            <a:ext cx="11457992" cy="1280890"/>
          </a:xfrm>
        </p:spPr>
        <p:txBody>
          <a:bodyPr>
            <a:normAutofit fontScale="90000"/>
          </a:bodyPr>
          <a:lstStyle/>
          <a:p>
            <a:r>
              <a:rPr lang="ru-RU" sz="2700" dirty="0" smtClean="0">
                <a:cs typeface="Times New Roman" panose="02020603050405020304" pitchFamily="18" charset="0"/>
              </a:rPr>
              <a:t>Виды сканеров:</a:t>
            </a:r>
            <a:br>
              <a:rPr lang="ru-RU" sz="2700" dirty="0" smtClean="0">
                <a:cs typeface="Times New Roman" panose="02020603050405020304" pitchFamily="18" charset="0"/>
              </a:rPr>
            </a:br>
            <a:r>
              <a:rPr lang="ru-RU" sz="2700" dirty="0" smtClean="0">
                <a:cs typeface="Times New Roman" panose="02020603050405020304" pitchFamily="18" charset="0"/>
              </a:rPr>
              <a:t>- </a:t>
            </a:r>
            <a:r>
              <a:rPr lang="ru-RU" sz="2700" dirty="0">
                <a:cs typeface="Times New Roman" panose="02020603050405020304" pitchFamily="18" charset="0"/>
              </a:rPr>
              <a:t>Слайд-сканеры — сканеры, которые служат для сканирования плёночных слайдов, выпускаются как самостоятельные устройства, так и в виде дополнительных модулей к обычным сканерам</a:t>
            </a:r>
            <a:r>
              <a:rPr lang="ru-RU" sz="2700" dirty="0" smtClean="0">
                <a:cs typeface="Times New Roman" panose="02020603050405020304" pitchFamily="18" charset="0"/>
              </a:rPr>
              <a:t>.</a:t>
            </a:r>
            <a:br>
              <a:rPr lang="ru-RU" sz="2700" dirty="0" smtClean="0">
                <a:cs typeface="Times New Roman" panose="02020603050405020304" pitchFamily="18" charset="0"/>
              </a:rPr>
            </a:br>
            <a:r>
              <a:rPr lang="ru-RU" sz="2700" dirty="0">
                <a:cs typeface="Times New Roman" panose="02020603050405020304" pitchFamily="18" charset="0"/>
              </a:rPr>
              <a:t/>
            </a:r>
            <a:br>
              <a:rPr lang="ru-RU" sz="2700" dirty="0">
                <a:cs typeface="Times New Roman" panose="02020603050405020304" pitchFamily="18" charset="0"/>
              </a:rPr>
            </a:br>
            <a:r>
              <a:rPr lang="ru-RU" sz="2700" dirty="0" smtClean="0">
                <a:cs typeface="Times New Roman" panose="02020603050405020304" pitchFamily="18" charset="0"/>
              </a:rPr>
              <a:t/>
            </a:r>
            <a:br>
              <a:rPr lang="ru-RU" sz="2700" dirty="0" smtClean="0">
                <a:cs typeface="Times New Roman" panose="02020603050405020304" pitchFamily="18" charset="0"/>
              </a:rPr>
            </a:br>
            <a:r>
              <a:rPr lang="ru-RU" sz="2700" dirty="0">
                <a:cs typeface="Times New Roman" panose="02020603050405020304" pitchFamily="18" charset="0"/>
              </a:rPr>
              <a:t/>
            </a:r>
            <a:br>
              <a:rPr lang="ru-RU" sz="2700" dirty="0">
                <a:cs typeface="Times New Roman" panose="02020603050405020304" pitchFamily="18" charset="0"/>
              </a:rPr>
            </a:br>
            <a:r>
              <a:rPr lang="ru-RU" sz="2700" dirty="0" smtClean="0">
                <a:cs typeface="Times New Roman" panose="02020603050405020304" pitchFamily="18" charset="0"/>
              </a:rPr>
              <a:t/>
            </a:r>
            <a:br>
              <a:rPr lang="ru-RU" sz="2700" dirty="0" smtClean="0">
                <a:cs typeface="Times New Roman" panose="02020603050405020304" pitchFamily="18" charset="0"/>
              </a:rPr>
            </a:br>
            <a:r>
              <a:rPr lang="ru-RU" sz="2700" dirty="0">
                <a:cs typeface="Times New Roman" panose="02020603050405020304" pitchFamily="18" charset="0"/>
              </a:rPr>
              <a:t/>
            </a:r>
            <a:br>
              <a:rPr lang="ru-RU" sz="2700" dirty="0">
                <a:cs typeface="Times New Roman" panose="02020603050405020304" pitchFamily="18" charset="0"/>
              </a:rPr>
            </a:br>
            <a:r>
              <a:rPr lang="ru-RU" sz="2700" dirty="0" smtClean="0">
                <a:cs typeface="Times New Roman" panose="02020603050405020304" pitchFamily="18" charset="0"/>
              </a:rPr>
              <a:t/>
            </a:r>
            <a:br>
              <a:rPr lang="ru-RU" sz="2700" dirty="0" smtClean="0">
                <a:cs typeface="Times New Roman" panose="02020603050405020304" pitchFamily="18" charset="0"/>
              </a:rPr>
            </a:br>
            <a:r>
              <a:rPr lang="ru-RU" sz="2700" dirty="0">
                <a:cs typeface="Times New Roman" panose="02020603050405020304" pitchFamily="18" charset="0"/>
              </a:rPr>
              <a:t/>
            </a:r>
            <a:br>
              <a:rPr lang="ru-RU" sz="2700" dirty="0">
                <a:cs typeface="Times New Roman" panose="02020603050405020304" pitchFamily="18" charset="0"/>
              </a:rPr>
            </a:br>
            <a:r>
              <a:rPr lang="ru-RU" sz="2700" dirty="0">
                <a:cs typeface="Times New Roman" panose="02020603050405020304" pitchFamily="18" charset="0"/>
              </a:rPr>
              <a:t>- Сканеры штрих-кода — небольшие, компактные модели сканеров, которые используются для сканирования штрих-кодов товара в магазинах. </a:t>
            </a:r>
            <a:r>
              <a:rPr lang="ru-RU" sz="2700" dirty="0">
                <a:cs typeface="Times New Roman" panose="02020603050405020304" pitchFamily="18" charset="0"/>
              </a:rPr>
              <a:t/>
            </a:r>
            <a:br>
              <a:rPr lang="ru-RU" sz="2700" dirty="0">
                <a:cs typeface="Times New Roman" panose="02020603050405020304" pitchFamily="18" charset="0"/>
              </a:rPr>
            </a:br>
            <a:endParaRPr lang="ru-RU" sz="2700" dirty="0">
              <a:latin typeface="+mn-lt"/>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3918856" y="1591790"/>
            <a:ext cx="3373801" cy="2105796"/>
          </a:xfrm>
          <a:prstGeom prst="rect">
            <a:avLst/>
          </a:prstGeom>
        </p:spPr>
      </p:pic>
      <p:pic>
        <p:nvPicPr>
          <p:cNvPr id="6" name="Рисунок 5"/>
          <p:cNvPicPr>
            <a:picLocks noChangeAspect="1"/>
          </p:cNvPicPr>
          <p:nvPr/>
        </p:nvPicPr>
        <p:blipFill>
          <a:blip r:embed="rId3"/>
          <a:stretch>
            <a:fillRect/>
          </a:stretch>
        </p:blipFill>
        <p:spPr>
          <a:xfrm>
            <a:off x="4040154" y="4752648"/>
            <a:ext cx="3552649" cy="2014328"/>
          </a:xfrm>
          <a:prstGeom prst="rect">
            <a:avLst/>
          </a:prstGeom>
        </p:spPr>
      </p:pic>
    </p:spTree>
    <p:extLst>
      <p:ext uri="{BB962C8B-B14F-4D97-AF65-F5344CB8AC3E}">
        <p14:creationId xmlns:p14="http://schemas.microsoft.com/office/powerpoint/2010/main" val="194851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1216" y="0"/>
            <a:ext cx="11790784" cy="1280890"/>
          </a:xfrm>
        </p:spPr>
        <p:txBody>
          <a:bodyPr>
            <a:normAutofit fontScale="90000"/>
          </a:bodyPr>
          <a:lstStyle/>
          <a:p>
            <a:r>
              <a:rPr lang="ru-RU" sz="2400" dirty="0" smtClean="0"/>
              <a:t>Основной характеристикой сканера является его оптическое разрешение (точек на дюйм):</a:t>
            </a:r>
            <a:br>
              <a:rPr lang="ru-RU" sz="2400" dirty="0" smtClean="0"/>
            </a:br>
            <a:r>
              <a:rPr lang="ru-RU" sz="2400" dirty="0"/>
              <a:t/>
            </a:r>
            <a:br>
              <a:rPr lang="ru-RU" sz="2400" dirty="0"/>
            </a:br>
            <a:r>
              <a:rPr lang="ru-RU" sz="2400" dirty="0" smtClean="0"/>
              <a:t/>
            </a:r>
            <a:br>
              <a:rPr lang="ru-RU" sz="2400" dirty="0" smtClean="0"/>
            </a:br>
            <a:r>
              <a:rPr lang="ru-RU" sz="2700" dirty="0" smtClean="0"/>
              <a:t>Сканер </a:t>
            </a:r>
            <a:r>
              <a:rPr lang="ru-RU" sz="2700" dirty="0"/>
              <a:t>снимает изображение не целиком, а по строчкам. По вертикали планшетного сканера движется полоска светочувствительных элементов и снимает по точкам изображение строку за строкой. Чем больше светочувствительных элементов у сканера, тем больше точек он может снять с каждой горизонтальной полосы изображения</a:t>
            </a:r>
            <a:r>
              <a:rPr lang="ru-RU" sz="2700" dirty="0" smtClean="0"/>
              <a:t>.</a:t>
            </a:r>
            <a:br>
              <a:rPr lang="ru-RU" sz="2700" dirty="0" smtClean="0"/>
            </a:br>
            <a:r>
              <a:rPr lang="ru-RU" sz="2700" dirty="0" smtClean="0"/>
              <a:t>Это </a:t>
            </a:r>
            <a:r>
              <a:rPr lang="ru-RU" sz="2700" dirty="0"/>
              <a:t>и называется оптическим разрешением. Оно определяется количеством светочувствительных элементов (фотодатчиков), приходящихся на дюйм горизонтали сканируемого изображения.</a:t>
            </a:r>
            <a:r>
              <a:rPr lang="ru-RU" sz="2400" dirty="0" smtClean="0"/>
              <a:t/>
            </a:r>
            <a:br>
              <a:rPr lang="ru-RU" sz="2400" dirty="0" smtClean="0"/>
            </a:br>
            <a:r>
              <a:rPr lang="ru-RU" sz="2400" dirty="0"/>
              <a:t/>
            </a:r>
            <a:br>
              <a:rPr lang="ru-RU" sz="2400" dirty="0"/>
            </a:br>
            <a:endParaRPr lang="ru-RU" sz="2400" dirty="0"/>
          </a:p>
        </p:txBody>
      </p:sp>
      <p:pic>
        <p:nvPicPr>
          <p:cNvPr id="3" name="Рисунок 2"/>
          <p:cNvPicPr>
            <a:picLocks noChangeAspect="1"/>
          </p:cNvPicPr>
          <p:nvPr/>
        </p:nvPicPr>
        <p:blipFill>
          <a:blip r:embed="rId2"/>
          <a:stretch>
            <a:fillRect/>
          </a:stretch>
        </p:blipFill>
        <p:spPr>
          <a:xfrm>
            <a:off x="2871534" y="4314470"/>
            <a:ext cx="6430272" cy="2543530"/>
          </a:xfrm>
          <a:prstGeom prst="rect">
            <a:avLst/>
          </a:prstGeom>
        </p:spPr>
      </p:pic>
    </p:spTree>
    <p:extLst>
      <p:ext uri="{BB962C8B-B14F-4D97-AF65-F5344CB8AC3E}">
        <p14:creationId xmlns:p14="http://schemas.microsoft.com/office/powerpoint/2010/main" val="3898666567"/>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95</TotalTime>
  <Words>71</Words>
  <Application>Microsoft Office PowerPoint</Application>
  <PresentationFormat>Широкоэкранный</PresentationFormat>
  <Paragraphs>12</Paragraphs>
  <Slides>12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12</vt:i4>
      </vt:variant>
    </vt:vector>
  </HeadingPairs>
  <TitlesOfParts>
    <vt:vector size="19" baseType="lpstr">
      <vt:lpstr>Arial</vt:lpstr>
      <vt:lpstr>Calibri</vt:lpstr>
      <vt:lpstr>Century Gothic</vt:lpstr>
      <vt:lpstr>Times New Roman</vt:lpstr>
      <vt:lpstr>Wingdings</vt:lpstr>
      <vt:lpstr>Wingdings 3</vt:lpstr>
      <vt:lpstr>Легкий дым</vt:lpstr>
      <vt:lpstr>Сканер   Доклад по теме: Аппаратные средства графических систем                  Выполнил:               студент гр. ПРИ-120           Парахин К.В. </vt:lpstr>
      <vt:lpstr>Сканер - это электронно-механическое устройство, предназначенное для перевода графической информации различного характера в компьютерный (цифровой) вид для последующего ее редактирования или для вывода ее на печать.</vt:lpstr>
      <vt:lpstr>История появления сканеров  В 1857 году флорентийский аббат Джованни Казелли изобрёл прибор для передачи изображения на расстояние, названный впоследствии пантелеграф. Передаваемая картинка наносилась на барабан токопроводящими чернилами и считывалась с помощью иглы. В 1902 году, немецким физиком Артуром Корном была запатентована технология фотоэлектрического сканирования, получившая впоследствии название телефакс. Передаваемое изображение закреплялось на прозрачном вращающемся барабане, луч света от лампы, перемещающейся вдоль оси барабана, проходил сквозь оригинал и через расположенные на оси барабана призму и объектив попадал на селеновый фотоприёмник. Рассмотрим принцип действия планшетных сканеров, как наиболее распространенных моделей. Сканируемый объект кладется на стекло планшета сканируемой поверхностью вниз.</vt:lpstr>
      <vt:lpstr>Виды сканеров:   - Планшетные — наиболее распространённый вид сканеров, поскольку обеспечивает максимальное удобство для пользователя — высокое качество и приемлемую скорость сканирования. Представляет собой планшет, внутри которого под прозрачным стеклом расположен механизм сканирования.   </vt:lpstr>
      <vt:lpstr>Виды сканеров:   - Ручные — в них отсутствует двигатель, следовательно, объект приходится сканировать пользователю вручную, единственным его плюсом является дешевизна и мобильность, при этом он имеет массу недостатков — низкое разрешение, малую скорость работы, узкая полоса сканирования, возможны перекосы изображения, поскольку пользователю будет трудно перемещать сканер с постоянной скоростью.    </vt:lpstr>
      <vt:lpstr>Виды сканеров:   - Листопротяжные (или просто протяжные) — в таких сканерах происходит следующий алгоритм: лист бумаги вставляется в щель и протягивается по направляющим роликам внутри сканера мимо лампы.  Многие модели имеют устройство автоматической подачи, что позволяет быстро сканировать большое количество документов.    </vt:lpstr>
      <vt:lpstr>Виды сканеров:  - Планетарные (книжные) сканеры — сканеры, которые применяются для сканирования книг или легко повреждающихся документов.       - Барабанные сканеры — сканеры, которые применяются в полиграфии, имеют большое разрешение (около 10 тысяч точек на дюйм). </vt:lpstr>
      <vt:lpstr>Виды сканеров: - Слайд-сканеры — сканеры, которые служат для сканирования плёночных слайдов, выпускаются как самостоятельные устройства, так и в виде дополнительных модулей к обычным сканерам.        - Сканеры штрих-кода — небольшие, компактные модели сканеров, которые используются для сканирования штрих-кодов товара в магазинах.  </vt:lpstr>
      <vt:lpstr>Основной характеристикой сканера является его оптическое разрешение (точек на дюйм):   Сканер снимает изображение не целиком, а по строчкам. По вертикали планшетного сканера движется полоска светочувствительных элементов и снимает по точкам изображение строку за строкой. Чем больше светочувствительных элементов у сканера, тем больше точек он может снять с каждой горизонтальной полосы изображения. Это и называется оптическим разрешением. Оно определяется количеством светочувствительных элементов (фотодатчиков), приходящихся на дюйм горизонтали сканируемого изображения.  </vt:lpstr>
      <vt:lpstr>Процесс сканирования изображения  Процесс сканирования изображения можно описать следующим образом. Лампа подсветки освещает поверхность оригинала. Лучи света проходят сквозь полупрозрачное отклоняющее зеркало, отражаются от поверхности оригинала, возвращаются, отклоняются рабочей поверхностью полупрозрачного зеркала и, фокусируясь микрообъективом, попадают на светочувствительную поверхность полупроводникового элемента.   На поверхности элемента накапливается электрический заряд, величина которого зависит от яркости засветки. Эти сигналы переменной величины усиливаются и передаются в аналого - цифровой преобразователь, где на их основе формируется цифровой код - последовательность логических нулей и единиц. </vt:lpstr>
      <vt:lpstr>Процесс сканирования изображения  Затем компьютерная программа - драйвер согласно цифровым данным восстанавливает изображение, идентичное изображению на поверхности оригинала. Сканирование производится построчно - за один цикл линейка светочувствительных элементов считывает изображение с узкого линейного участка поверхности оригинала.  Для считывания изображения с соседнего участка транспортный механизм, приводимый в действие шаговым электродвигателем, смещает линейку на небольшое расстояние, и процесс сканирования повторяется. </vt:lpstr>
      <vt:lpstr>Спасибо за внимание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КУРСОВОЙ ПРОЕКТ   Разработка структуры базы данных для информационной системы «Магазин сотовых телефонов»          Выполнил: студент гр. ПРИ-120 Парахин К.В.</dc:title>
  <dc:creator>Tigeroff</dc:creator>
  <cp:lastModifiedBy>Tigeroff</cp:lastModifiedBy>
  <cp:revision>15</cp:revision>
  <dcterms:created xsi:type="dcterms:W3CDTF">2022-05-10T11:42:52Z</dcterms:created>
  <dcterms:modified xsi:type="dcterms:W3CDTF">2022-11-14T15:40:50Z</dcterms:modified>
</cp:coreProperties>
</file>