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1" r:id="rId4"/>
    <p:sldId id="305" r:id="rId5"/>
    <p:sldId id="302" r:id="rId6"/>
    <p:sldId id="303" r:id="rId7"/>
    <p:sldId id="285" r:id="rId8"/>
    <p:sldId id="278" r:id="rId9"/>
    <p:sldId id="276" r:id="rId10"/>
    <p:sldId id="277" r:id="rId11"/>
    <p:sldId id="288" r:id="rId12"/>
    <p:sldId id="270" r:id="rId13"/>
    <p:sldId id="271" r:id="rId14"/>
    <p:sldId id="292" r:id="rId15"/>
    <p:sldId id="291" r:id="rId16"/>
    <p:sldId id="295" r:id="rId17"/>
    <p:sldId id="296" r:id="rId18"/>
    <p:sldId id="306" r:id="rId19"/>
    <p:sldId id="30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71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69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21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0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8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5B80-0EC7-419D-82EA-845F041FDB47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docs/getting-start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2465" y="3543916"/>
            <a:ext cx="8902931" cy="1096899"/>
          </a:xfrm>
        </p:spPr>
        <p:txBody>
          <a:bodyPr>
            <a:noAutofit/>
          </a:bodyPr>
          <a:lstStyle/>
          <a:p>
            <a:pPr algn="just"/>
            <a:r>
              <a:rPr lang="ru-RU" sz="2200" dirty="0" smtClean="0"/>
              <a:t>Разработка мобильного приложения для автоматизации деятельности </a:t>
            </a:r>
            <a:r>
              <a:rPr lang="en-US" sz="2200" dirty="0" smtClean="0"/>
              <a:t>IT</a:t>
            </a:r>
            <a:r>
              <a:rPr lang="ru-RU" sz="2200" dirty="0" smtClean="0"/>
              <a:t>-отделов предприятия</a:t>
            </a:r>
            <a:endParaRPr lang="ru-RU" sz="22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FFA3B1-8BB2-4475-AD02-C7A5657091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2251" y="1512715"/>
            <a:ext cx="7767637" cy="16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науки и высшего образования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радиоэлектроники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lang="ru-RU" sz="20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4B9947F-FAC4-4D27-ABA8-B129B8677C07}"/>
              </a:ext>
            </a:extLst>
          </p:cNvPr>
          <p:cNvSpPr txBox="1">
            <a:spLocks/>
          </p:cNvSpPr>
          <p:nvPr/>
        </p:nvSpPr>
        <p:spPr>
          <a:xfrm>
            <a:off x="-532015" y="4707317"/>
            <a:ext cx="9601860" cy="19678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Парахин Кирилл ПРИ-120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Курочкин Сергей Васильевич,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доцент кафедры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7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Диаграмма развертывания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52501" y="1556326"/>
            <a:ext cx="5366847" cy="47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Описание инструментов разработки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888" y="1563511"/>
            <a:ext cx="8899929" cy="45380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качестве платформы для разработки серверной части приложения был выбран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Core</a:t>
            </a:r>
            <a:r>
              <a:rPr lang="ru-RU" dirty="0"/>
              <a:t> </a:t>
            </a:r>
            <a:r>
              <a:rPr lang="ru-RU" dirty="0" err="1"/>
              <a:t>благодоря</a:t>
            </a:r>
            <a:r>
              <a:rPr lang="ru-RU" dirty="0"/>
              <a:t> его </a:t>
            </a:r>
            <a:r>
              <a:rPr lang="ru-RU" dirty="0" err="1"/>
              <a:t>высокопроизводительности</a:t>
            </a:r>
            <a:r>
              <a:rPr lang="ru-RU" dirty="0"/>
              <a:t> и кроссплатформенности</a:t>
            </a:r>
            <a:r>
              <a:rPr lang="ru-RU" dirty="0" smtClean="0"/>
              <a:t>.</a:t>
            </a:r>
          </a:p>
          <a:p>
            <a:r>
              <a:rPr lang="ru-RU" dirty="0"/>
              <a:t>Клиентская часть приложения была разработана с использованием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Flutter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 качестве СУБД была выбрана </a:t>
            </a:r>
            <a:r>
              <a:rPr lang="en-US" dirty="0" smtClean="0"/>
              <a:t>PostgreSQL</a:t>
            </a:r>
            <a:endParaRPr lang="ru-RU" dirty="0" smtClean="0"/>
          </a:p>
          <a:p>
            <a:r>
              <a:rPr lang="ru-RU" dirty="0"/>
              <a:t>Аутентификация была использована на основе </a:t>
            </a:r>
            <a:r>
              <a:rPr lang="en-US" dirty="0"/>
              <a:t>Identity </a:t>
            </a:r>
            <a:r>
              <a:rPr lang="ru-RU" dirty="0"/>
              <a:t>от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</a:t>
            </a:r>
            <a:r>
              <a:rPr lang="en-US" dirty="0" smtClean="0"/>
              <a:t>Core</a:t>
            </a:r>
            <a:endParaRPr lang="ru-RU" dirty="0" smtClean="0"/>
          </a:p>
          <a:p>
            <a:r>
              <a:rPr lang="ru-RU" dirty="0" smtClean="0"/>
              <a:t>Используемые библиотеки:</a:t>
            </a:r>
          </a:p>
          <a:p>
            <a:pPr lvl="1"/>
            <a:r>
              <a:rPr lang="ru-RU" dirty="0" err="1" smtClean="0"/>
              <a:t>Newtonsoft.Json</a:t>
            </a:r>
            <a:r>
              <a:rPr lang="ru-RU" dirty="0" smtClean="0"/>
              <a:t> </a:t>
            </a:r>
            <a:r>
              <a:rPr lang="ru-RU" dirty="0"/>
              <a:t>– библиотека для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r>
              <a:rPr lang="ru-RU" dirty="0"/>
              <a:t> объект в </a:t>
            </a:r>
            <a:r>
              <a:rPr lang="en-US" dirty="0" err="1"/>
              <a:t>JSON</a:t>
            </a:r>
            <a:r>
              <a:rPr lang="ru-RU" dirty="0"/>
              <a:t>.</a:t>
            </a:r>
            <a:endParaRPr lang="ru-RU" b="1" dirty="0"/>
          </a:p>
          <a:p>
            <a:pPr lvl="1"/>
            <a:r>
              <a:rPr lang="en-US" dirty="0" err="1"/>
              <a:t>Serilog</a:t>
            </a:r>
            <a:r>
              <a:rPr lang="en-US" dirty="0"/>
              <a:t> </a:t>
            </a:r>
            <a:r>
              <a:rPr lang="ru-RU" dirty="0"/>
              <a:t>– сторонняя библиотека для </a:t>
            </a:r>
            <a:r>
              <a:rPr lang="ru-RU" dirty="0" err="1"/>
              <a:t>логгирования</a:t>
            </a:r>
            <a:r>
              <a:rPr lang="ru-RU" dirty="0"/>
              <a:t> приложения (как в консоли, так и в </a:t>
            </a:r>
            <a:r>
              <a:rPr lang="en-US" dirty="0"/>
              <a:t>Google Cloud</a:t>
            </a:r>
            <a:r>
              <a:rPr lang="ru-RU" dirty="0"/>
              <a:t>)</a:t>
            </a:r>
            <a:endParaRPr lang="ru-RU" b="1" dirty="0"/>
          </a:p>
          <a:p>
            <a:pPr lvl="1"/>
            <a:r>
              <a:rPr lang="en-US" dirty="0"/>
              <a:t>Entity Framework Core</a:t>
            </a:r>
            <a:r>
              <a:rPr lang="ru-RU" dirty="0"/>
              <a:t> - современный модуль сопоставления "объект — база данных" для .</a:t>
            </a:r>
            <a:r>
              <a:rPr lang="en-US" dirty="0"/>
              <a:t>NET</a:t>
            </a:r>
            <a:r>
              <a:rPr lang="ru-RU" dirty="0" smtClean="0"/>
              <a:t>.</a:t>
            </a:r>
            <a:endParaRPr lang="ru-RU" b="1" dirty="0"/>
          </a:p>
          <a:p>
            <a:pPr lvl="1"/>
            <a:r>
              <a:rPr lang="en-US" dirty="0" err="1" smtClean="0"/>
              <a:t>xUnit</a:t>
            </a:r>
            <a:r>
              <a:rPr lang="ru-RU" dirty="0" smtClean="0"/>
              <a:t> – инструментарий для проведения модульного тестирования </a:t>
            </a:r>
            <a:endParaRPr lang="ru-RU" dirty="0"/>
          </a:p>
          <a:p>
            <a:pPr lvl="1"/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651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673" y="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Главная страница и профиль пользователя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53285" y="1057591"/>
            <a:ext cx="2818130" cy="455993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69032" y="1138841"/>
            <a:ext cx="3118108" cy="471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созданию событий в календаре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984184" y="1004111"/>
            <a:ext cx="3526270" cy="540639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282519" y="680896"/>
            <a:ext cx="2522960" cy="3367402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977332" y="2296336"/>
            <a:ext cx="2593340" cy="41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работе с событиями в календаре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979142"/>
            <a:ext cx="3506470" cy="506222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19156" y="723180"/>
            <a:ext cx="3089632" cy="259250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369602" y="3602241"/>
            <a:ext cx="3674745" cy="30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работе с группами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4779819" y="839585"/>
            <a:ext cx="3108960" cy="472163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731" y="1113905"/>
            <a:ext cx="2701636" cy="4239491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31641" y="1113904"/>
            <a:ext cx="3328170" cy="4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6244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Развертывание </a:t>
            </a:r>
            <a:r>
              <a:rPr lang="ru-RU" sz="2400" dirty="0" smtClean="0"/>
              <a:t>приложения в </a:t>
            </a:r>
            <a:r>
              <a:rPr lang="en-US" sz="2400" dirty="0" smtClean="0"/>
              <a:t>Docker</a:t>
            </a:r>
            <a:r>
              <a:rPr lang="ru-RU" sz="2400" dirty="0" smtClean="0"/>
              <a:t>-контейнере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814" y="783009"/>
            <a:ext cx="6068291" cy="331796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938" y="3027810"/>
            <a:ext cx="5946127" cy="37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6244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Выкладывание мобильного приложения </a:t>
            </a:r>
            <a:r>
              <a:rPr lang="ru-RU" sz="2400" dirty="0" smtClean="0"/>
              <a:t>в магазине приложений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38" y="806644"/>
            <a:ext cx="4993855" cy="587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3964"/>
            <a:ext cx="8596668" cy="1320800"/>
          </a:xfrm>
        </p:spPr>
        <p:txBody>
          <a:bodyPr/>
          <a:lstStyle/>
          <a:p>
            <a:r>
              <a:rPr lang="ru-RU" dirty="0" smtClean="0"/>
              <a:t>Информационный менеджмент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454" y="1454007"/>
            <a:ext cx="5499022" cy="5187862"/>
          </a:xfrm>
        </p:spPr>
        <p:txBody>
          <a:bodyPr>
            <a:normAutofit/>
          </a:bodyPr>
          <a:lstStyle/>
          <a:p>
            <a:r>
              <a:rPr lang="ru-RU" dirty="0" smtClean="0"/>
              <a:t>Сроки реализации проекта: с 29.01.2024 г. по 14.06.2024 г.</a:t>
            </a:r>
          </a:p>
          <a:p>
            <a:r>
              <a:rPr lang="ru-RU" dirty="0" smtClean="0"/>
              <a:t>Менеджмент включает в себя следующие последовательные этапы:</a:t>
            </a:r>
          </a:p>
          <a:p>
            <a:pPr lvl="1"/>
            <a:r>
              <a:rPr lang="ru-RU" sz="1800" dirty="0" smtClean="0"/>
              <a:t>Системный анализ</a:t>
            </a:r>
          </a:p>
          <a:p>
            <a:pPr lvl="1"/>
            <a:r>
              <a:rPr lang="ru-RU" sz="1800" dirty="0" smtClean="0"/>
              <a:t>Анализ требований</a:t>
            </a:r>
          </a:p>
          <a:p>
            <a:pPr lvl="1"/>
            <a:r>
              <a:rPr lang="ru-RU" sz="1800" dirty="0" smtClean="0"/>
              <a:t>Проектирование</a:t>
            </a:r>
          </a:p>
          <a:p>
            <a:pPr lvl="1"/>
            <a:r>
              <a:rPr lang="ru-RU" sz="1800" dirty="0" smtClean="0"/>
              <a:t>Реализация приложения</a:t>
            </a:r>
          </a:p>
          <a:p>
            <a:pPr lvl="1"/>
            <a:r>
              <a:rPr lang="ru-RU" sz="1800" dirty="0" smtClean="0"/>
              <a:t>Тестирование</a:t>
            </a:r>
          </a:p>
          <a:p>
            <a:pPr lvl="1"/>
            <a:r>
              <a:rPr lang="ru-RU" sz="1800" dirty="0" smtClean="0"/>
              <a:t>Внедрение</a:t>
            </a:r>
          </a:p>
          <a:p>
            <a:pPr lvl="1"/>
            <a:r>
              <a:rPr lang="ru-RU" sz="1800" dirty="0" smtClean="0"/>
              <a:t>Сопровождение и продвижение</a:t>
            </a: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89" y="2894304"/>
            <a:ext cx="7869382" cy="212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43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69" y="218902"/>
            <a:ext cx="8596668" cy="1320800"/>
          </a:xfrm>
        </p:spPr>
        <p:txBody>
          <a:bodyPr/>
          <a:lstStyle/>
          <a:p>
            <a:r>
              <a:rPr lang="ru-RU" dirty="0" smtClean="0"/>
              <a:t>Экономическое обоснование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079" y="1179687"/>
            <a:ext cx="5964536" cy="52377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ru-RU" sz="1900" dirty="0"/>
              <a:t>Сумма инвестирования </a:t>
            </a:r>
            <a:r>
              <a:rPr lang="ru-RU" sz="1900" dirty="0" smtClean="0"/>
              <a:t>проекта за период разработки составляет 300 </a:t>
            </a:r>
            <a:r>
              <a:rPr lang="ru-RU" sz="1900" dirty="0"/>
              <a:t>550 </a:t>
            </a:r>
            <a:r>
              <a:rPr lang="ru-RU" sz="1900" dirty="0" smtClean="0"/>
              <a:t>рублей</a:t>
            </a:r>
          </a:p>
          <a:p>
            <a:pPr marL="0" indent="0">
              <a:buNone/>
            </a:pPr>
            <a:endParaRPr lang="ru-RU" sz="1900" b="1" dirty="0"/>
          </a:p>
          <a:p>
            <a:pPr marL="0" indent="0">
              <a:buNone/>
            </a:pPr>
            <a:r>
              <a:rPr lang="ru-RU" sz="1900" dirty="0" smtClean="0"/>
              <a:t>	Затраты постоянные составляют 200 </a:t>
            </a:r>
            <a:r>
              <a:rPr lang="ru-RU" sz="1900" dirty="0"/>
              <a:t>000 </a:t>
            </a:r>
            <a:r>
              <a:rPr lang="ru-RU" sz="1900" dirty="0" err="1" smtClean="0"/>
              <a:t>руб</a:t>
            </a:r>
            <a:r>
              <a:rPr lang="ru-RU" sz="1900" dirty="0" smtClean="0"/>
              <a:t>;</a:t>
            </a:r>
            <a:endParaRPr lang="ru-RU" sz="1900" dirty="0"/>
          </a:p>
          <a:p>
            <a:pPr lvl="1"/>
            <a:r>
              <a:rPr lang="ru-RU" sz="1900" dirty="0" smtClean="0"/>
              <a:t>Прямые материальные затраты составляют 800 </a:t>
            </a:r>
            <a:r>
              <a:rPr lang="ru-RU" sz="1900" dirty="0"/>
              <a:t>000 </a:t>
            </a:r>
            <a:r>
              <a:rPr lang="ru-RU" sz="1900" dirty="0" smtClean="0"/>
              <a:t>руб.</a:t>
            </a:r>
            <a:endParaRPr lang="ru-RU" sz="1900" dirty="0"/>
          </a:p>
          <a:p>
            <a:pPr lvl="1"/>
            <a:r>
              <a:rPr lang="ru-RU" sz="1900" dirty="0"/>
              <a:t>Выручка равна 1 180 000 </a:t>
            </a:r>
            <a:r>
              <a:rPr lang="ru-RU" sz="1900" dirty="0" smtClean="0"/>
              <a:t>руб.</a:t>
            </a:r>
          </a:p>
          <a:p>
            <a:pPr lvl="1"/>
            <a:r>
              <a:rPr lang="ru-RU" sz="1900" dirty="0" smtClean="0"/>
              <a:t>Объем продаж </a:t>
            </a:r>
            <a:r>
              <a:rPr lang="ru-RU" sz="1900" dirty="0"/>
              <a:t>в точке безубыточности составит – 51 754,38</a:t>
            </a:r>
            <a:r>
              <a:rPr lang="ru-RU" sz="1900" b="1" dirty="0"/>
              <a:t> </a:t>
            </a:r>
            <a:r>
              <a:rPr lang="ru-RU" sz="1900" dirty="0"/>
              <a:t>руб. в </a:t>
            </a:r>
            <a:r>
              <a:rPr lang="ru-RU" sz="1900" dirty="0" smtClean="0"/>
              <a:t>месяц</a:t>
            </a:r>
          </a:p>
          <a:p>
            <a:pPr marL="457200" lvl="1" indent="0">
              <a:buNone/>
            </a:pPr>
            <a:endParaRPr lang="ru-RU" sz="1900" dirty="0"/>
          </a:p>
          <a:p>
            <a:pPr marL="457200" lvl="1" indent="0">
              <a:buNone/>
            </a:pPr>
            <a:r>
              <a:rPr lang="ru-RU" sz="1900" dirty="0" smtClean="0"/>
              <a:t>Согласно </a:t>
            </a:r>
            <a:r>
              <a:rPr lang="ru-RU" sz="1900" dirty="0"/>
              <a:t>расчетам, срок окупаемости проекта составляет </a:t>
            </a:r>
            <a:r>
              <a:rPr lang="ru-RU" sz="1900" b="1" dirty="0"/>
              <a:t>1 год и 4 месяца (16 месяцев</a:t>
            </a:r>
            <a:r>
              <a:rPr lang="ru-RU" sz="1900" b="1" dirty="0" smtClean="0"/>
              <a:t>).</a:t>
            </a:r>
          </a:p>
          <a:p>
            <a:pPr marL="457200" lvl="1" indent="0">
              <a:buNone/>
            </a:pPr>
            <a:endParaRPr lang="ru-RU" sz="1900" b="1" dirty="0" smtClean="0"/>
          </a:p>
          <a:p>
            <a:pPr marL="457200" lvl="1" indent="0">
              <a:buNone/>
            </a:pPr>
            <a:r>
              <a:rPr lang="ru-RU" sz="1900" b="1" i="1" dirty="0" smtClean="0"/>
              <a:t>Рентабельность </a:t>
            </a:r>
            <a:r>
              <a:rPr lang="ru-RU" sz="1900" b="1" i="1" dirty="0"/>
              <a:t>проекта (бизнеса)  равна </a:t>
            </a:r>
            <a:r>
              <a:rPr lang="ru-RU" sz="1900" b="1" dirty="0"/>
              <a:t>23,7 % </a:t>
            </a:r>
            <a:endParaRPr lang="ru-RU" sz="1900" b="1" dirty="0" smtClean="0"/>
          </a:p>
          <a:p>
            <a:pPr marL="457200" lvl="1" indent="0">
              <a:buNone/>
            </a:pPr>
            <a:r>
              <a:rPr lang="ru-RU" sz="1900" b="1" i="1" dirty="0" smtClean="0"/>
              <a:t>Рентабельность </a:t>
            </a:r>
            <a:r>
              <a:rPr lang="ru-RU" sz="1900" b="1" i="1" dirty="0"/>
              <a:t>привлеченных средств  равна </a:t>
            </a:r>
            <a:r>
              <a:rPr lang="ru-RU" sz="1900" b="1" dirty="0"/>
              <a:t>93 %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28007"/>
              </p:ext>
            </p:extLst>
          </p:nvPr>
        </p:nvGraphicFramePr>
        <p:xfrm>
          <a:off x="6794843" y="1539702"/>
          <a:ext cx="3504626" cy="4489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275">
                  <a:extLst>
                    <a:ext uri="{9D8B030D-6E8A-4147-A177-3AD203B41FA5}">
                      <a16:colId xmlns:a16="http://schemas.microsoft.com/office/drawing/2014/main" val="193188162"/>
                    </a:ext>
                  </a:extLst>
                </a:gridCol>
                <a:gridCol w="1443665">
                  <a:extLst>
                    <a:ext uri="{9D8B030D-6E8A-4147-A177-3AD203B41FA5}">
                      <a16:colId xmlns:a16="http://schemas.microsoft.com/office/drawing/2014/main" val="3913085538"/>
                    </a:ext>
                  </a:extLst>
                </a:gridCol>
                <a:gridCol w="949686">
                  <a:extLst>
                    <a:ext uri="{9D8B030D-6E8A-4147-A177-3AD203B41FA5}">
                      <a16:colId xmlns:a16="http://schemas.microsoft.com/office/drawing/2014/main" val="1913567542"/>
                    </a:ext>
                  </a:extLst>
                </a:gridCol>
              </a:tblGrid>
              <a:tr h="9309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Показатель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Прибыль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Окупаемость вложений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671645429"/>
                  </a:ext>
                </a:extLst>
              </a:tr>
              <a:tr h="477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Вложения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-300 550</a:t>
                      </a:r>
                      <a:r>
                        <a:rPr lang="ru-RU" sz="1000">
                          <a:effectLst/>
                        </a:rPr>
                        <a:t>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-300 550</a:t>
                      </a:r>
                      <a:r>
                        <a:rPr lang="ru-RU" sz="1000">
                          <a:effectLst/>
                        </a:rPr>
                        <a:t>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1206034358"/>
                  </a:ext>
                </a:extLst>
              </a:tr>
              <a:tr h="4526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200000,00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-100550,00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2400569758"/>
                  </a:ext>
                </a:extLst>
              </a:tr>
              <a:tr h="4777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1 месяц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31666</a:t>
                      </a:r>
                      <a:r>
                        <a:rPr lang="ru-RU" sz="1000">
                          <a:effectLst/>
                        </a:rPr>
                        <a:t>,66 (380 000 </a:t>
                      </a:r>
                      <a:r>
                        <a:rPr lang="en-US" sz="1000">
                          <a:effectLst/>
                        </a:rPr>
                        <a:t>/ 12)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-68883,34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653986823"/>
                  </a:ext>
                </a:extLst>
              </a:tr>
              <a:tr h="19110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2 месяц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3 месяц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 год 4 месяц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31666,66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31666,66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31666,66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   -37216,88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-5550,02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26116,64</a:t>
                      </a:r>
                      <a:endParaRPr lang="ru-RU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3587811575"/>
                  </a:ext>
                </a:extLst>
              </a:tr>
              <a:tr h="2388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80" marR="57080" marT="0" marB="0" anchor="ctr"/>
                </a:tc>
                <a:extLst>
                  <a:ext uri="{0D108BD9-81ED-4DB2-BD59-A6C34878D82A}">
                    <a16:rowId xmlns:a16="http://schemas.microsoft.com/office/drawing/2014/main" val="332699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13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ВВЕДЕНИЕ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252415"/>
            <a:ext cx="10099963" cy="5668562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Большая </a:t>
            </a:r>
            <a:r>
              <a:rPr lang="ru-RU" dirty="0"/>
              <a:t>часть современных коммерческих предприятий имеют собственные информационные системы, которые хранят, обрабатывают и передают данные о клиентах, </a:t>
            </a:r>
            <a:r>
              <a:rPr lang="ru-RU" dirty="0" smtClean="0"/>
              <a:t>сотрудниках. Поэтому </a:t>
            </a:r>
            <a:r>
              <a:rPr lang="ru-RU" dirty="0"/>
              <a:t>каждое такое </a:t>
            </a:r>
            <a:r>
              <a:rPr lang="ru-RU" dirty="0" smtClean="0"/>
              <a:t>предприятие </a:t>
            </a:r>
            <a:r>
              <a:rPr lang="ru-RU" dirty="0"/>
              <a:t>иметь хотя бы один </a:t>
            </a:r>
            <a:r>
              <a:rPr lang="en-US" dirty="0"/>
              <a:t>IT</a:t>
            </a:r>
            <a:r>
              <a:rPr lang="ru-RU" dirty="0"/>
              <a:t>-отдел, занимающийся разработкой, внедрением и поддержкой </a:t>
            </a:r>
            <a:r>
              <a:rPr lang="ru-RU" dirty="0" err="1" smtClean="0"/>
              <a:t>ПИС</a:t>
            </a:r>
            <a:r>
              <a:rPr lang="ru-RU" dirty="0" smtClean="0"/>
              <a:t>, </a:t>
            </a:r>
            <a:r>
              <a:rPr lang="ru-RU" dirty="0"/>
              <a:t>направленных на получение прибыли. </a:t>
            </a:r>
          </a:p>
          <a:p>
            <a:r>
              <a:rPr lang="ru-RU" dirty="0"/>
              <a:t>Каждый </a:t>
            </a:r>
            <a:r>
              <a:rPr lang="en-US" dirty="0"/>
              <a:t>IT</a:t>
            </a:r>
            <a:r>
              <a:rPr lang="ru-RU" dirty="0"/>
              <a:t>-отдел состоит из нескольких проектов, разбитых на основе какой-то классификации, обычно связанной с разделением групп людей по ответственности или специальности.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автоматизации деятельности отдела необходимо иерархически разбить его на отдельные группы, каждая из которых имеет своего менеджера (руководителя), обладающего отдельными полномочиями по надзору и контролю подчиненных сотрудников. </a:t>
            </a:r>
          </a:p>
          <a:p>
            <a:r>
              <a:rPr lang="ru-RU" dirty="0"/>
              <a:t>Также практически любая программная система должна иметь собственный отдел поддержки и обработки проблем пользователей и системных ошибок, чтобы осуществлять контроль происходящего функционирования системы и своевременно производить отладку и </a:t>
            </a:r>
            <a:r>
              <a:rPr lang="ru-RU" dirty="0" smtClean="0"/>
              <a:t>поддержку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995" y="90854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Список источников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556" y="571898"/>
            <a:ext cx="9366901" cy="574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r>
              <a:rPr lang="ru-RU" b="1" dirty="0"/>
              <a:t> </a:t>
            </a:r>
            <a:r>
              <a:rPr lang="ru-RU" dirty="0"/>
              <a:t>1.  </a:t>
            </a:r>
            <a:r>
              <a:rPr lang="ru-RU" u="sng" dirty="0"/>
              <a:t>Официальная документация </a:t>
            </a:r>
            <a:r>
              <a:rPr lang="en-US" u="sng" dirty="0"/>
              <a:t>Android Studio</a:t>
            </a:r>
            <a:r>
              <a:rPr lang="ru-RU" u="sng" dirty="0"/>
              <a:t>. [Электронный ресурс] </a:t>
            </a:r>
            <a:r>
              <a:rPr lang="ru-RU" u="sng" dirty="0" err="1"/>
              <a:t>URL</a:t>
            </a:r>
            <a:r>
              <a:rPr lang="ru-RU" u="sng" dirty="0"/>
              <a:t>: </a:t>
            </a:r>
            <a:r>
              <a:rPr lang="ru-RU" u="sng" dirty="0" err="1"/>
              <a:t>https</a:t>
            </a:r>
            <a:r>
              <a:rPr lang="ru-RU" u="sng" dirty="0"/>
              <a:t>://</a:t>
            </a:r>
            <a:r>
              <a:rPr lang="ru-RU" u="sng" dirty="0" err="1"/>
              <a:t>developer.android.com</a:t>
            </a:r>
            <a:r>
              <a:rPr lang="ru-RU" u="sng" dirty="0"/>
              <a:t>/</a:t>
            </a:r>
            <a:r>
              <a:rPr lang="ru-RU" u="sng" dirty="0" err="1"/>
              <a:t>guide</a:t>
            </a:r>
            <a:endParaRPr lang="ru-RU" dirty="0"/>
          </a:p>
          <a:p>
            <a:r>
              <a:rPr lang="ru-RU" dirty="0"/>
              <a:t>2. </a:t>
            </a:r>
            <a:r>
              <a:rPr lang="ru-RU" u="sng" dirty="0"/>
              <a:t>Официальная документация </a:t>
            </a:r>
            <a:r>
              <a:rPr lang="en-US" u="sng" dirty="0"/>
              <a:t>React Native</a:t>
            </a:r>
            <a:r>
              <a:rPr lang="ru-RU" u="sng" dirty="0"/>
              <a:t>. [Электронный ресурс] </a:t>
            </a:r>
            <a:r>
              <a:rPr lang="ru-RU" u="sng" dirty="0" err="1"/>
              <a:t>URL</a:t>
            </a:r>
            <a:r>
              <a:rPr lang="ru-RU" u="sng" dirty="0"/>
              <a:t>:</a:t>
            </a:r>
            <a:r>
              <a:rPr lang="ru-RU" dirty="0"/>
              <a:t> </a:t>
            </a:r>
            <a:r>
              <a:rPr lang="ru-RU" u="sng" dirty="0" err="1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ru-RU" u="sng" dirty="0" err="1">
                <a:hlinkClick r:id="rId2"/>
              </a:rPr>
              <a:t>reactnative.dev</a:t>
            </a:r>
            <a:r>
              <a:rPr lang="ru-RU" u="sng" dirty="0">
                <a:hlinkClick r:id="rId2"/>
              </a:rPr>
              <a:t>/</a:t>
            </a:r>
            <a:r>
              <a:rPr lang="ru-RU" u="sng" dirty="0" err="1">
                <a:hlinkClick r:id="rId2"/>
              </a:rPr>
              <a:t>docs</a:t>
            </a:r>
            <a:r>
              <a:rPr lang="ru-RU" u="sng" dirty="0">
                <a:hlinkClick r:id="rId2"/>
              </a:rPr>
              <a:t>/</a:t>
            </a:r>
            <a:r>
              <a:rPr lang="ru-RU" u="sng" dirty="0" err="1">
                <a:hlinkClick r:id="rId2"/>
              </a:rPr>
              <a:t>getting-started</a:t>
            </a:r>
            <a:endParaRPr lang="ru-RU" dirty="0"/>
          </a:p>
          <a:p>
            <a:r>
              <a:rPr lang="ru-RU" dirty="0"/>
              <a:t>3. </a:t>
            </a:r>
            <a:r>
              <a:rPr lang="ru-RU" u="sng" dirty="0" err="1"/>
              <a:t>Гриффитс</a:t>
            </a:r>
            <a:r>
              <a:rPr lang="ru-RU" u="sng" dirty="0"/>
              <a:t>, Д. </a:t>
            </a:r>
            <a:r>
              <a:rPr lang="ru-RU" u="sng" dirty="0" err="1"/>
              <a:t>Head</a:t>
            </a:r>
            <a:r>
              <a:rPr lang="ru-RU" u="sng" dirty="0"/>
              <a:t> </a:t>
            </a:r>
            <a:r>
              <a:rPr lang="ru-RU" u="sng" dirty="0" err="1"/>
              <a:t>First</a:t>
            </a:r>
            <a:r>
              <a:rPr lang="ru-RU" u="sng" dirty="0"/>
              <a:t>. Программирование для </a:t>
            </a:r>
            <a:r>
              <a:rPr lang="ru-RU" u="sng" dirty="0" err="1"/>
              <a:t>Android</a:t>
            </a:r>
            <a:r>
              <a:rPr lang="ru-RU" u="sng" dirty="0"/>
              <a:t> /Д. </a:t>
            </a:r>
            <a:r>
              <a:rPr lang="ru-RU" u="sng" dirty="0" err="1"/>
              <a:t>Гриффитс</a:t>
            </a:r>
            <a:r>
              <a:rPr lang="ru-RU" u="sng" dirty="0"/>
              <a:t>. – СПб.: Питер, 2016. – 704 с.</a:t>
            </a:r>
            <a:endParaRPr lang="ru-RU" dirty="0"/>
          </a:p>
          <a:p>
            <a:r>
              <a:rPr lang="ru-RU" dirty="0"/>
              <a:t>4. </a:t>
            </a:r>
            <a:r>
              <a:rPr lang="ru-RU" u="sng" dirty="0" err="1"/>
              <a:t>Нативная</a:t>
            </a:r>
            <a:r>
              <a:rPr lang="ru-RU" u="sng" dirty="0"/>
              <a:t> разработка мобильных приложений [Электронный ресурс] / Льюис Ш., </a:t>
            </a:r>
            <a:r>
              <a:rPr lang="ru-RU" u="sng" dirty="0" err="1"/>
              <a:t>Данн</a:t>
            </a:r>
            <a:r>
              <a:rPr lang="ru-RU" u="sng" dirty="0"/>
              <a:t> М., пер. с англ. </a:t>
            </a:r>
            <a:r>
              <a:rPr lang="ru-RU" u="sng" dirty="0" err="1"/>
              <a:t>А.Н</a:t>
            </a:r>
            <a:r>
              <a:rPr lang="ru-RU" u="sng" dirty="0"/>
              <a:t>. Киселева. - М. : </a:t>
            </a:r>
            <a:r>
              <a:rPr lang="ru-RU" u="sng" dirty="0" err="1"/>
              <a:t>ДМК</a:t>
            </a:r>
            <a:r>
              <a:rPr lang="ru-RU" u="sng" dirty="0"/>
              <a:t> Пресс, 2020. </a:t>
            </a:r>
            <a:endParaRPr lang="ru-RU" dirty="0"/>
          </a:p>
          <a:p>
            <a:r>
              <a:rPr lang="ru-RU" dirty="0"/>
              <a:t>5. </a:t>
            </a:r>
            <a:r>
              <a:rPr lang="ru-RU" u="sng" dirty="0"/>
              <a:t>Разработка мобильных приложений в среде </a:t>
            </a:r>
            <a:r>
              <a:rPr lang="ru-RU" u="sng" dirty="0" err="1"/>
              <a:t>Android</a:t>
            </a:r>
            <a:r>
              <a:rPr lang="ru-RU" u="sng" dirty="0"/>
              <a:t> </a:t>
            </a:r>
            <a:r>
              <a:rPr lang="ru-RU" u="sng" dirty="0" err="1"/>
              <a:t>Studio</a:t>
            </a:r>
            <a:r>
              <a:rPr lang="ru-RU" u="sng" dirty="0"/>
              <a:t> : учебное пособие [Электронный ресурс] / Л. В. </a:t>
            </a:r>
            <a:r>
              <a:rPr lang="ru-RU" u="sng" dirty="0" err="1"/>
              <a:t>Пирская</a:t>
            </a:r>
            <a:r>
              <a:rPr lang="ru-RU" u="sng" dirty="0"/>
              <a:t>. – Ростов н/Д : ЮФУ, 2019</a:t>
            </a: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3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29" y="446089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Picture 4" descr="Check Mark Symbol PNG Transparent Images Free Download | Vector Files |  Png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56" y="1951427"/>
            <a:ext cx="2575249" cy="25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ЦЕЛИ РАЗРАБОТКИ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252415"/>
            <a:ext cx="10099963" cy="56685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Целью работы является разработка мобильного приложения, которое обеспечивает следующие возможности:</a:t>
            </a:r>
          </a:p>
          <a:p>
            <a:pPr marL="0" indent="0">
              <a:buNone/>
            </a:pPr>
            <a:endParaRPr lang="ru-RU" dirty="0" smtClean="0"/>
          </a:p>
          <a:p>
            <a:pPr lvl="1"/>
            <a:r>
              <a:rPr lang="ru-RU" sz="2000" dirty="0" smtClean="0"/>
              <a:t>Автоматизация деятельности и взаимодействия сотрудников </a:t>
            </a:r>
            <a:r>
              <a:rPr lang="en-US" sz="2000" dirty="0" smtClean="0"/>
              <a:t>IT</a:t>
            </a:r>
            <a:r>
              <a:rPr lang="ru-RU" sz="2000" dirty="0" smtClean="0"/>
              <a:t>-отдела</a:t>
            </a:r>
          </a:p>
          <a:p>
            <a:pPr lvl="1"/>
            <a:r>
              <a:rPr lang="ru-RU" sz="2000" dirty="0" smtClean="0"/>
              <a:t>Создание иерархической организационной структуры проектов внутри </a:t>
            </a:r>
            <a:r>
              <a:rPr lang="en-US" sz="2000" dirty="0" smtClean="0"/>
              <a:t>IT</a:t>
            </a:r>
            <a:r>
              <a:rPr lang="ru-RU" sz="2000" dirty="0" smtClean="0"/>
              <a:t>-отдела</a:t>
            </a:r>
          </a:p>
          <a:p>
            <a:pPr lvl="1"/>
            <a:r>
              <a:rPr lang="ru-RU" sz="2000" dirty="0"/>
              <a:t>Введение автоматической системы отчетности и регистрации инцидентов</a:t>
            </a:r>
          </a:p>
          <a:p>
            <a:pPr lvl="1"/>
            <a:r>
              <a:rPr lang="ru-RU" sz="2000" dirty="0" smtClean="0"/>
              <a:t>Хранение данных о сотрудниках, их мероприятиях, задачах, сообщениях</a:t>
            </a:r>
          </a:p>
          <a:p>
            <a:pPr lvl="1"/>
            <a:r>
              <a:rPr lang="ru-RU" sz="2000" dirty="0" smtClean="0"/>
              <a:t>Обеспечение своевременного обмена информации в системе путем рассылки уведомлений</a:t>
            </a:r>
          </a:p>
          <a:p>
            <a:pPr lvl="1"/>
            <a:r>
              <a:rPr lang="ru-RU" sz="2000" dirty="0" smtClean="0"/>
              <a:t>Оптимизация работы отделов мониторинга и аналитики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6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проекте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2916"/>
            <a:ext cx="8596668" cy="4821381"/>
          </a:xfrm>
        </p:spPr>
        <p:txBody>
          <a:bodyPr>
            <a:normAutofit fontScale="92500" lnSpcReduction="20000"/>
          </a:bodyPr>
          <a:lstStyle/>
          <a:p>
            <a:r>
              <a:rPr lang="ru-RU" sz="2200" dirty="0" smtClean="0"/>
              <a:t>Заказчик:</a:t>
            </a:r>
          </a:p>
          <a:p>
            <a:r>
              <a:rPr lang="ru-RU" sz="2200" dirty="0" smtClean="0"/>
              <a:t>Компания </a:t>
            </a:r>
            <a:r>
              <a:rPr lang="ru-RU" sz="2200" dirty="0"/>
              <a:t>ООО «</a:t>
            </a:r>
            <a:r>
              <a:rPr lang="ru-RU" sz="2200" dirty="0" err="1"/>
              <a:t>АИСТСОФТ</a:t>
            </a:r>
            <a:r>
              <a:rPr lang="ru-RU" sz="2200" dirty="0"/>
              <a:t>» - </a:t>
            </a:r>
            <a:r>
              <a:rPr lang="ru-RU" sz="2200" dirty="0" smtClean="0"/>
              <a:t>компания-заказчик, </a:t>
            </a:r>
            <a:r>
              <a:rPr lang="ru-RU" sz="2200" dirty="0"/>
              <a:t>занимающаяся разработкой высоконагруженного программного обеспечения для сбора, обработки и анализа данных в реальном времени, и их последующего преобразования в информацию. Было организовано в 2012 </a:t>
            </a:r>
            <a:r>
              <a:rPr lang="ru-RU" sz="2200" dirty="0" smtClean="0"/>
              <a:t>году. </a:t>
            </a:r>
          </a:p>
          <a:p>
            <a:endParaRPr lang="ru-RU" sz="2200" dirty="0"/>
          </a:p>
          <a:p>
            <a:r>
              <a:rPr lang="ru-RU" sz="2200" dirty="0"/>
              <a:t>Организатор и исполнитель: </a:t>
            </a:r>
          </a:p>
          <a:p>
            <a:r>
              <a:rPr lang="ru-RU" sz="2200" dirty="0"/>
              <a:t>Парахин Кирилл Валерьевич - .</a:t>
            </a:r>
            <a:r>
              <a:rPr lang="en-US" sz="2200" dirty="0"/>
              <a:t>NET</a:t>
            </a:r>
            <a:r>
              <a:rPr lang="ru-RU" sz="2200" dirty="0"/>
              <a:t> разработчик, обладающий небольшим опытом разработки высоконагруженных </a:t>
            </a:r>
            <a:r>
              <a:rPr lang="en-US" sz="2200" dirty="0"/>
              <a:t>backend</a:t>
            </a:r>
            <a:r>
              <a:rPr lang="ru-RU" sz="2200" dirty="0"/>
              <a:t>-систем</a:t>
            </a:r>
            <a:r>
              <a:rPr lang="ru-RU" sz="2200" dirty="0" smtClean="0"/>
              <a:t>.</a:t>
            </a:r>
          </a:p>
          <a:p>
            <a:endParaRPr lang="ru-RU" sz="2200" dirty="0"/>
          </a:p>
          <a:p>
            <a:r>
              <a:rPr lang="ru-RU" sz="2200" dirty="0"/>
              <a:t>«</a:t>
            </a:r>
            <a:r>
              <a:rPr lang="en-US" sz="2200" dirty="0"/>
              <a:t>IT </a:t>
            </a:r>
            <a:r>
              <a:rPr lang="en-US" sz="2200" dirty="0" err="1"/>
              <a:t>AutoMonitor</a:t>
            </a:r>
            <a:r>
              <a:rPr lang="ru-RU" sz="2200" dirty="0"/>
              <a:t>» - это предложенное название </a:t>
            </a:r>
            <a:r>
              <a:rPr lang="ru-RU" sz="2200" dirty="0" err="1"/>
              <a:t>ПИС</a:t>
            </a:r>
            <a:r>
              <a:rPr lang="ru-RU" sz="2200" dirty="0"/>
              <a:t>, которое предлагается для разработки в рамках проведения данного проекта.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2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148" y="1620262"/>
            <a:ext cx="8915553" cy="4689098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Для достижения поставленной цели были поставлены следующие </a:t>
            </a:r>
            <a:r>
              <a:rPr lang="ru-RU" sz="2000" dirty="0" smtClean="0">
                <a:latin typeface="Trebuchet MS (Основной текст)"/>
                <a:cs typeface="Times New Roman" panose="02020603050405020304" pitchFamily="18" charset="0"/>
              </a:rPr>
              <a:t>задачи: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анализ предметной области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Рассмотреть основные аналоги и провести их сравнительный обзор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Выделить основные требования, предъявляемые системе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проектирование системы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Определить и обосновать средства разработки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разработку мобильного клиент-серверного приложения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развертывание и тестирование приложения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Выполнить экономическое обоснование внедрения системы</a:t>
            </a:r>
            <a:endParaRPr lang="ru-RU" sz="20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23009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701" y="77585"/>
            <a:ext cx="8596668" cy="1320800"/>
          </a:xfrm>
        </p:spPr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701" y="983722"/>
            <a:ext cx="5378767" cy="5874277"/>
          </a:xfrm>
        </p:spPr>
        <p:txBody>
          <a:bodyPr>
            <a:normAutofit/>
          </a:bodyPr>
          <a:lstStyle/>
          <a:p>
            <a:r>
              <a:rPr lang="ru-RU" dirty="0" smtClean="0"/>
              <a:t>1) </a:t>
            </a:r>
            <a:r>
              <a:rPr lang="en-US" dirty="0" smtClean="0"/>
              <a:t>Active Batch </a:t>
            </a:r>
            <a:r>
              <a:rPr lang="ru-RU" dirty="0" smtClean="0"/>
              <a:t>- лучше </a:t>
            </a:r>
            <a:r>
              <a:rPr lang="ru-RU" dirty="0"/>
              <a:t>всего подходит для организации ваших автоматизированных процессов. Подходит для среднего и крупного бизнеса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2) </a:t>
            </a:r>
            <a:r>
              <a:rPr lang="en-US" dirty="0"/>
              <a:t>Jira Service </a:t>
            </a:r>
            <a:r>
              <a:rPr lang="en-US" dirty="0" smtClean="0"/>
              <a:t>Management</a:t>
            </a:r>
            <a:r>
              <a:rPr lang="ru-RU" dirty="0" smtClean="0"/>
              <a:t> - лучше </a:t>
            </a:r>
            <a:r>
              <a:rPr lang="ru-RU" dirty="0"/>
              <a:t>всего подходит для оптимизированного управления </a:t>
            </a:r>
            <a:r>
              <a:rPr lang="ru-RU" dirty="0" err="1"/>
              <a:t>ИТ</a:t>
            </a:r>
            <a:r>
              <a:rPr lang="ru-RU" dirty="0"/>
              <a:t>-сервисами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3) </a:t>
            </a:r>
            <a:r>
              <a:rPr lang="en-US" dirty="0" err="1" smtClean="0"/>
              <a:t>Atera</a:t>
            </a:r>
            <a:r>
              <a:rPr lang="en-US" dirty="0" smtClean="0"/>
              <a:t> - </a:t>
            </a:r>
            <a:r>
              <a:rPr lang="ru-RU" dirty="0" smtClean="0"/>
              <a:t>лучше </a:t>
            </a:r>
            <a:r>
              <a:rPr lang="ru-RU" dirty="0"/>
              <a:t>всего подходит для автоматизации </a:t>
            </a:r>
            <a:r>
              <a:rPr lang="ru-RU" dirty="0" err="1"/>
              <a:t>ИТ</a:t>
            </a:r>
            <a:r>
              <a:rPr lang="ru-RU" dirty="0"/>
              <a:t> и написания сценариев для </a:t>
            </a:r>
            <a:r>
              <a:rPr lang="en-US" dirty="0" err="1"/>
              <a:t>MSP</a:t>
            </a:r>
            <a:r>
              <a:rPr lang="ru-RU" dirty="0"/>
              <a:t>, корпоративных компаний и поставщиков </a:t>
            </a:r>
            <a:r>
              <a:rPr lang="ru-RU" dirty="0" err="1"/>
              <a:t>ИТ</a:t>
            </a:r>
            <a:r>
              <a:rPr lang="ru-RU" dirty="0"/>
              <a:t>-услуг</a:t>
            </a:r>
            <a:r>
              <a:rPr lang="ru-RU" dirty="0" smtClean="0"/>
              <a:t>.</a:t>
            </a:r>
          </a:p>
          <a:p>
            <a:r>
              <a:rPr lang="ru-RU" dirty="0" smtClean="0"/>
              <a:t>4) </a:t>
            </a:r>
            <a:r>
              <a:rPr lang="en-US" dirty="0" smtClean="0"/>
              <a:t>Puppet</a:t>
            </a:r>
            <a:r>
              <a:rPr lang="ru-RU" dirty="0" smtClean="0"/>
              <a:t> - </a:t>
            </a:r>
            <a:r>
              <a:rPr lang="ru-RU" dirty="0"/>
              <a:t> </a:t>
            </a:r>
            <a:r>
              <a:rPr lang="ru-RU" dirty="0" smtClean="0"/>
              <a:t>лучше </a:t>
            </a:r>
            <a:r>
              <a:rPr lang="ru-RU" dirty="0"/>
              <a:t>всего подходит для малого и крупного бизнеса.</a:t>
            </a:r>
          </a:p>
          <a:p>
            <a:r>
              <a:rPr lang="ru-RU" dirty="0" err="1"/>
              <a:t>Puppet</a:t>
            </a:r>
            <a:r>
              <a:rPr lang="ru-RU" dirty="0"/>
              <a:t> поможет вам в автоматизации, управляемой событиями. Он может подключать облачных провайдеров, инструменты </a:t>
            </a:r>
            <a:r>
              <a:rPr lang="ru-RU" dirty="0" err="1"/>
              <a:t>DevOps</a:t>
            </a:r>
            <a:r>
              <a:rPr lang="ru-RU" dirty="0"/>
              <a:t> и другие </a:t>
            </a:r>
            <a:r>
              <a:rPr lang="ru-RU" dirty="0" err="1"/>
              <a:t>API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58948" y="3648580"/>
            <a:ext cx="5748001" cy="3027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29" y="539967"/>
            <a:ext cx="5488237" cy="27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67819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Сравнительной обзор аналогов</a:t>
            </a:r>
            <a:endParaRPr lang="ru-RU" sz="2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758767"/>
              </p:ext>
            </p:extLst>
          </p:nvPr>
        </p:nvGraphicFramePr>
        <p:xfrm>
          <a:off x="449264" y="1164677"/>
          <a:ext cx="9974895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979">
                  <a:extLst>
                    <a:ext uri="{9D8B030D-6E8A-4147-A177-3AD203B41FA5}">
                      <a16:colId xmlns:a16="http://schemas.microsoft.com/office/drawing/2014/main" val="3717637693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2009972385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4008750510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372055650"/>
                    </a:ext>
                  </a:extLst>
                </a:gridCol>
                <a:gridCol w="1994979">
                  <a:extLst>
                    <a:ext uri="{9D8B030D-6E8A-4147-A177-3AD203B41FA5}">
                      <a16:colId xmlns:a16="http://schemas.microsoft.com/office/drawing/2014/main" val="3072186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Критерии</a:t>
                      </a:r>
                      <a:r>
                        <a:rPr lang="en-US" baseline="0" dirty="0" smtClean="0"/>
                        <a:t> / </a:t>
                      </a:r>
                      <a:r>
                        <a:rPr lang="ru-RU" baseline="0" dirty="0" smtClean="0"/>
                        <a:t>Сервисы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Batch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Jira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Atera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Puppet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3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Дизайн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7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Удобство</a:t>
                      </a:r>
                      <a:r>
                        <a:rPr lang="ru-RU" baseline="0" dirty="0" smtClean="0"/>
                        <a:t> использования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1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Функциональность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категории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Automation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0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Динамичность </a:t>
                      </a:r>
                      <a:r>
                        <a:rPr lang="ru-RU" dirty="0" smtClean="0"/>
                        <a:t>работы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компонентов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3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Интеграция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распространения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4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 оценка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0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Описание категорий пользователей системы и прецедентов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2520" y="1794829"/>
            <a:ext cx="8596668" cy="4097971"/>
          </a:xfrm>
        </p:spPr>
        <p:txBody>
          <a:bodyPr>
            <a:noAutofit/>
          </a:bodyPr>
          <a:lstStyle/>
          <a:p>
            <a:r>
              <a:rPr lang="ru-RU" dirty="0"/>
              <a:t>Система по умолчанию не включает в себя явное разделение пользователей по ролям, то есть все пользователи после регистрации получают статус обычного пользователя, по умолчанию.</a:t>
            </a:r>
          </a:p>
          <a:p>
            <a:r>
              <a:rPr lang="ru-RU" dirty="0"/>
              <a:t>Регистрация не требует подтверждения отдельными ответственными лицами (все делается автоматически).</a:t>
            </a:r>
          </a:p>
          <a:p>
            <a:r>
              <a:rPr lang="ru-RU" dirty="0" err="1"/>
              <a:t>Модерация</a:t>
            </a:r>
            <a:r>
              <a:rPr lang="ru-RU" dirty="0"/>
              <a:t> в календаре тоже никакая не планируется проводиться, поэтому отдельно роль модератора в рамках системы не выделяется.</a:t>
            </a:r>
          </a:p>
          <a:p>
            <a:r>
              <a:rPr lang="ru-RU" dirty="0"/>
              <a:t>Но при этом в системе можно получить роль системного администратора (при выполнении некоторых условий) и выполнять обработку </a:t>
            </a:r>
            <a:r>
              <a:rPr lang="ru-RU" dirty="0" err="1"/>
              <a:t>тикетов</a:t>
            </a:r>
            <a:r>
              <a:rPr lang="ru-RU" dirty="0"/>
              <a:t> пользователей системы и сообщений о проблемах в стабильности работы программного компонента.</a:t>
            </a:r>
          </a:p>
          <a:p>
            <a:r>
              <a:rPr lang="ru-RU" dirty="0"/>
              <a:t>Также стоит отметить, что пользователи могут создавать группы (в рамках собственных иерархических проектов или внутренних групп) – в данных группах должен быть назначен свой собственный менеджер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6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658" y="187569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Диаграмма прецедентов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 descr="C:\Users\kparakhin\AppData\Local\Packages\Microsoft.Windows.Photos_8wekyb3d8bbwe\TempState\ShareServiceTempFolder\cases_vkr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65" y="1161329"/>
            <a:ext cx="7404279" cy="5422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5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1132</Words>
  <Application>Microsoft Office PowerPoint</Application>
  <PresentationFormat>Широкоэкранный</PresentationFormat>
  <Paragraphs>187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Trebuchet MS (Основной текст)</vt:lpstr>
      <vt:lpstr>Wingdings 3</vt:lpstr>
      <vt:lpstr>Аспект</vt:lpstr>
      <vt:lpstr>Министерство науки и высшего образования Российской Федерации Федеральное государственное бюджетное образовательное учреждение науки и высшего образования «Владимирский государственный университет имени Александра Григорьевича и Николая Григорьевича Столетовых» (ВлГУ)   Институт информационных технологий и радиоэлектроники Кафедра информационных систем и программной инженерии</vt:lpstr>
      <vt:lpstr>ВВЕДЕНИЕ</vt:lpstr>
      <vt:lpstr>ЦЕЛИ РАЗРАБОТКИ</vt:lpstr>
      <vt:lpstr>Информация о проекте разработки</vt:lpstr>
      <vt:lpstr>Задачи</vt:lpstr>
      <vt:lpstr>Обзор аналогов</vt:lpstr>
      <vt:lpstr>Сравнительной обзор аналогов</vt:lpstr>
      <vt:lpstr>Описание категорий пользователей системы и прецедентов</vt:lpstr>
      <vt:lpstr>Диаграмма прецедентов</vt:lpstr>
      <vt:lpstr>Диаграмма развертывания</vt:lpstr>
      <vt:lpstr>Описание инструментов разработки</vt:lpstr>
      <vt:lpstr>Главная страница и профиль пользователя</vt:lpstr>
      <vt:lpstr>Функционал по созданию событий в календаре</vt:lpstr>
      <vt:lpstr>Функционал по работе с событиями в календаре</vt:lpstr>
      <vt:lpstr>Функционал по работе с группами</vt:lpstr>
      <vt:lpstr>Развертывание приложения в Docker-контейнере</vt:lpstr>
      <vt:lpstr>Выкладывание мобильного приложения в магазине приложений</vt:lpstr>
      <vt:lpstr>Информационный менеджмент проекта</vt:lpstr>
      <vt:lpstr>Экономическое обоснование проекта</vt:lpstr>
      <vt:lpstr>Список источников</vt:lpstr>
      <vt:lpstr>Спасибо за внимание!</vt:lpstr>
    </vt:vector>
  </TitlesOfParts>
  <Company>ВлГУ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теме: «Информационная система по организации предоставления и выполнения бытовых услуг»</dc:title>
  <dc:creator>stu-pri120</dc:creator>
  <cp:lastModifiedBy>Tigeroff</cp:lastModifiedBy>
  <cp:revision>44</cp:revision>
  <dcterms:created xsi:type="dcterms:W3CDTF">2023-05-03T07:43:15Z</dcterms:created>
  <dcterms:modified xsi:type="dcterms:W3CDTF">2024-03-04T18:39:36Z</dcterms:modified>
</cp:coreProperties>
</file>