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1" r:id="rId4"/>
    <p:sldId id="305" r:id="rId5"/>
    <p:sldId id="306" r:id="rId6"/>
    <p:sldId id="308" r:id="rId7"/>
    <p:sldId id="307" r:id="rId8"/>
    <p:sldId id="304" r:id="rId9"/>
    <p:sldId id="302" r:id="rId10"/>
    <p:sldId id="30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9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71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69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21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10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188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96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8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6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6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8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4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25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6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5B80-0EC7-419D-82EA-845F041FDB4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6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2465" y="3543916"/>
            <a:ext cx="8902931" cy="1096899"/>
          </a:xfrm>
        </p:spPr>
        <p:txBody>
          <a:bodyPr>
            <a:noAutofit/>
          </a:bodyPr>
          <a:lstStyle/>
          <a:p>
            <a:pPr algn="just"/>
            <a:r>
              <a:rPr lang="ru-RU" sz="2200" dirty="0" smtClean="0"/>
              <a:t>Бизнес-план проекта по разработке и внедрению приложения для автоматизации деятельности </a:t>
            </a:r>
            <a:r>
              <a:rPr lang="en-US" sz="2200" dirty="0" smtClean="0"/>
              <a:t>IT</a:t>
            </a:r>
            <a:r>
              <a:rPr lang="ru-RU" sz="2200" dirty="0" smtClean="0"/>
              <a:t>-отделов предприятия</a:t>
            </a:r>
            <a:endParaRPr lang="ru-RU" sz="22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FFA3B1-8BB2-4475-AD02-C7A5657091C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82251" y="1512715"/>
            <a:ext cx="7767637" cy="16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науки и высшего образования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и радиоэлектроники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endParaRPr lang="ru-RU" sz="20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4B9947F-FAC4-4D27-ABA8-B129B8677C07}"/>
              </a:ext>
            </a:extLst>
          </p:cNvPr>
          <p:cNvSpPr txBox="1">
            <a:spLocks/>
          </p:cNvSpPr>
          <p:nvPr/>
        </p:nvSpPr>
        <p:spPr>
          <a:xfrm>
            <a:off x="0" y="4716025"/>
            <a:ext cx="9601860" cy="19678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Парахин Кирилл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ПРИ-120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269" y="218902"/>
            <a:ext cx="8596668" cy="1320800"/>
          </a:xfrm>
        </p:spPr>
        <p:txBody>
          <a:bodyPr/>
          <a:lstStyle/>
          <a:p>
            <a:r>
              <a:rPr lang="ru-RU" dirty="0" smtClean="0"/>
              <a:t>Экономическое обоснование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079" y="1179687"/>
            <a:ext cx="5964536" cy="52377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ru-RU" sz="1900" dirty="0"/>
              <a:t>Сумма инвестирования </a:t>
            </a:r>
            <a:r>
              <a:rPr lang="ru-RU" sz="1900" dirty="0" smtClean="0"/>
              <a:t>проекта за период разработки составляет 300 </a:t>
            </a:r>
            <a:r>
              <a:rPr lang="ru-RU" sz="1900" dirty="0"/>
              <a:t>550 </a:t>
            </a:r>
            <a:r>
              <a:rPr lang="ru-RU" sz="1900" dirty="0" smtClean="0"/>
              <a:t>рублей</a:t>
            </a:r>
          </a:p>
          <a:p>
            <a:pPr marL="0" indent="0">
              <a:buNone/>
            </a:pPr>
            <a:endParaRPr lang="ru-RU" sz="1900" b="1" dirty="0"/>
          </a:p>
          <a:p>
            <a:pPr marL="0" indent="0">
              <a:buNone/>
            </a:pPr>
            <a:r>
              <a:rPr lang="ru-RU" sz="1900" dirty="0" smtClean="0"/>
              <a:t>	Затраты постоянные составляют 200 </a:t>
            </a:r>
            <a:r>
              <a:rPr lang="ru-RU" sz="1900" dirty="0"/>
              <a:t>000 </a:t>
            </a:r>
            <a:r>
              <a:rPr lang="ru-RU" sz="1900" dirty="0" err="1" smtClean="0"/>
              <a:t>руб</a:t>
            </a:r>
            <a:r>
              <a:rPr lang="ru-RU" sz="1900" dirty="0" smtClean="0"/>
              <a:t>;</a:t>
            </a:r>
            <a:endParaRPr lang="ru-RU" sz="1900" dirty="0"/>
          </a:p>
          <a:p>
            <a:pPr lvl="1"/>
            <a:r>
              <a:rPr lang="ru-RU" sz="1900" dirty="0" smtClean="0"/>
              <a:t>Прямые материальные затраты составляют 800 </a:t>
            </a:r>
            <a:r>
              <a:rPr lang="ru-RU" sz="1900" dirty="0"/>
              <a:t>000 </a:t>
            </a:r>
            <a:r>
              <a:rPr lang="ru-RU" sz="1900" dirty="0" smtClean="0"/>
              <a:t>руб.</a:t>
            </a:r>
            <a:endParaRPr lang="ru-RU" sz="1900" dirty="0"/>
          </a:p>
          <a:p>
            <a:pPr lvl="1"/>
            <a:r>
              <a:rPr lang="ru-RU" sz="1900" dirty="0"/>
              <a:t>Выручка равна 1 180 000 </a:t>
            </a:r>
            <a:r>
              <a:rPr lang="ru-RU" sz="1900" dirty="0" smtClean="0"/>
              <a:t>руб.</a:t>
            </a:r>
          </a:p>
          <a:p>
            <a:pPr lvl="1"/>
            <a:r>
              <a:rPr lang="ru-RU" sz="1900" dirty="0" smtClean="0"/>
              <a:t>Объем продаж </a:t>
            </a:r>
            <a:r>
              <a:rPr lang="ru-RU" sz="1900" dirty="0"/>
              <a:t>в точке безубыточности составит – 51 754,38</a:t>
            </a:r>
            <a:r>
              <a:rPr lang="ru-RU" sz="1900" b="1" dirty="0"/>
              <a:t> </a:t>
            </a:r>
            <a:r>
              <a:rPr lang="ru-RU" sz="1900" dirty="0"/>
              <a:t>руб. в </a:t>
            </a:r>
            <a:r>
              <a:rPr lang="ru-RU" sz="1900" dirty="0" smtClean="0"/>
              <a:t>месяц</a:t>
            </a:r>
          </a:p>
          <a:p>
            <a:pPr marL="457200" lvl="1" indent="0">
              <a:buNone/>
            </a:pPr>
            <a:endParaRPr lang="ru-RU" sz="1900" dirty="0"/>
          </a:p>
          <a:p>
            <a:pPr marL="457200" lvl="1" indent="0">
              <a:buNone/>
            </a:pPr>
            <a:r>
              <a:rPr lang="ru-RU" sz="1900" dirty="0" smtClean="0"/>
              <a:t>Согласно </a:t>
            </a:r>
            <a:r>
              <a:rPr lang="ru-RU" sz="1900" dirty="0"/>
              <a:t>расчетам, срок окупаемости проекта составляет </a:t>
            </a:r>
            <a:r>
              <a:rPr lang="ru-RU" sz="1900" b="1" dirty="0"/>
              <a:t>1 год и 4 месяца (16 месяцев</a:t>
            </a:r>
            <a:r>
              <a:rPr lang="ru-RU" sz="1900" b="1" dirty="0" smtClean="0"/>
              <a:t>).</a:t>
            </a:r>
          </a:p>
          <a:p>
            <a:pPr marL="457200" lvl="1" indent="0">
              <a:buNone/>
            </a:pPr>
            <a:endParaRPr lang="ru-RU" sz="1900" b="1" dirty="0" smtClean="0"/>
          </a:p>
          <a:p>
            <a:pPr marL="457200" lvl="1" indent="0">
              <a:buNone/>
            </a:pPr>
            <a:r>
              <a:rPr lang="ru-RU" sz="1900" b="1" i="1" dirty="0" smtClean="0"/>
              <a:t>Рентабельность </a:t>
            </a:r>
            <a:r>
              <a:rPr lang="ru-RU" sz="1900" b="1" i="1" dirty="0"/>
              <a:t>проекта (бизнеса)  равна </a:t>
            </a:r>
            <a:r>
              <a:rPr lang="ru-RU" sz="1900" b="1" dirty="0"/>
              <a:t>23,7 % </a:t>
            </a:r>
            <a:endParaRPr lang="ru-RU" sz="1900" b="1" dirty="0" smtClean="0"/>
          </a:p>
          <a:p>
            <a:pPr marL="457200" lvl="1" indent="0">
              <a:buNone/>
            </a:pPr>
            <a:r>
              <a:rPr lang="ru-RU" sz="1900" b="1" i="1" dirty="0" smtClean="0"/>
              <a:t>Рентабельность </a:t>
            </a:r>
            <a:r>
              <a:rPr lang="ru-RU" sz="1900" b="1" i="1" dirty="0"/>
              <a:t>привлеченных средств  равна </a:t>
            </a:r>
            <a:r>
              <a:rPr lang="ru-RU" sz="1900" b="1" dirty="0"/>
              <a:t>93 %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6794843" y="1539702"/>
          <a:ext cx="3504626" cy="4489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1275">
                  <a:extLst>
                    <a:ext uri="{9D8B030D-6E8A-4147-A177-3AD203B41FA5}">
                      <a16:colId xmlns:a16="http://schemas.microsoft.com/office/drawing/2014/main" val="193188162"/>
                    </a:ext>
                  </a:extLst>
                </a:gridCol>
                <a:gridCol w="1443665">
                  <a:extLst>
                    <a:ext uri="{9D8B030D-6E8A-4147-A177-3AD203B41FA5}">
                      <a16:colId xmlns:a16="http://schemas.microsoft.com/office/drawing/2014/main" val="3913085538"/>
                    </a:ext>
                  </a:extLst>
                </a:gridCol>
                <a:gridCol w="949686">
                  <a:extLst>
                    <a:ext uri="{9D8B030D-6E8A-4147-A177-3AD203B41FA5}">
                      <a16:colId xmlns:a16="http://schemas.microsoft.com/office/drawing/2014/main" val="1913567542"/>
                    </a:ext>
                  </a:extLst>
                </a:gridCol>
              </a:tblGrid>
              <a:tr h="9309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Показатель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Прибыль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Окупаемость вложений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671645429"/>
                  </a:ext>
                </a:extLst>
              </a:tr>
              <a:tr h="4777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Вложения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-300 550</a:t>
                      </a:r>
                      <a:r>
                        <a:rPr lang="ru-RU" sz="1000">
                          <a:effectLst/>
                        </a:rPr>
                        <a:t>,00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-300 550</a:t>
                      </a:r>
                      <a:r>
                        <a:rPr lang="ru-RU" sz="1000">
                          <a:effectLst/>
                        </a:rPr>
                        <a:t>,00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1206034358"/>
                  </a:ext>
                </a:extLst>
              </a:tr>
              <a:tr h="4526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 год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200000,00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-100550,00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2400569758"/>
                  </a:ext>
                </a:extLst>
              </a:tr>
              <a:tr h="4777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 год 1 месяц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31666</a:t>
                      </a:r>
                      <a:r>
                        <a:rPr lang="ru-RU" sz="1000">
                          <a:effectLst/>
                        </a:rPr>
                        <a:t>,66 (380 000 </a:t>
                      </a:r>
                      <a:r>
                        <a:rPr lang="en-US" sz="1000">
                          <a:effectLst/>
                        </a:rPr>
                        <a:t>/ 12)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-68883,34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653986823"/>
                  </a:ext>
                </a:extLst>
              </a:tr>
              <a:tr h="19110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 год 2 месяц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 год 3 месяц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 год 4 месяц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31666,66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31666,66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31666,66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   -37216,88</a:t>
                      </a: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-5550,02</a:t>
                      </a: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26116,64</a:t>
                      </a:r>
                      <a:endParaRPr lang="ru-RU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3587811575"/>
                  </a:ext>
                </a:extLst>
              </a:tr>
              <a:tr h="2388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332699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42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329" y="446089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Picture 4" descr="Check Mark Symbol PNG Transparent Images Free Download | Vector Files |  Png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56" y="1951427"/>
            <a:ext cx="2575249" cy="25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9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015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Наименование и цели проекта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0" y="1252415"/>
            <a:ext cx="10099963" cy="5668562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en-US" dirty="0"/>
              <a:t>IT Automation</a:t>
            </a:r>
            <a:r>
              <a:rPr lang="ru-RU" dirty="0"/>
              <a:t> ПО – система, позволяющая автоматизировать работу </a:t>
            </a:r>
            <a:r>
              <a:rPr lang="en-US" dirty="0"/>
              <a:t>IT</a:t>
            </a:r>
            <a:r>
              <a:rPr lang="ru-RU" dirty="0"/>
              <a:t>-отделов коммерческой организации.</a:t>
            </a:r>
            <a:br>
              <a:rPr lang="ru-RU" dirty="0"/>
            </a:br>
            <a:r>
              <a:rPr lang="ru-RU" dirty="0"/>
              <a:t>Предлагается следующее наименование системы «</a:t>
            </a:r>
            <a:r>
              <a:rPr lang="en-US" dirty="0"/>
              <a:t>IT </a:t>
            </a:r>
            <a:r>
              <a:rPr lang="en-US" dirty="0" err="1"/>
              <a:t>AutoMonitor</a:t>
            </a:r>
            <a:r>
              <a:rPr lang="ru-RU" dirty="0"/>
              <a:t>».</a:t>
            </a:r>
            <a:endParaRPr lang="en-US" dirty="0"/>
          </a:p>
          <a:p>
            <a:endParaRPr lang="ru-RU" dirty="0" smtClean="0"/>
          </a:p>
          <a:p>
            <a:r>
              <a:rPr lang="ru-RU" dirty="0"/>
              <a:t>Основное назначение системы: внести необходимые оптимизации в работу </a:t>
            </a:r>
            <a:r>
              <a:rPr lang="en-US" dirty="0"/>
              <a:t>IT</a:t>
            </a:r>
            <a:r>
              <a:rPr lang="ru-RU" dirty="0"/>
              <a:t>-отделов предприятия, занимающегося разработкой коммерческого ПО для внедрения его клиентам.</a:t>
            </a:r>
            <a:endParaRPr lang="en-US" dirty="0"/>
          </a:p>
          <a:p>
            <a:pPr lvl="1"/>
            <a:r>
              <a:rPr lang="ru-RU" sz="1800" dirty="0"/>
              <a:t>Благодаря внедрению достигается автоматизация следующих бизнес-процессов:</a:t>
            </a:r>
            <a:endParaRPr lang="en-US" sz="1800" dirty="0"/>
          </a:p>
          <a:p>
            <a:pPr lvl="1"/>
            <a:r>
              <a:rPr lang="ru-RU" sz="1800" dirty="0"/>
              <a:t>Мониторинг ошибок в работе системы</a:t>
            </a:r>
            <a:endParaRPr lang="en-US" sz="1800" dirty="0"/>
          </a:p>
          <a:p>
            <a:pPr lvl="1"/>
            <a:r>
              <a:rPr lang="ru-RU" sz="1800" dirty="0"/>
              <a:t>Регистрация инцидентов и их исправлений</a:t>
            </a:r>
            <a:endParaRPr lang="en-US" sz="1800" dirty="0"/>
          </a:p>
          <a:p>
            <a:pPr lvl="1"/>
            <a:r>
              <a:rPr lang="ru-RU" sz="1800" dirty="0"/>
              <a:t>Ведение отчетности по деятельности отдела</a:t>
            </a:r>
            <a:endParaRPr lang="en-US" sz="1800" dirty="0"/>
          </a:p>
          <a:p>
            <a:pPr lvl="1"/>
            <a:r>
              <a:rPr lang="ru-RU" sz="1800" dirty="0"/>
              <a:t>Составление статистики работы сотрудников отдела</a:t>
            </a:r>
            <a:endParaRPr lang="en-US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015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Описание предметной области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629" y="1311756"/>
            <a:ext cx="10099963" cy="56685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Большая часть современных коммерческих предприятий имеют собственные информационные системы, которые хранят, обрабатывают и передают данные о клиентах, </a:t>
            </a:r>
            <a:r>
              <a:rPr lang="ru-RU" dirty="0" smtClean="0"/>
              <a:t>сотрудниках. Поэтому </a:t>
            </a:r>
            <a:r>
              <a:rPr lang="ru-RU" dirty="0"/>
              <a:t>каждое такое предприятие должно иметь хотя бы один </a:t>
            </a:r>
            <a:r>
              <a:rPr lang="en-US" dirty="0"/>
              <a:t>IT</a:t>
            </a:r>
            <a:r>
              <a:rPr lang="ru-RU" dirty="0"/>
              <a:t>-отдел, занимающийся разработкой, внедрением и поддержкой программно-информационных систем, направленных на получение прибыли. </a:t>
            </a:r>
            <a:endParaRPr lang="en-US" dirty="0"/>
          </a:p>
          <a:p>
            <a:r>
              <a:rPr lang="ru-RU" dirty="0"/>
              <a:t>Каждый </a:t>
            </a:r>
            <a:r>
              <a:rPr lang="en-US" dirty="0"/>
              <a:t>IT</a:t>
            </a:r>
            <a:r>
              <a:rPr lang="ru-RU" dirty="0"/>
              <a:t>-отдел состоит из нескольких проектов, разбитых на основе какой-то классификации, обычно связанной с разделением групп людей по ответственности или специальности. Так, например, зачастую в </a:t>
            </a:r>
            <a:r>
              <a:rPr lang="en-US" dirty="0"/>
              <a:t>IT</a:t>
            </a:r>
            <a:r>
              <a:rPr lang="ru-RU" dirty="0"/>
              <a:t>-отделе существуют проекты по разработке (в которых могут присутствовать несколько групп </a:t>
            </a:r>
            <a:r>
              <a:rPr lang="ru-RU" dirty="0" err="1"/>
              <a:t>backend</a:t>
            </a:r>
            <a:r>
              <a:rPr lang="ru-RU" dirty="0"/>
              <a:t> и </a:t>
            </a:r>
            <a:r>
              <a:rPr lang="en-US" dirty="0"/>
              <a:t>frontend</a:t>
            </a:r>
            <a:r>
              <a:rPr lang="ru-RU" dirty="0"/>
              <a:t> разработчиков, автоматических и ручных </a:t>
            </a:r>
            <a:r>
              <a:rPr lang="ru-RU" dirty="0" err="1"/>
              <a:t>тестировщиков</a:t>
            </a:r>
            <a:r>
              <a:rPr lang="ru-RU" dirty="0"/>
              <a:t>, </a:t>
            </a:r>
            <a:r>
              <a:rPr lang="en-US" dirty="0" err="1"/>
              <a:t>devops</a:t>
            </a:r>
            <a:r>
              <a:rPr lang="ru-RU" dirty="0"/>
              <a:t>-инженеров, групп мониторинга и аналитики). </a:t>
            </a:r>
            <a:endParaRPr lang="en-US" dirty="0"/>
          </a:p>
          <a:p>
            <a:r>
              <a:rPr lang="ru-RU" dirty="0"/>
              <a:t>Для автоматизации деятельности отдела необходимо иерархически разбить его на отдельные группы, каждая из которых имеет своего менеджера (руководителя), обладающего отдельными полномочиями по надзору и контролю подчиненных сотрудников. </a:t>
            </a:r>
            <a:endParaRPr lang="en-US" dirty="0"/>
          </a:p>
          <a:p>
            <a:r>
              <a:rPr lang="ru-RU" dirty="0"/>
              <a:t>Также практически любая программная система должна иметь собственный отдел поддержки и обработки проблем пользователей и системных ошибок, чтобы осуществлять контроль происходящего функционирования системы и своевременно производить отладку и поддержку.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6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701" y="77585"/>
            <a:ext cx="8596668" cy="1320800"/>
          </a:xfrm>
        </p:spPr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701" y="983722"/>
            <a:ext cx="5378767" cy="5874277"/>
          </a:xfrm>
        </p:spPr>
        <p:txBody>
          <a:bodyPr>
            <a:normAutofit/>
          </a:bodyPr>
          <a:lstStyle/>
          <a:p>
            <a:r>
              <a:rPr lang="ru-RU" dirty="0" smtClean="0"/>
              <a:t>1) </a:t>
            </a:r>
            <a:r>
              <a:rPr lang="en-US" dirty="0" smtClean="0"/>
              <a:t>Active Batch </a:t>
            </a:r>
            <a:r>
              <a:rPr lang="ru-RU" dirty="0" smtClean="0"/>
              <a:t>- лучше </a:t>
            </a:r>
            <a:r>
              <a:rPr lang="ru-RU" dirty="0"/>
              <a:t>всего подходит для организации ваших автоматизированных процессов. Подходит для среднего и крупного бизнеса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2) </a:t>
            </a:r>
            <a:r>
              <a:rPr lang="en-US" dirty="0"/>
              <a:t>Jira Service </a:t>
            </a:r>
            <a:r>
              <a:rPr lang="en-US" dirty="0" smtClean="0"/>
              <a:t>Management</a:t>
            </a:r>
            <a:r>
              <a:rPr lang="ru-RU" dirty="0" smtClean="0"/>
              <a:t> - лучше </a:t>
            </a:r>
            <a:r>
              <a:rPr lang="ru-RU" dirty="0"/>
              <a:t>всего подходит для оптимизированного управления </a:t>
            </a:r>
            <a:r>
              <a:rPr lang="ru-RU" dirty="0" err="1"/>
              <a:t>ИТ</a:t>
            </a:r>
            <a:r>
              <a:rPr lang="ru-RU" dirty="0"/>
              <a:t>-сервисами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3) </a:t>
            </a:r>
            <a:r>
              <a:rPr lang="en-US" dirty="0" err="1" smtClean="0"/>
              <a:t>Atera</a:t>
            </a:r>
            <a:r>
              <a:rPr lang="en-US" dirty="0" smtClean="0"/>
              <a:t> - </a:t>
            </a:r>
            <a:r>
              <a:rPr lang="ru-RU" dirty="0" smtClean="0"/>
              <a:t>лучше </a:t>
            </a:r>
            <a:r>
              <a:rPr lang="ru-RU" dirty="0"/>
              <a:t>всего подходит для автоматизации </a:t>
            </a:r>
            <a:r>
              <a:rPr lang="ru-RU" dirty="0" err="1"/>
              <a:t>ИТ</a:t>
            </a:r>
            <a:r>
              <a:rPr lang="ru-RU" dirty="0"/>
              <a:t> и написания сценариев для </a:t>
            </a:r>
            <a:r>
              <a:rPr lang="en-US" dirty="0" err="1"/>
              <a:t>MSP</a:t>
            </a:r>
            <a:r>
              <a:rPr lang="ru-RU" dirty="0"/>
              <a:t>, корпоративных компаний и поставщиков </a:t>
            </a:r>
            <a:r>
              <a:rPr lang="ru-RU" dirty="0" err="1"/>
              <a:t>ИТ</a:t>
            </a:r>
            <a:r>
              <a:rPr lang="ru-RU" dirty="0"/>
              <a:t>-услуг</a:t>
            </a:r>
            <a:r>
              <a:rPr lang="ru-RU" dirty="0" smtClean="0"/>
              <a:t>.</a:t>
            </a:r>
          </a:p>
          <a:p>
            <a:r>
              <a:rPr lang="ru-RU" dirty="0" smtClean="0"/>
              <a:t>4) </a:t>
            </a:r>
            <a:r>
              <a:rPr lang="en-US" dirty="0" smtClean="0"/>
              <a:t>Puppet</a:t>
            </a:r>
            <a:r>
              <a:rPr lang="ru-RU" dirty="0" smtClean="0"/>
              <a:t> - </a:t>
            </a:r>
            <a:r>
              <a:rPr lang="ru-RU" dirty="0"/>
              <a:t> </a:t>
            </a:r>
            <a:r>
              <a:rPr lang="ru-RU" dirty="0" smtClean="0"/>
              <a:t>лучше </a:t>
            </a:r>
            <a:r>
              <a:rPr lang="ru-RU" dirty="0"/>
              <a:t>всего подходит для малого и крупного бизнеса.</a:t>
            </a:r>
          </a:p>
          <a:p>
            <a:r>
              <a:rPr lang="ru-RU" dirty="0" err="1"/>
              <a:t>Puppet</a:t>
            </a:r>
            <a:r>
              <a:rPr lang="ru-RU" dirty="0"/>
              <a:t> поможет вам в автоматизации, управляемой событиями. Он может подключать облачных провайдеров, инструменты </a:t>
            </a:r>
            <a:r>
              <a:rPr lang="ru-RU" dirty="0" err="1"/>
              <a:t>DevOps</a:t>
            </a:r>
            <a:r>
              <a:rPr lang="ru-RU" dirty="0"/>
              <a:t> и другие </a:t>
            </a:r>
            <a:r>
              <a:rPr lang="ru-RU" dirty="0" err="1"/>
              <a:t>API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58948" y="3648580"/>
            <a:ext cx="5748001" cy="30270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29" y="539967"/>
            <a:ext cx="5488237" cy="271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4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832" y="267819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Сравнительной обзор аналогов</a:t>
            </a:r>
            <a:endParaRPr lang="ru-RU" sz="2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49264" y="1164677"/>
          <a:ext cx="9974895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979">
                  <a:extLst>
                    <a:ext uri="{9D8B030D-6E8A-4147-A177-3AD203B41FA5}">
                      <a16:colId xmlns:a16="http://schemas.microsoft.com/office/drawing/2014/main" val="3717637693"/>
                    </a:ext>
                  </a:extLst>
                </a:gridCol>
                <a:gridCol w="1994979">
                  <a:extLst>
                    <a:ext uri="{9D8B030D-6E8A-4147-A177-3AD203B41FA5}">
                      <a16:colId xmlns:a16="http://schemas.microsoft.com/office/drawing/2014/main" val="2009972385"/>
                    </a:ext>
                  </a:extLst>
                </a:gridCol>
                <a:gridCol w="1994979">
                  <a:extLst>
                    <a:ext uri="{9D8B030D-6E8A-4147-A177-3AD203B41FA5}">
                      <a16:colId xmlns:a16="http://schemas.microsoft.com/office/drawing/2014/main" val="4008750510"/>
                    </a:ext>
                  </a:extLst>
                </a:gridCol>
                <a:gridCol w="1994979">
                  <a:extLst>
                    <a:ext uri="{9D8B030D-6E8A-4147-A177-3AD203B41FA5}">
                      <a16:colId xmlns:a16="http://schemas.microsoft.com/office/drawing/2014/main" val="372055650"/>
                    </a:ext>
                  </a:extLst>
                </a:gridCol>
                <a:gridCol w="1994979">
                  <a:extLst>
                    <a:ext uri="{9D8B030D-6E8A-4147-A177-3AD203B41FA5}">
                      <a16:colId xmlns:a16="http://schemas.microsoft.com/office/drawing/2014/main" val="3072186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Критерии</a:t>
                      </a:r>
                      <a:r>
                        <a:rPr lang="en-US" baseline="0" dirty="0" smtClean="0"/>
                        <a:t> / </a:t>
                      </a:r>
                      <a:r>
                        <a:rPr lang="ru-RU" baseline="0" dirty="0" smtClean="0"/>
                        <a:t>Сервисы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Batch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Jira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Atera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Puppet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3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Дизайн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7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Удобство</a:t>
                      </a:r>
                      <a:r>
                        <a:rPr lang="ru-RU" baseline="0" dirty="0" smtClean="0"/>
                        <a:t> использования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71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Функциональность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приложения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категории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Automation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0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Динамичность работы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компонентов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3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Интеграция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Модель</a:t>
                      </a:r>
                      <a:r>
                        <a:rPr lang="ru-RU" baseline="0" dirty="0" smtClean="0"/>
                        <a:t> распространения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4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 оценка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4,5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0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700" y="81281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Требования к навигации приложения</a:t>
            </a: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775063"/>
            <a:ext cx="8596668" cy="585216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sz="1700" dirty="0"/>
              <a:t>Профиль пользователя</a:t>
            </a:r>
            <a:endParaRPr lang="en-US" sz="1700" dirty="0"/>
          </a:p>
          <a:p>
            <a:pPr lvl="0"/>
            <a:r>
              <a:rPr lang="ru-RU" sz="1700" dirty="0"/>
              <a:t>Главная страница с контентом</a:t>
            </a:r>
            <a:endParaRPr lang="en-US" sz="1700" dirty="0"/>
          </a:p>
          <a:p>
            <a:pPr lvl="1"/>
            <a:r>
              <a:rPr lang="ru-RU" sz="1700" dirty="0"/>
              <a:t>Список мероприятий</a:t>
            </a:r>
            <a:endParaRPr lang="en-US" sz="1700" dirty="0"/>
          </a:p>
          <a:p>
            <a:pPr lvl="2"/>
            <a:r>
              <a:rPr lang="ru-RU" sz="1700" dirty="0"/>
              <a:t>Мероприятие</a:t>
            </a:r>
            <a:endParaRPr lang="en-US" sz="1700" dirty="0"/>
          </a:p>
          <a:p>
            <a:pPr lvl="3"/>
            <a:r>
              <a:rPr lang="ru-RU" sz="1700" dirty="0"/>
              <a:t>Изменение параметров мероприятия</a:t>
            </a:r>
            <a:endParaRPr lang="en-US" sz="1700" dirty="0"/>
          </a:p>
          <a:p>
            <a:pPr lvl="1"/>
            <a:r>
              <a:rPr lang="ru-RU" sz="1700" dirty="0"/>
              <a:t>Список групп</a:t>
            </a:r>
            <a:endParaRPr lang="en-US" sz="1700" dirty="0"/>
          </a:p>
          <a:p>
            <a:pPr lvl="1"/>
            <a:r>
              <a:rPr lang="ru-RU" sz="1700" dirty="0"/>
              <a:t>Список задач</a:t>
            </a:r>
            <a:endParaRPr lang="en-US" sz="1700" dirty="0"/>
          </a:p>
          <a:p>
            <a:pPr lvl="2"/>
            <a:r>
              <a:rPr lang="ru-RU" sz="1700" dirty="0"/>
              <a:t>Задача</a:t>
            </a:r>
            <a:endParaRPr lang="en-US" sz="1700" dirty="0"/>
          </a:p>
          <a:p>
            <a:pPr lvl="3"/>
            <a:r>
              <a:rPr lang="ru-RU" sz="1700" dirty="0"/>
              <a:t>Изменение статуса задачи</a:t>
            </a:r>
            <a:endParaRPr lang="en-US" sz="1700" dirty="0"/>
          </a:p>
          <a:p>
            <a:pPr lvl="3"/>
            <a:r>
              <a:rPr lang="ru-RU" sz="1700" dirty="0"/>
              <a:t>Выбор пользователя для реализации</a:t>
            </a:r>
            <a:endParaRPr lang="en-US" sz="1700" dirty="0"/>
          </a:p>
          <a:p>
            <a:pPr lvl="1"/>
            <a:r>
              <a:rPr lang="ru-RU" sz="1700" dirty="0"/>
              <a:t>Список отчетов</a:t>
            </a:r>
            <a:endParaRPr lang="en-US" sz="1700" dirty="0"/>
          </a:p>
          <a:p>
            <a:pPr lvl="1"/>
            <a:r>
              <a:rPr lang="ru-RU" sz="1700" dirty="0"/>
              <a:t>Список проблем</a:t>
            </a:r>
            <a:endParaRPr lang="en-US" sz="1700" dirty="0"/>
          </a:p>
          <a:p>
            <a:r>
              <a:rPr lang="en-US" sz="1700" dirty="0"/>
              <a:t> </a:t>
            </a:r>
          </a:p>
          <a:p>
            <a:pPr lvl="0"/>
            <a:r>
              <a:rPr lang="ru-RU" sz="1700" dirty="0"/>
              <a:t>Личный кабинет пользователя</a:t>
            </a:r>
            <a:endParaRPr lang="en-US" sz="1700" dirty="0"/>
          </a:p>
          <a:p>
            <a:pPr lvl="1"/>
            <a:r>
              <a:rPr lang="ru-RU" sz="1700" dirty="0"/>
              <a:t>Добавление нового мероприятия</a:t>
            </a:r>
            <a:endParaRPr lang="en-US" sz="1700" dirty="0"/>
          </a:p>
          <a:p>
            <a:pPr lvl="1"/>
            <a:r>
              <a:rPr lang="ru-RU" sz="1700" dirty="0"/>
              <a:t>Добавление новой задачи</a:t>
            </a:r>
            <a:endParaRPr lang="en-US" sz="1700" dirty="0"/>
          </a:p>
          <a:p>
            <a:pPr lvl="1"/>
            <a:r>
              <a:rPr lang="ru-RU" sz="1700" dirty="0"/>
              <a:t>Составление нового отчета</a:t>
            </a:r>
            <a:endParaRPr lang="en-US" sz="1700" dirty="0"/>
          </a:p>
          <a:p>
            <a:pPr lvl="1"/>
            <a:r>
              <a:rPr lang="ru-RU" sz="1700" dirty="0"/>
              <a:t>Регистрация новой проблемы</a:t>
            </a:r>
            <a:endParaRPr lang="en-US" sz="1700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2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Макеты </a:t>
            </a:r>
            <a:r>
              <a:rPr lang="ru-RU" sz="2400" dirty="0" err="1" smtClean="0"/>
              <a:t>виджетов</a:t>
            </a:r>
            <a:r>
              <a:rPr lang="ru-RU" sz="2400" dirty="0" smtClean="0"/>
              <a:t> мобильного приложения</a:t>
            </a:r>
            <a:endParaRPr lang="en-US" sz="2400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1" y="1440090"/>
            <a:ext cx="3230563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Рисунок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243" y="1517332"/>
            <a:ext cx="2973569" cy="429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Рисунок 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27" y="1528094"/>
            <a:ext cx="2792276" cy="428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00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077" y="113211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Задачи по разработке проекта</a:t>
            </a:r>
            <a:endParaRPr lang="en-US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927485"/>
              </p:ext>
            </p:extLst>
          </p:nvPr>
        </p:nvGraphicFramePr>
        <p:xfrm>
          <a:off x="497092" y="836342"/>
          <a:ext cx="9744190" cy="5880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979">
                  <a:extLst>
                    <a:ext uri="{9D8B030D-6E8A-4147-A177-3AD203B41FA5}">
                      <a16:colId xmlns:a16="http://schemas.microsoft.com/office/drawing/2014/main" val="800622689"/>
                    </a:ext>
                  </a:extLst>
                </a:gridCol>
                <a:gridCol w="2497733">
                  <a:extLst>
                    <a:ext uri="{9D8B030D-6E8A-4147-A177-3AD203B41FA5}">
                      <a16:colId xmlns:a16="http://schemas.microsoft.com/office/drawing/2014/main" val="2157992012"/>
                    </a:ext>
                  </a:extLst>
                </a:gridCol>
                <a:gridCol w="2082586">
                  <a:extLst>
                    <a:ext uri="{9D8B030D-6E8A-4147-A177-3AD203B41FA5}">
                      <a16:colId xmlns:a16="http://schemas.microsoft.com/office/drawing/2014/main" val="364632046"/>
                    </a:ext>
                  </a:extLst>
                </a:gridCol>
                <a:gridCol w="1668418">
                  <a:extLst>
                    <a:ext uri="{9D8B030D-6E8A-4147-A177-3AD203B41FA5}">
                      <a16:colId xmlns:a16="http://schemas.microsoft.com/office/drawing/2014/main" val="3442433154"/>
                    </a:ext>
                  </a:extLst>
                </a:gridCol>
                <a:gridCol w="1308102">
                  <a:extLst>
                    <a:ext uri="{9D8B030D-6E8A-4147-A177-3AD203B41FA5}">
                      <a16:colId xmlns:a16="http://schemas.microsoft.com/office/drawing/2014/main" val="953669475"/>
                    </a:ext>
                  </a:extLst>
                </a:gridCol>
                <a:gridCol w="1342372">
                  <a:extLst>
                    <a:ext uri="{9D8B030D-6E8A-4147-A177-3AD203B41FA5}">
                      <a16:colId xmlns:a16="http://schemas.microsoft.com/office/drawing/2014/main" val="2366714173"/>
                    </a:ext>
                  </a:extLst>
                </a:gridCol>
              </a:tblGrid>
              <a:tr h="2836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№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Название задачи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Результат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Длительность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Начало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Окончание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extLst>
                  <a:ext uri="{0D108BD9-81ED-4DB2-BD59-A6C34878D82A}">
                    <a16:rowId xmlns:a16="http://schemas.microsoft.com/office/drawing/2014/main" val="3919398549"/>
                  </a:ext>
                </a:extLst>
              </a:tr>
              <a:tr h="55235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Системный анализ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Системные требования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7 дней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29.</a:t>
                      </a:r>
                      <a:r>
                        <a:rPr lang="ru-RU" sz="1800">
                          <a:effectLst/>
                        </a:rPr>
                        <a:t>01</a:t>
                      </a:r>
                      <a:r>
                        <a:rPr lang="en-US" sz="1800">
                          <a:effectLst/>
                        </a:rPr>
                        <a:t>.</a:t>
                      </a:r>
                      <a:r>
                        <a:rPr lang="ru-RU" sz="1800">
                          <a:effectLst/>
                        </a:rPr>
                        <a:t>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r>
                        <a:rPr lang="ru-RU" sz="1800">
                          <a:effectLst/>
                        </a:rPr>
                        <a:t>5</a:t>
                      </a:r>
                      <a:r>
                        <a:rPr lang="en-US" sz="1800">
                          <a:effectLst/>
                        </a:rPr>
                        <a:t>.</a:t>
                      </a:r>
                      <a:r>
                        <a:rPr lang="ru-RU" sz="1800">
                          <a:effectLst/>
                        </a:rPr>
                        <a:t>02</a:t>
                      </a:r>
                      <a:r>
                        <a:rPr lang="en-US" sz="1800">
                          <a:effectLst/>
                        </a:rPr>
                        <a:t>.</a:t>
                      </a:r>
                      <a:r>
                        <a:rPr lang="ru-RU" sz="1800">
                          <a:effectLst/>
                        </a:rPr>
                        <a:t>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extLst>
                  <a:ext uri="{0D108BD9-81ED-4DB2-BD59-A6C34878D82A}">
                    <a16:rowId xmlns:a16="http://schemas.microsoft.com/office/drawing/2014/main" val="2924001691"/>
                  </a:ext>
                </a:extLst>
              </a:tr>
              <a:tr h="55235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800" dirty="0" smtClean="0">
                          <a:effectLst/>
                        </a:rPr>
                        <a:t>2.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Анализ требований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Техническое задание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12 дней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06.</a:t>
                      </a:r>
                      <a:r>
                        <a:rPr lang="ru-RU" sz="1800">
                          <a:effectLst/>
                        </a:rPr>
                        <a:t>02</a:t>
                      </a:r>
                      <a:r>
                        <a:rPr lang="en-US" sz="1800">
                          <a:effectLst/>
                        </a:rPr>
                        <a:t>.</a:t>
                      </a:r>
                      <a:r>
                        <a:rPr lang="ru-RU" sz="1800">
                          <a:effectLst/>
                        </a:rPr>
                        <a:t>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18</a:t>
                      </a:r>
                      <a:r>
                        <a:rPr lang="en-US" sz="1800">
                          <a:effectLst/>
                        </a:rPr>
                        <a:t>.</a:t>
                      </a:r>
                      <a:r>
                        <a:rPr lang="ru-RU" sz="1800">
                          <a:effectLst/>
                        </a:rPr>
                        <a:t>02</a:t>
                      </a:r>
                      <a:r>
                        <a:rPr lang="en-US" sz="1800">
                          <a:effectLst/>
                        </a:rPr>
                        <a:t>.</a:t>
                      </a:r>
                      <a:r>
                        <a:rPr lang="ru-RU" sz="1800">
                          <a:effectLst/>
                        </a:rPr>
                        <a:t>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extLst>
                  <a:ext uri="{0D108BD9-81ED-4DB2-BD59-A6C34878D82A}">
                    <a16:rowId xmlns:a16="http://schemas.microsoft.com/office/drawing/2014/main" val="2922000134"/>
                  </a:ext>
                </a:extLst>
              </a:tr>
              <a:tr h="283643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800" dirty="0" smtClean="0">
                          <a:effectLst/>
                        </a:rPr>
                        <a:t>3.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Проектирование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Диаграммы UML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14 дней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19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r>
                        <a:rPr lang="ru-RU" sz="1800" dirty="0">
                          <a:effectLst/>
                        </a:rPr>
                        <a:t>02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r>
                        <a:rPr lang="ru-RU" sz="1800" dirty="0">
                          <a:effectLst/>
                        </a:rPr>
                        <a:t>24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3.03.24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extLst>
                  <a:ext uri="{0D108BD9-81ED-4DB2-BD59-A6C34878D82A}">
                    <a16:rowId xmlns:a16="http://schemas.microsoft.com/office/drawing/2014/main" val="3410427238"/>
                  </a:ext>
                </a:extLst>
              </a:tr>
              <a:tr h="55235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800" dirty="0" smtClean="0">
                          <a:effectLst/>
                        </a:rPr>
                        <a:t>4.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Реализация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Программная система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56 дней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4.03.24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28.04.24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extLst>
                  <a:ext uri="{0D108BD9-81ED-4DB2-BD59-A6C34878D82A}">
                    <a16:rowId xmlns:a16="http://schemas.microsoft.com/office/drawing/2014/main" val="2755119153"/>
                  </a:ext>
                </a:extLst>
              </a:tr>
              <a:tr h="55235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800" dirty="0" smtClean="0">
                          <a:effectLst/>
                        </a:rPr>
                        <a:t>5.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Тестирование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Отчет о тестировании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14 дней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29.04.24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12</a:t>
                      </a:r>
                      <a:r>
                        <a:rPr lang="en-US" sz="1800" dirty="0">
                          <a:effectLst/>
                        </a:rPr>
                        <a:t>.0</a:t>
                      </a:r>
                      <a:r>
                        <a:rPr lang="ru-RU" sz="1800" dirty="0">
                          <a:effectLst/>
                        </a:rPr>
                        <a:t>5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r>
                        <a:rPr lang="ru-RU" sz="1800" dirty="0">
                          <a:effectLst/>
                        </a:rPr>
                        <a:t>24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extLst>
                  <a:ext uri="{0D108BD9-81ED-4DB2-BD59-A6C34878D82A}">
                    <a16:rowId xmlns:a16="http://schemas.microsoft.com/office/drawing/2014/main" val="2382379673"/>
                  </a:ext>
                </a:extLst>
              </a:tr>
              <a:tr h="283643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800" dirty="0" smtClean="0">
                          <a:effectLst/>
                        </a:rPr>
                        <a:t>6.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Внедрение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Отчет о внедрении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9 дней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13</a:t>
                      </a:r>
                      <a:r>
                        <a:rPr lang="en-US" sz="1800">
                          <a:effectLst/>
                        </a:rPr>
                        <a:t>.0</a:t>
                      </a:r>
                      <a:r>
                        <a:rPr lang="ru-RU" sz="1800">
                          <a:effectLst/>
                        </a:rPr>
                        <a:t>5</a:t>
                      </a:r>
                      <a:r>
                        <a:rPr lang="en-US" sz="1800">
                          <a:effectLst/>
                        </a:rPr>
                        <a:t>.</a:t>
                      </a:r>
                      <a:r>
                        <a:rPr lang="ru-RU" sz="1800">
                          <a:effectLst/>
                        </a:rPr>
                        <a:t>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22</a:t>
                      </a:r>
                      <a:r>
                        <a:rPr lang="en-US" sz="1800" dirty="0">
                          <a:effectLst/>
                        </a:rPr>
                        <a:t>.0</a:t>
                      </a:r>
                      <a:r>
                        <a:rPr lang="ru-RU" sz="1800" dirty="0">
                          <a:effectLst/>
                        </a:rPr>
                        <a:t>5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r>
                        <a:rPr lang="ru-RU" sz="1800" dirty="0">
                          <a:effectLst/>
                        </a:rPr>
                        <a:t>24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extLst>
                  <a:ext uri="{0D108BD9-81ED-4DB2-BD59-A6C34878D82A}">
                    <a16:rowId xmlns:a16="http://schemas.microsoft.com/office/drawing/2014/main" val="3865521175"/>
                  </a:ext>
                </a:extLst>
              </a:tr>
              <a:tr h="821073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800" dirty="0" smtClean="0">
                          <a:effectLst/>
                        </a:rPr>
                        <a:t>7.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Сопровождение и продвижение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Отчет о сопровождении и продвижении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21 дней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23</a:t>
                      </a:r>
                      <a:r>
                        <a:rPr lang="en-US" sz="1800">
                          <a:effectLst/>
                        </a:rPr>
                        <a:t>.0</a:t>
                      </a:r>
                      <a:r>
                        <a:rPr lang="ru-RU" sz="1800">
                          <a:effectLst/>
                        </a:rPr>
                        <a:t>4</a:t>
                      </a:r>
                      <a:r>
                        <a:rPr lang="en-US" sz="1800">
                          <a:effectLst/>
                        </a:rPr>
                        <a:t>.16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13.</a:t>
                      </a:r>
                      <a:r>
                        <a:rPr lang="en-US" sz="1800" dirty="0">
                          <a:effectLst/>
                        </a:rPr>
                        <a:t>0</a:t>
                      </a:r>
                      <a:r>
                        <a:rPr lang="ru-RU" sz="1800" dirty="0">
                          <a:effectLst/>
                        </a:rPr>
                        <a:t>6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r>
                        <a:rPr lang="ru-RU" sz="1800" dirty="0">
                          <a:effectLst/>
                        </a:rPr>
                        <a:t>24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64" marR="7464" marT="7464" marB="7464" anchor="ctr"/>
                </a:tc>
                <a:extLst>
                  <a:ext uri="{0D108BD9-81ED-4DB2-BD59-A6C34878D82A}">
                    <a16:rowId xmlns:a16="http://schemas.microsoft.com/office/drawing/2014/main" val="76301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19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93964"/>
            <a:ext cx="8596668" cy="1320800"/>
          </a:xfrm>
        </p:spPr>
        <p:txBody>
          <a:bodyPr/>
          <a:lstStyle/>
          <a:p>
            <a:r>
              <a:rPr lang="ru-RU" dirty="0" smtClean="0"/>
              <a:t>Информационный менеджмент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454" y="1454007"/>
            <a:ext cx="5499022" cy="5187862"/>
          </a:xfrm>
        </p:spPr>
        <p:txBody>
          <a:bodyPr>
            <a:normAutofit/>
          </a:bodyPr>
          <a:lstStyle/>
          <a:p>
            <a:r>
              <a:rPr lang="ru-RU" dirty="0" smtClean="0"/>
              <a:t>Сроки реализации проекта: с 29.01.2024 г. по 14.06.2024 г.</a:t>
            </a:r>
          </a:p>
          <a:p>
            <a:r>
              <a:rPr lang="ru-RU" dirty="0" smtClean="0"/>
              <a:t>Менеджмент включает в себя следующие последовательные этапы:</a:t>
            </a:r>
          </a:p>
          <a:p>
            <a:pPr lvl="1"/>
            <a:r>
              <a:rPr lang="ru-RU" sz="1800" dirty="0" smtClean="0"/>
              <a:t>Системный анализ</a:t>
            </a:r>
          </a:p>
          <a:p>
            <a:pPr lvl="1"/>
            <a:r>
              <a:rPr lang="ru-RU" sz="1800" dirty="0" smtClean="0"/>
              <a:t>Анализ требований</a:t>
            </a:r>
          </a:p>
          <a:p>
            <a:pPr lvl="1"/>
            <a:r>
              <a:rPr lang="ru-RU" sz="1800" dirty="0" smtClean="0"/>
              <a:t>Проектирование</a:t>
            </a:r>
          </a:p>
          <a:p>
            <a:pPr lvl="1"/>
            <a:r>
              <a:rPr lang="ru-RU" sz="1800" dirty="0" smtClean="0"/>
              <a:t>Реализация приложения</a:t>
            </a:r>
          </a:p>
          <a:p>
            <a:pPr lvl="1"/>
            <a:r>
              <a:rPr lang="ru-RU" sz="1800" dirty="0" smtClean="0"/>
              <a:t>Тестирование</a:t>
            </a:r>
          </a:p>
          <a:p>
            <a:pPr lvl="1"/>
            <a:r>
              <a:rPr lang="ru-RU" sz="1800" dirty="0" smtClean="0"/>
              <a:t>Внедрение</a:t>
            </a:r>
          </a:p>
          <a:p>
            <a:pPr lvl="1"/>
            <a:r>
              <a:rPr lang="ru-RU" sz="1800" dirty="0" smtClean="0"/>
              <a:t>Сопровождение и продвижение</a:t>
            </a: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89" y="2894304"/>
            <a:ext cx="7869382" cy="212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03754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612</Words>
  <Application>Microsoft Office PowerPoint</Application>
  <PresentationFormat>Широкоэкранный</PresentationFormat>
  <Paragraphs>202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Аспект</vt:lpstr>
      <vt:lpstr>Министерство науки и высшего образования Российской Федерации Федеральное государственное бюджетное образовательное учреждение науки и высшего образования «Владимирский государственный университет имени Александра Григорьевича и Николая Григорьевича Столетовых» (ВлГУ)   Институт информационных технологий и радиоэлектроники Кафедра информационных систем и программной инженерии</vt:lpstr>
      <vt:lpstr>Наименование и цели проекта</vt:lpstr>
      <vt:lpstr>Описание предметной области</vt:lpstr>
      <vt:lpstr>Обзор аналогов</vt:lpstr>
      <vt:lpstr>Сравнительной обзор аналогов</vt:lpstr>
      <vt:lpstr>Требования к навигации приложения</vt:lpstr>
      <vt:lpstr>Макеты виджетов мобильного приложения</vt:lpstr>
      <vt:lpstr>Задачи по разработке проекта</vt:lpstr>
      <vt:lpstr>Информационный менеджмент проекта</vt:lpstr>
      <vt:lpstr>Экономическое обоснование проекта</vt:lpstr>
      <vt:lpstr>Спасибо за внимание!</vt:lpstr>
    </vt:vector>
  </TitlesOfParts>
  <Company>ВлГУ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теме: «Информационная система по организации предоставления и выполнения бытовых услуг»</dc:title>
  <dc:creator>stu-pri120</dc:creator>
  <cp:lastModifiedBy>Kirill Parakhin</cp:lastModifiedBy>
  <cp:revision>47</cp:revision>
  <dcterms:created xsi:type="dcterms:W3CDTF">2023-05-03T07:43:15Z</dcterms:created>
  <dcterms:modified xsi:type="dcterms:W3CDTF">2024-03-14T07:41:04Z</dcterms:modified>
</cp:coreProperties>
</file>