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58" r:id="rId5"/>
    <p:sldId id="276" r:id="rId6"/>
    <p:sldId id="267" r:id="rId7"/>
    <p:sldId id="277" r:id="rId8"/>
    <p:sldId id="275" r:id="rId9"/>
    <p:sldId id="268" r:id="rId10"/>
    <p:sldId id="269" r:id="rId11"/>
    <p:sldId id="270" r:id="rId12"/>
    <p:sldId id="271" r:id="rId13"/>
    <p:sldId id="279" r:id="rId14"/>
    <p:sldId id="280" r:id="rId15"/>
    <p:sldId id="283" r:id="rId16"/>
    <p:sldId id="281" r:id="rId17"/>
    <p:sldId id="282" r:id="rId18"/>
    <p:sldId id="284" r:id="rId19"/>
    <p:sldId id="272" r:id="rId20"/>
    <p:sldId id="273" r:id="rId21"/>
    <p:sldId id="274" r:id="rId22"/>
    <p:sldId id="265" r:id="rId23"/>
    <p:sldId id="2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99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9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1719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695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5210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102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188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96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89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37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86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76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88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49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25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6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25B80-0EC7-419D-82EA-845F041FDB47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6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hub/csharp/page3/" TargetMode="External"/><Relationship Id="rId2" Type="http://schemas.openxmlformats.org/officeDocument/2006/relationships/hyperlink" Target="https://metanit.com/shar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eldung.com/spring-tutorial" TargetMode="External"/><Relationship Id="rId4" Type="http://schemas.openxmlformats.org/officeDocument/2006/relationships/hyperlink" Target="https://getbootstrap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7597" y="2817772"/>
            <a:ext cx="7766936" cy="1646302"/>
          </a:xfrm>
        </p:spPr>
        <p:txBody>
          <a:bodyPr/>
          <a:lstStyle/>
          <a:p>
            <a:pPr algn="ctr"/>
            <a:r>
              <a:rPr lang="ru-RU" sz="2800" dirty="0" smtClean="0">
                <a:cs typeface="Times New Roman" panose="02020603050405020304" pitchFamily="18" charset="0"/>
              </a:rPr>
              <a:t>Курсовой проект </a:t>
            </a:r>
            <a:br>
              <a:rPr lang="ru-RU" sz="2800" dirty="0" smtClean="0">
                <a:cs typeface="Times New Roman" panose="02020603050405020304" pitchFamily="18" charset="0"/>
              </a:rPr>
            </a:br>
            <a:r>
              <a:rPr lang="ru-RU" sz="2800" dirty="0" smtClean="0">
                <a:cs typeface="Times New Roman" panose="02020603050405020304" pitchFamily="18" charset="0"/>
              </a:rPr>
              <a:t>по дисциплине «Распределенные программные системы»</a:t>
            </a:r>
            <a:br>
              <a:rPr lang="ru-RU" sz="2800" dirty="0" smtClean="0">
                <a:cs typeface="Times New Roman" panose="02020603050405020304" pitchFamily="18" charset="0"/>
              </a:rPr>
            </a:br>
            <a:r>
              <a:rPr lang="ru-RU" sz="2800" dirty="0" smtClean="0">
                <a:cs typeface="Times New Roman" panose="02020603050405020304" pitchFamily="18" charset="0"/>
              </a:rPr>
              <a:t>по теме:</a:t>
            </a:r>
            <a:br>
              <a:rPr lang="ru-RU" sz="2800" dirty="0" smtClean="0">
                <a:cs typeface="Times New Roman" panose="02020603050405020304" pitchFamily="18" charset="0"/>
              </a:rPr>
            </a:br>
            <a:r>
              <a:rPr lang="ru-RU" sz="2800" dirty="0" smtClean="0">
                <a:cs typeface="Times New Roman" panose="02020603050405020304" pitchFamily="18" charset="0"/>
              </a:rPr>
              <a:t> </a:t>
            </a:r>
            <a:r>
              <a:rPr lang="ru-RU" sz="2400" dirty="0"/>
              <a:t>Реализация прототипа информационной системы </a:t>
            </a:r>
            <a:br>
              <a:rPr lang="ru-RU" sz="2400" dirty="0"/>
            </a:br>
            <a:r>
              <a:rPr lang="ru-RU" sz="2400" dirty="0"/>
              <a:t>«Организация предоставления и выполнения бытовых услуг»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26348" y="4890578"/>
            <a:ext cx="2387990" cy="1096899"/>
          </a:xfrm>
        </p:spPr>
        <p:txBody>
          <a:bodyPr>
            <a:noAutofit/>
          </a:bodyPr>
          <a:lstStyle/>
          <a:p>
            <a:r>
              <a:rPr lang="ru-RU" sz="2200" dirty="0" smtClean="0"/>
              <a:t>Выполнил: студент группы ПРИ-120 </a:t>
            </a:r>
            <a:r>
              <a:rPr lang="ru-RU" sz="2200" dirty="0" err="1" smtClean="0"/>
              <a:t>Парахин</a:t>
            </a:r>
            <a:r>
              <a:rPr lang="ru-RU" sz="2200" dirty="0" smtClean="0"/>
              <a:t> Кирилл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9787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531" y="70123"/>
            <a:ext cx="9451877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Пример панелей пагинации, поиска и уведомлений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0677" y="945919"/>
            <a:ext cx="5703570" cy="260032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277708" y="1160353"/>
            <a:ext cx="5884921" cy="2233477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3183962" y="4000500"/>
            <a:ext cx="5775400" cy="26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5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7673" y="0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Личный кабинет и страница администратора</a:t>
            </a:r>
            <a:endParaRPr lang="ru-RU" sz="24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8595" y="660400"/>
            <a:ext cx="5589497" cy="3253154"/>
          </a:xfrm>
          <a:prstGeom prst="rect">
            <a:avLst/>
          </a:prstGeom>
        </p:spPr>
      </p:pic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5734" y="3701562"/>
            <a:ext cx="6484730" cy="307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4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120" y="62780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Функционал по работе с объявлениями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395" y="538541"/>
            <a:ext cx="6122670" cy="349440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83869" y="1229441"/>
            <a:ext cx="4426585" cy="467487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5235477" y="4149970"/>
            <a:ext cx="6636507" cy="258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5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3565" y="0"/>
            <a:ext cx="8596668" cy="1320800"/>
          </a:xfrm>
        </p:spPr>
        <p:txBody>
          <a:bodyPr>
            <a:noAutofit/>
          </a:bodyPr>
          <a:lstStyle/>
          <a:p>
            <a:r>
              <a:rPr lang="ru-RU" sz="1400" dirty="0"/>
              <a:t/>
            </a:r>
            <a:br>
              <a:rPr lang="ru-RU" sz="1400" dirty="0"/>
            </a:br>
            <a:endParaRPr lang="ru-RU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1784" y="85624"/>
            <a:ext cx="6532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accent1"/>
                </a:solidFill>
              </a:rPr>
              <a:t>Классы для работы с моделей пользователя</a:t>
            </a:r>
            <a:endParaRPr lang="ru-RU" sz="2400" dirty="0">
              <a:solidFill>
                <a:schemeClr val="accent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50" y="660400"/>
            <a:ext cx="3893822" cy="61389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762" y="897819"/>
            <a:ext cx="6765084" cy="570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2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3565" y="0"/>
            <a:ext cx="8596668" cy="1320800"/>
          </a:xfrm>
        </p:spPr>
        <p:txBody>
          <a:bodyPr>
            <a:noAutofit/>
          </a:bodyPr>
          <a:lstStyle/>
          <a:p>
            <a:r>
              <a:rPr lang="ru-RU" sz="1400" dirty="0"/>
              <a:t/>
            </a:r>
            <a:br>
              <a:rPr lang="ru-RU" sz="1400" dirty="0"/>
            </a:br>
            <a:endParaRPr lang="ru-RU" sz="1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82515" y="91981"/>
            <a:ext cx="80537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accent1"/>
                </a:solidFill>
              </a:rPr>
              <a:t>Методы сервиса по обработке сессии пользователя</a:t>
            </a:r>
            <a:endParaRPr lang="ru-RU" sz="2400" dirty="0">
              <a:solidFill>
                <a:schemeClr val="accent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65" y="553646"/>
            <a:ext cx="4840566" cy="321368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214" y="591024"/>
            <a:ext cx="6220109" cy="63526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5" y="3784467"/>
            <a:ext cx="4310929" cy="307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9750" y="260751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/>
              <a:t>Методы сервиса по </a:t>
            </a:r>
            <a:r>
              <a:rPr lang="ru-RU" sz="2400" dirty="0" smtClean="0"/>
              <a:t>обработке сортировки и фильтрации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2" y="1003411"/>
            <a:ext cx="5303735" cy="198542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818" y="1175163"/>
            <a:ext cx="6462292" cy="42934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50" y="3731500"/>
            <a:ext cx="5241877" cy="26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3565" y="0"/>
            <a:ext cx="8596668" cy="1320800"/>
          </a:xfrm>
        </p:spPr>
        <p:txBody>
          <a:bodyPr>
            <a:noAutofit/>
          </a:bodyPr>
          <a:lstStyle/>
          <a:p>
            <a:r>
              <a:rPr lang="ru-RU" sz="1400" dirty="0"/>
              <a:t/>
            </a:r>
            <a:br>
              <a:rPr lang="ru-RU" sz="1400" dirty="0"/>
            </a:b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0171" y="198735"/>
            <a:ext cx="9288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accent1"/>
                </a:solidFill>
              </a:rPr>
              <a:t>Метод сервиса по обработке пагинации элементов на странице</a:t>
            </a:r>
            <a:endParaRPr lang="ru-RU" sz="2400" dirty="0">
              <a:solidFill>
                <a:schemeClr val="accent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869" y="738191"/>
            <a:ext cx="6703961" cy="58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8132" y="126024"/>
            <a:ext cx="9106949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Метод контроллера по применению параметров фильтрации, сортировки, поиска, а также пагинации элементов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08" y="1001741"/>
            <a:ext cx="9020996" cy="574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523" y="0"/>
            <a:ext cx="8939895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Пример верстки страницы на сайте (с использованием </a:t>
            </a:r>
            <a:r>
              <a:rPr lang="en-US" sz="2400" dirty="0" smtClean="0"/>
              <a:t>HTML</a:t>
            </a:r>
            <a:r>
              <a:rPr lang="ru-RU" sz="2400" dirty="0" smtClean="0"/>
              <a:t> и </a:t>
            </a:r>
            <a:r>
              <a:rPr lang="ru-RU" sz="2400" dirty="0" err="1" smtClean="0"/>
              <a:t>фреймворка</a:t>
            </a:r>
            <a:r>
              <a:rPr lang="ru-RU" sz="2400" dirty="0" smtClean="0"/>
              <a:t> </a:t>
            </a:r>
            <a:r>
              <a:rPr lang="en-US" sz="2400" dirty="0" err="1" smtClean="0"/>
              <a:t>Thymeleaf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11441"/>
            <a:ext cx="8671508" cy="545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46244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Модульное тестирование (</a:t>
            </a:r>
            <a:r>
              <a:rPr lang="en-US" sz="2400" dirty="0" smtClean="0"/>
              <a:t>Junit </a:t>
            </a:r>
            <a:r>
              <a:rPr lang="ru-RU" sz="2400" dirty="0" smtClean="0"/>
              <a:t>и </a:t>
            </a:r>
            <a:r>
              <a:rPr lang="en-US" sz="2400" dirty="0" err="1" smtClean="0"/>
              <a:t>Mockito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277" y="898135"/>
            <a:ext cx="5289413" cy="571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0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92015"/>
            <a:ext cx="7912751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Предоставление и выполнение бытовых услуг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29766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Представим ситуацию, когда какому-то человеку </a:t>
            </a:r>
            <a:r>
              <a:rPr lang="en-US" dirty="0"/>
              <a:t>A</a:t>
            </a:r>
            <a:r>
              <a:rPr lang="ru-RU" dirty="0"/>
              <a:t> требуется выполнить какую-то работу (например, сделать ремонт, перевезти вещи, заменить проводку в квартире и т.д.). Он может сделать это сам, а может нанять специалиста, который сделает все это гораздо быстрее и качественнее за определенную цену. </a:t>
            </a:r>
            <a:br>
              <a:rPr lang="ru-RU" dirty="0"/>
            </a:br>
            <a:r>
              <a:rPr lang="ru-RU" dirty="0"/>
              <a:t>Казалось бы, это достаточно распространенная практика в наше время. </a:t>
            </a:r>
          </a:p>
          <a:p>
            <a:r>
              <a:rPr lang="ru-RU" dirty="0"/>
              <a:t>Но что если автоматизировать данный процесс? Для удобства обоих сторон (исполнителя и нанимателя) создать электронную систему, благодаря которой будет возможно очень быстро организовать подачу заявок, обратную связь и отклик потенциальных «работников». </a:t>
            </a:r>
          </a:p>
          <a:p>
            <a:r>
              <a:rPr lang="ru-RU" dirty="0"/>
              <a:t>Благодаря этому, клиенты системы могут быстро связываться с друг другом, договариваться по всем вопросам, выезжать к месту выполнения работы или оказания услуги.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7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78397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Нагрузочное тестирование (</a:t>
            </a:r>
            <a:r>
              <a:rPr lang="en-US" sz="2400" dirty="0" err="1" smtClean="0"/>
              <a:t>Jmeter</a:t>
            </a:r>
            <a:r>
              <a:rPr lang="en-US" sz="2400" dirty="0" smtClean="0"/>
              <a:t> 5)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78705" y="719232"/>
            <a:ext cx="6105525" cy="60134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608992"/>
            <a:ext cx="4289427" cy="397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9896" y="688730"/>
            <a:ext cx="8596668" cy="1320800"/>
          </a:xfrm>
        </p:spPr>
        <p:txBody>
          <a:bodyPr>
            <a:normAutofit/>
          </a:bodyPr>
          <a:lstStyle/>
          <a:p>
            <a:r>
              <a:rPr lang="ru-RU" sz="2600" dirty="0" err="1" smtClean="0"/>
              <a:t>Репозиторий</a:t>
            </a:r>
            <a:r>
              <a:rPr lang="ru-RU" sz="2600" dirty="0" smtClean="0"/>
              <a:t> проекта на сайте </a:t>
            </a:r>
            <a:r>
              <a:rPr lang="en-US" sz="2600" dirty="0" err="1" smtClean="0"/>
              <a:t>github</a:t>
            </a:r>
            <a:r>
              <a:rPr lang="ru-RU" sz="2600" dirty="0" smtClean="0"/>
              <a:t> (</a:t>
            </a:r>
            <a:r>
              <a:rPr lang="en-US" sz="2600" dirty="0" smtClean="0"/>
              <a:t>java </a:t>
            </a:r>
            <a:r>
              <a:rPr lang="en-US" sz="2600" dirty="0" err="1" smtClean="0"/>
              <a:t>vlsu</a:t>
            </a:r>
            <a:r>
              <a:rPr lang="en-US" sz="2600" dirty="0" smtClean="0"/>
              <a:t>)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33146" y="1745761"/>
            <a:ext cx="7418291" cy="405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9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6995" y="90854"/>
            <a:ext cx="8596668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Список источников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3557" y="571898"/>
            <a:ext cx="9341420" cy="388077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b="1" dirty="0"/>
              <a:t> </a:t>
            </a:r>
            <a:endParaRPr lang="ru-RU" dirty="0"/>
          </a:p>
          <a:p>
            <a:r>
              <a:rPr lang="ru-RU" b="1" dirty="0"/>
              <a:t> </a:t>
            </a:r>
            <a:endParaRPr lang="ru-RU" dirty="0"/>
          </a:p>
          <a:p>
            <a:pPr lvl="0"/>
            <a:r>
              <a:rPr lang="en-US" sz="7200" dirty="0" smtClean="0"/>
              <a:t>1</a:t>
            </a:r>
            <a:r>
              <a:rPr lang="ru-RU" sz="7200" dirty="0" smtClean="0"/>
              <a:t>. </a:t>
            </a:r>
            <a:r>
              <a:rPr lang="en-US" sz="7200" dirty="0" err="1" smtClean="0"/>
              <a:t>METANIT</a:t>
            </a:r>
            <a:r>
              <a:rPr lang="ru-RU" sz="7200" dirty="0"/>
              <a:t>.</a:t>
            </a:r>
            <a:r>
              <a:rPr lang="en-US" sz="7200" dirty="0"/>
              <a:t>COM</a:t>
            </a:r>
            <a:r>
              <a:rPr lang="ru-RU" sz="7200" dirty="0"/>
              <a:t> – Сайт о </a:t>
            </a:r>
            <a:r>
              <a:rPr lang="ru-RU" sz="7200" dirty="0" smtClean="0"/>
              <a:t>программировании на языке </a:t>
            </a:r>
            <a:r>
              <a:rPr lang="en-US" sz="7200" dirty="0" smtClean="0"/>
              <a:t>Java</a:t>
            </a:r>
            <a:r>
              <a:rPr lang="ru-RU" sz="7200" dirty="0" smtClean="0"/>
              <a:t>.</a:t>
            </a:r>
            <a:endParaRPr lang="ru-RU" sz="7200" dirty="0"/>
          </a:p>
          <a:p>
            <a:pPr marL="0" indent="0">
              <a:buNone/>
            </a:pPr>
            <a:r>
              <a:rPr lang="en-US" sz="7200" dirty="0" smtClean="0"/>
              <a:t>	</a:t>
            </a:r>
            <a:r>
              <a:rPr lang="ru-RU" sz="7200" dirty="0" smtClean="0"/>
              <a:t> </a:t>
            </a:r>
            <a:r>
              <a:rPr lang="en-US" sz="7200" dirty="0"/>
              <a:t>URL</a:t>
            </a:r>
            <a:r>
              <a:rPr lang="ru-RU" sz="7200" dirty="0"/>
              <a:t>: </a:t>
            </a:r>
            <a:r>
              <a:rPr lang="en-US" sz="7200" u="sng" dirty="0">
                <a:hlinkClick r:id="rId2"/>
              </a:rPr>
              <a:t>https</a:t>
            </a:r>
            <a:r>
              <a:rPr lang="ru-RU" sz="7200" u="sng" dirty="0">
                <a:hlinkClick r:id="rId2"/>
              </a:rPr>
              <a:t>://</a:t>
            </a:r>
            <a:r>
              <a:rPr lang="en-US" sz="7200" u="sng" dirty="0" err="1">
                <a:hlinkClick r:id="rId2"/>
              </a:rPr>
              <a:t>metanit</a:t>
            </a:r>
            <a:r>
              <a:rPr lang="ru-RU" sz="7200" u="sng" dirty="0">
                <a:hlinkClick r:id="rId2"/>
              </a:rPr>
              <a:t>.</a:t>
            </a:r>
            <a:r>
              <a:rPr lang="en-US" sz="7200" u="sng" dirty="0">
                <a:hlinkClick r:id="rId2"/>
              </a:rPr>
              <a:t>com</a:t>
            </a:r>
            <a:r>
              <a:rPr lang="ru-RU" sz="7200" u="sng" dirty="0">
                <a:hlinkClick r:id="rId2"/>
              </a:rPr>
              <a:t>/</a:t>
            </a:r>
            <a:r>
              <a:rPr lang="en-US" sz="7200" u="sng" dirty="0">
                <a:hlinkClick r:id="rId2"/>
              </a:rPr>
              <a:t>sharp</a:t>
            </a:r>
            <a:r>
              <a:rPr lang="ru-RU" sz="7200" u="sng" dirty="0">
                <a:hlinkClick r:id="rId2"/>
              </a:rPr>
              <a:t>/</a:t>
            </a:r>
            <a:r>
              <a:rPr lang="ru-RU" sz="7200" dirty="0"/>
              <a:t> (Дата обращения: 27.05.2023</a:t>
            </a:r>
            <a:r>
              <a:rPr lang="ru-RU" sz="7200" dirty="0" smtClean="0"/>
              <a:t>).</a:t>
            </a:r>
            <a:endParaRPr lang="ru-RU" sz="7200" dirty="0"/>
          </a:p>
          <a:p>
            <a:pPr marL="0" indent="0">
              <a:buNone/>
            </a:pPr>
            <a:r>
              <a:rPr lang="en-US" sz="7200" dirty="0" smtClean="0"/>
              <a:t>	</a:t>
            </a:r>
            <a:r>
              <a:rPr lang="ru-RU" sz="7200" dirty="0" smtClean="0"/>
              <a:t>Режим </a:t>
            </a:r>
            <a:r>
              <a:rPr lang="ru-RU" sz="7200" dirty="0"/>
              <a:t>доступа – открытый электронный ресурс, вход в сети Интернет по </a:t>
            </a:r>
            <a:r>
              <a:rPr lang="en-US" sz="7200" dirty="0"/>
              <a:t>URL</a:t>
            </a:r>
            <a:r>
              <a:rPr lang="ru-RU" sz="7200" dirty="0" smtClean="0"/>
              <a:t>.</a:t>
            </a:r>
            <a:endParaRPr lang="en-US" sz="7200" dirty="0" smtClean="0"/>
          </a:p>
          <a:p>
            <a:endParaRPr lang="ru-RU" sz="7200" dirty="0"/>
          </a:p>
          <a:p>
            <a:pPr lvl="0"/>
            <a:r>
              <a:rPr lang="en-US" sz="7200" dirty="0" smtClean="0"/>
              <a:t>2</a:t>
            </a:r>
            <a:r>
              <a:rPr lang="ru-RU" sz="7200" dirty="0" smtClean="0"/>
              <a:t>. </a:t>
            </a:r>
            <a:r>
              <a:rPr lang="en-US" sz="7200" dirty="0" err="1" smtClean="0"/>
              <a:t>Habr</a:t>
            </a:r>
            <a:r>
              <a:rPr lang="ru-RU" sz="7200" dirty="0" smtClean="0"/>
              <a:t> </a:t>
            </a:r>
            <a:r>
              <a:rPr lang="ru-RU" sz="7200" dirty="0"/>
              <a:t>- Сайт о программировании. [Электронный ресурс]		</a:t>
            </a:r>
            <a:endParaRPr lang="en-US" sz="7200" dirty="0" smtClean="0"/>
          </a:p>
          <a:p>
            <a:pPr marL="0" lvl="0" indent="0">
              <a:buNone/>
            </a:pPr>
            <a:r>
              <a:rPr lang="en-US" sz="7200" dirty="0" smtClean="0"/>
              <a:t>	URL</a:t>
            </a:r>
            <a:r>
              <a:rPr lang="ru-RU" sz="7200" dirty="0"/>
              <a:t>: </a:t>
            </a:r>
            <a:r>
              <a:rPr lang="en-US" sz="7200" u="sng" dirty="0">
                <a:hlinkClick r:id="rId3"/>
              </a:rPr>
              <a:t>https</a:t>
            </a:r>
            <a:r>
              <a:rPr lang="ru-RU" sz="7200" u="sng" dirty="0">
                <a:hlinkClick r:id="rId3"/>
              </a:rPr>
              <a:t>://</a:t>
            </a:r>
            <a:r>
              <a:rPr lang="en-US" sz="7200" u="sng" dirty="0" err="1">
                <a:hlinkClick r:id="rId3"/>
              </a:rPr>
              <a:t>habr</a:t>
            </a:r>
            <a:r>
              <a:rPr lang="ru-RU" sz="7200" u="sng" dirty="0">
                <a:hlinkClick r:id="rId3"/>
              </a:rPr>
              <a:t>.</a:t>
            </a:r>
            <a:r>
              <a:rPr lang="en-US" sz="7200" u="sng" dirty="0">
                <a:hlinkClick r:id="rId3"/>
              </a:rPr>
              <a:t>com</a:t>
            </a:r>
            <a:r>
              <a:rPr lang="ru-RU" sz="7200" u="sng" dirty="0">
                <a:hlinkClick r:id="rId3"/>
              </a:rPr>
              <a:t>/</a:t>
            </a:r>
            <a:r>
              <a:rPr lang="en-US" sz="7200" u="sng" dirty="0" err="1">
                <a:hlinkClick r:id="rId3"/>
              </a:rPr>
              <a:t>ru</a:t>
            </a:r>
            <a:r>
              <a:rPr lang="ru-RU" sz="7200" u="sng" dirty="0">
                <a:hlinkClick r:id="rId3"/>
              </a:rPr>
              <a:t>/</a:t>
            </a:r>
            <a:r>
              <a:rPr lang="en-US" sz="7200" u="sng" dirty="0">
                <a:hlinkClick r:id="rId3"/>
              </a:rPr>
              <a:t>hub</a:t>
            </a:r>
            <a:r>
              <a:rPr lang="ru-RU" sz="7200" u="sng" dirty="0">
                <a:hlinkClick r:id="rId3"/>
              </a:rPr>
              <a:t>/</a:t>
            </a:r>
            <a:r>
              <a:rPr lang="en-US" sz="7200" u="sng" dirty="0" err="1">
                <a:hlinkClick r:id="rId3"/>
              </a:rPr>
              <a:t>csharp</a:t>
            </a:r>
            <a:r>
              <a:rPr lang="ru-RU" sz="7200" u="sng" dirty="0">
                <a:hlinkClick r:id="rId3"/>
              </a:rPr>
              <a:t>/</a:t>
            </a:r>
            <a:r>
              <a:rPr lang="en-US" sz="7200" u="sng" dirty="0">
                <a:hlinkClick r:id="rId3"/>
              </a:rPr>
              <a:t>page</a:t>
            </a:r>
            <a:r>
              <a:rPr lang="ru-RU" sz="7200" u="sng" dirty="0">
                <a:hlinkClick r:id="rId3"/>
              </a:rPr>
              <a:t>3/</a:t>
            </a:r>
            <a:r>
              <a:rPr lang="ru-RU" sz="7200" dirty="0"/>
              <a:t> (Дата обращения: 28.05.2023</a:t>
            </a:r>
            <a:r>
              <a:rPr lang="ru-RU" sz="7200" dirty="0" smtClean="0"/>
              <a:t>).</a:t>
            </a:r>
            <a:endParaRPr lang="ru-RU" sz="7200" dirty="0"/>
          </a:p>
          <a:p>
            <a:pPr marL="0" indent="0">
              <a:buNone/>
            </a:pPr>
            <a:r>
              <a:rPr lang="en-US" sz="7200" dirty="0" smtClean="0"/>
              <a:t>	</a:t>
            </a:r>
            <a:r>
              <a:rPr lang="ru-RU" sz="7200" dirty="0" smtClean="0"/>
              <a:t>Режим </a:t>
            </a:r>
            <a:r>
              <a:rPr lang="ru-RU" sz="7200" dirty="0"/>
              <a:t>доступа – открытый электронный ресурс, вход в сети Интернет по </a:t>
            </a:r>
            <a:r>
              <a:rPr lang="en-US" sz="7200" dirty="0"/>
              <a:t>URL</a:t>
            </a:r>
            <a:r>
              <a:rPr lang="ru-RU" sz="7200" dirty="0" smtClean="0"/>
              <a:t>.</a:t>
            </a:r>
            <a:endParaRPr lang="en-US" sz="7200" dirty="0" smtClean="0"/>
          </a:p>
          <a:p>
            <a:endParaRPr lang="ru-RU" sz="7200" dirty="0"/>
          </a:p>
          <a:p>
            <a:pPr lvl="0"/>
            <a:r>
              <a:rPr lang="en-US" sz="7200" dirty="0" smtClean="0"/>
              <a:t>3</a:t>
            </a:r>
            <a:r>
              <a:rPr lang="ru-RU" sz="7200" dirty="0" smtClean="0"/>
              <a:t>. </a:t>
            </a:r>
            <a:r>
              <a:rPr lang="en-US" sz="7200" dirty="0" smtClean="0"/>
              <a:t>Bootstrap </a:t>
            </a:r>
            <a:r>
              <a:rPr lang="en-US" sz="7200" dirty="0"/>
              <a:t>Docs</a:t>
            </a:r>
            <a:r>
              <a:rPr lang="ru-RU" sz="7200" dirty="0"/>
              <a:t> - Библиотека для </a:t>
            </a:r>
            <a:r>
              <a:rPr lang="en-US" sz="7200" dirty="0"/>
              <a:t>HTML</a:t>
            </a:r>
            <a:r>
              <a:rPr lang="ru-RU" sz="7200" dirty="0"/>
              <a:t>, </a:t>
            </a:r>
            <a:r>
              <a:rPr lang="en-US" sz="7200" dirty="0" err="1"/>
              <a:t>CSS</a:t>
            </a:r>
            <a:r>
              <a:rPr lang="en-US" sz="7200" dirty="0"/>
              <a:t> </a:t>
            </a:r>
            <a:r>
              <a:rPr lang="ru-RU" sz="7200" dirty="0"/>
              <a:t>и </a:t>
            </a:r>
            <a:r>
              <a:rPr lang="en-US" sz="7200" dirty="0" err="1"/>
              <a:t>JSS</a:t>
            </a:r>
            <a:r>
              <a:rPr lang="ru-RU" sz="7200" dirty="0"/>
              <a:t>.</a:t>
            </a:r>
          </a:p>
          <a:p>
            <a:pPr marL="0" indent="0">
              <a:buNone/>
            </a:pPr>
            <a:r>
              <a:rPr lang="en-US" sz="7200" dirty="0" smtClean="0"/>
              <a:t>	URL</a:t>
            </a:r>
            <a:r>
              <a:rPr lang="ru-RU" sz="7200" dirty="0"/>
              <a:t>: </a:t>
            </a:r>
            <a:r>
              <a:rPr lang="ru-RU" sz="7200" u="sng" dirty="0" err="1">
                <a:hlinkClick r:id="rId4"/>
              </a:rPr>
              <a:t>https</a:t>
            </a:r>
            <a:r>
              <a:rPr lang="ru-RU" sz="7200" u="sng" dirty="0">
                <a:hlinkClick r:id="rId4"/>
              </a:rPr>
              <a:t>://</a:t>
            </a:r>
            <a:r>
              <a:rPr lang="ru-RU" sz="7200" u="sng" dirty="0" err="1">
                <a:hlinkClick r:id="rId4"/>
              </a:rPr>
              <a:t>getbootstrap.com</a:t>
            </a:r>
            <a:r>
              <a:rPr lang="ru-RU" sz="7200" u="sng" dirty="0">
                <a:hlinkClick r:id="rId4"/>
              </a:rPr>
              <a:t>/</a:t>
            </a:r>
            <a:r>
              <a:rPr lang="ru-RU" sz="7200" dirty="0"/>
              <a:t> (Дата обращения: 28.05.2023).</a:t>
            </a:r>
          </a:p>
          <a:p>
            <a:pPr marL="0" indent="0">
              <a:buNone/>
            </a:pPr>
            <a:r>
              <a:rPr lang="en-US" sz="7200" dirty="0" smtClean="0"/>
              <a:t>	</a:t>
            </a:r>
            <a:r>
              <a:rPr lang="ru-RU" sz="7200" dirty="0" smtClean="0"/>
              <a:t>Режим </a:t>
            </a:r>
            <a:r>
              <a:rPr lang="ru-RU" sz="7200" dirty="0"/>
              <a:t>доступа – открытый электронный ресурс, вход в сети Интернет по </a:t>
            </a:r>
            <a:r>
              <a:rPr lang="en-US" sz="7200" dirty="0"/>
              <a:t>URL</a:t>
            </a:r>
            <a:r>
              <a:rPr lang="ru-RU" sz="7200" dirty="0" smtClean="0"/>
              <a:t>.</a:t>
            </a:r>
            <a:endParaRPr lang="en-US" sz="7200" dirty="0" smtClean="0"/>
          </a:p>
          <a:p>
            <a:endParaRPr lang="ru-RU" sz="7200" dirty="0"/>
          </a:p>
          <a:p>
            <a:pPr lvl="0"/>
            <a:r>
              <a:rPr lang="en-US" sz="7200" dirty="0" smtClean="0"/>
              <a:t>4</a:t>
            </a:r>
            <a:r>
              <a:rPr lang="ru-RU" sz="7200" dirty="0" smtClean="0"/>
              <a:t>. </a:t>
            </a:r>
            <a:r>
              <a:rPr lang="en-US" sz="7200" dirty="0" smtClean="0"/>
              <a:t>Spring </a:t>
            </a:r>
            <a:r>
              <a:rPr lang="en-US" sz="7200" dirty="0"/>
              <a:t>Tutorial</a:t>
            </a:r>
            <a:r>
              <a:rPr lang="ru-RU" sz="7200" dirty="0"/>
              <a:t> - Уроки и примеры работы с </a:t>
            </a:r>
            <a:r>
              <a:rPr lang="en-US" sz="7200" dirty="0"/>
              <a:t>Spring Boot </a:t>
            </a:r>
            <a:r>
              <a:rPr lang="ru-RU" sz="7200" dirty="0" err="1"/>
              <a:t>фреймворком</a:t>
            </a:r>
            <a:r>
              <a:rPr lang="ru-RU" sz="7200" dirty="0"/>
              <a:t>. 	 </a:t>
            </a:r>
            <a:endParaRPr lang="en-US" sz="7200" dirty="0" smtClean="0"/>
          </a:p>
          <a:p>
            <a:pPr marL="0" lvl="0" indent="0">
              <a:buNone/>
            </a:pPr>
            <a:r>
              <a:rPr lang="en-US" sz="7200" dirty="0" smtClean="0"/>
              <a:t>	URL</a:t>
            </a:r>
            <a:r>
              <a:rPr lang="en-US" sz="7200" dirty="0"/>
              <a:t>: </a:t>
            </a:r>
            <a:r>
              <a:rPr lang="ru-RU" sz="7200" u="sng" dirty="0" err="1">
                <a:hlinkClick r:id="rId5"/>
              </a:rPr>
              <a:t>https</a:t>
            </a:r>
            <a:r>
              <a:rPr lang="ru-RU" sz="7200" u="sng" dirty="0">
                <a:hlinkClick r:id="rId5"/>
              </a:rPr>
              <a:t>://</a:t>
            </a:r>
            <a:r>
              <a:rPr lang="ru-RU" sz="7200" u="sng" dirty="0" err="1">
                <a:hlinkClick r:id="rId5"/>
              </a:rPr>
              <a:t>www.baeldung.com</a:t>
            </a:r>
            <a:r>
              <a:rPr lang="ru-RU" sz="7200" u="sng" dirty="0">
                <a:hlinkClick r:id="rId5"/>
              </a:rPr>
              <a:t>/</a:t>
            </a:r>
            <a:r>
              <a:rPr lang="ru-RU" sz="7200" u="sng" dirty="0" err="1">
                <a:hlinkClick r:id="rId5"/>
              </a:rPr>
              <a:t>spring-tutorial</a:t>
            </a:r>
            <a:r>
              <a:rPr lang="en-US" sz="7200" dirty="0"/>
              <a:t> (</a:t>
            </a:r>
            <a:r>
              <a:rPr lang="ru-RU" sz="7200" dirty="0"/>
              <a:t>Дата</a:t>
            </a:r>
            <a:r>
              <a:rPr lang="en-US" sz="7200" dirty="0"/>
              <a:t> </a:t>
            </a:r>
            <a:r>
              <a:rPr lang="en-US" sz="7200" dirty="0" err="1"/>
              <a:t>обращения</a:t>
            </a:r>
            <a:r>
              <a:rPr lang="en-US" sz="7200" dirty="0"/>
              <a:t>: 28.05.2023).</a:t>
            </a:r>
            <a:endParaRPr lang="ru-RU" sz="7200" dirty="0"/>
          </a:p>
          <a:p>
            <a:pPr marL="0" indent="0">
              <a:buNone/>
            </a:pPr>
            <a:r>
              <a:rPr lang="en-US" sz="7200" smtClean="0"/>
              <a:t>	</a:t>
            </a:r>
            <a:r>
              <a:rPr lang="ru-RU" sz="7200" smtClean="0"/>
              <a:t>Режим </a:t>
            </a:r>
            <a:r>
              <a:rPr lang="ru-RU" sz="7200" dirty="0"/>
              <a:t>доступа – открытый электронный ресурс, вход в сети Интернет по </a:t>
            </a:r>
            <a:r>
              <a:rPr lang="en-US" sz="7200" dirty="0"/>
              <a:t>URL</a:t>
            </a:r>
            <a:r>
              <a:rPr lang="ru-RU" sz="7200" dirty="0" smtClean="0"/>
              <a:t>.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230635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329" y="446089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1026" name="Picture 2" descr="https://encrypted-tbn0.gstatic.com/images?q=tbn:ANd9GcRuVLvMeWMhF9Bia6PFF95Tgo-f5tin4XQNsg&amp;usqp=C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2286001"/>
            <a:ext cx="3098800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59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/>
              <a:t>Описание категорий пользователей системы и прецедентов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100" dirty="0"/>
              <a:t>Как и было сказано ранее, система включает в себя разделение ролей пользователей по значимости</a:t>
            </a:r>
            <a:r>
              <a:rPr lang="ru-RU" sz="2100" dirty="0" smtClean="0"/>
              <a:t>:</a:t>
            </a:r>
            <a:endParaRPr lang="ru-RU" sz="2100" dirty="0"/>
          </a:p>
          <a:p>
            <a:pPr marL="0" indent="0">
              <a:buNone/>
            </a:pPr>
            <a:r>
              <a:rPr lang="en-US" sz="2100" dirty="0" smtClean="0"/>
              <a:t>	</a:t>
            </a:r>
            <a:r>
              <a:rPr lang="ru-RU" sz="2100" dirty="0" smtClean="0"/>
              <a:t>- </a:t>
            </a:r>
            <a:r>
              <a:rPr lang="ru-RU" sz="2100" dirty="0"/>
              <a:t>обычный пользователь (клиент системы)</a:t>
            </a:r>
          </a:p>
          <a:p>
            <a:pPr marL="0" indent="0">
              <a:buNone/>
            </a:pPr>
            <a:r>
              <a:rPr lang="en-US" sz="2100" dirty="0" smtClean="0"/>
              <a:t>	</a:t>
            </a:r>
            <a:r>
              <a:rPr lang="ru-RU" sz="2100" dirty="0" smtClean="0"/>
              <a:t>- </a:t>
            </a:r>
            <a:r>
              <a:rPr lang="ru-RU" sz="2100" dirty="0"/>
              <a:t>модератор системы</a:t>
            </a:r>
          </a:p>
          <a:p>
            <a:pPr marL="0" indent="0">
              <a:buNone/>
            </a:pPr>
            <a:r>
              <a:rPr lang="en-US" sz="2100" dirty="0" smtClean="0"/>
              <a:t>	</a:t>
            </a:r>
            <a:r>
              <a:rPr lang="ru-RU" sz="2100" dirty="0" smtClean="0"/>
              <a:t>- </a:t>
            </a:r>
            <a:r>
              <a:rPr lang="ru-RU" sz="2100" dirty="0"/>
              <a:t>администратор системы</a:t>
            </a:r>
          </a:p>
          <a:p>
            <a:pPr marL="0" indent="0">
              <a:buNone/>
            </a:pPr>
            <a:r>
              <a:rPr lang="ru-RU" sz="2100" dirty="0"/>
              <a:t> </a:t>
            </a:r>
          </a:p>
          <a:p>
            <a:r>
              <a:rPr lang="ru-RU" sz="2100" dirty="0"/>
              <a:t>Обычные пользователи в свою очередь делятся на категории:</a:t>
            </a:r>
          </a:p>
          <a:p>
            <a:pPr marL="0" indent="0">
              <a:buNone/>
            </a:pPr>
            <a:r>
              <a:rPr lang="en-US" sz="2100" dirty="0" smtClean="0"/>
              <a:t>	</a:t>
            </a:r>
            <a:r>
              <a:rPr lang="ru-RU" sz="2100" dirty="0" smtClean="0"/>
              <a:t>- </a:t>
            </a:r>
            <a:r>
              <a:rPr lang="ru-RU" sz="2100" dirty="0"/>
              <a:t>новые пользователи, не зарегистрированные в системе</a:t>
            </a:r>
          </a:p>
          <a:p>
            <a:pPr marL="0" indent="0">
              <a:buNone/>
            </a:pPr>
            <a:r>
              <a:rPr lang="en-US" sz="2100" dirty="0" smtClean="0"/>
              <a:t>	</a:t>
            </a:r>
            <a:r>
              <a:rPr lang="ru-RU" sz="2100" dirty="0" smtClean="0"/>
              <a:t>- </a:t>
            </a:r>
            <a:r>
              <a:rPr lang="ru-RU" sz="2100" dirty="0"/>
              <a:t>пользователи с личным кабинетом и зарегистрированные в </a:t>
            </a:r>
            <a:r>
              <a:rPr lang="ru-RU" sz="2100" dirty="0" smtClean="0"/>
              <a:t>системе</a:t>
            </a:r>
            <a:endParaRPr lang="en-US" sz="2100" dirty="0" smtClean="0"/>
          </a:p>
          <a:p>
            <a:endParaRPr lang="ru-RU" sz="2100" dirty="0"/>
          </a:p>
          <a:p>
            <a:r>
              <a:rPr lang="ru-RU" sz="2100" dirty="0"/>
              <a:t>По характеру пользования системой клиенты также делятся на такие категории, как:</a:t>
            </a:r>
          </a:p>
          <a:p>
            <a:pPr marL="0" indent="0">
              <a:buNone/>
            </a:pPr>
            <a:r>
              <a:rPr lang="en-US" sz="2100" dirty="0" smtClean="0"/>
              <a:t>	</a:t>
            </a:r>
            <a:r>
              <a:rPr lang="ru-RU" sz="2100" dirty="0" smtClean="0"/>
              <a:t>- </a:t>
            </a:r>
            <a:r>
              <a:rPr lang="ru-RU" sz="2100" dirty="0"/>
              <a:t>заказчики (наниматели), размещающие объявления на сайте;</a:t>
            </a:r>
          </a:p>
          <a:p>
            <a:pPr marL="0" indent="0">
              <a:buNone/>
            </a:pPr>
            <a:r>
              <a:rPr lang="en-US" sz="2100" dirty="0" smtClean="0"/>
              <a:t>	</a:t>
            </a:r>
            <a:r>
              <a:rPr lang="ru-RU" sz="2100" dirty="0" smtClean="0"/>
              <a:t>- </a:t>
            </a:r>
            <a:r>
              <a:rPr lang="ru-RU" sz="2100" dirty="0"/>
              <a:t>исполнители услуг (которые могут откликаться на объявления)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46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99374"/>
            <a:ext cx="8596668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Сравнительный обзор аналогов</a:t>
            </a:r>
            <a:endParaRPr lang="ru-RU" sz="26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55716"/>
            <a:ext cx="4670397" cy="2750273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4771506" y="1205345"/>
            <a:ext cx="4807768" cy="2676699"/>
          </a:xfrm>
          <a:prstGeom prst="rect">
            <a:avLst/>
          </a:prstGeom>
        </p:spPr>
      </p:pic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4226993"/>
            <a:ext cx="5120639" cy="2552008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5469774" y="4048297"/>
            <a:ext cx="4821381" cy="260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6658" y="187569"/>
            <a:ext cx="8596668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Диаграмма прецедентов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C:\Users\Tigeroff\Downloads\casesJava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9277" y="940779"/>
            <a:ext cx="9979269" cy="5574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655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449" y="249115"/>
            <a:ext cx="8596668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Диаграмма классов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6523" y="1037493"/>
            <a:ext cx="9891345" cy="55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Диаграмма развертывания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20008" y="1345224"/>
            <a:ext cx="6338668" cy="516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8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Схема навигации на сайте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5124" y="1524000"/>
            <a:ext cx="8683530" cy="486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9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5734" y="0"/>
            <a:ext cx="11675542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Пример страниц неавторизованного пользователя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5654" y="720969"/>
            <a:ext cx="6095633" cy="2716824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08213" y="1112492"/>
            <a:ext cx="4877435" cy="492887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677334" y="3437793"/>
            <a:ext cx="4537070" cy="325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5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574</Words>
  <Application>Microsoft Office PowerPoint</Application>
  <PresentationFormat>Широкоэкранный</PresentationFormat>
  <Paragraphs>59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Times New Roman</vt:lpstr>
      <vt:lpstr>Trebuchet MS</vt:lpstr>
      <vt:lpstr>Wingdings 3</vt:lpstr>
      <vt:lpstr>Аспект</vt:lpstr>
      <vt:lpstr>Курсовой проект  по дисциплине «Распределенные программные системы» по теме:  Реализация прототипа информационной системы  «Организация предоставления и выполнения бытовых услуг»</vt:lpstr>
      <vt:lpstr>Предоставление и выполнение бытовых услуг</vt:lpstr>
      <vt:lpstr>Описание категорий пользователей системы и прецедентов</vt:lpstr>
      <vt:lpstr>Сравнительный обзор аналогов</vt:lpstr>
      <vt:lpstr>Диаграмма прецедентов</vt:lpstr>
      <vt:lpstr>Диаграмма классов</vt:lpstr>
      <vt:lpstr>Диаграмма развертывания</vt:lpstr>
      <vt:lpstr>Схема навигации на сайте</vt:lpstr>
      <vt:lpstr>Пример страниц неавторизованного пользователя</vt:lpstr>
      <vt:lpstr>Пример панелей пагинации, поиска и уведомлений</vt:lpstr>
      <vt:lpstr>Личный кабинет и страница администратора</vt:lpstr>
      <vt:lpstr>Функционал по работе с объявлениями</vt:lpstr>
      <vt:lpstr> </vt:lpstr>
      <vt:lpstr> </vt:lpstr>
      <vt:lpstr>Методы сервиса по обработке сортировки и фильтрации</vt:lpstr>
      <vt:lpstr> </vt:lpstr>
      <vt:lpstr>Метод контроллера по применению параметров фильтрации, сортировки, поиска, а также пагинации элементов</vt:lpstr>
      <vt:lpstr>Пример верстки страницы на сайте (с использованием HTML и фреймворка Thymeleaf)</vt:lpstr>
      <vt:lpstr>Модульное тестирование (Junit и Mockito)</vt:lpstr>
      <vt:lpstr>Нагрузочное тестирование (Jmeter 5)</vt:lpstr>
      <vt:lpstr>Репозиторий проекта на сайте github (java vlsu)</vt:lpstr>
      <vt:lpstr>Список источников</vt:lpstr>
      <vt:lpstr>Спасибо за внимание!</vt:lpstr>
    </vt:vector>
  </TitlesOfParts>
  <Company>ВлГУ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теме: «Информационная система по организации предоставления и выполнения бытовых услуг»</dc:title>
  <dc:creator>stu-pri120</dc:creator>
  <cp:lastModifiedBy>Tigeroff</cp:lastModifiedBy>
  <cp:revision>17</cp:revision>
  <dcterms:created xsi:type="dcterms:W3CDTF">2023-05-03T07:43:15Z</dcterms:created>
  <dcterms:modified xsi:type="dcterms:W3CDTF">2023-06-06T12:42:34Z</dcterms:modified>
</cp:coreProperties>
</file>