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9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71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69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21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10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188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96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8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6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6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8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4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25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6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5B80-0EC7-419D-82EA-845F041FDB4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6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slugi.yandex.ru/" TargetMode="External"/><Relationship Id="rId2" Type="http://schemas.openxmlformats.org/officeDocument/2006/relationships/hyperlink" Target="https://edc.sa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isk-mastera.ru/" TargetMode="External"/><Relationship Id="rId4" Type="http://schemas.openxmlformats.org/officeDocument/2006/relationships/hyperlink" Target="https://youdo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200" dirty="0" smtClean="0">
                <a:cs typeface="Times New Roman" panose="02020603050405020304" pitchFamily="18" charset="0"/>
              </a:rPr>
              <a:t>Курсовой проект по теме: «Информационная система по организации предоставления и выполнения бытовых услуг»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06640" y="4582847"/>
            <a:ext cx="1867363" cy="109689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Выполнил: студент группы ПРИ-120 </a:t>
            </a:r>
            <a:r>
              <a:rPr lang="ru-RU" dirty="0" err="1" smtClean="0"/>
              <a:t>Парахин</a:t>
            </a:r>
            <a:r>
              <a:rPr lang="ru-RU" dirty="0" smtClean="0"/>
              <a:t> Кирилл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7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149" y="150388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 </a:t>
            </a:r>
            <a:endParaRPr lang="ru-RU" dirty="0"/>
          </a:p>
          <a:p>
            <a:r>
              <a:rPr lang="ru-RU" dirty="0"/>
              <a:t>1. </a:t>
            </a:r>
            <a:r>
              <a:rPr lang="ru-RU" dirty="0" err="1"/>
              <a:t>Вендров</a:t>
            </a:r>
            <a:r>
              <a:rPr lang="ru-RU" dirty="0"/>
              <a:t>, А. М. </a:t>
            </a:r>
            <a:r>
              <a:rPr lang="en-US" dirty="0"/>
              <a:t>CASE</a:t>
            </a:r>
            <a:r>
              <a:rPr lang="ru-RU" dirty="0"/>
              <a:t>-технологии. Современные методы и средства проектирования информационных систем: М. , 1998. – 176 с. </a:t>
            </a:r>
          </a:p>
          <a:p>
            <a:r>
              <a:rPr lang="ru-RU" dirty="0"/>
              <a:t>2.</a:t>
            </a:r>
            <a:r>
              <a:rPr lang="ru-RU" i="1" dirty="0"/>
              <a:t> </a:t>
            </a:r>
            <a:r>
              <a:rPr lang="ru-RU" dirty="0"/>
              <a:t>Александров, Д. В. Системное моделирование бизнеса : учеб. пособие / Д. В. Александров ; </a:t>
            </a:r>
            <a:r>
              <a:rPr lang="ru-RU" dirty="0" err="1"/>
              <a:t>Владим</a:t>
            </a:r>
            <a:r>
              <a:rPr lang="ru-RU" dirty="0"/>
              <a:t>. гос. ун-т. – Владимир : Изд-во </a:t>
            </a:r>
            <a:r>
              <a:rPr lang="ru-RU" dirty="0" err="1"/>
              <a:t>Владим</a:t>
            </a:r>
            <a:r>
              <a:rPr lang="ru-RU" dirty="0"/>
              <a:t>. гос. ун-та, 2004. – 300 с. </a:t>
            </a:r>
          </a:p>
          <a:p>
            <a:r>
              <a:rPr lang="ru-RU" dirty="0"/>
              <a:t>3.</a:t>
            </a:r>
            <a:r>
              <a:rPr lang="ru-RU" b="1" dirty="0"/>
              <a:t> </a:t>
            </a:r>
            <a:r>
              <a:rPr lang="ru-RU" dirty="0"/>
              <a:t>Федотова Д.Э., Семенов Ю.Д., Чижик К.Н</a:t>
            </a:r>
            <a:r>
              <a:rPr lang="ru-RU" b="1" dirty="0"/>
              <a:t>. </a:t>
            </a:r>
            <a:r>
              <a:rPr lang="ru-RU" dirty="0"/>
              <a:t> CASE-технологии: Практикум. - М.: Горячая линия-Телеком, 2005.-160 с</a:t>
            </a:r>
          </a:p>
          <a:p>
            <a:r>
              <a:rPr lang="ru-RU" dirty="0"/>
              <a:t>4.  Костров, А. В. Методы и модели информационного менеджмента: учеб. пособие / Д. В. Александров, А. В. Костров, </a:t>
            </a:r>
            <a:r>
              <a:rPr lang="ru-RU" dirty="0" err="1"/>
              <a:t>Р.И.Макаров</a:t>
            </a:r>
            <a:r>
              <a:rPr lang="ru-RU" dirty="0"/>
              <a:t>, Е.Р. </a:t>
            </a:r>
            <a:r>
              <a:rPr lang="ru-RU" dirty="0" err="1"/>
              <a:t>Хорошева</a:t>
            </a:r>
            <a:r>
              <a:rPr lang="ru-RU" dirty="0"/>
              <a:t>; под ред. А.В. </a:t>
            </a:r>
            <a:r>
              <a:rPr lang="ru-RU" dirty="0" err="1"/>
              <a:t>Кострова</a:t>
            </a:r>
            <a:r>
              <a:rPr lang="ru-RU" dirty="0"/>
              <a:t>. – М. : Финансы и статистика, 2007. – 336 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3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3589" y="2637906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5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Предоставление и выполнение бытовых услуг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Представим ситуацию, когда какому-то человеку </a:t>
            </a:r>
            <a:r>
              <a:rPr lang="en-US" dirty="0"/>
              <a:t>A</a:t>
            </a:r>
            <a:r>
              <a:rPr lang="ru-RU" dirty="0"/>
              <a:t> требуется выполнить какую-то работу (например, сделать ремонт, перевезти вещи, заменить проводку в квартире и т.д.). Он может сделать это сам, а может нанять специалиста, который сделает все это гораздо быстрее и качественнее за определенную цену. </a:t>
            </a:r>
            <a:br>
              <a:rPr lang="ru-RU" dirty="0"/>
            </a:br>
            <a:r>
              <a:rPr lang="ru-RU" dirty="0"/>
              <a:t>Казалось бы, это достаточно распространенная практика в наше время. </a:t>
            </a:r>
          </a:p>
          <a:p>
            <a:r>
              <a:rPr lang="ru-RU" dirty="0"/>
              <a:t>Но что если автоматизировать данный процесс? Для удобства обоих сторон (исполнителя и нанимателя) создать электронную систему, благодаря которой будет возможно очень быстро организовать подачу заявок, обратную связь и отклик потенциальных «работников». </a:t>
            </a:r>
          </a:p>
          <a:p>
            <a:r>
              <a:rPr lang="ru-RU" dirty="0"/>
              <a:t>Благодаря этому, клиенты системы могут быстро связываться с друг другом, договариваться по всем вопросам, выезжать к месту выполнения работы или оказания услуги.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9374"/>
            <a:ext cx="8596668" cy="1320800"/>
          </a:xfrm>
        </p:spPr>
        <p:txBody>
          <a:bodyPr/>
          <a:lstStyle/>
          <a:p>
            <a:r>
              <a:rPr lang="ru-RU" dirty="0" smtClean="0"/>
              <a:t>Сравнительный обзор аналогов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55716"/>
            <a:ext cx="4670397" cy="275027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771506" y="1205345"/>
            <a:ext cx="4807768" cy="2676699"/>
          </a:xfrm>
          <a:prstGeom prst="rect">
            <a:avLst/>
          </a:prstGeom>
        </p:spPr>
      </p:pic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4226993"/>
            <a:ext cx="5120639" cy="255200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5469774" y="4048297"/>
            <a:ext cx="4821381" cy="26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сравнения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490548"/>
              </p:ext>
            </p:extLst>
          </p:nvPr>
        </p:nvGraphicFramePr>
        <p:xfrm>
          <a:off x="739829" y="1363287"/>
          <a:ext cx="10465726" cy="5340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0491">
                  <a:extLst>
                    <a:ext uri="{9D8B030D-6E8A-4147-A177-3AD203B41FA5}">
                      <a16:colId xmlns:a16="http://schemas.microsoft.com/office/drawing/2014/main" val="1039694896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val="1354335517"/>
                    </a:ext>
                  </a:extLst>
                </a:gridCol>
                <a:gridCol w="2302626">
                  <a:extLst>
                    <a:ext uri="{9D8B030D-6E8A-4147-A177-3AD203B41FA5}">
                      <a16:colId xmlns:a16="http://schemas.microsoft.com/office/drawing/2014/main" val="2694913124"/>
                    </a:ext>
                  </a:extLst>
                </a:gridCol>
                <a:gridCol w="1970116">
                  <a:extLst>
                    <a:ext uri="{9D8B030D-6E8A-4147-A177-3AD203B41FA5}">
                      <a16:colId xmlns:a16="http://schemas.microsoft.com/office/drawing/2014/main" val="3632674400"/>
                    </a:ext>
                  </a:extLst>
                </a:gridCol>
                <a:gridCol w="2028304">
                  <a:extLst>
                    <a:ext uri="{9D8B030D-6E8A-4147-A177-3AD203B41FA5}">
                      <a16:colId xmlns:a16="http://schemas.microsoft.com/office/drawing/2014/main" val="3210439304"/>
                    </a:ext>
                  </a:extLst>
                </a:gridCol>
              </a:tblGrid>
              <a:tr h="1072728"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Критерии</a:t>
                      </a:r>
                      <a:r>
                        <a:rPr lang="en-US" sz="2000" dirty="0">
                          <a:effectLst/>
                        </a:rPr>
                        <a:t>/C</a:t>
                      </a:r>
                      <a:r>
                        <a:rPr lang="ru-RU" sz="2000" dirty="0" err="1">
                          <a:effectLst/>
                        </a:rPr>
                        <a:t>ервисы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EDC.SALE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914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 err="1">
                          <a:solidFill>
                            <a:schemeClr val="accent4"/>
                          </a:solidFill>
                          <a:effectLst/>
                        </a:rPr>
                        <a:t>Яндекс.Услуги</a:t>
                      </a:r>
                      <a:endParaRPr lang="ru-RU" sz="2000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indent="190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</a:rPr>
                        <a:t>YouDo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indent="-279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Поиск Мастера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extLst>
                  <a:ext uri="{0D108BD9-81ED-4DB2-BD59-A6C34878D82A}">
                    <a16:rowId xmlns:a16="http://schemas.microsoft.com/office/drawing/2014/main" val="921997023"/>
                  </a:ext>
                </a:extLst>
              </a:tr>
              <a:tr h="2023836"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URL-</a:t>
                      </a:r>
                      <a:r>
                        <a:rPr lang="ru-RU" sz="1400">
                          <a:effectLst/>
                        </a:rPr>
                        <a:t>ссылка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106680" marR="258445" indent="-13525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6430" algn="l"/>
                        </a:tabLst>
                      </a:pPr>
                      <a:r>
                        <a:rPr lang="en-US" sz="1400" u="sng" dirty="0">
                          <a:effectLst/>
                          <a:hlinkClick r:id="rId2"/>
                        </a:rPr>
                        <a:t>https</a:t>
                      </a:r>
                      <a:r>
                        <a:rPr lang="ru-RU" sz="1400" u="sng" dirty="0">
                          <a:effectLst/>
                          <a:hlinkClick r:id="rId2"/>
                        </a:rPr>
                        <a:t>://</a:t>
                      </a:r>
                      <a:r>
                        <a:rPr lang="en-US" sz="1400" u="sng" dirty="0" err="1">
                          <a:effectLst/>
                          <a:hlinkClick r:id="rId2"/>
                        </a:rPr>
                        <a:t>edc</a:t>
                      </a:r>
                      <a:r>
                        <a:rPr lang="ru-RU" sz="1400" u="sng" dirty="0">
                          <a:effectLst/>
                          <a:hlinkClick r:id="rId2"/>
                        </a:rPr>
                        <a:t>.</a:t>
                      </a:r>
                      <a:r>
                        <a:rPr lang="en-US" sz="1400" u="sng" dirty="0">
                          <a:effectLst/>
                          <a:hlinkClick r:id="rId2"/>
                        </a:rPr>
                        <a:t>sale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dirty="0">
                          <a:effectLst/>
                          <a:hlinkClick r:id="rId3"/>
                        </a:rPr>
                        <a:t>https://uslugi.yandex.ru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153670" marR="258445" indent="-4445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>
                          <a:effectLst/>
                          <a:hlinkClick r:id="rId4"/>
                        </a:rPr>
                        <a:t>https://youdo.com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indent="1524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>
                          <a:effectLst/>
                          <a:hlinkClick r:id="rId5"/>
                        </a:rPr>
                        <a:t>https://poisk-mastera.ru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extLst>
                  <a:ext uri="{0D108BD9-81ED-4DB2-BD59-A6C34878D82A}">
                    <a16:rowId xmlns:a16="http://schemas.microsoft.com/office/drawing/2014/main" val="1505979353"/>
                  </a:ext>
                </a:extLst>
              </a:tr>
              <a:tr h="333796"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Информативность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indent="11049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r>
                        <a:rPr lang="en-US" sz="1400">
                          <a:effectLst/>
                        </a:rPr>
                        <a:t>,8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r>
                        <a:rPr lang="en-US" sz="1400">
                          <a:effectLst/>
                        </a:rPr>
                        <a:t>,7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extLst>
                  <a:ext uri="{0D108BD9-81ED-4DB2-BD59-A6C34878D82A}">
                    <a16:rowId xmlns:a16="http://schemas.microsoft.com/office/drawing/2014/main" val="2280952559"/>
                  </a:ext>
                </a:extLst>
              </a:tr>
              <a:tr h="249294"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Дизайн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indent="11049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</a:t>
                      </a:r>
                      <a:r>
                        <a:rPr lang="en-US" sz="1400">
                          <a:effectLst/>
                        </a:rPr>
                        <a:t>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</a:t>
                      </a:r>
                      <a:r>
                        <a:rPr lang="en-US" sz="1400">
                          <a:effectLst/>
                        </a:rPr>
                        <a:t>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extLst>
                  <a:ext uri="{0D108BD9-81ED-4DB2-BD59-A6C34878D82A}">
                    <a16:rowId xmlns:a16="http://schemas.microsoft.com/office/drawing/2014/main" val="763652686"/>
                  </a:ext>
                </a:extLst>
              </a:tr>
              <a:tr h="249294"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Удобство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indent="11049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r>
                        <a:rPr lang="en-US" sz="1400">
                          <a:effectLst/>
                        </a:rPr>
                        <a:t>,6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extLst>
                  <a:ext uri="{0D108BD9-81ED-4DB2-BD59-A6C34878D82A}">
                    <a16:rowId xmlns:a16="http://schemas.microsoft.com/office/drawing/2014/main" val="2924587202"/>
                  </a:ext>
                </a:extLst>
              </a:tr>
              <a:tr h="333796"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Функциональность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indent="11049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r>
                        <a:rPr lang="en-US" sz="1400">
                          <a:effectLst/>
                        </a:rPr>
                        <a:t>,8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extLst>
                  <a:ext uri="{0D108BD9-81ED-4DB2-BD59-A6C34878D82A}">
                    <a16:rowId xmlns:a16="http://schemas.microsoft.com/office/drawing/2014/main" val="4193110563"/>
                  </a:ext>
                </a:extLst>
              </a:tr>
              <a:tr h="249294"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Динамичность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indent="11049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4,9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4,9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r>
                        <a:rPr lang="ru-RU" sz="1400">
                          <a:effectLst/>
                        </a:rPr>
                        <a:t>,8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extLst>
                  <a:ext uri="{0D108BD9-81ED-4DB2-BD59-A6C34878D82A}">
                    <a16:rowId xmlns:a16="http://schemas.microsoft.com/office/drawing/2014/main" val="1076798297"/>
                  </a:ext>
                </a:extLst>
              </a:tr>
              <a:tr h="249294"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Продвижение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indent="11049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r>
                        <a:rPr lang="ru-RU" sz="1400">
                          <a:effectLst/>
                        </a:rPr>
                        <a:t>,7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4,9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4,8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r>
                        <a:rPr lang="ru-RU" sz="1400">
                          <a:effectLst/>
                        </a:rPr>
                        <a:t>,6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extLst>
                  <a:ext uri="{0D108BD9-81ED-4DB2-BD59-A6C34878D82A}">
                    <a16:rowId xmlns:a16="http://schemas.microsoft.com/office/drawing/2014/main" val="3912162979"/>
                  </a:ext>
                </a:extLst>
              </a:tr>
              <a:tr h="333796"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Средняя оценка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indent="11049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accent4"/>
                          </a:solidFill>
                          <a:effectLst/>
                        </a:rPr>
                        <a:t>4,9</a:t>
                      </a:r>
                      <a:endParaRPr lang="ru-RU" sz="1400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4,7</a:t>
                      </a: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tc>
                  <a:txBody>
                    <a:bodyPr/>
                    <a:lstStyle/>
                    <a:p>
                      <a:pPr marL="90170" marR="258445" indent="21780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4,75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2" marR="25912" marT="0" marB="0"/>
                </a:tc>
                <a:extLst>
                  <a:ext uri="{0D108BD9-81ED-4DB2-BD59-A6C34878D82A}">
                    <a16:rowId xmlns:a16="http://schemas.microsoft.com/office/drawing/2014/main" val="449868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8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процесса до автоматизации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160589"/>
            <a:ext cx="5577840" cy="359049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52654" y="2095472"/>
            <a:ext cx="6073833" cy="36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процесса после автоматизации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558" y="2302624"/>
            <a:ext cx="5396780" cy="328984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69527" y="2160589"/>
            <a:ext cx="6068118" cy="35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разработки системы автоматизации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Стоимость разработки системы веб-сервиса составляет 552 </a:t>
            </a:r>
            <a:r>
              <a:rPr lang="ru-RU" dirty="0" err="1" smtClean="0"/>
              <a:t>тыс.рублей</a:t>
            </a:r>
            <a:r>
              <a:rPr lang="ru-RU" dirty="0" smtClean="0"/>
              <a:t>, а годовой экономический эффект за 52 недели (неделя – длина автоматизированного процесса) составляет 237 472</a:t>
            </a:r>
            <a:r>
              <a:rPr lang="en-US" dirty="0" smtClean="0"/>
              <a:t> </a:t>
            </a:r>
            <a:r>
              <a:rPr lang="ru-RU" dirty="0" smtClean="0"/>
              <a:t>руб.</a:t>
            </a:r>
          </a:p>
          <a:p>
            <a:r>
              <a:rPr lang="ru-RU" dirty="0" smtClean="0"/>
              <a:t>В результате разработки веб-сервиса с электронным сайтом для </a:t>
            </a:r>
            <a:r>
              <a:rPr lang="ru-RU" dirty="0" err="1" smtClean="0"/>
              <a:t>агенства</a:t>
            </a:r>
            <a:r>
              <a:rPr lang="ru-RU" dirty="0" smtClean="0"/>
              <a:t>, был получен срок окупаемости, равный 3,57 года, что меньше нормативного срока службы системы, равного 5 годам.</a:t>
            </a:r>
          </a:p>
          <a:p>
            <a:r>
              <a:rPr lang="ru-RU" dirty="0" smtClean="0"/>
              <a:t>Значение коэффициентов декомпозиции </a:t>
            </a:r>
            <a:r>
              <a:rPr lang="en-US" dirty="0" smtClean="0"/>
              <a:t>(N/L)</a:t>
            </a:r>
            <a:r>
              <a:rPr lang="ru-RU" dirty="0" smtClean="0"/>
              <a:t> на диаграммах модели </a:t>
            </a:r>
            <a:r>
              <a:rPr lang="en-US" dirty="0" smtClean="0"/>
              <a:t>as-is</a:t>
            </a:r>
            <a:r>
              <a:rPr lang="ru-RU" dirty="0" smtClean="0"/>
              <a:t> системы (до и после) автоматизации никак не поменялись (у первого – уровня – 4, а у второго уровня – 2)</a:t>
            </a:r>
          </a:p>
          <a:p>
            <a:r>
              <a:rPr lang="ru-RU" dirty="0" smtClean="0"/>
              <a:t>Значение коэффициента сбалансированности диаграмм моделей колеблется в обоих случаях от 0,75 до 3, но после автоматизации стала чуть хуже (из-за перераспределения процессов и входных ресурсов у основного бизнес-процесса)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8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Отчеты по моделям </a:t>
            </a:r>
            <a:r>
              <a:rPr lang="en-US" dirty="0" smtClean="0"/>
              <a:t>as-is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6662" y="2435628"/>
            <a:ext cx="4152785" cy="311427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45987" y="2438282"/>
            <a:ext cx="4628544" cy="27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892193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работы системы </a:t>
            </a:r>
            <a:r>
              <a:rPr lang="en-US" dirty="0"/>
              <a:t>ГОСТ 19.701-90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43598" y="0"/>
            <a:ext cx="3963613" cy="6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534</Words>
  <Application>Microsoft Office PowerPoint</Application>
  <PresentationFormat>Широкоэкранный</PresentationFormat>
  <Paragraphs>69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Аспект</vt:lpstr>
      <vt:lpstr>Курсовой проект по теме: «Информационная система по организации предоставления и выполнения бытовых услуг»</vt:lpstr>
      <vt:lpstr>Предоставление и выполнение бытовых услуг</vt:lpstr>
      <vt:lpstr>Сравнительный обзор аналогов</vt:lpstr>
      <vt:lpstr>Таблица сравнения</vt:lpstr>
      <vt:lpstr>Моделирование процесса до автоматизации</vt:lpstr>
      <vt:lpstr>Моделирование процесса после автоматизации</vt:lpstr>
      <vt:lpstr>Итоги разработки системы автоматизации</vt:lpstr>
      <vt:lpstr>Отчеты по моделям as-is</vt:lpstr>
      <vt:lpstr>Схема работы системы ГОСТ 19.701-90</vt:lpstr>
      <vt:lpstr>Список источников</vt:lpstr>
      <vt:lpstr>Спасибо за внимание!</vt:lpstr>
    </vt:vector>
  </TitlesOfParts>
  <Company>ВлГУ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теме: «Информационная система по организации предоставления и выполнения бытовых услуг»</dc:title>
  <dc:creator>stu-pri120</dc:creator>
  <cp:lastModifiedBy>stu-pri120</cp:lastModifiedBy>
  <cp:revision>3</cp:revision>
  <dcterms:created xsi:type="dcterms:W3CDTF">2023-05-03T07:43:15Z</dcterms:created>
  <dcterms:modified xsi:type="dcterms:W3CDTF">2023-05-03T08:09:56Z</dcterms:modified>
</cp:coreProperties>
</file>