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5"/>
  </p:notes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70" r:id="rId9"/>
    <p:sldId id="267" r:id="rId10"/>
    <p:sldId id="271" r:id="rId11"/>
    <p:sldId id="269" r:id="rId12"/>
    <p:sldId id="263" r:id="rId13"/>
    <p:sldId id="273" r:id="rId14"/>
    <p:sldId id="274" r:id="rId15"/>
    <p:sldId id="277" r:id="rId16"/>
    <p:sldId id="279" r:id="rId17"/>
    <p:sldId id="278" r:id="rId18"/>
    <p:sldId id="282" r:id="rId19"/>
    <p:sldId id="280" r:id="rId20"/>
    <p:sldId id="281" r:id="rId21"/>
    <p:sldId id="283" r:id="rId22"/>
    <p:sldId id="276" r:id="rId23"/>
    <p:sldId id="266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F66A1-69B0-4231-8122-445DBCEF87A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45399-06BD-44C6-AC1D-A7983655C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33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45399-06BD-44C6-AC1D-A7983655CC3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17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45399-06BD-44C6-AC1D-A7983655CC3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88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19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97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515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11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723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169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853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39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3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08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70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57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00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63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77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8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67F65-B9CA-4797-A7BF-DB583B9C5F7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03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Tigeroff2002/ShopService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richter+c#&amp;biw=1920&amp;bih=927&amp;sxsrf" TargetMode="External"/><Relationship Id="rId2" Type="http://schemas.openxmlformats.org/officeDocument/2006/relationships/hyperlink" Target="https://learn.microsoft.com/ru-ru/dotnet/csharp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learn.microsoft.com/ru-ru/aspnet/core/razor-pages/?view=aspnetcore-7.0&amp;tabs=visual-studio" TargetMode="External"/><Relationship Id="rId4" Type="http://schemas.openxmlformats.org/officeDocument/2006/relationships/hyperlink" Target="https://learn.microsoft.com/ru-ru/aspnet/core/mvc/overview?view=aspnetcore-7.0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67253"/>
            <a:ext cx="9144000" cy="468630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программной системы для</a:t>
            </a:r>
            <a:b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автоматизации работы магазина компьютерной техники</a:t>
            </a:r>
            <a:r>
              <a:rPr lang="ru-RU" dirty="0"/>
              <a:t/>
            </a:r>
            <a:br>
              <a:rPr lang="ru-RU" dirty="0"/>
            </a:b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Выполнил:	студент гр. ПРИ-120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Парахин 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К.В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95907" y="4254865"/>
            <a:ext cx="8915399" cy="112628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8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4906" y="634481"/>
            <a:ext cx="10011747" cy="1280890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пользователя                                    Авторизация пользователя</a:t>
            </a:r>
            <a:endParaRPr lang="ru-RU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415730" y="1476833"/>
            <a:ext cx="6343780" cy="4663440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6897752" y="1364991"/>
            <a:ext cx="50958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0465" y="242596"/>
            <a:ext cx="10699102" cy="1280890"/>
          </a:xfrm>
        </p:spPr>
        <p:txBody>
          <a:bodyPr>
            <a:normAutofit/>
          </a:bodyPr>
          <a:lstStyle/>
          <a:p>
            <a:pPr algn="ctr"/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 сайта</a:t>
            </a:r>
            <a:r>
              <a:rPr lang="ru-RU" dirty="0"/>
              <a:t/>
            </a:r>
            <a:br>
              <a:rPr lang="ru-RU" dirty="0"/>
            </a:b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25959" y="1140931"/>
            <a:ext cx="7520473" cy="442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4888" y="-8433"/>
            <a:ext cx="8911687" cy="825165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Подробный просмотр товара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014048" y="522951"/>
            <a:ext cx="6070600" cy="1585595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1808105" y="2240628"/>
            <a:ext cx="8911687" cy="825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администратора с заказами пользователей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2812803" y="2929813"/>
            <a:ext cx="6615855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0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1541" y="135888"/>
            <a:ext cx="8911687" cy="82516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страницы «Корзина»</a:t>
            </a:r>
            <a:b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808107" y="2670588"/>
            <a:ext cx="8911687" cy="825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ru-RU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212455" y="1406528"/>
            <a:ext cx="6209030" cy="195072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4392921" y="4382394"/>
            <a:ext cx="3848100" cy="1228725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1861127" y="3804993"/>
            <a:ext cx="8911687" cy="8251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 пустой корзины:</a:t>
            </a:r>
            <a:b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861126" y="855440"/>
            <a:ext cx="8911687" cy="8251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Корзина с одним набором товаров:</a:t>
            </a:r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7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1541" y="135888"/>
            <a:ext cx="8911687" cy="825165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страницы «Заказ» в различных состояниях: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808107" y="2670588"/>
            <a:ext cx="8911687" cy="825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ru-RU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15891" y="783628"/>
            <a:ext cx="6102985" cy="1757680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043183" y="3468606"/>
            <a:ext cx="6248400" cy="3208655"/>
          </a:xfrm>
          <a:prstGeom prst="rect">
            <a:avLst/>
          </a:prstGeom>
        </p:spPr>
      </p:pic>
      <p:sp>
        <p:nvSpPr>
          <p:cNvPr id="12" name="Заголовок 1"/>
          <p:cNvSpPr txBox="1">
            <a:spLocks/>
          </p:cNvSpPr>
          <p:nvPr/>
        </p:nvSpPr>
        <p:spPr>
          <a:xfrm>
            <a:off x="1638832" y="2718733"/>
            <a:ext cx="8911687" cy="825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для просмотра и операций по заказам, доступная для администратора: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67747" y="0"/>
            <a:ext cx="989764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Исходный код программной системы.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Вся разработка велась с использованием системы контроли версий </a:t>
            </a:r>
            <a:r>
              <a:rPr kumimoji="0" lang="en-US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сервиса для хранения удаленных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репозиториев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на котором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размещен код моей программной системы по ссылке: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https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://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github.com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/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Tigeroff2002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/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ShopService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Рисунок 1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671" y="2731147"/>
            <a:ext cx="7804824" cy="358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71600" y="4171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ru-RU" altLang="ru-RU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7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09866" y="615820"/>
            <a:ext cx="10472059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регистрация зависимостей для логики работы </a:t>
            </a:r>
            <a:r>
              <a:rPr lang="ru-RU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сервисса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IServiceCollection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AddStorage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IServiceCollection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services)</a:t>
            </a:r>
          </a:p>
          <a:p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       =&gt; services</a:t>
            </a:r>
          </a:p>
          <a:p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           .</a:t>
            </a:r>
            <a:r>
              <a:rPr lang="en-US" sz="1600" dirty="0" err="1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AddDbContext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RetailStoreDataContext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&gt;(opt =&gt;</a:t>
            </a:r>
          </a:p>
          <a:p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opt.UseSqlServer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$"Data Source=(</a:t>
            </a:r>
            <a:r>
              <a:rPr lang="en-US" sz="1600" dirty="0" err="1">
                <a:solidFill>
                  <a:srgbClr val="A31515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localdb</a:t>
            </a:r>
            <a:r>
              <a:rPr lang="en-US" sz="1600" dirty="0">
                <a:solidFill>
                  <a:srgbClr val="A31515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)\\</a:t>
            </a:r>
            <a:r>
              <a:rPr lang="en-US" sz="1600" dirty="0" err="1">
                <a:solidFill>
                  <a:srgbClr val="A31515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MSSQLLocalDB;Initial</a:t>
            </a:r>
            <a:r>
              <a:rPr lang="en-US" sz="1600" dirty="0">
                <a:solidFill>
                  <a:srgbClr val="A31515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Catalog=</a:t>
            </a:r>
            <a:r>
              <a:rPr lang="en-US" sz="1600" dirty="0" err="1">
                <a:solidFill>
                  <a:srgbClr val="A31515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RetailStore;Integrated</a:t>
            </a:r>
            <a:r>
              <a:rPr lang="en-US" sz="1600" dirty="0">
                <a:solidFill>
                  <a:srgbClr val="A31515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Security=True"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           .</a:t>
            </a:r>
            <a:r>
              <a:rPr lang="en-US" sz="1600" dirty="0" err="1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AddSingleton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IRepositoryContext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RepositoryContext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&gt;()</a:t>
            </a:r>
          </a:p>
          <a:p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           .</a:t>
            </a:r>
            <a:r>
              <a:rPr lang="en-US" sz="1600" dirty="0" err="1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AddSingleton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IBasketsRepository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BasketsRepository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&gt;()</a:t>
            </a:r>
          </a:p>
          <a:p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           .</a:t>
            </a:r>
            <a:r>
              <a:rPr lang="en-US" sz="1600" dirty="0" err="1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AddSingleton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IClientsRepository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ClientsRepository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&gt;()</a:t>
            </a:r>
          </a:p>
          <a:p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           .</a:t>
            </a:r>
            <a:r>
              <a:rPr lang="en-US" sz="1600" dirty="0" err="1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AddSingleton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IProductsRepository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ProductsRepository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&gt;()</a:t>
            </a:r>
          </a:p>
          <a:p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           .</a:t>
            </a:r>
            <a:r>
              <a:rPr lang="en-US" sz="1600" dirty="0" err="1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AddSingleton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IShopsRepository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ShopsRepository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&gt;()</a:t>
            </a:r>
          </a:p>
          <a:p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           .</a:t>
            </a:r>
            <a:r>
              <a:rPr lang="en-US" sz="1600" dirty="0" err="1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AddSingleton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ISummUpProductsRepository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SummUpProductsRepository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&gt;()</a:t>
            </a:r>
          </a:p>
          <a:p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           .</a:t>
            </a:r>
            <a:r>
              <a:rPr lang="en-US" sz="1600" dirty="0" err="1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AddSingleton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IOrdersRepository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OrdersRepository</a:t>
            </a:r>
            <a:r>
              <a:rPr lang="en-US" sz="1600" dirty="0" smtClean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&gt;();</a:t>
            </a:r>
          </a:p>
          <a:p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public static </a:t>
            </a:r>
            <a:r>
              <a:rPr lang="en-US" sz="16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IServiceCollection</a:t>
            </a:r>
            <a:r>
              <a:rPr lang="en-US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AddOrderLogic</a:t>
            </a:r>
            <a:r>
              <a:rPr lang="en-US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(this </a:t>
            </a:r>
            <a:r>
              <a:rPr lang="en-US" sz="16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IServiceCollection</a:t>
            </a:r>
            <a:r>
              <a:rPr lang="en-US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services)</a:t>
            </a:r>
          </a:p>
          <a:p>
            <a:r>
              <a:rPr lang="en-US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       =&gt; services</a:t>
            </a:r>
          </a:p>
          <a:p>
            <a:r>
              <a:rPr lang="en-US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           .</a:t>
            </a:r>
            <a:r>
              <a:rPr lang="en-US" sz="16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AddSingleton</a:t>
            </a:r>
            <a:r>
              <a:rPr lang="en-US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IOrdersRepository</a:t>
            </a:r>
            <a:r>
              <a:rPr lang="en-US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OrdersRepository</a:t>
            </a:r>
            <a:r>
              <a:rPr lang="en-US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&gt;()</a:t>
            </a:r>
          </a:p>
          <a:p>
            <a:r>
              <a:rPr lang="en-US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           .</a:t>
            </a:r>
            <a:r>
              <a:rPr lang="en-US" sz="16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AddSingleton</a:t>
            </a:r>
            <a:r>
              <a:rPr lang="en-US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IOrderManager</a:t>
            </a:r>
            <a:r>
              <a:rPr lang="en-US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OrderManager</a:t>
            </a:r>
            <a:r>
              <a:rPr lang="en-US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&gt;()</a:t>
            </a:r>
          </a:p>
          <a:p>
            <a:r>
              <a:rPr lang="en-US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           .</a:t>
            </a:r>
            <a:r>
              <a:rPr lang="en-US" sz="16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AddSingleton</a:t>
            </a:r>
            <a:r>
              <a:rPr lang="en-US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IOrderConfirmer</a:t>
            </a:r>
            <a:r>
              <a:rPr lang="en-US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OrderConfirmer</a:t>
            </a:r>
            <a:r>
              <a:rPr lang="en-US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&gt;()</a:t>
            </a:r>
          </a:p>
          <a:p>
            <a:r>
              <a:rPr lang="en-US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           .</a:t>
            </a:r>
            <a:r>
              <a:rPr lang="en-US" sz="16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AddSingleton</a:t>
            </a:r>
            <a:r>
              <a:rPr lang="en-US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IOrderPay</a:t>
            </a:r>
            <a:r>
              <a:rPr lang="en-US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OrderPay</a:t>
            </a:r>
            <a:r>
              <a:rPr lang="en-US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&gt;();</a:t>
            </a:r>
            <a:endParaRPr lang="ru-RU" sz="1600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83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12775" y="-74645"/>
            <a:ext cx="8024327" cy="744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Код класса </a:t>
            </a:r>
            <a:r>
              <a:rPr lang="en-US" sz="2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LoginModel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cs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пример класса модели для авторизации: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+mj-lt"/>
                <a:ea typeface="Times New Roman" panose="02020603050405020304" pitchFamily="18" charset="0"/>
              </a:rPr>
              <a:t>LoginModel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PageModel</a:t>
            </a:r>
            <a:endParaRPr lang="ru-RU" sz="14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{</a:t>
            </a:r>
            <a:endParaRPr lang="ru-RU" sz="14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[Required]</a:t>
            </a:r>
            <a:endParaRPr lang="ru-RU" sz="14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[Display(Name = </a:t>
            </a:r>
            <a:r>
              <a:rPr lang="en-US" sz="1400" dirty="0">
                <a:solidFill>
                  <a:srgbClr val="A31515"/>
                </a:solidFill>
                <a:latin typeface="+mj-lt"/>
                <a:ea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+mj-lt"/>
                <a:ea typeface="Times New Roman" panose="02020603050405020304" pitchFamily="18" charset="0"/>
              </a:rPr>
              <a:t>EmailAdress</a:t>
            </a:r>
            <a:r>
              <a:rPr lang="en-US" sz="1400" dirty="0">
                <a:solidFill>
                  <a:srgbClr val="A31515"/>
                </a:solidFill>
                <a:latin typeface="+mj-lt"/>
                <a:ea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)]</a:t>
            </a:r>
            <a:endParaRPr lang="ru-RU" sz="14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? Email { 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; }</a:t>
            </a:r>
            <a:endParaRPr lang="ru-RU" sz="14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[Display(Name = </a:t>
            </a:r>
            <a:r>
              <a:rPr lang="en-US" sz="1400" dirty="0">
                <a:solidFill>
                  <a:srgbClr val="A31515"/>
                </a:solidFill>
                <a:latin typeface="+mj-lt"/>
                <a:ea typeface="Times New Roman" panose="02020603050405020304" pitchFamily="18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+mj-lt"/>
                <a:ea typeface="Times New Roman" panose="02020603050405020304" pitchFamily="18" charset="0"/>
              </a:rPr>
              <a:t>Имя пользователя</a:t>
            </a:r>
            <a:r>
              <a:rPr lang="en-US" sz="1400" dirty="0">
                <a:solidFill>
                  <a:srgbClr val="A31515"/>
                </a:solidFill>
                <a:latin typeface="+mj-lt"/>
                <a:ea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)]</a:t>
            </a:r>
            <a:endParaRPr lang="ru-RU" sz="14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? </a:t>
            </a:r>
            <a:r>
              <a:rPr lang="en-US" sz="14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NickName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; }</a:t>
            </a:r>
            <a:endParaRPr lang="ru-RU" sz="14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[Required]</a:t>
            </a:r>
            <a:endParaRPr lang="ru-RU" sz="14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[</a:t>
            </a:r>
            <a:r>
              <a:rPr lang="en-US" sz="14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DataType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DataType.Password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)]</a:t>
            </a:r>
            <a:endParaRPr lang="ru-RU" sz="14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[Display(Name = </a:t>
            </a:r>
            <a:r>
              <a:rPr lang="en-US" sz="1400" dirty="0">
                <a:solidFill>
                  <a:srgbClr val="A31515"/>
                </a:solidFill>
                <a:latin typeface="+mj-lt"/>
                <a:ea typeface="Times New Roman" panose="02020603050405020304" pitchFamily="18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+mj-lt"/>
                <a:ea typeface="Times New Roman" panose="02020603050405020304" pitchFamily="18" charset="0"/>
              </a:rPr>
              <a:t>Пароль</a:t>
            </a:r>
            <a:r>
              <a:rPr lang="en-US" sz="1400" dirty="0">
                <a:solidFill>
                  <a:srgbClr val="A31515"/>
                </a:solidFill>
                <a:latin typeface="+mj-lt"/>
                <a:ea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)]</a:t>
            </a:r>
            <a:endParaRPr lang="ru-RU" sz="14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? Password { 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; }</a:t>
            </a:r>
            <a:endParaRPr lang="ru-RU" sz="14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</a:t>
            </a:r>
            <a:r>
              <a:rPr lang="ru-RU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[</a:t>
            </a:r>
            <a:r>
              <a:rPr lang="ru-RU" sz="14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Display</a:t>
            </a:r>
            <a:r>
              <a:rPr lang="ru-RU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(</a:t>
            </a:r>
            <a:r>
              <a:rPr lang="ru-RU" sz="14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Name</a:t>
            </a:r>
            <a:r>
              <a:rPr lang="ru-RU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= </a:t>
            </a:r>
            <a:r>
              <a:rPr lang="ru-RU" sz="1400" dirty="0">
                <a:solidFill>
                  <a:srgbClr val="A31515"/>
                </a:solidFill>
                <a:latin typeface="+mj-lt"/>
                <a:ea typeface="Times New Roman" panose="02020603050405020304" pitchFamily="18" charset="0"/>
              </a:rPr>
              <a:t>"Остаться в системе"</a:t>
            </a:r>
            <a:r>
              <a:rPr lang="ru-RU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)]</a:t>
            </a:r>
            <a:endParaRPr lang="ru-RU" sz="14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RememberLogin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; }</a:t>
            </a:r>
            <a:endParaRPr lang="ru-RU" sz="14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? </a:t>
            </a:r>
            <a:r>
              <a:rPr lang="en-US" sz="14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ReturnUrl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; } = </a:t>
            </a:r>
            <a:r>
              <a:rPr lang="en-US" sz="1400" dirty="0">
                <a:solidFill>
                  <a:srgbClr val="A31515"/>
                </a:solidFill>
                <a:latin typeface="+mj-lt"/>
                <a:ea typeface="Times New Roman" panose="02020603050405020304" pitchFamily="18" charset="0"/>
              </a:rPr>
              <a:t>"/Home/Index"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;</a:t>
            </a:r>
            <a:endParaRPr lang="ru-RU" sz="14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 </a:t>
            </a:r>
            <a:endParaRPr lang="ru-RU" sz="14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 </a:t>
            </a:r>
            <a:endParaRPr lang="ru-RU" sz="14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+mj-lt"/>
                <a:ea typeface="Times New Roman" panose="02020603050405020304" pitchFamily="18" charset="0"/>
              </a:rPr>
              <a:t>LoginModel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email, 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password)</a:t>
            </a:r>
            <a:endParaRPr lang="ru-RU" sz="14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{</a:t>
            </a:r>
            <a:endParaRPr lang="ru-RU" sz="14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.IsNullOrWhiteSpace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(email))</a:t>
            </a:r>
            <a:endParaRPr lang="ru-RU" sz="14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ArgumentException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nameof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(email));</a:t>
            </a:r>
            <a:endParaRPr lang="ru-RU" sz="14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    Email = email;</a:t>
            </a:r>
            <a:endParaRPr lang="ru-RU" sz="14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 </a:t>
            </a:r>
            <a:endParaRPr lang="ru-RU" sz="14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.IsNullOrWhiteSpace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(password))</a:t>
            </a:r>
            <a:endParaRPr lang="ru-RU" sz="14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ArgumentException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nameof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(password));</a:t>
            </a:r>
            <a:endParaRPr lang="ru-RU" sz="14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    Password = password;</a:t>
            </a:r>
            <a:endParaRPr lang="ru-RU" sz="14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RememberLogin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;</a:t>
            </a:r>
            <a:endParaRPr lang="ru-RU" sz="14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NickName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.NickName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;</a:t>
            </a:r>
            <a:endParaRPr lang="ru-RU" sz="14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}</a:t>
            </a:r>
            <a:endParaRPr lang="ru-RU" sz="14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6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24254" y="0"/>
            <a:ext cx="904875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Код класса </a:t>
            </a:r>
            <a:r>
              <a:rPr lang="en-US" sz="22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AccountController</a:t>
            </a:r>
            <a:r>
              <a:rPr lang="ru-RU" sz="2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cs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контроллер сервиса для действий по регистрации и авторизации:</a:t>
            </a:r>
          </a:p>
          <a:p>
            <a:pPr indent="450215" algn="just"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380" y="804905"/>
            <a:ext cx="7774191" cy="598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6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06615" y="694610"/>
            <a:ext cx="134454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  <a:cs typeface="Courier New" panose="02070309020205020404" pitchFamily="49" charset="0"/>
              </a:rPr>
              <a:t>public interface </a:t>
            </a:r>
            <a:r>
              <a:rPr lang="en-US" sz="1600" b="1" dirty="0" err="1">
                <a:latin typeface="+mj-lt"/>
                <a:cs typeface="Courier New" panose="02070309020205020404" pitchFamily="49" charset="0"/>
              </a:rPr>
              <a:t>IOrdersRepository</a:t>
            </a:r>
            <a:endParaRPr lang="en-US" sz="1600" b="1" dirty="0">
              <a:latin typeface="+mj-lt"/>
              <a:cs typeface="Courier New" panose="02070309020205020404" pitchFamily="49" charset="0"/>
            </a:endParaRPr>
          </a:p>
          <a:p>
            <a:r>
              <a:rPr lang="ru-RU" sz="1600" dirty="0">
                <a:latin typeface="+mj-lt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+mj-lt"/>
                <a:cs typeface="Courier New" panose="02070309020205020404" pitchFamily="49" charset="0"/>
              </a:rPr>
              <a:t>    Task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AddOrderAsync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(Order order,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CancellationToken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cancellationToken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);</a:t>
            </a:r>
          </a:p>
          <a:p>
            <a:endParaRPr lang="ru-RU" sz="1600" dirty="0">
              <a:latin typeface="+mj-lt"/>
              <a:cs typeface="Courier New" panose="02070309020205020404" pitchFamily="49" charset="0"/>
            </a:endParaRPr>
          </a:p>
          <a:p>
            <a:r>
              <a:rPr lang="en-US" sz="1600" dirty="0">
                <a:latin typeface="+mj-lt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AddOrder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(User user, Order order,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CancellationToken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token);</a:t>
            </a:r>
          </a:p>
          <a:p>
            <a:endParaRPr lang="ru-RU" sz="1600" dirty="0">
              <a:latin typeface="+mj-lt"/>
              <a:cs typeface="Courier New" panose="02070309020205020404" pitchFamily="49" charset="0"/>
            </a:endParaRPr>
          </a:p>
          <a:p>
            <a:r>
              <a:rPr lang="en-US" sz="1600" dirty="0">
                <a:latin typeface="+mj-lt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UpdateOrder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(Order order,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CancellationToken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token);</a:t>
            </a:r>
          </a:p>
          <a:p>
            <a:endParaRPr lang="ru-RU" sz="1600" dirty="0">
              <a:latin typeface="+mj-lt"/>
              <a:cs typeface="Courier New" panose="02070309020205020404" pitchFamily="49" charset="0"/>
            </a:endParaRPr>
          </a:p>
          <a:p>
            <a:r>
              <a:rPr lang="en-US" sz="1600" dirty="0">
                <a:latin typeface="+mj-lt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ConfirmOrder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(User user, Order order,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CancellationToken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token);</a:t>
            </a:r>
          </a:p>
          <a:p>
            <a:endParaRPr lang="ru-RU" sz="1600" dirty="0">
              <a:latin typeface="+mj-lt"/>
              <a:cs typeface="Courier New" panose="02070309020205020404" pitchFamily="49" charset="0"/>
            </a:endParaRPr>
          </a:p>
          <a:p>
            <a:r>
              <a:rPr lang="en-US" sz="1600" dirty="0">
                <a:latin typeface="+mj-lt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PayOrder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(User user, Order order,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CancellationToken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token);</a:t>
            </a:r>
          </a:p>
          <a:p>
            <a:endParaRPr lang="ru-RU" sz="1600" dirty="0">
              <a:latin typeface="+mj-lt"/>
              <a:cs typeface="Courier New" panose="02070309020205020404" pitchFamily="49" charset="0"/>
            </a:endParaRPr>
          </a:p>
          <a:p>
            <a:r>
              <a:rPr lang="en-US" sz="1600" dirty="0">
                <a:latin typeface="+mj-lt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TakeOrder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(User user, Order order,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CancellationToken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token);</a:t>
            </a:r>
          </a:p>
          <a:p>
            <a:endParaRPr lang="ru-RU" sz="1600" dirty="0">
              <a:latin typeface="+mj-lt"/>
              <a:cs typeface="Courier New" panose="02070309020205020404" pitchFamily="49" charset="0"/>
            </a:endParaRPr>
          </a:p>
          <a:p>
            <a:r>
              <a:rPr lang="en-US" sz="1600" dirty="0">
                <a:latin typeface="+mj-lt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CancelUserOrder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(User user, Order order,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CancellationToken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token);</a:t>
            </a:r>
          </a:p>
          <a:p>
            <a:endParaRPr lang="ru-RU" sz="1600" dirty="0">
              <a:latin typeface="+mj-lt"/>
              <a:cs typeface="Courier New" panose="02070309020205020404" pitchFamily="49" charset="0"/>
            </a:endParaRPr>
          </a:p>
          <a:p>
            <a:r>
              <a:rPr lang="en-US" sz="1600" dirty="0">
                <a:latin typeface="+mj-lt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CancelOrder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(Order order,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CancellationToken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token);</a:t>
            </a:r>
          </a:p>
          <a:p>
            <a:endParaRPr lang="ru-RU" sz="1600" dirty="0">
              <a:latin typeface="+mj-lt"/>
              <a:cs typeface="Courier New" panose="02070309020205020404" pitchFamily="49" charset="0"/>
            </a:endParaRPr>
          </a:p>
          <a:p>
            <a:r>
              <a:rPr lang="en-US" sz="1600" dirty="0">
                <a:latin typeface="+mj-lt"/>
                <a:cs typeface="Courier New" panose="02070309020205020404" pitchFamily="49" charset="0"/>
              </a:rPr>
              <a:t>    Task&lt;Order&gt;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FindOrderAsync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(Order order,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CancellationToken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token);</a:t>
            </a:r>
          </a:p>
          <a:p>
            <a:endParaRPr lang="ru-RU" sz="1600" dirty="0">
              <a:latin typeface="+mj-lt"/>
              <a:cs typeface="Courier New" panose="02070309020205020404" pitchFamily="49" charset="0"/>
            </a:endParaRPr>
          </a:p>
          <a:p>
            <a:r>
              <a:rPr lang="en-US" sz="1600" dirty="0">
                <a:latin typeface="+mj-lt"/>
                <a:cs typeface="Courier New" panose="02070309020205020404" pitchFamily="49" charset="0"/>
              </a:rPr>
              <a:t>    Task&lt;List&lt;Order&gt;&gt;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GetAllOrders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CancellationToken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token);</a:t>
            </a:r>
          </a:p>
          <a:p>
            <a:endParaRPr lang="ru-RU" sz="1600" dirty="0">
              <a:latin typeface="+mj-lt"/>
              <a:cs typeface="Courier New" panose="02070309020205020404" pitchFamily="49" charset="0"/>
            </a:endParaRPr>
          </a:p>
          <a:p>
            <a:r>
              <a:rPr lang="en-US" sz="1600" dirty="0">
                <a:latin typeface="+mj-lt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SaveChanges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();</a:t>
            </a:r>
          </a:p>
          <a:p>
            <a:r>
              <a:rPr lang="ru-RU" sz="1600" dirty="0">
                <a:latin typeface="+mj-lt"/>
                <a:cs typeface="Courier New" panose="020703090202050204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90795" y="-74831"/>
            <a:ext cx="98679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Код </a:t>
            </a:r>
            <a:r>
              <a:rPr lang="ru-RU" sz="2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интерфейса логики </a:t>
            </a:r>
            <a:r>
              <a:rPr lang="en-US" sz="22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IOrdersRepository.cs</a:t>
            </a:r>
            <a:r>
              <a:rPr lang="en-US" sz="2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систематизации работы с данными: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6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0985" y="313294"/>
            <a:ext cx="10959488" cy="1535723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ВВЕДЕНИЕ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автоматизированную систему работы электронного компьютерного магазина, которая включает в себя подсистему хранения данных, которая будет позволять сохранять и фиксировать изменения данных о заказах, отгрузках и доставках заказов устройств компьютерной техники, о регистрации и действиях пользователей, имеющих различные привилегии в системе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необходимо решить некоторый набор задач.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20985" y="4394762"/>
            <a:ext cx="11276761" cy="2248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хранение данных о пользователях, авторизованных или зарегистрированных в системе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хранение данных о системных пользователях (работников системы), их привилегий и функций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хранение корзины пользователей, их </a:t>
            </a:r>
            <a:r>
              <a:rPr lang="ru-RU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отзывови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оценок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функции сбора итоговой информации о продажах компьютерной техники в </a:t>
            </a:r>
            <a:r>
              <a:rPr lang="ru-RU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иечение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определнного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промежутка времени (анализ маркетинга)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44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90674" y="856357"/>
            <a:ext cx="128741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public interface </a:t>
            </a:r>
            <a:r>
              <a:rPr lang="en-US" sz="1600" b="1" dirty="0" err="1"/>
              <a:t>IOrderManager</a:t>
            </a:r>
            <a:endParaRPr lang="en-US" sz="1600" b="1" dirty="0"/>
          </a:p>
          <a:p>
            <a:r>
              <a:rPr lang="ru-RU" sz="1600" dirty="0"/>
              <a:t>{</a:t>
            </a:r>
          </a:p>
          <a:p>
            <a:r>
              <a:rPr lang="en-US" sz="1600" dirty="0"/>
              <a:t>    public Task&lt;Order&gt; </a:t>
            </a:r>
            <a:r>
              <a:rPr lang="en-US" sz="1600" dirty="0" err="1"/>
              <a:t>ProcessAsync</a:t>
            </a:r>
            <a:r>
              <a:rPr lang="en-US" sz="1600" dirty="0"/>
              <a:t>(Order order, </a:t>
            </a:r>
            <a:r>
              <a:rPr lang="en-US" sz="1600" dirty="0" err="1"/>
              <a:t>CancellationToken</a:t>
            </a:r>
            <a:r>
              <a:rPr lang="en-US" sz="1600" dirty="0"/>
              <a:t> </a:t>
            </a:r>
            <a:r>
              <a:rPr lang="en-US" sz="1600" dirty="0" err="1"/>
              <a:t>cancellationToken</a:t>
            </a:r>
            <a:r>
              <a:rPr lang="en-US" sz="1600" dirty="0"/>
              <a:t>);</a:t>
            </a:r>
          </a:p>
          <a:p>
            <a:endParaRPr lang="ru-RU" sz="1600" dirty="0"/>
          </a:p>
          <a:p>
            <a:r>
              <a:rPr lang="en-US" sz="1600" dirty="0"/>
              <a:t>    public Task </a:t>
            </a:r>
            <a:r>
              <a:rPr lang="en-US" sz="1600" dirty="0" err="1"/>
              <a:t>ProcessOrdersAsync</a:t>
            </a:r>
            <a:r>
              <a:rPr lang="en-US" sz="1600" dirty="0"/>
              <a:t>(</a:t>
            </a:r>
            <a:r>
              <a:rPr lang="en-US" sz="1600" dirty="0" err="1"/>
              <a:t>CancellationToken</a:t>
            </a:r>
            <a:r>
              <a:rPr lang="en-US" sz="1600" dirty="0"/>
              <a:t> </a:t>
            </a:r>
            <a:r>
              <a:rPr lang="en-US" sz="1600" dirty="0" err="1"/>
              <a:t>cancellationToken</a:t>
            </a:r>
            <a:r>
              <a:rPr lang="en-US" sz="1600" dirty="0"/>
              <a:t>);</a:t>
            </a:r>
          </a:p>
          <a:p>
            <a:endParaRPr lang="ru-RU" sz="1600" dirty="0"/>
          </a:p>
          <a:p>
            <a:r>
              <a:rPr lang="en-US" sz="1600" dirty="0"/>
              <a:t>    public Task&lt;Order&gt; </a:t>
            </a:r>
            <a:r>
              <a:rPr lang="en-US" sz="1600" dirty="0" err="1"/>
              <a:t>CreateAsync</a:t>
            </a:r>
            <a:r>
              <a:rPr lang="en-US" sz="1600" dirty="0"/>
              <a:t>(Order order, </a:t>
            </a:r>
            <a:r>
              <a:rPr lang="en-US" sz="1600" dirty="0" err="1"/>
              <a:t>CancellationToken</a:t>
            </a:r>
            <a:r>
              <a:rPr lang="en-US" sz="1600" dirty="0"/>
              <a:t> </a:t>
            </a:r>
            <a:r>
              <a:rPr lang="en-US" sz="1600" dirty="0" err="1"/>
              <a:t>cancellationToken</a:t>
            </a:r>
            <a:r>
              <a:rPr lang="en-US" sz="1600" dirty="0"/>
              <a:t>);</a:t>
            </a:r>
          </a:p>
          <a:p>
            <a:endParaRPr lang="ru-RU" sz="1600" dirty="0"/>
          </a:p>
          <a:p>
            <a:r>
              <a:rPr lang="en-US" sz="1600" dirty="0"/>
              <a:t>    public Task&lt;bool&gt; </a:t>
            </a:r>
            <a:r>
              <a:rPr lang="en-US" sz="1600" dirty="0" err="1"/>
              <a:t>GiveOrder</a:t>
            </a:r>
            <a:r>
              <a:rPr lang="en-US" sz="1600" dirty="0"/>
              <a:t>(Order order, </a:t>
            </a:r>
            <a:r>
              <a:rPr lang="en-US" sz="1600" dirty="0" err="1"/>
              <a:t>CancellationToken</a:t>
            </a:r>
            <a:r>
              <a:rPr lang="en-US" sz="1600" dirty="0"/>
              <a:t> </a:t>
            </a:r>
            <a:r>
              <a:rPr lang="en-US" sz="1600" dirty="0" err="1"/>
              <a:t>cancellationToken</a:t>
            </a:r>
            <a:r>
              <a:rPr lang="en-US" sz="1600" dirty="0"/>
              <a:t>);</a:t>
            </a:r>
          </a:p>
          <a:p>
            <a:endParaRPr lang="ru-RU" sz="1600" dirty="0"/>
          </a:p>
          <a:p>
            <a:r>
              <a:rPr lang="en-US" sz="1600" dirty="0"/>
              <a:t>    public void </a:t>
            </a:r>
            <a:r>
              <a:rPr lang="en-US" sz="1600" dirty="0" err="1"/>
              <a:t>CancelOrder</a:t>
            </a:r>
            <a:r>
              <a:rPr lang="en-US" sz="1600" dirty="0"/>
              <a:t>(Order order, </a:t>
            </a:r>
            <a:r>
              <a:rPr lang="en-US" sz="1600" dirty="0" err="1"/>
              <a:t>CancellationToken</a:t>
            </a:r>
            <a:r>
              <a:rPr lang="en-US" sz="1600" dirty="0"/>
              <a:t> </a:t>
            </a:r>
            <a:r>
              <a:rPr lang="en-US" sz="1600" dirty="0" err="1"/>
              <a:t>cancellationToken</a:t>
            </a:r>
            <a:r>
              <a:rPr lang="en-US" sz="1600" dirty="0"/>
              <a:t>);</a:t>
            </a:r>
          </a:p>
          <a:p>
            <a:r>
              <a:rPr lang="ru-RU" sz="1600" dirty="0"/>
              <a:t>}</a:t>
            </a:r>
          </a:p>
          <a:p>
            <a:r>
              <a:rPr lang="en-US" sz="1600" b="1" dirty="0"/>
              <a:t>public interface </a:t>
            </a:r>
            <a:r>
              <a:rPr lang="en-US" sz="1600" b="1" dirty="0" err="1"/>
              <a:t>IOrderConfirmer</a:t>
            </a:r>
            <a:endParaRPr lang="en-US" sz="1600" b="1" dirty="0"/>
          </a:p>
          <a:p>
            <a:r>
              <a:rPr lang="ru-RU" sz="1600" dirty="0"/>
              <a:t>{</a:t>
            </a:r>
          </a:p>
          <a:p>
            <a:r>
              <a:rPr lang="en-US" sz="1600" dirty="0"/>
              <a:t>    public Task&lt;bool&gt; </a:t>
            </a:r>
            <a:r>
              <a:rPr lang="en-US" sz="1600" dirty="0" err="1"/>
              <a:t>ConfirmAddressAsync</a:t>
            </a:r>
            <a:r>
              <a:rPr lang="en-US" sz="1600" dirty="0"/>
              <a:t>(Order order, </a:t>
            </a:r>
            <a:r>
              <a:rPr lang="en-US" sz="1600" dirty="0" err="1"/>
              <a:t>CancellationToken</a:t>
            </a:r>
            <a:r>
              <a:rPr lang="en-US" sz="1600" dirty="0"/>
              <a:t> token);</a:t>
            </a:r>
          </a:p>
          <a:p>
            <a:endParaRPr lang="ru-RU" sz="1600" dirty="0"/>
          </a:p>
          <a:p>
            <a:r>
              <a:rPr lang="en-US" sz="1600" dirty="0"/>
              <a:t>    public Task&lt;bool&gt; </a:t>
            </a:r>
            <a:r>
              <a:rPr lang="en-US" sz="1600" dirty="0" err="1"/>
              <a:t>ConfirmPayAsync</a:t>
            </a:r>
            <a:r>
              <a:rPr lang="en-US" sz="1600" dirty="0"/>
              <a:t>(Order order, </a:t>
            </a:r>
            <a:r>
              <a:rPr lang="en-US" sz="1600" dirty="0" err="1"/>
              <a:t>CancellationToken</a:t>
            </a:r>
            <a:r>
              <a:rPr lang="en-US" sz="1600" dirty="0"/>
              <a:t> token);</a:t>
            </a:r>
          </a:p>
          <a:p>
            <a:endParaRPr lang="ru-RU" sz="1600" dirty="0"/>
          </a:p>
          <a:p>
            <a:r>
              <a:rPr lang="en-US" sz="1600" dirty="0"/>
              <a:t>    public Task&lt;Order&gt; </a:t>
            </a:r>
            <a:r>
              <a:rPr lang="en-US" sz="1600" dirty="0" err="1"/>
              <a:t>ConfirmOrderAsync</a:t>
            </a:r>
            <a:r>
              <a:rPr lang="en-US" sz="1600" dirty="0"/>
              <a:t>(Order order, </a:t>
            </a:r>
            <a:r>
              <a:rPr lang="en-US" sz="1600" dirty="0" err="1"/>
              <a:t>CancellationToken</a:t>
            </a:r>
            <a:r>
              <a:rPr lang="en-US" sz="1600" dirty="0"/>
              <a:t> token);</a:t>
            </a:r>
          </a:p>
          <a:p>
            <a:r>
              <a:rPr lang="ru-RU" sz="1600" dirty="0"/>
              <a:t>}</a:t>
            </a:r>
          </a:p>
          <a:p>
            <a:r>
              <a:rPr lang="en-US" sz="1600" b="1" dirty="0"/>
              <a:t>public interface </a:t>
            </a:r>
            <a:r>
              <a:rPr lang="en-US" sz="1600" b="1" dirty="0" err="1"/>
              <a:t>IOrderPay</a:t>
            </a:r>
            <a:endParaRPr lang="en-US" sz="1600" b="1" dirty="0"/>
          </a:p>
          <a:p>
            <a:r>
              <a:rPr lang="ru-RU" sz="1600" dirty="0"/>
              <a:t>{</a:t>
            </a:r>
          </a:p>
          <a:p>
            <a:r>
              <a:rPr lang="en-US" sz="1600" dirty="0"/>
              <a:t>    public Task&lt;bool&gt; </a:t>
            </a:r>
            <a:r>
              <a:rPr lang="en-US" sz="1600" dirty="0" err="1"/>
              <a:t>PayAsync</a:t>
            </a:r>
            <a:r>
              <a:rPr lang="en-US" sz="1600" dirty="0"/>
              <a:t>(Order order, </a:t>
            </a:r>
            <a:r>
              <a:rPr lang="en-US" sz="1600" dirty="0" err="1"/>
              <a:t>CancellationToken</a:t>
            </a:r>
            <a:r>
              <a:rPr lang="en-US" sz="1600" dirty="0"/>
              <a:t> token);</a:t>
            </a:r>
          </a:p>
          <a:p>
            <a:r>
              <a:rPr lang="ru-RU" sz="1600" dirty="0"/>
              <a:t>}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81219" y="0"/>
            <a:ext cx="117155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од</a:t>
            </a:r>
            <a:r>
              <a:rPr lang="ru-RU" sz="2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интерфейсов </a:t>
            </a:r>
            <a:r>
              <a:rPr lang="ru-RU" sz="2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логики </a:t>
            </a:r>
            <a:r>
              <a:rPr lang="en-US" sz="22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IOrderManager.cs</a:t>
            </a:r>
            <a:r>
              <a:rPr lang="en-US" sz="2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IOrderConfirmer.cs</a:t>
            </a:r>
            <a:r>
              <a:rPr lang="en-US" sz="2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22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IOrderPay.cs</a:t>
            </a:r>
            <a:r>
              <a:rPr lang="en-US" sz="2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систематизации работы </a:t>
            </a:r>
            <a:r>
              <a:rPr lang="en-US" sz="2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 </a:t>
            </a:r>
            <a:r>
              <a:rPr lang="ru-RU" sz="2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систематизации логики создания заказа: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62001" y="243359"/>
            <a:ext cx="1161661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unit-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модели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Fact(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DisplayName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+mj-lt"/>
                <a:ea typeface="Times New Roman" panose="02020603050405020304" pitchFamily="18" charset="0"/>
              </a:rPr>
              <a:t>$"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nameof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(Product)}</a:t>
            </a:r>
            <a:r>
              <a:rPr lang="en-US" sz="1600" dirty="0">
                <a:solidFill>
                  <a:srgbClr val="A31515"/>
                </a:solidFill>
                <a:latin typeface="+mj-lt"/>
                <a:ea typeface="Times New Roman" panose="02020603050405020304" pitchFamily="18" charset="0"/>
              </a:rPr>
              <a:t> (s) can be compared correctly with true result"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)]</a:t>
            </a:r>
            <a:endParaRPr lang="ru-RU" sz="16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[Trait(</a:t>
            </a:r>
            <a:r>
              <a:rPr lang="en-US" sz="1600" dirty="0">
                <a:solidFill>
                  <a:srgbClr val="A31515"/>
                </a:solidFill>
                <a:latin typeface="+mj-lt"/>
                <a:ea typeface="Times New Roman" panose="02020603050405020304" pitchFamily="18" charset="0"/>
              </a:rPr>
              <a:t>"Category"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+mj-lt"/>
                <a:ea typeface="Times New Roman" panose="02020603050405020304" pitchFamily="18" charset="0"/>
              </a:rPr>
              <a:t>"Unit"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)]</a:t>
            </a:r>
            <a:endParaRPr lang="ru-RU" sz="16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ProductsCanBeComparedCorrectlyWithTrue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()</a:t>
            </a:r>
            <a:endParaRPr lang="ru-RU" sz="16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{</a:t>
            </a:r>
            <a:endParaRPr lang="ru-RU" sz="16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+mj-lt"/>
                <a:ea typeface="Times New Roman" panose="02020603050405020304" pitchFamily="18" charset="0"/>
              </a:rPr>
              <a:t>// Arrange</a:t>
            </a:r>
            <a:endParaRPr lang="ru-RU" sz="16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id1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= 1;</a:t>
            </a:r>
            <a:endParaRPr lang="ru-RU" sz="16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id2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= 1;</a:t>
            </a:r>
            <a:endParaRPr lang="ru-RU" sz="16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producerMock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Mock&lt;Producer&gt;();</a:t>
            </a:r>
            <a:endParaRPr lang="ru-RU" sz="16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 </a:t>
            </a:r>
            <a:endParaRPr lang="ru-RU" sz="16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deviceTypeMock1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Mock&lt;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DeviceType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&gt;(1);</a:t>
            </a:r>
            <a:endParaRPr lang="ru-RU" sz="16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deviceTypeMock2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Mock&lt;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DeviceType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&gt;(2);</a:t>
            </a:r>
            <a:endParaRPr lang="ru-RU" sz="16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 </a:t>
            </a:r>
            <a:endParaRPr lang="ru-RU" sz="16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+mj-lt"/>
                <a:ea typeface="Times New Roman" panose="02020603050405020304" pitchFamily="18" charset="0"/>
              </a:rPr>
              <a:t>// Act</a:t>
            </a:r>
            <a:endParaRPr lang="ru-RU" sz="16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product1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Product(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id1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deviceTypeMock1.Object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producerMock.Object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);</a:t>
            </a:r>
            <a:endParaRPr lang="ru-RU" sz="16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product2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Product(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id2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deviceTypeMock2.Object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producerMock.Object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);</a:t>
            </a:r>
            <a:endParaRPr lang="ru-RU" sz="16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 </a:t>
            </a:r>
            <a:endParaRPr lang="ru-RU" sz="16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+mj-lt"/>
                <a:ea typeface="Times New Roman" panose="02020603050405020304" pitchFamily="18" charset="0"/>
              </a:rPr>
              <a:t>// Assert</a:t>
            </a:r>
            <a:endParaRPr lang="ru-RU" sz="16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product1.Equals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product2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).Should().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BeTrue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();</a:t>
            </a:r>
            <a:endParaRPr lang="ru-RU" sz="1600" dirty="0">
              <a:latin typeface="+mj-lt"/>
              <a:ea typeface="Times New Roman" panose="02020603050405020304" pitchFamily="18" charset="0"/>
            </a:endParaRPr>
          </a:p>
          <a:p>
            <a:pPr indent="450215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}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07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7037" y="335902"/>
            <a:ext cx="11290007" cy="1280890"/>
          </a:xfrm>
        </p:spPr>
        <p:txBody>
          <a:bodyPr>
            <a:normAutofit fontScale="90000"/>
          </a:bodyPr>
          <a:lstStyle/>
          <a:p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использованных источников</a:t>
            </a:r>
            <a:b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Developer Network: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ru-RU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ru-RU" sz="27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learn.microsoft.com</a:t>
            </a:r>
            <a:r>
              <a:rPr lang="ru-RU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ru-RU" sz="27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ru-ru</a:t>
            </a:r>
            <a:r>
              <a:rPr lang="ru-RU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ru-RU" sz="27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dotnet</a:t>
            </a:r>
            <a:r>
              <a:rPr lang="ru-RU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ru-RU" sz="27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csharp</a:t>
            </a:r>
            <a:r>
              <a:rPr lang="ru-RU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C#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ru-RU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ru-RU" sz="27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www.google.com</a:t>
            </a:r>
            <a:r>
              <a:rPr lang="ru-RU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ru-RU" sz="27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search?q</a:t>
            </a:r>
            <a:r>
              <a:rPr lang="ru-RU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=</a:t>
            </a:r>
            <a:r>
              <a:rPr lang="ru-RU" sz="27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richter+c%23&amp;biw</a:t>
            </a:r>
            <a:r>
              <a:rPr lang="ru-RU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=</a:t>
            </a:r>
            <a:r>
              <a:rPr lang="ru-RU" sz="27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1920&amp;bih</a:t>
            </a:r>
            <a:r>
              <a:rPr lang="ru-RU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=</a:t>
            </a:r>
            <a:r>
              <a:rPr lang="ru-RU" sz="27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927&amp;sxsrf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CORE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ru-RU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learn</a:t>
            </a:r>
            <a:r>
              <a:rPr lang="ru-RU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.</a:t>
            </a:r>
            <a:r>
              <a:rPr lang="en-US" sz="27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microsoft</a:t>
            </a:r>
            <a:r>
              <a:rPr lang="ru-RU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.</a:t>
            </a:r>
            <a:r>
              <a:rPr lang="en-US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com</a:t>
            </a:r>
            <a:r>
              <a:rPr lang="ru-RU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en-US" sz="27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ru</a:t>
            </a:r>
            <a:r>
              <a:rPr lang="ru-RU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-</a:t>
            </a:r>
            <a:r>
              <a:rPr lang="en-US" sz="27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ru</a:t>
            </a:r>
            <a:r>
              <a:rPr lang="ru-RU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en-US" sz="27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aspnet</a:t>
            </a:r>
            <a:r>
              <a:rPr lang="ru-RU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en-US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core</a:t>
            </a:r>
            <a:r>
              <a:rPr lang="ru-RU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en-US" sz="27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mvc</a:t>
            </a:r>
            <a:r>
              <a:rPr lang="ru-RU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en-US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overview</a:t>
            </a:r>
            <a:r>
              <a:rPr lang="ru-RU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?</a:t>
            </a:r>
            <a:r>
              <a:rPr lang="en-US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view</a:t>
            </a:r>
            <a:r>
              <a:rPr lang="ru-RU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=</a:t>
            </a:r>
            <a:r>
              <a:rPr lang="en-US" sz="27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aspnetcore</a:t>
            </a:r>
            <a:r>
              <a:rPr lang="ru-RU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-7.0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Razor Pages: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sz="27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learn.microsoft.com</a:t>
            </a:r>
            <a:r>
              <a:rPr lang="en-US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r>
              <a:rPr lang="en-US" sz="27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ru-ru</a:t>
            </a:r>
            <a:r>
              <a:rPr lang="en-US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r>
              <a:rPr lang="en-US" sz="27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aspnet</a:t>
            </a:r>
            <a:r>
              <a:rPr lang="en-US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/core/razor-pages/?view=</a:t>
            </a:r>
            <a:r>
              <a:rPr lang="en-US" sz="27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aspnetcore-7.0&amp;tabs</a:t>
            </a:r>
            <a:r>
              <a:rPr lang="en-US" sz="2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=visual-studio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532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015" y="540458"/>
            <a:ext cx="10546249" cy="1588477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ЗАКЛЮЧЕНИЕ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курсового проекта была разработана программная система для автоматизации работы магазина компьютерной техники.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была исследована предметная область, проведена работа с изучением возможностей платформы 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языка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#, была проведена разработка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приложения с использованием системы контроли версий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/>
              <a:t/>
            </a:r>
            <a:br>
              <a:rPr lang="ru-RU" dirty="0"/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8366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7686" y="386862"/>
            <a:ext cx="10686926" cy="1518138"/>
          </a:xfrm>
        </p:spPr>
        <p:txBody>
          <a:bodyPr>
            <a:noAutofit/>
          </a:bodyPr>
          <a:lstStyle/>
          <a:p>
            <a:pPr lvl="1" algn="just"/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разрабатываемой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подсистемы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системы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сотрудник сети, который может редактировать содержание сайта, личного кабинета клиентов (то есть работает с блоками и сообщениями на сайте), а также осуществлять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аккаунтами пользователей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b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 системы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сотрудник сети, который осуществляет бухгалтерский (экономический) учет работы сети, может регулировать поставки тех или иных товаров на склады, а также регулировать категории товаров на сайте (тем самым осуществляя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маркетинг)</a:t>
            </a:r>
            <a:b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системе.</a:t>
            </a:r>
            <a:b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Обычный пользователь системы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(или покупатель) – любой пользователь, осуществляющий доступ к системе, может просматривать электронный каталог, делать заказы и получать их, а также оставлять отзывы.</a:t>
            </a:r>
          </a:p>
        </p:txBody>
      </p:sp>
    </p:spTree>
    <p:extLst>
      <p:ext uri="{BB962C8B-B14F-4D97-AF65-F5344CB8AC3E}">
        <p14:creationId xmlns:p14="http://schemas.microsoft.com/office/powerpoint/2010/main" val="1206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4546" y="254833"/>
            <a:ext cx="10220935" cy="1280890"/>
          </a:xfrm>
        </p:spPr>
        <p:txBody>
          <a:bodyPr>
            <a:normAutofit/>
          </a:bodyPr>
          <a:lstStyle/>
          <a:p>
            <a:pPr algn="ctr"/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  <a:endParaRPr lang="ru-RU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2918829" y="895278"/>
            <a:ext cx="6579734" cy="554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2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3385" y="149469"/>
            <a:ext cx="10801227" cy="1755531"/>
          </a:xfrm>
        </p:spPr>
        <p:txBody>
          <a:bodyPr/>
          <a:lstStyle/>
          <a:p>
            <a:pPr algn="ctr"/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46245" y="807103"/>
            <a:ext cx="8948057" cy="52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19878" y="0"/>
            <a:ext cx="12871938" cy="1905000"/>
          </a:xfrm>
        </p:spPr>
        <p:txBody>
          <a:bodyPr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ru-RU" sz="2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Диаграмма </a:t>
            </a:r>
            <a:r>
              <a:rPr lang="ru-RU" sz="2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состояний для объекта «Заказ» </a:t>
            </a:r>
            <a:r>
              <a:rPr lang="ru-RU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21698" y="609672"/>
            <a:ext cx="5181722" cy="601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0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381" y="14744"/>
            <a:ext cx="10502288" cy="1562129"/>
          </a:xfrm>
        </p:spPr>
        <p:txBody>
          <a:bodyPr>
            <a:normAutofit/>
          </a:bodyPr>
          <a:lstStyle/>
          <a:p>
            <a:pPr algn="ctr"/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последовательностей для последовательности создания заказа </a:t>
            </a:r>
            <a:endParaRPr lang="ru-RU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67910" y="861753"/>
            <a:ext cx="7579230" cy="576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1554" y="-93306"/>
            <a:ext cx="9004007" cy="1280890"/>
          </a:xfrm>
        </p:spPr>
        <p:txBody>
          <a:bodyPr>
            <a:normAutofit/>
          </a:bodyPr>
          <a:lstStyle/>
          <a:p>
            <a:pPr algn="ctr"/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видов </a:t>
            </a:r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верхняя часть)</a:t>
            </a:r>
            <a:endParaRPr lang="ru-RU" sz="26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16424" y="438539"/>
            <a:ext cx="5934269" cy="635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6598" y="73604"/>
            <a:ext cx="8911687" cy="1280890"/>
          </a:xfrm>
        </p:spPr>
        <p:txBody>
          <a:bodyPr>
            <a:norm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929812" y="346094"/>
            <a:ext cx="6510143" cy="622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</TotalTime>
  <Words>607</Words>
  <Application>Microsoft Office PowerPoint</Application>
  <PresentationFormat>Широкоэкранный</PresentationFormat>
  <Paragraphs>156</Paragraphs>
  <Slides>23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Arial</vt:lpstr>
      <vt:lpstr>Calibri</vt:lpstr>
      <vt:lpstr>Century Gothic</vt:lpstr>
      <vt:lpstr>Courier New</vt:lpstr>
      <vt:lpstr>Symbol</vt:lpstr>
      <vt:lpstr>Times New Roman</vt:lpstr>
      <vt:lpstr>Wingdings 3</vt:lpstr>
      <vt:lpstr>Легкий дым</vt:lpstr>
      <vt:lpstr>КУРСОВОЙ ПРОЕКТ   Разработка программной системы для автоматизации работы магазина компьютерной техники           Выполнил: студент гр. ПРИ-120 Парахин К.В. </vt:lpstr>
      <vt:lpstr>                                                             ВВЕДЕНИЕ  Цель работы:    Разработать автоматизированную систему работы электронного компьютерного магазина, которая включает в себя подсистему хранения данных, которая будет позволять сохранять и фиксировать изменения данных о заказах, отгрузках и доставках заказов устройств компьютерной техники, о регистрации и действиях пользователей, имеющих различные привилегии в системе. Для достижения поставленной цели необходимо решить некоторый набор задач.  </vt:lpstr>
      <vt:lpstr>Пользователи разрабатываемой подсистемы  Администратор системы – сотрудник сети, который может редактировать содержание сайта, личного кабинета клиентов (то есть работает с блоками и сообщениями на сайте), а также осуществлять управление аккаунтами пользователей системы Менеджер системы – сотрудник сети, который осуществляет бухгалтерский (экономический) учет работы сети, может регулировать поставки тех или иных товаров на склады, а также регулировать категории товаров на сайте (тем самым осуществляя маркетинг) в системе. Обычный пользователь системы (или покупатель) – любой пользователь, осуществляющий доступ к системе, может просматривать электронный каталог, делать заказы и получать их, а также оставлять отзывы.</vt:lpstr>
      <vt:lpstr>Диаграмма прецедентов</vt:lpstr>
      <vt:lpstr>Диаграмма классов  </vt:lpstr>
      <vt:lpstr>                               Диаграмма состояний для объекта «Заказ»      </vt:lpstr>
      <vt:lpstr>Диаграмма последовательностей для последовательности создания заказа </vt:lpstr>
      <vt:lpstr>Диаграмма видов деятельности (верхняя часть)</vt:lpstr>
      <vt:lpstr> </vt:lpstr>
      <vt:lpstr>Регистрация пользователя                                    Авторизация пользователя</vt:lpstr>
      <vt:lpstr>Каталог сайта </vt:lpstr>
      <vt:lpstr>Подробный просмотр товара</vt:lpstr>
      <vt:lpstr>Примеры страницы «Корзина»  </vt:lpstr>
      <vt:lpstr>Примеры страницы «Заказ» в различных состояниях: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Список использованных источников   Microsoft Developer Network: https://learn.microsoft.com/ru-ru/dotnet/csharp/   CLR VIA C#:  https://www.google.com/search?q=richter+c%23&amp;biw=1920&amp;bih=927&amp;sxsrf    ASP.NET CORE MVC:  https://learn.microsoft.com/ru-ru/aspnet/core/mvc/overview?view=aspnetcore-7.0   ASP.NET CORE Razor Pages:    https://learn.microsoft.com/ru-ru/aspnet/core/razor-pages/?view=aspnetcore-7.0&amp;tabs=visual-studio  </vt:lpstr>
      <vt:lpstr>                                                ЗАКЛЮЧЕНИЕ  В ходе выполнения курсового проекта была разработана программная система для автоматизации работы магазина компьютерной техники.  Также была исследована предметная область, проведена работа с изучением возможностей платформы .NET и языка C#, была проведена разработка web – приложения с использованием системы контроли версий – git.  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  Разработка структуры базы данных для информационной системы «Магазин сотовых телефонов»          Выполнил: студент гр. ПРИ-120 Парахин К.В.</dc:title>
  <dc:creator>Tigeroff</dc:creator>
  <cp:lastModifiedBy>Tigeroff</cp:lastModifiedBy>
  <cp:revision>17</cp:revision>
  <dcterms:created xsi:type="dcterms:W3CDTF">2022-05-10T11:42:52Z</dcterms:created>
  <dcterms:modified xsi:type="dcterms:W3CDTF">2022-12-21T08:12:37Z</dcterms:modified>
</cp:coreProperties>
</file>