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1" r:id="rId4"/>
    <p:sldId id="302" r:id="rId5"/>
    <p:sldId id="303" r:id="rId6"/>
    <p:sldId id="285" r:id="rId7"/>
    <p:sldId id="278" r:id="rId8"/>
    <p:sldId id="276" r:id="rId9"/>
    <p:sldId id="307" r:id="rId10"/>
    <p:sldId id="277" r:id="rId11"/>
    <p:sldId id="288" r:id="rId12"/>
    <p:sldId id="270" r:id="rId13"/>
    <p:sldId id="308" r:id="rId14"/>
    <p:sldId id="271" r:id="rId15"/>
    <p:sldId id="291" r:id="rId16"/>
    <p:sldId id="309" r:id="rId17"/>
    <p:sldId id="295" r:id="rId18"/>
    <p:sldId id="306" r:id="rId19"/>
    <p:sldId id="30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71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69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21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8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6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B80-0EC7-419D-82EA-845F041FDB47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81220-0B46-4498-877A-D0AA7055FF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f.pstu.ru/images/documents/nauka/sborniki/MNRR%202024_s_oblozhkoy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0629" y="2940548"/>
            <a:ext cx="8026927" cy="1096899"/>
          </a:xfrm>
        </p:spPr>
        <p:txBody>
          <a:bodyPr>
            <a:noAutofit/>
          </a:bodyPr>
          <a:lstStyle/>
          <a:p>
            <a:pPr algn="ctr"/>
            <a:r>
              <a:rPr lang="ru-RU" sz="2200" dirty="0" smtClean="0"/>
              <a:t>Тема выпускной квалификационной работы</a:t>
            </a:r>
            <a:endParaRPr lang="ru-RU" sz="2200" dirty="0" smtClean="0"/>
          </a:p>
          <a:p>
            <a:pPr algn="ctr"/>
            <a:r>
              <a:rPr lang="ru-RU" sz="2200" dirty="0" smtClean="0"/>
              <a:t>Программная система «Мобильный органайзер»</a:t>
            </a:r>
            <a:endParaRPr lang="ru-RU" sz="22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FFA3B1-8BB2-4475-AD02-C7A5657091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60629" y="162651"/>
            <a:ext cx="7767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18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4B9947F-FAC4-4D27-ABA8-B129B8677C07}"/>
              </a:ext>
            </a:extLst>
          </p:cNvPr>
          <p:cNvSpPr txBox="1">
            <a:spLocks/>
          </p:cNvSpPr>
          <p:nvPr/>
        </p:nvSpPr>
        <p:spPr>
          <a:xfrm>
            <a:off x="-114304" y="4398497"/>
            <a:ext cx="9601860" cy="19678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Кирилл ПРИ-120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Курочкин Сергей Васильевич,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 кафедры ИСПИ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7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409" y="14765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развертывания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C:\Users\kparakhin\Desktop\labs\Диплом\Document systems with redis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0" y="675165"/>
            <a:ext cx="4213860" cy="583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Описание инструментов разработки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88" y="1563511"/>
            <a:ext cx="8899929" cy="45380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качестве платформы для разработки серверной части приложения был выбран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Core</a:t>
            </a:r>
            <a:r>
              <a:rPr lang="ru-RU" dirty="0"/>
              <a:t> </a:t>
            </a:r>
            <a:r>
              <a:rPr lang="ru-RU" dirty="0" err="1"/>
              <a:t>благодоря</a:t>
            </a:r>
            <a:r>
              <a:rPr lang="ru-RU" dirty="0"/>
              <a:t> его </a:t>
            </a:r>
            <a:r>
              <a:rPr lang="ru-RU" dirty="0" err="1"/>
              <a:t>высокопроизводительности</a:t>
            </a:r>
            <a:r>
              <a:rPr lang="ru-RU" dirty="0"/>
              <a:t> и кроссплатформенности</a:t>
            </a:r>
            <a:r>
              <a:rPr lang="ru-RU" dirty="0" smtClean="0"/>
              <a:t>.</a:t>
            </a:r>
          </a:p>
          <a:p>
            <a:r>
              <a:rPr lang="ru-RU" dirty="0"/>
              <a:t>Клиентская часть приложения была разработана с использованием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/>
              <a:t>Flutter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качестве СУБД была выбрана </a:t>
            </a:r>
            <a:r>
              <a:rPr lang="en-US" dirty="0" smtClean="0"/>
              <a:t>PostgreSQL</a:t>
            </a:r>
            <a:endParaRPr lang="ru-RU" dirty="0" smtClean="0"/>
          </a:p>
          <a:p>
            <a:r>
              <a:rPr lang="ru-RU" dirty="0"/>
              <a:t>Аутентификация была использована на основе </a:t>
            </a:r>
            <a:r>
              <a:rPr lang="en-US" dirty="0"/>
              <a:t>Identity </a:t>
            </a:r>
            <a:r>
              <a:rPr lang="ru-RU" dirty="0"/>
              <a:t>от </a:t>
            </a:r>
            <a:r>
              <a:rPr lang="en-US" dirty="0"/>
              <a:t>ASP</a:t>
            </a:r>
            <a:r>
              <a:rPr lang="ru-RU" dirty="0"/>
              <a:t>.</a:t>
            </a:r>
            <a:r>
              <a:rPr lang="en-US" dirty="0"/>
              <a:t>NET </a:t>
            </a:r>
            <a:r>
              <a:rPr lang="en-US" dirty="0" smtClean="0"/>
              <a:t>Core</a:t>
            </a:r>
            <a:endParaRPr lang="ru-RU" dirty="0" smtClean="0"/>
          </a:p>
          <a:p>
            <a:r>
              <a:rPr lang="ru-RU" dirty="0" smtClean="0"/>
              <a:t>Используемые библиотеки:</a:t>
            </a:r>
          </a:p>
          <a:p>
            <a:pPr lvl="1"/>
            <a:r>
              <a:rPr lang="ru-RU" dirty="0" err="1" smtClean="0"/>
              <a:t>Newtonsoft.Json</a:t>
            </a:r>
            <a:r>
              <a:rPr lang="ru-RU" dirty="0" smtClean="0"/>
              <a:t> </a:t>
            </a:r>
            <a:r>
              <a:rPr lang="ru-RU" dirty="0"/>
              <a:t>– библиотека для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 объект в </a:t>
            </a:r>
            <a:r>
              <a:rPr lang="en-US" dirty="0" err="1"/>
              <a:t>JSON</a:t>
            </a:r>
            <a:r>
              <a:rPr lang="ru-RU" dirty="0"/>
              <a:t>.</a:t>
            </a:r>
            <a:endParaRPr lang="ru-RU" b="1" dirty="0"/>
          </a:p>
          <a:p>
            <a:pPr lvl="1"/>
            <a:r>
              <a:rPr lang="en-US" dirty="0" err="1"/>
              <a:t>Serilog</a:t>
            </a:r>
            <a:r>
              <a:rPr lang="en-US" dirty="0"/>
              <a:t> </a:t>
            </a:r>
            <a:r>
              <a:rPr lang="ru-RU" dirty="0"/>
              <a:t>– сторонняя библиотека для </a:t>
            </a:r>
            <a:r>
              <a:rPr lang="ru-RU" dirty="0" err="1"/>
              <a:t>логгирования</a:t>
            </a:r>
            <a:r>
              <a:rPr lang="ru-RU" dirty="0"/>
              <a:t> приложения (как в консоли, так и в </a:t>
            </a:r>
            <a:r>
              <a:rPr lang="en-US" dirty="0"/>
              <a:t>Google Cloud</a:t>
            </a:r>
            <a:r>
              <a:rPr lang="ru-RU" dirty="0"/>
              <a:t>)</a:t>
            </a:r>
            <a:endParaRPr lang="ru-RU" b="1" dirty="0"/>
          </a:p>
          <a:p>
            <a:pPr lvl="1"/>
            <a:r>
              <a:rPr lang="en-US" dirty="0"/>
              <a:t>Entity Framework Core</a:t>
            </a:r>
            <a:r>
              <a:rPr lang="ru-RU" dirty="0"/>
              <a:t> - современный модуль сопоставления "объект — база данных" для .</a:t>
            </a:r>
            <a:r>
              <a:rPr lang="en-US" dirty="0"/>
              <a:t>NET</a:t>
            </a:r>
            <a:r>
              <a:rPr lang="ru-RU" dirty="0" smtClean="0"/>
              <a:t>.</a:t>
            </a:r>
            <a:endParaRPr lang="ru-RU" b="1" dirty="0"/>
          </a:p>
          <a:p>
            <a:pPr lvl="1"/>
            <a:r>
              <a:rPr lang="en-US" dirty="0" err="1" smtClean="0"/>
              <a:t>xUnit</a:t>
            </a:r>
            <a:r>
              <a:rPr lang="ru-RU" dirty="0" smtClean="0"/>
              <a:t> – инструментарий для проведения модульного тестирования </a:t>
            </a:r>
            <a:endParaRPr lang="ru-RU" dirty="0"/>
          </a:p>
          <a:p>
            <a:pPr lvl="1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51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673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Стартовые страницы неавторизованного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" y="1269342"/>
            <a:ext cx="2981370" cy="46850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47" y="1320800"/>
            <a:ext cx="2821940" cy="440499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8" y="1436914"/>
            <a:ext cx="2720795" cy="4288881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304" y="1341390"/>
            <a:ext cx="2953464" cy="45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673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Главная страница и профиль пользователя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97" y="1224643"/>
            <a:ext cx="3047880" cy="4921222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42" y="1120140"/>
            <a:ext cx="3167834" cy="49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созданию событий в календаре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383579"/>
            <a:ext cx="3484517" cy="509559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1273536"/>
            <a:ext cx="3359059" cy="4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группами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72" y="1020082"/>
            <a:ext cx="3408982" cy="520654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06" y="863327"/>
            <a:ext cx="3210634" cy="54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20" y="6278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Функционал по работе с </a:t>
            </a:r>
            <a:r>
              <a:rPr lang="ru-RU" sz="2400" dirty="0" smtClean="0"/>
              <a:t>отчетами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5" y="1053738"/>
            <a:ext cx="3240722" cy="5126172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1053737"/>
            <a:ext cx="3580629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46244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Развертывание приложения в </a:t>
            </a:r>
            <a:r>
              <a:rPr lang="en-US" sz="2400" dirty="0" smtClean="0"/>
              <a:t>Docker</a:t>
            </a:r>
            <a:r>
              <a:rPr lang="ru-RU" sz="2400" dirty="0" smtClean="0"/>
              <a:t>-контейнере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814" y="783009"/>
            <a:ext cx="6068291" cy="331796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938" y="3027810"/>
            <a:ext cx="5946127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596668" cy="1320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Календарный план проекта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654" y="1514764"/>
            <a:ext cx="4425889" cy="51878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Сроки реализации проекта: с 20.02.2024 г. по 31.05.2024 г.</a:t>
            </a:r>
          </a:p>
          <a:p>
            <a:r>
              <a:rPr lang="ru-RU" dirty="0" smtClean="0"/>
              <a:t>Менеджмент включает в себя следующие последовательные этапы:</a:t>
            </a:r>
          </a:p>
          <a:p>
            <a:pPr lvl="1"/>
            <a:r>
              <a:rPr lang="ru-RU" sz="1800" dirty="0" smtClean="0"/>
              <a:t>Анализ требований</a:t>
            </a:r>
          </a:p>
          <a:p>
            <a:pPr lvl="1"/>
            <a:r>
              <a:rPr lang="ru-RU" sz="1800" dirty="0" smtClean="0"/>
              <a:t>Проектирование</a:t>
            </a:r>
          </a:p>
          <a:p>
            <a:pPr lvl="1"/>
            <a:r>
              <a:rPr lang="ru-RU" sz="1800" dirty="0" smtClean="0"/>
              <a:t>Разработка ТЗ</a:t>
            </a:r>
          </a:p>
          <a:p>
            <a:pPr lvl="1"/>
            <a:r>
              <a:rPr lang="ru-RU" sz="1800" dirty="0" smtClean="0"/>
              <a:t>Реализация прототипа приложения</a:t>
            </a:r>
          </a:p>
          <a:p>
            <a:pPr lvl="1"/>
            <a:r>
              <a:rPr lang="ru-RU" sz="1800" dirty="0" smtClean="0"/>
              <a:t>Реализация программной системы</a:t>
            </a:r>
          </a:p>
          <a:p>
            <a:pPr lvl="1"/>
            <a:r>
              <a:rPr lang="ru-RU" sz="1800" dirty="0" smtClean="0"/>
              <a:t>Тестирование</a:t>
            </a:r>
          </a:p>
          <a:p>
            <a:pPr lvl="1"/>
            <a:r>
              <a:rPr lang="ru-RU" sz="1800" dirty="0" smtClean="0"/>
              <a:t>Развертывание и </a:t>
            </a:r>
            <a:r>
              <a:rPr lang="ru-RU" sz="1800" dirty="0" smtClean="0"/>
              <a:t>подключение сотрудников</a:t>
            </a:r>
            <a:endParaRPr lang="ru-RU" sz="18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84320" y="2294164"/>
            <a:ext cx="8107680" cy="29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269" y="218902"/>
            <a:ext cx="8596668" cy="1320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Смета по реализации проекта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79" y="1179687"/>
            <a:ext cx="5964536" cy="5237738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74705"/>
              </p:ext>
            </p:extLst>
          </p:nvPr>
        </p:nvGraphicFramePr>
        <p:xfrm>
          <a:off x="775063" y="1179689"/>
          <a:ext cx="8934993" cy="55346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21526">
                  <a:extLst>
                    <a:ext uri="{9D8B030D-6E8A-4147-A177-3AD203B41FA5}">
                      <a16:colId xmlns:a16="http://schemas.microsoft.com/office/drawing/2014/main" val="2430809693"/>
                    </a:ext>
                  </a:extLst>
                </a:gridCol>
                <a:gridCol w="2355243">
                  <a:extLst>
                    <a:ext uri="{9D8B030D-6E8A-4147-A177-3AD203B41FA5}">
                      <a16:colId xmlns:a16="http://schemas.microsoft.com/office/drawing/2014/main" val="2469639139"/>
                    </a:ext>
                  </a:extLst>
                </a:gridCol>
                <a:gridCol w="1380801">
                  <a:extLst>
                    <a:ext uri="{9D8B030D-6E8A-4147-A177-3AD203B41FA5}">
                      <a16:colId xmlns:a16="http://schemas.microsoft.com/office/drawing/2014/main" val="3504784658"/>
                    </a:ext>
                  </a:extLst>
                </a:gridCol>
                <a:gridCol w="2077423">
                  <a:extLst>
                    <a:ext uri="{9D8B030D-6E8A-4147-A177-3AD203B41FA5}">
                      <a16:colId xmlns:a16="http://schemas.microsoft.com/office/drawing/2014/main" val="327429848"/>
                    </a:ext>
                  </a:extLst>
                </a:gridCol>
              </a:tblGrid>
              <a:tr h="216157">
                <a:tc gridSpan="4"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Стоимость</a:t>
                      </a:r>
                      <a:r>
                        <a:rPr lang="ru-RU" sz="1100" spc="-1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работ: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60102"/>
                  </a:ext>
                </a:extLst>
              </a:tr>
              <a:tr h="433478"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Категория</a:t>
                      </a:r>
                      <a:r>
                        <a:rPr lang="ru-RU" sz="1100" spc="-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специалиста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Трудозатраты,</a:t>
                      </a:r>
                      <a:r>
                        <a:rPr lang="ru-RU" sz="1100" spc="-2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час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Ставка,</a:t>
                      </a:r>
                      <a:endParaRPr lang="en-US" sz="1100">
                        <a:effectLst/>
                      </a:endParaRPr>
                    </a:p>
                    <a:p>
                      <a:pPr marL="67945">
                        <a:lnSpc>
                          <a:spcPts val="101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руб/час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Итого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87088"/>
                  </a:ext>
                </a:extLst>
              </a:tr>
              <a:tr h="216157"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Менеджер</a:t>
                      </a:r>
                      <a:r>
                        <a:rPr lang="ru-RU" sz="1100" spc="-3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проекта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100 800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7869240"/>
                  </a:ext>
                </a:extLst>
              </a:tr>
              <a:tr h="257154">
                <a:tc>
                  <a:txBody>
                    <a:bodyPr/>
                    <a:lstStyle/>
                    <a:p>
                      <a:pPr marL="6794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Backend - разработчик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144 000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1755998"/>
                  </a:ext>
                </a:extLst>
              </a:tr>
              <a:tr h="479204">
                <a:tc>
                  <a:txBody>
                    <a:bodyPr/>
                    <a:lstStyle/>
                    <a:p>
                      <a:pPr marL="6794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Мобильный Android-разработчик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192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48 000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693493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Аналитик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61 440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9727928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Тестировщик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54 000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563192"/>
                  </a:ext>
                </a:extLst>
              </a:tr>
              <a:tr h="216157">
                <a:tc gridSpan="4"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Стоимость</a:t>
                      </a:r>
                      <a:r>
                        <a:rPr lang="ru-RU" sz="1100" spc="-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оборудования: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509906"/>
                  </a:ext>
                </a:extLst>
              </a:tr>
              <a:tr h="857444"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Категория</a:t>
                      </a:r>
                      <a:r>
                        <a:rPr lang="ru-RU" sz="1100" spc="-2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расходов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Стоимость</a:t>
                      </a:r>
                      <a:r>
                        <a:rPr lang="ru-RU" sz="1100" spc="-34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за</a:t>
                      </a:r>
                      <a:r>
                        <a:rPr lang="ru-RU" sz="1100" spc="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единицу,</a:t>
                      </a:r>
                      <a:r>
                        <a:rPr lang="ru-RU" sz="1100" spc="-3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руб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Итого (5 мес.)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661911"/>
                  </a:ext>
                </a:extLst>
              </a:tr>
              <a:tr h="479204"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Сервер и облако для приложения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</a:t>
                      </a:r>
                      <a:r>
                        <a:rPr lang="ru-RU" sz="1100" spc="-1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000 (в мес)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</a:t>
                      </a:r>
                      <a:r>
                        <a:rPr lang="ru-RU" sz="1100" spc="-1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0903109"/>
                  </a:ext>
                </a:extLst>
              </a:tr>
              <a:tr h="246008">
                <a:tc gridSpan="4">
                  <a:txBody>
                    <a:bodyPr/>
                    <a:lstStyle/>
                    <a:p>
                      <a:pPr marL="67945">
                        <a:lnSpc>
                          <a:spcPts val="144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Инфраструктурные</a:t>
                      </a:r>
                      <a:r>
                        <a:rPr lang="ru-RU" sz="1100" spc="-3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расходы: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9143"/>
                  </a:ext>
                </a:extLst>
              </a:tr>
              <a:tr h="857444"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Категория</a:t>
                      </a:r>
                      <a:r>
                        <a:rPr lang="ru-RU" sz="1100" spc="-2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расходов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just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Стоимость</a:t>
                      </a:r>
                      <a:r>
                        <a:rPr lang="ru-RU" sz="1100" spc="-340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за</a:t>
                      </a:r>
                      <a:r>
                        <a:rPr lang="ru-RU" sz="1100" spc="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единицу,</a:t>
                      </a:r>
                      <a:r>
                        <a:rPr lang="ru-RU" sz="1100" spc="-33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руб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Итого (5 мес.)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978597"/>
                  </a:ext>
                </a:extLst>
              </a:tr>
              <a:tr h="509530"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Интернет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800</a:t>
                      </a:r>
                      <a:r>
                        <a:rPr lang="ru-RU" sz="1100" spc="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(в</a:t>
                      </a:r>
                      <a:r>
                        <a:rPr lang="ru-RU" sz="1100" spc="-5">
                          <a:effectLst/>
                        </a:rPr>
                        <a:t> </a:t>
                      </a:r>
                      <a:r>
                        <a:rPr lang="ru-RU" sz="1100">
                          <a:effectLst/>
                        </a:rPr>
                        <a:t>мес)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3 000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9632797"/>
                  </a:ext>
                </a:extLst>
              </a:tr>
              <a:tr h="255561">
                <a:tc>
                  <a:txBody>
                    <a:bodyPr/>
                    <a:lstStyle/>
                    <a:p>
                      <a:pPr marL="67945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ИТОГО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511 240 руб.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5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ВВЕДЕНИЕ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52415"/>
            <a:ext cx="10099963" cy="5668562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Большая </a:t>
            </a:r>
            <a:r>
              <a:rPr lang="ru-RU" dirty="0"/>
              <a:t>часть современных коммерческих предприятий имеют собственные информационные системы, которые хранят, обрабатывают и передают данные о клиентах, </a:t>
            </a:r>
            <a:r>
              <a:rPr lang="ru-RU" dirty="0" smtClean="0"/>
              <a:t>сотрудниках. Поэтому </a:t>
            </a:r>
            <a:r>
              <a:rPr lang="ru-RU" dirty="0"/>
              <a:t>каждое такое </a:t>
            </a:r>
            <a:r>
              <a:rPr lang="ru-RU" dirty="0" smtClean="0"/>
              <a:t>предприятие </a:t>
            </a:r>
            <a:r>
              <a:rPr lang="ru-RU" dirty="0"/>
              <a:t>иметь хотя бы один </a:t>
            </a:r>
            <a:r>
              <a:rPr lang="en-US" dirty="0"/>
              <a:t>IT</a:t>
            </a:r>
            <a:r>
              <a:rPr lang="ru-RU" dirty="0"/>
              <a:t>-отдел, занимающийся разработкой, внедрением и поддержкой </a:t>
            </a:r>
            <a:r>
              <a:rPr lang="ru-RU" dirty="0" err="1" smtClean="0"/>
              <a:t>ПИС</a:t>
            </a:r>
            <a:r>
              <a:rPr lang="ru-RU" dirty="0" smtClean="0"/>
              <a:t>, </a:t>
            </a:r>
            <a:r>
              <a:rPr lang="ru-RU" dirty="0"/>
              <a:t>направленных на получение прибыли. </a:t>
            </a:r>
          </a:p>
          <a:p>
            <a:r>
              <a:rPr lang="ru-RU" dirty="0"/>
              <a:t>Каждый </a:t>
            </a:r>
            <a:r>
              <a:rPr lang="en-US" dirty="0"/>
              <a:t>IT</a:t>
            </a:r>
            <a:r>
              <a:rPr lang="ru-RU" dirty="0"/>
              <a:t>-отдел состоит из нескольких проектов, разбитых на основе какой-то классификации, обычно связанной с разделением групп людей по ответственности или специальности.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автоматизации деятельности отдела необходимо иерархически разбить его на отдельные группы, каждая из которых имеет своего менеджера (руководителя), обладающего отдельными полномочиями по надзору и контролю подчиненных сотрудников. </a:t>
            </a:r>
          </a:p>
          <a:p>
            <a:r>
              <a:rPr lang="ru-RU" dirty="0"/>
              <a:t>Также практически любая программная система должна иметь собственный отдел поддержки и обработки проблем пользователей и системных ошибок, чтобы осуществлять контроль происходящего функционирования системы и своевременно производить отладку и </a:t>
            </a:r>
            <a:r>
              <a:rPr lang="ru-RU" dirty="0" smtClean="0"/>
              <a:t>поддержку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995" y="90854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Список источников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556" y="571898"/>
            <a:ext cx="9366901" cy="5745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lvl="0"/>
            <a:r>
              <a:rPr lang="ru-RU" dirty="0" smtClean="0"/>
              <a:t>1. Бёрнс </a:t>
            </a:r>
            <a:r>
              <a:rPr lang="ru-RU" dirty="0"/>
              <a:t>Б. Распределенные системы. Паттерны проектирования. — СПб.: Питер, 2019 — 224 с.: ил. — (Серия «Бестселлеры O’Reilly»). ISBN 978-5-4461-0950-0.</a:t>
            </a:r>
            <a:endParaRPr lang="en-US" dirty="0"/>
          </a:p>
          <a:p>
            <a:pPr lvl="0"/>
            <a:r>
              <a:rPr lang="ru-RU" dirty="0" smtClean="0"/>
              <a:t>2. Колисниченко </a:t>
            </a:r>
            <a:r>
              <a:rPr lang="ru-RU" dirty="0"/>
              <a:t>Д. Н. Программирование для Android. Самоучитель. — 3-е изд., перераб. и доп. — СПб.: БХВ-Петербург, 2020. — 288 с.: ил. ISBN 978-5-9775-6587-5.</a:t>
            </a:r>
            <a:endParaRPr lang="en-US" dirty="0"/>
          </a:p>
          <a:p>
            <a:pPr lvl="0"/>
            <a:r>
              <a:rPr lang="ru-RU" dirty="0" smtClean="0"/>
              <a:t>3. Рихтер </a:t>
            </a:r>
            <a:r>
              <a:rPr lang="ru-RU" dirty="0"/>
              <a:t>Дж. Clr Via C#. Программирование на платформе Microsoft .NET Framework 4.5 на языке C#. 4-е изд. — СПб.: Питер, 2013. — 896 с.: ил. — (Серия «Мастер-класс»). ISBN 978-5-496-00433-6.</a:t>
            </a:r>
            <a:endParaRPr lang="en-US" dirty="0"/>
          </a:p>
          <a:p>
            <a:pPr lvl="0"/>
            <a:r>
              <a:rPr lang="ru-RU" dirty="0" smtClean="0"/>
              <a:t>4. </a:t>
            </a:r>
            <a:r>
              <a:rPr lang="en-US" dirty="0" smtClean="0"/>
              <a:t>Hans-Jürgen </a:t>
            </a:r>
            <a:r>
              <a:rPr lang="en-US" dirty="0"/>
              <a:t>Schönig. Mastering PostgreSQL 13. </a:t>
            </a:r>
            <a:r>
              <a:rPr lang="ru-RU" dirty="0"/>
              <a:t>1-е изд, 2020 - 459 </a:t>
            </a:r>
            <a:r>
              <a:rPr lang="en-US" dirty="0"/>
              <a:t>c</a:t>
            </a:r>
            <a:r>
              <a:rPr lang="ru-RU" dirty="0"/>
              <a:t>. </a:t>
            </a:r>
            <a:r>
              <a:rPr lang="en-US" dirty="0"/>
              <a:t>ISBN</a:t>
            </a:r>
            <a:r>
              <a:rPr lang="ru-RU" dirty="0"/>
              <a:t> 978-1-80056-749-8.</a:t>
            </a:r>
            <a:endParaRPr lang="en-US" dirty="0"/>
          </a:p>
          <a:p>
            <a:pPr lvl="0"/>
            <a:r>
              <a:rPr lang="ru-RU" dirty="0" smtClean="0"/>
              <a:t>5. Моуэт </a:t>
            </a:r>
            <a:r>
              <a:rPr lang="ru-RU" dirty="0"/>
              <a:t>Э. Использование Docker / пер. с англ. А. В. Снастина; науч. ред. А. А. Маркелов. — М.: ДМК Пресс, 2017. - 354 с.: ил. ISBN 978-5-97060-426-7.</a:t>
            </a:r>
            <a:endParaRPr lang="en-US" dirty="0"/>
          </a:p>
          <a:p>
            <a:pPr lvl="0"/>
            <a:r>
              <a:rPr lang="ru-RU" dirty="0" smtClean="0"/>
              <a:t>6. Пирская </a:t>
            </a:r>
            <a:r>
              <a:rPr lang="ru-RU" dirty="0"/>
              <a:t>Л. В. Разработка мобильных приложений в среде Android Studio. 2019. №1. С.120-230. ISBN 978-5-9275-3346-6.</a:t>
            </a:r>
            <a:endParaRPr lang="en-US" dirty="0"/>
          </a:p>
          <a:p>
            <a:pPr lvl="0"/>
            <a:r>
              <a:rPr lang="ru-RU" dirty="0" smtClean="0"/>
              <a:t>7. Парахин </a:t>
            </a:r>
            <a:r>
              <a:rPr lang="ru-RU" dirty="0"/>
              <a:t>К.В. Обзор приложения, связанного с автоматизацией деятельности </a:t>
            </a:r>
            <a:r>
              <a:rPr lang="en-US" dirty="0"/>
              <a:t>IT</a:t>
            </a:r>
            <a:r>
              <a:rPr lang="ru-RU" dirty="0"/>
              <a:t>-отделов предприятия, 2024. №1. С.86-90. ISBN 978-5-398-03137-9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u="sng" dirty="0">
                <a:hlinkClick r:id="rId2"/>
              </a:rPr>
              <a:t>http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>
                <a:hlinkClick r:id="rId2"/>
              </a:rPr>
              <a:t>www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bf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pstu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ru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images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documents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nauka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sborniki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MNRR</a:t>
            </a:r>
            <a:r>
              <a:rPr lang="ru-RU" u="sng" dirty="0">
                <a:hlinkClick r:id="rId2"/>
              </a:rPr>
              <a:t> 2024_</a:t>
            </a:r>
            <a:r>
              <a:rPr lang="en-US" u="sng" dirty="0">
                <a:hlinkClick r:id="rId2"/>
              </a:rPr>
              <a:t>s</a:t>
            </a:r>
            <a:r>
              <a:rPr lang="ru-RU" u="sng" dirty="0">
                <a:hlinkClick r:id="rId2"/>
              </a:rPr>
              <a:t>_</a:t>
            </a:r>
            <a:r>
              <a:rPr lang="en-US" u="sng" dirty="0">
                <a:hlinkClick r:id="rId2"/>
              </a:rPr>
              <a:t>oblozhkoy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pdf</a:t>
            </a:r>
            <a:r>
              <a:rPr lang="en-US" dirty="0"/>
              <a:t> </a:t>
            </a:r>
            <a:r>
              <a:rPr lang="ru-RU" dirty="0"/>
              <a:t>(дата обращения: 15.03.2024)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3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329" y="44608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56" y="1951427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92015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ЦЕЛИ РАЗРАБОТКИ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252415"/>
            <a:ext cx="10099963" cy="56685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Целью работы является разработка мобильного приложения, которое обеспечивает следующие возможности:</a:t>
            </a:r>
          </a:p>
          <a:p>
            <a:pPr marL="0" indent="0">
              <a:buNone/>
            </a:pPr>
            <a:endParaRPr lang="ru-RU" dirty="0" smtClean="0"/>
          </a:p>
          <a:p>
            <a:pPr lvl="1"/>
            <a:r>
              <a:rPr lang="ru-RU" sz="2000" dirty="0" smtClean="0"/>
              <a:t>Автоматизация деятельности и взаимодействия сотрудников </a:t>
            </a:r>
            <a:r>
              <a:rPr lang="en-US" sz="2000" dirty="0" smtClean="0"/>
              <a:t>IT</a:t>
            </a:r>
            <a:r>
              <a:rPr lang="ru-RU" sz="2000" dirty="0" smtClean="0"/>
              <a:t>-отдела</a:t>
            </a:r>
          </a:p>
          <a:p>
            <a:pPr lvl="1"/>
            <a:r>
              <a:rPr lang="ru-RU" sz="2000" dirty="0" smtClean="0"/>
              <a:t>Создание иерархической организационной структуры проектов внутри </a:t>
            </a:r>
            <a:r>
              <a:rPr lang="en-US" sz="2000" dirty="0" smtClean="0"/>
              <a:t>IT</a:t>
            </a:r>
            <a:r>
              <a:rPr lang="ru-RU" sz="2000" dirty="0" smtClean="0"/>
              <a:t>-отдела</a:t>
            </a:r>
          </a:p>
          <a:p>
            <a:pPr lvl="1"/>
            <a:r>
              <a:rPr lang="ru-RU" sz="2000" dirty="0"/>
              <a:t>Введение автоматической системы отчетности и регистрации инцидентов</a:t>
            </a:r>
          </a:p>
          <a:p>
            <a:pPr lvl="1"/>
            <a:r>
              <a:rPr lang="ru-RU" sz="2000" dirty="0" smtClean="0"/>
              <a:t>Хранение данных о сотрудниках, их мероприятиях, задачах, сообщениях</a:t>
            </a:r>
          </a:p>
          <a:p>
            <a:pPr lvl="1"/>
            <a:r>
              <a:rPr lang="ru-RU" sz="2000" dirty="0" smtClean="0"/>
              <a:t>Обеспечение своевременного обмена информации в системе путем рассылки уведомлений</a:t>
            </a:r>
          </a:p>
          <a:p>
            <a:pPr lvl="1"/>
            <a:r>
              <a:rPr lang="ru-RU" sz="2000" dirty="0" smtClean="0"/>
              <a:t>Оптимизация работы отделов мониторинга и аналитики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148" y="1620262"/>
            <a:ext cx="8915553" cy="4689098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rebuchet MS (Основной текст)"/>
                <a:cs typeface="Times New Roman" panose="02020603050405020304" pitchFamily="18" charset="0"/>
              </a:rPr>
              <a:t>Для достижения поставленной цели были поставлены следующие </a:t>
            </a:r>
            <a:r>
              <a:rPr lang="ru-RU" sz="2000" dirty="0" smtClean="0">
                <a:latin typeface="Trebuchet MS (Основной текст)"/>
                <a:cs typeface="Times New Roman" panose="02020603050405020304" pitchFamily="18" charset="0"/>
              </a:rPr>
              <a:t>задачи: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анализ предметной области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Рассмотреть основные аналоги и провести их сравнительный обзор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Выделить основные требования, предъявляемые системе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проектирование системы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Определить и обосновать средства разработки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разработку мобильного клиент-серверного приложения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Провести развертывание и тестирование приложения</a:t>
            </a:r>
          </a:p>
          <a:p>
            <a:pPr lvl="1"/>
            <a:r>
              <a:rPr lang="ru-RU" sz="2000" dirty="0" smtClean="0">
                <a:latin typeface="Trebuchet MS (Основной текст)"/>
              </a:rPr>
              <a:t>Выполнить экономическое обоснование внедрения системы</a:t>
            </a:r>
            <a:endParaRPr lang="ru-RU" sz="20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300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701" y="77585"/>
            <a:ext cx="8596668" cy="1320800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701" y="983722"/>
            <a:ext cx="5378767" cy="5874277"/>
          </a:xfrm>
        </p:spPr>
        <p:txBody>
          <a:bodyPr>
            <a:normAutofit/>
          </a:bodyPr>
          <a:lstStyle/>
          <a:p>
            <a:r>
              <a:rPr lang="ru-RU" dirty="0" smtClean="0"/>
              <a:t>1) </a:t>
            </a:r>
            <a:r>
              <a:rPr lang="en-US" dirty="0" smtClean="0"/>
              <a:t>Active Batch </a:t>
            </a:r>
            <a:r>
              <a:rPr lang="ru-RU" dirty="0" smtClean="0"/>
              <a:t>- лучше </a:t>
            </a:r>
            <a:r>
              <a:rPr lang="ru-RU" dirty="0"/>
              <a:t>всего подходит для организации ваших автоматизированных процессов. Подходит для среднего и крупного бизнеса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2) </a:t>
            </a:r>
            <a:r>
              <a:rPr lang="en-US" dirty="0"/>
              <a:t>Jira Service </a:t>
            </a:r>
            <a:r>
              <a:rPr lang="en-US" dirty="0" smtClean="0"/>
              <a:t>Management</a:t>
            </a:r>
            <a:r>
              <a:rPr lang="ru-RU" dirty="0" smtClean="0"/>
              <a:t> - лучше </a:t>
            </a:r>
            <a:r>
              <a:rPr lang="ru-RU" dirty="0"/>
              <a:t>всего подходит для оптимизированного управления </a:t>
            </a:r>
            <a:r>
              <a:rPr lang="ru-RU" dirty="0" err="1"/>
              <a:t>ИТ</a:t>
            </a:r>
            <a:r>
              <a:rPr lang="ru-RU" dirty="0"/>
              <a:t>-сервисами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3) </a:t>
            </a:r>
            <a:r>
              <a:rPr lang="en-US" dirty="0" err="1" smtClean="0"/>
              <a:t>Atera</a:t>
            </a:r>
            <a:r>
              <a:rPr lang="en-US" dirty="0" smtClean="0"/>
              <a:t> - </a:t>
            </a:r>
            <a:r>
              <a:rPr lang="ru-RU" dirty="0" smtClean="0"/>
              <a:t>лучше </a:t>
            </a:r>
            <a:r>
              <a:rPr lang="ru-RU" dirty="0"/>
              <a:t>всего подходит для автоматизации </a:t>
            </a:r>
            <a:r>
              <a:rPr lang="ru-RU" dirty="0" err="1"/>
              <a:t>ИТ</a:t>
            </a:r>
            <a:r>
              <a:rPr lang="ru-RU" dirty="0"/>
              <a:t> и написания сценариев для </a:t>
            </a:r>
            <a:r>
              <a:rPr lang="en-US" dirty="0" err="1"/>
              <a:t>MSP</a:t>
            </a:r>
            <a:r>
              <a:rPr lang="ru-RU" dirty="0"/>
              <a:t>, корпоративных компаний и поставщиков </a:t>
            </a:r>
            <a:r>
              <a:rPr lang="ru-RU" dirty="0" err="1"/>
              <a:t>ИТ</a:t>
            </a:r>
            <a:r>
              <a:rPr lang="ru-RU" dirty="0"/>
              <a:t>-услуг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4) </a:t>
            </a:r>
            <a:r>
              <a:rPr lang="en-US" dirty="0" smtClean="0"/>
              <a:t>Puppet</a:t>
            </a:r>
            <a:r>
              <a:rPr lang="ru-RU" dirty="0" smtClean="0"/>
              <a:t> - </a:t>
            </a:r>
            <a:r>
              <a:rPr lang="ru-RU" dirty="0"/>
              <a:t> </a:t>
            </a:r>
            <a:r>
              <a:rPr lang="ru-RU" dirty="0" smtClean="0"/>
              <a:t>лучше </a:t>
            </a:r>
            <a:r>
              <a:rPr lang="ru-RU" dirty="0"/>
              <a:t>всего подходит для малого и крупного бизнеса.</a:t>
            </a:r>
          </a:p>
          <a:p>
            <a:r>
              <a:rPr lang="ru-RU" dirty="0" err="1"/>
              <a:t>Puppet</a:t>
            </a:r>
            <a:r>
              <a:rPr lang="ru-RU" dirty="0"/>
              <a:t> поможет вам в автоматизации, управляемой событиями. Он может подключать облачных провайдеров, инструменты </a:t>
            </a:r>
            <a:r>
              <a:rPr lang="ru-RU" dirty="0" err="1"/>
              <a:t>DevOps</a:t>
            </a:r>
            <a:r>
              <a:rPr lang="ru-RU" dirty="0"/>
              <a:t> и другие </a:t>
            </a:r>
            <a:r>
              <a:rPr lang="ru-RU" dirty="0" err="1"/>
              <a:t>API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58948" y="3648580"/>
            <a:ext cx="5748001" cy="3027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29" y="539967"/>
            <a:ext cx="5488237" cy="27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6345" y="-89647"/>
            <a:ext cx="7912751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Сравнительной обзор аналогов</a:t>
            </a:r>
            <a:endParaRPr lang="ru-RU" sz="2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44658"/>
              </p:ext>
            </p:extLst>
          </p:nvPr>
        </p:nvGraphicFramePr>
        <p:xfrm>
          <a:off x="1310981" y="447040"/>
          <a:ext cx="8128000" cy="641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656490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31437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45845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57636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6675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Критерии</a:t>
                      </a:r>
                      <a:r>
                        <a:rPr lang="en-US" baseline="0" dirty="0" smtClean="0"/>
                        <a:t> / </a:t>
                      </a:r>
                      <a:r>
                        <a:rPr lang="ru-RU" baseline="0" dirty="0" smtClean="0"/>
                        <a:t>Сервисы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Atera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Puppet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Удобный</a:t>
                      </a:r>
                      <a:r>
                        <a:rPr lang="ru-RU" sz="1200" baseline="0" dirty="0" smtClean="0"/>
                        <a:t> пользовательский интерфейс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7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Интеграция с другими программными компонентами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Наличие бесплатной версии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4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Автоматизация бизнес-процессов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1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Наличие </a:t>
                      </a:r>
                      <a:r>
                        <a:rPr lang="en-US" sz="1200" dirty="0" smtClean="0"/>
                        <a:t>Workflow</a:t>
                      </a:r>
                      <a:r>
                        <a:rPr lang="ru-RU" sz="1200" dirty="0" smtClean="0"/>
                        <a:t>-механизмов</a:t>
                      </a:r>
                    </a:p>
                    <a:p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72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Наличие трекинга задач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0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Наличие</a:t>
                      </a:r>
                      <a:r>
                        <a:rPr lang="ru-RU" sz="1200" baseline="0" dirty="0" smtClean="0"/>
                        <a:t> планировщика мероприятий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4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Наличие авто мониторинга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3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Наличие</a:t>
                      </a:r>
                      <a:r>
                        <a:rPr lang="ru-RU" sz="1200" baseline="0" dirty="0" smtClean="0"/>
                        <a:t> системы генерации отчетов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Использование ИИ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Средняя оценка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0.9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04111"/>
                  </a:ext>
                </a:extLst>
              </a:tr>
            </a:tbl>
          </a:graphicData>
        </a:graphic>
      </p:graphicFrame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 flipV="1">
            <a:off x="10093234" y="7339179"/>
            <a:ext cx="6278253" cy="16308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Описание категорий пользователей системы и 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520" y="1794829"/>
            <a:ext cx="8596668" cy="4097971"/>
          </a:xfrm>
        </p:spPr>
        <p:txBody>
          <a:bodyPr>
            <a:noAutofit/>
          </a:bodyPr>
          <a:lstStyle/>
          <a:p>
            <a:r>
              <a:rPr lang="ru-RU" dirty="0"/>
              <a:t>Система по умолчанию не включает в себя явное разделение пользователей по ролям, то есть все пользователи после регистрации получают статус обычного пользователя, по умолчанию.</a:t>
            </a:r>
            <a:endParaRPr lang="en-US" dirty="0"/>
          </a:p>
          <a:p>
            <a:r>
              <a:rPr lang="ru-RU" dirty="0"/>
              <a:t>Регистрация не требует подтверждения отдельными ответственными лицами (все делается автоматически).</a:t>
            </a:r>
            <a:endParaRPr lang="en-US" dirty="0"/>
          </a:p>
          <a:p>
            <a:r>
              <a:rPr lang="ru-RU" dirty="0"/>
              <a:t>Деятельность по модерации в системе тоже никакая не планируется проводиться, поэтому отдельно роль модератора не выделяется.</a:t>
            </a:r>
            <a:endParaRPr lang="en-US" dirty="0"/>
          </a:p>
          <a:p>
            <a:r>
              <a:rPr lang="ru-RU" dirty="0"/>
              <a:t>Но при этом в системе можно получить роль системного администратора (при выполнении некоторых условий) и выполнять обработку тикетов пользователей системы и сообщений о проблемах в стабильности работы программного компонента.</a:t>
            </a:r>
            <a:endParaRPr lang="en-US" dirty="0"/>
          </a:p>
          <a:p>
            <a:r>
              <a:rPr lang="ru-RU" dirty="0"/>
              <a:t>Эти условия заключаются в следующем: пользователь должен быть зарегистрирован в системе хотя бы 2 недели назад и знать пароль системного администратора.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6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658" y="187569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Диаграмма прецедентов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C:\Users\kparakhin\AppData\Local\Packages\Microsoft.Windows.Photos_8wekyb3d8bbwe\TempState\ShareServiceTempFolder\cases_with_manager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56" y="1006701"/>
            <a:ext cx="7126272" cy="5367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5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658" y="187569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Физическая схема базы данных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2352" y="2108338"/>
            <a:ext cx="8596668" cy="38807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 descr="C:\Users\Кирилл\Desktop\labs_main\Диплом\db_scheme_ligh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2" y="1079862"/>
            <a:ext cx="8792527" cy="4804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0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872</Words>
  <Application>Microsoft Office PowerPoint</Application>
  <PresentationFormat>Широкоэкранный</PresentationFormat>
  <Paragraphs>196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Trebuchet MS</vt:lpstr>
      <vt:lpstr>Trebuchet MS (Основной текст)</vt:lpstr>
      <vt:lpstr>Wingdings 3</vt:lpstr>
      <vt:lpstr>Аспект</vt:lpstr>
      <vt:lpstr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  Институт информационных технологий и электроники Кафедра информационных систем и программной инженерии</vt:lpstr>
      <vt:lpstr>ВВЕДЕНИЕ</vt:lpstr>
      <vt:lpstr>ЦЕЛИ РАЗРАБОТКИ</vt:lpstr>
      <vt:lpstr>Задачи</vt:lpstr>
      <vt:lpstr>Обзор аналогов</vt:lpstr>
      <vt:lpstr>Сравнительной обзор аналогов</vt:lpstr>
      <vt:lpstr>Описание категорий пользователей системы и прецедентов</vt:lpstr>
      <vt:lpstr>Диаграмма прецедентов</vt:lpstr>
      <vt:lpstr>Физическая схема базы данных</vt:lpstr>
      <vt:lpstr>Диаграмма развертывания</vt:lpstr>
      <vt:lpstr>Описание инструментов разработки</vt:lpstr>
      <vt:lpstr>Стартовые страницы неавторизованного пользователя</vt:lpstr>
      <vt:lpstr>Главная страница и профиль пользователя</vt:lpstr>
      <vt:lpstr>Функционал по созданию событий в календаре</vt:lpstr>
      <vt:lpstr>Функционал по работе с группами</vt:lpstr>
      <vt:lpstr>Функционал по работе с отчетами</vt:lpstr>
      <vt:lpstr>Развертывание приложения в Docker-контейнере</vt:lpstr>
      <vt:lpstr>Календарный план проекта</vt:lpstr>
      <vt:lpstr>Смета по реализации проекта</vt:lpstr>
      <vt:lpstr>Список источников</vt:lpstr>
      <vt:lpstr>Спасибо за внимание!</vt:lpstr>
    </vt:vector>
  </TitlesOfParts>
  <Company>ВлГУ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теме: «Информационная система по организации предоставления и выполнения бытовых услуг»</dc:title>
  <dc:creator>stu-pri120</dc:creator>
  <cp:lastModifiedBy>Kirill Parakhin</cp:lastModifiedBy>
  <cp:revision>50</cp:revision>
  <dcterms:created xsi:type="dcterms:W3CDTF">2023-05-03T07:43:15Z</dcterms:created>
  <dcterms:modified xsi:type="dcterms:W3CDTF">2024-05-22T12:39:50Z</dcterms:modified>
</cp:coreProperties>
</file>