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ah\Desktop\Labs\Maga_1_course\BusinessAnalyz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rah\Desktop\Labs\Maga_1_course\BusinessAnalyz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rah\Desktop\Labs\Maga_1_course\BusinessAnalyz\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rah\Desktop\Labs\Maga_1_course\BusinessAnalyz\result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ah\Desktop\Labs\Maga_1_course\BusinessAnalyz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rah\Desktop\Labs\Maga_1_course\BusinessAnalyz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Перевозки</a:t>
            </a:r>
            <a:r>
              <a:rPr lang="ru-RU" baseline="0" dirty="0"/>
              <a:t> яиц </a:t>
            </a:r>
            <a:br>
              <a:rPr lang="ru-RU" baseline="0" dirty="0"/>
            </a:br>
            <a:r>
              <a:rPr lang="ru-RU" baseline="0" dirty="0"/>
              <a:t>во Владимирской области - на одного человека за ср</a:t>
            </a:r>
            <a:r>
              <a:rPr lang="ru-RU" baseline="0" dirty="0" smtClean="0"/>
              <a:t>. день месяца </a:t>
            </a:r>
            <a:r>
              <a:rPr lang="ru-RU" baseline="0" dirty="0"/>
              <a:t>2023 - 13 янв.2024 г.</a:t>
            </a:r>
            <a:endParaRPr lang="ru-RU" dirty="0"/>
          </a:p>
        </c:rich>
      </c:tx>
      <c:layout>
        <c:manualLayout>
          <c:xMode val="edge"/>
          <c:yMode val="edge"/>
          <c:x val="0.14283333333333334"/>
          <c:y val="2.34604033342097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Лист2!$B$16:$B$28</c:f>
              <c:numCache>
                <c:formatCode>mmm\-yy</c:formatCode>
                <c:ptCount val="13"/>
                <c:pt idx="0">
                  <c:v>44927</c:v>
                </c:pt>
                <c:pt idx="1">
                  <c:v>44958</c:v>
                </c:pt>
                <c:pt idx="2">
                  <c:v>44986</c:v>
                </c:pt>
                <c:pt idx="3">
                  <c:v>45017</c:v>
                </c:pt>
                <c:pt idx="4">
                  <c:v>45047</c:v>
                </c:pt>
                <c:pt idx="5">
                  <c:v>45078</c:v>
                </c:pt>
                <c:pt idx="6">
                  <c:v>45108</c:v>
                </c:pt>
                <c:pt idx="7">
                  <c:v>45139</c:v>
                </c:pt>
                <c:pt idx="8">
                  <c:v>45170</c:v>
                </c:pt>
                <c:pt idx="9">
                  <c:v>45200</c:v>
                </c:pt>
                <c:pt idx="10">
                  <c:v>45231</c:v>
                </c:pt>
                <c:pt idx="11">
                  <c:v>45261</c:v>
                </c:pt>
                <c:pt idx="12" formatCode="d\-mmm\-yy">
                  <c:v>45304</c:v>
                </c:pt>
              </c:numCache>
            </c:numRef>
          </c:cat>
          <c:val>
            <c:numRef>
              <c:f>Лист2!$D$16:$D$28</c:f>
              <c:numCache>
                <c:formatCode>General</c:formatCode>
                <c:ptCount val="13"/>
                <c:pt idx="0">
                  <c:v>79.597444176221686</c:v>
                </c:pt>
                <c:pt idx="1">
                  <c:v>78.254077287934962</c:v>
                </c:pt>
                <c:pt idx="2">
                  <c:v>73.851100301290828</c:v>
                </c:pt>
                <c:pt idx="3">
                  <c:v>74.372174768203763</c:v>
                </c:pt>
                <c:pt idx="4">
                  <c:v>79.9391847276395</c:v>
                </c:pt>
                <c:pt idx="5">
                  <c:v>76.4073921481708</c:v>
                </c:pt>
                <c:pt idx="6">
                  <c:v>79.097271198003043</c:v>
                </c:pt>
                <c:pt idx="7">
                  <c:v>84.954199525418403</c:v>
                </c:pt>
                <c:pt idx="8">
                  <c:v>79.121282040775284</c:v>
                </c:pt>
                <c:pt idx="9">
                  <c:v>80.760492279547705</c:v>
                </c:pt>
                <c:pt idx="10">
                  <c:v>77.130192551974872</c:v>
                </c:pt>
                <c:pt idx="11">
                  <c:v>78.49861918228919</c:v>
                </c:pt>
                <c:pt idx="12" formatCode="0.00">
                  <c:v>203.5162744725526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44-49FF-85FC-56B7E06C737C}"/>
            </c:ext>
          </c:extLst>
        </c:ser>
        <c:ser>
          <c:idx val="0"/>
          <c:order val="1"/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Лист2!$B$16:$B$28</c:f>
              <c:numCache>
                <c:formatCode>mmm\-yy</c:formatCode>
                <c:ptCount val="13"/>
                <c:pt idx="0">
                  <c:v>44927</c:v>
                </c:pt>
                <c:pt idx="1">
                  <c:v>44958</c:v>
                </c:pt>
                <c:pt idx="2">
                  <c:v>44986</c:v>
                </c:pt>
                <c:pt idx="3">
                  <c:v>45017</c:v>
                </c:pt>
                <c:pt idx="4">
                  <c:v>45047</c:v>
                </c:pt>
                <c:pt idx="5">
                  <c:v>45078</c:v>
                </c:pt>
                <c:pt idx="6">
                  <c:v>45108</c:v>
                </c:pt>
                <c:pt idx="7">
                  <c:v>45139</c:v>
                </c:pt>
                <c:pt idx="8">
                  <c:v>45170</c:v>
                </c:pt>
                <c:pt idx="9">
                  <c:v>45200</c:v>
                </c:pt>
                <c:pt idx="10">
                  <c:v>45231</c:v>
                </c:pt>
                <c:pt idx="11">
                  <c:v>45261</c:v>
                </c:pt>
                <c:pt idx="12" formatCode="d\-mmm\-yy">
                  <c:v>45304</c:v>
                </c:pt>
              </c:numCache>
            </c:numRef>
          </c:cat>
          <c:val>
            <c:numRef>
              <c:f>Лист2!$D$16:$D$28</c:f>
              <c:numCache>
                <c:formatCode>General</c:formatCode>
                <c:ptCount val="13"/>
                <c:pt idx="0">
                  <c:v>79.597444176221686</c:v>
                </c:pt>
                <c:pt idx="1">
                  <c:v>78.254077287934962</c:v>
                </c:pt>
                <c:pt idx="2">
                  <c:v>73.851100301290828</c:v>
                </c:pt>
                <c:pt idx="3">
                  <c:v>74.372174768203763</c:v>
                </c:pt>
                <c:pt idx="4">
                  <c:v>79.9391847276395</c:v>
                </c:pt>
                <c:pt idx="5">
                  <c:v>76.4073921481708</c:v>
                </c:pt>
                <c:pt idx="6">
                  <c:v>79.097271198003043</c:v>
                </c:pt>
                <c:pt idx="7">
                  <c:v>84.954199525418403</c:v>
                </c:pt>
                <c:pt idx="8">
                  <c:v>79.121282040775284</c:v>
                </c:pt>
                <c:pt idx="9">
                  <c:v>80.760492279547705</c:v>
                </c:pt>
                <c:pt idx="10">
                  <c:v>77.130192551974872</c:v>
                </c:pt>
                <c:pt idx="11">
                  <c:v>78.49861918228919</c:v>
                </c:pt>
                <c:pt idx="12" formatCode="0.00">
                  <c:v>203.5162744725526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44-49FF-85FC-56B7E06C737C}"/>
            </c:ext>
          </c:extLst>
        </c:ser>
        <c:ser>
          <c:idx val="2"/>
          <c:order val="2"/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trendline>
            <c:spPr>
              <a:ln w="6350" cap="rnd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  <c:trendlineType val="linear"/>
            <c:dispRSqr val="0"/>
            <c:dispEq val="0"/>
          </c:trendline>
          <c:val>
            <c:numRef>
              <c:f>Лист2!$D$16:$D$27</c:f>
              <c:numCache>
                <c:formatCode>General</c:formatCode>
                <c:ptCount val="12"/>
                <c:pt idx="0">
                  <c:v>79.597444176221686</c:v>
                </c:pt>
                <c:pt idx="1">
                  <c:v>78.254077287934962</c:v>
                </c:pt>
                <c:pt idx="2">
                  <c:v>73.851100301290828</c:v>
                </c:pt>
                <c:pt idx="3">
                  <c:v>74.372174768203763</c:v>
                </c:pt>
                <c:pt idx="4">
                  <c:v>79.9391847276395</c:v>
                </c:pt>
                <c:pt idx="5">
                  <c:v>76.4073921481708</c:v>
                </c:pt>
                <c:pt idx="6">
                  <c:v>79.097271198003043</c:v>
                </c:pt>
                <c:pt idx="7">
                  <c:v>84.954199525418403</c:v>
                </c:pt>
                <c:pt idx="8">
                  <c:v>79.121282040775284</c:v>
                </c:pt>
                <c:pt idx="9">
                  <c:v>80.760492279547705</c:v>
                </c:pt>
                <c:pt idx="10">
                  <c:v>77.130192551974872</c:v>
                </c:pt>
                <c:pt idx="11">
                  <c:v>78.49861918228919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44-49FF-85FC-56B7E06C7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6073288"/>
        <c:axId val="1346076240"/>
      </c:lineChart>
      <c:dateAx>
        <c:axId val="134607328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076240"/>
        <c:crosses val="autoZero"/>
        <c:auto val="1"/>
        <c:lblOffset val="100"/>
        <c:baseTimeUnit val="months"/>
      </c:dateAx>
      <c:valAx>
        <c:axId val="1346076240"/>
        <c:scaling>
          <c:orientation val="minMax"/>
          <c:max val="10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Грамм</a:t>
                </a:r>
                <a:r>
                  <a:rPr lang="ru-RU" baseline="0"/>
                  <a:t> куриных яиц на человека в день месяца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073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rnd" cmpd="sng" algn="ctr">
      <a:noFill/>
      <a:prstDash val="solid"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Перевозки</a:t>
            </a:r>
            <a:r>
              <a:rPr lang="ru-RU" baseline="0" dirty="0"/>
              <a:t> яиц </a:t>
            </a:r>
            <a:br>
              <a:rPr lang="ru-RU" baseline="0" dirty="0"/>
            </a:br>
            <a:r>
              <a:rPr lang="ru-RU" baseline="0" dirty="0"/>
              <a:t>в Белгородской области - на одного человека за </a:t>
            </a:r>
            <a:r>
              <a:rPr lang="ru-RU" baseline="0" dirty="0" err="1" smtClean="0"/>
              <a:t>ср.день</a:t>
            </a:r>
            <a:r>
              <a:rPr lang="ru-RU" baseline="0" dirty="0" smtClean="0"/>
              <a:t> месяца </a:t>
            </a:r>
            <a:r>
              <a:rPr lang="ru-RU" baseline="0" dirty="0"/>
              <a:t>2023 - 13 янв.2024 г.</a:t>
            </a:r>
            <a:endParaRPr lang="ru-RU" dirty="0"/>
          </a:p>
        </c:rich>
      </c:tx>
      <c:layout>
        <c:manualLayout>
          <c:xMode val="edge"/>
          <c:yMode val="edge"/>
          <c:x val="0.12282025857878874"/>
          <c:y val="4.698994997994443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Лист2!$B$16:$B$28</c:f>
              <c:numCache>
                <c:formatCode>mmm\-yy</c:formatCode>
                <c:ptCount val="13"/>
                <c:pt idx="0">
                  <c:v>44927</c:v>
                </c:pt>
                <c:pt idx="1">
                  <c:v>44958</c:v>
                </c:pt>
                <c:pt idx="2">
                  <c:v>44986</c:v>
                </c:pt>
                <c:pt idx="3">
                  <c:v>45017</c:v>
                </c:pt>
                <c:pt idx="4">
                  <c:v>45047</c:v>
                </c:pt>
                <c:pt idx="5">
                  <c:v>45078</c:v>
                </c:pt>
                <c:pt idx="6">
                  <c:v>45108</c:v>
                </c:pt>
                <c:pt idx="7">
                  <c:v>45139</c:v>
                </c:pt>
                <c:pt idx="8">
                  <c:v>45170</c:v>
                </c:pt>
                <c:pt idx="9">
                  <c:v>45200</c:v>
                </c:pt>
                <c:pt idx="10">
                  <c:v>45231</c:v>
                </c:pt>
                <c:pt idx="11">
                  <c:v>45261</c:v>
                </c:pt>
                <c:pt idx="12" formatCode="d\-mmm\-yy">
                  <c:v>45304</c:v>
                </c:pt>
              </c:numCache>
            </c:numRef>
          </c:cat>
          <c:val>
            <c:numRef>
              <c:f>Лист2!$D$3:$D$15</c:f>
              <c:numCache>
                <c:formatCode>General</c:formatCode>
                <c:ptCount val="13"/>
                <c:pt idx="0">
                  <c:v>76.795967856358146</c:v>
                </c:pt>
                <c:pt idx="1">
                  <c:v>70.417259012379247</c:v>
                </c:pt>
                <c:pt idx="2">
                  <c:v>68.205332362413728</c:v>
                </c:pt>
                <c:pt idx="3">
                  <c:v>68.852540830711604</c:v>
                </c:pt>
                <c:pt idx="4">
                  <c:v>68.764912677911994</c:v>
                </c:pt>
                <c:pt idx="5">
                  <c:v>76.479415750169665</c:v>
                </c:pt>
                <c:pt idx="6">
                  <c:v>73.912694413988959</c:v>
                </c:pt>
                <c:pt idx="7">
                  <c:v>84.368575091654648</c:v>
                </c:pt>
                <c:pt idx="8">
                  <c:v>91.022576483957465</c:v>
                </c:pt>
                <c:pt idx="9">
                  <c:v>91.822021989884362</c:v>
                </c:pt>
                <c:pt idx="10">
                  <c:v>92.133450398511968</c:v>
                </c:pt>
                <c:pt idx="11">
                  <c:v>78.434067897085626</c:v>
                </c:pt>
                <c:pt idx="12" formatCode="0.00">
                  <c:v>28.203249101075677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12-46E6-91E9-3637C7E115C9}"/>
            </c:ext>
          </c:extLst>
        </c:ser>
        <c:ser>
          <c:idx val="1"/>
          <c:order val="1"/>
          <c:marker>
            <c:symbol val="none"/>
          </c:marker>
          <c:trendline>
            <c:trendlineType val="linear"/>
            <c:dispRSqr val="0"/>
            <c:dispEq val="0"/>
          </c:trendline>
          <c:val>
            <c:numRef>
              <c:f>Лист2!$D$3:$D$14</c:f>
              <c:numCache>
                <c:formatCode>General</c:formatCode>
                <c:ptCount val="12"/>
                <c:pt idx="0">
                  <c:v>76.795967856358146</c:v>
                </c:pt>
                <c:pt idx="1">
                  <c:v>70.417259012379247</c:v>
                </c:pt>
                <c:pt idx="2">
                  <c:v>68.205332362413728</c:v>
                </c:pt>
                <c:pt idx="3">
                  <c:v>68.852540830711604</c:v>
                </c:pt>
                <c:pt idx="4">
                  <c:v>68.764912677911994</c:v>
                </c:pt>
                <c:pt idx="5">
                  <c:v>76.479415750169665</c:v>
                </c:pt>
                <c:pt idx="6">
                  <c:v>73.912694413988959</c:v>
                </c:pt>
                <c:pt idx="7">
                  <c:v>84.368575091654648</c:v>
                </c:pt>
                <c:pt idx="8">
                  <c:v>91.022576483957465</c:v>
                </c:pt>
                <c:pt idx="9">
                  <c:v>91.822021989884362</c:v>
                </c:pt>
                <c:pt idx="10">
                  <c:v>92.133450398511968</c:v>
                </c:pt>
                <c:pt idx="11">
                  <c:v>78.434067897085626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12-46E6-91E9-3637C7E115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6073288"/>
        <c:axId val="1346076240"/>
      </c:lineChart>
      <c:dateAx>
        <c:axId val="134607328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076240"/>
        <c:crosses val="autoZero"/>
        <c:auto val="1"/>
        <c:lblOffset val="100"/>
        <c:baseTimeUnit val="months"/>
      </c:dateAx>
      <c:valAx>
        <c:axId val="1346076240"/>
        <c:scaling>
          <c:orientation val="minMax"/>
          <c:max val="10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Грамм</a:t>
                </a:r>
                <a:r>
                  <a:rPr lang="ru-RU" baseline="0"/>
                  <a:t> куриных яиц на человека в день месяца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073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/>
              <a:t>Перевозки</a:t>
            </a:r>
            <a:r>
              <a:rPr lang="ru-RU" sz="1400" baseline="0"/>
              <a:t> яиц </a:t>
            </a:r>
            <a:br>
              <a:rPr lang="ru-RU" sz="1400" baseline="0"/>
            </a:br>
            <a:r>
              <a:rPr lang="ru-RU" sz="1400" baseline="0"/>
              <a:t>в Удмуртской республике - на одного человека за </a:t>
            </a:r>
            <a:r>
              <a:rPr lang="ru-RU" sz="1400" b="0" i="0" baseline="0">
                <a:effectLst/>
              </a:rPr>
              <a:t>ср. месяц 2023 - 13 янв.2024 г.</a:t>
            </a:r>
            <a:endParaRPr lang="ru-RU" sz="1400">
              <a:effectLst/>
            </a:endParaRPr>
          </a:p>
        </c:rich>
      </c:tx>
      <c:layout>
        <c:manualLayout>
          <c:xMode val="edge"/>
          <c:yMode val="edge"/>
          <c:x val="0.13886769063595802"/>
          <c:y val="3.128059177649525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1"/>
          <c:marker>
            <c:symbol val="none"/>
          </c:marker>
          <c:cat>
            <c:numRef>
              <c:f>Лист2!$B$29:$B$41</c:f>
              <c:numCache>
                <c:formatCode>mmm\-yy</c:formatCode>
                <c:ptCount val="13"/>
                <c:pt idx="0">
                  <c:v>44927</c:v>
                </c:pt>
                <c:pt idx="1">
                  <c:v>44958</c:v>
                </c:pt>
                <c:pt idx="2">
                  <c:v>44986</c:v>
                </c:pt>
                <c:pt idx="3">
                  <c:v>45017</c:v>
                </c:pt>
                <c:pt idx="4">
                  <c:v>45047</c:v>
                </c:pt>
                <c:pt idx="5">
                  <c:v>45078</c:v>
                </c:pt>
                <c:pt idx="6">
                  <c:v>45108</c:v>
                </c:pt>
                <c:pt idx="7">
                  <c:v>45139</c:v>
                </c:pt>
                <c:pt idx="8">
                  <c:v>45170</c:v>
                </c:pt>
                <c:pt idx="9">
                  <c:v>45200</c:v>
                </c:pt>
                <c:pt idx="10">
                  <c:v>45231</c:v>
                </c:pt>
                <c:pt idx="11">
                  <c:v>45261</c:v>
                </c:pt>
                <c:pt idx="12" formatCode="d\-mmm\-yy">
                  <c:v>45304</c:v>
                </c:pt>
              </c:numCache>
            </c:numRef>
          </c:cat>
          <c:val>
            <c:numRef>
              <c:f>Лист2!$D$29:$D$41</c:f>
              <c:numCache>
                <c:formatCode>General</c:formatCode>
                <c:ptCount val="13"/>
                <c:pt idx="0">
                  <c:v>157.49679978723591</c:v>
                </c:pt>
                <c:pt idx="1">
                  <c:v>143.82918736397752</c:v>
                </c:pt>
                <c:pt idx="2">
                  <c:v>135.91420691427621</c:v>
                </c:pt>
                <c:pt idx="3">
                  <c:v>131.28581327392462</c:v>
                </c:pt>
                <c:pt idx="4">
                  <c:v>147.67364067932269</c:v>
                </c:pt>
                <c:pt idx="5">
                  <c:v>157.36656300510867</c:v>
                </c:pt>
                <c:pt idx="6">
                  <c:v>146.19895271592972</c:v>
                </c:pt>
                <c:pt idx="7">
                  <c:v>149.28900709717232</c:v>
                </c:pt>
                <c:pt idx="8">
                  <c:v>145.71879421317283</c:v>
                </c:pt>
                <c:pt idx="9">
                  <c:v>146.68080330516568</c:v>
                </c:pt>
                <c:pt idx="10">
                  <c:v>142.91260543871189</c:v>
                </c:pt>
                <c:pt idx="11">
                  <c:v>145.85148852672708</c:v>
                </c:pt>
                <c:pt idx="12" formatCode="0.00">
                  <c:v>22.085019041427355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5B-4337-A5F4-6B965F13854C}"/>
            </c:ext>
          </c:extLst>
        </c:ser>
        <c:ser>
          <c:idx val="2"/>
          <c:order val="2"/>
          <c:marker>
            <c:symbol val="none"/>
          </c:marker>
          <c:trendline>
            <c:trendlineType val="linear"/>
            <c:dispRSqr val="0"/>
            <c:dispEq val="0"/>
          </c:trendline>
          <c:val>
            <c:numRef>
              <c:f>Лист2!$D$29:$D$40</c:f>
              <c:numCache>
                <c:formatCode>General</c:formatCode>
                <c:ptCount val="12"/>
                <c:pt idx="0">
                  <c:v>157.49679978723591</c:v>
                </c:pt>
                <c:pt idx="1">
                  <c:v>143.82918736397752</c:v>
                </c:pt>
                <c:pt idx="2">
                  <c:v>135.91420691427621</c:v>
                </c:pt>
                <c:pt idx="3">
                  <c:v>131.28581327392462</c:v>
                </c:pt>
                <c:pt idx="4">
                  <c:v>147.67364067932269</c:v>
                </c:pt>
                <c:pt idx="5">
                  <c:v>157.36656300510867</c:v>
                </c:pt>
                <c:pt idx="6">
                  <c:v>146.19895271592972</c:v>
                </c:pt>
                <c:pt idx="7">
                  <c:v>149.28900709717232</c:v>
                </c:pt>
                <c:pt idx="8">
                  <c:v>145.71879421317283</c:v>
                </c:pt>
                <c:pt idx="9">
                  <c:v>146.68080330516568</c:v>
                </c:pt>
                <c:pt idx="10">
                  <c:v>142.91260543871189</c:v>
                </c:pt>
                <c:pt idx="11">
                  <c:v>145.85148852672708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5B-4337-A5F4-6B965F1385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6073288"/>
        <c:axId val="1346076240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Лист2!$B$29:$B$41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0">
                        <c:v>44927</c:v>
                      </c:pt>
                      <c:pt idx="1">
                        <c:v>44958</c:v>
                      </c:pt>
                      <c:pt idx="2">
                        <c:v>44986</c:v>
                      </c:pt>
                      <c:pt idx="3">
                        <c:v>45017</c:v>
                      </c:pt>
                      <c:pt idx="4">
                        <c:v>45047</c:v>
                      </c:pt>
                      <c:pt idx="5">
                        <c:v>45078</c:v>
                      </c:pt>
                      <c:pt idx="6">
                        <c:v>45108</c:v>
                      </c:pt>
                      <c:pt idx="7">
                        <c:v>45139</c:v>
                      </c:pt>
                      <c:pt idx="8">
                        <c:v>45170</c:v>
                      </c:pt>
                      <c:pt idx="9">
                        <c:v>45200</c:v>
                      </c:pt>
                      <c:pt idx="10">
                        <c:v>45231</c:v>
                      </c:pt>
                      <c:pt idx="11">
                        <c:v>45261</c:v>
                      </c:pt>
                      <c:pt idx="12" formatCode="d\-mmm\-yy">
                        <c:v>45304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Лист2!$D$15:$D$26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 formatCode="0.00">
                        <c:v>28.203249101075677</c:v>
                      </c:pt>
                      <c:pt idx="1">
                        <c:v>79.597444176221686</c:v>
                      </c:pt>
                      <c:pt idx="2">
                        <c:v>78.254077287934962</c:v>
                      </c:pt>
                      <c:pt idx="3">
                        <c:v>73.851100301290828</c:v>
                      </c:pt>
                      <c:pt idx="4">
                        <c:v>74.372174768203763</c:v>
                      </c:pt>
                      <c:pt idx="5">
                        <c:v>79.9391847276395</c:v>
                      </c:pt>
                      <c:pt idx="6">
                        <c:v>76.4073921481708</c:v>
                      </c:pt>
                      <c:pt idx="7">
                        <c:v>79.097271198003043</c:v>
                      </c:pt>
                      <c:pt idx="8">
                        <c:v>84.954199525418403</c:v>
                      </c:pt>
                      <c:pt idx="9">
                        <c:v>79.121282040775284</c:v>
                      </c:pt>
                      <c:pt idx="10">
                        <c:v>80.760492279547705</c:v>
                      </c:pt>
                      <c:pt idx="11">
                        <c:v>77.130192551974872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BE5B-4337-A5F4-6B965F13854C}"/>
                  </c:ext>
                </c:extLst>
              </c15:ser>
            </c15:filteredLineSeries>
          </c:ext>
        </c:extLst>
      </c:lineChart>
      <c:dateAx>
        <c:axId val="134607328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076240"/>
        <c:crosses val="autoZero"/>
        <c:auto val="1"/>
        <c:lblOffset val="100"/>
        <c:baseTimeUnit val="months"/>
      </c:dateAx>
      <c:valAx>
        <c:axId val="1346076240"/>
        <c:scaling>
          <c:orientation val="minMax"/>
          <c:min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Грамм</a:t>
                </a:r>
                <a:r>
                  <a:rPr lang="ru-RU" baseline="0"/>
                  <a:t> куриных яиц на человека в день месяца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073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/>
              <a:t>Перевозки</a:t>
            </a:r>
            <a:r>
              <a:rPr lang="ru-RU" sz="1400" baseline="0" dirty="0"/>
              <a:t> яиц </a:t>
            </a:r>
            <a:br>
              <a:rPr lang="ru-RU" sz="1400" baseline="0" dirty="0"/>
            </a:br>
            <a:r>
              <a:rPr lang="ru-RU" sz="1400" baseline="0" dirty="0"/>
              <a:t>в Тульской </a:t>
            </a:r>
            <a:r>
              <a:rPr lang="ru-RU" sz="1400" baseline="0" dirty="0" smtClean="0"/>
              <a:t>области</a:t>
            </a:r>
            <a:endParaRPr lang="ru-RU" sz="1400" dirty="0">
              <a:effectLst/>
            </a:endParaRPr>
          </a:p>
        </c:rich>
      </c:tx>
      <c:layout>
        <c:manualLayout>
          <c:xMode val="edge"/>
          <c:yMode val="edge"/>
          <c:x val="0.29691832638567234"/>
          <c:y val="3.516783815252537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1"/>
          <c:marker>
            <c:symbol val="none"/>
          </c:marker>
          <c:cat>
            <c:numRef>
              <c:f>Лист2!$B$29:$B$41</c:f>
              <c:numCache>
                <c:formatCode>mmm\-yy</c:formatCode>
                <c:ptCount val="13"/>
                <c:pt idx="0">
                  <c:v>44927</c:v>
                </c:pt>
                <c:pt idx="1">
                  <c:v>44958</c:v>
                </c:pt>
                <c:pt idx="2">
                  <c:v>44986</c:v>
                </c:pt>
                <c:pt idx="3">
                  <c:v>45017</c:v>
                </c:pt>
                <c:pt idx="4">
                  <c:v>45047</c:v>
                </c:pt>
                <c:pt idx="5">
                  <c:v>45078</c:v>
                </c:pt>
                <c:pt idx="6">
                  <c:v>45108</c:v>
                </c:pt>
                <c:pt idx="7">
                  <c:v>45139</c:v>
                </c:pt>
                <c:pt idx="8">
                  <c:v>45170</c:v>
                </c:pt>
                <c:pt idx="9">
                  <c:v>45200</c:v>
                </c:pt>
                <c:pt idx="10">
                  <c:v>45231</c:v>
                </c:pt>
                <c:pt idx="11">
                  <c:v>45261</c:v>
                </c:pt>
                <c:pt idx="12" formatCode="d\-mmm\-yy">
                  <c:v>45304</c:v>
                </c:pt>
              </c:numCache>
            </c:numRef>
          </c:cat>
          <c:val>
            <c:numRef>
              <c:f>Лист2!$D$42:$D$54</c:f>
              <c:numCache>
                <c:formatCode>General</c:formatCode>
                <c:ptCount val="13"/>
                <c:pt idx="0">
                  <c:v>96.007078846461013</c:v>
                </c:pt>
                <c:pt idx="1">
                  <c:v>94.045189241402198</c:v>
                </c:pt>
                <c:pt idx="2">
                  <c:v>119.97945143034981</c:v>
                </c:pt>
                <c:pt idx="3">
                  <c:v>83.677770279750575</c:v>
                </c:pt>
                <c:pt idx="4">
                  <c:v>94.068912928076344</c:v>
                </c:pt>
                <c:pt idx="5">
                  <c:v>94.2275354281782</c:v>
                </c:pt>
                <c:pt idx="6">
                  <c:v>87.572373359794611</c:v>
                </c:pt>
                <c:pt idx="7">
                  <c:v>93.362117136330326</c:v>
                </c:pt>
                <c:pt idx="8">
                  <c:v>96.619937328371265</c:v>
                </c:pt>
                <c:pt idx="9">
                  <c:v>94.841603805731324</c:v>
                </c:pt>
                <c:pt idx="10">
                  <c:v>88.609375354949918</c:v>
                </c:pt>
                <c:pt idx="11">
                  <c:v>94.819213194490516</c:v>
                </c:pt>
                <c:pt idx="12" formatCode="0.00">
                  <c:v>139.64147552265334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47-4DA6-91CF-84D23F1E7EAA}"/>
            </c:ext>
          </c:extLst>
        </c:ser>
        <c:ser>
          <c:idx val="2"/>
          <c:order val="2"/>
          <c:marker>
            <c:symbol val="none"/>
          </c:marker>
          <c:trendline>
            <c:trendlineType val="linear"/>
            <c:dispRSqr val="0"/>
            <c:dispEq val="0"/>
          </c:trendline>
          <c:val>
            <c:numRef>
              <c:f>Лист2!$D$42:$D$53</c:f>
              <c:numCache>
                <c:formatCode>General</c:formatCode>
                <c:ptCount val="12"/>
                <c:pt idx="0">
                  <c:v>96.007078846461013</c:v>
                </c:pt>
                <c:pt idx="1">
                  <c:v>94.045189241402198</c:v>
                </c:pt>
                <c:pt idx="2">
                  <c:v>119.97945143034981</c:v>
                </c:pt>
                <c:pt idx="3">
                  <c:v>83.677770279750575</c:v>
                </c:pt>
                <c:pt idx="4">
                  <c:v>94.068912928076344</c:v>
                </c:pt>
                <c:pt idx="5">
                  <c:v>94.2275354281782</c:v>
                </c:pt>
                <c:pt idx="6">
                  <c:v>87.572373359794611</c:v>
                </c:pt>
                <c:pt idx="7">
                  <c:v>93.362117136330326</c:v>
                </c:pt>
                <c:pt idx="8">
                  <c:v>96.619937328371265</c:v>
                </c:pt>
                <c:pt idx="9">
                  <c:v>94.841603805731324</c:v>
                </c:pt>
                <c:pt idx="10">
                  <c:v>88.609375354949918</c:v>
                </c:pt>
                <c:pt idx="11">
                  <c:v>94.819213194490516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47-4DA6-91CF-84D23F1E7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6073288"/>
        <c:axId val="1346076240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Лист2!$B$29:$B$41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0">
                        <c:v>44927</c:v>
                      </c:pt>
                      <c:pt idx="1">
                        <c:v>44958</c:v>
                      </c:pt>
                      <c:pt idx="2">
                        <c:v>44986</c:v>
                      </c:pt>
                      <c:pt idx="3">
                        <c:v>45017</c:v>
                      </c:pt>
                      <c:pt idx="4">
                        <c:v>45047</c:v>
                      </c:pt>
                      <c:pt idx="5">
                        <c:v>45078</c:v>
                      </c:pt>
                      <c:pt idx="6">
                        <c:v>45108</c:v>
                      </c:pt>
                      <c:pt idx="7">
                        <c:v>45139</c:v>
                      </c:pt>
                      <c:pt idx="8">
                        <c:v>45170</c:v>
                      </c:pt>
                      <c:pt idx="9">
                        <c:v>45200</c:v>
                      </c:pt>
                      <c:pt idx="10">
                        <c:v>45231</c:v>
                      </c:pt>
                      <c:pt idx="11">
                        <c:v>45261</c:v>
                      </c:pt>
                      <c:pt idx="12" formatCode="d\-mmm\-yy">
                        <c:v>45304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Лист2!$D$15:$D$26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 formatCode="0.00">
                        <c:v>28.203249101075677</c:v>
                      </c:pt>
                      <c:pt idx="1">
                        <c:v>79.597444176221686</c:v>
                      </c:pt>
                      <c:pt idx="2">
                        <c:v>78.254077287934962</c:v>
                      </c:pt>
                      <c:pt idx="3">
                        <c:v>73.851100301290828</c:v>
                      </c:pt>
                      <c:pt idx="4">
                        <c:v>74.372174768203763</c:v>
                      </c:pt>
                      <c:pt idx="5">
                        <c:v>79.9391847276395</c:v>
                      </c:pt>
                      <c:pt idx="6">
                        <c:v>76.4073921481708</c:v>
                      </c:pt>
                      <c:pt idx="7">
                        <c:v>79.097271198003043</c:v>
                      </c:pt>
                      <c:pt idx="8">
                        <c:v>84.954199525418403</c:v>
                      </c:pt>
                      <c:pt idx="9">
                        <c:v>79.121282040775284</c:v>
                      </c:pt>
                      <c:pt idx="10">
                        <c:v>80.760492279547705</c:v>
                      </c:pt>
                      <c:pt idx="11">
                        <c:v>77.130192551974872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B247-4DA6-91CF-84D23F1E7EAA}"/>
                  </c:ext>
                </c:extLst>
              </c15:ser>
            </c15:filteredLineSeries>
          </c:ext>
        </c:extLst>
      </c:lineChart>
      <c:dateAx>
        <c:axId val="1346073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янв,</a:t>
                </a:r>
                <a:r>
                  <a:rPr lang="ru-RU" baseline="0"/>
                  <a:t> фев, март, апр., май, июнь, июль, август, сент, окт, нояб, дек 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076240"/>
        <c:crosses val="autoZero"/>
        <c:auto val="1"/>
        <c:lblOffset val="100"/>
        <c:baseTimeUnit val="months"/>
      </c:dateAx>
      <c:valAx>
        <c:axId val="1346076240"/>
        <c:scaling>
          <c:orientation val="minMax"/>
          <c:max val="140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Грамм</a:t>
                </a:r>
                <a:r>
                  <a:rPr lang="ru-RU" baseline="0"/>
                  <a:t> куриных яиц на человека в день месяца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073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200"/>
              <a:t>Распределение</a:t>
            </a:r>
            <a:r>
              <a:rPr lang="ru-RU" sz="1200" baseline="0"/>
              <a:t> перевозок</a:t>
            </a:r>
          </a:p>
          <a:p>
            <a:pPr>
              <a:defRPr/>
            </a:pPr>
            <a:r>
              <a:rPr lang="ru-RU" sz="1200" baseline="0"/>
              <a:t>куриных яиц </a:t>
            </a:r>
          </a:p>
          <a:p>
            <a:pPr>
              <a:defRPr/>
            </a:pPr>
            <a:r>
              <a:rPr lang="ru-RU" sz="1200" baseline="0"/>
              <a:t>в не зависимости от численности</a:t>
            </a:r>
            <a:endParaRPr lang="ru-RU" sz="1200"/>
          </a:p>
        </c:rich>
      </c:tx>
      <c:layout>
        <c:manualLayout>
          <c:xMode val="edge"/>
          <c:yMode val="edge"/>
          <c:x val="0.24156233595800525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BC-496A-8D79-40DB69B76D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BC-496A-8D79-40DB69B76D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BC-496A-8D79-40DB69B76D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BC-496A-8D79-40DB69B76DEE}"/>
              </c:ext>
            </c:extLst>
          </c:dPt>
          <c:cat>
            <c:strRef>
              <c:f>Лист2!$F$2:$F$5</c:f>
              <c:strCache>
                <c:ptCount val="4"/>
                <c:pt idx="0">
                  <c:v>Белгородская область</c:v>
                </c:pt>
                <c:pt idx="1">
                  <c:v>Владимирская область</c:v>
                </c:pt>
                <c:pt idx="2">
                  <c:v>Удмуртская Республика</c:v>
                </c:pt>
                <c:pt idx="3">
                  <c:v>Тульская область</c:v>
                </c:pt>
              </c:strCache>
            </c:strRef>
          </c:cat>
          <c:val>
            <c:numRef>
              <c:f>Лист2!$I$2:$I$5</c:f>
              <c:numCache>
                <c:formatCode>0.00</c:formatCode>
                <c:ptCount val="4"/>
                <c:pt idx="0">
                  <c:v>1446135.3427867626</c:v>
                </c:pt>
                <c:pt idx="1">
                  <c:v>1264363.129417679</c:v>
                </c:pt>
                <c:pt idx="2">
                  <c:v>2535971.1707381653</c:v>
                </c:pt>
                <c:pt idx="3">
                  <c:v>1702979.6183527443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BC-496A-8D79-40DB69B76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200"/>
              <a:t>Распределение</a:t>
            </a:r>
            <a:r>
              <a:rPr lang="ru-RU" sz="1200" baseline="0"/>
              <a:t> перевозок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200" baseline="0"/>
              <a:t>куриных яиц 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200" baseline="0"/>
              <a:t>в зависимости от численности</a:t>
            </a:r>
            <a:endParaRPr lang="ru-RU" sz="1200"/>
          </a:p>
        </c:rich>
      </c:tx>
      <c:layout>
        <c:manualLayout>
          <c:xMode val="edge"/>
          <c:yMode val="edge"/>
          <c:x val="0.24156233595800525"/>
          <c:y val="4.629629629629629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1"/>
          <c:order val="0"/>
          <c:cat>
            <c:strRef>
              <c:f>Лист2!$F$2:$F$5</c:f>
              <c:strCache>
                <c:ptCount val="4"/>
                <c:pt idx="0">
                  <c:v>Белгородская область</c:v>
                </c:pt>
                <c:pt idx="1">
                  <c:v>Владимирская область</c:v>
                </c:pt>
                <c:pt idx="2">
                  <c:v>Удмуртская Республика</c:v>
                </c:pt>
                <c:pt idx="3">
                  <c:v>Тульская область</c:v>
                </c:pt>
              </c:strCache>
            </c:strRef>
          </c:cat>
          <c:val>
            <c:numRef>
              <c:f>Лист2!$J$2:$J$5</c:f>
              <c:numCache>
                <c:formatCode>General</c:formatCode>
                <c:ptCount val="4"/>
                <c:pt idx="0">
                  <c:v>941.20881476502734</c:v>
                </c:pt>
                <c:pt idx="1">
                  <c:v>941.98343018747016</c:v>
                </c:pt>
                <c:pt idx="2">
                  <c:v>1750.2178623207249</c:v>
                </c:pt>
                <c:pt idx="3">
                  <c:v>1137.8305583338863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F0-4EFA-A232-953154A66AE8}"/>
            </c:ext>
          </c:extLst>
        </c:ser>
        <c:ser>
          <c:idx val="0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6F0-4EFA-A232-953154A66A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6F0-4EFA-A232-953154A66A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C6F0-4EFA-A232-953154A66AE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C6F0-4EFA-A232-953154A66AE8}"/>
              </c:ext>
            </c:extLst>
          </c:dPt>
          <c:cat>
            <c:strRef>
              <c:f>Лист2!$F$2:$F$5</c:f>
              <c:strCache>
                <c:ptCount val="4"/>
                <c:pt idx="0">
                  <c:v>Белгородская область</c:v>
                </c:pt>
                <c:pt idx="1">
                  <c:v>Владимирская область</c:v>
                </c:pt>
                <c:pt idx="2">
                  <c:v>Удмуртская Республика</c:v>
                </c:pt>
                <c:pt idx="3">
                  <c:v>Тульская область</c:v>
                </c:pt>
              </c:strCache>
            </c:strRef>
          </c:cat>
          <c:val>
            <c:numRef>
              <c:f>Лист2!$I$2:$I$5</c:f>
              <c:numCache>
                <c:formatCode>0.00</c:formatCode>
                <c:ptCount val="4"/>
                <c:pt idx="0">
                  <c:v>1446135.3427867626</c:v>
                </c:pt>
                <c:pt idx="1">
                  <c:v>1264363.129417679</c:v>
                </c:pt>
                <c:pt idx="2">
                  <c:v>2535971.1707381653</c:v>
                </c:pt>
                <c:pt idx="3">
                  <c:v>1702979.6183527443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6F0-4EFA-A232-953154A66A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C334-B6E4-49A0-91D1-2E4A82F924F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B016-26C0-4BB8-8F30-AD4E28EE4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81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C334-B6E4-49A0-91D1-2E4A82F924F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B016-26C0-4BB8-8F30-AD4E28EE4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21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C334-B6E4-49A0-91D1-2E4A82F924F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B016-26C0-4BB8-8F30-AD4E28EE490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0693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C334-B6E4-49A0-91D1-2E4A82F924F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B016-26C0-4BB8-8F30-AD4E28EE4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533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C334-B6E4-49A0-91D1-2E4A82F924F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B016-26C0-4BB8-8F30-AD4E28EE490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03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C334-B6E4-49A0-91D1-2E4A82F924F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B016-26C0-4BB8-8F30-AD4E28EE4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85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C334-B6E4-49A0-91D1-2E4A82F924F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B016-26C0-4BB8-8F30-AD4E28EE4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21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C334-B6E4-49A0-91D1-2E4A82F924F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B016-26C0-4BB8-8F30-AD4E28EE4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39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C334-B6E4-49A0-91D1-2E4A82F924F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B016-26C0-4BB8-8F30-AD4E28EE4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59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C334-B6E4-49A0-91D1-2E4A82F924F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B016-26C0-4BB8-8F30-AD4E28EE4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5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C334-B6E4-49A0-91D1-2E4A82F924F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B016-26C0-4BB8-8F30-AD4E28EE4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92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C334-B6E4-49A0-91D1-2E4A82F924F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B016-26C0-4BB8-8F30-AD4E28EE4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55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C334-B6E4-49A0-91D1-2E4A82F924F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B016-26C0-4BB8-8F30-AD4E28EE4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46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C334-B6E4-49A0-91D1-2E4A82F924F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B016-26C0-4BB8-8F30-AD4E28EE4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51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C334-B6E4-49A0-91D1-2E4A82F924F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B016-26C0-4BB8-8F30-AD4E28EE4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14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C334-B6E4-49A0-91D1-2E4A82F924F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B016-26C0-4BB8-8F30-AD4E28EE4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13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C334-B6E4-49A0-91D1-2E4A82F924F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7AB016-26C0-4BB8-8F30-AD4E28EE4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13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7676" y="1867639"/>
            <a:ext cx="7766936" cy="1646302"/>
          </a:xfrm>
        </p:spPr>
        <p:txBody>
          <a:bodyPr/>
          <a:lstStyle/>
          <a:p>
            <a:pPr algn="l"/>
            <a:r>
              <a:rPr lang="ru-RU" sz="3600" dirty="0" smtClean="0"/>
              <a:t>Анализ перевозок куриных яиц во Владимирской области и схожих регионах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40317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Выполнил:</a:t>
            </a:r>
          </a:p>
          <a:p>
            <a:r>
              <a:rPr lang="ru-RU" dirty="0" smtClean="0"/>
              <a:t> Парахин Кирилл Валерьевич,</a:t>
            </a:r>
          </a:p>
          <a:p>
            <a:r>
              <a:rPr lang="ru-RU" dirty="0" smtClean="0"/>
              <a:t> ПРИм-124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23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5352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Сначала провел исследование массы каждого перевезенного вида яичной продукции</a:t>
            </a:r>
            <a:r>
              <a:rPr lang="ru-RU" sz="2400" dirty="0"/>
              <a:t> </a:t>
            </a:r>
            <a:r>
              <a:rPr lang="ru-RU" sz="2400" dirty="0" smtClean="0"/>
              <a:t>– с большим отрывом лидирует «яйцо куриное пищевое» – поэтому его и использую для исследования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04" y="1373469"/>
            <a:ext cx="7965319" cy="515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446" y="10318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2200" dirty="0" smtClean="0"/>
              <a:t>Был произведен анализ по транзакциям куриных яиц – за каждый средний день месяца 2023 года (с прогнозом на декабрь) – и добавочный день 13 января 2024 года – во Владимирской области – с пересчетом на душу населения</a:t>
            </a:r>
            <a:endParaRPr lang="ru-RU" sz="2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5720834"/>
              </p:ext>
            </p:extLst>
          </p:nvPr>
        </p:nvGraphicFramePr>
        <p:xfrm>
          <a:off x="1536597" y="1510208"/>
          <a:ext cx="6878142" cy="4690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119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446" y="103189"/>
            <a:ext cx="8596668" cy="1320800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По аналогии проанализированы тренды перевозки куриных яиц в областях со схожей численностью </a:t>
            </a:r>
            <a:r>
              <a:rPr lang="ru-RU" sz="2200" dirty="0" err="1" smtClean="0"/>
              <a:t>населеления</a:t>
            </a:r>
            <a:endParaRPr lang="ru-RU" sz="2200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12571"/>
              </p:ext>
            </p:extLst>
          </p:nvPr>
        </p:nvGraphicFramePr>
        <p:xfrm>
          <a:off x="90104" y="763589"/>
          <a:ext cx="5143500" cy="3238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062734"/>
              </p:ext>
            </p:extLst>
          </p:nvPr>
        </p:nvGraphicFramePr>
        <p:xfrm>
          <a:off x="5476468" y="763589"/>
          <a:ext cx="6405140" cy="3216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637338"/>
              </p:ext>
            </p:extLst>
          </p:nvPr>
        </p:nvGraphicFramePr>
        <p:xfrm>
          <a:off x="2552317" y="3733319"/>
          <a:ext cx="5362574" cy="3267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7775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5352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Также для данных 4 регионов: Владимирской, Белгородской, Тульской областей и Удмуртской республики произвел анализ распределения перевозок объема яиц – в абсолютной мере (в кг.) и в пересчете на душу населения региона</a:t>
            </a: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816972"/>
              </p:ext>
            </p:extLst>
          </p:nvPr>
        </p:nvGraphicFramePr>
        <p:xfrm>
          <a:off x="342303" y="1875363"/>
          <a:ext cx="5815216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715218"/>
              </p:ext>
            </p:extLst>
          </p:nvPr>
        </p:nvGraphicFramePr>
        <p:xfrm>
          <a:off x="6417577" y="1939953"/>
          <a:ext cx="4959292" cy="3674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06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/>
              <a:t>Из этого всего можно сделать вывод – что тренды перевозок куриных яиц во Владимирской области достаточно схожи с регионами со схожей численностью населения – но в Удмуртской республике результаты более высокие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И у каждого региона в выделенный для анализа день 13 января 2024 года очень сильно меняется тренд в сравнении с 2023 годом – что может говорить о нестабильной ситуации на торговом рынке – и изменении экономической обстановки в российском сельско-хозяйственном секторе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4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244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Анализ перевозок куриных яиц во Владимирской области и схожих регионах</vt:lpstr>
      <vt:lpstr>Сначала провел исследование массы каждого перевезенного вида яичной продукции – с большим отрывом лидирует «яйцо куриное пищевое» – поэтому его и использую для исследования</vt:lpstr>
      <vt:lpstr>Был произведен анализ по транзакциям куриных яиц – за каждый средний день месяца 2023 года (с прогнозом на декабрь) – и добавочный день 13 января 2024 года – во Владимирской области – с пересчетом на душу населения</vt:lpstr>
      <vt:lpstr>По аналогии проанализированы тренды перевозки куриных яиц в областях со схожей численностью населеления</vt:lpstr>
      <vt:lpstr>Также для данных 4 регионов: Владимирской, Белгородской, Тульской областей и Удмуртской республики произвел анализ распределения перевозок объема яиц – в абсолютной мере (в кг.) и в пересчете на душу населения региона</vt:lpstr>
      <vt:lpstr>Из этого всего можно сделать вывод – что тренды перевозок куриных яиц во Владимирской области достаточно схожи с регионами со схожей численностью населения – но в Удмуртской республике результаты более высокие  И у каждого региона в выделенный для анализа день 13 января 2024 года очень сильно меняется тренд в сравнении с 2023 годом – что может говорить о нестабильной ситуации на торговом рынке – и изменении экономической обстановки в российском сельско-хозяйственном секторе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выборок яиц за разные  периоды</dc:title>
  <dc:creator>Кирилл Парахин</dc:creator>
  <cp:lastModifiedBy>Кирилл Парахин</cp:lastModifiedBy>
  <cp:revision>6</cp:revision>
  <dcterms:created xsi:type="dcterms:W3CDTF">2025-03-02T19:49:36Z</dcterms:created>
  <dcterms:modified xsi:type="dcterms:W3CDTF">2025-03-15T12:20:47Z</dcterms:modified>
</cp:coreProperties>
</file>