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0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38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17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94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69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66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0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27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8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05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5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2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5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3FF5-0870-4535-BC2D-231C1822FA11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9637F3-CC2E-46AD-975F-8CFD1FB6F1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60629" y="2940548"/>
            <a:ext cx="8026927" cy="1096899"/>
          </a:xfrm>
        </p:spPr>
        <p:txBody>
          <a:bodyPr>
            <a:noAutofit/>
          </a:bodyPr>
          <a:lstStyle/>
          <a:p>
            <a:pPr algn="ctr"/>
            <a:r>
              <a:rPr lang="ru-RU" sz="2200" dirty="0" smtClean="0"/>
              <a:t>Тема выпускной квалификационной работы</a:t>
            </a:r>
          </a:p>
          <a:p>
            <a:pPr algn="ctr"/>
            <a:r>
              <a:rPr lang="ru-RU" sz="2200" dirty="0"/>
              <a:t>Построение маршрутов по дорогам города согласно параметрам дорожного покрытия и дорожным условиям</a:t>
            </a:r>
            <a:endParaRPr lang="ru-RU" sz="22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FFA3B1-8BB2-4475-AD02-C7A5657091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60629" y="162651"/>
            <a:ext cx="7767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науки и 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электроники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lang="ru-RU" sz="18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4B9947F-FAC4-4D27-ABA8-B129B8677C07}"/>
              </a:ext>
            </a:extLst>
          </p:cNvPr>
          <p:cNvSpPr txBox="1">
            <a:spLocks/>
          </p:cNvSpPr>
          <p:nvPr/>
        </p:nvSpPr>
        <p:spPr>
          <a:xfrm>
            <a:off x="-114304" y="4398497"/>
            <a:ext cx="9601860" cy="19678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Парахин Кирилл ПРИ-120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Курочкин Сергей Васильевич,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 кафедры ИСПИ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Общее заключение и выводы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117600"/>
            <a:ext cx="9121601" cy="53369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/>
          </a:p>
          <a:p>
            <a:r>
              <a:rPr lang="ru-RU" dirty="0"/>
              <a:t>По окончанию можно провести </a:t>
            </a:r>
            <a:r>
              <a:rPr lang="ru-RU" dirty="0" err="1"/>
              <a:t>резюмирование</a:t>
            </a:r>
            <a:r>
              <a:rPr lang="ru-RU" dirty="0"/>
              <a:t> полученных результатов, выделить основные перспективы развития темы, полученные положительные и отрицательные стороны, моменты которые можно улучшить в ПИС.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4" descr="Check Mark Symbol PNG Transparent Images Free Download | Vector File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811" y="3116839"/>
            <a:ext cx="2575249" cy="257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Проблематика темы и ее исследование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667" y="1344707"/>
            <a:ext cx="9274002" cy="576430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Предметная область для данной темы включает в себя логистику города, расположение и описание его дорог – и отслеживание качества покрытия участков этих дорог и условий, которые происходят в данный момент времени на этих самых участках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Основной </a:t>
            </a:r>
            <a:r>
              <a:rPr lang="ru-RU" dirty="0"/>
              <a:t>проблемой является отсутствие публичного реестра качества и загруженности дорог города. На фоне ежегодного роста транспортного потока в крупных городах, увеличения формирования дефектов на существующих дорожных участках – все сложнее становится организовать грамотное перемещение транспортных средств </a:t>
            </a:r>
            <a:endParaRPr lang="ru-RU" dirty="0" smtClean="0"/>
          </a:p>
          <a:p>
            <a:r>
              <a:rPr lang="ru-RU" dirty="0"/>
              <a:t>Поэтому тема является очень актуальной, особенно в современных больших городах – с населением от 250 000 человек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Объектом исследования будет являться конкретный город (например, Владимир) – его улицы, их покрытие и загруженность в определенные промежутки времени. </a:t>
            </a:r>
          </a:p>
          <a:p>
            <a:r>
              <a:rPr lang="ru-RU" dirty="0"/>
              <a:t>Предметом исследования будет являться математическая модель того, как представить, систематизировать и обобщить собранные показатели и данные – чтобы использовать их для формирования графических данных и построения маршрута для пользователя.</a:t>
            </a:r>
            <a:br>
              <a:rPr lang="ru-RU" dirty="0"/>
            </a:b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8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34764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Цель, гипотеза и задачи исследования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667" y="1004048"/>
            <a:ext cx="9274002" cy="5764305"/>
          </a:xfrm>
        </p:spPr>
        <p:txBody>
          <a:bodyPr>
            <a:normAutofit/>
          </a:bodyPr>
          <a:lstStyle/>
          <a:p>
            <a:r>
              <a:rPr lang="ru-RU" dirty="0"/>
              <a:t>Целью исследования является изучение факторов влияющих на оптимизацию маршрутизации движения и логистики автомобильного транспорта – грамотная работа с которыми позволит получать пользователям наиболее оптимальные маршруты – и приводить к снижению заторов и аварийных ситуаций. </a:t>
            </a:r>
          </a:p>
          <a:p>
            <a:r>
              <a:rPr lang="ru-RU" dirty="0"/>
              <a:t>Гипотезой для данного исследования может сдать предположение:</a:t>
            </a:r>
            <a:br>
              <a:rPr lang="ru-RU" dirty="0"/>
            </a:br>
            <a:r>
              <a:rPr lang="ru-RU" dirty="0"/>
              <a:t>«В любой момент времени для перемещения из точки А в точку Б возможно найти </a:t>
            </a:r>
            <a:r>
              <a:rPr lang="ru-RU" dirty="0" err="1"/>
              <a:t>самы</a:t>
            </a:r>
            <a:r>
              <a:rPr lang="ru-RU" dirty="0"/>
              <a:t> оптимальный по времени и условиям перемещения маршрут. Задав запросы для </a:t>
            </a:r>
            <a:r>
              <a:rPr lang="en-US" dirty="0"/>
              <a:t>N </a:t>
            </a:r>
            <a:r>
              <a:rPr lang="ru-RU" dirty="0"/>
              <a:t>участников движения – можно добиться существенной оптимизации </a:t>
            </a:r>
            <a:r>
              <a:rPr lang="ru-RU" dirty="0" smtClean="0"/>
              <a:t>движения </a:t>
            </a:r>
            <a:r>
              <a:rPr lang="ru-RU" dirty="0"/>
              <a:t>и логистики»</a:t>
            </a:r>
            <a:endParaRPr lang="ru-RU" dirty="0" smtClean="0"/>
          </a:p>
        </p:txBody>
      </p:sp>
      <p:pic>
        <p:nvPicPr>
          <p:cNvPr id="1028" name="Picture 4" descr="Доставка Грузовика И Карта На Фоне Города Транспортные Услуги Логистика И  Грузовые Перевозки Грузовых Концепций — стоковая векторная графика и другие  изображения на тему Грузовик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88" y="3709518"/>
            <a:ext cx="4622240" cy="305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5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Задачи исследования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71" y="1371695"/>
            <a:ext cx="8987131" cy="50111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Среди основных задач можно выделить</a:t>
            </a:r>
            <a:r>
              <a:rPr lang="ru-RU" dirty="0" smtClean="0"/>
              <a:t>:</a:t>
            </a:r>
          </a:p>
          <a:p>
            <a:pPr marL="0" lvl="0" indent="0">
              <a:buNone/>
            </a:pPr>
            <a:endParaRPr lang="ru-RU" dirty="0" smtClean="0"/>
          </a:p>
          <a:p>
            <a:pPr lvl="0"/>
            <a:r>
              <a:rPr lang="ru-RU" dirty="0" smtClean="0"/>
              <a:t>Обобщить </a:t>
            </a:r>
            <a:r>
              <a:rPr lang="ru-RU" dirty="0"/>
              <a:t>в виде единой системы реестр учета параметров дорожного покрытия и дорожной ситуации на улицах города;</a:t>
            </a:r>
          </a:p>
          <a:p>
            <a:pPr lvl="0"/>
            <a:r>
              <a:rPr lang="ru-RU" dirty="0"/>
              <a:t>Собирать с видеорегистраторов, записанных «панорам» города и других источников видеоматериалы о качестве конкретных дорожных участков;</a:t>
            </a:r>
          </a:p>
          <a:p>
            <a:pPr lvl="0"/>
            <a:r>
              <a:rPr lang="ru-RU" dirty="0"/>
              <a:t>На основе математической модели и системного анализа классифицировать и ранжировать полученные сведения – и использовать их для оценки пригодности участка для проезда;</a:t>
            </a:r>
          </a:p>
          <a:p>
            <a:pPr lvl="0"/>
            <a:r>
              <a:rPr lang="ru-RU" dirty="0"/>
              <a:t>Изучать и систематизировать полученные данные, представляя их в виде взвешенного графа зависимостей – проводить исследование моделей до и после введения оптимизаций маршрутизации</a:t>
            </a:r>
          </a:p>
          <a:p>
            <a:pPr lvl="0"/>
            <a:r>
              <a:rPr lang="ru-RU" dirty="0"/>
              <a:t>Провести сравнение полученных показателей и отследить полученную величину корреляции – сделать вывод о предположении гипотезы.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8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Теоретическая база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70" y="1117601"/>
            <a:ext cx="8987131" cy="50111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/>
          </a:p>
          <a:p>
            <a:r>
              <a:rPr lang="ru-RU" dirty="0" smtClean="0"/>
              <a:t>1.Дорожное </a:t>
            </a:r>
            <a:r>
              <a:rPr lang="ru-RU" dirty="0"/>
              <a:t>покрытие и его виды (асфальт, бетон, грунтовка, брусчатка) и их характеристики (сцепление, износостойкость, устойчивость к </a:t>
            </a:r>
            <a:r>
              <a:rPr lang="ru-RU" dirty="0" err="1"/>
              <a:t>климатмическим</a:t>
            </a:r>
            <a:r>
              <a:rPr lang="ru-RU" dirty="0"/>
              <a:t> условиям)</a:t>
            </a:r>
          </a:p>
          <a:p>
            <a:r>
              <a:rPr lang="ru-RU" dirty="0"/>
              <a:t>2. ГИС – геоинформационные системы, предоставляющие спутниковые карты в режиме реального времени</a:t>
            </a:r>
          </a:p>
          <a:p>
            <a:r>
              <a:rPr lang="ru-RU" dirty="0"/>
              <a:t>3. Использование </a:t>
            </a:r>
            <a:r>
              <a:rPr lang="ru-RU" dirty="0" err="1"/>
              <a:t>алгогитмов</a:t>
            </a:r>
            <a:r>
              <a:rPr lang="ru-RU" dirty="0"/>
              <a:t> поиска кратчайшего пути на взвешенном графе (алгоритмы </a:t>
            </a:r>
            <a:r>
              <a:rPr lang="ru-RU" dirty="0" err="1"/>
              <a:t>Дейкстры</a:t>
            </a:r>
            <a:r>
              <a:rPr lang="ru-RU" dirty="0"/>
              <a:t>, </a:t>
            </a:r>
            <a:r>
              <a:rPr lang="ru-RU" dirty="0" err="1"/>
              <a:t>Флойда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, принцип разделяй и властвуй)</a:t>
            </a:r>
          </a:p>
          <a:p>
            <a:endParaRPr lang="ru-RU" dirty="0"/>
          </a:p>
        </p:txBody>
      </p:sp>
      <p:pic>
        <p:nvPicPr>
          <p:cNvPr id="3074" name="Picture 2" descr="ГИС Ресурс» — новая отечественная ГИС-платформа для российских заказчиков -  Беспроводные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56" y="3956703"/>
            <a:ext cx="4632885" cy="270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4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Методы и инструменты исследования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70" y="1117601"/>
            <a:ext cx="8987131" cy="5011176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endParaRPr lang="ru-RU" dirty="0" smtClean="0"/>
          </a:p>
          <a:p>
            <a:r>
              <a:rPr lang="ru-RU" dirty="0"/>
              <a:t>Среди основных методов исследования можно выделить сбор </a:t>
            </a:r>
            <a:r>
              <a:rPr lang="ru-RU" dirty="0" smtClean="0"/>
              <a:t>данных</a:t>
            </a:r>
            <a:r>
              <a:rPr lang="ru-RU" dirty="0"/>
              <a:t>(данных о дорожном </a:t>
            </a:r>
            <a:r>
              <a:rPr lang="ru-RU" dirty="0" smtClean="0"/>
              <a:t>покрытии и данных </a:t>
            </a:r>
            <a:r>
              <a:rPr lang="ru-RU" dirty="0"/>
              <a:t>о дорожных </a:t>
            </a:r>
            <a:r>
              <a:rPr lang="ru-RU" dirty="0" smtClean="0"/>
              <a:t>условиях), </a:t>
            </a:r>
            <a:r>
              <a:rPr lang="ru-RU" dirty="0"/>
              <a:t>анализ данных и показателей, моделирование полученных данных (построение графов дорог, применение к ним алгоритмов поиска пути, использование ИИ для прогнозирования условий), оптимизация модели и экспериментальная проверка – возможно, с применением симуляторов </a:t>
            </a:r>
            <a:r>
              <a:rPr lang="ru-RU" dirty="0" smtClean="0"/>
              <a:t>движения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Из инструментов исследования можно выделить:</a:t>
            </a:r>
          </a:p>
          <a:p>
            <a:r>
              <a:rPr lang="ru-RU" dirty="0"/>
              <a:t>1. Картографические системы (</a:t>
            </a:r>
            <a:r>
              <a:rPr lang="en-US" dirty="0" err="1"/>
              <a:t>OpenStreetMap</a:t>
            </a:r>
            <a:r>
              <a:rPr lang="en-US" dirty="0"/>
              <a:t> </a:t>
            </a:r>
            <a:r>
              <a:rPr lang="ru-RU" dirty="0"/>
              <a:t>может предоставлять данные о дорожных участках и их характеристиках, </a:t>
            </a:r>
            <a:r>
              <a:rPr lang="en-US" dirty="0" err="1"/>
              <a:t>Yandex</a:t>
            </a:r>
            <a:r>
              <a:rPr lang="ru-RU" dirty="0"/>
              <a:t>.</a:t>
            </a:r>
            <a:r>
              <a:rPr lang="en-US" dirty="0"/>
              <a:t>Maps API </a:t>
            </a:r>
            <a:r>
              <a:rPr lang="ru-RU" dirty="0"/>
              <a:t>– для данных о дорожных условиях)</a:t>
            </a:r>
          </a:p>
          <a:p>
            <a:r>
              <a:rPr lang="ru-RU" dirty="0"/>
              <a:t>2. Датчики и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ru-RU" dirty="0"/>
              <a:t>– мобильные датчики и видеорегистраторы для сбора данных</a:t>
            </a:r>
          </a:p>
          <a:p>
            <a:r>
              <a:rPr lang="ru-RU" dirty="0"/>
              <a:t>3. Программные компоненты для исследования</a:t>
            </a:r>
            <a:br>
              <a:rPr lang="ru-RU" dirty="0"/>
            </a:br>
            <a:r>
              <a:rPr lang="ru-RU" dirty="0"/>
              <a:t>Можно использовать библиотеки под </a:t>
            </a:r>
            <a:r>
              <a:rPr lang="en-US" dirty="0"/>
              <a:t>Python </a:t>
            </a:r>
            <a:r>
              <a:rPr lang="ru-RU" dirty="0"/>
              <a:t>– например, </a:t>
            </a:r>
            <a:r>
              <a:rPr lang="en-US" dirty="0" err="1"/>
              <a:t>scikit</a:t>
            </a:r>
            <a:r>
              <a:rPr lang="ru-RU" dirty="0"/>
              <a:t>-</a:t>
            </a:r>
            <a:r>
              <a:rPr lang="en-US" dirty="0"/>
              <a:t>learn</a:t>
            </a:r>
            <a:r>
              <a:rPr lang="ru-RU" dirty="0"/>
              <a:t> для анализа данных и машинного обучения, а также </a:t>
            </a:r>
            <a:r>
              <a:rPr lang="en-US" dirty="0" err="1"/>
              <a:t>networkx</a:t>
            </a:r>
            <a:r>
              <a:rPr lang="en-US" dirty="0"/>
              <a:t> </a:t>
            </a:r>
            <a:r>
              <a:rPr lang="ru-RU" dirty="0"/>
              <a:t>– для работы с графами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28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Факторы, влияющие на исследование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70" y="1117601"/>
            <a:ext cx="8987131" cy="50111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/>
          </a:p>
          <a:p>
            <a:r>
              <a:rPr lang="ru-RU" dirty="0"/>
              <a:t>Исходя из темы исследования можно сразу выделить 2 основные проблемные стороны – которые непосредственно оказывают влияние на оптимальное простое перемещение по дорогам города – проблемы с качеством дорожного покрытия (они локально являются более долго играющими) и конкретные метрики текущей обстановки на дороге.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1. </a:t>
            </a:r>
            <a:r>
              <a:rPr lang="ru-RU" dirty="0"/>
              <a:t>Факторы, связанные с дефектами дорожного </a:t>
            </a:r>
            <a:r>
              <a:rPr lang="ru-RU" dirty="0" smtClean="0"/>
              <a:t>покрытия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2. </a:t>
            </a:r>
            <a:r>
              <a:rPr lang="ru-RU" dirty="0"/>
              <a:t>Факторы, связанные с последствиями природных </a:t>
            </a:r>
            <a:r>
              <a:rPr lang="ru-RU" dirty="0" smtClean="0"/>
              <a:t>явлений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3. </a:t>
            </a:r>
            <a:r>
              <a:rPr lang="ru-RU" dirty="0"/>
              <a:t>Факторы, связанные со сложностью дорожных </a:t>
            </a:r>
            <a:r>
              <a:rPr lang="ru-RU" dirty="0" smtClean="0"/>
              <a:t>участков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4. Факторы</a:t>
            </a:r>
            <a:r>
              <a:rPr lang="ru-RU" dirty="0"/>
              <a:t>, связанные с увеличением/снижением загруженности тех или иных </a:t>
            </a:r>
            <a:r>
              <a:rPr lang="ru-RU" dirty="0" smtClean="0"/>
              <a:t>участков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5. </a:t>
            </a:r>
            <a:r>
              <a:rPr lang="ru-RU" dirty="0"/>
              <a:t>Факторы, связанные с происшествиями на </a:t>
            </a:r>
            <a:r>
              <a:rPr lang="ru-RU" dirty="0" smtClean="0"/>
              <a:t>дороге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6. Факторы</a:t>
            </a:r>
            <a:r>
              <a:rPr lang="ru-RU" dirty="0"/>
              <a:t>, связанные с ремонтированием </a:t>
            </a:r>
            <a:r>
              <a:rPr lang="ru-RU" dirty="0" smtClean="0"/>
              <a:t>дороги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72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Алгоритм шагов исследования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117600"/>
            <a:ext cx="9121601" cy="53369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/>
          </a:p>
          <a:p>
            <a:r>
              <a:rPr lang="ru-RU" dirty="0"/>
              <a:t>Собственно, чтобы подойти к решению </a:t>
            </a:r>
            <a:r>
              <a:rPr lang="ru-RU" dirty="0" smtClean="0"/>
              <a:t>проблемы - </a:t>
            </a:r>
            <a:r>
              <a:rPr lang="ru-RU" dirty="0"/>
              <a:t>необходимо проанализировать влияние вышеописанных факторов, непосредственно провести построение мат модели перемещения транспортных средств по городу и ее изучение при изменяющихся входных данных и регрессионных </a:t>
            </a:r>
            <a:r>
              <a:rPr lang="ru-RU" dirty="0" smtClean="0"/>
              <a:t>показателей.</a:t>
            </a:r>
          </a:p>
          <a:p>
            <a:r>
              <a:rPr lang="ru-RU" dirty="0"/>
              <a:t>Затем по входным данных с видеорегистраторов </a:t>
            </a:r>
            <a:r>
              <a:rPr lang="ru-RU" dirty="0" smtClean="0"/>
              <a:t>можно </a:t>
            </a:r>
            <a:r>
              <a:rPr lang="ru-RU" dirty="0"/>
              <a:t>привязываясь к конкретным участкам – получать в системе для них определенные характеристики – и иметь удобную структуру дорожной сети – которая будет представляться по сути в виде взвешенного графа с узлами</a:t>
            </a:r>
            <a:r>
              <a:rPr lang="ru-RU" dirty="0" smtClean="0"/>
              <a:t>.</a:t>
            </a:r>
          </a:p>
          <a:p>
            <a:r>
              <a:rPr lang="ru-RU" dirty="0"/>
              <a:t>По запросу пользователя система будет анализировать маршруты остальных пользователей и текущее состоянии сети – и выдавать какой то маршрут – который может корректироваться во время движения </a:t>
            </a:r>
            <a:endParaRPr lang="ru-RU" dirty="0" smtClean="0"/>
          </a:p>
          <a:p>
            <a:r>
              <a:rPr lang="ru-RU" dirty="0"/>
              <a:t>Для целей более оптимальной апробации и использования входных данных, а также предсказания каких-то показателей (которые могут произойти через определенное время в дорожной сети) – можно будет воспользоваться алгоритмами машинного обучения и 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00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102" y="457201"/>
            <a:ext cx="8596668" cy="13208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Анализ достигнутых результатов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117600"/>
            <a:ext cx="9121601" cy="53369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/>
          </a:p>
          <a:p>
            <a:r>
              <a:rPr lang="ru-RU" dirty="0"/>
              <a:t>После проведения проектирования, реализации </a:t>
            </a:r>
            <a:r>
              <a:rPr lang="ru-RU" dirty="0" err="1"/>
              <a:t>программно</a:t>
            </a:r>
            <a:r>
              <a:rPr lang="ru-RU" dirty="0"/>
              <a:t> информационной системы, ее тестирования и ввода в эксплуатацию – уже можно проанализировать ее работу и сделать выводы о достигнутых результатах </a:t>
            </a:r>
            <a:r>
              <a:rPr lang="ru-RU" dirty="0" smtClean="0"/>
              <a:t>теоретического </a:t>
            </a:r>
            <a:r>
              <a:rPr lang="ru-RU" dirty="0"/>
              <a:t>и практического исследования проекта.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Возможные результаты: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1. Успешное распределение транспортного потока города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2. Минимизация заторных и аварийных ситуаций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ru-RU" dirty="0" smtClean="0"/>
              <a:t>Обеспечение максимально оптимизированного и безопасного перемещения </a:t>
            </a:r>
            <a:r>
              <a:rPr lang="en-US" dirty="0" smtClean="0"/>
              <a:t>	</a:t>
            </a:r>
            <a:r>
              <a:rPr lang="ru-RU" dirty="0" smtClean="0"/>
              <a:t>по городу для автомобильного транспорта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ru-RU" smtClean="0"/>
              <a:t>Обеспечение беспрепятственного проезда машинам специального 	назначения.</a:t>
            </a:r>
            <a:endParaRPr lang="en-US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984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723</Words>
  <Application>Microsoft Office PowerPoint</Application>
  <PresentationFormat>Широкоэкранный</PresentationFormat>
  <Paragraphs>65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Аспект</vt:lpstr>
      <vt:lpstr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  Институт информационных технологий и электроники Кафедра информационных систем и программной инженерии</vt:lpstr>
      <vt:lpstr>Проблематика темы и ее исследование</vt:lpstr>
      <vt:lpstr>Цель, гипотеза и задачи исследования</vt:lpstr>
      <vt:lpstr>Задачи исследования</vt:lpstr>
      <vt:lpstr>Теоретическая база</vt:lpstr>
      <vt:lpstr>Методы и инструменты исследования</vt:lpstr>
      <vt:lpstr>Факторы, влияющие на исследование</vt:lpstr>
      <vt:lpstr>Алгоритм шагов исследования</vt:lpstr>
      <vt:lpstr>Анализ достигнутых результатов</vt:lpstr>
      <vt:lpstr>Общее заключение и 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науки и высшего образования «Владимирский государственный университет имени Александра Григорьевича и Николая Григорьевича Столетовых»   Институт информационных технологий и электроники Кафедра информационных систем и программной инженерии</dc:title>
  <dc:creator>Кирилл</dc:creator>
  <cp:lastModifiedBy>Кирилл</cp:lastModifiedBy>
  <cp:revision>3</cp:revision>
  <dcterms:created xsi:type="dcterms:W3CDTF">2024-12-07T08:16:16Z</dcterms:created>
  <dcterms:modified xsi:type="dcterms:W3CDTF">2024-12-07T08:54:31Z</dcterms:modified>
</cp:coreProperties>
</file>